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Lst>
  <p:notesMasterIdLst>
    <p:notesMasterId r:id="rId21"/>
  </p:notesMasterIdLst>
  <p:handoutMasterIdLst>
    <p:handoutMasterId r:id="rId22"/>
  </p:handoutMasterIdLst>
  <p:sldIdLst>
    <p:sldId id="1804" r:id="rId2"/>
    <p:sldId id="1779" r:id="rId3"/>
    <p:sldId id="1789" r:id="rId4"/>
    <p:sldId id="1790" r:id="rId5"/>
    <p:sldId id="1792" r:id="rId6"/>
    <p:sldId id="1793" r:id="rId7"/>
    <p:sldId id="1794" r:id="rId8"/>
    <p:sldId id="1795" r:id="rId9"/>
    <p:sldId id="1796" r:id="rId10"/>
    <p:sldId id="1797" r:id="rId11"/>
    <p:sldId id="1798" r:id="rId12"/>
    <p:sldId id="1801" r:id="rId13"/>
    <p:sldId id="1800" r:id="rId14"/>
    <p:sldId id="1803" r:id="rId15"/>
    <p:sldId id="1802" r:id="rId16"/>
    <p:sldId id="1809" r:id="rId17"/>
    <p:sldId id="1810" r:id="rId18"/>
    <p:sldId id="1811" r:id="rId19"/>
    <p:sldId id="1812" r:id="rId20"/>
  </p:sldIdLst>
  <p:sldSz cx="9144000" cy="6858000" type="screen4x3"/>
  <p:notesSz cx="7010400" cy="9296400"/>
  <p:custDataLst>
    <p:tags r:id="rId23"/>
  </p:custData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7CB"/>
    <a:srgbClr val="808080"/>
    <a:srgbClr val="5C83B4"/>
    <a:srgbClr val="B9CDE5"/>
    <a:srgbClr val="B40A0A"/>
    <a:srgbClr val="DCE6F2"/>
    <a:srgbClr val="B2B2B2"/>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66490" autoAdjust="0"/>
  </p:normalViewPr>
  <p:slideViewPr>
    <p:cSldViewPr snapToGrid="0">
      <p:cViewPr>
        <p:scale>
          <a:sx n="66" d="100"/>
          <a:sy n="66" d="100"/>
        </p:scale>
        <p:origin x="-672" y="-72"/>
      </p:cViewPr>
      <p:guideLst>
        <p:guide orient="horz" pos="188"/>
        <p:guide orient="horz" pos="4278"/>
        <p:guide pos="99"/>
        <p:guide pos="55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notesViewPr>
    <p:cSldViewPr snapToGrid="0">
      <p:cViewPr varScale="1">
        <p:scale>
          <a:sx n="55" d="100"/>
          <a:sy n="55" d="100"/>
        </p:scale>
        <p:origin x="-2478" y="-90"/>
      </p:cViewPr>
      <p:guideLst>
        <p:guide orient="horz" pos="980"/>
        <p:guide orient="horz" pos="5722"/>
        <p:guide orient="horz" pos="232"/>
        <p:guide pos="358"/>
        <p:guide pos="42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2368" tIns="46183" rIns="92368" bIns="46183" numCol="1" anchor="t" anchorCtr="0" compatLnSpc="1">
            <a:prstTxWarp prst="textNoShape">
              <a:avLst/>
            </a:prstTxWarp>
          </a:bodyPr>
          <a:lstStyle>
            <a:lvl1pPr defTabSz="923765">
              <a:buSzTx/>
              <a:defRPr sz="1200">
                <a:latin typeface="Times New Roman" pitchFamily="18" charset="0"/>
                <a:cs typeface="Arial" charset="0"/>
              </a:defRPr>
            </a:lvl1pPr>
          </a:lstStyle>
          <a:p>
            <a:pPr>
              <a:defRPr/>
            </a:pPr>
            <a:endParaRPr lang="en-US"/>
          </a:p>
        </p:txBody>
      </p:sp>
      <p:sp>
        <p:nvSpPr>
          <p:cNvPr id="717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2368" tIns="46183" rIns="92368" bIns="46183" numCol="1" anchor="t" anchorCtr="0" compatLnSpc="1">
            <a:prstTxWarp prst="textNoShape">
              <a:avLst/>
            </a:prstTxWarp>
          </a:bodyPr>
          <a:lstStyle>
            <a:lvl1pPr algn="r" defTabSz="923765">
              <a:buSzTx/>
              <a:defRPr sz="1200">
                <a:latin typeface="Times New Roman" pitchFamily="18" charset="0"/>
                <a:cs typeface="Arial" charset="0"/>
              </a:defRPr>
            </a:lvl1pPr>
          </a:lstStyle>
          <a:p>
            <a:pPr>
              <a:defRPr/>
            </a:pPr>
            <a:fld id="{CB30FDFD-1FEB-4231-98D7-82DFCCF569DC}" type="datetime1">
              <a:rPr lang="en-US"/>
              <a:pPr>
                <a:defRPr/>
              </a:pPr>
              <a:t>6/4/2010</a:t>
            </a:fld>
            <a:endParaRPr lang="en-US"/>
          </a:p>
        </p:txBody>
      </p:sp>
      <p:sp>
        <p:nvSpPr>
          <p:cNvPr id="717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square" lIns="92368" tIns="46183" rIns="92368" bIns="46183" numCol="1" anchor="b" anchorCtr="0" compatLnSpc="1">
            <a:prstTxWarp prst="textNoShape">
              <a:avLst/>
            </a:prstTxWarp>
          </a:bodyPr>
          <a:lstStyle>
            <a:lvl1pPr defTabSz="923765">
              <a:buSzTx/>
              <a:defRPr sz="1200">
                <a:latin typeface="Times New Roman" pitchFamily="18" charset="0"/>
                <a:cs typeface="Arial" charset="0"/>
              </a:defRPr>
            </a:lvl1pPr>
          </a:lstStyle>
          <a:p>
            <a:pPr>
              <a:defRPr/>
            </a:pPr>
            <a:endParaRPr lang="en-US"/>
          </a:p>
        </p:txBody>
      </p:sp>
      <p:sp>
        <p:nvSpPr>
          <p:cNvPr id="717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square" lIns="92368" tIns="46183" rIns="92368" bIns="46183" numCol="1" anchor="b" anchorCtr="0" compatLnSpc="1">
            <a:prstTxWarp prst="textNoShape">
              <a:avLst/>
            </a:prstTxWarp>
          </a:bodyPr>
          <a:lstStyle>
            <a:lvl1pPr algn="r" defTabSz="923765">
              <a:buSzTx/>
              <a:defRPr sz="1200">
                <a:latin typeface="Times New Roman" pitchFamily="18" charset="0"/>
                <a:cs typeface="Arial" charset="0"/>
              </a:defRPr>
            </a:lvl1pPr>
          </a:lstStyle>
          <a:p>
            <a:pPr>
              <a:defRPr/>
            </a:pPr>
            <a:fld id="{DDF218BE-D12D-4533-A45E-828C8870B4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body" sz="quarter" idx="3"/>
          </p:nvPr>
        </p:nvSpPr>
        <p:spPr bwMode="gray">
          <a:xfrm>
            <a:off x="506413" y="3995738"/>
            <a:ext cx="6237287" cy="50800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p:txBody>
      </p:sp>
      <p:sp>
        <p:nvSpPr>
          <p:cNvPr id="5138" name="McK Separator" hidden="1"/>
          <p:cNvSpPr>
            <a:spLocks noChangeShapeType="1"/>
          </p:cNvSpPr>
          <p:nvPr/>
        </p:nvSpPr>
        <p:spPr bwMode="gray">
          <a:xfrm>
            <a:off x="574675" y="1422400"/>
            <a:ext cx="5721350" cy="0"/>
          </a:xfrm>
          <a:prstGeom prst="line">
            <a:avLst/>
          </a:prstGeom>
          <a:noFill/>
          <a:ln w="9525">
            <a:solidFill>
              <a:schemeClr val="tx1"/>
            </a:solidFill>
            <a:round/>
            <a:headEnd/>
            <a:tailEnd/>
          </a:ln>
          <a:effectLst/>
        </p:spPr>
        <p:txBody>
          <a:bodyPr lIns="93842" tIns="46922" rIns="93842" bIns="46922"/>
          <a:lstStyle/>
          <a:p>
            <a:pPr>
              <a:buSzPct val="120000"/>
              <a:defRPr/>
            </a:pPr>
            <a:endParaRPr lang="en-US"/>
          </a:p>
        </p:txBody>
      </p:sp>
      <p:sp>
        <p:nvSpPr>
          <p:cNvPr id="7" name="Slide Image Placeholder 6"/>
          <p:cNvSpPr>
            <a:spLocks noGrp="1" noRot="1" noChangeAspect="1"/>
          </p:cNvSpPr>
          <p:nvPr>
            <p:ph type="sldImg" idx="2"/>
          </p:nvPr>
        </p:nvSpPr>
        <p:spPr>
          <a:xfrm>
            <a:off x="1181100" y="257175"/>
            <a:ext cx="4648200" cy="3486150"/>
          </a:xfrm>
          <a:prstGeom prst="rect">
            <a:avLst/>
          </a:prstGeom>
          <a:noFill/>
          <a:ln w="12700">
            <a:solidFill>
              <a:prstClr val="black"/>
            </a:solidFill>
          </a:ln>
        </p:spPr>
        <p:txBody>
          <a:bodyPr vert="horz" lIns="92301" tIns="46151" rIns="92301" bIns="46151" rtlCol="0" anchor="ctr"/>
          <a:lstStyle/>
          <a:p>
            <a:pPr lvl="0"/>
            <a:endParaRPr lang="en-US" noProof="0"/>
          </a:p>
        </p:txBody>
      </p:sp>
    </p:spTree>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pPr>
              <a:buSzPct val="120000"/>
            </a:pPr>
            <a:fld id="{6650A3E2-8145-4544-BD34-12519C3EB920}" type="slidenum">
              <a:rPr lang="en-US"/>
              <a:pPr>
                <a:buSzPct val="120000"/>
              </a:pPr>
              <a:t>0</a:t>
            </a:fld>
            <a:endParaRPr lang="en-US"/>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4"/>
          <p:cNvSpPr>
            <a:spLocks noGrp="1" noChangeArrowheads="1"/>
          </p:cNvSpPr>
          <p:nvPr>
            <p:ph type="body" idx="1"/>
          </p:nvPr>
        </p:nvSpPr>
        <p:spPr>
          <a:noFill/>
          <a:ln/>
        </p:spPr>
        <p:txBody>
          <a:bodyPr/>
          <a:lstStyle/>
          <a:p>
            <a:pPr eaLnBrk="1" hangingPunct="1"/>
            <a:r>
              <a:rPr lang="en-US" smtClean="0"/>
              <a:t>Introductions</a:t>
            </a:r>
          </a:p>
          <a:p>
            <a:pPr eaLnBrk="1" hangingPunct="1"/>
            <a:endParaRPr lang="en-US" smtClean="0"/>
          </a:p>
          <a:p>
            <a:pPr eaLnBrk="1" hangingPunct="1"/>
            <a:r>
              <a:rPr lang="en-US" smtClean="0"/>
              <a:t>Today I’m going to focus my remarks on smart buildings and their role in improving energy efficiency, lowering greenhouse gas emissions, and interacting with a smart electricity grid.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a:noFill/>
          <a:ln/>
        </p:spPr>
        <p:txBody>
          <a:bodyPr/>
          <a:lstStyle/>
          <a:p>
            <a:r>
              <a:rPr lang="en-US" smtClean="0"/>
              <a:t>At 11 o’clock, the building receives confirmation that at noon the electricity price will exceed 15 cents per KW hour.  </a:t>
            </a:r>
          </a:p>
          <a:p>
            <a:endParaRPr lang="en-US" smtClean="0"/>
          </a:p>
          <a:p>
            <a:r>
              <a:rPr lang="en-US" smtClean="0"/>
              <a:t>The tenants within this building have agreed to reduce energy when it hits 15 cents KW/hour.  They’re going to be compensated by the utility for these reductions.  In this particular example, the tenants agreed to increase temperature by a couple degrees, reset the pressure blowing into the building to save fan energy, and dim the lights slightly.  And everything that’s happening in the building is going to be communicated back to the utility.  The change is measured, verified, and communicated back to the utility vice the building energy management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a:noFill/>
          <a:ln/>
        </p:spPr>
        <p:txBody>
          <a:bodyPr/>
          <a:lstStyle/>
          <a:p>
            <a:r>
              <a:rPr lang="en-US" smtClean="0"/>
              <a:t>At 12 o’clock, these actions are triggered.  At the central plant level, the building uses some that ice and initiates ice storage cooling instead of running the electric chillers.  Thermostat and lighting systems are adjusted in common areas. Lights are dimmed 20%.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a:noFill/>
          <a:ln/>
        </p:spPr>
        <p:txBody>
          <a:bodyPr/>
          <a:lstStyle/>
          <a:p>
            <a:r>
              <a:rPr lang="en-US" smtClean="0"/>
              <a:t>At 1pm, the power price triggers more aggressive automated reductions for the tenants.  Indoor temperature is increased by 4 degrees F.  Lights are dimmed 40%.  The load is reduced for non-critical electric equipment.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a:noFill/>
          <a:ln/>
        </p:spPr>
        <p:txBody>
          <a:bodyPr/>
          <a:lstStyle/>
          <a:p>
            <a:r>
              <a:rPr lang="en-US" smtClean="0"/>
              <a:t>When we go into this more aggressive demand response mode at 2pm, laptops can be just like plug-in hybrid vehicles. Every laptop has a battery, many of which are fully charged.  In this example, at 2 o’clock laptops in the building are automatically run off battery power.  Smart buildings will enable battery driven devices such as laptop computers and hybrid vehicles to replace power from the grid.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a:noFill/>
          <a:ln/>
        </p:spPr>
        <p:txBody>
          <a:bodyPr/>
          <a:lstStyle/>
          <a:p>
            <a:r>
              <a:rPr lang="en-US" smtClean="0"/>
              <a:t>At 5:30pm, employees start leaving the office.   When employees forget to turn off the lights, the system will do it for them. In addition to the lights, it may also adjust temperatures and put computer monitors into power down mode.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a:noFill/>
          <a:ln/>
        </p:spPr>
        <p:txBody>
          <a:bodyPr/>
          <a:lstStyle/>
          <a:p>
            <a:r>
              <a:rPr lang="en-US" smtClean="0"/>
              <a:t>Finally at 6:30pm, the system helps the janitorial staff to do their job without wasting a lot of energy in unoccupied areas. </a:t>
            </a:r>
          </a:p>
          <a:p>
            <a:endParaRPr lang="en-US" smtClean="0"/>
          </a:p>
          <a:p>
            <a:r>
              <a:rPr lang="en-US" smtClean="0"/>
              <a:t>Where janitorial staff are working, lighting and HVAC systems remain on.</a:t>
            </a:r>
          </a:p>
          <a:p>
            <a:endParaRPr lang="en-US" smtClean="0"/>
          </a:p>
          <a:p>
            <a:r>
              <a:rPr lang="en-US" smtClean="0"/>
              <a:t>At 8pm, the system starts “smart planning for tomorrow”.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a:noFill/>
          <a:ln/>
        </p:spPr>
        <p:txBody>
          <a:bodyPr/>
          <a:lstStyle/>
          <a:p>
            <a:r>
              <a:rPr lang="en-US" smtClean="0"/>
              <a:t>The Empire State Building is a major whole building retrofit project that is currently underway.  This historic building was built in 1931 in the height of the Depression.  One of the components of the project is to is to upgrade all the technology in the building to use digital controls.  The neatest feature is called the Tenant Energy Management.  Every tenant in this 102-story building is going to have their own dashboard.  It’s sort of like the dashboard in the Hybrid Vehicle which tells you the miles per gallon your getting in real time.  This is like a Hybrid Vehicle display for your building.  A champion from each tenant organization logs in and sees exactly how much energy they’re using.  The system also gives tips and coaching on how to further save energy.  We think this will get all the occupants involved in saving energy in the building.</a:t>
            </a:r>
          </a:p>
        </p:txBody>
      </p:sp>
      <p:sp>
        <p:nvSpPr>
          <p:cNvPr id="179203" name="Slide Number Placeholder 3"/>
          <p:cNvSpPr>
            <a:spLocks noGrp="1"/>
          </p:cNvSpPr>
          <p:nvPr>
            <p:ph type="sldNum" sz="quarter" idx="4294967295"/>
          </p:nvPr>
        </p:nvSpPr>
        <p:spPr bwMode="auto">
          <a:xfrm>
            <a:off x="3970338" y="8829675"/>
            <a:ext cx="3038475" cy="465138"/>
          </a:xfrm>
          <a:prstGeom prst="rect">
            <a:avLst/>
          </a:prstGeom>
          <a:noFill/>
          <a:ln>
            <a:miter lim="800000"/>
            <a:headEnd/>
            <a:tailEnd/>
          </a:ln>
        </p:spPr>
        <p:txBody>
          <a:bodyPr/>
          <a:lstStyle/>
          <a:p>
            <a:pPr>
              <a:buSzPct val="120000"/>
            </a:pPr>
            <a:fld id="{8F41026E-868E-43DD-9985-01C07FA47200}" type="slidenum">
              <a:rPr lang="de-DE"/>
              <a:pPr>
                <a:buSzPct val="120000"/>
              </a:pPr>
              <a:t>15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a:noFill/>
          <a:ln/>
        </p:spPr>
        <p:txBody>
          <a:bodyPr/>
          <a:lstStyle/>
          <a:p>
            <a:pPr>
              <a:spcBef>
                <a:spcPts val="600"/>
              </a:spcBef>
            </a:pPr>
            <a:r>
              <a:rPr lang="en-US" sz="2400" smtClean="0"/>
              <a:t>The results of this project are pretty significant.  This building is going to save at least 38% of its energy through the course of the retrofit with a simple payback on the incremental cost that is only 3 years, well within the typical threshold for the commercial real estate sector.  The building will also be LEED Gold certified and will rank in the top 10% amongst all commercial buildings in the U.S.  We’re proving that you can teach an old dog new tricks.  This is a very good example of what’s possible through technology.</a:t>
            </a:r>
            <a:endParaRPr lang="en-US" sz="4400" smtClean="0">
              <a:latin typeface="Arial Narrow" pitchFamily="34" charset="0"/>
            </a:endParaRPr>
          </a:p>
        </p:txBody>
      </p:sp>
      <p:sp>
        <p:nvSpPr>
          <p:cNvPr id="181251" name="Slide Number Placeholder 3"/>
          <p:cNvSpPr>
            <a:spLocks noGrp="1"/>
          </p:cNvSpPr>
          <p:nvPr>
            <p:ph type="sldNum" sz="quarter" idx="4294967295"/>
          </p:nvPr>
        </p:nvSpPr>
        <p:spPr bwMode="auto">
          <a:xfrm>
            <a:off x="3970338" y="8829675"/>
            <a:ext cx="3038475" cy="465138"/>
          </a:xfrm>
          <a:prstGeom prst="rect">
            <a:avLst/>
          </a:prstGeom>
          <a:noFill/>
          <a:ln>
            <a:miter lim="800000"/>
            <a:headEnd/>
            <a:tailEnd/>
          </a:ln>
        </p:spPr>
        <p:txBody>
          <a:bodyPr/>
          <a:lstStyle/>
          <a:p>
            <a:pPr>
              <a:buSzPct val="120000"/>
            </a:pPr>
            <a:fld id="{CDFA9F2F-DDAF-4948-8333-0AF8F8F59707}" type="slidenum">
              <a:rPr lang="de-DE"/>
              <a:pPr>
                <a:buSzPct val="120000"/>
              </a:pPr>
              <a:t>16</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xfrm>
            <a:off x="1227138" y="498475"/>
            <a:ext cx="4556125" cy="3416300"/>
          </a:xfrm>
          <a:noFill/>
          <a:ln>
            <a:solidFill>
              <a:srgbClr val="000000"/>
            </a:solidFill>
            <a:miter lim="800000"/>
            <a:headEnd/>
            <a:tailEnd/>
          </a:ln>
        </p:spPr>
      </p:sp>
      <p:sp>
        <p:nvSpPr>
          <p:cNvPr id="183298" name="Notes Placeholder 2"/>
          <p:cNvSpPr>
            <a:spLocks noGrp="1"/>
          </p:cNvSpPr>
          <p:nvPr>
            <p:ph type="body" idx="1"/>
          </p:nvPr>
        </p:nvSpPr>
        <p:spPr>
          <a:noFill/>
          <a:ln/>
        </p:spPr>
        <p:txBody>
          <a:bodyPr/>
          <a:lstStyle/>
          <a:p>
            <a:r>
              <a:rPr lang="en-US" smtClean="0"/>
              <a:t>Keep in mind: this presentation just scratches the surface of the opportunity for smart buildings.  </a:t>
            </a:r>
          </a:p>
          <a:p>
            <a:endParaRPr lang="en-US" smtClean="0"/>
          </a:p>
          <a:p>
            <a:r>
              <a:rPr lang="en-US" smtClean="0"/>
              <a:t>Today you’ve seen some specific examples of how a smart building of the future will operate.  But you’ve also seen examples of how many of these capabilities are already in place today.  Continuous building diagnostics at one site.  Automated demand response at another. It’s just not yet at the scale we need.  If we can line these up to get scale for these solutions—for example by demonstrating these technologies on a broad scale across defense communities--we could realize the significant benefits.</a:t>
            </a:r>
          </a:p>
          <a:p>
            <a:endParaRPr lang="en-US" smtClean="0"/>
          </a:p>
          <a:p>
            <a:r>
              <a:rPr lang="en-US" smtClean="0"/>
              <a:t>With that, I thank you and look forward to your questions.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bwMode="auto">
          <a:xfrm>
            <a:off x="614363" y="498475"/>
            <a:ext cx="5160962" cy="3870325"/>
          </a:xfrm>
          <a:noFill/>
          <a:ln>
            <a:solidFill>
              <a:srgbClr val="000000"/>
            </a:solidFill>
            <a:miter lim="800000"/>
            <a:headEnd/>
            <a:tailEnd/>
          </a:ln>
        </p:spPr>
      </p:sp>
      <p:sp>
        <p:nvSpPr>
          <p:cNvPr id="185346" name="Rectangle 3"/>
          <p:cNvSpPr>
            <a:spLocks noGrp="1" noChangeArrowheads="1"/>
          </p:cNvSpPr>
          <p:nvPr>
            <p:ph type="body" idx="1"/>
          </p:nvPr>
        </p:nvSpPr>
        <p:spPr>
          <a:xfrm>
            <a:off x="503238" y="4652963"/>
            <a:ext cx="5270500" cy="3965575"/>
          </a:xfrm>
          <a:noFill/>
          <a:ln/>
        </p:spPr>
        <p:txBody>
          <a:bodyPr lIns="92295" tIns="46147" rIns="92295" bIns="46147"/>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xfrm>
            <a:off x="1227138" y="498475"/>
            <a:ext cx="4556125" cy="3416300"/>
          </a:xfrm>
          <a:noFill/>
          <a:ln>
            <a:solidFill>
              <a:srgbClr val="000000"/>
            </a:solidFill>
            <a:miter lim="800000"/>
            <a:headEnd/>
            <a:tailEnd/>
          </a:ln>
        </p:spPr>
      </p:sp>
      <p:sp>
        <p:nvSpPr>
          <p:cNvPr id="150530" name="Notes Placeholder 2"/>
          <p:cNvSpPr>
            <a:spLocks noGrp="1"/>
          </p:cNvSpPr>
          <p:nvPr>
            <p:ph type="body" idx="1"/>
          </p:nvPr>
        </p:nvSpPr>
        <p:spPr>
          <a:noFill/>
          <a:ln/>
        </p:spPr>
        <p:txBody>
          <a:bodyPr/>
          <a:lstStyle/>
          <a:p>
            <a:r>
              <a:rPr lang="en-US" sz="1300" smtClean="0"/>
              <a:t>There is a lot of talk about the smart grid these days. And the vision for a more automated, decentralized energy delivery network which will improve reliability, lower costs, and allow us to use more renewable energy.  </a:t>
            </a:r>
          </a:p>
          <a:p>
            <a:endParaRPr lang="en-US" sz="1300" smtClean="0"/>
          </a:p>
          <a:p>
            <a:r>
              <a:rPr lang="en-US" sz="1300" smtClean="0"/>
              <a:t>You can’t really have a smart grid without smart buildings.  We won’t achieve the benefits promised by the smart grid vision unless there are smart buildings and devices on the customer side of the meter.</a:t>
            </a:r>
          </a:p>
          <a:p>
            <a:pPr>
              <a:buFontTx/>
              <a:buChar char="•"/>
            </a:pPr>
            <a:endParaRPr lang="en-US" sz="1300" smtClean="0"/>
          </a:p>
          <a:p>
            <a:r>
              <a:rPr lang="en-US" smtClean="0"/>
              <a:t>This diagram shows some of the basic functionality that can be created through smart building technology. </a:t>
            </a:r>
          </a:p>
          <a:p>
            <a:endParaRPr lang="en-US" smtClean="0"/>
          </a:p>
          <a:p>
            <a:r>
              <a:rPr lang="en-US" smtClean="0"/>
              <a:t>We’re going to be focusing on three areas of opportunity.  1) Integrating systems to provide smarter control 2) Diagnosing problems to eliminate energy waste, and 3) Making buildings more responsive to the smart grid in a way that is automated but also empowering for the building owner.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a:noFill/>
          <a:ln/>
        </p:spPr>
        <p:txBody>
          <a:bodyPr/>
          <a:lstStyle/>
          <a:p>
            <a:r>
              <a:rPr lang="en-US" smtClean="0"/>
              <a:t>Today I’m going to walk you through “a day in the life” of a smart building. We’re going to start the previous night at about 8pm.   </a:t>
            </a:r>
          </a:p>
          <a:p>
            <a:endParaRPr lang="en-US" smtClean="0"/>
          </a:p>
          <a:p>
            <a:r>
              <a:rPr lang="en-US" smtClean="0"/>
              <a:t>It’s a typical summer day in a part of the country where the utility is facing capacity constraints.  Our building is a 500,000 sq/ft tenant-occupied office building—but you could imagine it as a large headquarters building on a department of defense installation.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a:noFill/>
          <a:ln/>
        </p:spPr>
        <p:txBody>
          <a:bodyPr/>
          <a:lstStyle/>
          <a:p>
            <a:r>
              <a:rPr lang="en-US" smtClean="0"/>
              <a:t>At 8pm, the building dials up the weather service and gets a forecast for the next day: hot and humid.  There’s going to be a big cooling load tomorrow.  The system also downloads the pricing schedule for tomorrow from the utility. Now this building happens to have a thermal storage system that makes ice at night.  It can melt that ice to cool the air in the building when the energy price is high and when the capacity is most needed.  It looks at the thermal profile and price and figures out how much ice to make.  Seems advanced right…but actually we’ve been doing that for years in San Francisco at a Marriott Hotel using information from the utility there.</a:t>
            </a:r>
          </a:p>
          <a:p>
            <a:endParaRPr lang="en-US" smtClean="0"/>
          </a:p>
          <a:p>
            <a:r>
              <a:rPr lang="en-US" smtClean="0"/>
              <a:t>Note:  --Yellow line is the electricity price  </a:t>
            </a:r>
          </a:p>
          <a:p>
            <a:r>
              <a:rPr lang="en-US" smtClean="0"/>
              <a:t>          --Red line is the smart building energy profile</a:t>
            </a:r>
          </a:p>
          <a:p>
            <a:r>
              <a:rPr lang="en-US" smtClean="0"/>
              <a:t>          --Green shaded area is a typical profile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a:noFill/>
          <a:ln/>
        </p:spPr>
        <p:txBody>
          <a:bodyPr/>
          <a:lstStyle/>
          <a:p>
            <a:r>
              <a:rPr lang="en-US" smtClean="0"/>
              <a:t>At 4am, the equipment in the building will diagnose itself and find a problem in a chiller valve.  The system notifies the building operator on a cell phone reporting something needs to happen and asking for permission to send out a work order for repairs.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a:noFill/>
          <a:ln/>
        </p:spPr>
        <p:txBody>
          <a:bodyPr/>
          <a:lstStyle/>
          <a:p>
            <a:r>
              <a:rPr lang="en-US" smtClean="0"/>
              <a:t>At 7am, the technician arrives to solve the problem—because the system diagnosed the problem before the tenants arrive.  There is no disruption.</a:t>
            </a:r>
          </a:p>
          <a:p>
            <a:r>
              <a:rPr lang="en-US" smtClean="0"/>
              <a:t>Based on the information he has received from the building controls, he has the correct repair part and can expedite the repair.</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a:noFill/>
          <a:ln/>
        </p:spPr>
        <p:txBody>
          <a:bodyPr/>
          <a:lstStyle/>
          <a:p>
            <a:r>
              <a:rPr lang="en-US" smtClean="0"/>
              <a:t>At 8am, the employees start to show up and in the future many will be plugging their electric vehicles into the building.  Now they’re going to have to recharge those vehicles, but its going to be a hot day, so we’re going to want to recharge those vehicles when the energy prices are low and there is excess capacity in the grid.  The smart grid will be sophisticated and allow us to charge the vehicles when there is excess capacity, when the voltage is on the high side or when there is wind power that can be stored.  Some day we may use some of that stored energy in the vehicle to power the building.</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a:noFill/>
          <a:ln/>
        </p:spPr>
        <p:txBody>
          <a:bodyPr/>
          <a:lstStyle/>
          <a:p>
            <a:r>
              <a:rPr lang="en-US" smtClean="0"/>
              <a:t>At 9am, people start going to meetings. And in a smart building, the scheduling system for the conference rooms, can be used to adjust the temperature and ventilation . And there will be a lot of sensors.  So if too many people show up the system will increase the ventilation.  If the meeting ends early, the ventilation  system will automatically adjust to save energy.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a:noFill/>
          <a:ln/>
        </p:spPr>
        <p:txBody>
          <a:bodyPr/>
          <a:lstStyle/>
          <a:p>
            <a:r>
              <a:rPr lang="en-US" smtClean="0"/>
              <a:t>At 10 o’clock the CFO gets a call from an investment analyst asking about the CO2 emission profile and carbon risk.  The system that manages building energy usage can convert that data into CO2 emissions reports for all the company’s smart buildings.  The system can also generate a projection of their carbon emissions for the year.  The same management system catalogues energy efficiency projects underway to reduce the carbon footprint of global operations.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61925" cy="161925"/>
        </p:xfrm>
        <a:graphic>
          <a:graphicData uri="http://schemas.openxmlformats.org/presentationml/2006/ole">
            <p:oleObj spid="_x0000_s197633" name="think-cell Slide" r:id="rId5" imgW="0" imgH="0" progId="">
              <p:embed/>
            </p:oleObj>
          </a:graphicData>
        </a:graphic>
      </p:graphicFrame>
      <p:grpSp>
        <p:nvGrpSpPr>
          <p:cNvPr id="5" name="Group 6"/>
          <p:cNvGrpSpPr>
            <a:grpSpLocks noChangeAspect="1"/>
          </p:cNvGrpSpPr>
          <p:nvPr>
            <p:custDataLst>
              <p:tags r:id="rId3"/>
            </p:custDataLst>
          </p:nvPr>
        </p:nvGrpSpPr>
        <p:grpSpPr bwMode="auto">
          <a:xfrm>
            <a:off x="7269163" y="323850"/>
            <a:ext cx="1666875" cy="374650"/>
            <a:chOff x="4332" y="3228"/>
            <a:chExt cx="1261" cy="280"/>
          </a:xfrm>
        </p:grpSpPr>
        <p:sp>
          <p:nvSpPr>
            <p:cNvPr id="6" name="Freeform 7"/>
            <p:cNvSpPr>
              <a:spLocks noChangeAspect="1" noEditPoints="1"/>
            </p:cNvSpPr>
            <p:nvPr/>
          </p:nvSpPr>
          <p:spPr bwMode="gray">
            <a:xfrm>
              <a:off x="4439" y="3375"/>
              <a:ext cx="133" cy="133"/>
            </a:xfrm>
            <a:custGeom>
              <a:avLst/>
              <a:gdLst/>
              <a:ahLst/>
              <a:cxnLst>
                <a:cxn ang="0">
                  <a:pos x="614" y="371"/>
                </a:cxn>
                <a:cxn ang="0">
                  <a:pos x="595" y="444"/>
                </a:cxn>
                <a:cxn ang="0">
                  <a:pos x="557" y="506"/>
                </a:cxn>
                <a:cxn ang="0">
                  <a:pos x="506" y="557"/>
                </a:cxn>
                <a:cxn ang="0">
                  <a:pos x="444" y="595"/>
                </a:cxn>
                <a:cxn ang="0">
                  <a:pos x="371" y="614"/>
                </a:cxn>
                <a:cxn ang="0">
                  <a:pos x="295" y="614"/>
                </a:cxn>
                <a:cxn ang="0">
                  <a:pos x="223" y="595"/>
                </a:cxn>
                <a:cxn ang="0">
                  <a:pos x="160" y="557"/>
                </a:cxn>
                <a:cxn ang="0">
                  <a:pos x="109" y="506"/>
                </a:cxn>
                <a:cxn ang="0">
                  <a:pos x="73" y="444"/>
                </a:cxn>
                <a:cxn ang="0">
                  <a:pos x="54" y="371"/>
                </a:cxn>
                <a:cxn ang="0">
                  <a:pos x="54" y="295"/>
                </a:cxn>
                <a:cxn ang="0">
                  <a:pos x="73" y="223"/>
                </a:cxn>
                <a:cxn ang="0">
                  <a:pos x="109" y="161"/>
                </a:cxn>
                <a:cxn ang="0">
                  <a:pos x="160" y="110"/>
                </a:cxn>
                <a:cxn ang="0">
                  <a:pos x="223" y="72"/>
                </a:cxn>
                <a:cxn ang="0">
                  <a:pos x="295" y="53"/>
                </a:cxn>
                <a:cxn ang="0">
                  <a:pos x="371" y="53"/>
                </a:cxn>
                <a:cxn ang="0">
                  <a:pos x="444" y="72"/>
                </a:cxn>
                <a:cxn ang="0">
                  <a:pos x="506" y="110"/>
                </a:cxn>
                <a:cxn ang="0">
                  <a:pos x="557" y="161"/>
                </a:cxn>
                <a:cxn ang="0">
                  <a:pos x="595" y="223"/>
                </a:cxn>
                <a:cxn ang="0">
                  <a:pos x="614" y="295"/>
                </a:cxn>
                <a:cxn ang="0">
                  <a:pos x="616" y="332"/>
                </a:cxn>
                <a:cxn ang="0">
                  <a:pos x="288" y="4"/>
                </a:cxn>
                <a:cxn ang="0">
                  <a:pos x="203" y="27"/>
                </a:cxn>
                <a:cxn ang="0">
                  <a:pos x="130" y="70"/>
                </a:cxn>
                <a:cxn ang="0">
                  <a:pos x="69" y="130"/>
                </a:cxn>
                <a:cxn ang="0">
                  <a:pos x="27" y="204"/>
                </a:cxn>
                <a:cxn ang="0">
                  <a:pos x="4" y="288"/>
                </a:cxn>
                <a:cxn ang="0">
                  <a:pos x="4" y="378"/>
                </a:cxn>
                <a:cxn ang="0">
                  <a:pos x="27" y="463"/>
                </a:cxn>
                <a:cxn ang="0">
                  <a:pos x="69" y="537"/>
                </a:cxn>
                <a:cxn ang="0">
                  <a:pos x="130" y="597"/>
                </a:cxn>
                <a:cxn ang="0">
                  <a:pos x="203" y="640"/>
                </a:cxn>
                <a:cxn ang="0">
                  <a:pos x="288" y="663"/>
                </a:cxn>
                <a:cxn ang="0">
                  <a:pos x="378" y="663"/>
                </a:cxn>
                <a:cxn ang="0">
                  <a:pos x="463" y="639"/>
                </a:cxn>
                <a:cxn ang="0">
                  <a:pos x="537" y="597"/>
                </a:cxn>
                <a:cxn ang="0">
                  <a:pos x="597" y="537"/>
                </a:cxn>
                <a:cxn ang="0">
                  <a:pos x="640" y="463"/>
                </a:cxn>
                <a:cxn ang="0">
                  <a:pos x="663" y="378"/>
                </a:cxn>
                <a:cxn ang="0">
                  <a:pos x="663" y="288"/>
                </a:cxn>
                <a:cxn ang="0">
                  <a:pos x="639" y="204"/>
                </a:cxn>
                <a:cxn ang="0">
                  <a:pos x="597" y="130"/>
                </a:cxn>
                <a:cxn ang="0">
                  <a:pos x="537" y="70"/>
                </a:cxn>
                <a:cxn ang="0">
                  <a:pos x="463" y="27"/>
                </a:cxn>
                <a:cxn ang="0">
                  <a:pos x="378" y="4"/>
                </a:cxn>
                <a:cxn ang="0">
                  <a:pos x="333" y="0"/>
                </a:cxn>
              </a:cxnLst>
              <a:rect l="0" t="0" r="r" b="b"/>
              <a:pathLst>
                <a:path w="665" h="665">
                  <a:moveTo>
                    <a:pt x="616" y="332"/>
                  </a:moveTo>
                  <a:lnTo>
                    <a:pt x="614" y="371"/>
                  </a:lnTo>
                  <a:lnTo>
                    <a:pt x="607" y="408"/>
                  </a:lnTo>
                  <a:lnTo>
                    <a:pt x="595" y="444"/>
                  </a:lnTo>
                  <a:lnTo>
                    <a:pt x="578" y="476"/>
                  </a:lnTo>
                  <a:lnTo>
                    <a:pt x="557" y="506"/>
                  </a:lnTo>
                  <a:lnTo>
                    <a:pt x="533" y="533"/>
                  </a:lnTo>
                  <a:lnTo>
                    <a:pt x="506" y="557"/>
                  </a:lnTo>
                  <a:lnTo>
                    <a:pt x="477" y="578"/>
                  </a:lnTo>
                  <a:lnTo>
                    <a:pt x="444" y="595"/>
                  </a:lnTo>
                  <a:lnTo>
                    <a:pt x="409" y="607"/>
                  </a:lnTo>
                  <a:lnTo>
                    <a:pt x="371" y="614"/>
                  </a:lnTo>
                  <a:lnTo>
                    <a:pt x="333" y="616"/>
                  </a:lnTo>
                  <a:lnTo>
                    <a:pt x="295" y="614"/>
                  </a:lnTo>
                  <a:lnTo>
                    <a:pt x="258" y="607"/>
                  </a:lnTo>
                  <a:lnTo>
                    <a:pt x="223" y="595"/>
                  </a:lnTo>
                  <a:lnTo>
                    <a:pt x="191" y="578"/>
                  </a:lnTo>
                  <a:lnTo>
                    <a:pt x="160" y="557"/>
                  </a:lnTo>
                  <a:lnTo>
                    <a:pt x="133" y="533"/>
                  </a:lnTo>
                  <a:lnTo>
                    <a:pt x="109" y="506"/>
                  </a:lnTo>
                  <a:lnTo>
                    <a:pt x="89" y="476"/>
                  </a:lnTo>
                  <a:lnTo>
                    <a:pt x="73" y="444"/>
                  </a:lnTo>
                  <a:lnTo>
                    <a:pt x="60" y="408"/>
                  </a:lnTo>
                  <a:lnTo>
                    <a:pt x="54" y="371"/>
                  </a:lnTo>
                  <a:lnTo>
                    <a:pt x="50" y="332"/>
                  </a:lnTo>
                  <a:lnTo>
                    <a:pt x="54" y="295"/>
                  </a:lnTo>
                  <a:lnTo>
                    <a:pt x="60" y="257"/>
                  </a:lnTo>
                  <a:lnTo>
                    <a:pt x="73" y="223"/>
                  </a:lnTo>
                  <a:lnTo>
                    <a:pt x="89" y="190"/>
                  </a:lnTo>
                  <a:lnTo>
                    <a:pt x="109" y="161"/>
                  </a:lnTo>
                  <a:lnTo>
                    <a:pt x="133" y="133"/>
                  </a:lnTo>
                  <a:lnTo>
                    <a:pt x="160" y="110"/>
                  </a:lnTo>
                  <a:lnTo>
                    <a:pt x="191" y="89"/>
                  </a:lnTo>
                  <a:lnTo>
                    <a:pt x="223" y="72"/>
                  </a:lnTo>
                  <a:lnTo>
                    <a:pt x="258" y="60"/>
                  </a:lnTo>
                  <a:lnTo>
                    <a:pt x="295" y="53"/>
                  </a:lnTo>
                  <a:lnTo>
                    <a:pt x="333" y="49"/>
                  </a:lnTo>
                  <a:lnTo>
                    <a:pt x="371" y="53"/>
                  </a:lnTo>
                  <a:lnTo>
                    <a:pt x="409" y="60"/>
                  </a:lnTo>
                  <a:lnTo>
                    <a:pt x="444" y="72"/>
                  </a:lnTo>
                  <a:lnTo>
                    <a:pt x="477" y="89"/>
                  </a:lnTo>
                  <a:lnTo>
                    <a:pt x="506" y="110"/>
                  </a:lnTo>
                  <a:lnTo>
                    <a:pt x="533" y="133"/>
                  </a:lnTo>
                  <a:lnTo>
                    <a:pt x="557" y="161"/>
                  </a:lnTo>
                  <a:lnTo>
                    <a:pt x="578" y="190"/>
                  </a:lnTo>
                  <a:lnTo>
                    <a:pt x="595" y="223"/>
                  </a:lnTo>
                  <a:lnTo>
                    <a:pt x="607" y="257"/>
                  </a:lnTo>
                  <a:lnTo>
                    <a:pt x="614" y="295"/>
                  </a:lnTo>
                  <a:lnTo>
                    <a:pt x="616" y="332"/>
                  </a:lnTo>
                  <a:lnTo>
                    <a:pt x="616" y="332"/>
                  </a:lnTo>
                  <a:close/>
                  <a:moveTo>
                    <a:pt x="333" y="0"/>
                  </a:moveTo>
                  <a:lnTo>
                    <a:pt x="288" y="4"/>
                  </a:lnTo>
                  <a:lnTo>
                    <a:pt x="245" y="13"/>
                  </a:lnTo>
                  <a:lnTo>
                    <a:pt x="203" y="27"/>
                  </a:lnTo>
                  <a:lnTo>
                    <a:pt x="166" y="46"/>
                  </a:lnTo>
                  <a:lnTo>
                    <a:pt x="130" y="70"/>
                  </a:lnTo>
                  <a:lnTo>
                    <a:pt x="98" y="98"/>
                  </a:lnTo>
                  <a:lnTo>
                    <a:pt x="69" y="130"/>
                  </a:lnTo>
                  <a:lnTo>
                    <a:pt x="46" y="165"/>
                  </a:lnTo>
                  <a:lnTo>
                    <a:pt x="27" y="204"/>
                  </a:lnTo>
                  <a:lnTo>
                    <a:pt x="13" y="245"/>
                  </a:lnTo>
                  <a:lnTo>
                    <a:pt x="4" y="288"/>
                  </a:lnTo>
                  <a:lnTo>
                    <a:pt x="0" y="332"/>
                  </a:lnTo>
                  <a:lnTo>
                    <a:pt x="4" y="378"/>
                  </a:lnTo>
                  <a:lnTo>
                    <a:pt x="13" y="421"/>
                  </a:lnTo>
                  <a:lnTo>
                    <a:pt x="27" y="463"/>
                  </a:lnTo>
                  <a:lnTo>
                    <a:pt x="46" y="500"/>
                  </a:lnTo>
                  <a:lnTo>
                    <a:pt x="69" y="537"/>
                  </a:lnTo>
                  <a:lnTo>
                    <a:pt x="98" y="569"/>
                  </a:lnTo>
                  <a:lnTo>
                    <a:pt x="130" y="597"/>
                  </a:lnTo>
                  <a:lnTo>
                    <a:pt x="166" y="621"/>
                  </a:lnTo>
                  <a:lnTo>
                    <a:pt x="203" y="640"/>
                  </a:lnTo>
                  <a:lnTo>
                    <a:pt x="245" y="654"/>
                  </a:lnTo>
                  <a:lnTo>
                    <a:pt x="288" y="663"/>
                  </a:lnTo>
                  <a:lnTo>
                    <a:pt x="333" y="665"/>
                  </a:lnTo>
                  <a:lnTo>
                    <a:pt x="378" y="663"/>
                  </a:lnTo>
                  <a:lnTo>
                    <a:pt x="421" y="654"/>
                  </a:lnTo>
                  <a:lnTo>
                    <a:pt x="463" y="639"/>
                  </a:lnTo>
                  <a:lnTo>
                    <a:pt x="501" y="621"/>
                  </a:lnTo>
                  <a:lnTo>
                    <a:pt x="537" y="597"/>
                  </a:lnTo>
                  <a:lnTo>
                    <a:pt x="569" y="569"/>
                  </a:lnTo>
                  <a:lnTo>
                    <a:pt x="597" y="537"/>
                  </a:lnTo>
                  <a:lnTo>
                    <a:pt x="621" y="500"/>
                  </a:lnTo>
                  <a:lnTo>
                    <a:pt x="640" y="463"/>
                  </a:lnTo>
                  <a:lnTo>
                    <a:pt x="654" y="421"/>
                  </a:lnTo>
                  <a:lnTo>
                    <a:pt x="663" y="378"/>
                  </a:lnTo>
                  <a:lnTo>
                    <a:pt x="665" y="332"/>
                  </a:lnTo>
                  <a:lnTo>
                    <a:pt x="663" y="288"/>
                  </a:lnTo>
                  <a:lnTo>
                    <a:pt x="654" y="245"/>
                  </a:lnTo>
                  <a:lnTo>
                    <a:pt x="639" y="204"/>
                  </a:lnTo>
                  <a:lnTo>
                    <a:pt x="621" y="165"/>
                  </a:lnTo>
                  <a:lnTo>
                    <a:pt x="597" y="130"/>
                  </a:lnTo>
                  <a:lnTo>
                    <a:pt x="569" y="98"/>
                  </a:lnTo>
                  <a:lnTo>
                    <a:pt x="537" y="70"/>
                  </a:lnTo>
                  <a:lnTo>
                    <a:pt x="501" y="46"/>
                  </a:lnTo>
                  <a:lnTo>
                    <a:pt x="463" y="27"/>
                  </a:lnTo>
                  <a:lnTo>
                    <a:pt x="421" y="13"/>
                  </a:lnTo>
                  <a:lnTo>
                    <a:pt x="378" y="4"/>
                  </a:lnTo>
                  <a:lnTo>
                    <a:pt x="333" y="0"/>
                  </a:lnTo>
                  <a:lnTo>
                    <a:pt x="333" y="0"/>
                  </a:lnTo>
                  <a:close/>
                </a:path>
              </a:pathLst>
            </a:custGeom>
            <a:solidFill>
              <a:schemeClr val="bg1"/>
            </a:solidFill>
            <a:ln w="3175" cmpd="sng">
              <a:noFill/>
              <a:round/>
              <a:headEnd/>
              <a:tailEnd/>
            </a:ln>
          </p:spPr>
          <p:txBody>
            <a:bodyPr/>
            <a:lstStyle/>
            <a:p>
              <a:pPr>
                <a:buSzPct val="120000"/>
                <a:defRPr/>
              </a:pPr>
              <a:endParaRPr lang="en-US"/>
            </a:p>
          </p:txBody>
        </p:sp>
        <p:sp>
          <p:nvSpPr>
            <p:cNvPr id="7" name="Freeform 8"/>
            <p:cNvSpPr>
              <a:spLocks noChangeAspect="1"/>
            </p:cNvSpPr>
            <p:nvPr/>
          </p:nvSpPr>
          <p:spPr bwMode="gray">
            <a:xfrm>
              <a:off x="4332" y="3375"/>
              <a:ext cx="114" cy="133"/>
            </a:xfrm>
            <a:custGeom>
              <a:avLst/>
              <a:gdLst/>
              <a:ahLst/>
              <a:cxnLst>
                <a:cxn ang="0">
                  <a:pos x="558" y="88"/>
                </a:cxn>
                <a:cxn ang="0">
                  <a:pos x="523" y="61"/>
                </a:cxn>
                <a:cxn ang="0">
                  <a:pos x="485" y="38"/>
                </a:cxn>
                <a:cxn ang="0">
                  <a:pos x="445" y="20"/>
                </a:cxn>
                <a:cxn ang="0">
                  <a:pos x="401" y="8"/>
                </a:cxn>
                <a:cxn ang="0">
                  <a:pos x="356" y="2"/>
                </a:cxn>
                <a:cxn ang="0">
                  <a:pos x="288" y="4"/>
                </a:cxn>
                <a:cxn ang="0">
                  <a:pos x="203" y="27"/>
                </a:cxn>
                <a:cxn ang="0">
                  <a:pos x="129" y="70"/>
                </a:cxn>
                <a:cxn ang="0">
                  <a:pos x="69" y="130"/>
                </a:cxn>
                <a:cxn ang="0">
                  <a:pos x="27" y="204"/>
                </a:cxn>
                <a:cxn ang="0">
                  <a:pos x="3" y="288"/>
                </a:cxn>
                <a:cxn ang="0">
                  <a:pos x="3" y="378"/>
                </a:cxn>
                <a:cxn ang="0">
                  <a:pos x="26" y="463"/>
                </a:cxn>
                <a:cxn ang="0">
                  <a:pos x="69" y="537"/>
                </a:cxn>
                <a:cxn ang="0">
                  <a:pos x="129" y="597"/>
                </a:cxn>
                <a:cxn ang="0">
                  <a:pos x="203" y="640"/>
                </a:cxn>
                <a:cxn ang="0">
                  <a:pos x="288" y="663"/>
                </a:cxn>
                <a:cxn ang="0">
                  <a:pos x="356" y="665"/>
                </a:cxn>
                <a:cxn ang="0">
                  <a:pos x="401" y="658"/>
                </a:cxn>
                <a:cxn ang="0">
                  <a:pos x="445" y="646"/>
                </a:cxn>
                <a:cxn ang="0">
                  <a:pos x="485" y="629"/>
                </a:cxn>
                <a:cxn ang="0">
                  <a:pos x="524" y="605"/>
                </a:cxn>
                <a:cxn ang="0">
                  <a:pos x="558" y="578"/>
                </a:cxn>
                <a:cxn ang="0">
                  <a:pos x="536" y="528"/>
                </a:cxn>
                <a:cxn ang="0">
                  <a:pos x="509" y="554"/>
                </a:cxn>
                <a:cxn ang="0">
                  <a:pos x="480" y="575"/>
                </a:cxn>
                <a:cxn ang="0">
                  <a:pos x="446" y="593"/>
                </a:cxn>
                <a:cxn ang="0">
                  <a:pos x="410" y="606"/>
                </a:cxn>
                <a:cxn ang="0">
                  <a:pos x="372" y="614"/>
                </a:cxn>
                <a:cxn ang="0">
                  <a:pos x="332" y="616"/>
                </a:cxn>
                <a:cxn ang="0">
                  <a:pos x="257" y="607"/>
                </a:cxn>
                <a:cxn ang="0">
                  <a:pos x="189" y="578"/>
                </a:cxn>
                <a:cxn ang="0">
                  <a:pos x="133" y="533"/>
                </a:cxn>
                <a:cxn ang="0">
                  <a:pos x="88" y="476"/>
                </a:cxn>
                <a:cxn ang="0">
                  <a:pos x="59" y="408"/>
                </a:cxn>
                <a:cxn ang="0">
                  <a:pos x="49" y="332"/>
                </a:cxn>
                <a:cxn ang="0">
                  <a:pos x="59" y="257"/>
                </a:cxn>
                <a:cxn ang="0">
                  <a:pos x="88" y="190"/>
                </a:cxn>
                <a:cxn ang="0">
                  <a:pos x="133" y="133"/>
                </a:cxn>
                <a:cxn ang="0">
                  <a:pos x="189" y="89"/>
                </a:cxn>
                <a:cxn ang="0">
                  <a:pos x="257" y="60"/>
                </a:cxn>
                <a:cxn ang="0">
                  <a:pos x="332" y="49"/>
                </a:cxn>
                <a:cxn ang="0">
                  <a:pos x="372" y="53"/>
                </a:cxn>
                <a:cxn ang="0">
                  <a:pos x="410" y="61"/>
                </a:cxn>
                <a:cxn ang="0">
                  <a:pos x="446" y="73"/>
                </a:cxn>
                <a:cxn ang="0">
                  <a:pos x="480" y="91"/>
                </a:cxn>
                <a:cxn ang="0">
                  <a:pos x="510" y="112"/>
                </a:cxn>
                <a:cxn ang="0">
                  <a:pos x="538" y="137"/>
                </a:cxn>
                <a:cxn ang="0">
                  <a:pos x="573" y="103"/>
                </a:cxn>
              </a:cxnLst>
              <a:rect l="0" t="0" r="r" b="b"/>
              <a:pathLst>
                <a:path w="573" h="665">
                  <a:moveTo>
                    <a:pt x="573" y="103"/>
                  </a:moveTo>
                  <a:lnTo>
                    <a:pt x="558" y="88"/>
                  </a:lnTo>
                  <a:lnTo>
                    <a:pt x="541" y="73"/>
                  </a:lnTo>
                  <a:lnTo>
                    <a:pt x="523" y="61"/>
                  </a:lnTo>
                  <a:lnTo>
                    <a:pt x="505" y="48"/>
                  </a:lnTo>
                  <a:lnTo>
                    <a:pt x="485" y="38"/>
                  </a:lnTo>
                  <a:lnTo>
                    <a:pt x="465" y="28"/>
                  </a:lnTo>
                  <a:lnTo>
                    <a:pt x="445" y="20"/>
                  </a:lnTo>
                  <a:lnTo>
                    <a:pt x="423" y="13"/>
                  </a:lnTo>
                  <a:lnTo>
                    <a:pt x="401" y="8"/>
                  </a:lnTo>
                  <a:lnTo>
                    <a:pt x="379" y="4"/>
                  </a:lnTo>
                  <a:lnTo>
                    <a:pt x="356" y="2"/>
                  </a:lnTo>
                  <a:lnTo>
                    <a:pt x="332" y="0"/>
                  </a:lnTo>
                  <a:lnTo>
                    <a:pt x="288" y="4"/>
                  </a:lnTo>
                  <a:lnTo>
                    <a:pt x="245" y="13"/>
                  </a:lnTo>
                  <a:lnTo>
                    <a:pt x="203" y="27"/>
                  </a:lnTo>
                  <a:lnTo>
                    <a:pt x="165" y="46"/>
                  </a:lnTo>
                  <a:lnTo>
                    <a:pt x="129" y="70"/>
                  </a:lnTo>
                  <a:lnTo>
                    <a:pt x="97" y="98"/>
                  </a:lnTo>
                  <a:lnTo>
                    <a:pt x="69" y="130"/>
                  </a:lnTo>
                  <a:lnTo>
                    <a:pt x="45" y="165"/>
                  </a:lnTo>
                  <a:lnTo>
                    <a:pt x="27" y="204"/>
                  </a:lnTo>
                  <a:lnTo>
                    <a:pt x="12" y="245"/>
                  </a:lnTo>
                  <a:lnTo>
                    <a:pt x="3" y="288"/>
                  </a:lnTo>
                  <a:lnTo>
                    <a:pt x="0" y="332"/>
                  </a:lnTo>
                  <a:lnTo>
                    <a:pt x="3" y="378"/>
                  </a:lnTo>
                  <a:lnTo>
                    <a:pt x="12" y="421"/>
                  </a:lnTo>
                  <a:lnTo>
                    <a:pt x="26" y="463"/>
                  </a:lnTo>
                  <a:lnTo>
                    <a:pt x="45" y="500"/>
                  </a:lnTo>
                  <a:lnTo>
                    <a:pt x="69" y="537"/>
                  </a:lnTo>
                  <a:lnTo>
                    <a:pt x="97" y="569"/>
                  </a:lnTo>
                  <a:lnTo>
                    <a:pt x="129" y="597"/>
                  </a:lnTo>
                  <a:lnTo>
                    <a:pt x="165" y="621"/>
                  </a:lnTo>
                  <a:lnTo>
                    <a:pt x="203" y="640"/>
                  </a:lnTo>
                  <a:lnTo>
                    <a:pt x="245" y="654"/>
                  </a:lnTo>
                  <a:lnTo>
                    <a:pt x="288" y="663"/>
                  </a:lnTo>
                  <a:lnTo>
                    <a:pt x="332" y="665"/>
                  </a:lnTo>
                  <a:lnTo>
                    <a:pt x="356" y="665"/>
                  </a:lnTo>
                  <a:lnTo>
                    <a:pt x="379" y="663"/>
                  </a:lnTo>
                  <a:lnTo>
                    <a:pt x="401" y="658"/>
                  </a:lnTo>
                  <a:lnTo>
                    <a:pt x="424" y="653"/>
                  </a:lnTo>
                  <a:lnTo>
                    <a:pt x="445" y="646"/>
                  </a:lnTo>
                  <a:lnTo>
                    <a:pt x="466" y="638"/>
                  </a:lnTo>
                  <a:lnTo>
                    <a:pt x="485" y="629"/>
                  </a:lnTo>
                  <a:lnTo>
                    <a:pt x="505" y="617"/>
                  </a:lnTo>
                  <a:lnTo>
                    <a:pt x="524" y="605"/>
                  </a:lnTo>
                  <a:lnTo>
                    <a:pt x="541" y="592"/>
                  </a:lnTo>
                  <a:lnTo>
                    <a:pt x="558" y="578"/>
                  </a:lnTo>
                  <a:lnTo>
                    <a:pt x="573" y="562"/>
                  </a:lnTo>
                  <a:lnTo>
                    <a:pt x="536" y="528"/>
                  </a:lnTo>
                  <a:lnTo>
                    <a:pt x="524" y="541"/>
                  </a:lnTo>
                  <a:lnTo>
                    <a:pt x="509" y="554"/>
                  </a:lnTo>
                  <a:lnTo>
                    <a:pt x="494" y="565"/>
                  </a:lnTo>
                  <a:lnTo>
                    <a:pt x="480" y="575"/>
                  </a:lnTo>
                  <a:lnTo>
                    <a:pt x="463" y="584"/>
                  </a:lnTo>
                  <a:lnTo>
                    <a:pt x="446" y="593"/>
                  </a:lnTo>
                  <a:lnTo>
                    <a:pt x="429" y="600"/>
                  </a:lnTo>
                  <a:lnTo>
                    <a:pt x="410" y="606"/>
                  </a:lnTo>
                  <a:lnTo>
                    <a:pt x="391" y="611"/>
                  </a:lnTo>
                  <a:lnTo>
                    <a:pt x="372" y="614"/>
                  </a:lnTo>
                  <a:lnTo>
                    <a:pt x="353" y="616"/>
                  </a:lnTo>
                  <a:lnTo>
                    <a:pt x="332" y="616"/>
                  </a:lnTo>
                  <a:lnTo>
                    <a:pt x="295" y="614"/>
                  </a:lnTo>
                  <a:lnTo>
                    <a:pt x="257" y="607"/>
                  </a:lnTo>
                  <a:lnTo>
                    <a:pt x="222" y="595"/>
                  </a:lnTo>
                  <a:lnTo>
                    <a:pt x="189" y="578"/>
                  </a:lnTo>
                  <a:lnTo>
                    <a:pt x="160" y="557"/>
                  </a:lnTo>
                  <a:lnTo>
                    <a:pt x="133" y="533"/>
                  </a:lnTo>
                  <a:lnTo>
                    <a:pt x="109" y="506"/>
                  </a:lnTo>
                  <a:lnTo>
                    <a:pt x="88" y="476"/>
                  </a:lnTo>
                  <a:lnTo>
                    <a:pt x="71" y="444"/>
                  </a:lnTo>
                  <a:lnTo>
                    <a:pt x="59" y="408"/>
                  </a:lnTo>
                  <a:lnTo>
                    <a:pt x="52" y="371"/>
                  </a:lnTo>
                  <a:lnTo>
                    <a:pt x="49" y="332"/>
                  </a:lnTo>
                  <a:lnTo>
                    <a:pt x="52" y="295"/>
                  </a:lnTo>
                  <a:lnTo>
                    <a:pt x="59" y="257"/>
                  </a:lnTo>
                  <a:lnTo>
                    <a:pt x="71" y="223"/>
                  </a:lnTo>
                  <a:lnTo>
                    <a:pt x="88" y="190"/>
                  </a:lnTo>
                  <a:lnTo>
                    <a:pt x="109" y="161"/>
                  </a:lnTo>
                  <a:lnTo>
                    <a:pt x="133" y="133"/>
                  </a:lnTo>
                  <a:lnTo>
                    <a:pt x="160" y="110"/>
                  </a:lnTo>
                  <a:lnTo>
                    <a:pt x="189" y="89"/>
                  </a:lnTo>
                  <a:lnTo>
                    <a:pt x="222" y="72"/>
                  </a:lnTo>
                  <a:lnTo>
                    <a:pt x="257" y="60"/>
                  </a:lnTo>
                  <a:lnTo>
                    <a:pt x="295" y="53"/>
                  </a:lnTo>
                  <a:lnTo>
                    <a:pt x="332" y="49"/>
                  </a:lnTo>
                  <a:lnTo>
                    <a:pt x="353" y="50"/>
                  </a:lnTo>
                  <a:lnTo>
                    <a:pt x="372" y="53"/>
                  </a:lnTo>
                  <a:lnTo>
                    <a:pt x="391" y="56"/>
                  </a:lnTo>
                  <a:lnTo>
                    <a:pt x="410" y="61"/>
                  </a:lnTo>
                  <a:lnTo>
                    <a:pt x="429" y="66"/>
                  </a:lnTo>
                  <a:lnTo>
                    <a:pt x="446" y="73"/>
                  </a:lnTo>
                  <a:lnTo>
                    <a:pt x="463" y="82"/>
                  </a:lnTo>
                  <a:lnTo>
                    <a:pt x="480" y="91"/>
                  </a:lnTo>
                  <a:lnTo>
                    <a:pt x="496" y="102"/>
                  </a:lnTo>
                  <a:lnTo>
                    <a:pt x="510" y="112"/>
                  </a:lnTo>
                  <a:lnTo>
                    <a:pt x="525" y="124"/>
                  </a:lnTo>
                  <a:lnTo>
                    <a:pt x="538" y="137"/>
                  </a:lnTo>
                  <a:lnTo>
                    <a:pt x="573" y="103"/>
                  </a:lnTo>
                  <a:lnTo>
                    <a:pt x="573" y="103"/>
                  </a:lnTo>
                  <a:close/>
                </a:path>
              </a:pathLst>
            </a:custGeom>
            <a:solidFill>
              <a:schemeClr val="bg1"/>
            </a:solidFill>
            <a:ln w="3175" cmpd="sng">
              <a:noFill/>
              <a:round/>
              <a:headEnd/>
              <a:tailEnd/>
            </a:ln>
          </p:spPr>
          <p:txBody>
            <a:bodyPr/>
            <a:lstStyle/>
            <a:p>
              <a:pPr>
                <a:buSzPct val="120000"/>
                <a:defRPr/>
              </a:pPr>
              <a:endParaRPr lang="en-US"/>
            </a:p>
          </p:txBody>
        </p:sp>
        <p:sp>
          <p:nvSpPr>
            <p:cNvPr id="8" name="Freeform 9"/>
            <p:cNvSpPr>
              <a:spLocks noChangeAspect="1"/>
            </p:cNvSpPr>
            <p:nvPr/>
          </p:nvSpPr>
          <p:spPr bwMode="gray">
            <a:xfrm>
              <a:off x="4689" y="3380"/>
              <a:ext cx="85" cy="122"/>
            </a:xfrm>
            <a:custGeom>
              <a:avLst/>
              <a:gdLst/>
              <a:ahLst/>
              <a:cxnLst>
                <a:cxn ang="0">
                  <a:pos x="0" y="0"/>
                </a:cxn>
                <a:cxn ang="0">
                  <a:pos x="0" y="50"/>
                </a:cxn>
                <a:cxn ang="0">
                  <a:pos x="183" y="50"/>
                </a:cxn>
                <a:cxn ang="0">
                  <a:pos x="183" y="608"/>
                </a:cxn>
                <a:cxn ang="0">
                  <a:pos x="240" y="608"/>
                </a:cxn>
                <a:cxn ang="0">
                  <a:pos x="240" y="50"/>
                </a:cxn>
                <a:cxn ang="0">
                  <a:pos x="423" y="50"/>
                </a:cxn>
                <a:cxn ang="0">
                  <a:pos x="423" y="0"/>
                </a:cxn>
                <a:cxn ang="0">
                  <a:pos x="0" y="0"/>
                </a:cxn>
                <a:cxn ang="0">
                  <a:pos x="0" y="0"/>
                </a:cxn>
              </a:cxnLst>
              <a:rect l="0" t="0" r="r" b="b"/>
              <a:pathLst>
                <a:path w="423" h="608">
                  <a:moveTo>
                    <a:pt x="0" y="0"/>
                  </a:moveTo>
                  <a:lnTo>
                    <a:pt x="0" y="50"/>
                  </a:lnTo>
                  <a:lnTo>
                    <a:pt x="183" y="50"/>
                  </a:lnTo>
                  <a:lnTo>
                    <a:pt x="183" y="608"/>
                  </a:lnTo>
                  <a:lnTo>
                    <a:pt x="240" y="608"/>
                  </a:lnTo>
                  <a:lnTo>
                    <a:pt x="240" y="50"/>
                  </a:lnTo>
                  <a:lnTo>
                    <a:pt x="423" y="50"/>
                  </a:lnTo>
                  <a:lnTo>
                    <a:pt x="423" y="0"/>
                  </a:lnTo>
                  <a:lnTo>
                    <a:pt x="0" y="0"/>
                  </a:lnTo>
                  <a:lnTo>
                    <a:pt x="0" y="0"/>
                  </a:lnTo>
                  <a:close/>
                </a:path>
              </a:pathLst>
            </a:custGeom>
            <a:solidFill>
              <a:schemeClr val="bg1"/>
            </a:solidFill>
            <a:ln w="3175" cmpd="sng">
              <a:noFill/>
              <a:round/>
              <a:headEnd/>
              <a:tailEnd/>
            </a:ln>
          </p:spPr>
          <p:txBody>
            <a:bodyPr/>
            <a:lstStyle/>
            <a:p>
              <a:pPr>
                <a:buSzPct val="120000"/>
                <a:defRPr/>
              </a:pPr>
              <a:endParaRPr lang="en-US"/>
            </a:p>
          </p:txBody>
        </p:sp>
        <p:sp>
          <p:nvSpPr>
            <p:cNvPr id="9" name="Freeform 10"/>
            <p:cNvSpPr>
              <a:spLocks noChangeAspect="1"/>
            </p:cNvSpPr>
            <p:nvPr/>
          </p:nvSpPr>
          <p:spPr bwMode="gray">
            <a:xfrm>
              <a:off x="4582" y="3380"/>
              <a:ext cx="101" cy="122"/>
            </a:xfrm>
            <a:custGeom>
              <a:avLst/>
              <a:gdLst/>
              <a:ahLst/>
              <a:cxnLst>
                <a:cxn ang="0">
                  <a:pos x="0" y="0"/>
                </a:cxn>
                <a:cxn ang="0">
                  <a:pos x="61" y="0"/>
                </a:cxn>
                <a:cxn ang="0">
                  <a:pos x="459" y="528"/>
                </a:cxn>
                <a:cxn ang="0">
                  <a:pos x="459" y="0"/>
                </a:cxn>
                <a:cxn ang="0">
                  <a:pos x="509" y="0"/>
                </a:cxn>
                <a:cxn ang="0">
                  <a:pos x="509" y="608"/>
                </a:cxn>
                <a:cxn ang="0">
                  <a:pos x="459" y="608"/>
                </a:cxn>
                <a:cxn ang="0">
                  <a:pos x="50" y="65"/>
                </a:cxn>
                <a:cxn ang="0">
                  <a:pos x="50" y="608"/>
                </a:cxn>
                <a:cxn ang="0">
                  <a:pos x="0" y="608"/>
                </a:cxn>
                <a:cxn ang="0">
                  <a:pos x="0" y="0"/>
                </a:cxn>
                <a:cxn ang="0">
                  <a:pos x="61" y="0"/>
                </a:cxn>
                <a:cxn ang="0">
                  <a:pos x="0" y="0"/>
                </a:cxn>
                <a:cxn ang="0">
                  <a:pos x="0" y="0"/>
                </a:cxn>
              </a:cxnLst>
              <a:rect l="0" t="0" r="r" b="b"/>
              <a:pathLst>
                <a:path w="509" h="608">
                  <a:moveTo>
                    <a:pt x="0" y="0"/>
                  </a:moveTo>
                  <a:lnTo>
                    <a:pt x="61" y="0"/>
                  </a:lnTo>
                  <a:lnTo>
                    <a:pt x="459" y="528"/>
                  </a:lnTo>
                  <a:lnTo>
                    <a:pt x="459" y="0"/>
                  </a:lnTo>
                  <a:lnTo>
                    <a:pt x="509" y="0"/>
                  </a:lnTo>
                  <a:lnTo>
                    <a:pt x="509" y="608"/>
                  </a:lnTo>
                  <a:lnTo>
                    <a:pt x="459" y="608"/>
                  </a:lnTo>
                  <a:lnTo>
                    <a:pt x="50" y="65"/>
                  </a:lnTo>
                  <a:lnTo>
                    <a:pt x="50" y="608"/>
                  </a:lnTo>
                  <a:lnTo>
                    <a:pt x="0" y="608"/>
                  </a:lnTo>
                  <a:lnTo>
                    <a:pt x="0" y="0"/>
                  </a:lnTo>
                  <a:lnTo>
                    <a:pt x="61" y="0"/>
                  </a:lnTo>
                  <a:lnTo>
                    <a:pt x="0" y="0"/>
                  </a:lnTo>
                  <a:lnTo>
                    <a:pt x="0" y="0"/>
                  </a:lnTo>
                  <a:close/>
                </a:path>
              </a:pathLst>
            </a:custGeom>
            <a:solidFill>
              <a:schemeClr val="bg1"/>
            </a:solidFill>
            <a:ln w="3175" cmpd="sng">
              <a:noFill/>
              <a:round/>
              <a:headEnd/>
              <a:tailEnd/>
            </a:ln>
          </p:spPr>
          <p:txBody>
            <a:bodyPr/>
            <a:lstStyle/>
            <a:p>
              <a:pPr>
                <a:buSzPct val="120000"/>
                <a:defRPr/>
              </a:pPr>
              <a:endParaRPr lang="en-US"/>
            </a:p>
          </p:txBody>
        </p:sp>
        <p:sp>
          <p:nvSpPr>
            <p:cNvPr id="10" name="Freeform 11"/>
            <p:cNvSpPr>
              <a:spLocks noChangeAspect="1"/>
            </p:cNvSpPr>
            <p:nvPr/>
          </p:nvSpPr>
          <p:spPr bwMode="gray">
            <a:xfrm>
              <a:off x="4780" y="3380"/>
              <a:ext cx="104" cy="122"/>
            </a:xfrm>
            <a:custGeom>
              <a:avLst/>
              <a:gdLst/>
              <a:ahLst/>
              <a:cxnLst>
                <a:cxn ang="0">
                  <a:pos x="0" y="608"/>
                </a:cxn>
                <a:cxn ang="0">
                  <a:pos x="56" y="50"/>
                </a:cxn>
                <a:cxn ang="0">
                  <a:pos x="69" y="50"/>
                </a:cxn>
                <a:cxn ang="0">
                  <a:pos x="99" y="50"/>
                </a:cxn>
                <a:cxn ang="0">
                  <a:pos x="141" y="50"/>
                </a:cxn>
                <a:cxn ang="0">
                  <a:pos x="190" y="50"/>
                </a:cxn>
                <a:cxn ang="0">
                  <a:pos x="238" y="50"/>
                </a:cxn>
                <a:cxn ang="0">
                  <a:pos x="278" y="50"/>
                </a:cxn>
                <a:cxn ang="0">
                  <a:pos x="311" y="56"/>
                </a:cxn>
                <a:cxn ang="0">
                  <a:pos x="340" y="70"/>
                </a:cxn>
                <a:cxn ang="0">
                  <a:pos x="361" y="90"/>
                </a:cxn>
                <a:cxn ang="0">
                  <a:pos x="378" y="115"/>
                </a:cxn>
                <a:cxn ang="0">
                  <a:pos x="388" y="141"/>
                </a:cxn>
                <a:cxn ang="0">
                  <a:pos x="392" y="167"/>
                </a:cxn>
                <a:cxn ang="0">
                  <a:pos x="388" y="206"/>
                </a:cxn>
                <a:cxn ang="0">
                  <a:pos x="375" y="238"/>
                </a:cxn>
                <a:cxn ang="0">
                  <a:pos x="353" y="263"/>
                </a:cxn>
                <a:cxn ang="0">
                  <a:pos x="323" y="280"/>
                </a:cxn>
                <a:cxn ang="0">
                  <a:pos x="282" y="290"/>
                </a:cxn>
                <a:cxn ang="0">
                  <a:pos x="231" y="293"/>
                </a:cxn>
                <a:cxn ang="0">
                  <a:pos x="181" y="293"/>
                </a:cxn>
                <a:cxn ang="0">
                  <a:pos x="139" y="293"/>
                </a:cxn>
                <a:cxn ang="0">
                  <a:pos x="106" y="293"/>
                </a:cxn>
                <a:cxn ang="0">
                  <a:pos x="82" y="293"/>
                </a:cxn>
                <a:cxn ang="0">
                  <a:pos x="69" y="293"/>
                </a:cxn>
                <a:cxn ang="0">
                  <a:pos x="63" y="293"/>
                </a:cxn>
                <a:cxn ang="0">
                  <a:pos x="518" y="608"/>
                </a:cxn>
                <a:cxn ang="0">
                  <a:pos x="191" y="335"/>
                </a:cxn>
                <a:cxn ang="0">
                  <a:pos x="206" y="335"/>
                </a:cxn>
                <a:cxn ang="0">
                  <a:pos x="219" y="335"/>
                </a:cxn>
                <a:cxn ang="0">
                  <a:pos x="232" y="336"/>
                </a:cxn>
                <a:cxn ang="0">
                  <a:pos x="243" y="336"/>
                </a:cxn>
                <a:cxn ang="0">
                  <a:pos x="252" y="336"/>
                </a:cxn>
                <a:cxn ang="0">
                  <a:pos x="284" y="334"/>
                </a:cxn>
                <a:cxn ang="0">
                  <a:pos x="333" y="324"/>
                </a:cxn>
                <a:cxn ang="0">
                  <a:pos x="375" y="304"/>
                </a:cxn>
                <a:cxn ang="0">
                  <a:pos x="408" y="274"/>
                </a:cxn>
                <a:cxn ang="0">
                  <a:pos x="430" y="238"/>
                </a:cxn>
                <a:cxn ang="0">
                  <a:pos x="443" y="192"/>
                </a:cxn>
                <a:cxn ang="0">
                  <a:pos x="443" y="146"/>
                </a:cxn>
                <a:cxn ang="0">
                  <a:pos x="432" y="102"/>
                </a:cxn>
                <a:cxn ang="0">
                  <a:pos x="409" y="66"/>
                </a:cxn>
                <a:cxn ang="0">
                  <a:pos x="376" y="35"/>
                </a:cxn>
                <a:cxn ang="0">
                  <a:pos x="334" y="14"/>
                </a:cxn>
                <a:cxn ang="0">
                  <a:pos x="283" y="2"/>
                </a:cxn>
                <a:cxn ang="0">
                  <a:pos x="0" y="0"/>
                </a:cxn>
              </a:cxnLst>
              <a:rect l="0" t="0" r="r" b="b"/>
              <a:pathLst>
                <a:path w="518" h="608">
                  <a:moveTo>
                    <a:pt x="0" y="0"/>
                  </a:moveTo>
                  <a:lnTo>
                    <a:pt x="0" y="608"/>
                  </a:lnTo>
                  <a:lnTo>
                    <a:pt x="56" y="608"/>
                  </a:lnTo>
                  <a:lnTo>
                    <a:pt x="56" y="50"/>
                  </a:lnTo>
                  <a:lnTo>
                    <a:pt x="59" y="50"/>
                  </a:lnTo>
                  <a:lnTo>
                    <a:pt x="69" y="50"/>
                  </a:lnTo>
                  <a:lnTo>
                    <a:pt x="81" y="50"/>
                  </a:lnTo>
                  <a:lnTo>
                    <a:pt x="99" y="50"/>
                  </a:lnTo>
                  <a:lnTo>
                    <a:pt x="118" y="50"/>
                  </a:lnTo>
                  <a:lnTo>
                    <a:pt x="141" y="50"/>
                  </a:lnTo>
                  <a:lnTo>
                    <a:pt x="165" y="51"/>
                  </a:lnTo>
                  <a:lnTo>
                    <a:pt x="190" y="50"/>
                  </a:lnTo>
                  <a:lnTo>
                    <a:pt x="215" y="51"/>
                  </a:lnTo>
                  <a:lnTo>
                    <a:pt x="238" y="50"/>
                  </a:lnTo>
                  <a:lnTo>
                    <a:pt x="260" y="51"/>
                  </a:lnTo>
                  <a:lnTo>
                    <a:pt x="278" y="50"/>
                  </a:lnTo>
                  <a:lnTo>
                    <a:pt x="295" y="52"/>
                  </a:lnTo>
                  <a:lnTo>
                    <a:pt x="311" y="56"/>
                  </a:lnTo>
                  <a:lnTo>
                    <a:pt x="326" y="62"/>
                  </a:lnTo>
                  <a:lnTo>
                    <a:pt x="340" y="70"/>
                  </a:lnTo>
                  <a:lnTo>
                    <a:pt x="351" y="80"/>
                  </a:lnTo>
                  <a:lnTo>
                    <a:pt x="361" y="90"/>
                  </a:lnTo>
                  <a:lnTo>
                    <a:pt x="370" y="102"/>
                  </a:lnTo>
                  <a:lnTo>
                    <a:pt x="378" y="115"/>
                  </a:lnTo>
                  <a:lnTo>
                    <a:pt x="384" y="127"/>
                  </a:lnTo>
                  <a:lnTo>
                    <a:pt x="388" y="141"/>
                  </a:lnTo>
                  <a:lnTo>
                    <a:pt x="392" y="155"/>
                  </a:lnTo>
                  <a:lnTo>
                    <a:pt x="392" y="167"/>
                  </a:lnTo>
                  <a:lnTo>
                    <a:pt x="392" y="188"/>
                  </a:lnTo>
                  <a:lnTo>
                    <a:pt x="388" y="206"/>
                  </a:lnTo>
                  <a:lnTo>
                    <a:pt x="383" y="223"/>
                  </a:lnTo>
                  <a:lnTo>
                    <a:pt x="375" y="238"/>
                  </a:lnTo>
                  <a:lnTo>
                    <a:pt x="366" y="251"/>
                  </a:lnTo>
                  <a:lnTo>
                    <a:pt x="353" y="263"/>
                  </a:lnTo>
                  <a:lnTo>
                    <a:pt x="340" y="272"/>
                  </a:lnTo>
                  <a:lnTo>
                    <a:pt x="323" y="280"/>
                  </a:lnTo>
                  <a:lnTo>
                    <a:pt x="303" y="286"/>
                  </a:lnTo>
                  <a:lnTo>
                    <a:pt x="282" y="290"/>
                  </a:lnTo>
                  <a:lnTo>
                    <a:pt x="258" y="293"/>
                  </a:lnTo>
                  <a:lnTo>
                    <a:pt x="231" y="293"/>
                  </a:lnTo>
                  <a:lnTo>
                    <a:pt x="205" y="293"/>
                  </a:lnTo>
                  <a:lnTo>
                    <a:pt x="181" y="293"/>
                  </a:lnTo>
                  <a:lnTo>
                    <a:pt x="158" y="293"/>
                  </a:lnTo>
                  <a:lnTo>
                    <a:pt x="139" y="293"/>
                  </a:lnTo>
                  <a:lnTo>
                    <a:pt x="121" y="293"/>
                  </a:lnTo>
                  <a:lnTo>
                    <a:pt x="106" y="293"/>
                  </a:lnTo>
                  <a:lnTo>
                    <a:pt x="92" y="294"/>
                  </a:lnTo>
                  <a:lnTo>
                    <a:pt x="82" y="293"/>
                  </a:lnTo>
                  <a:lnTo>
                    <a:pt x="74" y="294"/>
                  </a:lnTo>
                  <a:lnTo>
                    <a:pt x="69" y="293"/>
                  </a:lnTo>
                  <a:lnTo>
                    <a:pt x="65" y="294"/>
                  </a:lnTo>
                  <a:lnTo>
                    <a:pt x="63" y="293"/>
                  </a:lnTo>
                  <a:lnTo>
                    <a:pt x="436" y="608"/>
                  </a:lnTo>
                  <a:lnTo>
                    <a:pt x="518" y="608"/>
                  </a:lnTo>
                  <a:lnTo>
                    <a:pt x="183" y="335"/>
                  </a:lnTo>
                  <a:lnTo>
                    <a:pt x="191" y="335"/>
                  </a:lnTo>
                  <a:lnTo>
                    <a:pt x="198" y="335"/>
                  </a:lnTo>
                  <a:lnTo>
                    <a:pt x="206" y="335"/>
                  </a:lnTo>
                  <a:lnTo>
                    <a:pt x="213" y="335"/>
                  </a:lnTo>
                  <a:lnTo>
                    <a:pt x="219" y="335"/>
                  </a:lnTo>
                  <a:lnTo>
                    <a:pt x="225" y="335"/>
                  </a:lnTo>
                  <a:lnTo>
                    <a:pt x="232" y="336"/>
                  </a:lnTo>
                  <a:lnTo>
                    <a:pt x="238" y="335"/>
                  </a:lnTo>
                  <a:lnTo>
                    <a:pt x="243" y="336"/>
                  </a:lnTo>
                  <a:lnTo>
                    <a:pt x="248" y="335"/>
                  </a:lnTo>
                  <a:lnTo>
                    <a:pt x="252" y="336"/>
                  </a:lnTo>
                  <a:lnTo>
                    <a:pt x="256" y="335"/>
                  </a:lnTo>
                  <a:lnTo>
                    <a:pt x="284" y="334"/>
                  </a:lnTo>
                  <a:lnTo>
                    <a:pt x="309" y="331"/>
                  </a:lnTo>
                  <a:lnTo>
                    <a:pt x="333" y="324"/>
                  </a:lnTo>
                  <a:lnTo>
                    <a:pt x="356" y="315"/>
                  </a:lnTo>
                  <a:lnTo>
                    <a:pt x="375" y="304"/>
                  </a:lnTo>
                  <a:lnTo>
                    <a:pt x="393" y="290"/>
                  </a:lnTo>
                  <a:lnTo>
                    <a:pt x="408" y="274"/>
                  </a:lnTo>
                  <a:lnTo>
                    <a:pt x="420" y="257"/>
                  </a:lnTo>
                  <a:lnTo>
                    <a:pt x="430" y="238"/>
                  </a:lnTo>
                  <a:lnTo>
                    <a:pt x="438" y="216"/>
                  </a:lnTo>
                  <a:lnTo>
                    <a:pt x="443" y="192"/>
                  </a:lnTo>
                  <a:lnTo>
                    <a:pt x="444" y="167"/>
                  </a:lnTo>
                  <a:lnTo>
                    <a:pt x="443" y="146"/>
                  </a:lnTo>
                  <a:lnTo>
                    <a:pt x="438" y="123"/>
                  </a:lnTo>
                  <a:lnTo>
                    <a:pt x="432" y="102"/>
                  </a:lnTo>
                  <a:lnTo>
                    <a:pt x="421" y="83"/>
                  </a:lnTo>
                  <a:lnTo>
                    <a:pt x="409" y="66"/>
                  </a:lnTo>
                  <a:lnTo>
                    <a:pt x="394" y="50"/>
                  </a:lnTo>
                  <a:lnTo>
                    <a:pt x="376" y="35"/>
                  </a:lnTo>
                  <a:lnTo>
                    <a:pt x="357" y="24"/>
                  </a:lnTo>
                  <a:lnTo>
                    <a:pt x="334" y="14"/>
                  </a:lnTo>
                  <a:lnTo>
                    <a:pt x="309" y="7"/>
                  </a:lnTo>
                  <a:lnTo>
                    <a:pt x="283" y="2"/>
                  </a:lnTo>
                  <a:lnTo>
                    <a:pt x="253" y="0"/>
                  </a:lnTo>
                  <a:lnTo>
                    <a:pt x="0" y="0"/>
                  </a:lnTo>
                  <a:lnTo>
                    <a:pt x="0" y="0"/>
                  </a:lnTo>
                  <a:close/>
                </a:path>
              </a:pathLst>
            </a:custGeom>
            <a:solidFill>
              <a:schemeClr val="bg1"/>
            </a:solidFill>
            <a:ln w="3175" cmpd="sng">
              <a:noFill/>
              <a:round/>
              <a:headEnd/>
              <a:tailEnd/>
            </a:ln>
          </p:spPr>
          <p:txBody>
            <a:bodyPr/>
            <a:lstStyle/>
            <a:p>
              <a:pPr>
                <a:buSzPct val="120000"/>
                <a:defRPr/>
              </a:pPr>
              <a:endParaRPr lang="en-US"/>
            </a:p>
          </p:txBody>
        </p:sp>
        <p:sp>
          <p:nvSpPr>
            <p:cNvPr id="11" name="Freeform 12"/>
            <p:cNvSpPr>
              <a:spLocks noChangeAspect="1" noEditPoints="1"/>
            </p:cNvSpPr>
            <p:nvPr/>
          </p:nvSpPr>
          <p:spPr bwMode="gray">
            <a:xfrm>
              <a:off x="4872" y="3372"/>
              <a:ext cx="138" cy="136"/>
            </a:xfrm>
            <a:custGeom>
              <a:avLst/>
              <a:gdLst/>
              <a:ahLst/>
              <a:cxnLst>
                <a:cxn ang="0">
                  <a:pos x="643" y="383"/>
                </a:cxn>
                <a:cxn ang="0">
                  <a:pos x="623" y="459"/>
                </a:cxn>
                <a:cxn ang="0">
                  <a:pos x="584" y="525"/>
                </a:cxn>
                <a:cxn ang="0">
                  <a:pos x="530" y="578"/>
                </a:cxn>
                <a:cxn ang="0">
                  <a:pos x="463" y="617"/>
                </a:cxn>
                <a:cxn ang="0">
                  <a:pos x="387" y="637"/>
                </a:cxn>
                <a:cxn ang="0">
                  <a:pos x="306" y="637"/>
                </a:cxn>
                <a:cxn ang="0">
                  <a:pos x="230" y="617"/>
                </a:cxn>
                <a:cxn ang="0">
                  <a:pos x="163" y="578"/>
                </a:cxn>
                <a:cxn ang="0">
                  <a:pos x="109" y="525"/>
                </a:cxn>
                <a:cxn ang="0">
                  <a:pos x="70" y="459"/>
                </a:cxn>
                <a:cxn ang="0">
                  <a:pos x="50" y="383"/>
                </a:cxn>
                <a:cxn ang="0">
                  <a:pos x="50" y="302"/>
                </a:cxn>
                <a:cxn ang="0">
                  <a:pos x="70" y="227"/>
                </a:cxn>
                <a:cxn ang="0">
                  <a:pos x="109" y="161"/>
                </a:cxn>
                <a:cxn ang="0">
                  <a:pos x="163" y="108"/>
                </a:cxn>
                <a:cxn ang="0">
                  <a:pos x="230" y="69"/>
                </a:cxn>
                <a:cxn ang="0">
                  <a:pos x="306" y="49"/>
                </a:cxn>
                <a:cxn ang="0">
                  <a:pos x="387" y="49"/>
                </a:cxn>
                <a:cxn ang="0">
                  <a:pos x="463" y="69"/>
                </a:cxn>
                <a:cxn ang="0">
                  <a:pos x="530" y="108"/>
                </a:cxn>
                <a:cxn ang="0">
                  <a:pos x="584" y="161"/>
                </a:cxn>
                <a:cxn ang="0">
                  <a:pos x="623" y="227"/>
                </a:cxn>
                <a:cxn ang="0">
                  <a:pos x="643" y="302"/>
                </a:cxn>
                <a:cxn ang="0">
                  <a:pos x="645" y="342"/>
                </a:cxn>
                <a:cxn ang="0">
                  <a:pos x="299" y="3"/>
                </a:cxn>
                <a:cxn ang="0">
                  <a:pos x="212" y="27"/>
                </a:cxn>
                <a:cxn ang="0">
                  <a:pos x="135" y="72"/>
                </a:cxn>
                <a:cxn ang="0">
                  <a:pos x="72" y="134"/>
                </a:cxn>
                <a:cxn ang="0">
                  <a:pos x="28" y="209"/>
                </a:cxn>
                <a:cxn ang="0">
                  <a:pos x="3" y="297"/>
                </a:cxn>
                <a:cxn ang="0">
                  <a:pos x="3" y="390"/>
                </a:cxn>
                <a:cxn ang="0">
                  <a:pos x="28" y="476"/>
                </a:cxn>
                <a:cxn ang="0">
                  <a:pos x="72" y="552"/>
                </a:cxn>
                <a:cxn ang="0">
                  <a:pos x="135" y="615"/>
                </a:cxn>
                <a:cxn ang="0">
                  <a:pos x="212" y="659"/>
                </a:cxn>
                <a:cxn ang="0">
                  <a:pos x="299" y="683"/>
                </a:cxn>
                <a:cxn ang="0">
                  <a:pos x="393" y="683"/>
                </a:cxn>
                <a:cxn ang="0">
                  <a:pos x="481" y="659"/>
                </a:cxn>
                <a:cxn ang="0">
                  <a:pos x="558" y="615"/>
                </a:cxn>
                <a:cxn ang="0">
                  <a:pos x="620" y="552"/>
                </a:cxn>
                <a:cxn ang="0">
                  <a:pos x="664" y="476"/>
                </a:cxn>
                <a:cxn ang="0">
                  <a:pos x="689" y="390"/>
                </a:cxn>
                <a:cxn ang="0">
                  <a:pos x="689" y="297"/>
                </a:cxn>
                <a:cxn ang="0">
                  <a:pos x="664" y="209"/>
                </a:cxn>
                <a:cxn ang="0">
                  <a:pos x="620" y="134"/>
                </a:cxn>
                <a:cxn ang="0">
                  <a:pos x="558" y="72"/>
                </a:cxn>
                <a:cxn ang="0">
                  <a:pos x="481" y="27"/>
                </a:cxn>
                <a:cxn ang="0">
                  <a:pos x="393" y="3"/>
                </a:cxn>
                <a:cxn ang="0">
                  <a:pos x="346" y="0"/>
                </a:cxn>
              </a:cxnLst>
              <a:rect l="0" t="0" r="r" b="b"/>
              <a:pathLst>
                <a:path w="692" h="685">
                  <a:moveTo>
                    <a:pt x="645" y="342"/>
                  </a:moveTo>
                  <a:lnTo>
                    <a:pt x="643" y="383"/>
                  </a:lnTo>
                  <a:lnTo>
                    <a:pt x="635" y="422"/>
                  </a:lnTo>
                  <a:lnTo>
                    <a:pt x="623" y="459"/>
                  </a:lnTo>
                  <a:lnTo>
                    <a:pt x="604" y="493"/>
                  </a:lnTo>
                  <a:lnTo>
                    <a:pt x="584" y="525"/>
                  </a:lnTo>
                  <a:lnTo>
                    <a:pt x="558" y="553"/>
                  </a:lnTo>
                  <a:lnTo>
                    <a:pt x="530" y="578"/>
                  </a:lnTo>
                  <a:lnTo>
                    <a:pt x="498" y="600"/>
                  </a:lnTo>
                  <a:lnTo>
                    <a:pt x="463" y="617"/>
                  </a:lnTo>
                  <a:lnTo>
                    <a:pt x="426" y="629"/>
                  </a:lnTo>
                  <a:lnTo>
                    <a:pt x="387" y="637"/>
                  </a:lnTo>
                  <a:lnTo>
                    <a:pt x="346" y="640"/>
                  </a:lnTo>
                  <a:lnTo>
                    <a:pt x="306" y="637"/>
                  </a:lnTo>
                  <a:lnTo>
                    <a:pt x="266" y="629"/>
                  </a:lnTo>
                  <a:lnTo>
                    <a:pt x="230" y="617"/>
                  </a:lnTo>
                  <a:lnTo>
                    <a:pt x="195" y="600"/>
                  </a:lnTo>
                  <a:lnTo>
                    <a:pt x="163" y="578"/>
                  </a:lnTo>
                  <a:lnTo>
                    <a:pt x="135" y="553"/>
                  </a:lnTo>
                  <a:lnTo>
                    <a:pt x="109" y="525"/>
                  </a:lnTo>
                  <a:lnTo>
                    <a:pt x="87" y="493"/>
                  </a:lnTo>
                  <a:lnTo>
                    <a:pt x="70" y="459"/>
                  </a:lnTo>
                  <a:lnTo>
                    <a:pt x="58" y="422"/>
                  </a:lnTo>
                  <a:lnTo>
                    <a:pt x="50" y="383"/>
                  </a:lnTo>
                  <a:lnTo>
                    <a:pt x="46" y="342"/>
                  </a:lnTo>
                  <a:lnTo>
                    <a:pt x="50" y="302"/>
                  </a:lnTo>
                  <a:lnTo>
                    <a:pt x="58" y="264"/>
                  </a:lnTo>
                  <a:lnTo>
                    <a:pt x="70" y="227"/>
                  </a:lnTo>
                  <a:lnTo>
                    <a:pt x="88" y="193"/>
                  </a:lnTo>
                  <a:lnTo>
                    <a:pt x="109" y="161"/>
                  </a:lnTo>
                  <a:lnTo>
                    <a:pt x="135" y="133"/>
                  </a:lnTo>
                  <a:lnTo>
                    <a:pt x="163" y="108"/>
                  </a:lnTo>
                  <a:lnTo>
                    <a:pt x="195" y="86"/>
                  </a:lnTo>
                  <a:lnTo>
                    <a:pt x="230" y="69"/>
                  </a:lnTo>
                  <a:lnTo>
                    <a:pt x="266" y="57"/>
                  </a:lnTo>
                  <a:lnTo>
                    <a:pt x="306" y="49"/>
                  </a:lnTo>
                  <a:lnTo>
                    <a:pt x="346" y="45"/>
                  </a:lnTo>
                  <a:lnTo>
                    <a:pt x="387" y="49"/>
                  </a:lnTo>
                  <a:lnTo>
                    <a:pt x="426" y="57"/>
                  </a:lnTo>
                  <a:lnTo>
                    <a:pt x="463" y="69"/>
                  </a:lnTo>
                  <a:lnTo>
                    <a:pt x="498" y="86"/>
                  </a:lnTo>
                  <a:lnTo>
                    <a:pt x="530" y="108"/>
                  </a:lnTo>
                  <a:lnTo>
                    <a:pt x="558" y="133"/>
                  </a:lnTo>
                  <a:lnTo>
                    <a:pt x="584" y="161"/>
                  </a:lnTo>
                  <a:lnTo>
                    <a:pt x="606" y="193"/>
                  </a:lnTo>
                  <a:lnTo>
                    <a:pt x="623" y="227"/>
                  </a:lnTo>
                  <a:lnTo>
                    <a:pt x="635" y="264"/>
                  </a:lnTo>
                  <a:lnTo>
                    <a:pt x="643" y="302"/>
                  </a:lnTo>
                  <a:lnTo>
                    <a:pt x="645" y="342"/>
                  </a:lnTo>
                  <a:lnTo>
                    <a:pt x="645" y="342"/>
                  </a:lnTo>
                  <a:close/>
                  <a:moveTo>
                    <a:pt x="346" y="0"/>
                  </a:moveTo>
                  <a:lnTo>
                    <a:pt x="299" y="3"/>
                  </a:lnTo>
                  <a:lnTo>
                    <a:pt x="255" y="13"/>
                  </a:lnTo>
                  <a:lnTo>
                    <a:pt x="212" y="27"/>
                  </a:lnTo>
                  <a:lnTo>
                    <a:pt x="172" y="48"/>
                  </a:lnTo>
                  <a:lnTo>
                    <a:pt x="135" y="72"/>
                  </a:lnTo>
                  <a:lnTo>
                    <a:pt x="102" y="101"/>
                  </a:lnTo>
                  <a:lnTo>
                    <a:pt x="72" y="134"/>
                  </a:lnTo>
                  <a:lnTo>
                    <a:pt x="47" y="170"/>
                  </a:lnTo>
                  <a:lnTo>
                    <a:pt x="28" y="209"/>
                  </a:lnTo>
                  <a:lnTo>
                    <a:pt x="12" y="252"/>
                  </a:lnTo>
                  <a:lnTo>
                    <a:pt x="3" y="297"/>
                  </a:lnTo>
                  <a:lnTo>
                    <a:pt x="0" y="342"/>
                  </a:lnTo>
                  <a:lnTo>
                    <a:pt x="3" y="390"/>
                  </a:lnTo>
                  <a:lnTo>
                    <a:pt x="12" y="434"/>
                  </a:lnTo>
                  <a:lnTo>
                    <a:pt x="28" y="476"/>
                  </a:lnTo>
                  <a:lnTo>
                    <a:pt x="47" y="516"/>
                  </a:lnTo>
                  <a:lnTo>
                    <a:pt x="72" y="552"/>
                  </a:lnTo>
                  <a:lnTo>
                    <a:pt x="102" y="585"/>
                  </a:lnTo>
                  <a:lnTo>
                    <a:pt x="135" y="615"/>
                  </a:lnTo>
                  <a:lnTo>
                    <a:pt x="172" y="638"/>
                  </a:lnTo>
                  <a:lnTo>
                    <a:pt x="212" y="659"/>
                  </a:lnTo>
                  <a:lnTo>
                    <a:pt x="255" y="674"/>
                  </a:lnTo>
                  <a:lnTo>
                    <a:pt x="299" y="683"/>
                  </a:lnTo>
                  <a:lnTo>
                    <a:pt x="346" y="685"/>
                  </a:lnTo>
                  <a:lnTo>
                    <a:pt x="393" y="683"/>
                  </a:lnTo>
                  <a:lnTo>
                    <a:pt x="438" y="674"/>
                  </a:lnTo>
                  <a:lnTo>
                    <a:pt x="481" y="659"/>
                  </a:lnTo>
                  <a:lnTo>
                    <a:pt x="520" y="638"/>
                  </a:lnTo>
                  <a:lnTo>
                    <a:pt x="558" y="615"/>
                  </a:lnTo>
                  <a:lnTo>
                    <a:pt x="591" y="585"/>
                  </a:lnTo>
                  <a:lnTo>
                    <a:pt x="620" y="552"/>
                  </a:lnTo>
                  <a:lnTo>
                    <a:pt x="645" y="516"/>
                  </a:lnTo>
                  <a:lnTo>
                    <a:pt x="664" y="476"/>
                  </a:lnTo>
                  <a:lnTo>
                    <a:pt x="680" y="434"/>
                  </a:lnTo>
                  <a:lnTo>
                    <a:pt x="689" y="390"/>
                  </a:lnTo>
                  <a:lnTo>
                    <a:pt x="692" y="342"/>
                  </a:lnTo>
                  <a:lnTo>
                    <a:pt x="689" y="297"/>
                  </a:lnTo>
                  <a:lnTo>
                    <a:pt x="680" y="252"/>
                  </a:lnTo>
                  <a:lnTo>
                    <a:pt x="664" y="209"/>
                  </a:lnTo>
                  <a:lnTo>
                    <a:pt x="645" y="170"/>
                  </a:lnTo>
                  <a:lnTo>
                    <a:pt x="620" y="134"/>
                  </a:lnTo>
                  <a:lnTo>
                    <a:pt x="591" y="101"/>
                  </a:lnTo>
                  <a:lnTo>
                    <a:pt x="558" y="72"/>
                  </a:lnTo>
                  <a:lnTo>
                    <a:pt x="520" y="48"/>
                  </a:lnTo>
                  <a:lnTo>
                    <a:pt x="481" y="27"/>
                  </a:lnTo>
                  <a:lnTo>
                    <a:pt x="438" y="13"/>
                  </a:lnTo>
                  <a:lnTo>
                    <a:pt x="393" y="3"/>
                  </a:lnTo>
                  <a:lnTo>
                    <a:pt x="346" y="0"/>
                  </a:lnTo>
                  <a:lnTo>
                    <a:pt x="346" y="0"/>
                  </a:lnTo>
                  <a:close/>
                </a:path>
              </a:pathLst>
            </a:custGeom>
            <a:solidFill>
              <a:schemeClr val="bg1"/>
            </a:solidFill>
            <a:ln w="3175" cmpd="sng">
              <a:noFill/>
              <a:round/>
              <a:headEnd/>
              <a:tailEnd/>
            </a:ln>
          </p:spPr>
          <p:txBody>
            <a:bodyPr/>
            <a:lstStyle/>
            <a:p>
              <a:pPr>
                <a:buSzPct val="120000"/>
                <a:defRPr/>
              </a:pPr>
              <a:endParaRPr lang="en-US"/>
            </a:p>
          </p:txBody>
        </p:sp>
        <p:sp>
          <p:nvSpPr>
            <p:cNvPr id="12" name="Freeform 13"/>
            <p:cNvSpPr>
              <a:spLocks noChangeAspect="1"/>
            </p:cNvSpPr>
            <p:nvPr/>
          </p:nvSpPr>
          <p:spPr bwMode="gray">
            <a:xfrm>
              <a:off x="5020" y="3380"/>
              <a:ext cx="67" cy="122"/>
            </a:xfrm>
            <a:custGeom>
              <a:avLst/>
              <a:gdLst/>
              <a:ahLst/>
              <a:cxnLst>
                <a:cxn ang="0">
                  <a:pos x="334" y="608"/>
                </a:cxn>
                <a:cxn ang="0">
                  <a:pos x="334" y="559"/>
                </a:cxn>
                <a:cxn ang="0">
                  <a:pos x="57" y="559"/>
                </a:cxn>
                <a:cxn ang="0">
                  <a:pos x="57" y="0"/>
                </a:cxn>
                <a:cxn ang="0">
                  <a:pos x="0" y="0"/>
                </a:cxn>
                <a:cxn ang="0">
                  <a:pos x="0" y="608"/>
                </a:cxn>
                <a:cxn ang="0">
                  <a:pos x="334" y="608"/>
                </a:cxn>
                <a:cxn ang="0">
                  <a:pos x="334" y="608"/>
                </a:cxn>
              </a:cxnLst>
              <a:rect l="0" t="0" r="r" b="b"/>
              <a:pathLst>
                <a:path w="334" h="608">
                  <a:moveTo>
                    <a:pt x="334" y="608"/>
                  </a:moveTo>
                  <a:lnTo>
                    <a:pt x="334" y="559"/>
                  </a:lnTo>
                  <a:lnTo>
                    <a:pt x="57" y="559"/>
                  </a:lnTo>
                  <a:lnTo>
                    <a:pt x="57" y="0"/>
                  </a:lnTo>
                  <a:lnTo>
                    <a:pt x="0" y="0"/>
                  </a:lnTo>
                  <a:lnTo>
                    <a:pt x="0" y="608"/>
                  </a:lnTo>
                  <a:lnTo>
                    <a:pt x="334" y="608"/>
                  </a:lnTo>
                  <a:lnTo>
                    <a:pt x="334" y="608"/>
                  </a:lnTo>
                  <a:close/>
                </a:path>
              </a:pathLst>
            </a:custGeom>
            <a:solidFill>
              <a:schemeClr val="bg1"/>
            </a:solidFill>
            <a:ln w="3175" cmpd="sng">
              <a:noFill/>
              <a:round/>
              <a:headEnd/>
              <a:tailEnd/>
            </a:ln>
          </p:spPr>
          <p:txBody>
            <a:bodyPr/>
            <a:lstStyle/>
            <a:p>
              <a:pPr>
                <a:buSzPct val="120000"/>
                <a:defRPr/>
              </a:pPr>
              <a:endParaRPr lang="en-US"/>
            </a:p>
          </p:txBody>
        </p:sp>
        <p:sp>
          <p:nvSpPr>
            <p:cNvPr id="13" name="Freeform 14"/>
            <p:cNvSpPr>
              <a:spLocks noChangeAspect="1"/>
            </p:cNvSpPr>
            <p:nvPr/>
          </p:nvSpPr>
          <p:spPr bwMode="gray">
            <a:xfrm>
              <a:off x="5081" y="3374"/>
              <a:ext cx="100" cy="132"/>
            </a:xfrm>
            <a:custGeom>
              <a:avLst/>
              <a:gdLst/>
              <a:ahLst/>
              <a:cxnLst>
                <a:cxn ang="0">
                  <a:pos x="426" y="156"/>
                </a:cxn>
                <a:cxn ang="0">
                  <a:pos x="402" y="110"/>
                </a:cxn>
                <a:cxn ang="0">
                  <a:pos x="357" y="75"/>
                </a:cxn>
                <a:cxn ang="0">
                  <a:pos x="296" y="52"/>
                </a:cxn>
                <a:cxn ang="0">
                  <a:pos x="224" y="49"/>
                </a:cxn>
                <a:cxn ang="0">
                  <a:pos x="156" y="64"/>
                </a:cxn>
                <a:cxn ang="0">
                  <a:pos x="107" y="95"/>
                </a:cxn>
                <a:cxn ang="0">
                  <a:pos x="78" y="141"/>
                </a:cxn>
                <a:cxn ang="0">
                  <a:pos x="73" y="195"/>
                </a:cxn>
                <a:cxn ang="0">
                  <a:pos x="99" y="241"/>
                </a:cxn>
                <a:cxn ang="0">
                  <a:pos x="148" y="271"/>
                </a:cxn>
                <a:cxn ang="0">
                  <a:pos x="212" y="289"/>
                </a:cxn>
                <a:cxn ang="0">
                  <a:pos x="293" y="303"/>
                </a:cxn>
                <a:cxn ang="0">
                  <a:pos x="385" y="327"/>
                </a:cxn>
                <a:cxn ang="0">
                  <a:pos x="452" y="364"/>
                </a:cxn>
                <a:cxn ang="0">
                  <a:pos x="491" y="422"/>
                </a:cxn>
                <a:cxn ang="0">
                  <a:pos x="496" y="503"/>
                </a:cxn>
                <a:cxn ang="0">
                  <a:pos x="465" y="573"/>
                </a:cxn>
                <a:cxn ang="0">
                  <a:pos x="402" y="623"/>
                </a:cxn>
                <a:cxn ang="0">
                  <a:pos x="314" y="653"/>
                </a:cxn>
                <a:cxn ang="0">
                  <a:pos x="208" y="656"/>
                </a:cxn>
                <a:cxn ang="0">
                  <a:pos x="115" y="635"/>
                </a:cxn>
                <a:cxn ang="0">
                  <a:pos x="47" y="585"/>
                </a:cxn>
                <a:cxn ang="0">
                  <a:pos x="7" y="506"/>
                </a:cxn>
                <a:cxn ang="0">
                  <a:pos x="49" y="438"/>
                </a:cxn>
                <a:cxn ang="0">
                  <a:pos x="66" y="521"/>
                </a:cxn>
                <a:cxn ang="0">
                  <a:pos x="110" y="576"/>
                </a:cxn>
                <a:cxn ang="0">
                  <a:pos x="171" y="605"/>
                </a:cxn>
                <a:cxn ang="0">
                  <a:pos x="247" y="614"/>
                </a:cxn>
                <a:cxn ang="0">
                  <a:pos x="332" y="604"/>
                </a:cxn>
                <a:cxn ang="0">
                  <a:pos x="395" y="575"/>
                </a:cxn>
                <a:cxn ang="0">
                  <a:pos x="435" y="530"/>
                </a:cxn>
                <a:cxn ang="0">
                  <a:pos x="449" y="473"/>
                </a:cxn>
                <a:cxn ang="0">
                  <a:pos x="433" y="421"/>
                </a:cxn>
                <a:cxn ang="0">
                  <a:pos x="391" y="384"/>
                </a:cxn>
                <a:cxn ang="0">
                  <a:pos x="332" y="360"/>
                </a:cxn>
                <a:cxn ang="0">
                  <a:pos x="264" y="345"/>
                </a:cxn>
                <a:cxn ang="0">
                  <a:pos x="167" y="327"/>
                </a:cxn>
                <a:cxn ang="0">
                  <a:pos x="89" y="296"/>
                </a:cxn>
                <a:cxn ang="0">
                  <a:pos x="36" y="248"/>
                </a:cxn>
                <a:cxn ang="0">
                  <a:pos x="15" y="177"/>
                </a:cxn>
                <a:cxn ang="0">
                  <a:pos x="38" y="99"/>
                </a:cxn>
                <a:cxn ang="0">
                  <a:pos x="95" y="44"/>
                </a:cxn>
                <a:cxn ang="0">
                  <a:pos x="171" y="11"/>
                </a:cxn>
                <a:cxn ang="0">
                  <a:pos x="251" y="0"/>
                </a:cxn>
                <a:cxn ang="0">
                  <a:pos x="333" y="11"/>
                </a:cxn>
                <a:cxn ang="0">
                  <a:pos x="406" y="44"/>
                </a:cxn>
                <a:cxn ang="0">
                  <a:pos x="457" y="97"/>
                </a:cxn>
                <a:cxn ang="0">
                  <a:pos x="477" y="172"/>
                </a:cxn>
              </a:cxnLst>
              <a:rect l="0" t="0" r="r" b="b"/>
              <a:pathLst>
                <a:path w="499" h="657">
                  <a:moveTo>
                    <a:pt x="477" y="172"/>
                  </a:moveTo>
                  <a:lnTo>
                    <a:pt x="428" y="172"/>
                  </a:lnTo>
                  <a:lnTo>
                    <a:pt x="426" y="156"/>
                  </a:lnTo>
                  <a:lnTo>
                    <a:pt x="421" y="141"/>
                  </a:lnTo>
                  <a:lnTo>
                    <a:pt x="414" y="125"/>
                  </a:lnTo>
                  <a:lnTo>
                    <a:pt x="402" y="110"/>
                  </a:lnTo>
                  <a:lnTo>
                    <a:pt x="390" y="97"/>
                  </a:lnTo>
                  <a:lnTo>
                    <a:pt x="374" y="85"/>
                  </a:lnTo>
                  <a:lnTo>
                    <a:pt x="357" y="75"/>
                  </a:lnTo>
                  <a:lnTo>
                    <a:pt x="339" y="66"/>
                  </a:lnTo>
                  <a:lnTo>
                    <a:pt x="317" y="58"/>
                  </a:lnTo>
                  <a:lnTo>
                    <a:pt x="296" y="52"/>
                  </a:lnTo>
                  <a:lnTo>
                    <a:pt x="273" y="50"/>
                  </a:lnTo>
                  <a:lnTo>
                    <a:pt x="250" y="47"/>
                  </a:lnTo>
                  <a:lnTo>
                    <a:pt x="224" y="49"/>
                  </a:lnTo>
                  <a:lnTo>
                    <a:pt x="200" y="52"/>
                  </a:lnTo>
                  <a:lnTo>
                    <a:pt x="178" y="58"/>
                  </a:lnTo>
                  <a:lnTo>
                    <a:pt x="156" y="64"/>
                  </a:lnTo>
                  <a:lnTo>
                    <a:pt x="139" y="72"/>
                  </a:lnTo>
                  <a:lnTo>
                    <a:pt x="122" y="84"/>
                  </a:lnTo>
                  <a:lnTo>
                    <a:pt x="107" y="95"/>
                  </a:lnTo>
                  <a:lnTo>
                    <a:pt x="95" y="109"/>
                  </a:lnTo>
                  <a:lnTo>
                    <a:pt x="85" y="123"/>
                  </a:lnTo>
                  <a:lnTo>
                    <a:pt x="78" y="141"/>
                  </a:lnTo>
                  <a:lnTo>
                    <a:pt x="73" y="158"/>
                  </a:lnTo>
                  <a:lnTo>
                    <a:pt x="71" y="176"/>
                  </a:lnTo>
                  <a:lnTo>
                    <a:pt x="73" y="195"/>
                  </a:lnTo>
                  <a:lnTo>
                    <a:pt x="79" y="212"/>
                  </a:lnTo>
                  <a:lnTo>
                    <a:pt x="87" y="227"/>
                  </a:lnTo>
                  <a:lnTo>
                    <a:pt x="99" y="241"/>
                  </a:lnTo>
                  <a:lnTo>
                    <a:pt x="113" y="252"/>
                  </a:lnTo>
                  <a:lnTo>
                    <a:pt x="130" y="262"/>
                  </a:lnTo>
                  <a:lnTo>
                    <a:pt x="148" y="271"/>
                  </a:lnTo>
                  <a:lnTo>
                    <a:pt x="167" y="278"/>
                  </a:lnTo>
                  <a:lnTo>
                    <a:pt x="189" y="285"/>
                  </a:lnTo>
                  <a:lnTo>
                    <a:pt x="212" y="289"/>
                  </a:lnTo>
                  <a:lnTo>
                    <a:pt x="234" y="294"/>
                  </a:lnTo>
                  <a:lnTo>
                    <a:pt x="259" y="297"/>
                  </a:lnTo>
                  <a:lnTo>
                    <a:pt x="293" y="303"/>
                  </a:lnTo>
                  <a:lnTo>
                    <a:pt x="326" y="310"/>
                  </a:lnTo>
                  <a:lnTo>
                    <a:pt x="357" y="318"/>
                  </a:lnTo>
                  <a:lnTo>
                    <a:pt x="385" y="327"/>
                  </a:lnTo>
                  <a:lnTo>
                    <a:pt x="410" y="337"/>
                  </a:lnTo>
                  <a:lnTo>
                    <a:pt x="433" y="350"/>
                  </a:lnTo>
                  <a:lnTo>
                    <a:pt x="452" y="364"/>
                  </a:lnTo>
                  <a:lnTo>
                    <a:pt x="468" y="380"/>
                  </a:lnTo>
                  <a:lnTo>
                    <a:pt x="480" y="400"/>
                  </a:lnTo>
                  <a:lnTo>
                    <a:pt x="491" y="422"/>
                  </a:lnTo>
                  <a:lnTo>
                    <a:pt x="496" y="447"/>
                  </a:lnTo>
                  <a:lnTo>
                    <a:pt x="499" y="475"/>
                  </a:lnTo>
                  <a:lnTo>
                    <a:pt x="496" y="503"/>
                  </a:lnTo>
                  <a:lnTo>
                    <a:pt x="490" y="528"/>
                  </a:lnTo>
                  <a:lnTo>
                    <a:pt x="479" y="552"/>
                  </a:lnTo>
                  <a:lnTo>
                    <a:pt x="465" y="573"/>
                  </a:lnTo>
                  <a:lnTo>
                    <a:pt x="448" y="593"/>
                  </a:lnTo>
                  <a:lnTo>
                    <a:pt x="426" y="610"/>
                  </a:lnTo>
                  <a:lnTo>
                    <a:pt x="402" y="623"/>
                  </a:lnTo>
                  <a:lnTo>
                    <a:pt x="375" y="636"/>
                  </a:lnTo>
                  <a:lnTo>
                    <a:pt x="345" y="645"/>
                  </a:lnTo>
                  <a:lnTo>
                    <a:pt x="314" y="653"/>
                  </a:lnTo>
                  <a:lnTo>
                    <a:pt x="280" y="656"/>
                  </a:lnTo>
                  <a:lnTo>
                    <a:pt x="245" y="657"/>
                  </a:lnTo>
                  <a:lnTo>
                    <a:pt x="208" y="656"/>
                  </a:lnTo>
                  <a:lnTo>
                    <a:pt x="174" y="652"/>
                  </a:lnTo>
                  <a:lnTo>
                    <a:pt x="144" y="645"/>
                  </a:lnTo>
                  <a:lnTo>
                    <a:pt x="115" y="635"/>
                  </a:lnTo>
                  <a:lnTo>
                    <a:pt x="89" y="621"/>
                  </a:lnTo>
                  <a:lnTo>
                    <a:pt x="66" y="604"/>
                  </a:lnTo>
                  <a:lnTo>
                    <a:pt x="47" y="585"/>
                  </a:lnTo>
                  <a:lnTo>
                    <a:pt x="30" y="562"/>
                  </a:lnTo>
                  <a:lnTo>
                    <a:pt x="18" y="536"/>
                  </a:lnTo>
                  <a:lnTo>
                    <a:pt x="7" y="506"/>
                  </a:lnTo>
                  <a:lnTo>
                    <a:pt x="2" y="475"/>
                  </a:lnTo>
                  <a:lnTo>
                    <a:pt x="0" y="438"/>
                  </a:lnTo>
                  <a:lnTo>
                    <a:pt x="49" y="438"/>
                  </a:lnTo>
                  <a:lnTo>
                    <a:pt x="52" y="470"/>
                  </a:lnTo>
                  <a:lnTo>
                    <a:pt x="57" y="497"/>
                  </a:lnTo>
                  <a:lnTo>
                    <a:pt x="66" y="521"/>
                  </a:lnTo>
                  <a:lnTo>
                    <a:pt x="78" y="543"/>
                  </a:lnTo>
                  <a:lnTo>
                    <a:pt x="93" y="561"/>
                  </a:lnTo>
                  <a:lnTo>
                    <a:pt x="110" y="576"/>
                  </a:lnTo>
                  <a:lnTo>
                    <a:pt x="128" y="588"/>
                  </a:lnTo>
                  <a:lnTo>
                    <a:pt x="149" y="598"/>
                  </a:lnTo>
                  <a:lnTo>
                    <a:pt x="171" y="605"/>
                  </a:lnTo>
                  <a:lnTo>
                    <a:pt x="195" y="611"/>
                  </a:lnTo>
                  <a:lnTo>
                    <a:pt x="221" y="614"/>
                  </a:lnTo>
                  <a:lnTo>
                    <a:pt x="247" y="614"/>
                  </a:lnTo>
                  <a:lnTo>
                    <a:pt x="277" y="613"/>
                  </a:lnTo>
                  <a:lnTo>
                    <a:pt x="306" y="610"/>
                  </a:lnTo>
                  <a:lnTo>
                    <a:pt x="332" y="604"/>
                  </a:lnTo>
                  <a:lnTo>
                    <a:pt x="356" y="596"/>
                  </a:lnTo>
                  <a:lnTo>
                    <a:pt x="377" y="587"/>
                  </a:lnTo>
                  <a:lnTo>
                    <a:pt x="395" y="575"/>
                  </a:lnTo>
                  <a:lnTo>
                    <a:pt x="411" y="562"/>
                  </a:lnTo>
                  <a:lnTo>
                    <a:pt x="425" y="547"/>
                  </a:lnTo>
                  <a:lnTo>
                    <a:pt x="435" y="530"/>
                  </a:lnTo>
                  <a:lnTo>
                    <a:pt x="442" y="513"/>
                  </a:lnTo>
                  <a:lnTo>
                    <a:pt x="446" y="494"/>
                  </a:lnTo>
                  <a:lnTo>
                    <a:pt x="449" y="473"/>
                  </a:lnTo>
                  <a:lnTo>
                    <a:pt x="446" y="454"/>
                  </a:lnTo>
                  <a:lnTo>
                    <a:pt x="441" y="437"/>
                  </a:lnTo>
                  <a:lnTo>
                    <a:pt x="433" y="421"/>
                  </a:lnTo>
                  <a:lnTo>
                    <a:pt x="421" y="408"/>
                  </a:lnTo>
                  <a:lnTo>
                    <a:pt x="408" y="395"/>
                  </a:lnTo>
                  <a:lnTo>
                    <a:pt x="391" y="384"/>
                  </a:lnTo>
                  <a:lnTo>
                    <a:pt x="374" y="375"/>
                  </a:lnTo>
                  <a:lnTo>
                    <a:pt x="353" y="367"/>
                  </a:lnTo>
                  <a:lnTo>
                    <a:pt x="332" y="360"/>
                  </a:lnTo>
                  <a:lnTo>
                    <a:pt x="310" y="354"/>
                  </a:lnTo>
                  <a:lnTo>
                    <a:pt x="286" y="350"/>
                  </a:lnTo>
                  <a:lnTo>
                    <a:pt x="264" y="345"/>
                  </a:lnTo>
                  <a:lnTo>
                    <a:pt x="230" y="340"/>
                  </a:lnTo>
                  <a:lnTo>
                    <a:pt x="198" y="335"/>
                  </a:lnTo>
                  <a:lnTo>
                    <a:pt x="167" y="327"/>
                  </a:lnTo>
                  <a:lnTo>
                    <a:pt x="140" y="319"/>
                  </a:lnTo>
                  <a:lnTo>
                    <a:pt x="114" y="309"/>
                  </a:lnTo>
                  <a:lnTo>
                    <a:pt x="89" y="296"/>
                  </a:lnTo>
                  <a:lnTo>
                    <a:pt x="69" y="283"/>
                  </a:lnTo>
                  <a:lnTo>
                    <a:pt x="51" y="267"/>
                  </a:lnTo>
                  <a:lnTo>
                    <a:pt x="36" y="248"/>
                  </a:lnTo>
                  <a:lnTo>
                    <a:pt x="24" y="228"/>
                  </a:lnTo>
                  <a:lnTo>
                    <a:pt x="19" y="204"/>
                  </a:lnTo>
                  <a:lnTo>
                    <a:pt x="15" y="177"/>
                  </a:lnTo>
                  <a:lnTo>
                    <a:pt x="19" y="148"/>
                  </a:lnTo>
                  <a:lnTo>
                    <a:pt x="27" y="122"/>
                  </a:lnTo>
                  <a:lnTo>
                    <a:pt x="38" y="99"/>
                  </a:lnTo>
                  <a:lnTo>
                    <a:pt x="54" y="78"/>
                  </a:lnTo>
                  <a:lnTo>
                    <a:pt x="73" y="60"/>
                  </a:lnTo>
                  <a:lnTo>
                    <a:pt x="95" y="44"/>
                  </a:lnTo>
                  <a:lnTo>
                    <a:pt x="120" y="30"/>
                  </a:lnTo>
                  <a:lnTo>
                    <a:pt x="145" y="19"/>
                  </a:lnTo>
                  <a:lnTo>
                    <a:pt x="171" y="11"/>
                  </a:lnTo>
                  <a:lnTo>
                    <a:pt x="197" y="5"/>
                  </a:lnTo>
                  <a:lnTo>
                    <a:pt x="224" y="2"/>
                  </a:lnTo>
                  <a:lnTo>
                    <a:pt x="251" y="0"/>
                  </a:lnTo>
                  <a:lnTo>
                    <a:pt x="279" y="2"/>
                  </a:lnTo>
                  <a:lnTo>
                    <a:pt x="307" y="5"/>
                  </a:lnTo>
                  <a:lnTo>
                    <a:pt x="333" y="11"/>
                  </a:lnTo>
                  <a:lnTo>
                    <a:pt x="359" y="19"/>
                  </a:lnTo>
                  <a:lnTo>
                    <a:pt x="383" y="30"/>
                  </a:lnTo>
                  <a:lnTo>
                    <a:pt x="406" y="44"/>
                  </a:lnTo>
                  <a:lnTo>
                    <a:pt x="426" y="59"/>
                  </a:lnTo>
                  <a:lnTo>
                    <a:pt x="443" y="77"/>
                  </a:lnTo>
                  <a:lnTo>
                    <a:pt x="457" y="97"/>
                  </a:lnTo>
                  <a:lnTo>
                    <a:pt x="468" y="120"/>
                  </a:lnTo>
                  <a:lnTo>
                    <a:pt x="474" y="145"/>
                  </a:lnTo>
                  <a:lnTo>
                    <a:pt x="477" y="172"/>
                  </a:lnTo>
                  <a:lnTo>
                    <a:pt x="477" y="172"/>
                  </a:lnTo>
                  <a:close/>
                </a:path>
              </a:pathLst>
            </a:custGeom>
            <a:solidFill>
              <a:schemeClr val="bg1"/>
            </a:solidFill>
            <a:ln w="3175" cmpd="sng">
              <a:noFill/>
              <a:round/>
              <a:headEnd/>
              <a:tailEnd/>
            </a:ln>
          </p:spPr>
          <p:txBody>
            <a:bodyPr/>
            <a:lstStyle/>
            <a:p>
              <a:pPr>
                <a:buSzPct val="120000"/>
                <a:defRPr/>
              </a:pPr>
              <a:endParaRPr lang="en-US"/>
            </a:p>
          </p:txBody>
        </p:sp>
        <p:sp>
          <p:nvSpPr>
            <p:cNvPr id="14" name="Freeform 15"/>
            <p:cNvSpPr>
              <a:spLocks noChangeAspect="1" noEditPoints="1"/>
            </p:cNvSpPr>
            <p:nvPr/>
          </p:nvSpPr>
          <p:spPr bwMode="gray">
            <a:xfrm>
              <a:off x="4872" y="3322"/>
              <a:ext cx="138" cy="140"/>
            </a:xfrm>
            <a:custGeom>
              <a:avLst/>
              <a:gdLst/>
              <a:ahLst/>
              <a:cxnLst>
                <a:cxn ang="0">
                  <a:pos x="643" y="390"/>
                </a:cxn>
                <a:cxn ang="0">
                  <a:pos x="623" y="466"/>
                </a:cxn>
                <a:cxn ang="0">
                  <a:pos x="584" y="533"/>
                </a:cxn>
                <a:cxn ang="0">
                  <a:pos x="530" y="587"/>
                </a:cxn>
                <a:cxn ang="0">
                  <a:pos x="463" y="627"/>
                </a:cxn>
                <a:cxn ang="0">
                  <a:pos x="387" y="647"/>
                </a:cxn>
                <a:cxn ang="0">
                  <a:pos x="306" y="647"/>
                </a:cxn>
                <a:cxn ang="0">
                  <a:pos x="230" y="627"/>
                </a:cxn>
                <a:cxn ang="0">
                  <a:pos x="163" y="587"/>
                </a:cxn>
                <a:cxn ang="0">
                  <a:pos x="109" y="533"/>
                </a:cxn>
                <a:cxn ang="0">
                  <a:pos x="70" y="466"/>
                </a:cxn>
                <a:cxn ang="0">
                  <a:pos x="50" y="390"/>
                </a:cxn>
                <a:cxn ang="0">
                  <a:pos x="50" y="307"/>
                </a:cxn>
                <a:cxn ang="0">
                  <a:pos x="70" y="231"/>
                </a:cxn>
                <a:cxn ang="0">
                  <a:pos x="109" y="164"/>
                </a:cxn>
                <a:cxn ang="0">
                  <a:pos x="163" y="110"/>
                </a:cxn>
                <a:cxn ang="0">
                  <a:pos x="230" y="70"/>
                </a:cxn>
                <a:cxn ang="0">
                  <a:pos x="306" y="50"/>
                </a:cxn>
                <a:cxn ang="0">
                  <a:pos x="387" y="50"/>
                </a:cxn>
                <a:cxn ang="0">
                  <a:pos x="463" y="70"/>
                </a:cxn>
                <a:cxn ang="0">
                  <a:pos x="530" y="110"/>
                </a:cxn>
                <a:cxn ang="0">
                  <a:pos x="584" y="164"/>
                </a:cxn>
                <a:cxn ang="0">
                  <a:pos x="623" y="231"/>
                </a:cxn>
                <a:cxn ang="0">
                  <a:pos x="643" y="307"/>
                </a:cxn>
                <a:cxn ang="0">
                  <a:pos x="645" y="348"/>
                </a:cxn>
                <a:cxn ang="0">
                  <a:pos x="299" y="3"/>
                </a:cxn>
                <a:cxn ang="0">
                  <a:pos x="212" y="28"/>
                </a:cxn>
                <a:cxn ang="0">
                  <a:pos x="135" y="72"/>
                </a:cxn>
                <a:cxn ang="0">
                  <a:pos x="72" y="136"/>
                </a:cxn>
                <a:cxn ang="0">
                  <a:pos x="28" y="213"/>
                </a:cxn>
                <a:cxn ang="0">
                  <a:pos x="3" y="302"/>
                </a:cxn>
                <a:cxn ang="0">
                  <a:pos x="3" y="396"/>
                </a:cxn>
                <a:cxn ang="0">
                  <a:pos x="28" y="485"/>
                </a:cxn>
                <a:cxn ang="0">
                  <a:pos x="72" y="562"/>
                </a:cxn>
                <a:cxn ang="0">
                  <a:pos x="135" y="624"/>
                </a:cxn>
                <a:cxn ang="0">
                  <a:pos x="212" y="670"/>
                </a:cxn>
                <a:cxn ang="0">
                  <a:pos x="299" y="695"/>
                </a:cxn>
                <a:cxn ang="0">
                  <a:pos x="393" y="695"/>
                </a:cxn>
                <a:cxn ang="0">
                  <a:pos x="481" y="670"/>
                </a:cxn>
                <a:cxn ang="0">
                  <a:pos x="558" y="624"/>
                </a:cxn>
                <a:cxn ang="0">
                  <a:pos x="620" y="562"/>
                </a:cxn>
                <a:cxn ang="0">
                  <a:pos x="664" y="485"/>
                </a:cxn>
                <a:cxn ang="0">
                  <a:pos x="689" y="396"/>
                </a:cxn>
                <a:cxn ang="0">
                  <a:pos x="689" y="302"/>
                </a:cxn>
                <a:cxn ang="0">
                  <a:pos x="664" y="213"/>
                </a:cxn>
                <a:cxn ang="0">
                  <a:pos x="620" y="136"/>
                </a:cxn>
                <a:cxn ang="0">
                  <a:pos x="558" y="72"/>
                </a:cxn>
                <a:cxn ang="0">
                  <a:pos x="481" y="28"/>
                </a:cxn>
                <a:cxn ang="0">
                  <a:pos x="393" y="3"/>
                </a:cxn>
                <a:cxn ang="0">
                  <a:pos x="346" y="0"/>
                </a:cxn>
              </a:cxnLst>
              <a:rect l="0" t="0" r="r" b="b"/>
              <a:pathLst>
                <a:path w="692" h="697">
                  <a:moveTo>
                    <a:pt x="645" y="348"/>
                  </a:moveTo>
                  <a:lnTo>
                    <a:pt x="643" y="390"/>
                  </a:lnTo>
                  <a:lnTo>
                    <a:pt x="635" y="429"/>
                  </a:lnTo>
                  <a:lnTo>
                    <a:pt x="623" y="466"/>
                  </a:lnTo>
                  <a:lnTo>
                    <a:pt x="604" y="502"/>
                  </a:lnTo>
                  <a:lnTo>
                    <a:pt x="584" y="533"/>
                  </a:lnTo>
                  <a:lnTo>
                    <a:pt x="558" y="562"/>
                  </a:lnTo>
                  <a:lnTo>
                    <a:pt x="530" y="587"/>
                  </a:lnTo>
                  <a:lnTo>
                    <a:pt x="498" y="608"/>
                  </a:lnTo>
                  <a:lnTo>
                    <a:pt x="463" y="627"/>
                  </a:lnTo>
                  <a:lnTo>
                    <a:pt x="426" y="639"/>
                  </a:lnTo>
                  <a:lnTo>
                    <a:pt x="387" y="647"/>
                  </a:lnTo>
                  <a:lnTo>
                    <a:pt x="346" y="649"/>
                  </a:lnTo>
                  <a:lnTo>
                    <a:pt x="306" y="647"/>
                  </a:lnTo>
                  <a:lnTo>
                    <a:pt x="266" y="639"/>
                  </a:lnTo>
                  <a:lnTo>
                    <a:pt x="230" y="627"/>
                  </a:lnTo>
                  <a:lnTo>
                    <a:pt x="195" y="608"/>
                  </a:lnTo>
                  <a:lnTo>
                    <a:pt x="163" y="587"/>
                  </a:lnTo>
                  <a:lnTo>
                    <a:pt x="135" y="562"/>
                  </a:lnTo>
                  <a:lnTo>
                    <a:pt x="109" y="533"/>
                  </a:lnTo>
                  <a:lnTo>
                    <a:pt x="87" y="502"/>
                  </a:lnTo>
                  <a:lnTo>
                    <a:pt x="70" y="466"/>
                  </a:lnTo>
                  <a:lnTo>
                    <a:pt x="58" y="429"/>
                  </a:lnTo>
                  <a:lnTo>
                    <a:pt x="50" y="390"/>
                  </a:lnTo>
                  <a:lnTo>
                    <a:pt x="46" y="348"/>
                  </a:lnTo>
                  <a:lnTo>
                    <a:pt x="50" y="307"/>
                  </a:lnTo>
                  <a:lnTo>
                    <a:pt x="58" y="269"/>
                  </a:lnTo>
                  <a:lnTo>
                    <a:pt x="70" y="231"/>
                  </a:lnTo>
                  <a:lnTo>
                    <a:pt x="88" y="196"/>
                  </a:lnTo>
                  <a:lnTo>
                    <a:pt x="109" y="164"/>
                  </a:lnTo>
                  <a:lnTo>
                    <a:pt x="135" y="135"/>
                  </a:lnTo>
                  <a:lnTo>
                    <a:pt x="163" y="110"/>
                  </a:lnTo>
                  <a:lnTo>
                    <a:pt x="195" y="88"/>
                  </a:lnTo>
                  <a:lnTo>
                    <a:pt x="230" y="70"/>
                  </a:lnTo>
                  <a:lnTo>
                    <a:pt x="266" y="57"/>
                  </a:lnTo>
                  <a:lnTo>
                    <a:pt x="306" y="50"/>
                  </a:lnTo>
                  <a:lnTo>
                    <a:pt x="346" y="46"/>
                  </a:lnTo>
                  <a:lnTo>
                    <a:pt x="387" y="50"/>
                  </a:lnTo>
                  <a:lnTo>
                    <a:pt x="426" y="57"/>
                  </a:lnTo>
                  <a:lnTo>
                    <a:pt x="463" y="70"/>
                  </a:lnTo>
                  <a:lnTo>
                    <a:pt x="498" y="88"/>
                  </a:lnTo>
                  <a:lnTo>
                    <a:pt x="530" y="110"/>
                  </a:lnTo>
                  <a:lnTo>
                    <a:pt x="558" y="135"/>
                  </a:lnTo>
                  <a:lnTo>
                    <a:pt x="584" y="164"/>
                  </a:lnTo>
                  <a:lnTo>
                    <a:pt x="606" y="196"/>
                  </a:lnTo>
                  <a:lnTo>
                    <a:pt x="623" y="231"/>
                  </a:lnTo>
                  <a:lnTo>
                    <a:pt x="635" y="269"/>
                  </a:lnTo>
                  <a:lnTo>
                    <a:pt x="643" y="307"/>
                  </a:lnTo>
                  <a:lnTo>
                    <a:pt x="645" y="348"/>
                  </a:lnTo>
                  <a:lnTo>
                    <a:pt x="645" y="348"/>
                  </a:lnTo>
                  <a:close/>
                  <a:moveTo>
                    <a:pt x="346" y="0"/>
                  </a:moveTo>
                  <a:lnTo>
                    <a:pt x="299" y="3"/>
                  </a:lnTo>
                  <a:lnTo>
                    <a:pt x="255" y="12"/>
                  </a:lnTo>
                  <a:lnTo>
                    <a:pt x="212" y="28"/>
                  </a:lnTo>
                  <a:lnTo>
                    <a:pt x="172" y="47"/>
                  </a:lnTo>
                  <a:lnTo>
                    <a:pt x="135" y="72"/>
                  </a:lnTo>
                  <a:lnTo>
                    <a:pt x="102" y="102"/>
                  </a:lnTo>
                  <a:lnTo>
                    <a:pt x="72" y="136"/>
                  </a:lnTo>
                  <a:lnTo>
                    <a:pt x="47" y="172"/>
                  </a:lnTo>
                  <a:lnTo>
                    <a:pt x="28" y="213"/>
                  </a:lnTo>
                  <a:lnTo>
                    <a:pt x="12" y="256"/>
                  </a:lnTo>
                  <a:lnTo>
                    <a:pt x="3" y="302"/>
                  </a:lnTo>
                  <a:lnTo>
                    <a:pt x="0" y="348"/>
                  </a:lnTo>
                  <a:lnTo>
                    <a:pt x="3" y="396"/>
                  </a:lnTo>
                  <a:lnTo>
                    <a:pt x="12" y="441"/>
                  </a:lnTo>
                  <a:lnTo>
                    <a:pt x="28" y="485"/>
                  </a:lnTo>
                  <a:lnTo>
                    <a:pt x="47" y="524"/>
                  </a:lnTo>
                  <a:lnTo>
                    <a:pt x="72" y="562"/>
                  </a:lnTo>
                  <a:lnTo>
                    <a:pt x="102" y="595"/>
                  </a:lnTo>
                  <a:lnTo>
                    <a:pt x="135" y="624"/>
                  </a:lnTo>
                  <a:lnTo>
                    <a:pt x="172" y="649"/>
                  </a:lnTo>
                  <a:lnTo>
                    <a:pt x="212" y="670"/>
                  </a:lnTo>
                  <a:lnTo>
                    <a:pt x="255" y="685"/>
                  </a:lnTo>
                  <a:lnTo>
                    <a:pt x="299" y="695"/>
                  </a:lnTo>
                  <a:lnTo>
                    <a:pt x="346" y="697"/>
                  </a:lnTo>
                  <a:lnTo>
                    <a:pt x="393" y="695"/>
                  </a:lnTo>
                  <a:lnTo>
                    <a:pt x="438" y="685"/>
                  </a:lnTo>
                  <a:lnTo>
                    <a:pt x="481" y="670"/>
                  </a:lnTo>
                  <a:lnTo>
                    <a:pt x="520" y="649"/>
                  </a:lnTo>
                  <a:lnTo>
                    <a:pt x="558" y="624"/>
                  </a:lnTo>
                  <a:lnTo>
                    <a:pt x="591" y="595"/>
                  </a:lnTo>
                  <a:lnTo>
                    <a:pt x="620" y="562"/>
                  </a:lnTo>
                  <a:lnTo>
                    <a:pt x="645" y="524"/>
                  </a:lnTo>
                  <a:lnTo>
                    <a:pt x="664" y="485"/>
                  </a:lnTo>
                  <a:lnTo>
                    <a:pt x="680" y="441"/>
                  </a:lnTo>
                  <a:lnTo>
                    <a:pt x="689" y="396"/>
                  </a:lnTo>
                  <a:lnTo>
                    <a:pt x="692" y="348"/>
                  </a:lnTo>
                  <a:lnTo>
                    <a:pt x="689" y="302"/>
                  </a:lnTo>
                  <a:lnTo>
                    <a:pt x="680" y="256"/>
                  </a:lnTo>
                  <a:lnTo>
                    <a:pt x="664" y="213"/>
                  </a:lnTo>
                  <a:lnTo>
                    <a:pt x="645" y="172"/>
                  </a:lnTo>
                  <a:lnTo>
                    <a:pt x="620" y="136"/>
                  </a:lnTo>
                  <a:lnTo>
                    <a:pt x="591" y="102"/>
                  </a:lnTo>
                  <a:lnTo>
                    <a:pt x="558" y="72"/>
                  </a:lnTo>
                  <a:lnTo>
                    <a:pt x="520" y="47"/>
                  </a:lnTo>
                  <a:lnTo>
                    <a:pt x="481" y="28"/>
                  </a:lnTo>
                  <a:lnTo>
                    <a:pt x="438" y="12"/>
                  </a:lnTo>
                  <a:lnTo>
                    <a:pt x="393" y="3"/>
                  </a:lnTo>
                  <a:lnTo>
                    <a:pt x="346" y="0"/>
                  </a:lnTo>
                  <a:lnTo>
                    <a:pt x="346" y="0"/>
                  </a:lnTo>
                  <a:close/>
                </a:path>
              </a:pathLst>
            </a:custGeom>
            <a:solidFill>
              <a:schemeClr val="bg1"/>
            </a:solidFill>
            <a:ln w="3175" cmpd="sng">
              <a:noFill/>
              <a:round/>
              <a:headEnd/>
              <a:tailEnd/>
            </a:ln>
          </p:spPr>
          <p:txBody>
            <a:bodyPr/>
            <a:lstStyle/>
            <a:p>
              <a:pPr>
                <a:buSzPct val="120000"/>
                <a:defRPr/>
              </a:pPr>
              <a:endParaRPr lang="en-US"/>
            </a:p>
          </p:txBody>
        </p:sp>
        <p:sp>
          <p:nvSpPr>
            <p:cNvPr id="15" name="Freeform 16"/>
            <p:cNvSpPr>
              <a:spLocks noChangeAspect="1" noEditPoints="1"/>
            </p:cNvSpPr>
            <p:nvPr/>
          </p:nvSpPr>
          <p:spPr bwMode="gray">
            <a:xfrm>
              <a:off x="4872" y="3275"/>
              <a:ext cx="138" cy="140"/>
            </a:xfrm>
            <a:custGeom>
              <a:avLst/>
              <a:gdLst/>
              <a:ahLst/>
              <a:cxnLst>
                <a:cxn ang="0">
                  <a:pos x="643" y="391"/>
                </a:cxn>
                <a:cxn ang="0">
                  <a:pos x="623" y="467"/>
                </a:cxn>
                <a:cxn ang="0">
                  <a:pos x="584" y="534"/>
                </a:cxn>
                <a:cxn ang="0">
                  <a:pos x="530" y="589"/>
                </a:cxn>
                <a:cxn ang="0">
                  <a:pos x="463" y="628"/>
                </a:cxn>
                <a:cxn ang="0">
                  <a:pos x="387" y="649"/>
                </a:cxn>
                <a:cxn ang="0">
                  <a:pos x="306" y="649"/>
                </a:cxn>
                <a:cxn ang="0">
                  <a:pos x="230" y="628"/>
                </a:cxn>
                <a:cxn ang="0">
                  <a:pos x="163" y="589"/>
                </a:cxn>
                <a:cxn ang="0">
                  <a:pos x="109" y="534"/>
                </a:cxn>
                <a:cxn ang="0">
                  <a:pos x="70" y="467"/>
                </a:cxn>
                <a:cxn ang="0">
                  <a:pos x="50" y="391"/>
                </a:cxn>
                <a:cxn ang="0">
                  <a:pos x="50" y="308"/>
                </a:cxn>
                <a:cxn ang="0">
                  <a:pos x="70" y="232"/>
                </a:cxn>
                <a:cxn ang="0">
                  <a:pos x="109" y="165"/>
                </a:cxn>
                <a:cxn ang="0">
                  <a:pos x="163" y="110"/>
                </a:cxn>
                <a:cxn ang="0">
                  <a:pos x="230" y="71"/>
                </a:cxn>
                <a:cxn ang="0">
                  <a:pos x="306" y="50"/>
                </a:cxn>
                <a:cxn ang="0">
                  <a:pos x="387" y="50"/>
                </a:cxn>
                <a:cxn ang="0">
                  <a:pos x="463" y="71"/>
                </a:cxn>
                <a:cxn ang="0">
                  <a:pos x="530" y="110"/>
                </a:cxn>
                <a:cxn ang="0">
                  <a:pos x="584" y="165"/>
                </a:cxn>
                <a:cxn ang="0">
                  <a:pos x="623" y="232"/>
                </a:cxn>
                <a:cxn ang="0">
                  <a:pos x="643" y="308"/>
                </a:cxn>
                <a:cxn ang="0">
                  <a:pos x="645" y="349"/>
                </a:cxn>
                <a:cxn ang="0">
                  <a:pos x="299" y="4"/>
                </a:cxn>
                <a:cxn ang="0">
                  <a:pos x="212" y="29"/>
                </a:cxn>
                <a:cxn ang="0">
                  <a:pos x="135" y="74"/>
                </a:cxn>
                <a:cxn ang="0">
                  <a:pos x="72" y="137"/>
                </a:cxn>
                <a:cxn ang="0">
                  <a:pos x="28" y="214"/>
                </a:cxn>
                <a:cxn ang="0">
                  <a:pos x="3" y="302"/>
                </a:cxn>
                <a:cxn ang="0">
                  <a:pos x="3" y="397"/>
                </a:cxn>
                <a:cxn ang="0">
                  <a:pos x="28" y="485"/>
                </a:cxn>
                <a:cxn ang="0">
                  <a:pos x="72" y="563"/>
                </a:cxn>
                <a:cxn ang="0">
                  <a:pos x="135" y="625"/>
                </a:cxn>
                <a:cxn ang="0">
                  <a:pos x="212" y="670"/>
                </a:cxn>
                <a:cxn ang="0">
                  <a:pos x="299" y="695"/>
                </a:cxn>
                <a:cxn ang="0">
                  <a:pos x="393" y="695"/>
                </a:cxn>
                <a:cxn ang="0">
                  <a:pos x="481" y="670"/>
                </a:cxn>
                <a:cxn ang="0">
                  <a:pos x="558" y="625"/>
                </a:cxn>
                <a:cxn ang="0">
                  <a:pos x="620" y="563"/>
                </a:cxn>
                <a:cxn ang="0">
                  <a:pos x="664" y="485"/>
                </a:cxn>
                <a:cxn ang="0">
                  <a:pos x="689" y="397"/>
                </a:cxn>
                <a:cxn ang="0">
                  <a:pos x="689" y="302"/>
                </a:cxn>
                <a:cxn ang="0">
                  <a:pos x="664" y="214"/>
                </a:cxn>
                <a:cxn ang="0">
                  <a:pos x="620" y="137"/>
                </a:cxn>
                <a:cxn ang="0">
                  <a:pos x="558" y="74"/>
                </a:cxn>
                <a:cxn ang="0">
                  <a:pos x="481" y="29"/>
                </a:cxn>
                <a:cxn ang="0">
                  <a:pos x="393" y="4"/>
                </a:cxn>
                <a:cxn ang="0">
                  <a:pos x="346" y="0"/>
                </a:cxn>
              </a:cxnLst>
              <a:rect l="0" t="0" r="r" b="b"/>
              <a:pathLst>
                <a:path w="692" h="698">
                  <a:moveTo>
                    <a:pt x="645" y="349"/>
                  </a:moveTo>
                  <a:lnTo>
                    <a:pt x="643" y="391"/>
                  </a:lnTo>
                  <a:lnTo>
                    <a:pt x="635" y="430"/>
                  </a:lnTo>
                  <a:lnTo>
                    <a:pt x="623" y="467"/>
                  </a:lnTo>
                  <a:lnTo>
                    <a:pt x="604" y="502"/>
                  </a:lnTo>
                  <a:lnTo>
                    <a:pt x="584" y="534"/>
                  </a:lnTo>
                  <a:lnTo>
                    <a:pt x="558" y="564"/>
                  </a:lnTo>
                  <a:lnTo>
                    <a:pt x="530" y="589"/>
                  </a:lnTo>
                  <a:lnTo>
                    <a:pt x="498" y="610"/>
                  </a:lnTo>
                  <a:lnTo>
                    <a:pt x="463" y="628"/>
                  </a:lnTo>
                  <a:lnTo>
                    <a:pt x="426" y="641"/>
                  </a:lnTo>
                  <a:lnTo>
                    <a:pt x="387" y="649"/>
                  </a:lnTo>
                  <a:lnTo>
                    <a:pt x="346" y="651"/>
                  </a:lnTo>
                  <a:lnTo>
                    <a:pt x="306" y="649"/>
                  </a:lnTo>
                  <a:lnTo>
                    <a:pt x="266" y="641"/>
                  </a:lnTo>
                  <a:lnTo>
                    <a:pt x="230" y="628"/>
                  </a:lnTo>
                  <a:lnTo>
                    <a:pt x="195" y="610"/>
                  </a:lnTo>
                  <a:lnTo>
                    <a:pt x="163" y="589"/>
                  </a:lnTo>
                  <a:lnTo>
                    <a:pt x="135" y="564"/>
                  </a:lnTo>
                  <a:lnTo>
                    <a:pt x="109" y="534"/>
                  </a:lnTo>
                  <a:lnTo>
                    <a:pt x="87" y="502"/>
                  </a:lnTo>
                  <a:lnTo>
                    <a:pt x="70" y="467"/>
                  </a:lnTo>
                  <a:lnTo>
                    <a:pt x="58" y="430"/>
                  </a:lnTo>
                  <a:lnTo>
                    <a:pt x="50" y="391"/>
                  </a:lnTo>
                  <a:lnTo>
                    <a:pt x="46" y="349"/>
                  </a:lnTo>
                  <a:lnTo>
                    <a:pt x="50" y="308"/>
                  </a:lnTo>
                  <a:lnTo>
                    <a:pt x="58" y="269"/>
                  </a:lnTo>
                  <a:lnTo>
                    <a:pt x="70" y="232"/>
                  </a:lnTo>
                  <a:lnTo>
                    <a:pt x="88" y="197"/>
                  </a:lnTo>
                  <a:lnTo>
                    <a:pt x="109" y="165"/>
                  </a:lnTo>
                  <a:lnTo>
                    <a:pt x="135" y="135"/>
                  </a:lnTo>
                  <a:lnTo>
                    <a:pt x="163" y="110"/>
                  </a:lnTo>
                  <a:lnTo>
                    <a:pt x="195" y="89"/>
                  </a:lnTo>
                  <a:lnTo>
                    <a:pt x="230" y="71"/>
                  </a:lnTo>
                  <a:lnTo>
                    <a:pt x="266" y="58"/>
                  </a:lnTo>
                  <a:lnTo>
                    <a:pt x="306" y="50"/>
                  </a:lnTo>
                  <a:lnTo>
                    <a:pt x="346" y="47"/>
                  </a:lnTo>
                  <a:lnTo>
                    <a:pt x="387" y="50"/>
                  </a:lnTo>
                  <a:lnTo>
                    <a:pt x="426" y="58"/>
                  </a:lnTo>
                  <a:lnTo>
                    <a:pt x="463" y="71"/>
                  </a:lnTo>
                  <a:lnTo>
                    <a:pt x="498" y="89"/>
                  </a:lnTo>
                  <a:lnTo>
                    <a:pt x="530" y="110"/>
                  </a:lnTo>
                  <a:lnTo>
                    <a:pt x="558" y="135"/>
                  </a:lnTo>
                  <a:lnTo>
                    <a:pt x="584" y="165"/>
                  </a:lnTo>
                  <a:lnTo>
                    <a:pt x="606" y="197"/>
                  </a:lnTo>
                  <a:lnTo>
                    <a:pt x="623" y="232"/>
                  </a:lnTo>
                  <a:lnTo>
                    <a:pt x="635" y="269"/>
                  </a:lnTo>
                  <a:lnTo>
                    <a:pt x="643" y="308"/>
                  </a:lnTo>
                  <a:lnTo>
                    <a:pt x="645" y="349"/>
                  </a:lnTo>
                  <a:lnTo>
                    <a:pt x="645" y="349"/>
                  </a:lnTo>
                  <a:close/>
                  <a:moveTo>
                    <a:pt x="346" y="0"/>
                  </a:moveTo>
                  <a:lnTo>
                    <a:pt x="299" y="4"/>
                  </a:lnTo>
                  <a:lnTo>
                    <a:pt x="255" y="14"/>
                  </a:lnTo>
                  <a:lnTo>
                    <a:pt x="212" y="29"/>
                  </a:lnTo>
                  <a:lnTo>
                    <a:pt x="172" y="49"/>
                  </a:lnTo>
                  <a:lnTo>
                    <a:pt x="135" y="74"/>
                  </a:lnTo>
                  <a:lnTo>
                    <a:pt x="102" y="104"/>
                  </a:lnTo>
                  <a:lnTo>
                    <a:pt x="72" y="137"/>
                  </a:lnTo>
                  <a:lnTo>
                    <a:pt x="47" y="174"/>
                  </a:lnTo>
                  <a:lnTo>
                    <a:pt x="28" y="214"/>
                  </a:lnTo>
                  <a:lnTo>
                    <a:pt x="12" y="257"/>
                  </a:lnTo>
                  <a:lnTo>
                    <a:pt x="3" y="302"/>
                  </a:lnTo>
                  <a:lnTo>
                    <a:pt x="0" y="349"/>
                  </a:lnTo>
                  <a:lnTo>
                    <a:pt x="3" y="397"/>
                  </a:lnTo>
                  <a:lnTo>
                    <a:pt x="12" y="442"/>
                  </a:lnTo>
                  <a:lnTo>
                    <a:pt x="28" y="485"/>
                  </a:lnTo>
                  <a:lnTo>
                    <a:pt x="47" y="525"/>
                  </a:lnTo>
                  <a:lnTo>
                    <a:pt x="72" y="563"/>
                  </a:lnTo>
                  <a:lnTo>
                    <a:pt x="102" y="595"/>
                  </a:lnTo>
                  <a:lnTo>
                    <a:pt x="135" y="625"/>
                  </a:lnTo>
                  <a:lnTo>
                    <a:pt x="172" y="650"/>
                  </a:lnTo>
                  <a:lnTo>
                    <a:pt x="212" y="670"/>
                  </a:lnTo>
                  <a:lnTo>
                    <a:pt x="255" y="685"/>
                  </a:lnTo>
                  <a:lnTo>
                    <a:pt x="299" y="695"/>
                  </a:lnTo>
                  <a:lnTo>
                    <a:pt x="346" y="698"/>
                  </a:lnTo>
                  <a:lnTo>
                    <a:pt x="393" y="695"/>
                  </a:lnTo>
                  <a:lnTo>
                    <a:pt x="438" y="685"/>
                  </a:lnTo>
                  <a:lnTo>
                    <a:pt x="481" y="670"/>
                  </a:lnTo>
                  <a:lnTo>
                    <a:pt x="520" y="650"/>
                  </a:lnTo>
                  <a:lnTo>
                    <a:pt x="558" y="625"/>
                  </a:lnTo>
                  <a:lnTo>
                    <a:pt x="591" y="595"/>
                  </a:lnTo>
                  <a:lnTo>
                    <a:pt x="620" y="563"/>
                  </a:lnTo>
                  <a:lnTo>
                    <a:pt x="645" y="525"/>
                  </a:lnTo>
                  <a:lnTo>
                    <a:pt x="664" y="485"/>
                  </a:lnTo>
                  <a:lnTo>
                    <a:pt x="680" y="442"/>
                  </a:lnTo>
                  <a:lnTo>
                    <a:pt x="689" y="397"/>
                  </a:lnTo>
                  <a:lnTo>
                    <a:pt x="692" y="349"/>
                  </a:lnTo>
                  <a:lnTo>
                    <a:pt x="689" y="302"/>
                  </a:lnTo>
                  <a:lnTo>
                    <a:pt x="680" y="257"/>
                  </a:lnTo>
                  <a:lnTo>
                    <a:pt x="664" y="214"/>
                  </a:lnTo>
                  <a:lnTo>
                    <a:pt x="645" y="174"/>
                  </a:lnTo>
                  <a:lnTo>
                    <a:pt x="620" y="137"/>
                  </a:lnTo>
                  <a:lnTo>
                    <a:pt x="591" y="104"/>
                  </a:lnTo>
                  <a:lnTo>
                    <a:pt x="558" y="74"/>
                  </a:lnTo>
                  <a:lnTo>
                    <a:pt x="520" y="49"/>
                  </a:lnTo>
                  <a:lnTo>
                    <a:pt x="481" y="29"/>
                  </a:lnTo>
                  <a:lnTo>
                    <a:pt x="438" y="14"/>
                  </a:lnTo>
                  <a:lnTo>
                    <a:pt x="393" y="4"/>
                  </a:lnTo>
                  <a:lnTo>
                    <a:pt x="346" y="0"/>
                  </a:lnTo>
                  <a:lnTo>
                    <a:pt x="346" y="0"/>
                  </a:lnTo>
                  <a:close/>
                </a:path>
              </a:pathLst>
            </a:custGeom>
            <a:solidFill>
              <a:schemeClr val="bg1"/>
            </a:solidFill>
            <a:ln w="3175" cmpd="sng">
              <a:noFill/>
              <a:round/>
              <a:headEnd/>
              <a:tailEnd/>
            </a:ln>
          </p:spPr>
          <p:txBody>
            <a:bodyPr/>
            <a:lstStyle/>
            <a:p>
              <a:pPr>
                <a:buSzPct val="120000"/>
                <a:defRPr/>
              </a:pPr>
              <a:endParaRPr lang="en-US"/>
            </a:p>
          </p:txBody>
        </p:sp>
        <p:sp>
          <p:nvSpPr>
            <p:cNvPr id="16" name="Freeform 17"/>
            <p:cNvSpPr>
              <a:spLocks noChangeAspect="1" noEditPoints="1"/>
            </p:cNvSpPr>
            <p:nvPr/>
          </p:nvSpPr>
          <p:spPr bwMode="gray">
            <a:xfrm>
              <a:off x="4872" y="3228"/>
              <a:ext cx="138" cy="139"/>
            </a:xfrm>
            <a:custGeom>
              <a:avLst/>
              <a:gdLst/>
              <a:ahLst/>
              <a:cxnLst>
                <a:cxn ang="0">
                  <a:pos x="643" y="390"/>
                </a:cxn>
                <a:cxn ang="0">
                  <a:pos x="623" y="466"/>
                </a:cxn>
                <a:cxn ang="0">
                  <a:pos x="584" y="533"/>
                </a:cxn>
                <a:cxn ang="0">
                  <a:pos x="530" y="587"/>
                </a:cxn>
                <a:cxn ang="0">
                  <a:pos x="463" y="627"/>
                </a:cxn>
                <a:cxn ang="0">
                  <a:pos x="387" y="647"/>
                </a:cxn>
                <a:cxn ang="0">
                  <a:pos x="306" y="647"/>
                </a:cxn>
                <a:cxn ang="0">
                  <a:pos x="230" y="627"/>
                </a:cxn>
                <a:cxn ang="0">
                  <a:pos x="163" y="587"/>
                </a:cxn>
                <a:cxn ang="0">
                  <a:pos x="109" y="533"/>
                </a:cxn>
                <a:cxn ang="0">
                  <a:pos x="70" y="466"/>
                </a:cxn>
                <a:cxn ang="0">
                  <a:pos x="50" y="390"/>
                </a:cxn>
                <a:cxn ang="0">
                  <a:pos x="50" y="308"/>
                </a:cxn>
                <a:cxn ang="0">
                  <a:pos x="70" y="231"/>
                </a:cxn>
                <a:cxn ang="0">
                  <a:pos x="109" y="165"/>
                </a:cxn>
                <a:cxn ang="0">
                  <a:pos x="163" y="110"/>
                </a:cxn>
                <a:cxn ang="0">
                  <a:pos x="230" y="70"/>
                </a:cxn>
                <a:cxn ang="0">
                  <a:pos x="306" y="50"/>
                </a:cxn>
                <a:cxn ang="0">
                  <a:pos x="387" y="50"/>
                </a:cxn>
                <a:cxn ang="0">
                  <a:pos x="463" y="70"/>
                </a:cxn>
                <a:cxn ang="0">
                  <a:pos x="530" y="110"/>
                </a:cxn>
                <a:cxn ang="0">
                  <a:pos x="584" y="165"/>
                </a:cxn>
                <a:cxn ang="0">
                  <a:pos x="623" y="232"/>
                </a:cxn>
                <a:cxn ang="0">
                  <a:pos x="643" y="308"/>
                </a:cxn>
                <a:cxn ang="0">
                  <a:pos x="645" y="348"/>
                </a:cxn>
                <a:cxn ang="0">
                  <a:pos x="299" y="3"/>
                </a:cxn>
                <a:cxn ang="0">
                  <a:pos x="212" y="28"/>
                </a:cxn>
                <a:cxn ang="0">
                  <a:pos x="135" y="73"/>
                </a:cxn>
                <a:cxn ang="0">
                  <a:pos x="72" y="136"/>
                </a:cxn>
                <a:cxn ang="0">
                  <a:pos x="28" y="212"/>
                </a:cxn>
                <a:cxn ang="0">
                  <a:pos x="3" y="301"/>
                </a:cxn>
                <a:cxn ang="0">
                  <a:pos x="3" y="395"/>
                </a:cxn>
                <a:cxn ang="0">
                  <a:pos x="28" y="484"/>
                </a:cxn>
                <a:cxn ang="0">
                  <a:pos x="72" y="561"/>
                </a:cxn>
                <a:cxn ang="0">
                  <a:pos x="135" y="625"/>
                </a:cxn>
                <a:cxn ang="0">
                  <a:pos x="212" y="669"/>
                </a:cxn>
                <a:cxn ang="0">
                  <a:pos x="299" y="694"/>
                </a:cxn>
                <a:cxn ang="0">
                  <a:pos x="393" y="694"/>
                </a:cxn>
                <a:cxn ang="0">
                  <a:pos x="481" y="669"/>
                </a:cxn>
                <a:cxn ang="0">
                  <a:pos x="558" y="625"/>
                </a:cxn>
                <a:cxn ang="0">
                  <a:pos x="620" y="561"/>
                </a:cxn>
                <a:cxn ang="0">
                  <a:pos x="664" y="484"/>
                </a:cxn>
                <a:cxn ang="0">
                  <a:pos x="689" y="395"/>
                </a:cxn>
                <a:cxn ang="0">
                  <a:pos x="689" y="301"/>
                </a:cxn>
                <a:cxn ang="0">
                  <a:pos x="664" y="212"/>
                </a:cxn>
                <a:cxn ang="0">
                  <a:pos x="620" y="136"/>
                </a:cxn>
                <a:cxn ang="0">
                  <a:pos x="558" y="73"/>
                </a:cxn>
                <a:cxn ang="0">
                  <a:pos x="481" y="28"/>
                </a:cxn>
                <a:cxn ang="0">
                  <a:pos x="393" y="3"/>
                </a:cxn>
                <a:cxn ang="0">
                  <a:pos x="346" y="0"/>
                </a:cxn>
              </a:cxnLst>
              <a:rect l="0" t="0" r="r" b="b"/>
              <a:pathLst>
                <a:path w="692" h="696">
                  <a:moveTo>
                    <a:pt x="645" y="348"/>
                  </a:moveTo>
                  <a:lnTo>
                    <a:pt x="643" y="390"/>
                  </a:lnTo>
                  <a:lnTo>
                    <a:pt x="635" y="428"/>
                  </a:lnTo>
                  <a:lnTo>
                    <a:pt x="623" y="466"/>
                  </a:lnTo>
                  <a:lnTo>
                    <a:pt x="604" y="501"/>
                  </a:lnTo>
                  <a:lnTo>
                    <a:pt x="584" y="533"/>
                  </a:lnTo>
                  <a:lnTo>
                    <a:pt x="558" y="562"/>
                  </a:lnTo>
                  <a:lnTo>
                    <a:pt x="530" y="587"/>
                  </a:lnTo>
                  <a:lnTo>
                    <a:pt x="498" y="609"/>
                  </a:lnTo>
                  <a:lnTo>
                    <a:pt x="463" y="627"/>
                  </a:lnTo>
                  <a:lnTo>
                    <a:pt x="426" y="640"/>
                  </a:lnTo>
                  <a:lnTo>
                    <a:pt x="387" y="647"/>
                  </a:lnTo>
                  <a:lnTo>
                    <a:pt x="346" y="650"/>
                  </a:lnTo>
                  <a:lnTo>
                    <a:pt x="306" y="647"/>
                  </a:lnTo>
                  <a:lnTo>
                    <a:pt x="266" y="640"/>
                  </a:lnTo>
                  <a:lnTo>
                    <a:pt x="230" y="627"/>
                  </a:lnTo>
                  <a:lnTo>
                    <a:pt x="195" y="609"/>
                  </a:lnTo>
                  <a:lnTo>
                    <a:pt x="163" y="587"/>
                  </a:lnTo>
                  <a:lnTo>
                    <a:pt x="135" y="562"/>
                  </a:lnTo>
                  <a:lnTo>
                    <a:pt x="109" y="533"/>
                  </a:lnTo>
                  <a:lnTo>
                    <a:pt x="87" y="501"/>
                  </a:lnTo>
                  <a:lnTo>
                    <a:pt x="70" y="466"/>
                  </a:lnTo>
                  <a:lnTo>
                    <a:pt x="58" y="428"/>
                  </a:lnTo>
                  <a:lnTo>
                    <a:pt x="50" y="390"/>
                  </a:lnTo>
                  <a:lnTo>
                    <a:pt x="46" y="348"/>
                  </a:lnTo>
                  <a:lnTo>
                    <a:pt x="50" y="308"/>
                  </a:lnTo>
                  <a:lnTo>
                    <a:pt x="58" y="268"/>
                  </a:lnTo>
                  <a:lnTo>
                    <a:pt x="70" y="231"/>
                  </a:lnTo>
                  <a:lnTo>
                    <a:pt x="88" y="196"/>
                  </a:lnTo>
                  <a:lnTo>
                    <a:pt x="109" y="165"/>
                  </a:lnTo>
                  <a:lnTo>
                    <a:pt x="135" y="135"/>
                  </a:lnTo>
                  <a:lnTo>
                    <a:pt x="163" y="110"/>
                  </a:lnTo>
                  <a:lnTo>
                    <a:pt x="195" y="89"/>
                  </a:lnTo>
                  <a:lnTo>
                    <a:pt x="230" y="70"/>
                  </a:lnTo>
                  <a:lnTo>
                    <a:pt x="266" y="58"/>
                  </a:lnTo>
                  <a:lnTo>
                    <a:pt x="306" y="50"/>
                  </a:lnTo>
                  <a:lnTo>
                    <a:pt x="346" y="47"/>
                  </a:lnTo>
                  <a:lnTo>
                    <a:pt x="387" y="50"/>
                  </a:lnTo>
                  <a:lnTo>
                    <a:pt x="426" y="58"/>
                  </a:lnTo>
                  <a:lnTo>
                    <a:pt x="463" y="70"/>
                  </a:lnTo>
                  <a:lnTo>
                    <a:pt x="498" y="89"/>
                  </a:lnTo>
                  <a:lnTo>
                    <a:pt x="530" y="110"/>
                  </a:lnTo>
                  <a:lnTo>
                    <a:pt x="558" y="135"/>
                  </a:lnTo>
                  <a:lnTo>
                    <a:pt x="584" y="165"/>
                  </a:lnTo>
                  <a:lnTo>
                    <a:pt x="606" y="196"/>
                  </a:lnTo>
                  <a:lnTo>
                    <a:pt x="623" y="232"/>
                  </a:lnTo>
                  <a:lnTo>
                    <a:pt x="635" y="268"/>
                  </a:lnTo>
                  <a:lnTo>
                    <a:pt x="643" y="308"/>
                  </a:lnTo>
                  <a:lnTo>
                    <a:pt x="645" y="348"/>
                  </a:lnTo>
                  <a:lnTo>
                    <a:pt x="645" y="348"/>
                  </a:lnTo>
                  <a:close/>
                  <a:moveTo>
                    <a:pt x="346" y="0"/>
                  </a:moveTo>
                  <a:lnTo>
                    <a:pt x="299" y="3"/>
                  </a:lnTo>
                  <a:lnTo>
                    <a:pt x="255" y="12"/>
                  </a:lnTo>
                  <a:lnTo>
                    <a:pt x="212" y="28"/>
                  </a:lnTo>
                  <a:lnTo>
                    <a:pt x="172" y="48"/>
                  </a:lnTo>
                  <a:lnTo>
                    <a:pt x="135" y="73"/>
                  </a:lnTo>
                  <a:lnTo>
                    <a:pt x="102" y="102"/>
                  </a:lnTo>
                  <a:lnTo>
                    <a:pt x="72" y="136"/>
                  </a:lnTo>
                  <a:lnTo>
                    <a:pt x="47" y="173"/>
                  </a:lnTo>
                  <a:lnTo>
                    <a:pt x="28" y="212"/>
                  </a:lnTo>
                  <a:lnTo>
                    <a:pt x="12" y="256"/>
                  </a:lnTo>
                  <a:lnTo>
                    <a:pt x="3" y="301"/>
                  </a:lnTo>
                  <a:lnTo>
                    <a:pt x="0" y="348"/>
                  </a:lnTo>
                  <a:lnTo>
                    <a:pt x="3" y="395"/>
                  </a:lnTo>
                  <a:lnTo>
                    <a:pt x="12" y="441"/>
                  </a:lnTo>
                  <a:lnTo>
                    <a:pt x="28" y="484"/>
                  </a:lnTo>
                  <a:lnTo>
                    <a:pt x="47" y="525"/>
                  </a:lnTo>
                  <a:lnTo>
                    <a:pt x="72" y="561"/>
                  </a:lnTo>
                  <a:lnTo>
                    <a:pt x="102" y="595"/>
                  </a:lnTo>
                  <a:lnTo>
                    <a:pt x="135" y="625"/>
                  </a:lnTo>
                  <a:lnTo>
                    <a:pt x="172" y="650"/>
                  </a:lnTo>
                  <a:lnTo>
                    <a:pt x="212" y="669"/>
                  </a:lnTo>
                  <a:lnTo>
                    <a:pt x="255" y="685"/>
                  </a:lnTo>
                  <a:lnTo>
                    <a:pt x="299" y="694"/>
                  </a:lnTo>
                  <a:lnTo>
                    <a:pt x="346" y="696"/>
                  </a:lnTo>
                  <a:lnTo>
                    <a:pt x="393" y="694"/>
                  </a:lnTo>
                  <a:lnTo>
                    <a:pt x="438" y="685"/>
                  </a:lnTo>
                  <a:lnTo>
                    <a:pt x="481" y="669"/>
                  </a:lnTo>
                  <a:lnTo>
                    <a:pt x="520" y="650"/>
                  </a:lnTo>
                  <a:lnTo>
                    <a:pt x="558" y="625"/>
                  </a:lnTo>
                  <a:lnTo>
                    <a:pt x="591" y="595"/>
                  </a:lnTo>
                  <a:lnTo>
                    <a:pt x="620" y="561"/>
                  </a:lnTo>
                  <a:lnTo>
                    <a:pt x="645" y="525"/>
                  </a:lnTo>
                  <a:lnTo>
                    <a:pt x="664" y="484"/>
                  </a:lnTo>
                  <a:lnTo>
                    <a:pt x="680" y="441"/>
                  </a:lnTo>
                  <a:lnTo>
                    <a:pt x="689" y="395"/>
                  </a:lnTo>
                  <a:lnTo>
                    <a:pt x="692" y="348"/>
                  </a:lnTo>
                  <a:lnTo>
                    <a:pt x="689" y="301"/>
                  </a:lnTo>
                  <a:lnTo>
                    <a:pt x="680" y="256"/>
                  </a:lnTo>
                  <a:lnTo>
                    <a:pt x="664" y="212"/>
                  </a:lnTo>
                  <a:lnTo>
                    <a:pt x="645" y="173"/>
                  </a:lnTo>
                  <a:lnTo>
                    <a:pt x="620" y="136"/>
                  </a:lnTo>
                  <a:lnTo>
                    <a:pt x="591" y="102"/>
                  </a:lnTo>
                  <a:lnTo>
                    <a:pt x="558" y="73"/>
                  </a:lnTo>
                  <a:lnTo>
                    <a:pt x="520" y="48"/>
                  </a:lnTo>
                  <a:lnTo>
                    <a:pt x="481" y="28"/>
                  </a:lnTo>
                  <a:lnTo>
                    <a:pt x="438" y="12"/>
                  </a:lnTo>
                  <a:lnTo>
                    <a:pt x="393" y="3"/>
                  </a:lnTo>
                  <a:lnTo>
                    <a:pt x="346" y="0"/>
                  </a:lnTo>
                  <a:lnTo>
                    <a:pt x="346" y="0"/>
                  </a:lnTo>
                  <a:close/>
                </a:path>
              </a:pathLst>
            </a:custGeom>
            <a:solidFill>
              <a:schemeClr val="bg1"/>
            </a:solidFill>
            <a:ln w="3175" cmpd="sng">
              <a:noFill/>
              <a:round/>
              <a:headEnd/>
              <a:tailEnd/>
            </a:ln>
          </p:spPr>
          <p:txBody>
            <a:bodyPr/>
            <a:lstStyle/>
            <a:p>
              <a:pPr>
                <a:buSzPct val="120000"/>
                <a:defRPr/>
              </a:pPr>
              <a:endParaRPr lang="en-US"/>
            </a:p>
          </p:txBody>
        </p:sp>
        <p:sp>
          <p:nvSpPr>
            <p:cNvPr id="17" name="Freeform 18"/>
            <p:cNvSpPr>
              <a:spLocks noChangeAspect="1"/>
            </p:cNvSpPr>
            <p:nvPr/>
          </p:nvSpPr>
          <p:spPr bwMode="gray">
            <a:xfrm>
              <a:off x="4761" y="3237"/>
              <a:ext cx="102" cy="127"/>
            </a:xfrm>
            <a:custGeom>
              <a:avLst/>
              <a:gdLst/>
              <a:ahLst/>
              <a:cxnLst>
                <a:cxn ang="0">
                  <a:pos x="454" y="0"/>
                </a:cxn>
                <a:cxn ang="0">
                  <a:pos x="454" y="22"/>
                </a:cxn>
                <a:cxn ang="0">
                  <a:pos x="454" y="76"/>
                </a:cxn>
                <a:cxn ang="0">
                  <a:pos x="454" y="153"/>
                </a:cxn>
                <a:cxn ang="0">
                  <a:pos x="454" y="238"/>
                </a:cxn>
                <a:cxn ang="0">
                  <a:pos x="454" y="320"/>
                </a:cxn>
                <a:cxn ang="0">
                  <a:pos x="454" y="387"/>
                </a:cxn>
                <a:cxn ang="0">
                  <a:pos x="449" y="443"/>
                </a:cxn>
                <a:cxn ang="0">
                  <a:pos x="430" y="492"/>
                </a:cxn>
                <a:cxn ang="0">
                  <a:pos x="402" y="532"/>
                </a:cxn>
                <a:cxn ang="0">
                  <a:pos x="362" y="563"/>
                </a:cxn>
                <a:cxn ang="0">
                  <a:pos x="314" y="582"/>
                </a:cxn>
                <a:cxn ang="0">
                  <a:pos x="255" y="588"/>
                </a:cxn>
                <a:cxn ang="0">
                  <a:pos x="199" y="581"/>
                </a:cxn>
                <a:cxn ang="0">
                  <a:pos x="149" y="560"/>
                </a:cxn>
                <a:cxn ang="0">
                  <a:pos x="109" y="529"/>
                </a:cxn>
                <a:cxn ang="0">
                  <a:pos x="79" y="489"/>
                </a:cxn>
                <a:cxn ang="0">
                  <a:pos x="58" y="441"/>
                </a:cxn>
                <a:cxn ang="0">
                  <a:pos x="52" y="388"/>
                </a:cxn>
                <a:cxn ang="0">
                  <a:pos x="4" y="423"/>
                </a:cxn>
                <a:cxn ang="0">
                  <a:pos x="22" y="487"/>
                </a:cxn>
                <a:cxn ang="0">
                  <a:pos x="56" y="542"/>
                </a:cxn>
                <a:cxn ang="0">
                  <a:pos x="103" y="585"/>
                </a:cxn>
                <a:cxn ang="0">
                  <a:pos x="158" y="617"/>
                </a:cxn>
                <a:cxn ang="0">
                  <a:pos x="222" y="634"/>
                </a:cxn>
                <a:cxn ang="0">
                  <a:pos x="290" y="634"/>
                </a:cxn>
                <a:cxn ang="0">
                  <a:pos x="356" y="618"/>
                </a:cxn>
                <a:cxn ang="0">
                  <a:pos x="411" y="588"/>
                </a:cxn>
                <a:cxn ang="0">
                  <a:pos x="455" y="544"/>
                </a:cxn>
                <a:cxn ang="0">
                  <a:pos x="487" y="489"/>
                </a:cxn>
                <a:cxn ang="0">
                  <a:pos x="504" y="423"/>
                </a:cxn>
                <a:cxn ang="0">
                  <a:pos x="505" y="373"/>
                </a:cxn>
                <a:cxn ang="0">
                  <a:pos x="505" y="314"/>
                </a:cxn>
                <a:cxn ang="0">
                  <a:pos x="505" y="229"/>
                </a:cxn>
                <a:cxn ang="0">
                  <a:pos x="506" y="137"/>
                </a:cxn>
                <a:cxn ang="0">
                  <a:pos x="506" y="57"/>
                </a:cxn>
                <a:cxn ang="0">
                  <a:pos x="506" y="8"/>
                </a:cxn>
                <a:cxn ang="0">
                  <a:pos x="505" y="0"/>
                </a:cxn>
              </a:cxnLst>
              <a:rect l="0" t="0" r="r" b="b"/>
              <a:pathLst>
                <a:path w="506" h="635">
                  <a:moveTo>
                    <a:pt x="505" y="0"/>
                  </a:moveTo>
                  <a:lnTo>
                    <a:pt x="454" y="0"/>
                  </a:lnTo>
                  <a:lnTo>
                    <a:pt x="454" y="6"/>
                  </a:lnTo>
                  <a:lnTo>
                    <a:pt x="454" y="22"/>
                  </a:lnTo>
                  <a:lnTo>
                    <a:pt x="454" y="46"/>
                  </a:lnTo>
                  <a:lnTo>
                    <a:pt x="454" y="76"/>
                  </a:lnTo>
                  <a:lnTo>
                    <a:pt x="454" y="113"/>
                  </a:lnTo>
                  <a:lnTo>
                    <a:pt x="454" y="153"/>
                  </a:lnTo>
                  <a:lnTo>
                    <a:pt x="455" y="195"/>
                  </a:lnTo>
                  <a:lnTo>
                    <a:pt x="454" y="238"/>
                  </a:lnTo>
                  <a:lnTo>
                    <a:pt x="455" y="280"/>
                  </a:lnTo>
                  <a:lnTo>
                    <a:pt x="454" y="320"/>
                  </a:lnTo>
                  <a:lnTo>
                    <a:pt x="455" y="356"/>
                  </a:lnTo>
                  <a:lnTo>
                    <a:pt x="454" y="387"/>
                  </a:lnTo>
                  <a:lnTo>
                    <a:pt x="453" y="416"/>
                  </a:lnTo>
                  <a:lnTo>
                    <a:pt x="449" y="443"/>
                  </a:lnTo>
                  <a:lnTo>
                    <a:pt x="441" y="468"/>
                  </a:lnTo>
                  <a:lnTo>
                    <a:pt x="430" y="492"/>
                  </a:lnTo>
                  <a:lnTo>
                    <a:pt x="418" y="513"/>
                  </a:lnTo>
                  <a:lnTo>
                    <a:pt x="402" y="532"/>
                  </a:lnTo>
                  <a:lnTo>
                    <a:pt x="383" y="549"/>
                  </a:lnTo>
                  <a:lnTo>
                    <a:pt x="362" y="563"/>
                  </a:lnTo>
                  <a:lnTo>
                    <a:pt x="338" y="573"/>
                  </a:lnTo>
                  <a:lnTo>
                    <a:pt x="314" y="582"/>
                  </a:lnTo>
                  <a:lnTo>
                    <a:pt x="285" y="587"/>
                  </a:lnTo>
                  <a:lnTo>
                    <a:pt x="255" y="588"/>
                  </a:lnTo>
                  <a:lnTo>
                    <a:pt x="226" y="587"/>
                  </a:lnTo>
                  <a:lnTo>
                    <a:pt x="199" y="581"/>
                  </a:lnTo>
                  <a:lnTo>
                    <a:pt x="173" y="572"/>
                  </a:lnTo>
                  <a:lnTo>
                    <a:pt x="149" y="560"/>
                  </a:lnTo>
                  <a:lnTo>
                    <a:pt x="129" y="546"/>
                  </a:lnTo>
                  <a:lnTo>
                    <a:pt x="109" y="529"/>
                  </a:lnTo>
                  <a:lnTo>
                    <a:pt x="92" y="510"/>
                  </a:lnTo>
                  <a:lnTo>
                    <a:pt x="79" y="489"/>
                  </a:lnTo>
                  <a:lnTo>
                    <a:pt x="67" y="466"/>
                  </a:lnTo>
                  <a:lnTo>
                    <a:pt x="58" y="441"/>
                  </a:lnTo>
                  <a:lnTo>
                    <a:pt x="54" y="415"/>
                  </a:lnTo>
                  <a:lnTo>
                    <a:pt x="52" y="388"/>
                  </a:lnTo>
                  <a:lnTo>
                    <a:pt x="0" y="388"/>
                  </a:lnTo>
                  <a:lnTo>
                    <a:pt x="4" y="423"/>
                  </a:lnTo>
                  <a:lnTo>
                    <a:pt x="11" y="456"/>
                  </a:lnTo>
                  <a:lnTo>
                    <a:pt x="22" y="487"/>
                  </a:lnTo>
                  <a:lnTo>
                    <a:pt x="37" y="516"/>
                  </a:lnTo>
                  <a:lnTo>
                    <a:pt x="56" y="542"/>
                  </a:lnTo>
                  <a:lnTo>
                    <a:pt x="78" y="565"/>
                  </a:lnTo>
                  <a:lnTo>
                    <a:pt x="103" y="585"/>
                  </a:lnTo>
                  <a:lnTo>
                    <a:pt x="130" y="604"/>
                  </a:lnTo>
                  <a:lnTo>
                    <a:pt x="158" y="617"/>
                  </a:lnTo>
                  <a:lnTo>
                    <a:pt x="189" y="627"/>
                  </a:lnTo>
                  <a:lnTo>
                    <a:pt x="222" y="634"/>
                  </a:lnTo>
                  <a:lnTo>
                    <a:pt x="253" y="635"/>
                  </a:lnTo>
                  <a:lnTo>
                    <a:pt x="290" y="634"/>
                  </a:lnTo>
                  <a:lnTo>
                    <a:pt x="324" y="627"/>
                  </a:lnTo>
                  <a:lnTo>
                    <a:pt x="356" y="618"/>
                  </a:lnTo>
                  <a:lnTo>
                    <a:pt x="384" y="605"/>
                  </a:lnTo>
                  <a:lnTo>
                    <a:pt x="411" y="588"/>
                  </a:lnTo>
                  <a:lnTo>
                    <a:pt x="435" y="567"/>
                  </a:lnTo>
                  <a:lnTo>
                    <a:pt x="455" y="544"/>
                  </a:lnTo>
                  <a:lnTo>
                    <a:pt x="473" y="517"/>
                  </a:lnTo>
                  <a:lnTo>
                    <a:pt x="487" y="489"/>
                  </a:lnTo>
                  <a:lnTo>
                    <a:pt x="497" y="457"/>
                  </a:lnTo>
                  <a:lnTo>
                    <a:pt x="504" y="423"/>
                  </a:lnTo>
                  <a:lnTo>
                    <a:pt x="505" y="387"/>
                  </a:lnTo>
                  <a:lnTo>
                    <a:pt x="505" y="373"/>
                  </a:lnTo>
                  <a:lnTo>
                    <a:pt x="505" y="348"/>
                  </a:lnTo>
                  <a:lnTo>
                    <a:pt x="505" y="314"/>
                  </a:lnTo>
                  <a:lnTo>
                    <a:pt x="505" y="273"/>
                  </a:lnTo>
                  <a:lnTo>
                    <a:pt x="505" y="229"/>
                  </a:lnTo>
                  <a:lnTo>
                    <a:pt x="505" y="182"/>
                  </a:lnTo>
                  <a:lnTo>
                    <a:pt x="506" y="137"/>
                  </a:lnTo>
                  <a:lnTo>
                    <a:pt x="505" y="93"/>
                  </a:lnTo>
                  <a:lnTo>
                    <a:pt x="506" y="57"/>
                  </a:lnTo>
                  <a:lnTo>
                    <a:pt x="505" y="28"/>
                  </a:lnTo>
                  <a:lnTo>
                    <a:pt x="506" y="8"/>
                  </a:lnTo>
                  <a:lnTo>
                    <a:pt x="505" y="0"/>
                  </a:lnTo>
                  <a:lnTo>
                    <a:pt x="505" y="0"/>
                  </a:lnTo>
                  <a:close/>
                </a:path>
              </a:pathLst>
            </a:custGeom>
            <a:solidFill>
              <a:schemeClr val="bg1"/>
            </a:solidFill>
            <a:ln w="3175" cmpd="sng">
              <a:noFill/>
              <a:round/>
              <a:headEnd/>
              <a:tailEnd/>
            </a:ln>
          </p:spPr>
          <p:txBody>
            <a:bodyPr/>
            <a:lstStyle/>
            <a:p>
              <a:pPr>
                <a:buSzPct val="120000"/>
                <a:defRPr/>
              </a:pPr>
              <a:endParaRPr lang="en-US"/>
            </a:p>
          </p:txBody>
        </p:sp>
        <p:sp>
          <p:nvSpPr>
            <p:cNvPr id="18" name="Freeform 19"/>
            <p:cNvSpPr>
              <a:spLocks noChangeAspect="1"/>
            </p:cNvSpPr>
            <p:nvPr/>
          </p:nvSpPr>
          <p:spPr bwMode="gray">
            <a:xfrm>
              <a:off x="5134" y="3237"/>
              <a:ext cx="103" cy="121"/>
            </a:xfrm>
            <a:custGeom>
              <a:avLst/>
              <a:gdLst/>
              <a:ahLst/>
              <a:cxnLst>
                <a:cxn ang="0">
                  <a:pos x="0" y="0"/>
                </a:cxn>
                <a:cxn ang="0">
                  <a:pos x="66" y="0"/>
                </a:cxn>
                <a:cxn ang="0">
                  <a:pos x="464" y="528"/>
                </a:cxn>
                <a:cxn ang="0">
                  <a:pos x="464" y="0"/>
                </a:cxn>
                <a:cxn ang="0">
                  <a:pos x="514" y="0"/>
                </a:cxn>
                <a:cxn ang="0">
                  <a:pos x="514" y="609"/>
                </a:cxn>
                <a:cxn ang="0">
                  <a:pos x="464" y="609"/>
                </a:cxn>
                <a:cxn ang="0">
                  <a:pos x="55" y="66"/>
                </a:cxn>
                <a:cxn ang="0">
                  <a:pos x="55" y="609"/>
                </a:cxn>
                <a:cxn ang="0">
                  <a:pos x="0" y="609"/>
                </a:cxn>
                <a:cxn ang="0">
                  <a:pos x="0" y="0"/>
                </a:cxn>
                <a:cxn ang="0">
                  <a:pos x="66" y="0"/>
                </a:cxn>
                <a:cxn ang="0">
                  <a:pos x="0" y="0"/>
                </a:cxn>
                <a:cxn ang="0">
                  <a:pos x="0" y="0"/>
                </a:cxn>
              </a:cxnLst>
              <a:rect l="0" t="0" r="r" b="b"/>
              <a:pathLst>
                <a:path w="514" h="609">
                  <a:moveTo>
                    <a:pt x="0" y="0"/>
                  </a:moveTo>
                  <a:lnTo>
                    <a:pt x="66" y="0"/>
                  </a:lnTo>
                  <a:lnTo>
                    <a:pt x="464" y="528"/>
                  </a:lnTo>
                  <a:lnTo>
                    <a:pt x="464" y="0"/>
                  </a:lnTo>
                  <a:lnTo>
                    <a:pt x="514" y="0"/>
                  </a:lnTo>
                  <a:lnTo>
                    <a:pt x="514" y="609"/>
                  </a:lnTo>
                  <a:lnTo>
                    <a:pt x="464" y="609"/>
                  </a:lnTo>
                  <a:lnTo>
                    <a:pt x="55" y="66"/>
                  </a:lnTo>
                  <a:lnTo>
                    <a:pt x="55" y="609"/>
                  </a:lnTo>
                  <a:lnTo>
                    <a:pt x="0" y="609"/>
                  </a:lnTo>
                  <a:lnTo>
                    <a:pt x="0" y="0"/>
                  </a:lnTo>
                  <a:lnTo>
                    <a:pt x="66" y="0"/>
                  </a:lnTo>
                  <a:lnTo>
                    <a:pt x="0" y="0"/>
                  </a:lnTo>
                  <a:lnTo>
                    <a:pt x="0" y="0"/>
                  </a:lnTo>
                  <a:close/>
                </a:path>
              </a:pathLst>
            </a:custGeom>
            <a:solidFill>
              <a:schemeClr val="bg1"/>
            </a:solidFill>
            <a:ln w="3175" cmpd="sng">
              <a:noFill/>
              <a:round/>
              <a:headEnd/>
              <a:tailEnd/>
            </a:ln>
          </p:spPr>
          <p:txBody>
            <a:bodyPr/>
            <a:lstStyle/>
            <a:p>
              <a:pPr>
                <a:buSzPct val="120000"/>
                <a:defRPr/>
              </a:pPr>
              <a:endParaRPr lang="en-US"/>
            </a:p>
          </p:txBody>
        </p:sp>
        <p:sp>
          <p:nvSpPr>
            <p:cNvPr id="19" name="Freeform 20"/>
            <p:cNvSpPr>
              <a:spLocks noChangeAspect="1"/>
            </p:cNvSpPr>
            <p:nvPr/>
          </p:nvSpPr>
          <p:spPr bwMode="gray">
            <a:xfrm>
              <a:off x="5246" y="3233"/>
              <a:ext cx="100" cy="132"/>
            </a:xfrm>
            <a:custGeom>
              <a:avLst/>
              <a:gdLst/>
              <a:ahLst/>
              <a:cxnLst>
                <a:cxn ang="0">
                  <a:pos x="426" y="157"/>
                </a:cxn>
                <a:cxn ang="0">
                  <a:pos x="403" y="111"/>
                </a:cxn>
                <a:cxn ang="0">
                  <a:pos x="358" y="75"/>
                </a:cxn>
                <a:cxn ang="0">
                  <a:pos x="297" y="53"/>
                </a:cxn>
                <a:cxn ang="0">
                  <a:pos x="225" y="49"/>
                </a:cxn>
                <a:cxn ang="0">
                  <a:pos x="156" y="65"/>
                </a:cxn>
                <a:cxn ang="0">
                  <a:pos x="106" y="96"/>
                </a:cxn>
                <a:cxn ang="0">
                  <a:pos x="77" y="141"/>
                </a:cxn>
                <a:cxn ang="0">
                  <a:pos x="72" y="196"/>
                </a:cxn>
                <a:cxn ang="0">
                  <a:pos x="98" y="241"/>
                </a:cxn>
                <a:cxn ang="0">
                  <a:pos x="148" y="272"/>
                </a:cxn>
                <a:cxn ang="0">
                  <a:pos x="213" y="290"/>
                </a:cxn>
                <a:cxn ang="0">
                  <a:pos x="295" y="304"/>
                </a:cxn>
                <a:cxn ang="0">
                  <a:pos x="386" y="328"/>
                </a:cxn>
                <a:cxn ang="0">
                  <a:pos x="453" y="365"/>
                </a:cxn>
                <a:cxn ang="0">
                  <a:pos x="492" y="423"/>
                </a:cxn>
                <a:cxn ang="0">
                  <a:pos x="498" y="504"/>
                </a:cxn>
                <a:cxn ang="0">
                  <a:pos x="466" y="574"/>
                </a:cxn>
                <a:cxn ang="0">
                  <a:pos x="403" y="624"/>
                </a:cxn>
                <a:cxn ang="0">
                  <a:pos x="315" y="654"/>
                </a:cxn>
                <a:cxn ang="0">
                  <a:pos x="208" y="657"/>
                </a:cxn>
                <a:cxn ang="0">
                  <a:pos x="114" y="635"/>
                </a:cxn>
                <a:cxn ang="0">
                  <a:pos x="46" y="585"/>
                </a:cxn>
                <a:cxn ang="0">
                  <a:pos x="6" y="507"/>
                </a:cxn>
                <a:cxn ang="0">
                  <a:pos x="49" y="439"/>
                </a:cxn>
                <a:cxn ang="0">
                  <a:pos x="65" y="522"/>
                </a:cxn>
                <a:cxn ang="0">
                  <a:pos x="108" y="576"/>
                </a:cxn>
                <a:cxn ang="0">
                  <a:pos x="171" y="606"/>
                </a:cxn>
                <a:cxn ang="0">
                  <a:pos x="247" y="615"/>
                </a:cxn>
                <a:cxn ang="0">
                  <a:pos x="333" y="605"/>
                </a:cxn>
                <a:cxn ang="0">
                  <a:pos x="397" y="575"/>
                </a:cxn>
                <a:cxn ang="0">
                  <a:pos x="436" y="531"/>
                </a:cxn>
                <a:cxn ang="0">
                  <a:pos x="450" y="474"/>
                </a:cxn>
                <a:cxn ang="0">
                  <a:pos x="434" y="422"/>
                </a:cxn>
                <a:cxn ang="0">
                  <a:pos x="392" y="384"/>
                </a:cxn>
                <a:cxn ang="0">
                  <a:pos x="333" y="360"/>
                </a:cxn>
                <a:cxn ang="0">
                  <a:pos x="264" y="346"/>
                </a:cxn>
                <a:cxn ang="0">
                  <a:pos x="167" y="328"/>
                </a:cxn>
                <a:cxn ang="0">
                  <a:pos x="88" y="297"/>
                </a:cxn>
                <a:cxn ang="0">
                  <a:pos x="35" y="249"/>
                </a:cxn>
                <a:cxn ang="0">
                  <a:pos x="15" y="178"/>
                </a:cxn>
                <a:cxn ang="0">
                  <a:pos x="37" y="99"/>
                </a:cxn>
                <a:cxn ang="0">
                  <a:pos x="95" y="45"/>
                </a:cxn>
                <a:cxn ang="0">
                  <a:pos x="171" y="12"/>
                </a:cxn>
                <a:cxn ang="0">
                  <a:pos x="253" y="0"/>
                </a:cxn>
                <a:cxn ang="0">
                  <a:pos x="334" y="12"/>
                </a:cxn>
                <a:cxn ang="0">
                  <a:pos x="407" y="45"/>
                </a:cxn>
                <a:cxn ang="0">
                  <a:pos x="458" y="98"/>
                </a:cxn>
                <a:cxn ang="0">
                  <a:pos x="478" y="173"/>
                </a:cxn>
              </a:cxnLst>
              <a:rect l="0" t="0" r="r" b="b"/>
              <a:pathLst>
                <a:path w="500" h="658">
                  <a:moveTo>
                    <a:pt x="478" y="173"/>
                  </a:moveTo>
                  <a:lnTo>
                    <a:pt x="428" y="173"/>
                  </a:lnTo>
                  <a:lnTo>
                    <a:pt x="426" y="157"/>
                  </a:lnTo>
                  <a:lnTo>
                    <a:pt x="422" y="141"/>
                  </a:lnTo>
                  <a:lnTo>
                    <a:pt x="414" y="125"/>
                  </a:lnTo>
                  <a:lnTo>
                    <a:pt x="403" y="111"/>
                  </a:lnTo>
                  <a:lnTo>
                    <a:pt x="390" y="98"/>
                  </a:lnTo>
                  <a:lnTo>
                    <a:pt x="375" y="86"/>
                  </a:lnTo>
                  <a:lnTo>
                    <a:pt x="358" y="75"/>
                  </a:lnTo>
                  <a:lnTo>
                    <a:pt x="339" y="66"/>
                  </a:lnTo>
                  <a:lnTo>
                    <a:pt x="318" y="58"/>
                  </a:lnTo>
                  <a:lnTo>
                    <a:pt x="297" y="53"/>
                  </a:lnTo>
                  <a:lnTo>
                    <a:pt x="274" y="50"/>
                  </a:lnTo>
                  <a:lnTo>
                    <a:pt x="251" y="48"/>
                  </a:lnTo>
                  <a:lnTo>
                    <a:pt x="225" y="49"/>
                  </a:lnTo>
                  <a:lnTo>
                    <a:pt x="200" y="53"/>
                  </a:lnTo>
                  <a:lnTo>
                    <a:pt x="178" y="58"/>
                  </a:lnTo>
                  <a:lnTo>
                    <a:pt x="156" y="65"/>
                  </a:lnTo>
                  <a:lnTo>
                    <a:pt x="138" y="73"/>
                  </a:lnTo>
                  <a:lnTo>
                    <a:pt x="121" y="83"/>
                  </a:lnTo>
                  <a:lnTo>
                    <a:pt x="106" y="96"/>
                  </a:lnTo>
                  <a:lnTo>
                    <a:pt x="94" y="109"/>
                  </a:lnTo>
                  <a:lnTo>
                    <a:pt x="84" y="124"/>
                  </a:lnTo>
                  <a:lnTo>
                    <a:pt x="77" y="141"/>
                  </a:lnTo>
                  <a:lnTo>
                    <a:pt x="72" y="158"/>
                  </a:lnTo>
                  <a:lnTo>
                    <a:pt x="71" y="176"/>
                  </a:lnTo>
                  <a:lnTo>
                    <a:pt x="72" y="196"/>
                  </a:lnTo>
                  <a:lnTo>
                    <a:pt x="78" y="213"/>
                  </a:lnTo>
                  <a:lnTo>
                    <a:pt x="87" y="228"/>
                  </a:lnTo>
                  <a:lnTo>
                    <a:pt x="98" y="241"/>
                  </a:lnTo>
                  <a:lnTo>
                    <a:pt x="112" y="253"/>
                  </a:lnTo>
                  <a:lnTo>
                    <a:pt x="129" y="263"/>
                  </a:lnTo>
                  <a:lnTo>
                    <a:pt x="148" y="272"/>
                  </a:lnTo>
                  <a:lnTo>
                    <a:pt x="167" y="279"/>
                  </a:lnTo>
                  <a:lnTo>
                    <a:pt x="190" y="285"/>
                  </a:lnTo>
                  <a:lnTo>
                    <a:pt x="213" y="290"/>
                  </a:lnTo>
                  <a:lnTo>
                    <a:pt x="236" y="295"/>
                  </a:lnTo>
                  <a:lnTo>
                    <a:pt x="260" y="298"/>
                  </a:lnTo>
                  <a:lnTo>
                    <a:pt x="295" y="304"/>
                  </a:lnTo>
                  <a:lnTo>
                    <a:pt x="327" y="310"/>
                  </a:lnTo>
                  <a:lnTo>
                    <a:pt x="358" y="318"/>
                  </a:lnTo>
                  <a:lnTo>
                    <a:pt x="386" y="328"/>
                  </a:lnTo>
                  <a:lnTo>
                    <a:pt x="411" y="338"/>
                  </a:lnTo>
                  <a:lnTo>
                    <a:pt x="434" y="350"/>
                  </a:lnTo>
                  <a:lnTo>
                    <a:pt x="453" y="365"/>
                  </a:lnTo>
                  <a:lnTo>
                    <a:pt x="469" y="381"/>
                  </a:lnTo>
                  <a:lnTo>
                    <a:pt x="482" y="400"/>
                  </a:lnTo>
                  <a:lnTo>
                    <a:pt x="492" y="423"/>
                  </a:lnTo>
                  <a:lnTo>
                    <a:pt x="498" y="448"/>
                  </a:lnTo>
                  <a:lnTo>
                    <a:pt x="500" y="475"/>
                  </a:lnTo>
                  <a:lnTo>
                    <a:pt x="498" y="504"/>
                  </a:lnTo>
                  <a:lnTo>
                    <a:pt x="491" y="529"/>
                  </a:lnTo>
                  <a:lnTo>
                    <a:pt x="481" y="552"/>
                  </a:lnTo>
                  <a:lnTo>
                    <a:pt x="466" y="574"/>
                  </a:lnTo>
                  <a:lnTo>
                    <a:pt x="449" y="593"/>
                  </a:lnTo>
                  <a:lnTo>
                    <a:pt x="427" y="610"/>
                  </a:lnTo>
                  <a:lnTo>
                    <a:pt x="403" y="624"/>
                  </a:lnTo>
                  <a:lnTo>
                    <a:pt x="376" y="637"/>
                  </a:lnTo>
                  <a:lnTo>
                    <a:pt x="347" y="646"/>
                  </a:lnTo>
                  <a:lnTo>
                    <a:pt x="315" y="654"/>
                  </a:lnTo>
                  <a:lnTo>
                    <a:pt x="281" y="657"/>
                  </a:lnTo>
                  <a:lnTo>
                    <a:pt x="246" y="658"/>
                  </a:lnTo>
                  <a:lnTo>
                    <a:pt x="208" y="657"/>
                  </a:lnTo>
                  <a:lnTo>
                    <a:pt x="174" y="652"/>
                  </a:lnTo>
                  <a:lnTo>
                    <a:pt x="143" y="646"/>
                  </a:lnTo>
                  <a:lnTo>
                    <a:pt x="114" y="635"/>
                  </a:lnTo>
                  <a:lnTo>
                    <a:pt x="88" y="622"/>
                  </a:lnTo>
                  <a:lnTo>
                    <a:pt x="65" y="605"/>
                  </a:lnTo>
                  <a:lnTo>
                    <a:pt x="46" y="585"/>
                  </a:lnTo>
                  <a:lnTo>
                    <a:pt x="29" y="563"/>
                  </a:lnTo>
                  <a:lnTo>
                    <a:pt x="17" y="537"/>
                  </a:lnTo>
                  <a:lnTo>
                    <a:pt x="6" y="507"/>
                  </a:lnTo>
                  <a:lnTo>
                    <a:pt x="1" y="475"/>
                  </a:lnTo>
                  <a:lnTo>
                    <a:pt x="0" y="439"/>
                  </a:lnTo>
                  <a:lnTo>
                    <a:pt x="49" y="439"/>
                  </a:lnTo>
                  <a:lnTo>
                    <a:pt x="51" y="471"/>
                  </a:lnTo>
                  <a:lnTo>
                    <a:pt x="56" y="498"/>
                  </a:lnTo>
                  <a:lnTo>
                    <a:pt x="65" y="522"/>
                  </a:lnTo>
                  <a:lnTo>
                    <a:pt x="77" y="543"/>
                  </a:lnTo>
                  <a:lnTo>
                    <a:pt x="91" y="562"/>
                  </a:lnTo>
                  <a:lnTo>
                    <a:pt x="108" y="576"/>
                  </a:lnTo>
                  <a:lnTo>
                    <a:pt x="127" y="589"/>
                  </a:lnTo>
                  <a:lnTo>
                    <a:pt x="148" y="599"/>
                  </a:lnTo>
                  <a:lnTo>
                    <a:pt x="171" y="606"/>
                  </a:lnTo>
                  <a:lnTo>
                    <a:pt x="195" y="612"/>
                  </a:lnTo>
                  <a:lnTo>
                    <a:pt x="221" y="615"/>
                  </a:lnTo>
                  <a:lnTo>
                    <a:pt x="247" y="615"/>
                  </a:lnTo>
                  <a:lnTo>
                    <a:pt x="277" y="614"/>
                  </a:lnTo>
                  <a:lnTo>
                    <a:pt x="307" y="610"/>
                  </a:lnTo>
                  <a:lnTo>
                    <a:pt x="333" y="605"/>
                  </a:lnTo>
                  <a:lnTo>
                    <a:pt x="357" y="597"/>
                  </a:lnTo>
                  <a:lnTo>
                    <a:pt x="378" y="588"/>
                  </a:lnTo>
                  <a:lnTo>
                    <a:pt x="397" y="575"/>
                  </a:lnTo>
                  <a:lnTo>
                    <a:pt x="412" y="563"/>
                  </a:lnTo>
                  <a:lnTo>
                    <a:pt x="426" y="548"/>
                  </a:lnTo>
                  <a:lnTo>
                    <a:pt x="436" y="531"/>
                  </a:lnTo>
                  <a:lnTo>
                    <a:pt x="443" y="514"/>
                  </a:lnTo>
                  <a:lnTo>
                    <a:pt x="448" y="495"/>
                  </a:lnTo>
                  <a:lnTo>
                    <a:pt x="450" y="474"/>
                  </a:lnTo>
                  <a:lnTo>
                    <a:pt x="448" y="455"/>
                  </a:lnTo>
                  <a:lnTo>
                    <a:pt x="442" y="438"/>
                  </a:lnTo>
                  <a:lnTo>
                    <a:pt x="434" y="422"/>
                  </a:lnTo>
                  <a:lnTo>
                    <a:pt x="423" y="408"/>
                  </a:lnTo>
                  <a:lnTo>
                    <a:pt x="409" y="396"/>
                  </a:lnTo>
                  <a:lnTo>
                    <a:pt x="392" y="384"/>
                  </a:lnTo>
                  <a:lnTo>
                    <a:pt x="374" y="375"/>
                  </a:lnTo>
                  <a:lnTo>
                    <a:pt x="355" y="367"/>
                  </a:lnTo>
                  <a:lnTo>
                    <a:pt x="333" y="360"/>
                  </a:lnTo>
                  <a:lnTo>
                    <a:pt x="310" y="355"/>
                  </a:lnTo>
                  <a:lnTo>
                    <a:pt x="288" y="350"/>
                  </a:lnTo>
                  <a:lnTo>
                    <a:pt x="264" y="346"/>
                  </a:lnTo>
                  <a:lnTo>
                    <a:pt x="230" y="341"/>
                  </a:lnTo>
                  <a:lnTo>
                    <a:pt x="198" y="335"/>
                  </a:lnTo>
                  <a:lnTo>
                    <a:pt x="167" y="328"/>
                  </a:lnTo>
                  <a:lnTo>
                    <a:pt x="138" y="320"/>
                  </a:lnTo>
                  <a:lnTo>
                    <a:pt x="112" y="309"/>
                  </a:lnTo>
                  <a:lnTo>
                    <a:pt x="88" y="297"/>
                  </a:lnTo>
                  <a:lnTo>
                    <a:pt x="67" y="283"/>
                  </a:lnTo>
                  <a:lnTo>
                    <a:pt x="49" y="267"/>
                  </a:lnTo>
                  <a:lnTo>
                    <a:pt x="35" y="249"/>
                  </a:lnTo>
                  <a:lnTo>
                    <a:pt x="23" y="229"/>
                  </a:lnTo>
                  <a:lnTo>
                    <a:pt x="18" y="205"/>
                  </a:lnTo>
                  <a:lnTo>
                    <a:pt x="15" y="178"/>
                  </a:lnTo>
                  <a:lnTo>
                    <a:pt x="18" y="149"/>
                  </a:lnTo>
                  <a:lnTo>
                    <a:pt x="26" y="123"/>
                  </a:lnTo>
                  <a:lnTo>
                    <a:pt x="37" y="99"/>
                  </a:lnTo>
                  <a:lnTo>
                    <a:pt x="53" y="79"/>
                  </a:lnTo>
                  <a:lnTo>
                    <a:pt x="72" y="61"/>
                  </a:lnTo>
                  <a:lnTo>
                    <a:pt x="95" y="45"/>
                  </a:lnTo>
                  <a:lnTo>
                    <a:pt x="119" y="31"/>
                  </a:lnTo>
                  <a:lnTo>
                    <a:pt x="144" y="20"/>
                  </a:lnTo>
                  <a:lnTo>
                    <a:pt x="171" y="12"/>
                  </a:lnTo>
                  <a:lnTo>
                    <a:pt x="198" y="6"/>
                  </a:lnTo>
                  <a:lnTo>
                    <a:pt x="225" y="3"/>
                  </a:lnTo>
                  <a:lnTo>
                    <a:pt x="253" y="0"/>
                  </a:lnTo>
                  <a:lnTo>
                    <a:pt x="280" y="3"/>
                  </a:lnTo>
                  <a:lnTo>
                    <a:pt x="308" y="6"/>
                  </a:lnTo>
                  <a:lnTo>
                    <a:pt x="334" y="12"/>
                  </a:lnTo>
                  <a:lnTo>
                    <a:pt x="360" y="20"/>
                  </a:lnTo>
                  <a:lnTo>
                    <a:pt x="384" y="31"/>
                  </a:lnTo>
                  <a:lnTo>
                    <a:pt x="407" y="45"/>
                  </a:lnTo>
                  <a:lnTo>
                    <a:pt x="427" y="59"/>
                  </a:lnTo>
                  <a:lnTo>
                    <a:pt x="444" y="78"/>
                  </a:lnTo>
                  <a:lnTo>
                    <a:pt x="458" y="98"/>
                  </a:lnTo>
                  <a:lnTo>
                    <a:pt x="469" y="121"/>
                  </a:lnTo>
                  <a:lnTo>
                    <a:pt x="475" y="146"/>
                  </a:lnTo>
                  <a:lnTo>
                    <a:pt x="478" y="173"/>
                  </a:lnTo>
                  <a:lnTo>
                    <a:pt x="478" y="173"/>
                  </a:lnTo>
                  <a:close/>
                </a:path>
              </a:pathLst>
            </a:custGeom>
            <a:solidFill>
              <a:schemeClr val="bg1"/>
            </a:solidFill>
            <a:ln w="3175" cmpd="sng">
              <a:noFill/>
              <a:round/>
              <a:headEnd/>
              <a:tailEnd/>
            </a:ln>
          </p:spPr>
          <p:txBody>
            <a:bodyPr/>
            <a:lstStyle/>
            <a:p>
              <a:pPr>
                <a:buSzPct val="120000"/>
                <a:defRPr/>
              </a:pPr>
              <a:endParaRPr lang="en-US"/>
            </a:p>
          </p:txBody>
        </p:sp>
        <p:sp>
          <p:nvSpPr>
            <p:cNvPr id="20" name="Freeform 21"/>
            <p:cNvSpPr>
              <a:spLocks noChangeAspect="1"/>
            </p:cNvSpPr>
            <p:nvPr/>
          </p:nvSpPr>
          <p:spPr bwMode="gray">
            <a:xfrm>
              <a:off x="5020" y="3237"/>
              <a:ext cx="100" cy="121"/>
            </a:xfrm>
            <a:custGeom>
              <a:avLst/>
              <a:gdLst/>
              <a:ahLst/>
              <a:cxnLst>
                <a:cxn ang="0">
                  <a:pos x="445" y="314"/>
                </a:cxn>
                <a:cxn ang="0">
                  <a:pos x="445" y="609"/>
                </a:cxn>
                <a:cxn ang="0">
                  <a:pos x="502" y="609"/>
                </a:cxn>
                <a:cxn ang="0">
                  <a:pos x="502" y="0"/>
                </a:cxn>
                <a:cxn ang="0">
                  <a:pos x="445" y="0"/>
                </a:cxn>
                <a:cxn ang="0">
                  <a:pos x="445" y="264"/>
                </a:cxn>
                <a:cxn ang="0">
                  <a:pos x="57" y="264"/>
                </a:cxn>
                <a:cxn ang="0">
                  <a:pos x="57" y="0"/>
                </a:cxn>
                <a:cxn ang="0">
                  <a:pos x="0" y="0"/>
                </a:cxn>
                <a:cxn ang="0">
                  <a:pos x="0" y="609"/>
                </a:cxn>
                <a:cxn ang="0">
                  <a:pos x="57" y="609"/>
                </a:cxn>
                <a:cxn ang="0">
                  <a:pos x="57" y="314"/>
                </a:cxn>
                <a:cxn ang="0">
                  <a:pos x="445" y="314"/>
                </a:cxn>
                <a:cxn ang="0">
                  <a:pos x="445" y="314"/>
                </a:cxn>
              </a:cxnLst>
              <a:rect l="0" t="0" r="r" b="b"/>
              <a:pathLst>
                <a:path w="502" h="609">
                  <a:moveTo>
                    <a:pt x="445" y="314"/>
                  </a:moveTo>
                  <a:lnTo>
                    <a:pt x="445" y="609"/>
                  </a:lnTo>
                  <a:lnTo>
                    <a:pt x="502" y="609"/>
                  </a:lnTo>
                  <a:lnTo>
                    <a:pt x="502" y="0"/>
                  </a:lnTo>
                  <a:lnTo>
                    <a:pt x="445" y="0"/>
                  </a:lnTo>
                  <a:lnTo>
                    <a:pt x="445" y="264"/>
                  </a:lnTo>
                  <a:lnTo>
                    <a:pt x="57" y="264"/>
                  </a:lnTo>
                  <a:lnTo>
                    <a:pt x="57" y="0"/>
                  </a:lnTo>
                  <a:lnTo>
                    <a:pt x="0" y="0"/>
                  </a:lnTo>
                  <a:lnTo>
                    <a:pt x="0" y="609"/>
                  </a:lnTo>
                  <a:lnTo>
                    <a:pt x="57" y="609"/>
                  </a:lnTo>
                  <a:lnTo>
                    <a:pt x="57" y="314"/>
                  </a:lnTo>
                  <a:lnTo>
                    <a:pt x="445" y="314"/>
                  </a:lnTo>
                  <a:lnTo>
                    <a:pt x="445" y="314"/>
                  </a:lnTo>
                  <a:close/>
                </a:path>
              </a:pathLst>
            </a:custGeom>
            <a:solidFill>
              <a:schemeClr val="bg1"/>
            </a:solidFill>
            <a:ln w="3175" cmpd="sng">
              <a:noFill/>
              <a:round/>
              <a:headEnd/>
              <a:tailEnd/>
            </a:ln>
          </p:spPr>
          <p:txBody>
            <a:bodyPr/>
            <a:lstStyle/>
            <a:p>
              <a:pPr>
                <a:buSzPct val="120000"/>
                <a:defRPr/>
              </a:pPr>
              <a:endParaRPr lang="en-US"/>
            </a:p>
          </p:txBody>
        </p:sp>
        <p:sp>
          <p:nvSpPr>
            <p:cNvPr id="21" name="Freeform 22"/>
            <p:cNvSpPr>
              <a:spLocks noChangeAspect="1"/>
            </p:cNvSpPr>
            <p:nvPr/>
          </p:nvSpPr>
          <p:spPr bwMode="gray">
            <a:xfrm>
              <a:off x="5491" y="3237"/>
              <a:ext cx="102" cy="121"/>
            </a:xfrm>
            <a:custGeom>
              <a:avLst/>
              <a:gdLst/>
              <a:ahLst/>
              <a:cxnLst>
                <a:cxn ang="0">
                  <a:pos x="0" y="0"/>
                </a:cxn>
                <a:cxn ang="0">
                  <a:pos x="65" y="0"/>
                </a:cxn>
                <a:cxn ang="0">
                  <a:pos x="464" y="528"/>
                </a:cxn>
                <a:cxn ang="0">
                  <a:pos x="464" y="0"/>
                </a:cxn>
                <a:cxn ang="0">
                  <a:pos x="514" y="0"/>
                </a:cxn>
                <a:cxn ang="0">
                  <a:pos x="514" y="609"/>
                </a:cxn>
                <a:cxn ang="0">
                  <a:pos x="463" y="609"/>
                </a:cxn>
                <a:cxn ang="0">
                  <a:pos x="54" y="66"/>
                </a:cxn>
                <a:cxn ang="0">
                  <a:pos x="54" y="609"/>
                </a:cxn>
                <a:cxn ang="0">
                  <a:pos x="0" y="609"/>
                </a:cxn>
                <a:cxn ang="0">
                  <a:pos x="0" y="0"/>
                </a:cxn>
                <a:cxn ang="0">
                  <a:pos x="65" y="0"/>
                </a:cxn>
                <a:cxn ang="0">
                  <a:pos x="0" y="0"/>
                </a:cxn>
                <a:cxn ang="0">
                  <a:pos x="0" y="0"/>
                </a:cxn>
              </a:cxnLst>
              <a:rect l="0" t="0" r="r" b="b"/>
              <a:pathLst>
                <a:path w="514" h="609">
                  <a:moveTo>
                    <a:pt x="0" y="0"/>
                  </a:moveTo>
                  <a:lnTo>
                    <a:pt x="65" y="0"/>
                  </a:lnTo>
                  <a:lnTo>
                    <a:pt x="464" y="528"/>
                  </a:lnTo>
                  <a:lnTo>
                    <a:pt x="464" y="0"/>
                  </a:lnTo>
                  <a:lnTo>
                    <a:pt x="514" y="0"/>
                  </a:lnTo>
                  <a:lnTo>
                    <a:pt x="514" y="609"/>
                  </a:lnTo>
                  <a:lnTo>
                    <a:pt x="463" y="609"/>
                  </a:lnTo>
                  <a:lnTo>
                    <a:pt x="54" y="66"/>
                  </a:lnTo>
                  <a:lnTo>
                    <a:pt x="54" y="609"/>
                  </a:lnTo>
                  <a:lnTo>
                    <a:pt x="0" y="609"/>
                  </a:lnTo>
                  <a:lnTo>
                    <a:pt x="0" y="0"/>
                  </a:lnTo>
                  <a:lnTo>
                    <a:pt x="65" y="0"/>
                  </a:lnTo>
                  <a:lnTo>
                    <a:pt x="0" y="0"/>
                  </a:lnTo>
                  <a:lnTo>
                    <a:pt x="0" y="0"/>
                  </a:lnTo>
                  <a:close/>
                </a:path>
              </a:pathLst>
            </a:custGeom>
            <a:solidFill>
              <a:schemeClr val="bg1"/>
            </a:solidFill>
            <a:ln w="3175" cmpd="sng">
              <a:noFill/>
              <a:round/>
              <a:headEnd/>
              <a:tailEnd/>
            </a:ln>
          </p:spPr>
          <p:txBody>
            <a:bodyPr/>
            <a:lstStyle/>
            <a:p>
              <a:pPr>
                <a:buSzPct val="120000"/>
                <a:defRPr/>
              </a:pPr>
              <a:endParaRPr lang="en-US"/>
            </a:p>
          </p:txBody>
        </p:sp>
        <p:sp>
          <p:nvSpPr>
            <p:cNvPr id="22" name="Freeform 23"/>
            <p:cNvSpPr>
              <a:spLocks noChangeAspect="1" noEditPoints="1"/>
            </p:cNvSpPr>
            <p:nvPr/>
          </p:nvSpPr>
          <p:spPr bwMode="gray">
            <a:xfrm>
              <a:off x="5349" y="3233"/>
              <a:ext cx="133" cy="133"/>
            </a:xfrm>
            <a:custGeom>
              <a:avLst/>
              <a:gdLst/>
              <a:ahLst/>
              <a:cxnLst>
                <a:cxn ang="0">
                  <a:pos x="614" y="373"/>
                </a:cxn>
                <a:cxn ang="0">
                  <a:pos x="595" y="445"/>
                </a:cxn>
                <a:cxn ang="0">
                  <a:pos x="557" y="508"/>
                </a:cxn>
                <a:cxn ang="0">
                  <a:pos x="506" y="559"/>
                </a:cxn>
                <a:cxn ang="0">
                  <a:pos x="444" y="596"/>
                </a:cxn>
                <a:cxn ang="0">
                  <a:pos x="371" y="616"/>
                </a:cxn>
                <a:cxn ang="0">
                  <a:pos x="295" y="616"/>
                </a:cxn>
                <a:cxn ang="0">
                  <a:pos x="223" y="596"/>
                </a:cxn>
                <a:cxn ang="0">
                  <a:pos x="159" y="559"/>
                </a:cxn>
                <a:cxn ang="0">
                  <a:pos x="108" y="508"/>
                </a:cxn>
                <a:cxn ang="0">
                  <a:pos x="71" y="445"/>
                </a:cxn>
                <a:cxn ang="0">
                  <a:pos x="51" y="373"/>
                </a:cxn>
                <a:cxn ang="0">
                  <a:pos x="51" y="295"/>
                </a:cxn>
                <a:cxn ang="0">
                  <a:pos x="71" y="224"/>
                </a:cxn>
                <a:cxn ang="0">
                  <a:pos x="108" y="160"/>
                </a:cxn>
                <a:cxn ang="0">
                  <a:pos x="159" y="109"/>
                </a:cxn>
                <a:cxn ang="0">
                  <a:pos x="223" y="71"/>
                </a:cxn>
                <a:cxn ang="0">
                  <a:pos x="295" y="52"/>
                </a:cxn>
                <a:cxn ang="0">
                  <a:pos x="371" y="52"/>
                </a:cxn>
                <a:cxn ang="0">
                  <a:pos x="444" y="71"/>
                </a:cxn>
                <a:cxn ang="0">
                  <a:pos x="506" y="109"/>
                </a:cxn>
                <a:cxn ang="0">
                  <a:pos x="557" y="160"/>
                </a:cxn>
                <a:cxn ang="0">
                  <a:pos x="595" y="224"/>
                </a:cxn>
                <a:cxn ang="0">
                  <a:pos x="614" y="295"/>
                </a:cxn>
                <a:cxn ang="0">
                  <a:pos x="617" y="334"/>
                </a:cxn>
                <a:cxn ang="0">
                  <a:pos x="288" y="3"/>
                </a:cxn>
                <a:cxn ang="0">
                  <a:pos x="203" y="27"/>
                </a:cxn>
                <a:cxn ang="0">
                  <a:pos x="130" y="70"/>
                </a:cxn>
                <a:cxn ang="0">
                  <a:pos x="70" y="131"/>
                </a:cxn>
                <a:cxn ang="0">
                  <a:pos x="26" y="204"/>
                </a:cxn>
                <a:cxn ang="0">
                  <a:pos x="3" y="288"/>
                </a:cxn>
                <a:cxn ang="0">
                  <a:pos x="3" y="379"/>
                </a:cxn>
                <a:cxn ang="0">
                  <a:pos x="26" y="465"/>
                </a:cxn>
                <a:cxn ang="0">
                  <a:pos x="70" y="538"/>
                </a:cxn>
                <a:cxn ang="0">
                  <a:pos x="130" y="599"/>
                </a:cxn>
                <a:cxn ang="0">
                  <a:pos x="203" y="642"/>
                </a:cxn>
                <a:cxn ang="0">
                  <a:pos x="288" y="666"/>
                </a:cxn>
                <a:cxn ang="0">
                  <a:pos x="378" y="666"/>
                </a:cxn>
                <a:cxn ang="0">
                  <a:pos x="463" y="642"/>
                </a:cxn>
                <a:cxn ang="0">
                  <a:pos x="537" y="599"/>
                </a:cxn>
                <a:cxn ang="0">
                  <a:pos x="597" y="538"/>
                </a:cxn>
                <a:cxn ang="0">
                  <a:pos x="640" y="465"/>
                </a:cxn>
                <a:cxn ang="0">
                  <a:pos x="664" y="379"/>
                </a:cxn>
                <a:cxn ang="0">
                  <a:pos x="664" y="288"/>
                </a:cxn>
                <a:cxn ang="0">
                  <a:pos x="640" y="204"/>
                </a:cxn>
                <a:cxn ang="0">
                  <a:pos x="597" y="131"/>
                </a:cxn>
                <a:cxn ang="0">
                  <a:pos x="537" y="70"/>
                </a:cxn>
                <a:cxn ang="0">
                  <a:pos x="463" y="27"/>
                </a:cxn>
                <a:cxn ang="0">
                  <a:pos x="378" y="3"/>
                </a:cxn>
                <a:cxn ang="0">
                  <a:pos x="334" y="0"/>
                </a:cxn>
              </a:cxnLst>
              <a:rect l="0" t="0" r="r" b="b"/>
              <a:pathLst>
                <a:path w="667" h="668">
                  <a:moveTo>
                    <a:pt x="617" y="334"/>
                  </a:moveTo>
                  <a:lnTo>
                    <a:pt x="614" y="373"/>
                  </a:lnTo>
                  <a:lnTo>
                    <a:pt x="607" y="410"/>
                  </a:lnTo>
                  <a:lnTo>
                    <a:pt x="595" y="445"/>
                  </a:lnTo>
                  <a:lnTo>
                    <a:pt x="578" y="478"/>
                  </a:lnTo>
                  <a:lnTo>
                    <a:pt x="557" y="508"/>
                  </a:lnTo>
                  <a:lnTo>
                    <a:pt x="533" y="535"/>
                  </a:lnTo>
                  <a:lnTo>
                    <a:pt x="506" y="559"/>
                  </a:lnTo>
                  <a:lnTo>
                    <a:pt x="477" y="579"/>
                  </a:lnTo>
                  <a:lnTo>
                    <a:pt x="444" y="596"/>
                  </a:lnTo>
                  <a:lnTo>
                    <a:pt x="409" y="609"/>
                  </a:lnTo>
                  <a:lnTo>
                    <a:pt x="371" y="616"/>
                  </a:lnTo>
                  <a:lnTo>
                    <a:pt x="334" y="618"/>
                  </a:lnTo>
                  <a:lnTo>
                    <a:pt x="295" y="616"/>
                  </a:lnTo>
                  <a:lnTo>
                    <a:pt x="258" y="609"/>
                  </a:lnTo>
                  <a:lnTo>
                    <a:pt x="223" y="596"/>
                  </a:lnTo>
                  <a:lnTo>
                    <a:pt x="190" y="579"/>
                  </a:lnTo>
                  <a:lnTo>
                    <a:pt x="159" y="559"/>
                  </a:lnTo>
                  <a:lnTo>
                    <a:pt x="132" y="535"/>
                  </a:lnTo>
                  <a:lnTo>
                    <a:pt x="108" y="508"/>
                  </a:lnTo>
                  <a:lnTo>
                    <a:pt x="88" y="478"/>
                  </a:lnTo>
                  <a:lnTo>
                    <a:pt x="71" y="445"/>
                  </a:lnTo>
                  <a:lnTo>
                    <a:pt x="59" y="410"/>
                  </a:lnTo>
                  <a:lnTo>
                    <a:pt x="51" y="373"/>
                  </a:lnTo>
                  <a:lnTo>
                    <a:pt x="49" y="334"/>
                  </a:lnTo>
                  <a:lnTo>
                    <a:pt x="51" y="295"/>
                  </a:lnTo>
                  <a:lnTo>
                    <a:pt x="59" y="259"/>
                  </a:lnTo>
                  <a:lnTo>
                    <a:pt x="71" y="224"/>
                  </a:lnTo>
                  <a:lnTo>
                    <a:pt x="88" y="191"/>
                  </a:lnTo>
                  <a:lnTo>
                    <a:pt x="108" y="160"/>
                  </a:lnTo>
                  <a:lnTo>
                    <a:pt x="132" y="133"/>
                  </a:lnTo>
                  <a:lnTo>
                    <a:pt x="159" y="109"/>
                  </a:lnTo>
                  <a:lnTo>
                    <a:pt x="190" y="89"/>
                  </a:lnTo>
                  <a:lnTo>
                    <a:pt x="223" y="71"/>
                  </a:lnTo>
                  <a:lnTo>
                    <a:pt x="258" y="59"/>
                  </a:lnTo>
                  <a:lnTo>
                    <a:pt x="295" y="52"/>
                  </a:lnTo>
                  <a:lnTo>
                    <a:pt x="334" y="49"/>
                  </a:lnTo>
                  <a:lnTo>
                    <a:pt x="371" y="52"/>
                  </a:lnTo>
                  <a:lnTo>
                    <a:pt x="409" y="59"/>
                  </a:lnTo>
                  <a:lnTo>
                    <a:pt x="444" y="71"/>
                  </a:lnTo>
                  <a:lnTo>
                    <a:pt x="477" y="89"/>
                  </a:lnTo>
                  <a:lnTo>
                    <a:pt x="506" y="109"/>
                  </a:lnTo>
                  <a:lnTo>
                    <a:pt x="533" y="133"/>
                  </a:lnTo>
                  <a:lnTo>
                    <a:pt x="557" y="160"/>
                  </a:lnTo>
                  <a:lnTo>
                    <a:pt x="578" y="191"/>
                  </a:lnTo>
                  <a:lnTo>
                    <a:pt x="595" y="224"/>
                  </a:lnTo>
                  <a:lnTo>
                    <a:pt x="607" y="259"/>
                  </a:lnTo>
                  <a:lnTo>
                    <a:pt x="614" y="295"/>
                  </a:lnTo>
                  <a:lnTo>
                    <a:pt x="617" y="334"/>
                  </a:lnTo>
                  <a:lnTo>
                    <a:pt x="617" y="334"/>
                  </a:lnTo>
                  <a:close/>
                  <a:moveTo>
                    <a:pt x="334" y="0"/>
                  </a:moveTo>
                  <a:lnTo>
                    <a:pt x="288" y="3"/>
                  </a:lnTo>
                  <a:lnTo>
                    <a:pt x="244" y="12"/>
                  </a:lnTo>
                  <a:lnTo>
                    <a:pt x="203" y="27"/>
                  </a:lnTo>
                  <a:lnTo>
                    <a:pt x="165" y="47"/>
                  </a:lnTo>
                  <a:lnTo>
                    <a:pt x="130" y="70"/>
                  </a:lnTo>
                  <a:lnTo>
                    <a:pt x="98" y="98"/>
                  </a:lnTo>
                  <a:lnTo>
                    <a:pt x="70" y="131"/>
                  </a:lnTo>
                  <a:lnTo>
                    <a:pt x="46" y="166"/>
                  </a:lnTo>
                  <a:lnTo>
                    <a:pt x="26" y="204"/>
                  </a:lnTo>
                  <a:lnTo>
                    <a:pt x="12" y="245"/>
                  </a:lnTo>
                  <a:lnTo>
                    <a:pt x="3" y="288"/>
                  </a:lnTo>
                  <a:lnTo>
                    <a:pt x="0" y="334"/>
                  </a:lnTo>
                  <a:lnTo>
                    <a:pt x="3" y="379"/>
                  </a:lnTo>
                  <a:lnTo>
                    <a:pt x="12" y="424"/>
                  </a:lnTo>
                  <a:lnTo>
                    <a:pt x="26" y="465"/>
                  </a:lnTo>
                  <a:lnTo>
                    <a:pt x="46" y="503"/>
                  </a:lnTo>
                  <a:lnTo>
                    <a:pt x="70" y="538"/>
                  </a:lnTo>
                  <a:lnTo>
                    <a:pt x="98" y="570"/>
                  </a:lnTo>
                  <a:lnTo>
                    <a:pt x="130" y="599"/>
                  </a:lnTo>
                  <a:lnTo>
                    <a:pt x="165" y="622"/>
                  </a:lnTo>
                  <a:lnTo>
                    <a:pt x="203" y="642"/>
                  </a:lnTo>
                  <a:lnTo>
                    <a:pt x="244" y="657"/>
                  </a:lnTo>
                  <a:lnTo>
                    <a:pt x="288" y="666"/>
                  </a:lnTo>
                  <a:lnTo>
                    <a:pt x="334" y="668"/>
                  </a:lnTo>
                  <a:lnTo>
                    <a:pt x="378" y="666"/>
                  </a:lnTo>
                  <a:lnTo>
                    <a:pt x="422" y="657"/>
                  </a:lnTo>
                  <a:lnTo>
                    <a:pt x="463" y="642"/>
                  </a:lnTo>
                  <a:lnTo>
                    <a:pt x="502" y="622"/>
                  </a:lnTo>
                  <a:lnTo>
                    <a:pt x="537" y="599"/>
                  </a:lnTo>
                  <a:lnTo>
                    <a:pt x="569" y="570"/>
                  </a:lnTo>
                  <a:lnTo>
                    <a:pt x="597" y="538"/>
                  </a:lnTo>
                  <a:lnTo>
                    <a:pt x="621" y="503"/>
                  </a:lnTo>
                  <a:lnTo>
                    <a:pt x="640" y="465"/>
                  </a:lnTo>
                  <a:lnTo>
                    <a:pt x="655" y="424"/>
                  </a:lnTo>
                  <a:lnTo>
                    <a:pt x="664" y="379"/>
                  </a:lnTo>
                  <a:lnTo>
                    <a:pt x="667" y="334"/>
                  </a:lnTo>
                  <a:lnTo>
                    <a:pt x="664" y="288"/>
                  </a:lnTo>
                  <a:lnTo>
                    <a:pt x="655" y="245"/>
                  </a:lnTo>
                  <a:lnTo>
                    <a:pt x="640" y="204"/>
                  </a:lnTo>
                  <a:lnTo>
                    <a:pt x="621" y="166"/>
                  </a:lnTo>
                  <a:lnTo>
                    <a:pt x="597" y="131"/>
                  </a:lnTo>
                  <a:lnTo>
                    <a:pt x="569" y="98"/>
                  </a:lnTo>
                  <a:lnTo>
                    <a:pt x="537" y="70"/>
                  </a:lnTo>
                  <a:lnTo>
                    <a:pt x="502" y="45"/>
                  </a:lnTo>
                  <a:lnTo>
                    <a:pt x="463" y="27"/>
                  </a:lnTo>
                  <a:lnTo>
                    <a:pt x="422" y="12"/>
                  </a:lnTo>
                  <a:lnTo>
                    <a:pt x="378" y="3"/>
                  </a:lnTo>
                  <a:lnTo>
                    <a:pt x="334" y="0"/>
                  </a:lnTo>
                  <a:lnTo>
                    <a:pt x="334" y="0"/>
                  </a:lnTo>
                  <a:close/>
                </a:path>
              </a:pathLst>
            </a:custGeom>
            <a:solidFill>
              <a:schemeClr val="bg1"/>
            </a:solidFill>
            <a:ln w="3175" cmpd="sng">
              <a:noFill/>
              <a:round/>
              <a:headEnd/>
              <a:tailEnd/>
            </a:ln>
          </p:spPr>
          <p:txBody>
            <a:bodyPr/>
            <a:lstStyle/>
            <a:p>
              <a:pPr>
                <a:buSzPct val="120000"/>
                <a:defRPr/>
              </a:pPr>
              <a:endParaRPr lang="en-US"/>
            </a:p>
          </p:txBody>
        </p:sp>
      </p:grpSp>
      <p:pic>
        <p:nvPicPr>
          <p:cNvPr id="23" name="Picture 32" descr="JCI_logo_small"/>
          <p:cNvPicPr>
            <a:picLocks noChangeAspect="1" noChangeArrowheads="1"/>
          </p:cNvPicPr>
          <p:nvPr/>
        </p:nvPicPr>
        <p:blipFill>
          <a:blip r:embed="rId6"/>
          <a:srcRect b="9787"/>
          <a:stretch>
            <a:fillRect/>
          </a:stretch>
        </p:blipFill>
        <p:spPr bwMode="auto">
          <a:xfrm>
            <a:off x="7423150" y="41275"/>
            <a:ext cx="1603375" cy="796925"/>
          </a:xfrm>
          <a:prstGeom prst="rect">
            <a:avLst/>
          </a:prstGeom>
          <a:noFill/>
          <a:ln w="9525">
            <a:noFill/>
            <a:miter lim="800000"/>
            <a:headEnd/>
            <a:tailEnd/>
          </a:ln>
        </p:spPr>
      </p:pic>
      <p:sp>
        <p:nvSpPr>
          <p:cNvPr id="580633" name="Rectangle 25"/>
          <p:cNvSpPr>
            <a:spLocks noGrp="1" noChangeArrowheads="1"/>
          </p:cNvSpPr>
          <p:nvPr>
            <p:ph type="ctrTitle"/>
          </p:nvPr>
        </p:nvSpPr>
        <p:spPr bwMode="auto">
          <a:xfrm>
            <a:off x="2693989" y="2757489"/>
            <a:ext cx="5129212" cy="365125"/>
          </a:xfrm>
        </p:spPr>
        <p:txBody>
          <a:bodyPr/>
          <a:lstStyle>
            <a:lvl1pPr>
              <a:defRPr sz="2400" b="0"/>
            </a:lvl1pPr>
          </a:lstStyle>
          <a:p>
            <a:r>
              <a:rPr lang="en-US"/>
              <a:t>Click to edit Master title style</a:t>
            </a:r>
          </a:p>
        </p:txBody>
      </p:sp>
      <p:sp>
        <p:nvSpPr>
          <p:cNvPr id="580634" name="Rectangle 26"/>
          <p:cNvSpPr>
            <a:spLocks noGrp="1" noChangeArrowheads="1"/>
          </p:cNvSpPr>
          <p:nvPr>
            <p:ph type="subTitle" idx="1"/>
          </p:nvPr>
        </p:nvSpPr>
        <p:spPr>
          <a:xfrm>
            <a:off x="2693989" y="3962401"/>
            <a:ext cx="5129212" cy="212725"/>
          </a:xfrm>
        </p:spPr>
        <p:txBody>
          <a:bodyPr/>
          <a:lstStyle>
            <a:lvl1pPr>
              <a:defRPr sz="1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4951EDB-971C-4160-BC62-57ED39C56C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9" y="234950"/>
            <a:ext cx="2135187"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34950"/>
            <a:ext cx="6253163"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5CEB38C2-8DEA-4FD9-A57B-AFAC40046C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AE5B4CF0-23FB-441C-8084-C1B3F6079D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E9B9487A-5446-4DF9-B22F-A07E11BA09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6" y="1298576"/>
            <a:ext cx="41941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2" y="1298576"/>
            <a:ext cx="4194175"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B84C037A-6F15-495F-AD47-1DD3BB71A3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g num"/>
          <p:cNvSpPr>
            <a:spLocks noGrp="1" noChangeArrowheads="1"/>
          </p:cNvSpPr>
          <p:nvPr>
            <p:ph type="sldNum" sz="quarter" idx="10"/>
            <p:custDataLst>
              <p:tags r:id="rId1"/>
            </p:custDataLst>
          </p:nvPr>
        </p:nvSpPr>
        <p:spPr>
          <a:ln/>
        </p:spPr>
        <p:txBody>
          <a:bodyPr/>
          <a:lstStyle>
            <a:lvl1pPr>
              <a:defRPr/>
            </a:lvl1pPr>
          </a:lstStyle>
          <a:p>
            <a:pPr>
              <a:defRPr/>
            </a:pPr>
            <a:fld id="{F379F6F9-005B-4663-A11B-C2B398F8A1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g num"/>
          <p:cNvSpPr>
            <a:spLocks noGrp="1" noChangeArrowheads="1"/>
          </p:cNvSpPr>
          <p:nvPr>
            <p:ph type="sldNum" sz="quarter" idx="10"/>
            <p:custDataLst>
              <p:tags r:id="rId1"/>
            </p:custDataLst>
          </p:nvPr>
        </p:nvSpPr>
        <p:spPr>
          <a:ln/>
        </p:spPr>
        <p:txBody>
          <a:bodyPr/>
          <a:lstStyle>
            <a:lvl1pPr>
              <a:defRPr/>
            </a:lvl1pPr>
          </a:lstStyle>
          <a:p>
            <a:pPr>
              <a:defRPr/>
            </a:pPr>
            <a:fld id="{CB3FBD54-635F-479F-9FD1-6192CB0B4E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pPr>
              <a:defRPr/>
            </a:pPr>
            <a:fld id="{E214944E-2E7E-4561-BE51-C82ED2DE28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4112DD82-68B9-4CD9-AC5B-2F3C6F568A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pPr>
              <a:defRPr/>
            </a:pPr>
            <a:fld id="{C9B2DB8D-CA02-4E48-BE4B-162F26F148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9" name="pg num"/>
          <p:cNvSpPr>
            <a:spLocks noGrp="1" noChangeArrowheads="1"/>
          </p:cNvSpPr>
          <p:nvPr>
            <p:ph type="sldNum" sz="quarter" idx="4"/>
            <p:custDataLst>
              <p:tags r:id="rId14"/>
            </p:custDataLst>
          </p:nvPr>
        </p:nvSpPr>
        <p:spPr bwMode="auto">
          <a:xfrm>
            <a:off x="174625" y="6572250"/>
            <a:ext cx="406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buSzTx/>
              <a:defRPr sz="1200">
                <a:latin typeface="Arial" pitchFamily="34" charset="0"/>
                <a:cs typeface="Arial" pitchFamily="34" charset="0"/>
              </a:defRPr>
            </a:lvl1pPr>
          </a:lstStyle>
          <a:p>
            <a:pPr>
              <a:defRPr/>
            </a:pPr>
            <a:fld id="{8A28DC72-FD2E-4F4D-A5B5-0978598F81EC}" type="slidenum">
              <a:rPr lang="en-US"/>
              <a:pPr>
                <a:defRPr/>
              </a:pPr>
              <a:t>‹#›</a:t>
            </a:fld>
            <a:endParaRPr lang="en-US"/>
          </a:p>
        </p:txBody>
      </p:sp>
      <p:sp>
        <p:nvSpPr>
          <p:cNvPr id="1029" name="Rectangle 6"/>
          <p:cNvSpPr>
            <a:spLocks noGrp="1" noChangeArrowheads="1"/>
          </p:cNvSpPr>
          <p:nvPr>
            <p:ph type="title"/>
            <p:custDataLst>
              <p:tags r:id="rId15"/>
            </p:custDataLst>
          </p:nvPr>
        </p:nvSpPr>
        <p:spPr bwMode="black">
          <a:xfrm>
            <a:off x="365125" y="234950"/>
            <a:ext cx="8413750" cy="823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custDataLst>
              <p:tags r:id="rId16"/>
            </p:custDataLst>
          </p:nvPr>
        </p:nvSpPr>
        <p:spPr bwMode="auto">
          <a:xfrm>
            <a:off x="365125" y="1298575"/>
            <a:ext cx="8413750" cy="4449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McK Slide Elements"/>
          <p:cNvGrpSpPr>
            <a:grpSpLocks/>
          </p:cNvGrpSpPr>
          <p:nvPr/>
        </p:nvGrpSpPr>
        <p:grpSpPr bwMode="auto">
          <a:xfrm>
            <a:off x="125413" y="542925"/>
            <a:ext cx="8793162" cy="6292850"/>
            <a:chOff x="79" y="342"/>
            <a:chExt cx="5539" cy="3964"/>
          </a:xfrm>
        </p:grpSpPr>
        <p:sp>
          <p:nvSpPr>
            <p:cNvPr id="579593" name="McK Measure" hidden="1"/>
            <p:cNvSpPr txBox="1">
              <a:spLocks noChangeArrowheads="1"/>
            </p:cNvSpPr>
            <p:nvPr userDrawn="1"/>
          </p:nvSpPr>
          <p:spPr bwMode="auto">
            <a:xfrm>
              <a:off x="79" y="342"/>
              <a:ext cx="5539" cy="155"/>
            </a:xfrm>
            <a:prstGeom prst="rect">
              <a:avLst/>
            </a:prstGeom>
            <a:noFill/>
            <a:ln w="9525">
              <a:noFill/>
              <a:miter lim="800000"/>
              <a:headEnd/>
              <a:tailEnd/>
            </a:ln>
            <a:effectLst/>
          </p:spPr>
          <p:txBody>
            <a:bodyPr lIns="0" tIns="0" rIns="0" bIns="0">
              <a:spAutoFit/>
            </a:bodyPr>
            <a:lstStyle/>
            <a:p>
              <a:pPr defTabSz="912813">
                <a:defRPr/>
              </a:pPr>
              <a:r>
                <a:rPr lang="en-US" sz="1600"/>
                <a:t>Unit of measure</a:t>
              </a:r>
            </a:p>
          </p:txBody>
        </p:sp>
        <p:sp>
          <p:nvSpPr>
            <p:cNvPr id="579594" name="McK Footnote" hidden="1"/>
            <p:cNvSpPr txBox="1">
              <a:spLocks noChangeArrowheads="1"/>
            </p:cNvSpPr>
            <p:nvPr userDrawn="1"/>
          </p:nvSpPr>
          <p:spPr bwMode="auto">
            <a:xfrm>
              <a:off x="81" y="4050"/>
              <a:ext cx="5249" cy="256"/>
            </a:xfrm>
            <a:prstGeom prst="rect">
              <a:avLst/>
            </a:prstGeom>
            <a:noFill/>
            <a:ln w="9525">
              <a:noFill/>
              <a:miter lim="800000"/>
              <a:headEnd/>
              <a:tailEnd/>
            </a:ln>
            <a:effectLst/>
          </p:spPr>
          <p:txBody>
            <a:bodyPr lIns="0" tIns="0" rIns="0" bIns="0" anchor="b">
              <a:spAutoFit/>
            </a:bodyPr>
            <a:lstStyle/>
            <a:p>
              <a:pPr marL="585788" indent="-585788" defTabSz="912813">
                <a:tabLst>
                  <a:tab pos="544513" algn="r"/>
                </a:tabLst>
                <a:defRPr/>
              </a:pPr>
              <a:r>
                <a:rPr lang="en-US" sz="1200">
                  <a:solidFill>
                    <a:srgbClr val="000000"/>
                  </a:solidFill>
                </a:rPr>
                <a:t>	*	Footnote</a:t>
              </a:r>
            </a:p>
            <a:p>
              <a:pPr marL="585788" indent="-585788" defTabSz="912813">
                <a:spcBef>
                  <a:spcPct val="20000"/>
                </a:spcBef>
                <a:tabLst>
                  <a:tab pos="544513" algn="r"/>
                </a:tabLst>
                <a:defRPr/>
              </a:pPr>
              <a:r>
                <a:rPr lang="en-US" sz="1200">
                  <a:solidFill>
                    <a:srgbClr val="000000"/>
                  </a:solidFill>
                </a:rPr>
                <a:t>Source:		Source</a:t>
              </a:r>
            </a:p>
          </p:txBody>
        </p:sp>
      </p:grpSp>
      <p:graphicFrame>
        <p:nvGraphicFramePr>
          <p:cNvPr id="1026" name="Rectangle 31" hidden="1"/>
          <p:cNvGraphicFramePr>
            <a:graphicFrameLocks/>
          </p:cNvGraphicFramePr>
          <p:nvPr>
            <p:custDataLst>
              <p:tags r:id="rId17"/>
            </p:custDataLst>
          </p:nvPr>
        </p:nvGraphicFramePr>
        <p:xfrm>
          <a:off x="0" y="0"/>
          <a:ext cx="161925" cy="161925"/>
        </p:xfrm>
        <a:graphic>
          <a:graphicData uri="http://schemas.openxmlformats.org/presentationml/2006/ole">
            <p:oleObj spid="_x0000_s1026" name="think-cell Slide" r:id="rId18" imgW="0" imgH="0" progId="">
              <p:embed/>
            </p:oleObj>
          </a:graphicData>
        </a:graphic>
      </p:graphicFrame>
      <p:pic>
        <p:nvPicPr>
          <p:cNvPr id="1032" name="Picture 32" descr="JCI_logo_small"/>
          <p:cNvPicPr>
            <a:picLocks noChangeAspect="1" noChangeArrowheads="1"/>
          </p:cNvPicPr>
          <p:nvPr userDrawn="1"/>
        </p:nvPicPr>
        <p:blipFill>
          <a:blip r:embed="rId19"/>
          <a:srcRect b="9787"/>
          <a:stretch>
            <a:fillRect/>
          </a:stretch>
        </p:blipFill>
        <p:spPr bwMode="auto">
          <a:xfrm>
            <a:off x="7540625" y="6061075"/>
            <a:ext cx="1603375" cy="796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iming>
    <p:tnLst>
      <p:par>
        <p:cTn id="1" dur="indefinite" restart="never" nodeType="tmRoot"/>
      </p:par>
    </p:tnLst>
  </p:timing>
  <p:hf hdr="0" dt="0"/>
  <p:txStyles>
    <p:titleStyle>
      <a:lvl1pPr algn="l" defTabSz="912813" rtl="0" eaLnBrk="0" fontAlgn="base" hangingPunct="0">
        <a:spcBef>
          <a:spcPct val="0"/>
        </a:spcBef>
        <a:spcAft>
          <a:spcPct val="0"/>
        </a:spcAft>
        <a:defRPr sz="2400" b="1">
          <a:solidFill>
            <a:schemeClr val="tx2"/>
          </a:solidFill>
          <a:latin typeface="+mj-lt"/>
          <a:ea typeface="+mj-ea"/>
          <a:cs typeface="+mj-cs"/>
        </a:defRPr>
      </a:lvl1pPr>
      <a:lvl2pPr algn="l" defTabSz="912813" rtl="0" eaLnBrk="0" fontAlgn="base" hangingPunct="0">
        <a:spcBef>
          <a:spcPct val="0"/>
        </a:spcBef>
        <a:spcAft>
          <a:spcPct val="0"/>
        </a:spcAft>
        <a:defRPr sz="2400" b="1">
          <a:solidFill>
            <a:schemeClr val="tx2"/>
          </a:solidFill>
          <a:latin typeface="Arial" charset="0"/>
          <a:cs typeface="Arial" charset="0"/>
        </a:defRPr>
      </a:lvl2pPr>
      <a:lvl3pPr algn="l" defTabSz="912813" rtl="0" eaLnBrk="0" fontAlgn="base" hangingPunct="0">
        <a:spcBef>
          <a:spcPct val="0"/>
        </a:spcBef>
        <a:spcAft>
          <a:spcPct val="0"/>
        </a:spcAft>
        <a:defRPr sz="2400" b="1">
          <a:solidFill>
            <a:schemeClr val="tx2"/>
          </a:solidFill>
          <a:latin typeface="Arial" charset="0"/>
          <a:cs typeface="Arial" charset="0"/>
        </a:defRPr>
      </a:lvl3pPr>
      <a:lvl4pPr algn="l" defTabSz="912813" rtl="0" eaLnBrk="0" fontAlgn="base" hangingPunct="0">
        <a:spcBef>
          <a:spcPct val="0"/>
        </a:spcBef>
        <a:spcAft>
          <a:spcPct val="0"/>
        </a:spcAft>
        <a:defRPr sz="2400" b="1">
          <a:solidFill>
            <a:schemeClr val="tx2"/>
          </a:solidFill>
          <a:latin typeface="Arial" charset="0"/>
          <a:cs typeface="Arial" charset="0"/>
        </a:defRPr>
      </a:lvl4pPr>
      <a:lvl5pPr algn="l" defTabSz="912813" rtl="0" eaLnBrk="0" fontAlgn="base" hangingPunct="0">
        <a:spcBef>
          <a:spcPct val="0"/>
        </a:spcBef>
        <a:spcAft>
          <a:spcPct val="0"/>
        </a:spcAft>
        <a:defRPr sz="2400" b="1">
          <a:solidFill>
            <a:schemeClr val="tx2"/>
          </a:solidFill>
          <a:latin typeface="Arial" charset="0"/>
          <a:cs typeface="Arial" charset="0"/>
        </a:defRPr>
      </a:lvl5pPr>
      <a:lvl6pPr marL="457200" algn="l" defTabSz="912813" rtl="0" fontAlgn="base">
        <a:spcBef>
          <a:spcPct val="0"/>
        </a:spcBef>
        <a:spcAft>
          <a:spcPct val="0"/>
        </a:spcAft>
        <a:defRPr sz="1900" b="1">
          <a:solidFill>
            <a:schemeClr val="tx1"/>
          </a:solidFill>
          <a:latin typeface="Arial" charset="0"/>
          <a:cs typeface="Arial" charset="0"/>
        </a:defRPr>
      </a:lvl6pPr>
      <a:lvl7pPr marL="914400" algn="l" defTabSz="912813" rtl="0" fontAlgn="base">
        <a:spcBef>
          <a:spcPct val="0"/>
        </a:spcBef>
        <a:spcAft>
          <a:spcPct val="0"/>
        </a:spcAft>
        <a:defRPr sz="1900" b="1">
          <a:solidFill>
            <a:schemeClr val="tx1"/>
          </a:solidFill>
          <a:latin typeface="Arial" charset="0"/>
          <a:cs typeface="Arial" charset="0"/>
        </a:defRPr>
      </a:lvl7pPr>
      <a:lvl8pPr marL="1371600" algn="l" defTabSz="912813" rtl="0" fontAlgn="base">
        <a:spcBef>
          <a:spcPct val="0"/>
        </a:spcBef>
        <a:spcAft>
          <a:spcPct val="0"/>
        </a:spcAft>
        <a:defRPr sz="1900" b="1">
          <a:solidFill>
            <a:schemeClr val="tx1"/>
          </a:solidFill>
          <a:latin typeface="Arial" charset="0"/>
          <a:cs typeface="Arial" charset="0"/>
        </a:defRPr>
      </a:lvl8pPr>
      <a:lvl9pPr marL="1828800" algn="l" defTabSz="912813" rtl="0" fontAlgn="base">
        <a:spcBef>
          <a:spcPct val="0"/>
        </a:spcBef>
        <a:spcAft>
          <a:spcPct val="0"/>
        </a:spcAft>
        <a:defRPr sz="1900" b="1">
          <a:solidFill>
            <a:schemeClr val="tx1"/>
          </a:solidFill>
          <a:latin typeface="Arial" charset="0"/>
          <a:cs typeface="Arial" charset="0"/>
        </a:defRPr>
      </a:lvl9pPr>
    </p:titleStyle>
    <p:bodyStyle>
      <a:lvl1pPr marL="342900" indent="-342900" algn="l" defTabSz="912813" rtl="0" eaLnBrk="0" fontAlgn="base" hangingPunct="0">
        <a:spcBef>
          <a:spcPct val="0"/>
        </a:spcBef>
        <a:spcAft>
          <a:spcPct val="0"/>
        </a:spcAft>
        <a:buSzPct val="120000"/>
        <a:defRPr sz="1600">
          <a:solidFill>
            <a:schemeClr val="tx1"/>
          </a:solidFill>
          <a:latin typeface="+mn-lt"/>
          <a:ea typeface="+mn-ea"/>
          <a:cs typeface="+mn-cs"/>
        </a:defRPr>
      </a:lvl1pPr>
      <a:lvl2pPr marL="147638" indent="-146050" algn="l" defTabSz="912813" rtl="0" eaLnBrk="0" fontAlgn="base" hangingPunct="0">
        <a:spcBef>
          <a:spcPct val="0"/>
        </a:spcBef>
        <a:spcAft>
          <a:spcPct val="0"/>
        </a:spcAft>
        <a:buSzPct val="120000"/>
        <a:buChar char="•"/>
        <a:defRPr sz="1600">
          <a:solidFill>
            <a:schemeClr val="tx1"/>
          </a:solidFill>
          <a:latin typeface="+mn-lt"/>
          <a:cs typeface="+mn-cs"/>
        </a:defRPr>
      </a:lvl2pPr>
      <a:lvl3pPr marL="301625" indent="-152400" algn="l" defTabSz="912813" rtl="0" eaLnBrk="0" fontAlgn="base" hangingPunct="0">
        <a:spcBef>
          <a:spcPct val="0"/>
        </a:spcBef>
        <a:spcAft>
          <a:spcPct val="0"/>
        </a:spcAft>
        <a:buChar char="–"/>
        <a:defRPr sz="1600">
          <a:solidFill>
            <a:schemeClr val="tx1"/>
          </a:solidFill>
          <a:latin typeface="+mn-lt"/>
          <a:cs typeface="+mn-cs"/>
        </a:defRPr>
      </a:lvl3pPr>
      <a:lvl4pPr marL="441325" indent="-138113" algn="l" defTabSz="912813" rtl="0" eaLnBrk="0" fontAlgn="base" hangingPunct="0">
        <a:spcBef>
          <a:spcPct val="0"/>
        </a:spcBef>
        <a:spcAft>
          <a:spcPct val="0"/>
        </a:spcAft>
        <a:buSzPct val="89000"/>
        <a:buChar char="•"/>
        <a:defRPr sz="1600">
          <a:solidFill>
            <a:schemeClr val="tx1"/>
          </a:solidFill>
          <a:latin typeface="+mn-lt"/>
          <a:cs typeface="+mn-cs"/>
        </a:defRPr>
      </a:lvl4pPr>
      <a:lvl5pPr marL="593725" indent="-150813" algn="l" defTabSz="912813" rtl="0" eaLnBrk="0" fontAlgn="base" hangingPunct="0">
        <a:spcBef>
          <a:spcPct val="0"/>
        </a:spcBef>
        <a:spcAft>
          <a:spcPct val="0"/>
        </a:spcAft>
        <a:buSzPct val="75000"/>
        <a:buChar char="–"/>
        <a:defRPr sz="1600">
          <a:solidFill>
            <a:schemeClr val="tx1"/>
          </a:solidFill>
          <a:latin typeface="+mn-lt"/>
          <a:cs typeface="+mn-cs"/>
        </a:defRPr>
      </a:lvl5pPr>
      <a:lvl6pPr marL="1050925" indent="-150813" algn="l" defTabSz="912813" rtl="0" fontAlgn="base">
        <a:spcBef>
          <a:spcPct val="0"/>
        </a:spcBef>
        <a:spcAft>
          <a:spcPct val="0"/>
        </a:spcAft>
        <a:buSzPct val="75000"/>
        <a:buChar char="–"/>
        <a:defRPr sz="1600">
          <a:solidFill>
            <a:schemeClr val="tx1"/>
          </a:solidFill>
          <a:latin typeface="+mn-lt"/>
          <a:cs typeface="+mn-cs"/>
        </a:defRPr>
      </a:lvl6pPr>
      <a:lvl7pPr marL="1508125" indent="-150813" algn="l" defTabSz="912813" rtl="0" fontAlgn="base">
        <a:spcBef>
          <a:spcPct val="0"/>
        </a:spcBef>
        <a:spcAft>
          <a:spcPct val="0"/>
        </a:spcAft>
        <a:buSzPct val="75000"/>
        <a:buChar char="–"/>
        <a:defRPr sz="1600">
          <a:solidFill>
            <a:schemeClr val="tx1"/>
          </a:solidFill>
          <a:latin typeface="+mn-lt"/>
          <a:cs typeface="+mn-cs"/>
        </a:defRPr>
      </a:lvl7pPr>
      <a:lvl8pPr marL="1965325" indent="-150813" algn="l" defTabSz="912813" rtl="0" fontAlgn="base">
        <a:spcBef>
          <a:spcPct val="0"/>
        </a:spcBef>
        <a:spcAft>
          <a:spcPct val="0"/>
        </a:spcAft>
        <a:buSzPct val="75000"/>
        <a:buChar char="–"/>
        <a:defRPr sz="1600">
          <a:solidFill>
            <a:schemeClr val="tx1"/>
          </a:solidFill>
          <a:latin typeface="+mn-lt"/>
          <a:cs typeface="+mn-cs"/>
        </a:defRPr>
      </a:lvl8pPr>
      <a:lvl9pPr marL="2422525" indent="-150813" algn="l" defTabSz="912813" rtl="0" fontAlgn="base">
        <a:spcBef>
          <a:spcPct val="0"/>
        </a:spcBef>
        <a:spcAft>
          <a:spcPct val="0"/>
        </a:spcAft>
        <a:buSzPct val="7500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7" descr="BE Bldg_montage_w ESB_REV09.jpg"/>
          <p:cNvPicPr>
            <a:picLocks noChangeAspect="1"/>
          </p:cNvPicPr>
          <p:nvPr/>
        </p:nvPicPr>
        <p:blipFill>
          <a:blip r:embed="rId3"/>
          <a:srcRect/>
          <a:stretch>
            <a:fillRect/>
          </a:stretch>
        </p:blipFill>
        <p:spPr bwMode="auto">
          <a:xfrm>
            <a:off x="749300" y="1344613"/>
            <a:ext cx="7432675" cy="4995862"/>
          </a:xfrm>
          <a:prstGeom prst="rect">
            <a:avLst/>
          </a:prstGeom>
          <a:noFill/>
          <a:ln w="9525">
            <a:noFill/>
            <a:miter lim="800000"/>
            <a:headEnd/>
            <a:tailEnd/>
          </a:ln>
        </p:spPr>
      </p:pic>
      <p:pic>
        <p:nvPicPr>
          <p:cNvPr id="147458" name="Picture 6" descr="JCI 011-Maske03b50oben-300dpi"/>
          <p:cNvPicPr>
            <a:picLocks noChangeAspect="1" noChangeArrowheads="1"/>
          </p:cNvPicPr>
          <p:nvPr/>
        </p:nvPicPr>
        <p:blipFill>
          <a:blip r:embed="rId4"/>
          <a:srcRect/>
          <a:stretch>
            <a:fillRect/>
          </a:stretch>
        </p:blipFill>
        <p:spPr bwMode="auto">
          <a:xfrm>
            <a:off x="0" y="115888"/>
            <a:ext cx="9144000" cy="6858000"/>
          </a:xfrm>
          <a:prstGeom prst="rect">
            <a:avLst/>
          </a:prstGeom>
          <a:noFill/>
          <a:ln w="9525">
            <a:noFill/>
            <a:miter lim="800000"/>
            <a:headEnd/>
            <a:tailEnd/>
          </a:ln>
        </p:spPr>
      </p:pic>
      <p:sp>
        <p:nvSpPr>
          <p:cNvPr id="147459" name="Rectangle 5"/>
          <p:cNvSpPr>
            <a:spLocks noGrp="1" noChangeArrowheads="1"/>
          </p:cNvSpPr>
          <p:nvPr>
            <p:ph type="ctrTitle"/>
          </p:nvPr>
        </p:nvSpPr>
        <p:spPr>
          <a:xfrm>
            <a:off x="322263" y="390525"/>
            <a:ext cx="7772400" cy="1101725"/>
          </a:xfrm>
        </p:spPr>
        <p:txBody>
          <a:bodyPr/>
          <a:lstStyle/>
          <a:p>
            <a:pPr eaLnBrk="1" hangingPunct="1"/>
            <a:r>
              <a:rPr lang="en-US" sz="3200" b="1" smtClean="0"/>
              <a:t>The Role of Smart Buildings</a:t>
            </a:r>
            <a:br>
              <a:rPr lang="en-US" sz="3200" b="1" smtClean="0"/>
            </a:br>
            <a:r>
              <a:rPr lang="en-US" smtClean="0"/>
              <a:t>Improving Energy Efficiency with Integrated Control Tech</a:t>
            </a:r>
          </a:p>
        </p:txBody>
      </p:sp>
      <p:sp>
        <p:nvSpPr>
          <p:cNvPr id="147460" name="Rectangle 8"/>
          <p:cNvSpPr>
            <a:spLocks noChangeArrowheads="1"/>
          </p:cNvSpPr>
          <p:nvPr/>
        </p:nvSpPr>
        <p:spPr bwMode="auto">
          <a:xfrm>
            <a:off x="498475" y="5707063"/>
            <a:ext cx="4875213" cy="792162"/>
          </a:xfrm>
          <a:prstGeom prst="rect">
            <a:avLst/>
          </a:prstGeom>
          <a:noFill/>
          <a:ln w="9525">
            <a:noFill/>
            <a:miter lim="800000"/>
            <a:headEnd/>
            <a:tailEnd/>
          </a:ln>
        </p:spPr>
        <p:txBody>
          <a:bodyPr lIns="0" tIns="0" rIns="0" bIns="0"/>
          <a:lstStyle/>
          <a:p>
            <a:pPr>
              <a:lnSpc>
                <a:spcPct val="110000"/>
              </a:lnSpc>
              <a:buClr>
                <a:schemeClr val="bg2"/>
              </a:buClr>
              <a:buSzPct val="120000"/>
            </a:pPr>
            <a:r>
              <a:rPr lang="en-US" sz="1600" b="1"/>
              <a:t>Geoff Prosch</a:t>
            </a:r>
          </a:p>
          <a:p>
            <a:pPr>
              <a:lnSpc>
                <a:spcPct val="110000"/>
              </a:lnSpc>
              <a:buClr>
                <a:schemeClr val="bg2"/>
              </a:buClr>
              <a:buSzPct val="120000"/>
            </a:pPr>
            <a:r>
              <a:rPr lang="en-US" sz="1600" b="1"/>
              <a:t>Director, Federal Government Relations</a:t>
            </a:r>
          </a:p>
          <a:p>
            <a:pPr>
              <a:lnSpc>
                <a:spcPct val="110000"/>
              </a:lnSpc>
              <a:buClr>
                <a:schemeClr val="bg2"/>
              </a:buClr>
              <a:buSzPct val="120000"/>
              <a:buFont typeface="Wingdings" pitchFamily="2" charset="2"/>
              <a:buNone/>
            </a:pPr>
            <a:endParaRPr lang="en-US" sz="1600" b="1">
              <a:solidFill>
                <a:schemeClr val="bg2"/>
              </a:solidFill>
            </a:endParaRPr>
          </a:p>
        </p:txBody>
      </p:sp>
      <p:sp>
        <p:nvSpPr>
          <p:cNvPr id="7" name="TextBox 6"/>
          <p:cNvSpPr txBox="1"/>
          <p:nvPr/>
        </p:nvSpPr>
        <p:spPr>
          <a:xfrm>
            <a:off x="322263" y="215900"/>
            <a:ext cx="6926262" cy="246063"/>
          </a:xfrm>
          <a:prstGeom prst="rect">
            <a:avLst/>
          </a:prstGeom>
          <a:noFill/>
        </p:spPr>
        <p:txBody>
          <a:bodyPr lIns="0" tIns="0" rIns="0" bIns="0">
            <a:spAutoFit/>
          </a:bodyPr>
          <a:lstStyle/>
          <a:p>
            <a:pPr>
              <a:buSzPct val="120000"/>
              <a:defRPr/>
            </a:pPr>
            <a:r>
              <a:rPr lang="en-US" sz="1600" dirty="0">
                <a:solidFill>
                  <a:schemeClr val="bg1">
                    <a:lumMod val="50000"/>
                  </a:schemeClr>
                </a:solidFill>
              </a:rPr>
              <a:t>Association of Defense Communities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1"/>
          <p:cNvSpPr>
            <a:spLocks noGrp="1"/>
          </p:cNvSpPr>
          <p:nvPr>
            <p:ph type="sldNum" sz="quarter" idx="10"/>
          </p:nvPr>
        </p:nvSpPr>
        <p:spPr>
          <a:noFill/>
        </p:spPr>
        <p:txBody>
          <a:bodyPr/>
          <a:lstStyle/>
          <a:p>
            <a:fld id="{10F69711-BFF9-4CB3-BF98-2B9254B466B6}" type="slidenum">
              <a:rPr lang="en-US" smtClean="0">
                <a:latin typeface="Arial" charset="0"/>
                <a:cs typeface="Arial" charset="0"/>
              </a:rPr>
              <a:pPr/>
              <a:t>9</a:t>
            </a:fld>
            <a:endParaRPr lang="en-US" smtClean="0">
              <a:latin typeface="Arial" charset="0"/>
              <a:cs typeface="Arial" charset="0"/>
            </a:endParaRPr>
          </a:p>
        </p:txBody>
      </p:sp>
      <p:pic>
        <p:nvPicPr>
          <p:cNvPr id="165890"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1"/>
          <p:cNvSpPr>
            <a:spLocks noGrp="1"/>
          </p:cNvSpPr>
          <p:nvPr>
            <p:ph type="sldNum" sz="quarter" idx="10"/>
          </p:nvPr>
        </p:nvSpPr>
        <p:spPr>
          <a:noFill/>
        </p:spPr>
        <p:txBody>
          <a:bodyPr/>
          <a:lstStyle/>
          <a:p>
            <a:fld id="{84175AA9-B100-4624-A8A3-BA037F4DE2B1}" type="slidenum">
              <a:rPr lang="en-US" smtClean="0">
                <a:latin typeface="Arial" charset="0"/>
                <a:cs typeface="Arial" charset="0"/>
              </a:rPr>
              <a:pPr/>
              <a:t>10</a:t>
            </a:fld>
            <a:endParaRPr lang="en-US" smtClean="0">
              <a:latin typeface="Arial" charset="0"/>
              <a:cs typeface="Arial" charset="0"/>
            </a:endParaRPr>
          </a:p>
        </p:txBody>
      </p:sp>
      <p:pic>
        <p:nvPicPr>
          <p:cNvPr id="167938"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1"/>
          <p:cNvSpPr>
            <a:spLocks noGrp="1"/>
          </p:cNvSpPr>
          <p:nvPr>
            <p:ph type="sldNum" sz="quarter" idx="10"/>
          </p:nvPr>
        </p:nvSpPr>
        <p:spPr>
          <a:noFill/>
        </p:spPr>
        <p:txBody>
          <a:bodyPr/>
          <a:lstStyle/>
          <a:p>
            <a:fld id="{08F2CBF3-4201-4FB6-9D0C-F9F9456435D4}" type="slidenum">
              <a:rPr lang="en-US" smtClean="0">
                <a:latin typeface="Arial" charset="0"/>
                <a:cs typeface="Arial" charset="0"/>
              </a:rPr>
              <a:pPr/>
              <a:t>11</a:t>
            </a:fld>
            <a:endParaRPr lang="en-US" smtClean="0">
              <a:latin typeface="Arial" charset="0"/>
              <a:cs typeface="Arial" charset="0"/>
            </a:endParaRPr>
          </a:p>
        </p:txBody>
      </p:sp>
      <p:pic>
        <p:nvPicPr>
          <p:cNvPr id="169986"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1"/>
          <p:cNvSpPr>
            <a:spLocks noGrp="1"/>
          </p:cNvSpPr>
          <p:nvPr>
            <p:ph type="sldNum" sz="quarter" idx="10"/>
          </p:nvPr>
        </p:nvSpPr>
        <p:spPr>
          <a:noFill/>
        </p:spPr>
        <p:txBody>
          <a:bodyPr/>
          <a:lstStyle/>
          <a:p>
            <a:fld id="{14144C8A-45D3-416E-9298-71FEF3192B8B}" type="slidenum">
              <a:rPr lang="en-US" smtClean="0">
                <a:latin typeface="Arial" charset="0"/>
                <a:cs typeface="Arial" charset="0"/>
              </a:rPr>
              <a:pPr/>
              <a:t>12</a:t>
            </a:fld>
            <a:endParaRPr lang="en-US" smtClean="0">
              <a:latin typeface="Arial" charset="0"/>
              <a:cs typeface="Arial" charset="0"/>
            </a:endParaRPr>
          </a:p>
        </p:txBody>
      </p:sp>
      <p:pic>
        <p:nvPicPr>
          <p:cNvPr id="172034"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1"/>
          <p:cNvSpPr>
            <a:spLocks noGrp="1"/>
          </p:cNvSpPr>
          <p:nvPr>
            <p:ph type="sldNum" sz="quarter" idx="10"/>
          </p:nvPr>
        </p:nvSpPr>
        <p:spPr>
          <a:noFill/>
        </p:spPr>
        <p:txBody>
          <a:bodyPr/>
          <a:lstStyle/>
          <a:p>
            <a:fld id="{996CCA6D-4BA6-4D67-9260-064F66CC3542}" type="slidenum">
              <a:rPr lang="en-US" smtClean="0">
                <a:latin typeface="Arial" charset="0"/>
                <a:cs typeface="Arial" charset="0"/>
              </a:rPr>
              <a:pPr/>
              <a:t>13</a:t>
            </a:fld>
            <a:endParaRPr lang="en-US" smtClean="0">
              <a:latin typeface="Arial" charset="0"/>
              <a:cs typeface="Arial" charset="0"/>
            </a:endParaRPr>
          </a:p>
        </p:txBody>
      </p:sp>
      <p:pic>
        <p:nvPicPr>
          <p:cNvPr id="174082"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1"/>
          <p:cNvSpPr>
            <a:spLocks noGrp="1"/>
          </p:cNvSpPr>
          <p:nvPr>
            <p:ph type="sldNum" sz="quarter" idx="10"/>
          </p:nvPr>
        </p:nvSpPr>
        <p:spPr>
          <a:noFill/>
        </p:spPr>
        <p:txBody>
          <a:bodyPr/>
          <a:lstStyle/>
          <a:p>
            <a:fld id="{49725843-1697-4821-A5B7-7DB4E09471B6}" type="slidenum">
              <a:rPr lang="en-US" smtClean="0">
                <a:latin typeface="Arial" charset="0"/>
                <a:cs typeface="Arial" charset="0"/>
              </a:rPr>
              <a:pPr/>
              <a:t>14</a:t>
            </a:fld>
            <a:endParaRPr lang="en-US" smtClean="0">
              <a:latin typeface="Arial" charset="0"/>
              <a:cs typeface="Arial" charset="0"/>
            </a:endParaRPr>
          </a:p>
        </p:txBody>
      </p:sp>
      <p:pic>
        <p:nvPicPr>
          <p:cNvPr id="176130"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4"/>
          <p:cNvSpPr>
            <a:spLocks noGrp="1"/>
          </p:cNvSpPr>
          <p:nvPr>
            <p:ph type="title"/>
          </p:nvPr>
        </p:nvSpPr>
        <p:spPr>
          <a:xfrm>
            <a:off x="468313" y="333375"/>
            <a:ext cx="3927475" cy="768350"/>
          </a:xfrm>
        </p:spPr>
        <p:txBody>
          <a:bodyPr anchor="t"/>
          <a:lstStyle/>
          <a:p>
            <a:pPr algn="ctr"/>
            <a:r>
              <a:rPr lang="en-US" smtClean="0"/>
              <a:t>Case Study: Empire </a:t>
            </a:r>
            <a:br>
              <a:rPr lang="en-US" smtClean="0"/>
            </a:br>
            <a:r>
              <a:rPr lang="en-US" smtClean="0"/>
              <a:t>State Building</a:t>
            </a:r>
          </a:p>
        </p:txBody>
      </p:sp>
      <p:pic>
        <p:nvPicPr>
          <p:cNvPr id="178178" name="Picture 11" descr="ESBupdatedskyline_sidebar.jpg"/>
          <p:cNvPicPr>
            <a:picLocks noChangeAspect="1"/>
          </p:cNvPicPr>
          <p:nvPr/>
        </p:nvPicPr>
        <p:blipFill>
          <a:blip r:embed="rId3"/>
          <a:srcRect/>
          <a:stretch>
            <a:fillRect/>
          </a:stretch>
        </p:blipFill>
        <p:spPr bwMode="auto">
          <a:xfrm>
            <a:off x="5038725" y="869950"/>
            <a:ext cx="3503613" cy="5256213"/>
          </a:xfrm>
          <a:prstGeom prst="rect">
            <a:avLst/>
          </a:prstGeom>
          <a:noFill/>
          <a:ln w="9525">
            <a:noFill/>
            <a:miter lim="800000"/>
            <a:headEnd/>
            <a:tailEnd/>
          </a:ln>
        </p:spPr>
      </p:pic>
      <p:pic>
        <p:nvPicPr>
          <p:cNvPr id="17" name="Picture 16" descr="TenantEnergyManagement_2.jpg"/>
          <p:cNvPicPr>
            <a:picLocks noChangeAspect="1"/>
          </p:cNvPicPr>
          <p:nvPr/>
        </p:nvPicPr>
        <p:blipFill>
          <a:blip r:embed="rId4"/>
          <a:srcRect/>
          <a:stretch>
            <a:fillRect/>
          </a:stretch>
        </p:blipFill>
        <p:spPr bwMode="auto">
          <a:xfrm>
            <a:off x="200025" y="3922713"/>
            <a:ext cx="4373563" cy="2070100"/>
          </a:xfrm>
          <a:prstGeom prst="rect">
            <a:avLst/>
          </a:prstGeom>
          <a:noFill/>
          <a:ln w="9525">
            <a:noFill/>
            <a:miter lim="800000"/>
            <a:headEnd/>
            <a:tailEnd/>
          </a:ln>
          <a:effectLst>
            <a:outerShdw dist="139700" dir="2700000" sx="99000" sy="99000" algn="tl" rotWithShape="0">
              <a:srgbClr val="333333">
                <a:alpha val="65000"/>
              </a:srgbClr>
            </a:outerShdw>
          </a:effectLst>
        </p:spPr>
      </p:pic>
      <p:sp>
        <p:nvSpPr>
          <p:cNvPr id="178180" name="TextBox 17"/>
          <p:cNvSpPr txBox="1">
            <a:spLocks noChangeArrowheads="1"/>
          </p:cNvSpPr>
          <p:nvPr/>
        </p:nvSpPr>
        <p:spPr bwMode="auto">
          <a:xfrm>
            <a:off x="269875" y="3998913"/>
            <a:ext cx="3048000" cy="231775"/>
          </a:xfrm>
          <a:prstGeom prst="rect">
            <a:avLst/>
          </a:prstGeom>
          <a:solidFill>
            <a:schemeClr val="tx2"/>
          </a:solidFill>
          <a:ln w="9525">
            <a:noFill/>
            <a:miter lim="800000"/>
            <a:headEnd/>
            <a:tailEnd/>
          </a:ln>
        </p:spPr>
        <p:txBody>
          <a:bodyPr lIns="0" tIns="0" rIns="0" bIns="0"/>
          <a:lstStyle/>
          <a:p>
            <a:pPr algn="ctr" eaLnBrk="0" hangingPunct="0">
              <a:buSzPct val="120000"/>
            </a:pPr>
            <a:r>
              <a:rPr lang="en-US" sz="1400" b="1">
                <a:solidFill>
                  <a:schemeClr val="bg1"/>
                </a:solidFill>
                <a:ea typeface="ＭＳ Ｐゴシック"/>
                <a:cs typeface="ＭＳ Ｐゴシック"/>
              </a:rPr>
              <a:t>Tenant Energy Management System</a:t>
            </a:r>
          </a:p>
        </p:txBody>
      </p:sp>
      <p:sp>
        <p:nvSpPr>
          <p:cNvPr id="19" name="TextBox 18"/>
          <p:cNvSpPr txBox="1"/>
          <p:nvPr/>
        </p:nvSpPr>
        <p:spPr>
          <a:xfrm>
            <a:off x="217488" y="1319213"/>
            <a:ext cx="4365625" cy="2276475"/>
          </a:xfrm>
          <a:prstGeom prst="rect">
            <a:avLst/>
          </a:prstGeom>
          <a:noFill/>
        </p:spPr>
        <p:txBody>
          <a:bodyPr lIns="0" tIns="0" rIns="0" bIns="0"/>
          <a:lstStyle/>
          <a:p>
            <a:pPr marL="169863" indent="-169863">
              <a:spcBef>
                <a:spcPts val="1200"/>
              </a:spcBef>
              <a:buSzPct val="120000"/>
              <a:buFont typeface="Arial" pitchFamily="34" charset="0"/>
              <a:buChar char="•"/>
              <a:defRPr/>
            </a:pPr>
            <a:r>
              <a:rPr lang="en-US" sz="1600" dirty="0"/>
              <a:t>More than half the energy savings exist within tenant spaces – can’t ignore them! </a:t>
            </a:r>
          </a:p>
          <a:p>
            <a:pPr marL="169863" indent="-169863">
              <a:spcBef>
                <a:spcPts val="1200"/>
              </a:spcBef>
              <a:buSzPct val="120000"/>
              <a:buFont typeface="Arial" pitchFamily="34" charset="0"/>
              <a:buChar char="•"/>
              <a:defRPr/>
            </a:pPr>
            <a:r>
              <a:rPr lang="en-US" sz="1600" dirty="0"/>
              <a:t>Sub-metering and web application provides tenants with energy information, feedback, analysis, and tips</a:t>
            </a:r>
          </a:p>
          <a:p>
            <a:pPr marL="169863" indent="-169863">
              <a:spcBef>
                <a:spcPts val="1200"/>
              </a:spcBef>
              <a:buSzPct val="120000"/>
              <a:buFont typeface="Arial" pitchFamily="34" charset="0"/>
              <a:buChar char="•"/>
              <a:defRPr/>
            </a:pPr>
            <a:r>
              <a:rPr lang="en-US" sz="1600" dirty="0"/>
              <a:t>Allows new lease structures to align tenant and landlord incentives</a:t>
            </a:r>
          </a:p>
          <a:p>
            <a:pPr>
              <a:buSzPct val="120000"/>
              <a:defRPr/>
            </a:pPr>
            <a:endParaRPr lang="en-US" sz="1600" dirty="0"/>
          </a:p>
        </p:txBody>
      </p:sp>
      <p:sp>
        <p:nvSpPr>
          <p:cNvPr id="178182" name="Slide Number Placeholder 3"/>
          <p:cNvSpPr>
            <a:spLocks noGrp="1"/>
          </p:cNvSpPr>
          <p:nvPr>
            <p:ph type="sldNum" sz="quarter" idx="10"/>
          </p:nvPr>
        </p:nvSpPr>
        <p:spPr>
          <a:noFill/>
        </p:spPr>
        <p:txBody>
          <a:bodyPr/>
          <a:lstStyle/>
          <a:p>
            <a:fld id="{EF6D11A3-2CFD-41DD-B852-9D7B184B1D5F}" type="slidenum">
              <a:rPr lang="de-DE" smtClean="0">
                <a:latin typeface="Arial" charset="0"/>
                <a:cs typeface="Arial" charset="0"/>
              </a:rPr>
              <a:pPr/>
              <a:t>15</a:t>
            </a:fld>
            <a:endParaRPr lang="de-DE"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9"/>
          <p:cNvSpPr>
            <a:spLocks noChangeArrowheads="1"/>
          </p:cNvSpPr>
          <p:nvPr/>
        </p:nvSpPr>
        <p:spPr bwMode="auto">
          <a:xfrm>
            <a:off x="249238" y="5957888"/>
            <a:ext cx="8894762" cy="325437"/>
          </a:xfrm>
          <a:prstGeom prst="rect">
            <a:avLst/>
          </a:prstGeom>
          <a:solidFill>
            <a:schemeClr val="bg1"/>
          </a:solidFill>
          <a:ln w="9525" algn="ctr">
            <a:noFill/>
            <a:round/>
            <a:headEnd/>
            <a:tailEnd/>
          </a:ln>
        </p:spPr>
        <p:txBody>
          <a:bodyPr wrap="none" anchor="ctr"/>
          <a:lstStyle/>
          <a:p>
            <a:pPr algn="ctr"/>
            <a:endParaRPr lang="en-US" sz="1800"/>
          </a:p>
        </p:txBody>
      </p:sp>
      <p:sp>
        <p:nvSpPr>
          <p:cNvPr id="180226" name="Title 4"/>
          <p:cNvSpPr>
            <a:spLocks noGrp="1"/>
          </p:cNvSpPr>
          <p:nvPr>
            <p:ph type="title"/>
          </p:nvPr>
        </p:nvSpPr>
        <p:spPr>
          <a:xfrm>
            <a:off x="468313" y="333375"/>
            <a:ext cx="3927475" cy="768350"/>
          </a:xfrm>
        </p:spPr>
        <p:txBody>
          <a:bodyPr anchor="t"/>
          <a:lstStyle/>
          <a:p>
            <a:pPr algn="ctr"/>
            <a:r>
              <a:rPr lang="en-US" smtClean="0"/>
              <a:t>Case Study: Empire </a:t>
            </a:r>
            <a:br>
              <a:rPr lang="en-US" smtClean="0"/>
            </a:br>
            <a:r>
              <a:rPr lang="en-US" smtClean="0"/>
              <a:t>State Building</a:t>
            </a:r>
          </a:p>
        </p:txBody>
      </p:sp>
      <p:pic>
        <p:nvPicPr>
          <p:cNvPr id="180227" name="Picture 11" descr="ESBupdatedskyline_sidebar.jpg"/>
          <p:cNvPicPr>
            <a:picLocks noChangeAspect="1"/>
          </p:cNvPicPr>
          <p:nvPr/>
        </p:nvPicPr>
        <p:blipFill>
          <a:blip r:embed="rId3"/>
          <a:srcRect/>
          <a:stretch>
            <a:fillRect/>
          </a:stretch>
        </p:blipFill>
        <p:spPr bwMode="auto">
          <a:xfrm>
            <a:off x="5038725" y="869950"/>
            <a:ext cx="3503613" cy="5256213"/>
          </a:xfrm>
          <a:prstGeom prst="rect">
            <a:avLst/>
          </a:prstGeom>
          <a:noFill/>
          <a:ln w="9525">
            <a:noFill/>
            <a:miter lim="800000"/>
            <a:headEnd/>
            <a:tailEnd/>
          </a:ln>
        </p:spPr>
      </p:pic>
      <p:graphicFrame>
        <p:nvGraphicFramePr>
          <p:cNvPr id="9" name="Table 8"/>
          <p:cNvGraphicFramePr>
            <a:graphicFrameLocks noGrp="1"/>
          </p:cNvGraphicFramePr>
          <p:nvPr/>
        </p:nvGraphicFramePr>
        <p:xfrm>
          <a:off x="474663" y="3721100"/>
          <a:ext cx="3968750" cy="2892425"/>
        </p:xfrm>
        <a:graphic>
          <a:graphicData uri="http://schemas.openxmlformats.org/drawingml/2006/table">
            <a:tbl>
              <a:tblPr/>
              <a:tblGrid>
                <a:gridCol w="3967994"/>
              </a:tblGrid>
              <a:tr h="363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Narrow" pitchFamily="-109" charset="0"/>
                          <a:ea typeface="ＭＳ Ｐゴシック" pitchFamily="-109" charset="-128"/>
                        </a:rPr>
                        <a:t>RESULTS</a:t>
                      </a:r>
                    </a:p>
                  </a:txBody>
                  <a:tcPr marL="0" marR="0" marT="0" marB="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624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Narrow" pitchFamily="-109" charset="0"/>
                          <a:ea typeface="ＭＳ Ｐゴシック" pitchFamily="-109" charset="-128"/>
                        </a:rPr>
                        <a:t>38% energy savings, </a:t>
                      </a:r>
                      <a:r>
                        <a:rPr kumimoji="0" lang="en-US" sz="1800" b="0" i="0" u="none" strike="noStrike" cap="none" normalizeH="0" baseline="0" dirty="0" smtClean="0">
                          <a:ln>
                            <a:noFill/>
                          </a:ln>
                          <a:solidFill>
                            <a:schemeClr val="bg1"/>
                          </a:solidFill>
                          <a:effectLst/>
                          <a:latin typeface="Arial Narrow" pitchFamily="-109" charset="0"/>
                          <a:ea typeface="ＭＳ Ｐゴシック" pitchFamily="-109" charset="-128"/>
                        </a:rPr>
                        <a:t>guaranteed</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3624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109" charset="0"/>
                          <a:ea typeface="ＭＳ Ｐゴシック" pitchFamily="-109" charset="-128"/>
                        </a:rPr>
                        <a:t>Simple payback under </a:t>
                      </a:r>
                      <a:r>
                        <a:rPr kumimoji="0" lang="en-US" sz="1800" b="1" i="0" u="none" strike="noStrike" cap="none" normalizeH="0" baseline="0" dirty="0" smtClean="0">
                          <a:ln>
                            <a:noFill/>
                          </a:ln>
                          <a:solidFill>
                            <a:srgbClr val="000000"/>
                          </a:solidFill>
                          <a:effectLst/>
                          <a:latin typeface="Arial Narrow" pitchFamily="-109" charset="0"/>
                          <a:ea typeface="ＭＳ Ｐゴシック" pitchFamily="-109" charset="-128"/>
                        </a:rPr>
                        <a:t>3 years</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6240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bg1"/>
                          </a:solidFill>
                          <a:effectLst/>
                          <a:latin typeface="Arial Narrow" pitchFamily="-109" charset="0"/>
                          <a:ea typeface="ＭＳ Ｐゴシック" pitchFamily="-109" charset="-128"/>
                        </a:rPr>
                        <a:t>Anticipate</a:t>
                      </a:r>
                      <a:r>
                        <a:rPr kumimoji="0" lang="en-US" sz="1800" b="1" i="0" u="none" strike="noStrike" cap="none" normalizeH="0" baseline="0" dirty="0" smtClean="0">
                          <a:ln>
                            <a:noFill/>
                          </a:ln>
                          <a:solidFill>
                            <a:schemeClr val="bg1"/>
                          </a:solidFill>
                          <a:effectLst/>
                          <a:latin typeface="Arial Narrow" pitchFamily="-109" charset="0"/>
                          <a:ea typeface="ＭＳ Ｐゴシック" pitchFamily="-109" charset="-128"/>
                        </a:rPr>
                        <a:t> LEED Gold </a:t>
                      </a:r>
                      <a:r>
                        <a:rPr kumimoji="0" lang="en-US" sz="1800" b="0" i="0" u="none" strike="noStrike" cap="none" normalizeH="0" baseline="0" dirty="0" smtClean="0">
                          <a:ln>
                            <a:noFill/>
                          </a:ln>
                          <a:solidFill>
                            <a:schemeClr val="bg1"/>
                          </a:solidFill>
                          <a:effectLst/>
                          <a:latin typeface="Arial Narrow" pitchFamily="-109" charset="0"/>
                          <a:ea typeface="ＭＳ Ｐゴシック" pitchFamily="-109" charset="-128"/>
                        </a:rPr>
                        <a:t>certification</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365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109" charset="0"/>
                          <a:ea typeface="ＭＳ Ｐゴシック" pitchFamily="-109" charset="-128"/>
                        </a:rPr>
                        <a:t>Energy Star  </a:t>
                      </a:r>
                      <a:r>
                        <a:rPr kumimoji="0" lang="en-US" sz="1800" b="1" i="0" u="none" strike="noStrike" cap="none" normalizeH="0" baseline="0" dirty="0" smtClean="0">
                          <a:ln>
                            <a:noFill/>
                          </a:ln>
                          <a:solidFill>
                            <a:srgbClr val="000000"/>
                          </a:solidFill>
                          <a:effectLst/>
                          <a:latin typeface="Arial Narrow" pitchFamily="-109" charset="0"/>
                          <a:ea typeface="ＭＳ Ｐゴシック" pitchFamily="-109" charset="-128"/>
                        </a:rPr>
                        <a:t>Top 10% </a:t>
                      </a:r>
                      <a:r>
                        <a:rPr kumimoji="0" lang="en-US" sz="1800" b="0" i="0" u="none" strike="noStrike" cap="none" normalizeH="0" baseline="0" dirty="0" smtClean="0">
                          <a:ln>
                            <a:noFill/>
                          </a:ln>
                          <a:solidFill>
                            <a:srgbClr val="000000"/>
                          </a:solidFill>
                          <a:effectLst/>
                          <a:latin typeface="Arial Narrow" pitchFamily="-109" charset="0"/>
                          <a:ea typeface="ＭＳ Ｐゴシック" pitchFamily="-109" charset="-128"/>
                        </a:rPr>
                        <a:t>of U.S. office buildings</a:t>
                      </a:r>
                      <a:endParaRPr kumimoji="0" lang="en-US" sz="1800" b="1" i="0" u="none" strike="noStrike" cap="none" normalizeH="0" baseline="0" dirty="0" smtClean="0">
                        <a:ln>
                          <a:noFill/>
                        </a:ln>
                        <a:solidFill>
                          <a:srgbClr val="000000"/>
                        </a:solidFill>
                        <a:effectLst/>
                        <a:latin typeface="Arial Narrow" pitchFamily="-109" charset="0"/>
                        <a:ea typeface="ＭＳ Ｐゴシック" pitchFamily="-109" charset="-128"/>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36240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bg1"/>
                          </a:solidFill>
                          <a:effectLst/>
                          <a:latin typeface="Arial Narrow" pitchFamily="-109" charset="0"/>
                          <a:ea typeface="ＭＳ Ｐゴシック" pitchFamily="-109" charset="-128"/>
                        </a:rPr>
                        <a:t>33% </a:t>
                      </a:r>
                      <a:r>
                        <a:rPr kumimoji="0" lang="en-US" sz="1800" b="0" i="0" u="none" strike="noStrike" cap="none" normalizeH="0" baseline="0" dirty="0" smtClean="0">
                          <a:ln>
                            <a:noFill/>
                          </a:ln>
                          <a:solidFill>
                            <a:schemeClr val="bg1"/>
                          </a:solidFill>
                          <a:effectLst/>
                          <a:latin typeface="Arial Narrow" pitchFamily="-109" charset="0"/>
                          <a:ea typeface="ＭＳ Ｐゴシック" pitchFamily="-109" charset="-128"/>
                        </a:rPr>
                        <a:t>reduction in cooling load</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4228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Narrow" pitchFamily="-109" charset="0"/>
                          <a:ea typeface="ＭＳ Ｐゴシック" pitchFamily="-109" charset="-128"/>
                        </a:rPr>
                        <a:t>Savings of </a:t>
                      </a:r>
                      <a:r>
                        <a:rPr kumimoji="0" lang="en-US" sz="1800" b="1" i="0" u="none" strike="noStrike" cap="none" normalizeH="0" baseline="0" dirty="0" smtClean="0">
                          <a:ln>
                            <a:noFill/>
                          </a:ln>
                          <a:solidFill>
                            <a:srgbClr val="000000"/>
                          </a:solidFill>
                          <a:effectLst/>
                          <a:latin typeface="Arial Narrow" pitchFamily="-109" charset="0"/>
                          <a:ea typeface="ＭＳ Ｐゴシック" pitchFamily="-109" charset="-128"/>
                        </a:rPr>
                        <a:t>$4.4 million </a:t>
                      </a:r>
                      <a:r>
                        <a:rPr kumimoji="0" lang="en-US" sz="1800" b="0" i="0" u="none" strike="noStrike" cap="none" normalizeH="0" baseline="0" dirty="0" smtClean="0">
                          <a:ln>
                            <a:noFill/>
                          </a:ln>
                          <a:solidFill>
                            <a:srgbClr val="000000"/>
                          </a:solidFill>
                          <a:effectLst/>
                          <a:latin typeface="Arial Narrow" pitchFamily="-109" charset="0"/>
                          <a:ea typeface="ＭＳ Ｐゴシック" pitchFamily="-109" charset="-128"/>
                        </a:rPr>
                        <a:t>annually</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12" name="TextBox 11"/>
          <p:cNvSpPr txBox="1"/>
          <p:nvPr/>
        </p:nvSpPr>
        <p:spPr>
          <a:xfrm>
            <a:off x="217488" y="1319213"/>
            <a:ext cx="4365625" cy="2276475"/>
          </a:xfrm>
          <a:prstGeom prst="rect">
            <a:avLst/>
          </a:prstGeom>
          <a:noFill/>
        </p:spPr>
        <p:txBody>
          <a:bodyPr lIns="0" tIns="0" rIns="0" bIns="0"/>
          <a:lstStyle/>
          <a:p>
            <a:pPr marL="169863" indent="-169863">
              <a:spcBef>
                <a:spcPts val="1200"/>
              </a:spcBef>
              <a:buSzPct val="120000"/>
              <a:buFont typeface="Arial" pitchFamily="34" charset="0"/>
              <a:buChar char="•"/>
              <a:defRPr/>
            </a:pPr>
            <a:r>
              <a:rPr lang="en-US" sz="1600" dirty="0"/>
              <a:t>More than half the energy savings exist within tenant spaces – can’t ignore them! </a:t>
            </a:r>
          </a:p>
          <a:p>
            <a:pPr marL="169863" indent="-169863">
              <a:spcBef>
                <a:spcPts val="1200"/>
              </a:spcBef>
              <a:buSzPct val="120000"/>
              <a:buFont typeface="Arial" pitchFamily="34" charset="0"/>
              <a:buChar char="•"/>
              <a:defRPr/>
            </a:pPr>
            <a:r>
              <a:rPr lang="en-US" sz="1600" dirty="0" err="1"/>
              <a:t>Submetering</a:t>
            </a:r>
            <a:r>
              <a:rPr lang="en-US" sz="1600" dirty="0"/>
              <a:t> and web application provides tenants with energy information, feedback, analysis, and tips</a:t>
            </a:r>
          </a:p>
          <a:p>
            <a:pPr marL="169863" indent="-169863">
              <a:spcBef>
                <a:spcPts val="1200"/>
              </a:spcBef>
              <a:buSzPct val="120000"/>
              <a:buFont typeface="Arial" pitchFamily="34" charset="0"/>
              <a:buChar char="•"/>
              <a:defRPr/>
            </a:pPr>
            <a:r>
              <a:rPr lang="en-US" sz="1600" dirty="0"/>
              <a:t>Allows new lease structures to align tenant and landlord incentives</a:t>
            </a:r>
          </a:p>
          <a:p>
            <a:pPr>
              <a:buSzPct val="120000"/>
              <a:defRPr/>
            </a:pPr>
            <a:endParaRPr lang="en-US" sz="1600" dirty="0"/>
          </a:p>
        </p:txBody>
      </p:sp>
      <p:sp>
        <p:nvSpPr>
          <p:cNvPr id="180247" name="Slide Number Placeholder 3"/>
          <p:cNvSpPr>
            <a:spLocks noGrp="1"/>
          </p:cNvSpPr>
          <p:nvPr>
            <p:ph type="sldNum" sz="quarter" idx="10"/>
          </p:nvPr>
        </p:nvSpPr>
        <p:spPr>
          <a:noFill/>
        </p:spPr>
        <p:txBody>
          <a:bodyPr/>
          <a:lstStyle/>
          <a:p>
            <a:fld id="{3F8D94C6-F20E-4564-B5B8-D6AE9C84224D}" type="slidenum">
              <a:rPr lang="de-DE" smtClean="0">
                <a:latin typeface="Arial" charset="0"/>
                <a:cs typeface="Arial" charset="0"/>
              </a:rPr>
              <a:pPr/>
              <a:t>16</a:t>
            </a:fld>
            <a:endParaRPr lang="de-DE"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7" descr="SmartGridBuildingManager Illustration_nocaps_nologo.jpg"/>
          <p:cNvPicPr>
            <a:picLocks noChangeAspect="1"/>
          </p:cNvPicPr>
          <p:nvPr/>
        </p:nvPicPr>
        <p:blipFill>
          <a:blip r:embed="rId3"/>
          <a:srcRect/>
          <a:stretch>
            <a:fillRect/>
          </a:stretch>
        </p:blipFill>
        <p:spPr bwMode="auto">
          <a:xfrm>
            <a:off x="831850" y="530225"/>
            <a:ext cx="7456488"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4"/>
          <p:cNvSpPr txBox="1">
            <a:spLocks noGrp="1"/>
          </p:cNvSpPr>
          <p:nvPr/>
        </p:nvSpPr>
        <p:spPr bwMode="auto">
          <a:xfrm>
            <a:off x="468313" y="6416675"/>
            <a:ext cx="215900" cy="130175"/>
          </a:xfrm>
          <a:prstGeom prst="rect">
            <a:avLst/>
          </a:prstGeom>
          <a:noFill/>
          <a:ln w="9525">
            <a:noFill/>
            <a:miter lim="800000"/>
            <a:headEnd/>
            <a:tailEnd/>
          </a:ln>
        </p:spPr>
        <p:txBody>
          <a:bodyPr lIns="0" tIns="0" rIns="0" bIns="0"/>
          <a:lstStyle/>
          <a:p>
            <a:pPr>
              <a:buSzPct val="120000"/>
            </a:pPr>
            <a:fld id="{E897EA05-A769-4547-84B5-54EBE5763F5F}" type="slidenum">
              <a:rPr lang="de-DE" sz="1000" b="1">
                <a:ea typeface="ＭＳ Ｐゴシック"/>
                <a:cs typeface="ＭＳ Ｐゴシック"/>
              </a:rPr>
              <a:pPr>
                <a:buSzPct val="120000"/>
              </a:pPr>
              <a:t>18</a:t>
            </a:fld>
            <a:endParaRPr lang="de-DE" sz="1000" b="1">
              <a:ea typeface="ＭＳ Ｐゴシック"/>
              <a:cs typeface="ＭＳ Ｐゴシック"/>
            </a:endParaRPr>
          </a:p>
        </p:txBody>
      </p:sp>
      <p:pic>
        <p:nvPicPr>
          <p:cNvPr id="184322" name="Picture 2" descr="Q &amp; A"/>
          <p:cNvPicPr>
            <a:picLocks noChangeAspect="1" noChangeArrowheads="1"/>
          </p:cNvPicPr>
          <p:nvPr/>
        </p:nvPicPr>
        <p:blipFill>
          <a:blip r:embed="rId3"/>
          <a:srcRect/>
          <a:stretch>
            <a:fillRect/>
          </a:stretch>
        </p:blipFill>
        <p:spPr bwMode="auto">
          <a:xfrm>
            <a:off x="479425" y="1419225"/>
            <a:ext cx="8218488" cy="4219575"/>
          </a:xfrm>
          <a:prstGeom prst="rect">
            <a:avLst/>
          </a:prstGeom>
          <a:noFill/>
          <a:ln w="9525">
            <a:noFill/>
            <a:miter lim="800000"/>
            <a:headEnd/>
            <a:tailEnd/>
          </a:ln>
        </p:spPr>
      </p:pic>
      <p:pic>
        <p:nvPicPr>
          <p:cNvPr id="184323" name="Picture 3" descr="JCI 011-Maske03b50oben-300dpi"/>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84324" name="Rectangle 4"/>
          <p:cNvSpPr>
            <a:spLocks noChangeArrowheads="1"/>
          </p:cNvSpPr>
          <p:nvPr/>
        </p:nvSpPr>
        <p:spPr bwMode="auto">
          <a:xfrm>
            <a:off x="730250" y="381000"/>
            <a:ext cx="7683500" cy="609600"/>
          </a:xfrm>
          <a:prstGeom prst="rect">
            <a:avLst/>
          </a:prstGeom>
          <a:solidFill>
            <a:schemeClr val="bg1">
              <a:alpha val="0"/>
            </a:schemeClr>
          </a:solidFill>
          <a:ln w="9525">
            <a:noFill/>
            <a:miter lim="800000"/>
            <a:headEnd/>
            <a:tailEnd/>
          </a:ln>
        </p:spPr>
        <p:txBody>
          <a:bodyPr lIns="0" tIns="0"/>
          <a:lstStyle/>
          <a:p>
            <a:pPr>
              <a:lnSpc>
                <a:spcPct val="110000"/>
              </a:lnSpc>
              <a:buSzPct val="120000"/>
              <a:tabLst>
                <a:tab pos="2330450" algn="l"/>
              </a:tabLst>
            </a:pPr>
            <a:endParaRPr lang="en-US" sz="3200" b="1">
              <a:ea typeface="ＭＳ Ｐゴシック"/>
              <a:cs typeface="ＭＳ Ｐゴシック"/>
            </a:endParaRPr>
          </a:p>
        </p:txBody>
      </p:sp>
      <p:sp>
        <p:nvSpPr>
          <p:cNvPr id="184325" name="Rectangle 8"/>
          <p:cNvSpPr>
            <a:spLocks noGrp="1" noChangeArrowheads="1"/>
          </p:cNvSpPr>
          <p:nvPr>
            <p:ph type="title"/>
          </p:nvPr>
        </p:nvSpPr>
        <p:spPr/>
        <p:txBody>
          <a:bodyPr/>
          <a:lstStyle/>
          <a:p>
            <a:pPr eaLnBrk="1" hangingPunct="1"/>
            <a:r>
              <a:rPr lang="en-US" smtClean="0"/>
              <a:t>Questions &amp; Answers</a:t>
            </a:r>
          </a:p>
        </p:txBody>
      </p:sp>
      <p:sp>
        <p:nvSpPr>
          <p:cNvPr id="8" name="Rectangle 7"/>
          <p:cNvSpPr/>
          <p:nvPr/>
        </p:nvSpPr>
        <p:spPr>
          <a:xfrm>
            <a:off x="6448425" y="5562600"/>
            <a:ext cx="2227263"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SzPct val="120000"/>
              <a:defRPr/>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7" descr="SmartGridBuildingManager Illustration_nocaps_nologo.jpg"/>
          <p:cNvPicPr>
            <a:picLocks noChangeAspect="1"/>
          </p:cNvPicPr>
          <p:nvPr/>
        </p:nvPicPr>
        <p:blipFill>
          <a:blip r:embed="rId3"/>
          <a:srcRect/>
          <a:stretch>
            <a:fillRect/>
          </a:stretch>
        </p:blipFill>
        <p:spPr bwMode="auto">
          <a:xfrm>
            <a:off x="134938" y="28575"/>
            <a:ext cx="7456487" cy="5762625"/>
          </a:xfrm>
          <a:prstGeom prst="rect">
            <a:avLst/>
          </a:prstGeom>
          <a:noFill/>
          <a:ln w="9525">
            <a:noFill/>
            <a:miter lim="800000"/>
            <a:headEnd/>
            <a:tailEnd/>
          </a:ln>
        </p:spPr>
      </p:pic>
      <p:sp>
        <p:nvSpPr>
          <p:cNvPr id="4" name="Title 1"/>
          <p:cNvSpPr txBox="1">
            <a:spLocks/>
          </p:cNvSpPr>
          <p:nvPr/>
        </p:nvSpPr>
        <p:spPr>
          <a:xfrm>
            <a:off x="2336800" y="5443538"/>
            <a:ext cx="5994400" cy="7540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defTabSz="912813" eaLnBrk="0" hangingPunct="0">
              <a:defRPr/>
            </a:pPr>
            <a:r>
              <a:rPr lang="en-US" sz="2400" b="1" kern="0" dirty="0">
                <a:solidFill>
                  <a:schemeClr val="bg1"/>
                </a:solidFill>
                <a:latin typeface="+mj-lt"/>
                <a:ea typeface="+mj-ea"/>
                <a:cs typeface="+mj-cs"/>
              </a:rPr>
              <a:t>A smart grid needs smart buildings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1"/>
          <p:cNvSpPr>
            <a:spLocks noGrp="1"/>
          </p:cNvSpPr>
          <p:nvPr>
            <p:ph type="sldNum" sz="quarter" idx="10"/>
          </p:nvPr>
        </p:nvSpPr>
        <p:spPr>
          <a:noFill/>
        </p:spPr>
        <p:txBody>
          <a:bodyPr/>
          <a:lstStyle/>
          <a:p>
            <a:fld id="{52004194-8387-4020-A7A0-D7FE9D10352C}" type="slidenum">
              <a:rPr lang="en-US" smtClean="0">
                <a:latin typeface="Arial" charset="0"/>
                <a:cs typeface="Arial" charset="0"/>
              </a:rPr>
              <a:pPr/>
              <a:t>2</a:t>
            </a:fld>
            <a:endParaRPr lang="en-US" smtClean="0">
              <a:latin typeface="Arial" charset="0"/>
              <a:cs typeface="Arial" charset="0"/>
            </a:endParaRPr>
          </a:p>
        </p:txBody>
      </p:sp>
      <p:pic>
        <p:nvPicPr>
          <p:cNvPr id="151554" name="Picture 3"/>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1"/>
          <p:cNvSpPr>
            <a:spLocks noGrp="1"/>
          </p:cNvSpPr>
          <p:nvPr>
            <p:ph type="sldNum" sz="quarter" idx="10"/>
          </p:nvPr>
        </p:nvSpPr>
        <p:spPr>
          <a:noFill/>
        </p:spPr>
        <p:txBody>
          <a:bodyPr/>
          <a:lstStyle/>
          <a:p>
            <a:fld id="{3801E517-86BD-493F-9D81-C7BF5E4CCAE6}" type="slidenum">
              <a:rPr lang="en-US" smtClean="0">
                <a:latin typeface="Arial" charset="0"/>
                <a:cs typeface="Arial" charset="0"/>
              </a:rPr>
              <a:pPr/>
              <a:t>3</a:t>
            </a:fld>
            <a:endParaRPr lang="en-US" smtClean="0">
              <a:latin typeface="Arial" charset="0"/>
              <a:cs typeface="Arial" charset="0"/>
            </a:endParaRPr>
          </a:p>
        </p:txBody>
      </p:sp>
      <p:pic>
        <p:nvPicPr>
          <p:cNvPr id="153602" name="Picture 3"/>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1"/>
          <p:cNvSpPr>
            <a:spLocks noGrp="1"/>
          </p:cNvSpPr>
          <p:nvPr>
            <p:ph type="sldNum" sz="quarter" idx="10"/>
          </p:nvPr>
        </p:nvSpPr>
        <p:spPr>
          <a:noFill/>
        </p:spPr>
        <p:txBody>
          <a:bodyPr/>
          <a:lstStyle/>
          <a:p>
            <a:fld id="{1898B3BC-DDA7-49AC-8BFD-C4A1A2F402D5}" type="slidenum">
              <a:rPr lang="en-US" smtClean="0">
                <a:latin typeface="Arial" charset="0"/>
                <a:cs typeface="Arial" charset="0"/>
              </a:rPr>
              <a:pPr/>
              <a:t>4</a:t>
            </a:fld>
            <a:endParaRPr lang="en-US" smtClean="0">
              <a:latin typeface="Arial" charset="0"/>
              <a:cs typeface="Arial" charset="0"/>
            </a:endParaRPr>
          </a:p>
        </p:txBody>
      </p:sp>
      <p:pic>
        <p:nvPicPr>
          <p:cNvPr id="155650"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1"/>
          <p:cNvSpPr>
            <a:spLocks noGrp="1"/>
          </p:cNvSpPr>
          <p:nvPr>
            <p:ph type="sldNum" sz="quarter" idx="10"/>
          </p:nvPr>
        </p:nvSpPr>
        <p:spPr>
          <a:noFill/>
        </p:spPr>
        <p:txBody>
          <a:bodyPr/>
          <a:lstStyle/>
          <a:p>
            <a:fld id="{5F9DD5DF-79AE-486E-91CF-FB31C422DE66}" type="slidenum">
              <a:rPr lang="en-US" smtClean="0">
                <a:latin typeface="Arial" charset="0"/>
                <a:cs typeface="Arial" charset="0"/>
              </a:rPr>
              <a:pPr/>
              <a:t>5</a:t>
            </a:fld>
            <a:endParaRPr lang="en-US" smtClean="0">
              <a:latin typeface="Arial" charset="0"/>
              <a:cs typeface="Arial" charset="0"/>
            </a:endParaRPr>
          </a:p>
        </p:txBody>
      </p:sp>
      <p:pic>
        <p:nvPicPr>
          <p:cNvPr id="157698" name="Picture 3"/>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1"/>
          <p:cNvSpPr>
            <a:spLocks noGrp="1"/>
          </p:cNvSpPr>
          <p:nvPr>
            <p:ph type="sldNum" sz="quarter" idx="10"/>
          </p:nvPr>
        </p:nvSpPr>
        <p:spPr>
          <a:noFill/>
        </p:spPr>
        <p:txBody>
          <a:bodyPr/>
          <a:lstStyle/>
          <a:p>
            <a:fld id="{B4E940CB-28E2-4877-A5D4-306FD719C1B2}" type="slidenum">
              <a:rPr lang="en-US" smtClean="0">
                <a:latin typeface="Arial" charset="0"/>
                <a:cs typeface="Arial" charset="0"/>
              </a:rPr>
              <a:pPr/>
              <a:t>6</a:t>
            </a:fld>
            <a:endParaRPr lang="en-US" smtClean="0">
              <a:latin typeface="Arial" charset="0"/>
              <a:cs typeface="Arial" charset="0"/>
            </a:endParaRPr>
          </a:p>
        </p:txBody>
      </p:sp>
      <p:pic>
        <p:nvPicPr>
          <p:cNvPr id="159746"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1"/>
          <p:cNvSpPr>
            <a:spLocks noGrp="1"/>
          </p:cNvSpPr>
          <p:nvPr>
            <p:ph type="sldNum" sz="quarter" idx="10"/>
          </p:nvPr>
        </p:nvSpPr>
        <p:spPr>
          <a:noFill/>
        </p:spPr>
        <p:txBody>
          <a:bodyPr/>
          <a:lstStyle/>
          <a:p>
            <a:fld id="{797130F6-1B51-44AA-908B-537A08176E32}" type="slidenum">
              <a:rPr lang="en-US" smtClean="0">
                <a:latin typeface="Arial" charset="0"/>
                <a:cs typeface="Arial" charset="0"/>
              </a:rPr>
              <a:pPr/>
              <a:t>7</a:t>
            </a:fld>
            <a:endParaRPr lang="en-US" smtClean="0">
              <a:latin typeface="Arial" charset="0"/>
              <a:cs typeface="Arial" charset="0"/>
            </a:endParaRPr>
          </a:p>
        </p:txBody>
      </p:sp>
      <p:pic>
        <p:nvPicPr>
          <p:cNvPr id="161794" name="Picture 2"/>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1"/>
          <p:cNvSpPr>
            <a:spLocks noGrp="1"/>
          </p:cNvSpPr>
          <p:nvPr>
            <p:ph type="sldNum" sz="quarter" idx="10"/>
          </p:nvPr>
        </p:nvSpPr>
        <p:spPr>
          <a:noFill/>
        </p:spPr>
        <p:txBody>
          <a:bodyPr/>
          <a:lstStyle/>
          <a:p>
            <a:fld id="{931AD181-0346-47E9-A86E-783EBE886CB7}" type="slidenum">
              <a:rPr lang="en-US" smtClean="0">
                <a:latin typeface="Arial" charset="0"/>
                <a:cs typeface="Arial" charset="0"/>
              </a:rPr>
              <a:pPr/>
              <a:t>8</a:t>
            </a:fld>
            <a:endParaRPr lang="en-US" smtClean="0">
              <a:latin typeface="Arial" charset="0"/>
              <a:cs typeface="Arial" charset="0"/>
            </a:endParaRPr>
          </a:p>
        </p:txBody>
      </p:sp>
      <p:pic>
        <p:nvPicPr>
          <p:cNvPr id="163842" name="Picture 3"/>
          <p:cNvPicPr>
            <a:picLocks noChangeAspect="1" noChangeArrowheads="1"/>
          </p:cNvPicPr>
          <p:nvPr/>
        </p:nvPicPr>
        <p:blipFill>
          <a:blip r:embed="rId3"/>
          <a:srcRect b="12500"/>
          <a:stretch>
            <a:fillRect/>
          </a:stretch>
        </p:blipFill>
        <p:spPr bwMode="auto">
          <a:xfrm>
            <a:off x="0" y="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8&quot;&gt;&lt;elem&gt;&lt;m_ppcolschidx val=&quot;0&quot;/&gt;&lt;m_rgb r=&quot;dc&quot; g=&quot;e6&quot; b=&quot;f2&quot;/&gt;&lt;/elem&gt;&lt;elem&gt;&lt;m_ppcolschidx val=&quot;0&quot;/&gt;&lt;m_rgb r=&quot;cf&quot; g=&quot;cf&quot; b=&quot;cf&quot;/&gt;&lt;/elem&gt;&lt;elem&gt;&lt;m_ppcolschidx val=&quot;0&quot;/&gt;&lt;m_rgb r=&quot;e6&quot; g=&quot;ee&quot; b=&quot;d7&quot;/&gt;&lt;/elem&gt;&lt;elem&gt;&lt;m_ppcolschidx val=&quot;0&quot;/&gt;&lt;m_rgb r=&quot;d2&quot; g=&quot;58&quot; b=&quot;58&quot;/&gt;&lt;/elem&gt;&lt;elem&gt;&lt;m_ppcolschidx val=&quot;0&quot;/&gt;&lt;m_rgb r=&quot;e1&quot; g=&quot;7e&quot; b=&quot;7e&quot;/&gt;&lt;/elem&gt;&lt;elem&gt;&lt;m_ppcolschidx val=&quot;0&quot;/&gt;&lt;m_rgb r=&quot;ff&quot; g=&quot;cc&quot; b=&quot;cc&quot;/&gt;&lt;/elem&gt;&lt;elem&gt;&lt;m_ppcolschidx val=&quot;0&quot;/&gt;&lt;m_rgb r=&quot;d7&quot; g=&quot;e7&quot; b=&quot;cb&quot;/&gt;&lt;/elem&gt;&lt;elem&gt;&lt;m_ppcolschidx val=&quot;0&quot;/&gt;&lt;m_rgb r=&quot;b0&quot; g=&quot;b5&quot; b=&quot;b9&quot;/&gt;&lt;/elem&gt;&lt;/m_vecMRU&gt;&lt;/m_mruColor&gt;&lt;/CPresentation&gt;&lt;CDefaultPrec id=&quot;9&quot;&gt;&lt;m_precDefault/&gt;&lt;/CDefaultPrec&gt;&lt;CDefaultPrec id=&quot;8&quot;&gt;&lt;m_precDefault&gt;&lt;m_strFormatTime&gt;%d.&lt;/m_strFormatTime&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083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_t1SQB97ES6ovCEHIAo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865rX5IXECVHyYAOrLU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4Zsr8OeNEac1F5REaEz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NnblIGt4Uaymb1AMQxPbA"/>
</p:tagLst>
</file>

<file path=ppt/theme/theme1.xml><?xml version="1.0" encoding="utf-8"?>
<a:theme xmlns:a="http://schemas.openxmlformats.org/drawingml/2006/main" name="1_Blank">
  <a:themeElements>
    <a:clrScheme name="JCI4">
      <a:dk1>
        <a:srgbClr val="000000"/>
      </a:dk1>
      <a:lt1>
        <a:srgbClr val="FFFFFF"/>
      </a:lt1>
      <a:dk2>
        <a:srgbClr val="08338F"/>
      </a:dk2>
      <a:lt2>
        <a:srgbClr val="878785"/>
      </a:lt2>
      <a:accent1>
        <a:srgbClr val="7DBA00"/>
      </a:accent1>
      <a:accent2>
        <a:srgbClr val="00B8E0"/>
      </a:accent2>
      <a:accent3>
        <a:srgbClr val="08338F"/>
      </a:accent3>
      <a:accent4>
        <a:srgbClr val="878785"/>
      </a:accent4>
      <a:accent5>
        <a:srgbClr val="BFD9AA"/>
      </a:accent5>
      <a:accent6>
        <a:srgbClr val="F7B512"/>
      </a:accent6>
      <a:hlink>
        <a:srgbClr val="08338F"/>
      </a:hlink>
      <a:folHlink>
        <a:srgbClr val="DE3B21"/>
      </a:folHlink>
    </a:clrScheme>
    <a:fontScheme name="1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0" tIns="0" rIns="0" bIns="0" numCol="1" rtlCol="0" anchor="t" anchorCtr="0" compatLnSpc="1">
        <a:prstTxWarp prst="textNoShape">
          <a:avLst/>
        </a:prstTxWarp>
        <a:noAutofit/>
      </a:bodyPr>
      <a:lstStyle>
        <a:defPPr marL="0" marR="0" indent="0" algn="l" defTabSz="912813" rtl="0" eaLnBrk="1" fontAlgn="base" latinLnBrk="0" hangingPunct="1">
          <a:lnSpc>
            <a:spcPct val="100000"/>
          </a:lnSpc>
          <a:spcBef>
            <a:spcPct val="0"/>
          </a:spcBef>
          <a:spcAft>
            <a:spcPct val="0"/>
          </a:spcAft>
          <a:buClrTx/>
          <a:buSzPct val="120000"/>
          <a:buFontTx/>
          <a:buNone/>
          <a:tabLst/>
          <a:defRPr kumimoji="0" sz="1100" b="0" i="0" u="none" strike="noStrike" cap="none" normalizeH="0" baseline="0" dirty="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Pct val="120000"/>
          <a:buFontTx/>
          <a:buNone/>
          <a:tabLst/>
          <a:defRPr kumimoji="0" lang="en-US" sz="11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noAutofit/>
      </a:bodyPr>
      <a:lstStyle>
        <a:defPPr>
          <a:buFont typeface="Arial" pitchFamily="34" charset="0"/>
          <a:buChar char="•"/>
          <a:defRPr sz="1800" dirty="0" smtClean="0"/>
        </a:defPPr>
      </a:lstStyle>
    </a:txDef>
  </a:objectDefaults>
  <a:extraClrSchemeLst>
    <a:extraClrScheme>
      <a:clrScheme name="1_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124622</TotalTime>
  <Words>1565</Words>
  <Application>Microsoft Office PowerPoint</Application>
  <PresentationFormat>On-screen Show (4:3)</PresentationFormat>
  <Paragraphs>84</Paragraphs>
  <Slides>19</Slides>
  <Notes>19</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Arial</vt:lpstr>
      <vt:lpstr>Times New Roman</vt:lpstr>
      <vt:lpstr>Wingdings</vt:lpstr>
      <vt:lpstr>ＭＳ Ｐゴシック</vt:lpstr>
      <vt:lpstr>Arial Narrow</vt:lpstr>
      <vt:lpstr>1_Blank</vt:lpstr>
      <vt:lpstr>1_Blank</vt:lpstr>
      <vt:lpstr>think-cell Slide</vt:lpstr>
      <vt:lpstr>The Role of Smart Buildings Improving Energy Efficiency with Integrated Control Tech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Case Study: Empire  State Building</vt:lpstr>
      <vt:lpstr>Case Study: Empire  State Building</vt:lpstr>
      <vt:lpstr>Slide 17</vt:lpstr>
      <vt:lpstr>Questions &amp; Answers</vt:lpstr>
    </vt:vector>
  </TitlesOfParts>
  <Manager/>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Thursday Morning Problem Solving Session. </dc:title>
  <dc:creator>Neil Rao</dc:creator>
  <cp:keywords>Message Universal Template US</cp:keywords>
  <dc:description>Version 1.1</dc:description>
  <cp:lastModifiedBy>lstanley</cp:lastModifiedBy>
  <cp:revision>1725</cp:revision>
  <cp:lastPrinted>2009-06-30T18:23:52Z</cp:lastPrinted>
  <dcterms:created xsi:type="dcterms:W3CDTF">2007-06-06T20:39:55Z</dcterms:created>
  <dcterms:modified xsi:type="dcterms:W3CDTF">2010-06-04T18:59:34Z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Title">
    <vt:lpwstr>Information for Thursday Morning Problem Solving Session. </vt:lpwstr>
  </property>
  <property fmtid="{D5CDD505-2E9C-101B-9397-08002B2CF9AE}" pid="6" name="Final">
    <vt:bool>true</vt:bool>
  </property>
  <property fmtid="{D5CDD505-2E9C-101B-9397-08002B2CF9AE}" pid="7" name="Event">
    <vt:lpwstr>Steering Committee meeting</vt:lpwstr>
  </property>
  <property fmtid="{D5CDD505-2E9C-101B-9397-08002B2CF9AE}" pid="8" name="Delivery Date">
    <vt:lpwstr>July 1, 2009</vt:lpwstr>
  </property>
  <property fmtid="{D5CDD505-2E9C-101B-9397-08002B2CF9AE}" pid="9" name="DocID">
    <vt:lpwstr>MW-JCI028-20090414-183</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0</vt:i4>
  </property>
</Properties>
</file>