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notesSlides/notesSlide4.xml" ContentType="application/vnd.openxmlformats-officedocument.presentationml.notesSlide+xml"/>
  <Override PartName="/ppt/slides/slide9.xml" ContentType="application/vnd.openxmlformats-officedocument.presentationml.slide+xml"/>
  <Override PartName="/ppt/diagrams/data2.xml" ContentType="application/vnd.openxmlformats-officedocument.drawingml.diagramData+xml"/>
  <Override PartName="/ppt/diagrams/drawing2.xml" ContentType="application/vnd.ms-office.drawingml.diagramDrawing+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diagrams/colors1.xml" ContentType="application/vnd.openxmlformats-officedocument.drawingml.diagramColors+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slideMasters/slideMaster2.xml" ContentType="application/vnd.openxmlformats-officedocument.presentationml.slideMaster+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notesSlides/notesSlide5.xml" ContentType="application/vnd.openxmlformats-officedocument.presentationml.notesSlide+xml"/>
  <Override PartName="/ppt/slides/slide15.xml" ContentType="application/vnd.openxmlformats-officedocument.presentationml.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Default Extension="pdf" ContentType="application/pdf"/>
  <Override PartName="/ppt/slideLayouts/slideLayout17.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s/slide7.xml" ContentType="application/vnd.openxmlformats-officedocument.presentationml.slide+xml"/>
  <Override PartName="/ppt/notesSlides/notesSlide2.xml" ContentType="application/vnd.openxmlformats-officedocument.presentationml.notes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diagrams/layout2.xml" ContentType="application/vnd.openxmlformats-officedocument.drawingml.diagramLayout+xml"/>
  <Override PartName="/ppt/slideLayouts/slideLayout3.xml" ContentType="application/vnd.openxmlformats-officedocument.presentationml.slideLayout+xml"/>
  <Override PartName="/ppt/diagrams/quickStyle2.xml" ContentType="application/vnd.openxmlformats-officedocument.drawingml.diagramStyle+xml"/>
  <Override PartName="/ppt/slideLayouts/slideLayout18.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s/slide8.xml" ContentType="application/vnd.openxmlformats-officedocument.presentationml.slide+xml"/>
  <Override PartName="/ppt/notesSlides/notesSlide3.xml" ContentType="application/vnd.openxmlformats-officedocument.presentationml.notesSlide+xml"/>
  <Override PartName="/ppt/diagrams/data1.xml" ContentType="application/vnd.openxmlformats-officedocument.drawingml.diagramData+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72" r:id="rId1"/>
    <p:sldMasterId id="2147483696" r:id="rId2"/>
  </p:sldMasterIdLst>
  <p:notesMasterIdLst>
    <p:notesMasterId r:id="rId25"/>
  </p:notesMasterIdLst>
  <p:sldIdLst>
    <p:sldId id="258" r:id="rId3"/>
    <p:sldId id="276" r:id="rId4"/>
    <p:sldId id="278" r:id="rId5"/>
    <p:sldId id="281" r:id="rId6"/>
    <p:sldId id="269" r:id="rId7"/>
    <p:sldId id="280" r:id="rId8"/>
    <p:sldId id="272" r:id="rId9"/>
    <p:sldId id="277" r:id="rId10"/>
    <p:sldId id="286" r:id="rId11"/>
    <p:sldId id="284" r:id="rId12"/>
    <p:sldId id="259" r:id="rId13"/>
    <p:sldId id="292" r:id="rId14"/>
    <p:sldId id="293" r:id="rId15"/>
    <p:sldId id="282" r:id="rId16"/>
    <p:sldId id="283" r:id="rId17"/>
    <p:sldId id="290" r:id="rId18"/>
    <p:sldId id="285" r:id="rId19"/>
    <p:sldId id="288" r:id="rId20"/>
    <p:sldId id="289" r:id="rId21"/>
    <p:sldId id="270" r:id="rId22"/>
    <p:sldId id="287" r:id="rId23"/>
    <p:sldId id="291"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95" d="100"/>
          <a:sy n="95" d="100"/>
        </p:scale>
        <p:origin x="-1024"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D21333-99A0-F641-80E4-63A740BF8622}" type="doc">
      <dgm:prSet loTypeId="urn:microsoft.com/office/officeart/2005/8/layout/pyramid2" loCatId="pyramid" qsTypeId="urn:microsoft.com/office/officeart/2005/8/quickstyle/simple4" qsCatId="simple" csTypeId="urn:microsoft.com/office/officeart/2005/8/colors/accent1_2" csCatId="accent1" phldr="1"/>
      <dgm:spPr/>
    </dgm:pt>
    <dgm:pt modelId="{A4D6C953-4260-C94D-AACC-436F1A2A8D2B}">
      <dgm:prSet phldrT="[Text]"/>
      <dgm:spPr/>
      <dgm:t>
        <a:bodyPr/>
        <a:lstStyle/>
        <a:p>
          <a:r>
            <a:rPr lang="en-US"/>
            <a:t>real-world problems</a:t>
          </a:r>
        </a:p>
      </dgm:t>
    </dgm:pt>
    <dgm:pt modelId="{376E1E15-81CB-8B47-BD12-D343A23E884F}" type="parTrans" cxnId="{2C5B711C-9065-B541-A08D-9CBA8E63DC60}">
      <dgm:prSet/>
      <dgm:spPr/>
      <dgm:t>
        <a:bodyPr/>
        <a:lstStyle/>
        <a:p>
          <a:endParaRPr lang="en-US"/>
        </a:p>
      </dgm:t>
    </dgm:pt>
    <dgm:pt modelId="{D4842299-3C1F-6640-93DF-716D02DC78F1}" type="sibTrans" cxnId="{2C5B711C-9065-B541-A08D-9CBA8E63DC60}">
      <dgm:prSet/>
      <dgm:spPr/>
      <dgm:t>
        <a:bodyPr/>
        <a:lstStyle/>
        <a:p>
          <a:endParaRPr lang="en-US"/>
        </a:p>
      </dgm:t>
    </dgm:pt>
    <dgm:pt modelId="{C988ACD8-4EF6-9544-905D-68C4ECA37A9D}">
      <dgm:prSet phldrT="[Text]"/>
      <dgm:spPr/>
      <dgm:t>
        <a:bodyPr/>
        <a:lstStyle/>
        <a:p>
          <a:r>
            <a:rPr lang="en-US"/>
            <a:t>traditions of scientific practice</a:t>
          </a:r>
        </a:p>
      </dgm:t>
    </dgm:pt>
    <dgm:pt modelId="{EF5A196D-083E-2A4C-925E-7ABFEE2BCF57}" type="parTrans" cxnId="{07B20BC5-4C44-7849-8205-91CFE9061077}">
      <dgm:prSet/>
      <dgm:spPr/>
      <dgm:t>
        <a:bodyPr/>
        <a:lstStyle/>
        <a:p>
          <a:endParaRPr lang="en-US"/>
        </a:p>
      </dgm:t>
    </dgm:pt>
    <dgm:pt modelId="{2268BAB0-2079-C945-9E2F-760639F72943}" type="sibTrans" cxnId="{07B20BC5-4C44-7849-8205-91CFE9061077}">
      <dgm:prSet/>
      <dgm:spPr/>
      <dgm:t>
        <a:bodyPr/>
        <a:lstStyle/>
        <a:p>
          <a:endParaRPr lang="en-US"/>
        </a:p>
      </dgm:t>
    </dgm:pt>
    <dgm:pt modelId="{62E23C87-4738-834C-A164-6AEAA293DB12}">
      <dgm:prSet phldrT="[Text]"/>
      <dgm:spPr/>
      <dgm:t>
        <a:bodyPr/>
        <a:lstStyle/>
        <a:p>
          <a:r>
            <a:rPr lang="en-US"/>
            <a:t>disciplines</a:t>
          </a:r>
        </a:p>
        <a:p>
          <a:r>
            <a:rPr lang="en-US"/>
            <a:t>(weather, climate)</a:t>
          </a:r>
        </a:p>
      </dgm:t>
    </dgm:pt>
    <dgm:pt modelId="{3E3AF994-7E7D-C44F-B727-D91AA0665DBC}" type="parTrans" cxnId="{7F6A6885-B7F3-034B-9040-5DDE717A2C34}">
      <dgm:prSet/>
      <dgm:spPr/>
      <dgm:t>
        <a:bodyPr/>
        <a:lstStyle/>
        <a:p>
          <a:endParaRPr lang="en-US"/>
        </a:p>
      </dgm:t>
    </dgm:pt>
    <dgm:pt modelId="{085A16D4-D4BB-7047-A76F-6A5FA3EC3701}" type="sibTrans" cxnId="{7F6A6885-B7F3-034B-9040-5DDE717A2C34}">
      <dgm:prSet/>
      <dgm:spPr/>
      <dgm:t>
        <a:bodyPr/>
        <a:lstStyle/>
        <a:p>
          <a:endParaRPr lang="en-US"/>
        </a:p>
      </dgm:t>
    </dgm:pt>
    <dgm:pt modelId="{D8619A57-1F5B-7D4F-AF4F-B28B37D7C18E}">
      <dgm:prSet phldrT="[Text]"/>
      <dgm:spPr/>
      <dgm:t>
        <a:bodyPr/>
        <a:lstStyle/>
        <a:p>
          <a:r>
            <a:rPr lang="en-US"/>
            <a:t>sub-disciplines</a:t>
          </a:r>
        </a:p>
        <a:p>
          <a:r>
            <a:rPr lang="en-US"/>
            <a:t>(cloud physics)</a:t>
          </a:r>
        </a:p>
      </dgm:t>
    </dgm:pt>
    <dgm:pt modelId="{283302B5-3B5B-ED41-B0C8-E78B76356575}" type="parTrans" cxnId="{BA8710C8-E8F3-5A46-8788-4F08F2A968DE}">
      <dgm:prSet/>
      <dgm:spPr/>
      <dgm:t>
        <a:bodyPr/>
        <a:lstStyle/>
        <a:p>
          <a:endParaRPr lang="en-US"/>
        </a:p>
      </dgm:t>
    </dgm:pt>
    <dgm:pt modelId="{76AA36AF-5663-0E4D-A845-553D616D6E3C}" type="sibTrans" cxnId="{BA8710C8-E8F3-5A46-8788-4F08F2A968DE}">
      <dgm:prSet/>
      <dgm:spPr/>
      <dgm:t>
        <a:bodyPr/>
        <a:lstStyle/>
        <a:p>
          <a:endParaRPr lang="en-US"/>
        </a:p>
      </dgm:t>
    </dgm:pt>
    <dgm:pt modelId="{7B2BBCF8-BB51-1648-A80B-E6EA728182BD}" type="pres">
      <dgm:prSet presAssocID="{78D21333-99A0-F641-80E4-63A740BF8622}" presName="compositeShape" presStyleCnt="0">
        <dgm:presLayoutVars>
          <dgm:dir/>
          <dgm:resizeHandles/>
        </dgm:presLayoutVars>
      </dgm:prSet>
      <dgm:spPr/>
    </dgm:pt>
    <dgm:pt modelId="{6A534AF6-F827-D643-95D6-905A575A9EBF}" type="pres">
      <dgm:prSet presAssocID="{78D21333-99A0-F641-80E4-63A740BF8622}" presName="pyramid" presStyleLbl="node1" presStyleIdx="0" presStyleCnt="1"/>
      <dgm:spPr/>
    </dgm:pt>
    <dgm:pt modelId="{66535297-D13A-E746-AD70-F4012DE9A0D5}" type="pres">
      <dgm:prSet presAssocID="{78D21333-99A0-F641-80E4-63A740BF8622}" presName="theList" presStyleCnt="0"/>
      <dgm:spPr/>
    </dgm:pt>
    <dgm:pt modelId="{BE03500F-072A-4546-938F-6259125ED55D}" type="pres">
      <dgm:prSet presAssocID="{A4D6C953-4260-C94D-AACC-436F1A2A8D2B}" presName="aNode" presStyleLbl="fgAcc1" presStyleIdx="0" presStyleCnt="4">
        <dgm:presLayoutVars>
          <dgm:bulletEnabled val="1"/>
        </dgm:presLayoutVars>
      </dgm:prSet>
      <dgm:spPr/>
      <dgm:t>
        <a:bodyPr/>
        <a:lstStyle/>
        <a:p>
          <a:endParaRPr lang="en-US"/>
        </a:p>
      </dgm:t>
    </dgm:pt>
    <dgm:pt modelId="{B27CDA07-0430-FA4B-A497-674A01B40FB6}" type="pres">
      <dgm:prSet presAssocID="{A4D6C953-4260-C94D-AACC-436F1A2A8D2B}" presName="aSpace" presStyleCnt="0"/>
      <dgm:spPr/>
    </dgm:pt>
    <dgm:pt modelId="{AC4C91AE-954C-584D-A7B0-81C1EA7D3AB3}" type="pres">
      <dgm:prSet presAssocID="{C988ACD8-4EF6-9544-905D-68C4ECA37A9D}" presName="aNode" presStyleLbl="fgAcc1" presStyleIdx="1" presStyleCnt="4">
        <dgm:presLayoutVars>
          <dgm:bulletEnabled val="1"/>
        </dgm:presLayoutVars>
      </dgm:prSet>
      <dgm:spPr/>
      <dgm:t>
        <a:bodyPr/>
        <a:lstStyle/>
        <a:p>
          <a:endParaRPr lang="en-US"/>
        </a:p>
      </dgm:t>
    </dgm:pt>
    <dgm:pt modelId="{B4FAB328-D6EA-9B46-9886-01F2DB5F4AFC}" type="pres">
      <dgm:prSet presAssocID="{C988ACD8-4EF6-9544-905D-68C4ECA37A9D}" presName="aSpace" presStyleCnt="0"/>
      <dgm:spPr/>
    </dgm:pt>
    <dgm:pt modelId="{78AAA15D-1EEE-244D-B9D5-9ABC7D25D61B}" type="pres">
      <dgm:prSet presAssocID="{62E23C87-4738-834C-A164-6AEAA293DB12}" presName="aNode" presStyleLbl="fgAcc1" presStyleIdx="2" presStyleCnt="4">
        <dgm:presLayoutVars>
          <dgm:bulletEnabled val="1"/>
        </dgm:presLayoutVars>
      </dgm:prSet>
      <dgm:spPr/>
      <dgm:t>
        <a:bodyPr/>
        <a:lstStyle/>
        <a:p>
          <a:endParaRPr lang="en-US"/>
        </a:p>
      </dgm:t>
    </dgm:pt>
    <dgm:pt modelId="{BAE662E7-A584-334F-9394-5E835E96A68C}" type="pres">
      <dgm:prSet presAssocID="{62E23C87-4738-834C-A164-6AEAA293DB12}" presName="aSpace" presStyleCnt="0"/>
      <dgm:spPr/>
    </dgm:pt>
    <dgm:pt modelId="{5AB96CFD-E867-6A47-AC90-134170BF8883}" type="pres">
      <dgm:prSet presAssocID="{D8619A57-1F5B-7D4F-AF4F-B28B37D7C18E}" presName="aNode" presStyleLbl="fgAcc1" presStyleIdx="3" presStyleCnt="4">
        <dgm:presLayoutVars>
          <dgm:bulletEnabled val="1"/>
        </dgm:presLayoutVars>
      </dgm:prSet>
      <dgm:spPr/>
      <dgm:t>
        <a:bodyPr/>
        <a:lstStyle/>
        <a:p>
          <a:endParaRPr lang="en-US"/>
        </a:p>
      </dgm:t>
    </dgm:pt>
    <dgm:pt modelId="{4FA240F1-155F-2A42-B0EE-2BC4A217989B}" type="pres">
      <dgm:prSet presAssocID="{D8619A57-1F5B-7D4F-AF4F-B28B37D7C18E}" presName="aSpace" presStyleCnt="0"/>
      <dgm:spPr/>
    </dgm:pt>
  </dgm:ptLst>
  <dgm:cxnLst>
    <dgm:cxn modelId="{7217A49D-AA1E-434C-8ADE-508FA6E9BADF}" type="presOf" srcId="{C988ACD8-4EF6-9544-905D-68C4ECA37A9D}" destId="{AC4C91AE-954C-584D-A7B0-81C1EA7D3AB3}" srcOrd="0" destOrd="0" presId="urn:microsoft.com/office/officeart/2005/8/layout/pyramid2"/>
    <dgm:cxn modelId="{3484122F-48DD-8445-87F7-38E7EF1A539A}" type="presOf" srcId="{78D21333-99A0-F641-80E4-63A740BF8622}" destId="{7B2BBCF8-BB51-1648-A80B-E6EA728182BD}" srcOrd="0" destOrd="0" presId="urn:microsoft.com/office/officeart/2005/8/layout/pyramid2"/>
    <dgm:cxn modelId="{2C5B711C-9065-B541-A08D-9CBA8E63DC60}" srcId="{78D21333-99A0-F641-80E4-63A740BF8622}" destId="{A4D6C953-4260-C94D-AACC-436F1A2A8D2B}" srcOrd="0" destOrd="0" parTransId="{376E1E15-81CB-8B47-BD12-D343A23E884F}" sibTransId="{D4842299-3C1F-6640-93DF-716D02DC78F1}"/>
    <dgm:cxn modelId="{A8592382-899D-B447-A4B6-4D3D454B1429}" type="presOf" srcId="{62E23C87-4738-834C-A164-6AEAA293DB12}" destId="{78AAA15D-1EEE-244D-B9D5-9ABC7D25D61B}" srcOrd="0" destOrd="0" presId="urn:microsoft.com/office/officeart/2005/8/layout/pyramid2"/>
    <dgm:cxn modelId="{A1CB64D5-4292-454A-B441-3A9EE35617CD}" type="presOf" srcId="{D8619A57-1F5B-7D4F-AF4F-B28B37D7C18E}" destId="{5AB96CFD-E867-6A47-AC90-134170BF8883}" srcOrd="0" destOrd="0" presId="urn:microsoft.com/office/officeart/2005/8/layout/pyramid2"/>
    <dgm:cxn modelId="{C0755427-384B-E343-B429-136DFF51D6C2}" type="presOf" srcId="{A4D6C953-4260-C94D-AACC-436F1A2A8D2B}" destId="{BE03500F-072A-4546-938F-6259125ED55D}" srcOrd="0" destOrd="0" presId="urn:microsoft.com/office/officeart/2005/8/layout/pyramid2"/>
    <dgm:cxn modelId="{07B20BC5-4C44-7849-8205-91CFE9061077}" srcId="{78D21333-99A0-F641-80E4-63A740BF8622}" destId="{C988ACD8-4EF6-9544-905D-68C4ECA37A9D}" srcOrd="1" destOrd="0" parTransId="{EF5A196D-083E-2A4C-925E-7ABFEE2BCF57}" sibTransId="{2268BAB0-2079-C945-9E2F-760639F72943}"/>
    <dgm:cxn modelId="{7F6A6885-B7F3-034B-9040-5DDE717A2C34}" srcId="{78D21333-99A0-F641-80E4-63A740BF8622}" destId="{62E23C87-4738-834C-A164-6AEAA293DB12}" srcOrd="2" destOrd="0" parTransId="{3E3AF994-7E7D-C44F-B727-D91AA0665DBC}" sibTransId="{085A16D4-D4BB-7047-A76F-6A5FA3EC3701}"/>
    <dgm:cxn modelId="{BA8710C8-E8F3-5A46-8788-4F08F2A968DE}" srcId="{78D21333-99A0-F641-80E4-63A740BF8622}" destId="{D8619A57-1F5B-7D4F-AF4F-B28B37D7C18E}" srcOrd="3" destOrd="0" parTransId="{283302B5-3B5B-ED41-B0C8-E78B76356575}" sibTransId="{76AA36AF-5663-0E4D-A845-553D616D6E3C}"/>
    <dgm:cxn modelId="{F9CC0E42-27EB-A446-8C1C-E9AE3F44022F}" type="presParOf" srcId="{7B2BBCF8-BB51-1648-A80B-E6EA728182BD}" destId="{6A534AF6-F827-D643-95D6-905A575A9EBF}" srcOrd="0" destOrd="0" presId="urn:microsoft.com/office/officeart/2005/8/layout/pyramid2"/>
    <dgm:cxn modelId="{185F222D-9A49-2447-A5C6-BAC945028D61}" type="presParOf" srcId="{7B2BBCF8-BB51-1648-A80B-E6EA728182BD}" destId="{66535297-D13A-E746-AD70-F4012DE9A0D5}" srcOrd="1" destOrd="0" presId="urn:microsoft.com/office/officeart/2005/8/layout/pyramid2"/>
    <dgm:cxn modelId="{FE3AC380-D2AA-BE49-8744-9EA2A9A5F797}" type="presParOf" srcId="{66535297-D13A-E746-AD70-F4012DE9A0D5}" destId="{BE03500F-072A-4546-938F-6259125ED55D}" srcOrd="0" destOrd="0" presId="urn:microsoft.com/office/officeart/2005/8/layout/pyramid2"/>
    <dgm:cxn modelId="{1DA77756-11DC-214F-8EF8-55D742595451}" type="presParOf" srcId="{66535297-D13A-E746-AD70-F4012DE9A0D5}" destId="{B27CDA07-0430-FA4B-A497-674A01B40FB6}" srcOrd="1" destOrd="0" presId="urn:microsoft.com/office/officeart/2005/8/layout/pyramid2"/>
    <dgm:cxn modelId="{2884BB85-9460-AB43-AB18-B347EC535FE0}" type="presParOf" srcId="{66535297-D13A-E746-AD70-F4012DE9A0D5}" destId="{AC4C91AE-954C-584D-A7B0-81C1EA7D3AB3}" srcOrd="2" destOrd="0" presId="urn:microsoft.com/office/officeart/2005/8/layout/pyramid2"/>
    <dgm:cxn modelId="{5676A6AD-50E1-F946-B48D-669F41DE39F9}" type="presParOf" srcId="{66535297-D13A-E746-AD70-F4012DE9A0D5}" destId="{B4FAB328-D6EA-9B46-9886-01F2DB5F4AFC}" srcOrd="3" destOrd="0" presId="urn:microsoft.com/office/officeart/2005/8/layout/pyramid2"/>
    <dgm:cxn modelId="{782A1118-758D-EC4B-9768-915D36262A4E}" type="presParOf" srcId="{66535297-D13A-E746-AD70-F4012DE9A0D5}" destId="{78AAA15D-1EEE-244D-B9D5-9ABC7D25D61B}" srcOrd="4" destOrd="0" presId="urn:microsoft.com/office/officeart/2005/8/layout/pyramid2"/>
    <dgm:cxn modelId="{998E1C9D-F254-2545-9439-5338EBE88126}" type="presParOf" srcId="{66535297-D13A-E746-AD70-F4012DE9A0D5}" destId="{BAE662E7-A584-334F-9394-5E835E96A68C}" srcOrd="5" destOrd="0" presId="urn:microsoft.com/office/officeart/2005/8/layout/pyramid2"/>
    <dgm:cxn modelId="{1074C784-FF86-8042-AF92-8BF8F8A3FD9A}" type="presParOf" srcId="{66535297-D13A-E746-AD70-F4012DE9A0D5}" destId="{5AB96CFD-E867-6A47-AC90-134170BF8883}" srcOrd="6" destOrd="0" presId="urn:microsoft.com/office/officeart/2005/8/layout/pyramid2"/>
    <dgm:cxn modelId="{7685B1BC-28D6-464E-9010-AF72B43A83A6}" type="presParOf" srcId="{66535297-D13A-E746-AD70-F4012DE9A0D5}" destId="{4FA240F1-155F-2A42-B0EE-2BC4A217989B}" srcOrd="7"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BDC675-A534-3E48-BE78-331ED9B8544F}" type="doc">
      <dgm:prSet loTypeId="urn:microsoft.com/office/officeart/2005/8/layout/pyramid2" loCatId="pyramid" qsTypeId="urn:microsoft.com/office/officeart/2005/8/quickstyle/simple4" qsCatId="simple" csTypeId="urn:microsoft.com/office/officeart/2005/8/colors/accent1_2" csCatId="accent1" phldr="1"/>
      <dgm:spPr/>
    </dgm:pt>
    <dgm:pt modelId="{5E250988-0DD4-D044-858F-5794E601165B}">
      <dgm:prSet phldrT="[Text]" custT="1"/>
      <dgm:spPr/>
      <dgm:t>
        <a:bodyPr/>
        <a:lstStyle/>
        <a:p>
          <a:r>
            <a:rPr lang="en-US" sz="2000"/>
            <a:t>department (discipline)</a:t>
          </a:r>
        </a:p>
      </dgm:t>
    </dgm:pt>
    <dgm:pt modelId="{49C00CF5-36EA-9746-9DE3-5E3CB8114497}" type="parTrans" cxnId="{E7AEB99C-E50D-D94D-9E73-A24A8CC4ED69}">
      <dgm:prSet/>
      <dgm:spPr/>
      <dgm:t>
        <a:bodyPr/>
        <a:lstStyle/>
        <a:p>
          <a:endParaRPr lang="en-US"/>
        </a:p>
      </dgm:t>
    </dgm:pt>
    <dgm:pt modelId="{B6D1250C-DDBC-714D-A49A-AEB086B99C4B}" type="sibTrans" cxnId="{E7AEB99C-E50D-D94D-9E73-A24A8CC4ED69}">
      <dgm:prSet/>
      <dgm:spPr/>
      <dgm:t>
        <a:bodyPr/>
        <a:lstStyle/>
        <a:p>
          <a:endParaRPr lang="en-US"/>
        </a:p>
      </dgm:t>
    </dgm:pt>
    <dgm:pt modelId="{2D2BB216-5E89-294F-BD20-EFFA3089FA20}">
      <dgm:prSet phldrT="[Text]" custT="1"/>
      <dgm:spPr/>
      <dgm:t>
        <a:bodyPr/>
        <a:lstStyle/>
        <a:p>
          <a:r>
            <a:rPr lang="en-US" sz="2000"/>
            <a:t>individual scientist</a:t>
          </a:r>
        </a:p>
      </dgm:t>
    </dgm:pt>
    <dgm:pt modelId="{21A72DC0-D57E-894A-8E2B-F1BCB0FC1B89}" type="parTrans" cxnId="{3EB19D06-C10F-F84C-B024-FF31E62544CA}">
      <dgm:prSet/>
      <dgm:spPr/>
      <dgm:t>
        <a:bodyPr/>
        <a:lstStyle/>
        <a:p>
          <a:endParaRPr lang="en-US"/>
        </a:p>
      </dgm:t>
    </dgm:pt>
    <dgm:pt modelId="{0903CEFB-42FC-0C44-87AC-38568B38F8F8}" type="sibTrans" cxnId="{3EB19D06-C10F-F84C-B024-FF31E62544CA}">
      <dgm:prSet/>
      <dgm:spPr/>
      <dgm:t>
        <a:bodyPr/>
        <a:lstStyle/>
        <a:p>
          <a:endParaRPr lang="en-US"/>
        </a:p>
      </dgm:t>
    </dgm:pt>
    <dgm:pt modelId="{C8E91F8D-FE61-ED4A-97DE-4D9AE872C637}">
      <dgm:prSet phldrT="[Text]" custT="1"/>
      <dgm:spPr/>
      <dgm:t>
        <a:bodyPr/>
        <a:lstStyle/>
        <a:p>
          <a:r>
            <a:rPr lang="en-US" sz="2000"/>
            <a:t>university</a:t>
          </a:r>
        </a:p>
        <a:p>
          <a:r>
            <a:rPr lang="en-US" sz="2000"/>
            <a:t>industrial or national lab</a:t>
          </a:r>
        </a:p>
      </dgm:t>
    </dgm:pt>
    <dgm:pt modelId="{66CDD404-DCCA-464C-80A0-281165C60CE3}" type="parTrans" cxnId="{CD9EC8C3-83B4-6F43-BCD8-304E78D3A850}">
      <dgm:prSet/>
      <dgm:spPr/>
      <dgm:t>
        <a:bodyPr/>
        <a:lstStyle/>
        <a:p>
          <a:endParaRPr lang="en-US"/>
        </a:p>
      </dgm:t>
    </dgm:pt>
    <dgm:pt modelId="{316E4D63-1E89-FD48-98D3-38D67C0C0A69}" type="sibTrans" cxnId="{CD9EC8C3-83B4-6F43-BCD8-304E78D3A850}">
      <dgm:prSet/>
      <dgm:spPr/>
      <dgm:t>
        <a:bodyPr/>
        <a:lstStyle/>
        <a:p>
          <a:endParaRPr lang="en-US"/>
        </a:p>
      </dgm:t>
    </dgm:pt>
    <dgm:pt modelId="{2FFF675C-0C03-F846-B4D3-AD09A57806F4}">
      <dgm:prSet phldrT="[Text]"/>
      <dgm:spPr/>
      <dgm:t>
        <a:bodyPr/>
        <a:lstStyle/>
        <a:p>
          <a:r>
            <a:rPr lang="en-US"/>
            <a:t>consortium</a:t>
          </a:r>
        </a:p>
      </dgm:t>
    </dgm:pt>
    <dgm:pt modelId="{2F74DA87-42D6-D242-BE4D-FB9154D63A90}" type="parTrans" cxnId="{160F8722-B2D2-DA4A-9B9B-BC2E93EAB997}">
      <dgm:prSet/>
      <dgm:spPr/>
      <dgm:t>
        <a:bodyPr/>
        <a:lstStyle/>
        <a:p>
          <a:endParaRPr lang="en-US"/>
        </a:p>
      </dgm:t>
    </dgm:pt>
    <dgm:pt modelId="{49E46033-9756-6140-9F2F-B31DB9D4CFAB}" type="sibTrans" cxnId="{160F8722-B2D2-DA4A-9B9B-BC2E93EAB997}">
      <dgm:prSet/>
      <dgm:spPr/>
      <dgm:t>
        <a:bodyPr/>
        <a:lstStyle/>
        <a:p>
          <a:endParaRPr lang="en-US"/>
        </a:p>
      </dgm:t>
    </dgm:pt>
    <dgm:pt modelId="{FD8E82C2-1649-A241-AC84-862343DE4421}">
      <dgm:prSet phldrT="[Text]"/>
      <dgm:spPr/>
      <dgm:t>
        <a:bodyPr/>
        <a:lstStyle/>
        <a:p>
          <a:r>
            <a:rPr lang="en-US"/>
            <a:t>international scientific union</a:t>
          </a:r>
        </a:p>
      </dgm:t>
    </dgm:pt>
    <dgm:pt modelId="{A7FA67AF-F233-D44D-ACEC-58A68E70A67C}" type="parTrans" cxnId="{CA572CD1-D78F-4946-A031-79C66817C2C3}">
      <dgm:prSet/>
      <dgm:spPr/>
      <dgm:t>
        <a:bodyPr/>
        <a:lstStyle/>
        <a:p>
          <a:endParaRPr lang="en-US"/>
        </a:p>
      </dgm:t>
    </dgm:pt>
    <dgm:pt modelId="{3F972133-1832-5941-8D60-73DDB131EC8A}" type="sibTrans" cxnId="{CA572CD1-D78F-4946-A031-79C66817C2C3}">
      <dgm:prSet/>
      <dgm:spPr/>
      <dgm:t>
        <a:bodyPr/>
        <a:lstStyle/>
        <a:p>
          <a:endParaRPr lang="en-US"/>
        </a:p>
      </dgm:t>
    </dgm:pt>
    <dgm:pt modelId="{D263A813-F898-3D47-9518-D7342B61CFF5}">
      <dgm:prSet phldrT="[Text]"/>
      <dgm:spPr/>
      <dgm:t>
        <a:bodyPr/>
        <a:lstStyle/>
        <a:p>
          <a:r>
            <a:rPr lang="en-US"/>
            <a:t>national academy</a:t>
          </a:r>
        </a:p>
      </dgm:t>
    </dgm:pt>
    <dgm:pt modelId="{F734A28A-1A45-2943-A020-BBE946E48C62}" type="parTrans" cxnId="{CAB99C46-A8B2-A744-ACED-DED9BB841D0C}">
      <dgm:prSet/>
      <dgm:spPr/>
      <dgm:t>
        <a:bodyPr/>
        <a:lstStyle/>
        <a:p>
          <a:endParaRPr lang="en-US"/>
        </a:p>
      </dgm:t>
    </dgm:pt>
    <dgm:pt modelId="{0DA83CA7-8526-E04C-ACEF-DDCC7E775011}" type="sibTrans" cxnId="{CAB99C46-A8B2-A744-ACED-DED9BB841D0C}">
      <dgm:prSet/>
      <dgm:spPr/>
      <dgm:t>
        <a:bodyPr/>
        <a:lstStyle/>
        <a:p>
          <a:endParaRPr lang="en-US"/>
        </a:p>
      </dgm:t>
    </dgm:pt>
    <dgm:pt modelId="{FEED9373-01CE-724D-AECF-AD93320904B2}" type="pres">
      <dgm:prSet presAssocID="{4ABDC675-A534-3E48-BE78-331ED9B8544F}" presName="compositeShape" presStyleCnt="0">
        <dgm:presLayoutVars>
          <dgm:dir/>
          <dgm:resizeHandles/>
        </dgm:presLayoutVars>
      </dgm:prSet>
      <dgm:spPr/>
    </dgm:pt>
    <dgm:pt modelId="{7ACA4BC1-AB4F-6F4D-9817-0D456F32576F}" type="pres">
      <dgm:prSet presAssocID="{4ABDC675-A534-3E48-BE78-331ED9B8544F}" presName="pyramid" presStyleLbl="node1" presStyleIdx="0" presStyleCnt="1"/>
      <dgm:spPr/>
    </dgm:pt>
    <dgm:pt modelId="{CBB16BEA-C49F-2A41-89FD-F14CC7410ACE}" type="pres">
      <dgm:prSet presAssocID="{4ABDC675-A534-3E48-BE78-331ED9B8544F}" presName="theList" presStyleCnt="0"/>
      <dgm:spPr/>
    </dgm:pt>
    <dgm:pt modelId="{5AB6C6C4-99C3-3E43-95C6-135A485D1E2F}" type="pres">
      <dgm:prSet presAssocID="{FD8E82C2-1649-A241-AC84-862343DE4421}" presName="aNode" presStyleLbl="fgAcc1" presStyleIdx="0" presStyleCnt="6">
        <dgm:presLayoutVars>
          <dgm:bulletEnabled val="1"/>
        </dgm:presLayoutVars>
      </dgm:prSet>
      <dgm:spPr/>
      <dgm:t>
        <a:bodyPr/>
        <a:lstStyle/>
        <a:p>
          <a:endParaRPr lang="en-US"/>
        </a:p>
      </dgm:t>
    </dgm:pt>
    <dgm:pt modelId="{8A00FCF0-FB7E-CE47-AB8F-3E3AB7FAD704}" type="pres">
      <dgm:prSet presAssocID="{FD8E82C2-1649-A241-AC84-862343DE4421}" presName="aSpace" presStyleCnt="0"/>
      <dgm:spPr/>
    </dgm:pt>
    <dgm:pt modelId="{34F3E42A-2E18-E246-AA2F-FAC20208895D}" type="pres">
      <dgm:prSet presAssocID="{D263A813-F898-3D47-9518-D7342B61CFF5}" presName="aNode" presStyleLbl="fgAcc1" presStyleIdx="1" presStyleCnt="6">
        <dgm:presLayoutVars>
          <dgm:bulletEnabled val="1"/>
        </dgm:presLayoutVars>
      </dgm:prSet>
      <dgm:spPr/>
      <dgm:t>
        <a:bodyPr/>
        <a:lstStyle/>
        <a:p>
          <a:endParaRPr lang="en-US"/>
        </a:p>
      </dgm:t>
    </dgm:pt>
    <dgm:pt modelId="{2D67A3DC-0F97-604C-A42F-20CB84A0F6CB}" type="pres">
      <dgm:prSet presAssocID="{D263A813-F898-3D47-9518-D7342B61CFF5}" presName="aSpace" presStyleCnt="0"/>
      <dgm:spPr/>
    </dgm:pt>
    <dgm:pt modelId="{07C0ED7B-3E64-F741-A70F-15149BEB5D5D}" type="pres">
      <dgm:prSet presAssocID="{2FFF675C-0C03-F846-B4D3-AD09A57806F4}" presName="aNode" presStyleLbl="fgAcc1" presStyleIdx="2" presStyleCnt="6">
        <dgm:presLayoutVars>
          <dgm:bulletEnabled val="1"/>
        </dgm:presLayoutVars>
      </dgm:prSet>
      <dgm:spPr/>
      <dgm:t>
        <a:bodyPr/>
        <a:lstStyle/>
        <a:p>
          <a:endParaRPr lang="en-US"/>
        </a:p>
      </dgm:t>
    </dgm:pt>
    <dgm:pt modelId="{FD0D5270-455C-C64B-A169-4DB1542BD602}" type="pres">
      <dgm:prSet presAssocID="{2FFF675C-0C03-F846-B4D3-AD09A57806F4}" presName="aSpace" presStyleCnt="0"/>
      <dgm:spPr/>
    </dgm:pt>
    <dgm:pt modelId="{954B075C-EE12-7945-89C4-6AFB817C403F}" type="pres">
      <dgm:prSet presAssocID="{C8E91F8D-FE61-ED4A-97DE-4D9AE872C637}" presName="aNode" presStyleLbl="fgAcc1" presStyleIdx="3" presStyleCnt="6">
        <dgm:presLayoutVars>
          <dgm:bulletEnabled val="1"/>
        </dgm:presLayoutVars>
      </dgm:prSet>
      <dgm:spPr/>
      <dgm:t>
        <a:bodyPr/>
        <a:lstStyle/>
        <a:p>
          <a:endParaRPr lang="en-US"/>
        </a:p>
      </dgm:t>
    </dgm:pt>
    <dgm:pt modelId="{ADB22B20-3AFA-7F4C-A1CA-DEB2269924A3}" type="pres">
      <dgm:prSet presAssocID="{C8E91F8D-FE61-ED4A-97DE-4D9AE872C637}" presName="aSpace" presStyleCnt="0"/>
      <dgm:spPr/>
    </dgm:pt>
    <dgm:pt modelId="{CF4AEDED-1E7B-B647-84BE-CA71455C95AC}" type="pres">
      <dgm:prSet presAssocID="{5E250988-0DD4-D044-858F-5794E601165B}" presName="aNode" presStyleLbl="fgAcc1" presStyleIdx="4" presStyleCnt="6">
        <dgm:presLayoutVars>
          <dgm:bulletEnabled val="1"/>
        </dgm:presLayoutVars>
      </dgm:prSet>
      <dgm:spPr/>
      <dgm:t>
        <a:bodyPr/>
        <a:lstStyle/>
        <a:p>
          <a:endParaRPr lang="en-US"/>
        </a:p>
      </dgm:t>
    </dgm:pt>
    <dgm:pt modelId="{55BEBBD9-8DE0-3D4A-BFB9-B5589C490A75}" type="pres">
      <dgm:prSet presAssocID="{5E250988-0DD4-D044-858F-5794E601165B}" presName="aSpace" presStyleCnt="0"/>
      <dgm:spPr/>
    </dgm:pt>
    <dgm:pt modelId="{9A3F15CA-C519-2A4A-BE5B-DF54BE06335C}" type="pres">
      <dgm:prSet presAssocID="{2D2BB216-5E89-294F-BD20-EFFA3089FA20}" presName="aNode" presStyleLbl="fgAcc1" presStyleIdx="5" presStyleCnt="6">
        <dgm:presLayoutVars>
          <dgm:bulletEnabled val="1"/>
        </dgm:presLayoutVars>
      </dgm:prSet>
      <dgm:spPr/>
      <dgm:t>
        <a:bodyPr/>
        <a:lstStyle/>
        <a:p>
          <a:endParaRPr lang="en-US"/>
        </a:p>
      </dgm:t>
    </dgm:pt>
    <dgm:pt modelId="{C3C23D8B-E0C5-5A4D-BED5-1DDC1A1B9C12}" type="pres">
      <dgm:prSet presAssocID="{2D2BB216-5E89-294F-BD20-EFFA3089FA20}" presName="aSpace" presStyleCnt="0"/>
      <dgm:spPr/>
    </dgm:pt>
  </dgm:ptLst>
  <dgm:cxnLst>
    <dgm:cxn modelId="{160F8722-B2D2-DA4A-9B9B-BC2E93EAB997}" srcId="{4ABDC675-A534-3E48-BE78-331ED9B8544F}" destId="{2FFF675C-0C03-F846-B4D3-AD09A57806F4}" srcOrd="2" destOrd="0" parTransId="{2F74DA87-42D6-D242-BE4D-FB9154D63A90}" sibTransId="{49E46033-9756-6140-9F2F-B31DB9D4CFAB}"/>
    <dgm:cxn modelId="{502C738F-1F36-454A-80EC-969E9339D64C}" type="presOf" srcId="{4ABDC675-A534-3E48-BE78-331ED9B8544F}" destId="{FEED9373-01CE-724D-AECF-AD93320904B2}" srcOrd="0" destOrd="0" presId="urn:microsoft.com/office/officeart/2005/8/layout/pyramid2"/>
    <dgm:cxn modelId="{32A7B3A5-19C3-FB4A-94C9-80ED88EDD01C}" type="presOf" srcId="{C8E91F8D-FE61-ED4A-97DE-4D9AE872C637}" destId="{954B075C-EE12-7945-89C4-6AFB817C403F}" srcOrd="0" destOrd="0" presId="urn:microsoft.com/office/officeart/2005/8/layout/pyramid2"/>
    <dgm:cxn modelId="{CAB99C46-A8B2-A744-ACED-DED9BB841D0C}" srcId="{4ABDC675-A534-3E48-BE78-331ED9B8544F}" destId="{D263A813-F898-3D47-9518-D7342B61CFF5}" srcOrd="1" destOrd="0" parTransId="{F734A28A-1A45-2943-A020-BBE946E48C62}" sibTransId="{0DA83CA7-8526-E04C-ACEF-DDCC7E775011}"/>
    <dgm:cxn modelId="{228B7B7C-F2B1-F748-BCD3-E63B0D1FB6E8}" type="presOf" srcId="{5E250988-0DD4-D044-858F-5794E601165B}" destId="{CF4AEDED-1E7B-B647-84BE-CA71455C95AC}" srcOrd="0" destOrd="0" presId="urn:microsoft.com/office/officeart/2005/8/layout/pyramid2"/>
    <dgm:cxn modelId="{E1E66920-202C-7148-B31F-25F380AE60C4}" type="presOf" srcId="{FD8E82C2-1649-A241-AC84-862343DE4421}" destId="{5AB6C6C4-99C3-3E43-95C6-135A485D1E2F}" srcOrd="0" destOrd="0" presId="urn:microsoft.com/office/officeart/2005/8/layout/pyramid2"/>
    <dgm:cxn modelId="{3EB19D06-C10F-F84C-B024-FF31E62544CA}" srcId="{4ABDC675-A534-3E48-BE78-331ED9B8544F}" destId="{2D2BB216-5E89-294F-BD20-EFFA3089FA20}" srcOrd="5" destOrd="0" parTransId="{21A72DC0-D57E-894A-8E2B-F1BCB0FC1B89}" sibTransId="{0903CEFB-42FC-0C44-87AC-38568B38F8F8}"/>
    <dgm:cxn modelId="{06BDA53F-D965-0C42-A295-9A4BF5CD393B}" type="presOf" srcId="{2FFF675C-0C03-F846-B4D3-AD09A57806F4}" destId="{07C0ED7B-3E64-F741-A70F-15149BEB5D5D}" srcOrd="0" destOrd="0" presId="urn:microsoft.com/office/officeart/2005/8/layout/pyramid2"/>
    <dgm:cxn modelId="{E7AEB99C-E50D-D94D-9E73-A24A8CC4ED69}" srcId="{4ABDC675-A534-3E48-BE78-331ED9B8544F}" destId="{5E250988-0DD4-D044-858F-5794E601165B}" srcOrd="4" destOrd="0" parTransId="{49C00CF5-36EA-9746-9DE3-5E3CB8114497}" sibTransId="{B6D1250C-DDBC-714D-A49A-AEB086B99C4B}"/>
    <dgm:cxn modelId="{CD9EC8C3-83B4-6F43-BCD8-304E78D3A850}" srcId="{4ABDC675-A534-3E48-BE78-331ED9B8544F}" destId="{C8E91F8D-FE61-ED4A-97DE-4D9AE872C637}" srcOrd="3" destOrd="0" parTransId="{66CDD404-DCCA-464C-80A0-281165C60CE3}" sibTransId="{316E4D63-1E89-FD48-98D3-38D67C0C0A69}"/>
    <dgm:cxn modelId="{7D821A1E-7E9E-D647-84DB-6A1029F0FE70}" type="presOf" srcId="{D263A813-F898-3D47-9518-D7342B61CFF5}" destId="{34F3E42A-2E18-E246-AA2F-FAC20208895D}" srcOrd="0" destOrd="0" presId="urn:microsoft.com/office/officeart/2005/8/layout/pyramid2"/>
    <dgm:cxn modelId="{8792A14E-1B40-EE41-93CA-D67A586241CF}" type="presOf" srcId="{2D2BB216-5E89-294F-BD20-EFFA3089FA20}" destId="{9A3F15CA-C519-2A4A-BE5B-DF54BE06335C}" srcOrd="0" destOrd="0" presId="urn:microsoft.com/office/officeart/2005/8/layout/pyramid2"/>
    <dgm:cxn modelId="{CA572CD1-D78F-4946-A031-79C66817C2C3}" srcId="{4ABDC675-A534-3E48-BE78-331ED9B8544F}" destId="{FD8E82C2-1649-A241-AC84-862343DE4421}" srcOrd="0" destOrd="0" parTransId="{A7FA67AF-F233-D44D-ACEC-58A68E70A67C}" sibTransId="{3F972133-1832-5941-8D60-73DDB131EC8A}"/>
    <dgm:cxn modelId="{2CD23F5B-2E6D-D947-A04D-4037AAF61A93}" type="presParOf" srcId="{FEED9373-01CE-724D-AECF-AD93320904B2}" destId="{7ACA4BC1-AB4F-6F4D-9817-0D456F32576F}" srcOrd="0" destOrd="0" presId="urn:microsoft.com/office/officeart/2005/8/layout/pyramid2"/>
    <dgm:cxn modelId="{FDFEBB84-20E6-C244-BE3D-CCA8A3D5995D}" type="presParOf" srcId="{FEED9373-01CE-724D-AECF-AD93320904B2}" destId="{CBB16BEA-C49F-2A41-89FD-F14CC7410ACE}" srcOrd="1" destOrd="0" presId="urn:microsoft.com/office/officeart/2005/8/layout/pyramid2"/>
    <dgm:cxn modelId="{E1E39D04-62AE-E145-B72E-51D736FEAC0D}" type="presParOf" srcId="{CBB16BEA-C49F-2A41-89FD-F14CC7410ACE}" destId="{5AB6C6C4-99C3-3E43-95C6-135A485D1E2F}" srcOrd="0" destOrd="0" presId="urn:microsoft.com/office/officeart/2005/8/layout/pyramid2"/>
    <dgm:cxn modelId="{691E422C-25CD-C846-A1D2-0A52D1600144}" type="presParOf" srcId="{CBB16BEA-C49F-2A41-89FD-F14CC7410ACE}" destId="{8A00FCF0-FB7E-CE47-AB8F-3E3AB7FAD704}" srcOrd="1" destOrd="0" presId="urn:microsoft.com/office/officeart/2005/8/layout/pyramid2"/>
    <dgm:cxn modelId="{16858593-4EB9-0D46-AEE9-2BF4BFE79D71}" type="presParOf" srcId="{CBB16BEA-C49F-2A41-89FD-F14CC7410ACE}" destId="{34F3E42A-2E18-E246-AA2F-FAC20208895D}" srcOrd="2" destOrd="0" presId="urn:microsoft.com/office/officeart/2005/8/layout/pyramid2"/>
    <dgm:cxn modelId="{C0BE0BE5-28F3-F24C-9BB6-9CEFC1D492E8}" type="presParOf" srcId="{CBB16BEA-C49F-2A41-89FD-F14CC7410ACE}" destId="{2D67A3DC-0F97-604C-A42F-20CB84A0F6CB}" srcOrd="3" destOrd="0" presId="urn:microsoft.com/office/officeart/2005/8/layout/pyramid2"/>
    <dgm:cxn modelId="{ED10EDF4-4D2D-7C4F-9CB7-55DECB0ECDE9}" type="presParOf" srcId="{CBB16BEA-C49F-2A41-89FD-F14CC7410ACE}" destId="{07C0ED7B-3E64-F741-A70F-15149BEB5D5D}" srcOrd="4" destOrd="0" presId="urn:microsoft.com/office/officeart/2005/8/layout/pyramid2"/>
    <dgm:cxn modelId="{37FEAFA6-BBEF-104A-AD39-61928FA68206}" type="presParOf" srcId="{CBB16BEA-C49F-2A41-89FD-F14CC7410ACE}" destId="{FD0D5270-455C-C64B-A169-4DB1542BD602}" srcOrd="5" destOrd="0" presId="urn:microsoft.com/office/officeart/2005/8/layout/pyramid2"/>
    <dgm:cxn modelId="{4313E5A3-8754-CD49-BDB8-E89758E7362D}" type="presParOf" srcId="{CBB16BEA-C49F-2A41-89FD-F14CC7410ACE}" destId="{954B075C-EE12-7945-89C4-6AFB817C403F}" srcOrd="6" destOrd="0" presId="urn:microsoft.com/office/officeart/2005/8/layout/pyramid2"/>
    <dgm:cxn modelId="{1BFAE266-4192-CD4C-90E5-B4C99E738E1A}" type="presParOf" srcId="{CBB16BEA-C49F-2A41-89FD-F14CC7410ACE}" destId="{ADB22B20-3AFA-7F4C-A1CA-DEB2269924A3}" srcOrd="7" destOrd="0" presId="urn:microsoft.com/office/officeart/2005/8/layout/pyramid2"/>
    <dgm:cxn modelId="{44CC4BE4-2770-2142-91FE-53FF1B1C081A}" type="presParOf" srcId="{CBB16BEA-C49F-2A41-89FD-F14CC7410ACE}" destId="{CF4AEDED-1E7B-B647-84BE-CA71455C95AC}" srcOrd="8" destOrd="0" presId="urn:microsoft.com/office/officeart/2005/8/layout/pyramid2"/>
    <dgm:cxn modelId="{60E78AB3-0787-5B4D-B461-C3A9A4AC91D0}" type="presParOf" srcId="{CBB16BEA-C49F-2A41-89FD-F14CC7410ACE}" destId="{55BEBBD9-8DE0-3D4A-BFB9-B5589C490A75}" srcOrd="9" destOrd="0" presId="urn:microsoft.com/office/officeart/2005/8/layout/pyramid2"/>
    <dgm:cxn modelId="{BCAB723A-93FC-9947-9695-123DDBED17F9}" type="presParOf" srcId="{CBB16BEA-C49F-2A41-89FD-F14CC7410ACE}" destId="{9A3F15CA-C519-2A4A-BE5B-DF54BE06335C}" srcOrd="10" destOrd="0" presId="urn:microsoft.com/office/officeart/2005/8/layout/pyramid2"/>
    <dgm:cxn modelId="{2DF6ACDE-5522-BE46-A547-4ACFCFA487EC}" type="presParOf" srcId="{CBB16BEA-C49F-2A41-89FD-F14CC7410ACE}" destId="{C3C23D8B-E0C5-5A4D-BED5-1DDC1A1B9C12}" srcOrd="1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A534AF6-F827-D643-95D6-905A575A9EBF}">
      <dsp:nvSpPr>
        <dsp:cNvPr id="0" name=""/>
        <dsp:cNvSpPr/>
      </dsp:nvSpPr>
      <dsp:spPr>
        <a:xfrm>
          <a:off x="1275953" y="0"/>
          <a:ext cx="4937125" cy="4937125"/>
        </a:xfrm>
        <a:prstGeom prst="triangle">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BE03500F-072A-4546-938F-6259125ED55D}">
      <dsp:nvSpPr>
        <dsp:cNvPr id="0" name=""/>
        <dsp:cNvSpPr/>
      </dsp:nvSpPr>
      <dsp:spPr>
        <a:xfrm>
          <a:off x="3744515" y="494194"/>
          <a:ext cx="3209131" cy="877496"/>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real-world problems</a:t>
          </a:r>
        </a:p>
      </dsp:txBody>
      <dsp:txXfrm>
        <a:off x="3744515" y="494194"/>
        <a:ext cx="3209131" cy="877496"/>
      </dsp:txXfrm>
    </dsp:sp>
    <dsp:sp modelId="{AC4C91AE-954C-584D-A7B0-81C1EA7D3AB3}">
      <dsp:nvSpPr>
        <dsp:cNvPr id="0" name=""/>
        <dsp:cNvSpPr/>
      </dsp:nvSpPr>
      <dsp:spPr>
        <a:xfrm>
          <a:off x="3744515" y="1481378"/>
          <a:ext cx="3209131" cy="877496"/>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traditions of scientific practice</a:t>
          </a:r>
        </a:p>
      </dsp:txBody>
      <dsp:txXfrm>
        <a:off x="3744515" y="1481378"/>
        <a:ext cx="3209131" cy="877496"/>
      </dsp:txXfrm>
    </dsp:sp>
    <dsp:sp modelId="{78AAA15D-1EEE-244D-B9D5-9ABC7D25D61B}">
      <dsp:nvSpPr>
        <dsp:cNvPr id="0" name=""/>
        <dsp:cNvSpPr/>
      </dsp:nvSpPr>
      <dsp:spPr>
        <a:xfrm>
          <a:off x="3744515" y="2468562"/>
          <a:ext cx="3209131" cy="877496"/>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disciplines</a:t>
          </a:r>
        </a:p>
        <a:p>
          <a:pPr lvl="0" algn="ctr" defTabSz="844550">
            <a:lnSpc>
              <a:spcPct val="90000"/>
            </a:lnSpc>
            <a:spcBef>
              <a:spcPct val="0"/>
            </a:spcBef>
            <a:spcAft>
              <a:spcPct val="35000"/>
            </a:spcAft>
          </a:pPr>
          <a:r>
            <a:rPr lang="en-US" sz="1900" kern="1200"/>
            <a:t>(weather, climate)</a:t>
          </a:r>
        </a:p>
      </dsp:txBody>
      <dsp:txXfrm>
        <a:off x="3744515" y="2468562"/>
        <a:ext cx="3209131" cy="877496"/>
      </dsp:txXfrm>
    </dsp:sp>
    <dsp:sp modelId="{5AB96CFD-E867-6A47-AC90-134170BF8883}">
      <dsp:nvSpPr>
        <dsp:cNvPr id="0" name=""/>
        <dsp:cNvSpPr/>
      </dsp:nvSpPr>
      <dsp:spPr>
        <a:xfrm>
          <a:off x="3744515" y="3455746"/>
          <a:ext cx="3209131" cy="877496"/>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sub-disciplines</a:t>
          </a:r>
        </a:p>
        <a:p>
          <a:pPr lvl="0" algn="ctr" defTabSz="844550">
            <a:lnSpc>
              <a:spcPct val="90000"/>
            </a:lnSpc>
            <a:spcBef>
              <a:spcPct val="0"/>
            </a:spcBef>
            <a:spcAft>
              <a:spcPct val="35000"/>
            </a:spcAft>
          </a:pPr>
          <a:r>
            <a:rPr lang="en-US" sz="1900" kern="1200"/>
            <a:t>(cloud physics)</a:t>
          </a:r>
        </a:p>
      </dsp:txBody>
      <dsp:txXfrm>
        <a:off x="3744515" y="3455746"/>
        <a:ext cx="3209131" cy="87749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CA4BC1-AB4F-6F4D-9817-0D456F32576F}">
      <dsp:nvSpPr>
        <dsp:cNvPr id="0" name=""/>
        <dsp:cNvSpPr/>
      </dsp:nvSpPr>
      <dsp:spPr>
        <a:xfrm>
          <a:off x="1275953" y="0"/>
          <a:ext cx="4937125" cy="4937125"/>
        </a:xfrm>
        <a:prstGeom prst="triangle">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5AB6C6C4-99C3-3E43-95C6-135A485D1E2F}">
      <dsp:nvSpPr>
        <dsp:cNvPr id="0" name=""/>
        <dsp:cNvSpPr/>
      </dsp:nvSpPr>
      <dsp:spPr>
        <a:xfrm>
          <a:off x="3744515" y="496364"/>
          <a:ext cx="3209131" cy="58435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international scientific union</a:t>
          </a:r>
        </a:p>
      </dsp:txBody>
      <dsp:txXfrm>
        <a:off x="3744515" y="496364"/>
        <a:ext cx="3209131" cy="584355"/>
      </dsp:txXfrm>
    </dsp:sp>
    <dsp:sp modelId="{34F3E42A-2E18-E246-AA2F-FAC20208895D}">
      <dsp:nvSpPr>
        <dsp:cNvPr id="0" name=""/>
        <dsp:cNvSpPr/>
      </dsp:nvSpPr>
      <dsp:spPr>
        <a:xfrm>
          <a:off x="3744515" y="1153763"/>
          <a:ext cx="3209131" cy="58435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national academy</a:t>
          </a:r>
        </a:p>
      </dsp:txBody>
      <dsp:txXfrm>
        <a:off x="3744515" y="1153763"/>
        <a:ext cx="3209131" cy="584355"/>
      </dsp:txXfrm>
    </dsp:sp>
    <dsp:sp modelId="{07C0ED7B-3E64-F741-A70F-15149BEB5D5D}">
      <dsp:nvSpPr>
        <dsp:cNvPr id="0" name=""/>
        <dsp:cNvSpPr/>
      </dsp:nvSpPr>
      <dsp:spPr>
        <a:xfrm>
          <a:off x="3744515" y="1811163"/>
          <a:ext cx="3209131" cy="58435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consortium</a:t>
          </a:r>
        </a:p>
      </dsp:txBody>
      <dsp:txXfrm>
        <a:off x="3744515" y="1811163"/>
        <a:ext cx="3209131" cy="584355"/>
      </dsp:txXfrm>
    </dsp:sp>
    <dsp:sp modelId="{954B075C-EE12-7945-89C4-6AFB817C403F}">
      <dsp:nvSpPr>
        <dsp:cNvPr id="0" name=""/>
        <dsp:cNvSpPr/>
      </dsp:nvSpPr>
      <dsp:spPr>
        <a:xfrm>
          <a:off x="3744515" y="2468562"/>
          <a:ext cx="3209131" cy="58435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university</a:t>
          </a:r>
        </a:p>
        <a:p>
          <a:pPr lvl="0" algn="ctr" defTabSz="889000">
            <a:lnSpc>
              <a:spcPct val="90000"/>
            </a:lnSpc>
            <a:spcBef>
              <a:spcPct val="0"/>
            </a:spcBef>
            <a:spcAft>
              <a:spcPct val="35000"/>
            </a:spcAft>
          </a:pPr>
          <a:r>
            <a:rPr lang="en-US" sz="2000" kern="1200"/>
            <a:t>industrial or national lab</a:t>
          </a:r>
        </a:p>
      </dsp:txBody>
      <dsp:txXfrm>
        <a:off x="3744515" y="2468562"/>
        <a:ext cx="3209131" cy="584355"/>
      </dsp:txXfrm>
    </dsp:sp>
    <dsp:sp modelId="{CF4AEDED-1E7B-B647-84BE-CA71455C95AC}">
      <dsp:nvSpPr>
        <dsp:cNvPr id="0" name=""/>
        <dsp:cNvSpPr/>
      </dsp:nvSpPr>
      <dsp:spPr>
        <a:xfrm>
          <a:off x="3744515" y="3125961"/>
          <a:ext cx="3209131" cy="58435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department (discipline)</a:t>
          </a:r>
        </a:p>
      </dsp:txBody>
      <dsp:txXfrm>
        <a:off x="3744515" y="3125961"/>
        <a:ext cx="3209131" cy="584355"/>
      </dsp:txXfrm>
    </dsp:sp>
    <dsp:sp modelId="{9A3F15CA-C519-2A4A-BE5B-DF54BE06335C}">
      <dsp:nvSpPr>
        <dsp:cNvPr id="0" name=""/>
        <dsp:cNvSpPr/>
      </dsp:nvSpPr>
      <dsp:spPr>
        <a:xfrm>
          <a:off x="3744515" y="3783361"/>
          <a:ext cx="3209131" cy="58435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individual scientist</a:t>
          </a:r>
        </a:p>
      </dsp:txBody>
      <dsp:txXfrm>
        <a:off x="3744515" y="3783361"/>
        <a:ext cx="3209131" cy="58435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ADFBB0-390F-AE48-940D-1E421F119420}" type="datetimeFigureOut">
              <a:t>3/10/11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1B1274-1318-2442-BBF0-C5236B971648}" type="slidenum">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free data sharing – historical tradition</a:t>
            </a:r>
          </a:p>
          <a:p>
            <a:r>
              <a:rPr lang="en-US"/>
              <a:t>very old</a:t>
            </a:r>
          </a:p>
        </p:txBody>
      </p:sp>
      <p:sp>
        <p:nvSpPr>
          <p:cNvPr id="4" name="Slide Number Placeholder 3"/>
          <p:cNvSpPr>
            <a:spLocks noGrp="1"/>
          </p:cNvSpPr>
          <p:nvPr>
            <p:ph type="sldNum" sz="quarter" idx="10"/>
          </p:nvPr>
        </p:nvSpPr>
        <p:spPr/>
        <p:txBody>
          <a:bodyPr/>
          <a:lstStyle/>
          <a:p>
            <a:fld id="{441B1274-1318-2442-BBF0-C5236B971648}" type="slidenum">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337B50B-7EE3-B14D-BAB5-D0052E913AC7}" type="slidenum">
              <a:rPr lang="en-US"/>
              <a:pPr/>
              <a:t>13</a:t>
            </a:fld>
            <a:endParaRPr lang="en-US"/>
          </a:p>
        </p:txBody>
      </p:sp>
      <p:sp>
        <p:nvSpPr>
          <p:cNvPr id="7373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373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“Republic of Science” Polanyi</a:t>
            </a:r>
            <a:r>
              <a:rPr lang="en-US" baseline="0" dirty="0" smtClean="0"/>
              <a:t>.  Merton, </a:t>
            </a:r>
            <a:r>
              <a:rPr lang="en-US" baseline="0" dirty="0" err="1" smtClean="0"/>
              <a:t>Birnholtz</a:t>
            </a:r>
            <a:endParaRPr lang="en-US" dirty="0"/>
          </a:p>
        </p:txBody>
      </p:sp>
      <p:sp>
        <p:nvSpPr>
          <p:cNvPr id="4" name="Slide Number Placeholder 3"/>
          <p:cNvSpPr>
            <a:spLocks noGrp="1"/>
          </p:cNvSpPr>
          <p:nvPr>
            <p:ph type="sldNum" sz="quarter" idx="10"/>
          </p:nvPr>
        </p:nvSpPr>
        <p:spPr/>
        <p:txBody>
          <a:bodyPr/>
          <a:lstStyle/>
          <a:p>
            <a:fld id="{4C819B98-95DB-D549-A833-6C5703AC7C81}"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Logic of correctness: publication review, wide-spread use</a:t>
            </a:r>
          </a:p>
        </p:txBody>
      </p:sp>
      <p:sp>
        <p:nvSpPr>
          <p:cNvPr id="4" name="Slide Number Placeholder 3"/>
          <p:cNvSpPr>
            <a:spLocks noGrp="1"/>
          </p:cNvSpPr>
          <p:nvPr>
            <p:ph type="sldNum" sz="quarter" idx="10"/>
          </p:nvPr>
        </p:nvSpPr>
        <p:spPr/>
        <p:txBody>
          <a:bodyPr/>
          <a:lstStyle/>
          <a:p>
            <a:fld id="{81B083EF-164C-0D4D-B7BE-4CC333A491B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066022-E6B5-594E-BF88-41745D4AFEE4}" type="slidenum">
              <a:rPr lang="en-US"/>
              <a:pPr/>
              <a:t>3</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b="1"/>
              <a:t>Point out difference</a:t>
            </a:r>
            <a:r>
              <a:rPr lang="en-US" b="1" baseline="0"/>
              <a:t> between Willett and Brohan et al.</a:t>
            </a:r>
            <a:endParaRPr lang="en-US" b="1"/>
          </a:p>
          <a:p>
            <a:endParaRPr lang="en-US" b="1"/>
          </a:p>
          <a:p>
            <a:r>
              <a:rPr lang="en-US" b="1"/>
              <a:t>Figure 1.3. </a:t>
            </a:r>
            <a:r>
              <a:rPr lang="en-US" i="1"/>
              <a:t>Published records of surface temperature change over large regions. Köppen (1881) tropics and temperate latitudes using land air temperature. Callendar (1938) global using land stations. Willett (1950) global using land stations. Callendar (1961) 60°N to 60°S using land stations. Mitchell (1963) global using land stations. Budyko (1969) Northern Hemisphere using land stations and ship reports. Jones et al. (1986a,b) global using land stations. Hansen and Lebedeff (1987) global using land stations. Brohan et al. (2006) global using land air temperature and sea surface temperature data is the longest of the currently updated global temperature time series (Section 3.2). All time series were smoothed using a 13-point filter. The Brohan et al. (2006) time series are anomalies from the 1961 to 1990 mean (°C). Each of the other time series was originally presented as anomalies from the mean temperature of a specific and differing base period. To make them comparable, the other time series have been adjusted to have the mean of their last 30 years identical to that same period in the Brohan et al. (2006) anomaly time series.</a:t>
            </a:r>
            <a:endParaRPr lang="en-US"/>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why so few stations? go on to discuss quality problems with past data – many more stations available but rejected due to discontinuity,</a:t>
            </a:r>
            <a:r>
              <a:rPr lang="en-US" baseline="0"/>
              <a:t> length of record, etc.</a:t>
            </a:r>
            <a:endParaRPr lang="en-US"/>
          </a:p>
        </p:txBody>
      </p:sp>
      <p:sp>
        <p:nvSpPr>
          <p:cNvPr id="4" name="Slide Number Placeholder 3"/>
          <p:cNvSpPr>
            <a:spLocks noGrp="1"/>
          </p:cNvSpPr>
          <p:nvPr>
            <p:ph type="sldNum" sz="quarter" idx="10"/>
          </p:nvPr>
        </p:nvSpPr>
        <p:spPr/>
        <p:txBody>
          <a:bodyPr/>
          <a:lstStyle/>
          <a:p>
            <a:fld id="{E1754E54-C928-AE48-968E-E3098E432715}" type="slidenum">
              <a:rPr lang="en-US"/>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4367860-38F3-6C4B-9DF0-AB76B4F4BDF5}" type="slidenum">
              <a:rPr lang="en-US"/>
              <a:pPr/>
              <a:t>5</a:t>
            </a:fld>
            <a:endParaRPr lang="en-US"/>
          </a:p>
        </p:txBody>
      </p:sp>
      <p:sp>
        <p:nvSpPr>
          <p:cNvPr id="498690" name="Slide Image Placeholder 1"/>
          <p:cNvSpPr>
            <a:spLocks noGrp="1" noRot="1" noChangeAspect="1" noTextEdit="1"/>
          </p:cNvSpPr>
          <p:nvPr>
            <p:ph type="sldImg"/>
          </p:nvPr>
        </p:nvSpPr>
        <p:spPr>
          <a:xfrm>
            <a:off x="924117" y="684375"/>
            <a:ext cx="5009767" cy="3430645"/>
          </a:xfrm>
          <a:ln/>
        </p:spPr>
      </p:sp>
      <p:sp>
        <p:nvSpPr>
          <p:cNvPr id="498691" name="Notes Placeholder 2"/>
          <p:cNvSpPr>
            <a:spLocks noGrp="1"/>
          </p:cNvSpPr>
          <p:nvPr>
            <p:ph type="body" idx="1"/>
          </p:nvPr>
        </p:nvSpPr>
        <p:spPr>
          <a:xfrm>
            <a:off x="914508" y="4344607"/>
            <a:ext cx="5028986" cy="4115019"/>
          </a:xfrm>
        </p:spPr>
        <p:txBody>
          <a:bodyPr lIns="92191" tIns="46095" rIns="92191" bIns="46095"/>
          <a:lstStyle/>
          <a:p>
            <a:endParaRPr lang="en-US"/>
          </a:p>
        </p:txBody>
      </p:sp>
      <p:sp>
        <p:nvSpPr>
          <p:cNvPr id="498692" name="Slide Number Placeholder 3"/>
          <p:cNvSpPr txBox="1">
            <a:spLocks noGrp="1"/>
          </p:cNvSpPr>
          <p:nvPr/>
        </p:nvSpPr>
        <p:spPr bwMode="auto">
          <a:xfrm>
            <a:off x="3885453" y="8686288"/>
            <a:ext cx="2972547" cy="457712"/>
          </a:xfrm>
          <a:prstGeom prst="rect">
            <a:avLst/>
          </a:prstGeom>
          <a:noFill/>
          <a:ln w="9525">
            <a:noFill/>
            <a:miter lim="800000"/>
            <a:headEnd/>
            <a:tailEnd/>
          </a:ln>
        </p:spPr>
        <p:txBody>
          <a:bodyPr lIns="92191" tIns="46095" rIns="92191" bIns="46095" anchor="b">
            <a:prstTxWarp prst="textNoShape">
              <a:avLst/>
            </a:prstTxWarp>
          </a:bodyPr>
          <a:lstStyle/>
          <a:p>
            <a:pPr algn="r" defTabSz="922338"/>
            <a:fld id="{502A4E03-0B5B-1E40-A24B-C4F8483889DF}" type="slidenum">
              <a:rPr lang="en-US" sz="1300"/>
              <a:pPr algn="r" defTabSz="922338"/>
              <a:t>5</a:t>
            </a:fld>
            <a:endParaRPr lang="en-US"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A9BA81-48FE-D34E-A945-ABC0721D3BD3}" type="slidenum">
              <a:rPr lang="en-US"/>
              <a:pPr/>
              <a:t>6</a:t>
            </a:fld>
            <a:endParaRPr lang="en-US"/>
          </a:p>
        </p:txBody>
      </p:sp>
      <p:sp>
        <p:nvSpPr>
          <p:cNvPr id="40755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755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b="1"/>
              <a:t>Figure 3.1. </a:t>
            </a:r>
            <a:r>
              <a:rPr lang="en-US" i="1"/>
              <a:t>Annual anomalies of global land-surface air temperature (°C), 1850 to 2005, relative to the 1961 to 1990 mean for CRUTEM3 updated from Brohan et al. (2006). The smooth curves show decadal variations (see Appendix 3.A). The black curve from CRUTEM3 is compared with those from NCDC (Smithand Reynolds, 2005; blue), GISS (Hansen et al., 2001; red) and Lugina et al. (2005; green).</a:t>
            </a:r>
            <a:endParaRPr lang="en-US"/>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now the bad news</a:t>
            </a:r>
          </a:p>
        </p:txBody>
      </p:sp>
      <p:sp>
        <p:nvSpPr>
          <p:cNvPr id="4" name="Slide Number Placeholder 3"/>
          <p:cNvSpPr>
            <a:spLocks noGrp="1"/>
          </p:cNvSpPr>
          <p:nvPr>
            <p:ph type="sldNum" sz="quarter" idx="10"/>
          </p:nvPr>
        </p:nvSpPr>
        <p:spPr/>
        <p:txBody>
          <a:bodyPr/>
          <a:lstStyle/>
          <a:p>
            <a:fld id="{441B1274-1318-2442-BBF0-C5236B971648}" type="slidenum">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talk</a:t>
            </a:r>
            <a:r>
              <a:rPr lang="en-US" baseline="0"/>
              <a:t> about Google alerts</a:t>
            </a:r>
          </a:p>
          <a:p>
            <a:endParaRPr lang="en-US" baseline="0"/>
          </a:p>
          <a:p>
            <a:r>
              <a:rPr lang="en-US" baseline="0"/>
              <a:t>distance between audiences &amp; communities</a:t>
            </a:r>
            <a:endParaRPr lang="en-US"/>
          </a:p>
        </p:txBody>
      </p:sp>
      <p:sp>
        <p:nvSpPr>
          <p:cNvPr id="4" name="Slide Number Placeholder 3"/>
          <p:cNvSpPr>
            <a:spLocks noGrp="1"/>
          </p:cNvSpPr>
          <p:nvPr>
            <p:ph type="sldNum" sz="quarter" idx="10"/>
          </p:nvPr>
        </p:nvSpPr>
        <p:spPr/>
        <p:txBody>
          <a:bodyPr/>
          <a:lstStyle/>
          <a:p>
            <a:fld id="{DFA84212-662B-D749-972C-3AFC870F3BBF}" type="slidenum">
              <a:rPr lang="en-US"/>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B5791F-EEB1-AE42-A1F3-41A9F7B1DB3B}" type="slidenum">
              <a:rPr lang="en-US"/>
              <a:pPr/>
              <a:t>9</a:t>
            </a:fld>
            <a:endParaRPr lang="en-US"/>
          </a:p>
        </p:txBody>
      </p:sp>
      <p:sp>
        <p:nvSpPr>
          <p:cNvPr id="11161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161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Now some images - abstraction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446CA6F-3635-6242-97F5-576B3ABB1CD0}" type="slidenum">
              <a:rPr lang="en-US"/>
              <a:pPr/>
              <a:t>12</a:t>
            </a:fld>
            <a:endParaRPr lang="en-US"/>
          </a:p>
        </p:txBody>
      </p:sp>
      <p:sp>
        <p:nvSpPr>
          <p:cNvPr id="116738" name="Rectangle 2"/>
          <p:cNvSpPr>
            <a:spLocks noRo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F2A2B838-7049-A74A-8BC7-06466B4589E0}" type="datetimeFigureOut">
              <a:rPr lang="en-US"/>
              <a:pPr/>
              <a:t>3/10/11</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26AFB265-C880-7E41-B72A-D160DC062154}" type="slidenum">
              <a:rPr/>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1" name="Picture 10" descr="Untitled.png"/>
          <p:cNvPicPr>
            <a:picLocks noChangeAspect="1"/>
          </p:cNvPicPr>
          <p:nvPr userDrawn="1"/>
        </p:nvPicPr>
        <p:blipFill>
          <a:blip r:embed="rId2"/>
          <a:stretch>
            <a:fillRect/>
          </a:stretch>
        </p:blipFill>
        <p:spPr>
          <a:xfrm>
            <a:off x="7324215" y="484734"/>
            <a:ext cx="1505969" cy="67102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2A2B838-7049-A74A-8BC7-06466B4589E0}" type="datetimeFigureOut">
              <a:rPr lang="en-US"/>
              <a:pPr/>
              <a:t>3/10/11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FB265-C880-7E41-B72A-D160DC062154}" type="slidenum">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2A2B838-7049-A74A-8BC7-06466B4589E0}" type="datetimeFigureOut">
              <a:rPr lang="en-US"/>
              <a:pPr/>
              <a:t>3/10/11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FB265-C880-7E41-B72A-D160DC062154}" type="slidenum">
              <a:rPr/>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1188" y="1989138"/>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3588" y="1989138"/>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2A2B838-7049-A74A-8BC7-06466B4589E0}" type="datetimeFigureOut">
              <a:rPr lang="en-US"/>
              <a:pPr/>
              <a:t>3/10/11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FB265-C880-7E41-B72A-D160DC062154}" type="slidenum">
              <a:rPr/>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7638" y="1066800"/>
            <a:ext cx="1960562" cy="48847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11188" y="1066800"/>
            <a:ext cx="5734050" cy="48847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F2A2B838-7049-A74A-8BC7-06466B4589E0}" type="datetimeFigureOut">
              <a:rPr lang="en-US"/>
              <a:pPr/>
              <a:t>3/10/11</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26AFB265-C880-7E41-B72A-D160DC062154}" type="slidenum">
              <a:rPr/>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F2A2B838-7049-A74A-8BC7-06466B4589E0}" type="datetimeFigureOut">
              <a:rPr lang="en-US"/>
              <a:pPr/>
              <a:t>3/10/11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FB265-C880-7E41-B72A-D160DC062154}" type="slidenum">
              <a:rPr/>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F2A2B838-7049-A74A-8BC7-06466B4589E0}" type="datetimeFigureOut">
              <a:rPr lang="en-US"/>
              <a:pPr/>
              <a:t>3/10/11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AFB265-C880-7E41-B72A-D160DC062154}" type="slidenum">
              <a:rPr/>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2A2B838-7049-A74A-8BC7-06466B4589E0}" type="datetimeFigureOut">
              <a:rPr lang="en-US"/>
              <a:pPr/>
              <a:t>3/10/11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AFB265-C880-7E41-B72A-D160DC062154}" type="slidenum">
              <a:rPr/>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A2B838-7049-A74A-8BC7-06466B4589E0}" type="datetimeFigureOut">
              <a:rPr lang="en-US"/>
              <a:pPr/>
              <a:t>3/10/11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AFB265-C880-7E41-B72A-D160DC062154}" type="slidenum">
              <a:rPr/>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2A2B838-7049-A74A-8BC7-06466B4589E0}" type="datetimeFigureOut">
              <a:rPr lang="en-US"/>
              <a:pPr/>
              <a:t>3/10/11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FB265-C880-7E41-B72A-D160DC062154}" type="slidenum">
              <a:rPr/>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dirty="0"/>
              <a:t>Click icon to add picture</a:t>
            </a:r>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2A2B838-7049-A74A-8BC7-06466B4589E0}" type="datetimeFigureOut">
              <a:rPr lang="en-US"/>
              <a:pPr/>
              <a:t>3/10/11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FB265-C880-7E41-B72A-D160DC062154}" type="slidenum">
              <a:rPr/>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3.jpeg"/><Relationship Id="rId14" Type="http://schemas.openxmlformats.org/officeDocument/2006/relationships/image" Target="../media/image4.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74050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F2A2B838-7049-A74A-8BC7-06466B4589E0}" type="datetimeFigureOut">
              <a:rPr lang="en-US"/>
              <a:pPr/>
              <a:t>3/10/11</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26AFB265-C880-7E41-B72A-D160DC062154}" type="slidenum">
              <a:rPr/>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Gill Sans MT"/>
          <a:ea typeface="+mn-ea"/>
          <a:cs typeface="Gill Sans MT"/>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Gill Sans MT"/>
          <a:ea typeface="+mn-ea"/>
          <a:cs typeface="Gill Sans MT"/>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Gill Sans MT"/>
          <a:ea typeface="+mn-ea"/>
          <a:cs typeface="Gill Sans MT"/>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Gill Sans MT"/>
          <a:ea typeface="+mn-ea"/>
          <a:cs typeface="Gill Sans MT"/>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Gill Sans MT"/>
          <a:ea typeface="+mn-ea"/>
          <a:cs typeface="Gill Sans MT"/>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bwMode="auto">
          <a:xfrm>
            <a:off x="685800" y="10668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77187" name="Rectangle 3"/>
          <p:cNvSpPr>
            <a:spLocks noGrp="1" noChangeArrowheads="1"/>
          </p:cNvSpPr>
          <p:nvPr>
            <p:ph type="body" idx="1"/>
          </p:nvPr>
        </p:nvSpPr>
        <p:spPr bwMode="auto">
          <a:xfrm>
            <a:off x="611188" y="1989138"/>
            <a:ext cx="7772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77188" name="Picture 4" descr="lower_banner"/>
          <p:cNvPicPr>
            <a:picLocks noChangeAspect="1" noChangeArrowheads="1"/>
          </p:cNvPicPr>
          <p:nvPr/>
        </p:nvPicPr>
        <p:blipFill>
          <a:blip r:embed="rId13"/>
          <a:srcRect/>
          <a:stretch>
            <a:fillRect/>
          </a:stretch>
        </p:blipFill>
        <p:spPr bwMode="auto">
          <a:xfrm>
            <a:off x="0" y="6229350"/>
            <a:ext cx="9144000" cy="628650"/>
          </a:xfrm>
          <a:prstGeom prst="rect">
            <a:avLst/>
          </a:prstGeom>
          <a:noFill/>
        </p:spPr>
      </p:pic>
      <p:pic>
        <p:nvPicPr>
          <p:cNvPr id="477189" name="Picture 5" descr="upper_banner"/>
          <p:cNvPicPr>
            <a:picLocks noChangeAspect="1" noChangeArrowheads="1"/>
          </p:cNvPicPr>
          <p:nvPr/>
        </p:nvPicPr>
        <p:blipFill>
          <a:blip r:embed="rId14"/>
          <a:srcRect/>
          <a:stretch>
            <a:fillRect/>
          </a:stretch>
        </p:blipFill>
        <p:spPr bwMode="auto">
          <a:xfrm>
            <a:off x="0" y="0"/>
            <a:ext cx="9144000" cy="938213"/>
          </a:xfrm>
          <a:prstGeom prst="rect">
            <a:avLst/>
          </a:prstGeom>
          <a:noFill/>
        </p:spPr>
      </p:pic>
      <p:pic>
        <p:nvPicPr>
          <p:cNvPr id="477190" name="Picture 6" descr="lower_banner"/>
          <p:cNvPicPr>
            <a:picLocks noChangeAspect="1" noChangeArrowheads="1"/>
          </p:cNvPicPr>
          <p:nvPr userDrawn="1"/>
        </p:nvPicPr>
        <p:blipFill>
          <a:blip r:embed="rId13"/>
          <a:srcRect/>
          <a:stretch>
            <a:fillRect/>
          </a:stretch>
        </p:blipFill>
        <p:spPr bwMode="auto">
          <a:xfrm>
            <a:off x="0" y="6229350"/>
            <a:ext cx="9144000" cy="628650"/>
          </a:xfrm>
          <a:prstGeom prst="rect">
            <a:avLst/>
          </a:prstGeom>
          <a:noFill/>
        </p:spPr>
      </p:pic>
      <p:pic>
        <p:nvPicPr>
          <p:cNvPr id="477191" name="Picture 7" descr="upper_banner"/>
          <p:cNvPicPr>
            <a:picLocks noChangeAspect="1" noChangeArrowheads="1"/>
          </p:cNvPicPr>
          <p:nvPr userDrawn="1"/>
        </p:nvPicPr>
        <p:blipFill>
          <a:blip r:embed="rId14"/>
          <a:srcRect/>
          <a:stretch>
            <a:fillRect/>
          </a:stretch>
        </p:blipFill>
        <p:spPr bwMode="auto">
          <a:xfrm>
            <a:off x="0" y="0"/>
            <a:ext cx="9144000" cy="938213"/>
          </a:xfrm>
          <a:prstGeom prst="rect">
            <a:avLst/>
          </a:prstGeom>
          <a:noFill/>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128"/>
          <a:cs typeface="ＭＳ Ｐゴシック" charset="-128"/>
        </a:defRPr>
      </a:lvl2pPr>
      <a:lvl3pPr algn="ctr" rtl="0" fontAlgn="base">
        <a:spcBef>
          <a:spcPct val="0"/>
        </a:spcBef>
        <a:spcAft>
          <a:spcPct val="0"/>
        </a:spcAft>
        <a:defRPr sz="4400">
          <a:solidFill>
            <a:schemeClr val="tx2"/>
          </a:solidFill>
          <a:latin typeface="Arial" charset="0"/>
          <a:ea typeface="ＭＳ Ｐゴシック" charset="-128"/>
          <a:cs typeface="ＭＳ Ｐゴシック" charset="-128"/>
        </a:defRPr>
      </a:lvl3pPr>
      <a:lvl4pPr algn="ctr" rtl="0" fontAlgn="base">
        <a:spcBef>
          <a:spcPct val="0"/>
        </a:spcBef>
        <a:spcAft>
          <a:spcPct val="0"/>
        </a:spcAft>
        <a:defRPr sz="4400">
          <a:solidFill>
            <a:schemeClr val="tx2"/>
          </a:solidFill>
          <a:latin typeface="Arial" charset="0"/>
          <a:ea typeface="ＭＳ Ｐゴシック" charset="-128"/>
          <a:cs typeface="ＭＳ Ｐゴシック" charset="-128"/>
        </a:defRPr>
      </a:lvl4pPr>
      <a:lvl5pPr algn="ctr" rtl="0" fontAlgn="base">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562100" indent="-228600" algn="l" rtl="0" fontAlgn="base">
        <a:spcBef>
          <a:spcPct val="20000"/>
        </a:spcBef>
        <a:spcAft>
          <a:spcPct val="0"/>
        </a:spcAft>
        <a:buChar char="–"/>
        <a:defRPr sz="2000">
          <a:solidFill>
            <a:schemeClr val="tx1"/>
          </a:solidFill>
          <a:latin typeface="+mn-lt"/>
          <a:ea typeface="+mn-ea"/>
        </a:defRPr>
      </a:lvl4pPr>
      <a:lvl5pPr marL="1981200" indent="-228600" algn="l" rtl="0" fontAlgn="base">
        <a:spcBef>
          <a:spcPct val="20000"/>
        </a:spcBef>
        <a:spcAft>
          <a:spcPct val="0"/>
        </a:spcAft>
        <a:buChar char="»"/>
        <a:defRPr sz="2000">
          <a:solidFill>
            <a:schemeClr val="tx1"/>
          </a:solidFill>
          <a:latin typeface="+mn-lt"/>
          <a:ea typeface="+mn-ea"/>
        </a:defRPr>
      </a:lvl5pPr>
      <a:lvl6pPr marL="2438400" indent="-228600" algn="l" rtl="0" fontAlgn="base">
        <a:spcBef>
          <a:spcPct val="20000"/>
        </a:spcBef>
        <a:spcAft>
          <a:spcPct val="0"/>
        </a:spcAft>
        <a:buChar char="»"/>
        <a:defRPr sz="2000">
          <a:solidFill>
            <a:schemeClr val="tx1"/>
          </a:solidFill>
          <a:latin typeface="+mn-lt"/>
          <a:ea typeface="+mn-ea"/>
        </a:defRPr>
      </a:lvl6pPr>
      <a:lvl7pPr marL="2895600" indent="-228600" algn="l" rtl="0" fontAlgn="base">
        <a:spcBef>
          <a:spcPct val="20000"/>
        </a:spcBef>
        <a:spcAft>
          <a:spcPct val="0"/>
        </a:spcAft>
        <a:buChar char="»"/>
        <a:defRPr sz="2000">
          <a:solidFill>
            <a:schemeClr val="tx1"/>
          </a:solidFill>
          <a:latin typeface="+mn-lt"/>
          <a:ea typeface="+mn-ea"/>
        </a:defRPr>
      </a:lvl7pPr>
      <a:lvl8pPr marL="3352800" indent="-228600" algn="l" rtl="0" fontAlgn="base">
        <a:spcBef>
          <a:spcPct val="20000"/>
        </a:spcBef>
        <a:spcAft>
          <a:spcPct val="0"/>
        </a:spcAft>
        <a:buChar char="»"/>
        <a:defRPr sz="2000">
          <a:solidFill>
            <a:schemeClr val="tx1"/>
          </a:solidFill>
          <a:latin typeface="+mn-lt"/>
          <a:ea typeface="+mn-ea"/>
        </a:defRPr>
      </a:lvl8pPr>
      <a:lvl9pPr marL="38100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df"/><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image" Target="../media/image19.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df"/><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df"/><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9.pdf"/><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4381" y="3737429"/>
            <a:ext cx="7196667" cy="990600"/>
          </a:xfrm>
        </p:spPr>
        <p:txBody>
          <a:bodyPr>
            <a:normAutofit/>
          </a:bodyPr>
          <a:lstStyle/>
          <a:p>
            <a:r>
              <a:rPr lang="en-US" sz="2667" smtClean="0"/>
              <a:t>Science institutions and open data:</a:t>
            </a:r>
            <a:br>
              <a:rPr lang="en-US" sz="2667" smtClean="0"/>
            </a:br>
            <a:r>
              <a:rPr lang="en-US" sz="2667" smtClean="0"/>
              <a:t>opportunities and barriers</a:t>
            </a:r>
            <a:endParaRPr lang="en-US" sz="2800"/>
          </a:p>
        </p:txBody>
      </p:sp>
      <p:sp>
        <p:nvSpPr>
          <p:cNvPr id="5" name="Subtitle 4"/>
          <p:cNvSpPr>
            <a:spLocks noGrp="1"/>
          </p:cNvSpPr>
          <p:nvPr>
            <p:ph type="subTitle" idx="1"/>
          </p:nvPr>
        </p:nvSpPr>
        <p:spPr/>
        <p:txBody>
          <a:bodyPr>
            <a:normAutofit fontScale="70000" lnSpcReduction="20000"/>
          </a:bodyPr>
          <a:lstStyle/>
          <a:p>
            <a:r>
              <a:rPr lang="en-US"/>
              <a:t>Paul N. Edwards</a:t>
            </a:r>
          </a:p>
          <a:p>
            <a:r>
              <a:rPr lang="en-US"/>
              <a:t>School of Information, University of Michigan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Hierarchies and incentives</a:t>
            </a:r>
          </a:p>
        </p:txBody>
      </p:sp>
      <p:graphicFrame>
        <p:nvGraphicFramePr>
          <p:cNvPr id="6" name="Content Placeholder 5"/>
          <p:cNvGraphicFramePr>
            <a:graphicFrameLocks noGrp="1"/>
          </p:cNvGraphicFramePr>
          <p:nvPr>
            <p:ph sz="quarter" idx="1"/>
          </p:nvPr>
        </p:nvGraphicFramePr>
        <p:xfrm>
          <a:off x="457200" y="1219200"/>
          <a:ext cx="8229600" cy="4937125"/>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grpSp>
        <p:nvGrpSpPr>
          <p:cNvPr id="17" name="Group 16"/>
          <p:cNvGrpSpPr/>
          <p:nvPr/>
        </p:nvGrpSpPr>
        <p:grpSpPr>
          <a:xfrm>
            <a:off x="457199" y="4743305"/>
            <a:ext cx="3539959" cy="646331"/>
            <a:chOff x="457199" y="4743305"/>
            <a:chExt cx="3539959" cy="646331"/>
          </a:xfrm>
        </p:grpSpPr>
        <p:sp>
          <p:nvSpPr>
            <p:cNvPr id="7" name="TextBox 6"/>
            <p:cNvSpPr txBox="1"/>
            <p:nvPr/>
          </p:nvSpPr>
          <p:spPr>
            <a:xfrm>
              <a:off x="457199" y="4743305"/>
              <a:ext cx="2310063"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t>where your reputation matters most</a:t>
              </a:r>
            </a:p>
          </p:txBody>
        </p:sp>
        <p:cxnSp>
          <p:nvCxnSpPr>
            <p:cNvPr id="12" name="Straight Arrow Connector 11"/>
            <p:cNvCxnSpPr/>
            <p:nvPr/>
          </p:nvCxnSpPr>
          <p:spPr>
            <a:xfrm>
              <a:off x="2767262" y="5024033"/>
              <a:ext cx="1229896"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900" decel="100000" fill="hold"/>
                                        <p:tgtEl>
                                          <p:spTgt spid="1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Hierarchies and incentives</a:t>
            </a:r>
          </a:p>
        </p:txBody>
      </p:sp>
      <p:graphicFrame>
        <p:nvGraphicFramePr>
          <p:cNvPr id="10" name="Content Placeholder 9"/>
          <p:cNvGraphicFramePr>
            <a:graphicFrameLocks noGrp="1"/>
          </p:cNvGraphicFramePr>
          <p:nvPr>
            <p:ph sz="quarter" idx="1"/>
          </p:nvPr>
        </p:nvGraphicFramePr>
        <p:xfrm>
          <a:off x="457200" y="1219200"/>
          <a:ext cx="8229600" cy="4937125"/>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grpSp>
        <p:nvGrpSpPr>
          <p:cNvPr id="18" name="Group 17"/>
          <p:cNvGrpSpPr/>
          <p:nvPr/>
        </p:nvGrpSpPr>
        <p:grpSpPr>
          <a:xfrm>
            <a:off x="818147" y="3806599"/>
            <a:ext cx="3285958" cy="369332"/>
            <a:chOff x="818147" y="3806599"/>
            <a:chExt cx="3285958" cy="369332"/>
          </a:xfrm>
        </p:grpSpPr>
        <p:sp>
          <p:nvSpPr>
            <p:cNvPr id="12" name="TextBox 11"/>
            <p:cNvSpPr txBox="1"/>
            <p:nvPr/>
          </p:nvSpPr>
          <p:spPr>
            <a:xfrm>
              <a:off x="818147" y="3806599"/>
              <a:ext cx="1674031"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a:t>pays your salary</a:t>
              </a:r>
            </a:p>
          </p:txBody>
        </p:sp>
        <p:cxnSp>
          <p:nvCxnSpPr>
            <p:cNvPr id="14" name="Straight Arrow Connector 13"/>
            <p:cNvCxnSpPr>
              <a:stCxn id="12" idx="3"/>
            </p:cNvCxnSpPr>
            <p:nvPr/>
          </p:nvCxnSpPr>
          <p:spPr>
            <a:xfrm>
              <a:off x="2492178" y="3991265"/>
              <a:ext cx="1611927"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457200" y="4545263"/>
            <a:ext cx="3646905" cy="369332"/>
            <a:chOff x="457200" y="4545263"/>
            <a:chExt cx="3646905" cy="369332"/>
          </a:xfrm>
        </p:grpSpPr>
        <p:sp>
          <p:nvSpPr>
            <p:cNvPr id="11" name="TextBox 10"/>
            <p:cNvSpPr txBox="1"/>
            <p:nvPr/>
          </p:nvSpPr>
          <p:spPr>
            <a:xfrm>
              <a:off x="457200" y="4545263"/>
              <a:ext cx="2360893"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a:t>decides on your tenure</a:t>
              </a:r>
            </a:p>
          </p:txBody>
        </p:sp>
        <p:cxnSp>
          <p:nvCxnSpPr>
            <p:cNvPr id="16" name="Straight Arrow Connector 15"/>
            <p:cNvCxnSpPr/>
            <p:nvPr/>
          </p:nvCxnSpPr>
          <p:spPr>
            <a:xfrm>
              <a:off x="2818093" y="4717465"/>
              <a:ext cx="1286012"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900" decel="100000" fill="hold"/>
                                        <p:tgtEl>
                                          <p:spTgt spid="1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900" decel="100000" fill="hold"/>
                                        <p:tgtEl>
                                          <p:spTgt spid="1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a:bodyPr>
          <a:lstStyle/>
          <a:p>
            <a:r>
              <a:rPr lang="en-US"/>
              <a:t>Infrastructure: a historical model</a:t>
            </a:r>
          </a:p>
        </p:txBody>
      </p:sp>
      <p:sp>
        <p:nvSpPr>
          <p:cNvPr id="69635" name="Rectangle 3"/>
          <p:cNvSpPr>
            <a:spLocks noGrp="1" noChangeArrowheads="1"/>
          </p:cNvSpPr>
          <p:nvPr>
            <p:ph type="body" idx="1"/>
          </p:nvPr>
        </p:nvSpPr>
        <p:spPr>
          <a:xfrm>
            <a:off x="778042" y="1219200"/>
            <a:ext cx="4957011" cy="4937760"/>
          </a:xfrm>
        </p:spPr>
        <p:txBody>
          <a:bodyPr>
            <a:normAutofit/>
          </a:bodyPr>
          <a:lstStyle/>
          <a:p>
            <a:r>
              <a:rPr lang="en-US"/>
              <a:t>System building</a:t>
            </a:r>
          </a:p>
          <a:p>
            <a:r>
              <a:rPr lang="en-US"/>
              <a:t>Technology transfer and growth</a:t>
            </a:r>
          </a:p>
          <a:p>
            <a:pPr lvl="1"/>
            <a:r>
              <a:rPr lang="en-US"/>
              <a:t>Locations, domains</a:t>
            </a:r>
          </a:p>
          <a:p>
            <a:pPr lvl="1"/>
            <a:r>
              <a:rPr lang="en-US"/>
              <a:t>Variation and competition</a:t>
            </a:r>
          </a:p>
          <a:p>
            <a:r>
              <a:rPr lang="en-US"/>
              <a:t>Network formation: gateways</a:t>
            </a:r>
          </a:p>
          <a:p>
            <a:pPr lvl="1"/>
            <a:r>
              <a:rPr lang="en-US"/>
              <a:t>The “modern infrastructural ideal”: universal service by a single monopoly provider</a:t>
            </a:r>
          </a:p>
          <a:p>
            <a:r>
              <a:rPr lang="en-US"/>
              <a:t>Internetworks or webs</a:t>
            </a:r>
          </a:p>
          <a:p>
            <a:r>
              <a:rPr lang="en-US"/>
              <a:t>Decentralization, fragmentation, tiering</a:t>
            </a:r>
          </a:p>
        </p:txBody>
      </p:sp>
      <p:pic>
        <p:nvPicPr>
          <p:cNvPr id="6" name="Picture 5" descr="Edwards et al. 2007 Understanding Infrastructure.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5773859" y="1604209"/>
            <a:ext cx="2912942" cy="3769896"/>
          </a:xfrm>
          <a:prstGeom prst="rect">
            <a:avLst/>
          </a:prstGeom>
          <a:ln w="6350" cmpd="sng">
            <a:solidFill>
              <a:schemeClr val="tx1"/>
            </a:solidFill>
          </a:ln>
        </p:spPr>
      </p:pic>
      <p:cxnSp>
        <p:nvCxnSpPr>
          <p:cNvPr id="8" name="Straight Arrow Connector 7"/>
          <p:cNvCxnSpPr/>
          <p:nvPr/>
        </p:nvCxnSpPr>
        <p:spPr>
          <a:xfrm rot="5400000">
            <a:off x="-1568116" y="3629525"/>
            <a:ext cx="405063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rot="16200000">
            <a:off x="-28603" y="3618202"/>
            <a:ext cx="600683" cy="369332"/>
          </a:xfrm>
          <a:prstGeom prst="rect">
            <a:avLst/>
          </a:prstGeom>
          <a:noFill/>
        </p:spPr>
        <p:txBody>
          <a:bodyPr wrap="none" rtlCol="0">
            <a:spAutoFit/>
          </a:bodyPr>
          <a:lstStyle/>
          <a:p>
            <a:r>
              <a:rPr lang="en-US"/>
              <a:t>time</a:t>
            </a:r>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3"/>
          <a:srcRect/>
          <a:stretch>
            <a:fillRect/>
          </a:stretch>
        </p:blipFill>
        <p:spPr bwMode="auto">
          <a:xfrm>
            <a:off x="4800600" y="0"/>
            <a:ext cx="4343400" cy="2703513"/>
          </a:xfrm>
          <a:prstGeom prst="rect">
            <a:avLst/>
          </a:prstGeom>
          <a:noFill/>
        </p:spPr>
      </p:pic>
      <p:pic>
        <p:nvPicPr>
          <p:cNvPr id="72707" name="Picture 3"/>
          <p:cNvPicPr>
            <a:picLocks noChangeAspect="1" noChangeArrowheads="1"/>
          </p:cNvPicPr>
          <p:nvPr/>
        </p:nvPicPr>
        <p:blipFill>
          <a:blip r:embed="rId4"/>
          <a:srcRect l="3391" t="5298" r="6779" b="9933"/>
          <a:stretch>
            <a:fillRect/>
          </a:stretch>
        </p:blipFill>
        <p:spPr bwMode="auto">
          <a:xfrm>
            <a:off x="0" y="0"/>
            <a:ext cx="4038600" cy="2438400"/>
          </a:xfrm>
          <a:prstGeom prst="rect">
            <a:avLst/>
          </a:prstGeom>
          <a:noFill/>
        </p:spPr>
      </p:pic>
      <p:pic>
        <p:nvPicPr>
          <p:cNvPr id="72708" name="Picture 4"/>
          <p:cNvPicPr>
            <a:picLocks noChangeAspect="1" noChangeArrowheads="1"/>
          </p:cNvPicPr>
          <p:nvPr/>
        </p:nvPicPr>
        <p:blipFill>
          <a:blip r:embed="rId5"/>
          <a:srcRect t="5928" b="18356"/>
          <a:stretch>
            <a:fillRect/>
          </a:stretch>
        </p:blipFill>
        <p:spPr bwMode="auto">
          <a:xfrm>
            <a:off x="0" y="4343400"/>
            <a:ext cx="4976813" cy="2514600"/>
          </a:xfrm>
          <a:prstGeom prst="rect">
            <a:avLst/>
          </a:prstGeom>
          <a:noFill/>
        </p:spPr>
      </p:pic>
      <p:pic>
        <p:nvPicPr>
          <p:cNvPr id="72709" name="Picture 5"/>
          <p:cNvPicPr>
            <a:picLocks noChangeAspect="1" noChangeArrowheads="1"/>
          </p:cNvPicPr>
          <p:nvPr/>
        </p:nvPicPr>
        <p:blipFill>
          <a:blip r:embed="rId6"/>
          <a:srcRect/>
          <a:stretch>
            <a:fillRect/>
          </a:stretch>
        </p:blipFill>
        <p:spPr bwMode="auto">
          <a:xfrm>
            <a:off x="4572000" y="2971800"/>
            <a:ext cx="4343400" cy="3290888"/>
          </a:xfrm>
          <a:prstGeom prst="rect">
            <a:avLst/>
          </a:prstGeom>
          <a:noFill/>
        </p:spPr>
      </p:pic>
      <p:pic>
        <p:nvPicPr>
          <p:cNvPr id="72710" name="Picture 6"/>
          <p:cNvPicPr>
            <a:picLocks noChangeAspect="1" noChangeArrowheads="1"/>
          </p:cNvPicPr>
          <p:nvPr/>
        </p:nvPicPr>
        <p:blipFill>
          <a:blip r:embed="rId7"/>
          <a:srcRect b="6053"/>
          <a:stretch>
            <a:fillRect/>
          </a:stretch>
        </p:blipFill>
        <p:spPr bwMode="auto">
          <a:xfrm>
            <a:off x="3048000" y="1295400"/>
            <a:ext cx="1917700" cy="3276600"/>
          </a:xfrm>
          <a:prstGeom prst="rect">
            <a:avLst/>
          </a:prstGeom>
          <a:noFill/>
        </p:spPr>
      </p:pic>
      <p:sp>
        <p:nvSpPr>
          <p:cNvPr id="72711" name="Rectangle 7"/>
          <p:cNvSpPr>
            <a:spLocks noChangeArrowheads="1"/>
          </p:cNvSpPr>
          <p:nvPr/>
        </p:nvSpPr>
        <p:spPr bwMode="auto">
          <a:xfrm>
            <a:off x="228600" y="2773363"/>
            <a:ext cx="2028921" cy="584776"/>
          </a:xfrm>
          <a:prstGeom prst="rect">
            <a:avLst/>
          </a:prstGeom>
          <a:noFill/>
          <a:ln w="9525">
            <a:noFill/>
            <a:miter lim="800000"/>
            <a:headEnd/>
            <a:tailEnd/>
          </a:ln>
          <a:effectLst/>
        </p:spPr>
        <p:txBody>
          <a:bodyPr wrap="none">
            <a:prstTxWarp prst="textNoShape">
              <a:avLst/>
            </a:prstTxWarp>
            <a:spAutoFit/>
          </a:bodyPr>
          <a:lstStyle/>
          <a:p>
            <a:r>
              <a:rPr lang="en-US" sz="3200" b="1">
                <a:solidFill>
                  <a:schemeClr val="accent2"/>
                </a:solidFill>
              </a:rPr>
              <a:t>Gateways</a:t>
            </a:r>
            <a:endParaRPr lang="en-US"/>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Meta-institutions as data gateways	</a:t>
            </a:r>
          </a:p>
        </p:txBody>
      </p:sp>
      <p:sp>
        <p:nvSpPr>
          <p:cNvPr id="3" name="Content Placeholder 2"/>
          <p:cNvSpPr>
            <a:spLocks noGrp="1"/>
          </p:cNvSpPr>
          <p:nvPr>
            <p:ph sz="quarter" idx="1"/>
          </p:nvPr>
        </p:nvSpPr>
        <p:spPr/>
        <p:txBody>
          <a:bodyPr/>
          <a:lstStyle/>
          <a:p>
            <a:r>
              <a:rPr lang="en-US"/>
              <a:t>World Weather Watch</a:t>
            </a:r>
          </a:p>
          <a:p>
            <a:r>
              <a:rPr lang="en-US"/>
              <a:t>World Climate Research Program</a:t>
            </a:r>
          </a:p>
          <a:p>
            <a:r>
              <a:rPr lang="en-US"/>
              <a:t>Earth System Grid</a:t>
            </a:r>
          </a:p>
          <a:p>
            <a:r>
              <a:rPr lang="en-US"/>
              <a:t>Long Term Ecological Research Network</a:t>
            </a:r>
          </a:p>
          <a:p>
            <a:r>
              <a:rPr lang="en-US"/>
              <a:t>and hundreds of others…</a:t>
            </a:r>
          </a:p>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Meta-meta-institutions</a:t>
            </a:r>
          </a:p>
        </p:txBody>
      </p:sp>
      <p:sp>
        <p:nvSpPr>
          <p:cNvPr id="3" name="Content Placeholder 2"/>
          <p:cNvSpPr>
            <a:spLocks noGrp="1"/>
          </p:cNvSpPr>
          <p:nvPr>
            <p:ph sz="quarter" idx="1"/>
          </p:nvPr>
        </p:nvSpPr>
        <p:spPr/>
        <p:txBody>
          <a:bodyPr/>
          <a:lstStyle/>
          <a:p>
            <a:r>
              <a:rPr lang="en-US"/>
              <a:t>Global Earth Observing System of Systems (GEOSS)</a:t>
            </a:r>
          </a:p>
          <a:p>
            <a:r>
              <a:rPr lang="en-US"/>
              <a:t>Global Organization of Earth System Science Portals (GO-ESSP)</a:t>
            </a:r>
          </a:p>
          <a:p>
            <a:r>
              <a:rPr lang="en-US"/>
              <a:t>…and many others</a:t>
            </a:r>
          </a:p>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“Metadata is nobody’s job” </a:t>
            </a:r>
            <a:r>
              <a:rPr lang="en-US" sz="2000"/>
              <a:t>— S.L. Star</a:t>
            </a:r>
            <a:endParaRPr lang="en-US"/>
          </a:p>
        </p:txBody>
      </p:sp>
      <p:sp>
        <p:nvSpPr>
          <p:cNvPr id="4" name="Content Placeholder 3"/>
          <p:cNvSpPr>
            <a:spLocks noGrp="1"/>
          </p:cNvSpPr>
          <p:nvPr>
            <p:ph sz="quarter" idx="1"/>
          </p:nvPr>
        </p:nvSpPr>
        <p:spPr/>
        <p:txBody>
          <a:bodyPr/>
          <a:lstStyle/>
          <a:p>
            <a:r>
              <a:rPr lang="en-US"/>
              <a:t>Scientists?</a:t>
            </a:r>
          </a:p>
          <a:p>
            <a:r>
              <a:rPr lang="en-US"/>
              <a:t>Data managers?</a:t>
            </a:r>
          </a:p>
          <a:p>
            <a:r>
              <a:rPr lang="en-US"/>
              <a:t>Crowds?</a:t>
            </a:r>
          </a:p>
          <a:p>
            <a:r>
              <a:rPr lang="en-US"/>
              <a:t>Young people?</a:t>
            </a:r>
          </a:p>
          <a:p>
            <a:r>
              <a:rPr lang="en-US"/>
              <a:t>Social scientists?</a:t>
            </a:r>
          </a:p>
          <a:p>
            <a:r>
              <a:rPr lang="en-US"/>
              <a:t>Metadata as product vs. metadata as process</a:t>
            </a:r>
          </a:p>
          <a:p>
            <a:pPr lvl="1"/>
            <a:r>
              <a:rPr lang="en-US" i="1"/>
              <a:t>human communication, often informal, is still the most basic process for data sharing</a:t>
            </a:r>
          </a:p>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Data aren’t data without software</a:t>
            </a:r>
          </a:p>
        </p:txBody>
      </p:sp>
      <p:sp>
        <p:nvSpPr>
          <p:cNvPr id="3" name="Content Placeholder 2"/>
          <p:cNvSpPr>
            <a:spLocks noGrp="1"/>
          </p:cNvSpPr>
          <p:nvPr>
            <p:ph sz="quarter" idx="1"/>
          </p:nvPr>
        </p:nvSpPr>
        <p:spPr/>
        <p:txBody>
          <a:bodyPr/>
          <a:lstStyle/>
          <a:p>
            <a:r>
              <a:rPr lang="en-US"/>
              <a:t>Journal of Money, Credit and Banking</a:t>
            </a:r>
          </a:p>
          <a:p>
            <a:pPr lvl="1"/>
            <a:r>
              <a:rPr lang="en-US"/>
              <a:t>required publication of code and data</a:t>
            </a:r>
          </a:p>
          <a:p>
            <a:r>
              <a:rPr lang="en-US"/>
              <a:t>McCullough, McGeary, &amp; Harrison (2006)</a:t>
            </a:r>
          </a:p>
          <a:p>
            <a:pPr lvl="1"/>
            <a:r>
              <a:rPr lang="en-US"/>
              <a:t>Examined ~150 articles</a:t>
            </a:r>
          </a:p>
          <a:p>
            <a:pPr lvl="1"/>
            <a:r>
              <a:rPr lang="en-US"/>
              <a:t>58 had some data and/or code</a:t>
            </a:r>
          </a:p>
          <a:p>
            <a:pPr lvl="1"/>
            <a:r>
              <a:rPr lang="en-US"/>
              <a:t>only 15 could be replicated using what was provided</a:t>
            </a:r>
          </a:p>
          <a:p>
            <a:r>
              <a:rPr lang="en-US"/>
              <a:t>Incentives and credit systems for data and software</a:t>
            </a: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Incentives:</a:t>
            </a:r>
            <a:br>
              <a:rPr lang="en-US" dirty="0" smtClean="0"/>
            </a:br>
            <a:r>
              <a:rPr lang="en-US" dirty="0" smtClean="0"/>
              <a:t>c</a:t>
            </a:r>
            <a:r>
              <a:rPr lang="en-US" dirty="0" smtClean="0"/>
              <a:t>urrent academic reputation system</a:t>
            </a:r>
            <a:endParaRPr lang="en-US" dirty="0"/>
          </a:p>
        </p:txBody>
      </p:sp>
      <p:pic>
        <p:nvPicPr>
          <p:cNvPr id="6" name="Content Placeholder 5" descr="IncentiveInScientificSoftware-ReputationEconomy.pdf"/>
          <p:cNvPicPr>
            <a:picLocks noGrp="1" noChangeAspect="1"/>
          </p:cNvPicPr>
          <p:nvPr>
            <p:ph idx="1"/>
          </p:nvPr>
        </p:nvPicPr>
        <mc:AlternateContent>
          <mc:Choice xmlns:ma="http://schemas.microsoft.com/office/mac/drawingml/2008/main" Requires="ma">
            <p:blipFill>
              <a:blip r:embed="rId3"/>
              <a:srcRect t="-8135" b="-8135"/>
              <a:stretch>
                <a:fillRect/>
              </a:stretch>
            </p:blipFill>
          </mc:Choice>
          <mc:Fallback>
            <p:blipFill>
              <a:blip r:embed="rId4"/>
              <a:srcRect t="-8135" b="-8135"/>
              <a:stretch>
                <a:fillRect/>
              </a:stretch>
            </p:blipFill>
          </mc:Fallback>
        </mc:AlternateContent>
        <p:spPr/>
      </p:pic>
      <p:sp>
        <p:nvSpPr>
          <p:cNvPr id="5" name="TextBox 4"/>
          <p:cNvSpPr txBox="1"/>
          <p:nvPr/>
        </p:nvSpPr>
        <p:spPr>
          <a:xfrm>
            <a:off x="6552907" y="5972294"/>
            <a:ext cx="2133893" cy="369332"/>
          </a:xfrm>
          <a:prstGeom prst="rect">
            <a:avLst/>
          </a:prstGeom>
          <a:noFill/>
        </p:spPr>
        <p:txBody>
          <a:bodyPr wrap="none" rtlCol="0">
            <a:spAutoFit/>
          </a:bodyPr>
          <a:lstStyle/>
          <a:p>
            <a:r>
              <a:rPr lang="en-US"/>
              <a:t>slide: James Howison</a:t>
            </a:r>
          </a:p>
        </p:txBody>
      </p:sp>
      <p:grpSp>
        <p:nvGrpSpPr>
          <p:cNvPr id="9" name="Group 8"/>
          <p:cNvGrpSpPr/>
          <p:nvPr/>
        </p:nvGrpSpPr>
        <p:grpSpPr>
          <a:xfrm>
            <a:off x="4371475" y="4863782"/>
            <a:ext cx="2142566" cy="646331"/>
            <a:chOff x="4371475" y="4863782"/>
            <a:chExt cx="2142566" cy="646331"/>
          </a:xfrm>
        </p:grpSpPr>
        <p:sp>
          <p:nvSpPr>
            <p:cNvPr id="4" name="TextBox 3"/>
            <p:cNvSpPr txBox="1"/>
            <p:nvPr/>
          </p:nvSpPr>
          <p:spPr>
            <a:xfrm>
              <a:off x="5213685" y="4863782"/>
              <a:ext cx="1300356" cy="646331"/>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US"/>
                <a:t>data sharing</a:t>
              </a:r>
            </a:p>
            <a:p>
              <a:r>
                <a:rPr lang="en-US"/>
                <a:t>software</a:t>
              </a:r>
            </a:p>
          </p:txBody>
        </p:sp>
        <p:cxnSp>
          <p:nvCxnSpPr>
            <p:cNvPr id="8" name="Straight Arrow Connector 7"/>
            <p:cNvCxnSpPr/>
            <p:nvPr/>
          </p:nvCxnSpPr>
          <p:spPr>
            <a:xfrm rot="10800000">
              <a:off x="4371475" y="5160211"/>
              <a:ext cx="842211" cy="267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Incentives: </a:t>
            </a:r>
            <a:br>
              <a:rPr lang="en-US" dirty="0" smtClean="0"/>
            </a:br>
            <a:r>
              <a:rPr lang="en-US" dirty="0" smtClean="0"/>
              <a:t>c</a:t>
            </a:r>
            <a:r>
              <a:rPr lang="en-US" dirty="0" smtClean="0"/>
              <a:t>rediting academic software and data work?</a:t>
            </a:r>
            <a:endParaRPr lang="en-US" dirty="0"/>
          </a:p>
        </p:txBody>
      </p:sp>
      <p:pic>
        <p:nvPicPr>
          <p:cNvPr id="6" name="Content Placeholder 5" descr="IncentiveInScientificSoftware-Parallel.pdf"/>
          <p:cNvPicPr>
            <a:picLocks noGrp="1" noChangeAspect="1"/>
          </p:cNvPicPr>
          <p:nvPr>
            <p:ph idx="1"/>
          </p:nvPr>
        </p:nvPicPr>
        <mc:AlternateContent>
          <mc:Choice xmlns:ma="http://schemas.microsoft.com/office/mac/drawingml/2008/main" Requires="ma">
            <p:blipFill>
              <a:blip r:embed="rId3"/>
              <a:srcRect l="-20218" r="-20218"/>
              <a:stretch>
                <a:fillRect/>
              </a:stretch>
            </p:blipFill>
          </mc:Choice>
          <mc:Fallback>
            <p:blipFill>
              <a:blip r:embed="rId4"/>
              <a:srcRect l="-20218" r="-20218"/>
              <a:stretch>
                <a:fillRect/>
              </a:stretch>
            </p:blipFill>
          </mc:Fallback>
        </mc:AlternateContent>
        <p:spPr/>
      </p:pic>
      <p:sp>
        <p:nvSpPr>
          <p:cNvPr id="4" name="TextBox 3"/>
          <p:cNvSpPr txBox="1"/>
          <p:nvPr/>
        </p:nvSpPr>
        <p:spPr>
          <a:xfrm>
            <a:off x="6552907" y="5972294"/>
            <a:ext cx="2133893" cy="369332"/>
          </a:xfrm>
          <a:prstGeom prst="rect">
            <a:avLst/>
          </a:prstGeom>
          <a:noFill/>
        </p:spPr>
        <p:txBody>
          <a:bodyPr wrap="none" rtlCol="0">
            <a:spAutoFit/>
          </a:bodyPr>
          <a:lstStyle/>
          <a:p>
            <a:r>
              <a:rPr lang="en-US"/>
              <a:t>slide: James Howison</a:t>
            </a:r>
          </a:p>
        </p:txBody>
      </p:sp>
      <p:sp>
        <p:nvSpPr>
          <p:cNvPr id="5" name="TextBox 4"/>
          <p:cNvSpPr txBox="1"/>
          <p:nvPr/>
        </p:nvSpPr>
        <p:spPr>
          <a:xfrm>
            <a:off x="457201" y="4105476"/>
            <a:ext cx="1987116"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t>for software, also read “data”</a:t>
            </a:r>
          </a:p>
        </p:txBody>
      </p:sp>
      <p:cxnSp>
        <p:nvCxnSpPr>
          <p:cNvPr id="8" name="Straight Arrow Connector 7"/>
          <p:cNvCxnSpPr>
            <a:stCxn id="5" idx="3"/>
          </p:cNvCxnSpPr>
          <p:nvPr/>
        </p:nvCxnSpPr>
        <p:spPr>
          <a:xfrm>
            <a:off x="2444317" y="4428642"/>
            <a:ext cx="573527" cy="90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6282267" y="2057400"/>
            <a:ext cx="1879591" cy="1754327"/>
          </a:xfrm>
          <a:prstGeom prst="rect">
            <a:avLst/>
          </a:prstGeom>
          <a:noFill/>
        </p:spPr>
        <p:txBody>
          <a:bodyPr wrap="none" rtlCol="0">
            <a:spAutoFit/>
          </a:bodyPr>
          <a:lstStyle/>
          <a:p>
            <a:r>
              <a:rPr lang="en-US" sz="3600">
                <a:solidFill>
                  <a:schemeClr val="tx2"/>
                </a:solidFill>
                <a:latin typeface="+mj-lt"/>
                <a:cs typeface="Franklin Gothic Book (Body)"/>
              </a:rPr>
              <a:t>World</a:t>
            </a:r>
          </a:p>
          <a:p>
            <a:r>
              <a:rPr lang="en-US" sz="3600">
                <a:solidFill>
                  <a:schemeClr val="tx2"/>
                </a:solidFill>
                <a:latin typeface="+mj-lt"/>
                <a:cs typeface="Franklin Gothic Book (Body)"/>
              </a:rPr>
              <a:t>Weather</a:t>
            </a:r>
          </a:p>
          <a:p>
            <a:r>
              <a:rPr lang="en-US" sz="3600">
                <a:solidFill>
                  <a:schemeClr val="tx2"/>
                </a:solidFill>
                <a:latin typeface="+mj-lt"/>
                <a:cs typeface="Franklin Gothic Book (Body)"/>
              </a:rPr>
              <a:t>Watch</a:t>
            </a:r>
          </a:p>
        </p:txBody>
      </p:sp>
      <p:pic>
        <p:nvPicPr>
          <p:cNvPr id="5" name="Picture 2"/>
          <p:cNvPicPr>
            <a:picLocks noChangeAspect="1" noChangeArrowheads="1"/>
          </p:cNvPicPr>
          <p:nvPr/>
        </p:nvPicPr>
        <p:blipFill>
          <a:blip r:embed="rId3"/>
          <a:srcRect/>
          <a:stretch>
            <a:fillRect/>
          </a:stretch>
        </p:blipFill>
        <p:spPr bwMode="auto">
          <a:xfrm>
            <a:off x="1219200" y="0"/>
            <a:ext cx="4654550" cy="6858000"/>
          </a:xfrm>
          <a:prstGeom prst="rect">
            <a:avLst/>
          </a:prstGeom>
          <a:noFill/>
        </p:spPr>
      </p:pic>
      <p:sp>
        <p:nvSpPr>
          <p:cNvPr id="6" name="TextBox 5"/>
          <p:cNvSpPr txBox="1"/>
          <p:nvPr/>
        </p:nvSpPr>
        <p:spPr>
          <a:xfrm>
            <a:off x="6282267" y="4245001"/>
            <a:ext cx="2762295" cy="923330"/>
          </a:xfrm>
          <a:prstGeom prst="rect">
            <a:avLst/>
          </a:prstGeom>
          <a:noFill/>
        </p:spPr>
        <p:txBody>
          <a:bodyPr wrap="none" rtlCol="0">
            <a:spAutoFit/>
          </a:bodyPr>
          <a:lstStyle/>
          <a:p>
            <a:pPr>
              <a:buFont typeface="Arial"/>
              <a:buChar char="•"/>
            </a:pPr>
            <a:r>
              <a:rPr lang="en-US"/>
              <a:t> initial planning early 1960s</a:t>
            </a:r>
          </a:p>
          <a:p>
            <a:pPr>
              <a:buFont typeface="Arial"/>
              <a:buChar char="•"/>
            </a:pPr>
            <a:r>
              <a:rPr lang="en-US"/>
              <a:t> operational about 1968</a:t>
            </a:r>
          </a:p>
          <a:p>
            <a:pPr>
              <a:buFont typeface="Arial"/>
              <a:buChar char="•"/>
            </a:pPr>
            <a:r>
              <a:rPr lang="en-US"/>
              <a:t> satellites added ~1980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Career incentives vs. external mandates</a:t>
            </a:r>
          </a:p>
        </p:txBody>
      </p:sp>
      <p:sp>
        <p:nvSpPr>
          <p:cNvPr id="3" name="Content Placeholder 2"/>
          <p:cNvSpPr>
            <a:spLocks noGrp="1"/>
          </p:cNvSpPr>
          <p:nvPr>
            <p:ph sz="quarter" idx="1"/>
          </p:nvPr>
        </p:nvSpPr>
        <p:spPr/>
        <p:txBody>
          <a:bodyPr/>
          <a:lstStyle/>
          <a:p>
            <a:r>
              <a:rPr lang="en-US"/>
              <a:t>NSF, NIH, others mandate data publication…</a:t>
            </a:r>
          </a:p>
          <a:p>
            <a:r>
              <a:rPr lang="en-US"/>
              <a:t>…but career incentives are for research results</a:t>
            </a:r>
          </a:p>
          <a:p>
            <a:r>
              <a:rPr lang="en-US"/>
              <a:t>Building software for science</a:t>
            </a:r>
          </a:p>
          <a:p>
            <a:pPr lvl="1"/>
            <a:r>
              <a:rPr lang="en-US"/>
              <a:t>by scientists</a:t>
            </a:r>
          </a:p>
          <a:p>
            <a:pPr lvl="1"/>
            <a:r>
              <a:rPr lang="en-US"/>
              <a:t>by professional support services</a:t>
            </a:r>
          </a:p>
          <a:p>
            <a:r>
              <a:rPr lang="en-US"/>
              <a:t>Maintenance, maintenance, and more maintenance</a:t>
            </a:r>
          </a:p>
          <a:p>
            <a:pPr lvl="1"/>
            <a:r>
              <a:rPr lang="en-US"/>
              <a:t>data curation</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Solutions?</a:t>
            </a:r>
          </a:p>
        </p:txBody>
      </p:sp>
      <p:sp>
        <p:nvSpPr>
          <p:cNvPr id="3" name="Content Placeholder 2"/>
          <p:cNvSpPr>
            <a:spLocks noGrp="1"/>
          </p:cNvSpPr>
          <p:nvPr>
            <p:ph sz="quarter" idx="1"/>
          </p:nvPr>
        </p:nvSpPr>
        <p:spPr/>
        <p:txBody>
          <a:bodyPr/>
          <a:lstStyle/>
          <a:p>
            <a:r>
              <a:rPr lang="en-US"/>
              <a:t>Virtual organizations?</a:t>
            </a:r>
          </a:p>
          <a:p>
            <a:r>
              <a:rPr lang="en-US"/>
              <a:t>Crowdsourcing?</a:t>
            </a:r>
          </a:p>
          <a:p>
            <a:r>
              <a:rPr lang="en-US"/>
              <a:t>Open source software as a model?</a:t>
            </a:r>
          </a:p>
          <a:p>
            <a:pPr lvl="1"/>
            <a:r>
              <a:rPr lang="en-US"/>
              <a:t>dangers of reasoning by analogy</a:t>
            </a:r>
          </a:p>
          <a:p>
            <a:r>
              <a:rPr lang="en-US"/>
              <a:t>Metadata standards?</a:t>
            </a:r>
          </a:p>
          <a:p>
            <a:r>
              <a:rPr lang="en-US"/>
              <a:t>“Young people will know how to do it”?</a:t>
            </a:r>
          </a:p>
          <a:p>
            <a:pPr lvl="1"/>
            <a:r>
              <a:rPr lang="en-US"/>
              <a:t>iSchools?</a:t>
            </a:r>
          </a:p>
          <a:p>
            <a:pPr lvl="1"/>
            <a:r>
              <a:rPr lang="en-US"/>
              <a:t>Science departments?</a:t>
            </a:r>
          </a:p>
          <a:p>
            <a:pPr lvl="1"/>
            <a:r>
              <a:rPr lang="en-US"/>
              <a:t>Science informatics programs (CS + iSchool + domain sciences)?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t>IPCC 4</a:t>
            </a:r>
            <a:r>
              <a:rPr lang="en-US" baseline="30000"/>
              <a:t>th</a:t>
            </a:r>
            <a:r>
              <a:rPr lang="en-US"/>
              <a:t> assessment (2007)</a:t>
            </a:r>
          </a:p>
        </p:txBody>
      </p:sp>
      <p:pic>
        <p:nvPicPr>
          <p:cNvPr id="53251" name="Picture 3" descr="Fig1"/>
          <p:cNvPicPr>
            <a:picLocks noChangeAspect="1" noChangeArrowheads="1"/>
          </p:cNvPicPr>
          <p:nvPr/>
        </p:nvPicPr>
        <p:blipFill>
          <a:blip r:embed="rId3"/>
          <a:srcRect/>
          <a:stretch>
            <a:fillRect/>
          </a:stretch>
        </p:blipFill>
        <p:spPr bwMode="auto">
          <a:xfrm>
            <a:off x="1189789" y="1298448"/>
            <a:ext cx="6669505" cy="4963224"/>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2667"/>
              <a:t>Infrastructural inversion</a:t>
            </a:r>
            <a:r>
              <a:rPr lang="en-US"/>
              <a:t/>
            </a:r>
            <a:br>
              <a:rPr lang="en-US"/>
            </a:br>
            <a:r>
              <a:rPr lang="en-US"/>
              <a:t>Making data global</a:t>
            </a:r>
          </a:p>
        </p:txBody>
      </p:sp>
      <p:sp>
        <p:nvSpPr>
          <p:cNvPr id="6" name="Content Placeholder 5"/>
          <p:cNvSpPr>
            <a:spLocks noGrp="1"/>
          </p:cNvSpPr>
          <p:nvPr>
            <p:ph idx="1"/>
          </p:nvPr>
        </p:nvSpPr>
        <p:spPr/>
        <p:txBody>
          <a:bodyPr>
            <a:normAutofit/>
          </a:bodyPr>
          <a:lstStyle/>
          <a:p>
            <a:r>
              <a:rPr lang="en-US"/>
              <a:t>Köppen 1881: fewer than </a:t>
            </a:r>
            <a:r>
              <a:rPr lang="en-US" b="1"/>
              <a:t>100 stations</a:t>
            </a:r>
          </a:p>
          <a:p>
            <a:r>
              <a:rPr lang="en-US"/>
              <a:t>Callendar 1938: about </a:t>
            </a:r>
            <a:r>
              <a:rPr lang="en-US" b="1"/>
              <a:t>200 stations</a:t>
            </a:r>
          </a:p>
          <a:p>
            <a:r>
              <a:rPr lang="en-US"/>
              <a:t>Willett 1950: </a:t>
            </a:r>
            <a:r>
              <a:rPr lang="en-US" b="1"/>
              <a:t>183 stations</a:t>
            </a:r>
          </a:p>
          <a:p>
            <a:r>
              <a:rPr lang="en-US"/>
              <a:t>Callendar 1961: </a:t>
            </a:r>
            <a:r>
              <a:rPr lang="en-US" b="1"/>
              <a:t>450 stations</a:t>
            </a:r>
          </a:p>
          <a:p>
            <a:r>
              <a:rPr lang="en-US"/>
              <a:t>Mitchell 1963: </a:t>
            </a:r>
            <a:r>
              <a:rPr lang="en-US" b="1"/>
              <a:t>183 stations</a:t>
            </a:r>
            <a:endParaRPr lang="en-US"/>
          </a:p>
          <a:p>
            <a:pPr marL="342900" lvl="1" indent="-342900">
              <a:buFont typeface="Wingdings 2"/>
              <a:buChar char=""/>
            </a:pPr>
            <a:r>
              <a:rPr lang="en-US" sz="3200"/>
              <a:t>Jones et al. 1986: </a:t>
            </a:r>
            <a:r>
              <a:rPr lang="en-US" sz="3200" b="1"/>
              <a:t>2194 stations</a:t>
            </a:r>
          </a:p>
          <a:p>
            <a:pPr marL="342900" lvl="1" indent="-342900">
              <a:buFont typeface="Wingdings 2"/>
              <a:buChar char=""/>
            </a:pPr>
            <a:r>
              <a:rPr lang="en-US" sz="3200"/>
              <a:t>Brohan et al. 2006: </a:t>
            </a:r>
            <a:r>
              <a:rPr lang="en-US" sz="3200" b="1"/>
              <a:t>4349 stations</a:t>
            </a:r>
            <a:r>
              <a:rPr lang="en-US" b="1"/>
              <a:t> </a:t>
            </a:r>
          </a:p>
          <a:p>
            <a:pPr marL="342900" lvl="1" indent="-342900">
              <a:buFont typeface="Wingdings 2"/>
              <a:buChar char=""/>
            </a:pPr>
            <a:r>
              <a:rPr lang="en-US" sz="3200"/>
              <a:t>Muller et al. (in preparation): </a:t>
            </a:r>
            <a:r>
              <a:rPr lang="en-US" sz="3200" b="1"/>
              <a:t>39,340 stations </a:t>
            </a:r>
            <a:r>
              <a:rPr lang="en-US" sz="3200"/>
              <a:t>(and climbing!)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97666" name="Picture 2" descr="era_page8"/>
          <p:cNvPicPr>
            <a:picLocks noChangeAspect="1" noChangeArrowheads="1"/>
          </p:cNvPicPr>
          <p:nvPr/>
        </p:nvPicPr>
        <p:blipFill>
          <a:blip r:embed="rId3"/>
          <a:srcRect/>
          <a:stretch>
            <a:fillRect/>
          </a:stretch>
        </p:blipFill>
        <p:spPr bwMode="auto">
          <a:xfrm>
            <a:off x="104775" y="1598613"/>
            <a:ext cx="8967788" cy="4759325"/>
          </a:xfrm>
          <a:prstGeom prst="rect">
            <a:avLst/>
          </a:prstGeom>
          <a:noFill/>
          <a:ln w="9525">
            <a:noFill/>
            <a:miter lim="800000"/>
            <a:headEnd/>
            <a:tailEnd/>
          </a:ln>
        </p:spPr>
      </p:pic>
      <p:sp>
        <p:nvSpPr>
          <p:cNvPr id="497667" name="Rectangle 2"/>
          <p:cNvSpPr>
            <a:spLocks noGrp="1" noChangeArrowheads="1"/>
          </p:cNvSpPr>
          <p:nvPr>
            <p:ph type="title" idx="4294967295"/>
          </p:nvPr>
        </p:nvSpPr>
        <p:spPr>
          <a:xfrm>
            <a:off x="395288" y="188913"/>
            <a:ext cx="9144000" cy="533400"/>
          </a:xfrm>
        </p:spPr>
        <p:txBody>
          <a:bodyPr/>
          <a:lstStyle/>
          <a:p>
            <a:endParaRPr lang="en-GB" sz="4000" b="1">
              <a:latin typeface="Calibri" charset="0"/>
            </a:endParaRPr>
          </a:p>
        </p:txBody>
      </p:sp>
      <p:sp>
        <p:nvSpPr>
          <p:cNvPr id="497668" name="Rectangle 5"/>
          <p:cNvSpPr>
            <a:spLocks noChangeArrowheads="1"/>
          </p:cNvSpPr>
          <p:nvPr/>
        </p:nvSpPr>
        <p:spPr bwMode="auto">
          <a:xfrm>
            <a:off x="1214438" y="1143000"/>
            <a:ext cx="6251575" cy="400050"/>
          </a:xfrm>
          <a:prstGeom prst="rect">
            <a:avLst/>
          </a:prstGeom>
          <a:noFill/>
          <a:ln w="9525">
            <a:noFill/>
            <a:miter lim="800000"/>
            <a:headEnd/>
            <a:tailEnd/>
          </a:ln>
        </p:spPr>
        <p:txBody>
          <a:bodyPr wrap="none">
            <a:prstTxWarp prst="textNoShape">
              <a:avLst/>
            </a:prstTxWarp>
            <a:spAutoFit/>
          </a:bodyPr>
          <a:lstStyle/>
          <a:p>
            <a:r>
              <a:rPr lang="en-GB" sz="2000">
                <a:latin typeface="Calibri" charset="0"/>
              </a:rPr>
              <a:t>focus on pre-1957 meteorological data in sensitive regions</a:t>
            </a:r>
          </a:p>
        </p:txBody>
      </p:sp>
      <p:sp>
        <p:nvSpPr>
          <p:cNvPr id="497669" name="Rectangle 2"/>
          <p:cNvSpPr>
            <a:spLocks noChangeArrowheads="1"/>
          </p:cNvSpPr>
          <p:nvPr/>
        </p:nvSpPr>
        <p:spPr bwMode="auto">
          <a:xfrm>
            <a:off x="0" y="0"/>
            <a:ext cx="9144000" cy="908050"/>
          </a:xfrm>
          <a:prstGeom prst="rect">
            <a:avLst/>
          </a:prstGeom>
          <a:solidFill>
            <a:schemeClr val="bg1"/>
          </a:solidFill>
          <a:ln w="9525">
            <a:noFill/>
            <a:miter lim="800000"/>
            <a:headEnd/>
            <a:tailEnd/>
          </a:ln>
        </p:spPr>
        <p:txBody>
          <a:bodyPr anchor="ctr">
            <a:prstTxWarp prst="textNoShape">
              <a:avLst/>
            </a:prstTxWarp>
          </a:bodyPr>
          <a:lstStyle/>
          <a:p>
            <a:pPr algn="ctr" eaLnBrk="1" hangingPunct="1"/>
            <a:r>
              <a:rPr lang="en-GB" sz="3200" b="1">
                <a:solidFill>
                  <a:srgbClr val="C91258"/>
                </a:solidFill>
                <a:latin typeface="Calibri" charset="0"/>
              </a:rPr>
              <a:t>ERA-CLIM data recovery and digitization  </a:t>
            </a:r>
          </a:p>
        </p:txBody>
      </p:sp>
      <p:pic>
        <p:nvPicPr>
          <p:cNvPr id="497670" name="Picture 6" descr="ECMWF_logo"/>
          <p:cNvPicPr>
            <a:picLocks noChangeAspect="1" noChangeArrowheads="1"/>
          </p:cNvPicPr>
          <p:nvPr/>
        </p:nvPicPr>
        <p:blipFill>
          <a:blip r:embed="rId4"/>
          <a:srcRect/>
          <a:stretch>
            <a:fillRect/>
          </a:stretch>
        </p:blipFill>
        <p:spPr bwMode="auto">
          <a:xfrm>
            <a:off x="6227763" y="6381750"/>
            <a:ext cx="2736850" cy="493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p:txBody>
          <a:bodyPr>
            <a:normAutofit/>
          </a:bodyPr>
          <a:lstStyle/>
          <a:p>
            <a:r>
              <a:rPr lang="en-US"/>
              <a:t>IPCC AR4 (2007), Fig. 3.1</a:t>
            </a:r>
          </a:p>
        </p:txBody>
      </p:sp>
      <p:pic>
        <p:nvPicPr>
          <p:cNvPr id="4" name="Picture 3" descr="11_05.eps"/>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517652" y="1298448"/>
            <a:ext cx="8169148" cy="551141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Distance matters </a:t>
            </a:r>
            <a:r>
              <a:rPr lang="en-US" sz="2000"/>
              <a:t>(Olson &amp; Olson, 2000)</a:t>
            </a:r>
            <a:endParaRPr lang="en-US"/>
          </a:p>
        </p:txBody>
      </p:sp>
      <p:sp>
        <p:nvSpPr>
          <p:cNvPr id="3" name="Content Placeholder 2"/>
          <p:cNvSpPr>
            <a:spLocks noGrp="1"/>
          </p:cNvSpPr>
          <p:nvPr>
            <p:ph sz="quarter" idx="1"/>
          </p:nvPr>
        </p:nvSpPr>
        <p:spPr/>
        <p:txBody>
          <a:bodyPr/>
          <a:lstStyle/>
          <a:p>
            <a:r>
              <a:rPr lang="en-US"/>
              <a:t>Physical</a:t>
            </a:r>
          </a:p>
          <a:p>
            <a:pPr lvl="1"/>
            <a:r>
              <a:rPr lang="en-US"/>
              <a:t>More likely to share and trust data with others in own lab</a:t>
            </a:r>
          </a:p>
          <a:p>
            <a:pPr lvl="1"/>
            <a:r>
              <a:rPr lang="en-US"/>
              <a:t>Face-to-face work is more efficient</a:t>
            </a:r>
          </a:p>
          <a:p>
            <a:pPr lvl="1"/>
            <a:r>
              <a:rPr lang="en-US"/>
              <a:t>Local concerns usually trump remote ones</a:t>
            </a:r>
          </a:p>
          <a:p>
            <a:r>
              <a:rPr lang="en-US">
                <a:solidFill>
                  <a:srgbClr val="FF0000"/>
                </a:solidFill>
              </a:rPr>
              <a:t>Temporal</a:t>
            </a:r>
          </a:p>
          <a:p>
            <a:pPr lvl="1"/>
            <a:r>
              <a:rPr lang="en-US"/>
              <a:t>Software ecologies change</a:t>
            </a:r>
          </a:p>
          <a:p>
            <a:pPr lvl="1"/>
            <a:r>
              <a:rPr lang="en-US"/>
              <a:t>Metadata may not exist, or be insufficient</a:t>
            </a:r>
          </a:p>
          <a:p>
            <a:r>
              <a:rPr lang="en-US"/>
              <a:t>Figurative</a:t>
            </a:r>
          </a:p>
          <a:p>
            <a:pPr lvl="1"/>
            <a:r>
              <a:rPr lang="en-US"/>
              <a:t>Distant disciplines understand less about what data represent, potential problems or virtues</a:t>
            </a:r>
          </a:p>
          <a:p>
            <a:pPr>
              <a:buNone/>
            </a:pP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64105" y="1392836"/>
            <a:ext cx="6026651" cy="4813787"/>
          </a:xfrm>
          <a:prstGeom prst="rect">
            <a:avLst/>
          </a:prstGeom>
          <a:ln>
            <a:noFill/>
          </a:ln>
          <a:effectLst>
            <a:outerShdw blurRad="190500" algn="tl" rotWithShape="0">
              <a:srgbClr val="000000">
                <a:alpha val="70000"/>
              </a:srgbClr>
            </a:outerShdw>
          </a:effectLst>
        </p:spPr>
      </p:pic>
      <p:sp>
        <p:nvSpPr>
          <p:cNvPr id="3" name="Title 2"/>
          <p:cNvSpPr>
            <a:spLocks noGrp="1"/>
          </p:cNvSpPr>
          <p:nvPr>
            <p:ph type="title"/>
          </p:nvPr>
        </p:nvSpPr>
        <p:spPr/>
        <p:txBody>
          <a:bodyPr/>
          <a:lstStyle/>
          <a:p>
            <a:r>
              <a:rPr lang="en-US"/>
              <a:t>Trust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a:blip r:embed="rId3"/>
          <a:srcRect/>
          <a:stretch>
            <a:fillRect/>
          </a:stretch>
        </p:blipFill>
        <p:spPr bwMode="auto">
          <a:xfrm>
            <a:off x="984250" y="738188"/>
            <a:ext cx="7173913" cy="5380037"/>
          </a:xfrm>
          <a:prstGeom prst="rect">
            <a:avLst/>
          </a:prstGeom>
          <a:noFill/>
        </p:spPr>
      </p:pic>
    </p:spTree>
  </p:cSld>
  <p:clrMapOvr>
    <a:masterClrMapping/>
  </p:clrMapOvr>
  <p:transition spd="slow" advClick="0"/>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CRP_template">
  <a:themeElements>
    <a:clrScheme name="WCRP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CRP_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WCRP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CRP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CRP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CRP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CRP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CRP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CRP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CRP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CRP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CRP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CRP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CRP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Origin.thmx</Template>
  <TotalTime>424</TotalTime>
  <Words>1022</Words>
  <Application>Microsoft Macintosh PowerPoint</Application>
  <PresentationFormat>On-screen Show (4:3)</PresentationFormat>
  <Paragraphs>140</Paragraphs>
  <Slides>22</Slides>
  <Notes>12</Notes>
  <HiddenSlides>0</HiddenSlides>
  <MMClips>0</MMClips>
  <ScaleCrop>false</ScaleCrop>
  <HeadingPairs>
    <vt:vector size="4" baseType="variant">
      <vt:variant>
        <vt:lpstr>Design Template</vt:lpstr>
      </vt:variant>
      <vt:variant>
        <vt:i4>2</vt:i4>
      </vt:variant>
      <vt:variant>
        <vt:lpstr>Slide Titles</vt:lpstr>
      </vt:variant>
      <vt:variant>
        <vt:i4>22</vt:i4>
      </vt:variant>
    </vt:vector>
  </HeadingPairs>
  <TitlesOfParts>
    <vt:vector size="24" baseType="lpstr">
      <vt:lpstr>1_Origin</vt:lpstr>
      <vt:lpstr>WCRP_template</vt:lpstr>
      <vt:lpstr>Science institutions and open data: opportunities and barriers</vt:lpstr>
      <vt:lpstr>Slide 2</vt:lpstr>
      <vt:lpstr>IPCC 4th assessment (2007)</vt:lpstr>
      <vt:lpstr>Infrastructural inversion Making data global</vt:lpstr>
      <vt:lpstr>Slide 5</vt:lpstr>
      <vt:lpstr>IPCC AR4 (2007), Fig. 3.1</vt:lpstr>
      <vt:lpstr>Distance matters (Olson &amp; Olson, 2000)</vt:lpstr>
      <vt:lpstr>Trust</vt:lpstr>
      <vt:lpstr>Slide 9</vt:lpstr>
      <vt:lpstr>Hierarchies and incentives</vt:lpstr>
      <vt:lpstr>Hierarchies and incentives</vt:lpstr>
      <vt:lpstr>Infrastructure: a historical model</vt:lpstr>
      <vt:lpstr>Slide 13</vt:lpstr>
      <vt:lpstr>Meta-institutions as data gateways </vt:lpstr>
      <vt:lpstr>Meta-meta-institutions</vt:lpstr>
      <vt:lpstr>“Metadata is nobody’s job” — S.L. Star</vt:lpstr>
      <vt:lpstr>Data aren’t data without software</vt:lpstr>
      <vt:lpstr> Incentives: current academic reputation system</vt:lpstr>
      <vt:lpstr>Incentives:  crediting academic software and data work?</vt:lpstr>
      <vt:lpstr>Career incentives vs. external mandates</vt:lpstr>
      <vt:lpstr>Solutions?</vt:lpstr>
      <vt:lpstr>Slide 22</vt:lpstr>
    </vt:vector>
  </TitlesOfParts>
  <Company>University Of Michigan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institutions and open data: opportunities and barriers</dc:title>
  <dc:creator>Paul Edwards</dc:creator>
  <cp:lastModifiedBy>Paul Edwards</cp:lastModifiedBy>
  <cp:revision>4</cp:revision>
  <dcterms:created xsi:type="dcterms:W3CDTF">2011-03-10T12:50:27Z</dcterms:created>
  <dcterms:modified xsi:type="dcterms:W3CDTF">2011-03-10T19:54:45Z</dcterms:modified>
</cp:coreProperties>
</file>