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3"/>
  </p:notesMasterIdLst>
  <p:handoutMasterIdLst>
    <p:handoutMasterId r:id="rId34"/>
  </p:handoutMasterIdLst>
  <p:sldIdLst>
    <p:sldId id="279" r:id="rId2"/>
    <p:sldId id="293" r:id="rId3"/>
    <p:sldId id="298" r:id="rId4"/>
    <p:sldId id="281" r:id="rId5"/>
    <p:sldId id="261" r:id="rId6"/>
    <p:sldId id="300" r:id="rId7"/>
    <p:sldId id="302" r:id="rId8"/>
    <p:sldId id="305" r:id="rId9"/>
    <p:sldId id="289" r:id="rId10"/>
    <p:sldId id="275" r:id="rId11"/>
    <p:sldId id="288" r:id="rId12"/>
    <p:sldId id="280" r:id="rId13"/>
    <p:sldId id="260" r:id="rId14"/>
    <p:sldId id="266" r:id="rId15"/>
    <p:sldId id="292" r:id="rId16"/>
    <p:sldId id="304" r:id="rId17"/>
    <p:sldId id="283" r:id="rId18"/>
    <p:sldId id="268" r:id="rId19"/>
    <p:sldId id="256" r:id="rId20"/>
    <p:sldId id="277" r:id="rId21"/>
    <p:sldId id="310" r:id="rId22"/>
    <p:sldId id="307" r:id="rId23"/>
    <p:sldId id="297" r:id="rId24"/>
    <p:sldId id="278" r:id="rId25"/>
    <p:sldId id="264" r:id="rId26"/>
    <p:sldId id="286" r:id="rId27"/>
    <p:sldId id="299" r:id="rId28"/>
    <p:sldId id="267" r:id="rId29"/>
    <p:sldId id="311" r:id="rId30"/>
    <p:sldId id="290" r:id="rId31"/>
    <p:sldId id="30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968" autoAdjust="0"/>
    <p:restoredTop sz="63715" autoAdjust="0"/>
  </p:normalViewPr>
  <p:slideViewPr>
    <p:cSldViewPr snapToGrid="0" snapToObjects="1">
      <p:cViewPr>
        <p:scale>
          <a:sx n="100" d="100"/>
          <a:sy n="100" d="100"/>
        </p:scale>
        <p:origin x="-2264" y="-88"/>
      </p:cViewPr>
      <p:guideLst>
        <p:guide orient="horz" pos="2160"/>
        <p:guide pos="2880"/>
      </p:guideLst>
    </p:cSldViewPr>
  </p:slideViewPr>
  <p:notesTextViewPr>
    <p:cViewPr>
      <p:scale>
        <a:sx n="150" d="100"/>
        <a:sy n="150" d="100"/>
      </p:scale>
      <p:origin x="0" y="0"/>
    </p:cViewPr>
  </p:notesTextViewPr>
  <p:sorterViewPr>
    <p:cViewPr>
      <p:scale>
        <a:sx n="75" d="100"/>
        <a:sy n="75" d="100"/>
      </p:scale>
      <p:origin x="0" y="0"/>
    </p:cViewPr>
  </p:sorterViewPr>
  <p:notesViewPr>
    <p:cSldViewPr snapToGrid="0" snapToObjects="1">
      <p:cViewPr varScale="1">
        <p:scale>
          <a:sx n="155" d="100"/>
          <a:sy n="155" d="100"/>
        </p:scale>
        <p:origin x="-360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2348FD-F685-0947-91D7-D2F0FAF91B5E}" type="datetimeFigureOut">
              <a:rPr lang="en-US" smtClean="0"/>
              <a:pPr/>
              <a:t>4/25/11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6335F-55A1-CD41-B8B3-2C206494416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4607D-78F2-D444-85A2-E2EE71E4F1D1}" type="datetimeFigureOut">
              <a:rPr lang="en-US" smtClean="0"/>
              <a:pPr/>
              <a:t>4/25/11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104BD-C77E-7A4C-9BEB-B87663C15CB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United_Nations_Statistics_Division" TargetMode="External"/><Relationship Id="rId4" Type="http://schemas.openxmlformats.org/officeDocument/2006/relationships/hyperlink" Target="http://en.wikipedia.org/wiki/United_Nations"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eifl.ne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eant.net/Network/GlobalConnectivity/Pages/WorldRegions-NorthAmerica.aspx" TargetMode="External"/><Relationship Id="rId4" Type="http://schemas.openxmlformats.org/officeDocument/2006/relationships/hyperlink" Target="http://www.geant.net/Network/GlobalConnectivity/Pages/worldregions-LatinAmerica.aspx" TargetMode="External"/><Relationship Id="rId5" Type="http://schemas.openxmlformats.org/officeDocument/2006/relationships/hyperlink" Target="http://www.geant.net/Network/GlobalConnectivity/Pages/WorldRegions-NorthAfricaAndTheMiddleEast.aspx" TargetMode="External"/><Relationship Id="rId6" Type="http://schemas.openxmlformats.org/officeDocument/2006/relationships/hyperlink" Target="http://www.geant.net/Network/GlobalConnectivity/Pages/Worldregions-Sub-SaharanAfrica.aspx" TargetMode="External"/><Relationship Id="rId7" Type="http://schemas.openxmlformats.org/officeDocument/2006/relationships/hyperlink" Target="http://www.geant.net/Network/GlobalConnectivity/Pages/WorldRegions-SouthCaucasus.aspx" TargetMode="External"/><Relationship Id="rId8" Type="http://schemas.openxmlformats.org/officeDocument/2006/relationships/hyperlink" Target="http://www.geant.net/Network/GlobalConnectivity/Pages/WorldRegions-CentralAsia.aspx" TargetMode="External"/><Relationship Id="rId9" Type="http://schemas.openxmlformats.org/officeDocument/2006/relationships/hyperlink" Target="http://www.geant.net/Network/GlobalConnectivity/Pages/WorldRegions-Asia-Pacific.aspx" TargetMode="External"/><Relationship Id="rId10" Type="http://schemas.openxmlformats.org/officeDocument/2006/relationships/hyperlink" Target="http://www.geant.net/Network/GlobalConnectivity/Pages/WorldRegions-Caribbean.aspx"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resources</a:t>
            </a:r>
            <a:r>
              <a:rPr lang="en-US" sz="1200" b="0" kern="1200" dirty="0" smtClean="0">
                <a:solidFill>
                  <a:schemeClr val="tx1"/>
                </a:solidFill>
                <a:latin typeface="+mn-lt"/>
                <a:ea typeface="+mn-ea"/>
                <a:cs typeface="+mn-cs"/>
              </a:rPr>
              <a:t> may be l</a:t>
            </a:r>
            <a:r>
              <a:rPr lang="en-US" b="0" dirty="0" smtClean="0"/>
              <a:t>arge, distributed, autonomous, diverse, and dynamic.  </a:t>
            </a:r>
            <a:r>
              <a:rPr lang="en-US" sz="1200" kern="1200" dirty="0" smtClean="0">
                <a:solidFill>
                  <a:schemeClr val="tx1"/>
                </a:solidFill>
                <a:latin typeface="+mn-lt"/>
                <a:ea typeface="+mn-ea"/>
                <a:cs typeface="+mn-cs"/>
              </a:rPr>
              <a:t>In many developing countries data-driven research requires the researcher to be in close physical proximity to the data. </a:t>
            </a:r>
            <a:r>
              <a:rPr lang="en-US" sz="12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Researchers in these regions may have access to the internet but bandwidth may vary greatly.  Proximity to a high bandwidth hub is essential.  Intranet bandwidth on university campuses or within institutional networks is generally is sufficient for use of local data resources.  In mature economies,</a:t>
            </a:r>
            <a:r>
              <a:rPr lang="en-US" sz="1800" kern="1200" baseline="0" dirty="0" smtClean="0">
                <a:solidFill>
                  <a:schemeClr val="tx1"/>
                </a:solidFill>
                <a:latin typeface="+mn-lt"/>
                <a:ea typeface="+mn-ea"/>
                <a:cs typeface="+mn-cs"/>
              </a:rPr>
              <a:t> connectivity allows for geographically distributed repositories with varying degrees of collective functionalities.  Federated distributed repositories have high degrees of interoperability.</a:t>
            </a: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Internet connectivity does not mean access to scientific datasets; bandwidth varies greatly according to location and services available.  Statistics</a:t>
            </a:r>
            <a:r>
              <a:rPr lang="en-US" sz="1200" kern="1200" baseline="0" dirty="0" smtClean="0">
                <a:solidFill>
                  <a:schemeClr val="tx1"/>
                </a:solidFill>
                <a:latin typeface="+mn-lt"/>
                <a:ea typeface="+mn-ea"/>
                <a:cs typeface="+mn-cs"/>
              </a:rPr>
              <a:t> for internet users often include cell phone and other handheld devices.  (</a:t>
            </a:r>
            <a:r>
              <a:rPr lang="en-US" sz="1200" kern="1200" dirty="0" smtClean="0">
                <a:solidFill>
                  <a:schemeClr val="tx1"/>
                </a:solidFill>
                <a:latin typeface="+mn-lt"/>
                <a:ea typeface="+mn-ea"/>
                <a:cs typeface="+mn-cs"/>
              </a:rPr>
              <a:t>1995:  90M Mobile subscriptions; 2010:  5.2B mobile subscriptions (4.5B users); 2011 World Population:  6.9B</a:t>
            </a:r>
            <a:r>
              <a:rPr lang="en-US" sz="10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Full Participation in scholarly communication processes is essential</a:t>
            </a:r>
            <a:r>
              <a:rPr lang="en-US" baseline="0" dirty="0" smtClean="0"/>
              <a:t> to researchers</a:t>
            </a:r>
            <a:r>
              <a:rPr lang="en-US" dirty="0" smtClean="0"/>
              <a:t>.  </a:t>
            </a:r>
            <a:r>
              <a:rPr lang="en-US" sz="1800" kern="1200" dirty="0" smtClean="0">
                <a:solidFill>
                  <a:schemeClr val="tx1"/>
                </a:solidFill>
                <a:latin typeface="+mn-lt"/>
                <a:ea typeface="+mn-ea"/>
                <a:cs typeface="+mn-cs"/>
              </a:rPr>
              <a:t>A primary concern for researchers in developing countries is not only one of limited access to data resources, but one of isolation – being left out of the scholarly communication processes and informal dialogues that accompany the global mainstream disciplinary research enterprise.</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Without access to desired datasets and resources researchers in developing countries will leave – the country’s intellectual capital will decrease and its prospects for future prosperity will diminish.  Intellectual capital plays an essential role in improving a countries economic circumstances and the overall quality of life of its people.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Interoperability of data</a:t>
            </a:r>
            <a:r>
              <a:rPr lang="en-US" baseline="0" dirty="0" smtClean="0"/>
              <a:t>, systems and networks </a:t>
            </a:r>
            <a:r>
              <a:rPr lang="en-US" dirty="0" smtClean="0"/>
              <a:t>is essential to</a:t>
            </a:r>
            <a:r>
              <a:rPr lang="en-US" baseline="0" dirty="0" smtClean="0"/>
              <a:t> conduct innovative research.  </a:t>
            </a:r>
            <a:r>
              <a:rPr lang="en-US" dirty="0" smtClean="0"/>
              <a:t>Distributed repositories</a:t>
            </a:r>
            <a:r>
              <a:rPr lang="en-US" baseline="0" dirty="0" smtClean="0"/>
              <a:t> that link diverse and often heterogeneous datasets serve broad range of users.  To accomplish this, r</a:t>
            </a:r>
            <a:r>
              <a:rPr lang="en-US" sz="1800" kern="1200" dirty="0" smtClean="0">
                <a:solidFill>
                  <a:schemeClr val="tx1"/>
                </a:solidFill>
                <a:latin typeface="+mn-lt"/>
                <a:ea typeface="+mn-ea"/>
                <a:cs typeface="+mn-cs"/>
              </a:rPr>
              <a:t>esearch data must be wisely prepared and formatted at the earliest stages of the information life</a:t>
            </a:r>
            <a:r>
              <a:rPr lang="en-US" sz="1800" kern="1200" baseline="0" dirty="0" smtClean="0">
                <a:solidFill>
                  <a:schemeClr val="tx1"/>
                </a:solidFill>
                <a:latin typeface="+mn-lt"/>
                <a:ea typeface="+mn-ea"/>
                <a:cs typeface="+mn-cs"/>
              </a:rPr>
              <a:t>cycle </a:t>
            </a:r>
            <a:r>
              <a:rPr lang="en-US" sz="1800" kern="1200" dirty="0" smtClean="0">
                <a:solidFill>
                  <a:schemeClr val="tx1"/>
                </a:solidFill>
                <a:latin typeface="+mn-lt"/>
                <a:ea typeface="+mn-ea"/>
                <a:cs typeface="+mn-cs"/>
              </a:rPr>
              <a:t>to facilitate building highly functional collections as the data accumulates and is integrated and connected to other resources.  This</a:t>
            </a:r>
            <a:r>
              <a:rPr lang="en-US" sz="1800" kern="1200" baseline="0" dirty="0" smtClean="0">
                <a:solidFill>
                  <a:schemeClr val="tx1"/>
                </a:solidFill>
                <a:latin typeface="+mn-lt"/>
                <a:ea typeface="+mn-ea"/>
                <a:cs typeface="+mn-cs"/>
              </a:rPr>
              <a:t> is most quickly and efficiently</a:t>
            </a:r>
            <a:r>
              <a:rPr lang="en-US" sz="1800" kern="1200" dirty="0" smtClean="0">
                <a:solidFill>
                  <a:schemeClr val="tx1"/>
                </a:solidFill>
                <a:latin typeface="+mn-lt"/>
                <a:ea typeface="+mn-ea"/>
                <a:cs typeface="+mn-cs"/>
              </a:rPr>
              <a:t> achieved by working within an international context involving both</a:t>
            </a:r>
            <a:r>
              <a:rPr lang="en-US" sz="1800" kern="1200" baseline="0" dirty="0" smtClean="0">
                <a:solidFill>
                  <a:schemeClr val="tx1"/>
                </a:solidFill>
                <a:latin typeface="+mn-lt"/>
                <a:ea typeface="+mn-ea"/>
                <a:cs typeface="+mn-cs"/>
              </a:rPr>
              <a:t> formal and informal arrangements.</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Supporting data-intensive</a:t>
            </a:r>
            <a:r>
              <a:rPr lang="en-US" baseline="0" dirty="0" smtClean="0"/>
              <a:t> research will have a </a:t>
            </a:r>
            <a:r>
              <a:rPr lang="en-US" dirty="0" smtClean="0"/>
              <a:t>significant</a:t>
            </a:r>
            <a:r>
              <a:rPr lang="en-US" baseline="0" dirty="0" smtClean="0"/>
              <a:t> </a:t>
            </a:r>
            <a:r>
              <a:rPr lang="en-US" dirty="0" smtClean="0"/>
              <a:t>impact on many aspects of a Library’s operations:</a:t>
            </a:r>
            <a:r>
              <a:rPr lang="en-US" baseline="0" dirty="0" smtClean="0"/>
              <a:t>  </a:t>
            </a:r>
            <a:r>
              <a:rPr lang="en-US" dirty="0" smtClean="0"/>
              <a:t>collections, services, research infrastructure, and human resources.  In</a:t>
            </a:r>
            <a:r>
              <a:rPr lang="en-US" baseline="0" dirty="0" smtClean="0"/>
              <a:t> terms of the information lifecycle there will be new responsibilities and priorities.  A few are listed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800" b="1" kern="1200" dirty="0" smtClean="0">
                <a:solidFill>
                  <a:schemeClr val="tx1"/>
                </a:solidFill>
                <a:latin typeface="+mn-lt"/>
                <a:ea typeface="+mn-ea"/>
                <a:cs typeface="+mn-cs"/>
              </a:rPr>
              <a:t>Data Creation and Acquisition Considerations</a:t>
            </a: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close</a:t>
            </a:r>
            <a:r>
              <a:rPr lang="en-US" sz="1800" kern="1200" baseline="0" dirty="0" smtClean="0">
                <a:solidFill>
                  <a:schemeClr val="tx1"/>
                </a:solidFill>
                <a:latin typeface="+mn-lt"/>
                <a:ea typeface="+mn-ea"/>
                <a:cs typeface="+mn-cs"/>
              </a:rPr>
              <a:t> attention to the s</a:t>
            </a:r>
            <a:r>
              <a:rPr lang="en-US" sz="1800" kern="1200" dirty="0" smtClean="0">
                <a:solidFill>
                  <a:schemeClr val="tx1"/>
                </a:solidFill>
                <a:latin typeface="+mn-lt"/>
                <a:ea typeface="+mn-ea"/>
                <a:cs typeface="+mn-cs"/>
              </a:rPr>
              <a:t>election</a:t>
            </a:r>
            <a:r>
              <a:rPr lang="en-US" sz="1800" kern="1200" baseline="0" dirty="0" smtClean="0">
                <a:solidFill>
                  <a:schemeClr val="tx1"/>
                </a:solidFill>
                <a:latin typeface="+mn-lt"/>
                <a:ea typeface="+mn-ea"/>
                <a:cs typeface="+mn-cs"/>
              </a:rPr>
              <a:t> and </a:t>
            </a:r>
            <a:r>
              <a:rPr lang="en-US" sz="1800" kern="1200" dirty="0" smtClean="0">
                <a:solidFill>
                  <a:schemeClr val="tx1"/>
                </a:solidFill>
                <a:latin typeface="+mn-lt"/>
                <a:ea typeface="+mn-ea"/>
                <a:cs typeface="+mn-cs"/>
              </a:rPr>
              <a:t>evaluation of new data</a:t>
            </a:r>
          </a:p>
          <a:p>
            <a:r>
              <a:rPr lang="en-US" sz="1800" kern="1200" dirty="0" smtClean="0">
                <a:solidFill>
                  <a:schemeClr val="tx1"/>
                </a:solidFill>
                <a:latin typeface="+mn-lt"/>
                <a:ea typeface="+mn-ea"/>
                <a:cs typeface="+mn-cs"/>
              </a:rPr>
              <a:t>partnering arrangements</a:t>
            </a:r>
          </a:p>
          <a:p>
            <a:r>
              <a:rPr lang="en-US" sz="1800" kern="1200" dirty="0" smtClean="0">
                <a:solidFill>
                  <a:schemeClr val="tx1"/>
                </a:solidFill>
                <a:latin typeface="+mn-lt"/>
                <a:ea typeface="+mn-ea"/>
                <a:cs typeface="+mn-cs"/>
              </a:rPr>
              <a:t>multi-sector support</a:t>
            </a:r>
          </a:p>
          <a:p>
            <a:r>
              <a:rPr lang="en-US" sz="1800" kern="1200" dirty="0" smtClean="0">
                <a:solidFill>
                  <a:schemeClr val="tx1"/>
                </a:solidFill>
                <a:latin typeface="+mn-lt"/>
                <a:ea typeface="+mn-ea"/>
                <a:cs typeface="+mn-cs"/>
              </a:rPr>
              <a:t>multi-lingual content</a:t>
            </a:r>
          </a:p>
          <a:p>
            <a:r>
              <a:rPr lang="en-US" sz="1800" kern="1200" dirty="0" smtClean="0">
                <a:solidFill>
                  <a:schemeClr val="tx1"/>
                </a:solidFill>
                <a:latin typeface="+mn-lt"/>
                <a:ea typeface="+mn-ea"/>
                <a:cs typeface="+mn-cs"/>
              </a:rPr>
              <a:t>cross-domain and interdisciplinary</a:t>
            </a:r>
            <a:r>
              <a:rPr lang="en-US" sz="1800" kern="1200" baseline="0" dirty="0" smtClean="0">
                <a:solidFill>
                  <a:schemeClr val="tx1"/>
                </a:solidFill>
                <a:latin typeface="+mn-lt"/>
                <a:ea typeface="+mn-ea"/>
                <a:cs typeface="+mn-cs"/>
              </a:rPr>
              <a:t> research data</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b="1" kern="1200" dirty="0" smtClean="0">
                <a:solidFill>
                  <a:schemeClr val="tx1"/>
                </a:solidFill>
                <a:latin typeface="+mn-lt"/>
                <a:ea typeface="+mn-ea"/>
                <a:cs typeface="+mn-cs"/>
              </a:rPr>
              <a:t>Data Management</a:t>
            </a: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data set integration for structured and unstructured data</a:t>
            </a:r>
          </a:p>
          <a:p>
            <a:r>
              <a:rPr lang="en-US" sz="1800" kern="1200" dirty="0" smtClean="0">
                <a:solidFill>
                  <a:schemeClr val="tx1"/>
                </a:solidFill>
                <a:latin typeface="+mn-lt"/>
                <a:ea typeface="+mn-ea"/>
                <a:cs typeface="+mn-cs"/>
              </a:rPr>
              <a:t>metadata standards</a:t>
            </a:r>
          </a:p>
          <a:p>
            <a:r>
              <a:rPr lang="en-US" sz="1800" kern="1200" dirty="0" smtClean="0">
                <a:solidFill>
                  <a:schemeClr val="tx1"/>
                </a:solidFill>
                <a:latin typeface="+mn-lt"/>
                <a:ea typeface="+mn-ea"/>
                <a:cs typeface="+mn-cs"/>
              </a:rPr>
              <a:t>interoperable architecture and repository infrastructures</a:t>
            </a:r>
          </a:p>
          <a:p>
            <a:r>
              <a:rPr lang="en-US" sz="1800" kern="1200" dirty="0" smtClean="0">
                <a:solidFill>
                  <a:schemeClr val="tx1"/>
                </a:solidFill>
                <a:latin typeface="+mn-lt"/>
                <a:ea typeface="+mn-ea"/>
                <a:cs typeface="+mn-cs"/>
              </a:rPr>
              <a:t>data archiving</a:t>
            </a:r>
            <a:r>
              <a:rPr lang="en-US" sz="1800" kern="1200" baseline="0" dirty="0" smtClean="0">
                <a:solidFill>
                  <a:schemeClr val="tx1"/>
                </a:solidFill>
                <a:latin typeface="+mn-lt"/>
                <a:ea typeface="+mn-ea"/>
                <a:cs typeface="+mn-cs"/>
              </a:rPr>
              <a:t> services</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Maintenance</a:t>
            </a:r>
          </a:p>
          <a:p>
            <a:r>
              <a:rPr lang="en-US" sz="1800" kern="1200" dirty="0" smtClean="0">
                <a:solidFill>
                  <a:schemeClr val="tx1"/>
                </a:solidFill>
                <a:latin typeface="+mn-lt"/>
                <a:ea typeface="+mn-ea"/>
                <a:cs typeface="+mn-cs"/>
              </a:rPr>
              <a:t>Security</a:t>
            </a:r>
          </a:p>
          <a:p>
            <a:r>
              <a:rPr lang="en-US" sz="1800" kern="1200" dirty="0" smtClean="0">
                <a:solidFill>
                  <a:schemeClr val="tx1"/>
                </a:solidFill>
                <a:latin typeface="+mn-lt"/>
                <a:ea typeface="+mn-ea"/>
                <a:cs typeface="+mn-cs"/>
              </a:rPr>
              <a:t>Classification/tagging</a:t>
            </a:r>
          </a:p>
          <a:p>
            <a:r>
              <a:rPr lang="en-US" sz="1800" kern="1200" dirty="0" smtClean="0">
                <a:solidFill>
                  <a:schemeClr val="tx1"/>
                </a:solidFill>
                <a:latin typeface="+mn-lt"/>
                <a:ea typeface="+mn-ea"/>
                <a:cs typeface="+mn-cs"/>
              </a:rPr>
              <a:t>Workflow</a:t>
            </a:r>
          </a:p>
          <a:p>
            <a:r>
              <a:rPr lang="en-US" sz="1800" b="1" kern="1200" dirty="0" smtClean="0">
                <a:solidFill>
                  <a:schemeClr val="tx1"/>
                </a:solidFill>
                <a:latin typeface="+mn-lt"/>
                <a:ea typeface="+mn-ea"/>
                <a:cs typeface="+mn-cs"/>
              </a:rPr>
              <a:t> </a:t>
            </a:r>
            <a:endParaRPr lang="en-US" sz="1800" b="0" kern="1200" dirty="0" smtClean="0">
              <a:solidFill>
                <a:schemeClr val="tx1"/>
              </a:solidFill>
              <a:latin typeface="+mn-lt"/>
              <a:ea typeface="+mn-ea"/>
              <a:cs typeface="+mn-cs"/>
            </a:endParaRPr>
          </a:p>
          <a:p>
            <a:r>
              <a:rPr lang="en-US" sz="1800" b="1" kern="1200" dirty="0" smtClean="0">
                <a:solidFill>
                  <a:schemeClr val="tx1"/>
                </a:solidFill>
                <a:latin typeface="+mn-lt"/>
                <a:ea typeface="+mn-ea"/>
                <a:cs typeface="+mn-cs"/>
              </a:rPr>
              <a:t>Data Use Considerations</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user metadata  and annotation tools</a:t>
            </a:r>
          </a:p>
          <a:p>
            <a:r>
              <a:rPr lang="en-US" sz="1800" kern="1200" dirty="0" smtClean="0">
                <a:solidFill>
                  <a:schemeClr val="tx1"/>
                </a:solidFill>
                <a:latin typeface="+mn-lt"/>
                <a:ea typeface="+mn-ea"/>
                <a:cs typeface="+mn-cs"/>
              </a:rPr>
              <a:t>reformatting tools and services </a:t>
            </a:r>
          </a:p>
          <a:p>
            <a:r>
              <a:rPr lang="en-US" sz="1800" kern="1200" dirty="0" smtClean="0">
                <a:solidFill>
                  <a:schemeClr val="tx1"/>
                </a:solidFill>
                <a:latin typeface="+mn-lt"/>
                <a:ea typeface="+mn-ea"/>
                <a:cs typeface="+mn-cs"/>
              </a:rPr>
              <a:t>allowing</a:t>
            </a:r>
            <a:r>
              <a:rPr lang="en-US" sz="1800" kern="1200" baseline="0" dirty="0" smtClean="0">
                <a:solidFill>
                  <a:schemeClr val="tx1"/>
                </a:solidFill>
                <a:latin typeface="+mn-lt"/>
                <a:ea typeface="+mn-ea"/>
                <a:cs typeface="+mn-cs"/>
              </a:rPr>
              <a:t> for </a:t>
            </a:r>
            <a:r>
              <a:rPr lang="en-US" sz="1800" kern="1200" dirty="0" smtClean="0">
                <a:solidFill>
                  <a:schemeClr val="tx1"/>
                </a:solidFill>
                <a:latin typeface="+mn-lt"/>
                <a:ea typeface="+mn-ea"/>
                <a:cs typeface="+mn-cs"/>
              </a:rPr>
              <a:t>complex derivatives</a:t>
            </a:r>
            <a:r>
              <a:rPr lang="en-US" sz="1800" kern="1200" baseline="0" dirty="0" smtClean="0">
                <a:solidFill>
                  <a:schemeClr val="tx1"/>
                </a:solidFill>
                <a:latin typeface="+mn-lt"/>
                <a:ea typeface="+mn-ea"/>
                <a:cs typeface="+mn-cs"/>
              </a:rPr>
              <a:t> of</a:t>
            </a:r>
            <a:r>
              <a:rPr lang="en-US" sz="1800" kern="1200" dirty="0" smtClean="0">
                <a:solidFill>
                  <a:schemeClr val="tx1"/>
                </a:solidFill>
                <a:latin typeface="+mn-lt"/>
                <a:ea typeface="+mn-ea"/>
                <a:cs typeface="+mn-cs"/>
              </a:rPr>
              <a:t> raw data (computational artifacts)</a:t>
            </a:r>
          </a:p>
          <a:p>
            <a:r>
              <a:rPr lang="en-US" sz="1800" kern="1200" dirty="0" smtClean="0">
                <a:solidFill>
                  <a:schemeClr val="tx1"/>
                </a:solidFill>
                <a:latin typeface="+mn-lt"/>
                <a:ea typeface="+mn-ea"/>
                <a:cs typeface="+mn-cs"/>
              </a:rPr>
              <a:t>fundamental search and retrieval</a:t>
            </a:r>
          </a:p>
          <a:p>
            <a:r>
              <a:rPr lang="en-US" sz="1800" kern="1200" dirty="0" smtClean="0">
                <a:solidFill>
                  <a:schemeClr val="tx1"/>
                </a:solidFill>
                <a:latin typeface="+mn-lt"/>
                <a:ea typeface="+mn-ea"/>
                <a:cs typeface="+mn-cs"/>
              </a:rPr>
              <a:t>data assets browser and discovery tools</a:t>
            </a:r>
          </a:p>
          <a:p>
            <a:r>
              <a:rPr lang="en-US" sz="1800" kern="1200" dirty="0" smtClean="0">
                <a:solidFill>
                  <a:schemeClr val="tx1"/>
                </a:solidFill>
                <a:latin typeface="+mn-lt"/>
                <a:ea typeface="+mn-ea"/>
                <a:cs typeface="+mn-cs"/>
              </a:rPr>
              <a:t>promoting data reuse and repurposing</a:t>
            </a:r>
            <a:r>
              <a:rPr lang="en-US" sz="1800" kern="1200" baseline="0" dirty="0" smtClean="0">
                <a:solidFill>
                  <a:schemeClr val="tx1"/>
                </a:solidFill>
                <a:latin typeface="+mn-lt"/>
                <a:ea typeface="+mn-ea"/>
                <a:cs typeface="+mn-cs"/>
              </a:rPr>
              <a:t> policies and practices</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standard data</a:t>
            </a:r>
            <a:r>
              <a:rPr lang="en-US" sz="1800" kern="1200" baseline="0" dirty="0" smtClean="0">
                <a:solidFill>
                  <a:schemeClr val="tx1"/>
                </a:solidFill>
                <a:latin typeface="+mn-lt"/>
                <a:ea typeface="+mn-ea"/>
                <a:cs typeface="+mn-cs"/>
              </a:rPr>
              <a:t> a</a:t>
            </a:r>
            <a:r>
              <a:rPr lang="en-US" sz="1800" kern="1200" dirty="0" smtClean="0">
                <a:solidFill>
                  <a:schemeClr val="tx1"/>
                </a:solidFill>
                <a:latin typeface="+mn-lt"/>
                <a:ea typeface="+mn-ea"/>
                <a:cs typeface="+mn-cs"/>
              </a:rPr>
              <a:t>nalysis and visualization tools</a:t>
            </a:r>
          </a:p>
          <a:p>
            <a:r>
              <a:rPr lang="en-US" sz="1800" kern="1200" dirty="0" smtClean="0">
                <a:solidFill>
                  <a:schemeClr val="tx1"/>
                </a:solidFill>
                <a:latin typeface="+mn-lt"/>
                <a:ea typeface="+mn-ea"/>
                <a:cs typeface="+mn-cs"/>
              </a:rPr>
              <a:t>agreement</a:t>
            </a:r>
            <a:r>
              <a:rPr lang="en-US" sz="1800" kern="1200" baseline="0" dirty="0" smtClean="0">
                <a:solidFill>
                  <a:schemeClr val="tx1"/>
                </a:solidFill>
                <a:latin typeface="+mn-lt"/>
                <a:ea typeface="+mn-ea"/>
                <a:cs typeface="+mn-cs"/>
              </a:rPr>
              <a:t> on extent of application support and toolsets</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b="1" kern="1200" dirty="0" smtClean="0">
                <a:solidFill>
                  <a:schemeClr val="tx1"/>
                </a:solidFill>
                <a:latin typeface="+mn-lt"/>
                <a:ea typeface="+mn-ea"/>
                <a:cs typeface="+mn-cs"/>
              </a:rPr>
              <a:t>Data </a:t>
            </a:r>
            <a:r>
              <a:rPr lang="en-US" sz="1800" b="1" kern="1200" dirty="0" err="1" smtClean="0">
                <a:solidFill>
                  <a:schemeClr val="tx1"/>
                </a:solidFill>
                <a:latin typeface="+mn-lt"/>
                <a:ea typeface="+mn-ea"/>
                <a:cs typeface="+mn-cs"/>
              </a:rPr>
              <a:t>Curation</a:t>
            </a:r>
            <a:r>
              <a:rPr lang="en-US" sz="1800" b="1" kern="1200" dirty="0" smtClean="0">
                <a:solidFill>
                  <a:schemeClr val="tx1"/>
                </a:solidFill>
                <a:latin typeface="+mn-lt"/>
                <a:ea typeface="+mn-ea"/>
                <a:cs typeface="+mn-cs"/>
              </a:rPr>
              <a:t> Considerations</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ensuring the validity, scope, format consistency, authenticity, authority, persistence, reliability, integrity, provenance, preservation and archiving</a:t>
            </a:r>
            <a:r>
              <a:rPr lang="en-US" sz="1800" kern="1200" baseline="0" dirty="0" smtClean="0">
                <a:solidFill>
                  <a:schemeClr val="tx1"/>
                </a:solidFill>
                <a:latin typeface="+mn-lt"/>
                <a:ea typeface="+mn-ea"/>
                <a:cs typeface="+mn-cs"/>
              </a:rPr>
              <a:t> of data</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a:t>
            </a:r>
          </a:p>
          <a:p>
            <a:endParaRPr lang="en-US" sz="1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kern="1200" dirty="0" smtClean="0">
                <a:solidFill>
                  <a:schemeClr val="tx1"/>
                </a:solidFill>
                <a:latin typeface="+mn-lt"/>
                <a:ea typeface="+mn-ea"/>
                <a:cs typeface="+mn-cs"/>
              </a:rPr>
              <a:t>The designation of a developing region or country is not uniformly used and is determined by many different measures</a:t>
            </a:r>
            <a:r>
              <a:rPr lang="en-US" sz="1800" kern="1200" baseline="0" dirty="0" smtClean="0">
                <a:solidFill>
                  <a:schemeClr val="tx1"/>
                </a:solidFill>
                <a:latin typeface="+mn-lt"/>
                <a:ea typeface="+mn-ea"/>
                <a:cs typeface="+mn-cs"/>
              </a:rPr>
              <a:t> by different parties.  </a:t>
            </a:r>
            <a:endParaRPr lang="en-US" b="1" i="1" dirty="0" smtClean="0"/>
          </a:p>
          <a:p>
            <a:endParaRPr lang="en-US" b="1" i="1" dirty="0" smtClean="0"/>
          </a:p>
          <a:p>
            <a:r>
              <a:rPr lang="en-US" b="1" i="1" dirty="0" smtClean="0"/>
              <a:t>Developing country</a:t>
            </a:r>
            <a:r>
              <a:rPr lang="en-US" dirty="0" smtClean="0"/>
              <a:t> is generally used to describe a nation with a low level of material well-being. Since no single definition of </a:t>
            </a:r>
            <a:r>
              <a:rPr lang="en-US" i="1" dirty="0" smtClean="0"/>
              <a:t>developed country</a:t>
            </a:r>
            <a:r>
              <a:rPr lang="en-US" dirty="0" smtClean="0"/>
              <a:t> is recognized internationally, the levels of development may vary widely within so-called developing countries. Some developing countries have high average standards of living.</a:t>
            </a:r>
          </a:p>
          <a:p>
            <a:r>
              <a:rPr lang="en-US" dirty="0" smtClean="0"/>
              <a:t>source: Wikipedia</a:t>
            </a:r>
          </a:p>
          <a:p>
            <a:endParaRPr lang="en-US" dirty="0" smtClean="0"/>
          </a:p>
          <a:p>
            <a:r>
              <a:rPr lang="en-US" dirty="0" smtClean="0"/>
              <a:t>But according to the </a:t>
            </a:r>
            <a:r>
              <a:rPr lang="en-US" dirty="0" smtClean="0">
                <a:hlinkClick r:id="rId3"/>
              </a:rPr>
              <a:t>United Nations Statistics Division</a:t>
            </a:r>
            <a:r>
              <a:rPr lang="en-US" dirty="0" smtClean="0"/>
              <a:t>,</a:t>
            </a:r>
            <a:r>
              <a:rPr lang="en-US" baseline="0" dirty="0" smtClean="0"/>
              <a:t> t</a:t>
            </a:r>
            <a:r>
              <a:rPr lang="en-US" dirty="0" smtClean="0"/>
              <a:t>here is no established convention for the designation of "developed" and "developing" countries or areas in the </a:t>
            </a:r>
            <a:r>
              <a:rPr lang="en-US" dirty="0" smtClean="0">
                <a:hlinkClick r:id="rId4"/>
              </a:rPr>
              <a:t>United Nations</a:t>
            </a:r>
            <a:r>
              <a:rPr lang="en-US" dirty="0" smtClean="0"/>
              <a:t> system. </a:t>
            </a:r>
          </a:p>
          <a:p>
            <a:endParaRPr lang="en-US" dirty="0" smtClean="0"/>
          </a:p>
        </p:txBody>
      </p:sp>
      <p:sp>
        <p:nvSpPr>
          <p:cNvPr id="4" name="Slide Number Placeholder 3"/>
          <p:cNvSpPr>
            <a:spLocks noGrp="1"/>
          </p:cNvSpPr>
          <p:nvPr>
            <p:ph type="sldNum" sz="quarter" idx="10"/>
          </p:nvPr>
        </p:nvSpPr>
        <p:spPr/>
        <p:txBody>
          <a:bodyPr/>
          <a:lstStyle/>
          <a:p>
            <a:fld id="{BF2104BD-C77E-7A4C-9BEB-B87663C15CB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kern="1200" dirty="0" smtClean="0">
                <a:solidFill>
                  <a:schemeClr val="tx1"/>
                </a:solidFill>
                <a:latin typeface="+mn-lt"/>
                <a:ea typeface="+mn-ea"/>
                <a:cs typeface="+mn-cs"/>
              </a:rPr>
              <a:t>For libraries in developing countries numerous tradeoffs must be made</a:t>
            </a:r>
            <a:r>
              <a:rPr lang="en-US" sz="1800" kern="1200" baseline="0" dirty="0" smtClean="0">
                <a:solidFill>
                  <a:schemeClr val="tx1"/>
                </a:solidFill>
                <a:latin typeface="+mn-lt"/>
                <a:ea typeface="+mn-ea"/>
                <a:cs typeface="+mn-cs"/>
              </a:rPr>
              <a:t> in determining r</a:t>
            </a:r>
            <a:r>
              <a:rPr lang="en-US" sz="1800" kern="1200" dirty="0" smtClean="0">
                <a:solidFill>
                  <a:schemeClr val="tx1"/>
                </a:solidFill>
                <a:latin typeface="+mn-lt"/>
                <a:ea typeface="+mn-ea"/>
                <a:cs typeface="+mn-cs"/>
              </a:rPr>
              <a:t>esource requirements</a:t>
            </a:r>
            <a:r>
              <a:rPr lang="en-US" sz="1800" kern="1200" baseline="0" dirty="0" smtClean="0">
                <a:solidFill>
                  <a:schemeClr val="tx1"/>
                </a:solidFill>
                <a:latin typeface="+mn-lt"/>
                <a:ea typeface="+mn-ea"/>
                <a:cs typeface="+mn-cs"/>
              </a:rPr>
              <a:t> and priorities.  This slide shows some of them.</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2104BD-C77E-7A4C-9BEB-B87663C15CB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Challenges</a:t>
            </a:r>
            <a:r>
              <a:rPr lang="en-US" baseline="0" dirty="0" smtClean="0"/>
              <a:t> confronting libraries in developing countries include the following (non-inclusive):</a:t>
            </a:r>
            <a:endParaRPr lang="en-US" dirty="0" smtClean="0"/>
          </a:p>
          <a:p>
            <a:endParaRPr lang="en-US" dirty="0" smtClean="0"/>
          </a:p>
          <a:p>
            <a:pPr lvl="1">
              <a:buFont typeface="Arial"/>
              <a:buChar char="•"/>
            </a:pPr>
            <a:r>
              <a:rPr lang="en-US" dirty="0" smtClean="0"/>
              <a:t>  bottlenecks in key specialties such as security (especially security), information management, advanced content management, and real-time processing</a:t>
            </a:r>
            <a:r>
              <a:rPr lang="en-US" baseline="0" dirty="0" smtClean="0"/>
              <a:t> (</a:t>
            </a:r>
            <a:r>
              <a:rPr lang="en-US" dirty="0" smtClean="0"/>
              <a:t>International Data Corporation Digital Universe 2010 Report)</a:t>
            </a:r>
          </a:p>
          <a:p>
            <a:pPr lvl="1">
              <a:buFont typeface="Arial"/>
              <a:buChar char="•"/>
            </a:pPr>
            <a:r>
              <a:rPr lang="en-US" dirty="0" smtClean="0"/>
              <a:t>  multi-</a:t>
            </a:r>
            <a:r>
              <a:rPr lang="en-US" dirty="0" err="1" smtClean="0"/>
              <a:t>linguality</a:t>
            </a:r>
            <a:endParaRPr lang="en-US" dirty="0" smtClean="0"/>
          </a:p>
          <a:p>
            <a:pPr lvl="1">
              <a:buFont typeface="Arial"/>
              <a:buChar char="•"/>
            </a:pPr>
            <a:r>
              <a:rPr lang="en-US" dirty="0" smtClean="0"/>
              <a:t>  out-dated ICT and data infrastructure; limited support and maintenance</a:t>
            </a:r>
          </a:p>
          <a:p>
            <a:pPr lvl="1">
              <a:buFont typeface="Arial"/>
              <a:buChar char="•"/>
            </a:pPr>
            <a:r>
              <a:rPr lang="en-US" dirty="0" smtClean="0"/>
              <a:t>  low internet</a:t>
            </a:r>
            <a:r>
              <a:rPr lang="en-US" baseline="0" dirty="0" smtClean="0"/>
              <a:t> bandwidth</a:t>
            </a:r>
          </a:p>
          <a:p>
            <a:pPr lvl="1">
              <a:buFont typeface="Arial"/>
              <a:buChar char="•"/>
            </a:pPr>
            <a:r>
              <a:rPr lang="en-US" baseline="0" dirty="0" smtClean="0"/>
              <a:t>  sense of geographic isolation</a:t>
            </a:r>
          </a:p>
          <a:p>
            <a:pPr lvl="1">
              <a:buFont typeface="Arial"/>
              <a:buChar char="•"/>
            </a:pPr>
            <a:r>
              <a:rPr lang="en-US" baseline="0" dirty="0" smtClean="0"/>
              <a:t>  limited funds to support professional development and participation in community conferences, working groups, etc.</a:t>
            </a:r>
            <a:endParaRPr lang="en-US" dirty="0" smtClean="0"/>
          </a:p>
          <a:p>
            <a:endParaRPr lang="en-US" dirty="0" smtClean="0"/>
          </a:p>
          <a:p>
            <a:r>
              <a:rPr lang="en-US" dirty="0" smtClean="0"/>
              <a:t>In</a:t>
            </a:r>
            <a:r>
              <a:rPr lang="en-US" baseline="0" dirty="0" smtClean="0"/>
              <a:t> general:</a:t>
            </a:r>
          </a:p>
          <a:p>
            <a:pPr lvl="1">
              <a:buFont typeface="Arial"/>
              <a:buChar char="•"/>
            </a:pPr>
            <a:r>
              <a:rPr lang="en-US" dirty="0" smtClean="0"/>
              <a:t>  information Integration,</a:t>
            </a:r>
            <a:r>
              <a:rPr lang="en-US" baseline="0" dirty="0" smtClean="0"/>
              <a:t> s</a:t>
            </a:r>
            <a:r>
              <a:rPr lang="en-US" dirty="0" smtClean="0"/>
              <a:t>ynthesis</a:t>
            </a:r>
            <a:r>
              <a:rPr lang="en-US" baseline="0" dirty="0" smtClean="0"/>
              <a:t> and use will be limited in scale, especially when the data is from multiple sources in variety of forms</a:t>
            </a:r>
          </a:p>
          <a:p>
            <a:pPr lvl="1">
              <a:buFont typeface="Arial"/>
              <a:buChar char="•"/>
            </a:pPr>
            <a:r>
              <a:rPr lang="en-US" baseline="0" dirty="0" smtClean="0"/>
              <a:t>  information harvesting is dependent upon internet connectivity and staff quality-control</a:t>
            </a:r>
          </a:p>
          <a:p>
            <a:pPr lvl="1">
              <a:buFont typeface="Arial"/>
              <a:buChar char="•"/>
            </a:pPr>
            <a:r>
              <a:rPr lang="en-US" baseline="0" dirty="0" smtClean="0"/>
              <a:t>  information parsing requires specialized systems and technical expertise</a:t>
            </a:r>
          </a:p>
          <a:p>
            <a:pPr lvl="1">
              <a:buFont typeface="Arial"/>
              <a:buChar char="•"/>
            </a:pPr>
            <a:r>
              <a:rPr lang="en-US" baseline="0" dirty="0" smtClean="0"/>
              <a:t>  information conversion to new repository models requires technical expertise and full awareness of external practices</a:t>
            </a:r>
          </a:p>
        </p:txBody>
      </p:sp>
      <p:sp>
        <p:nvSpPr>
          <p:cNvPr id="4" name="Slide Number Placeholder 3"/>
          <p:cNvSpPr>
            <a:spLocks noGrp="1"/>
          </p:cNvSpPr>
          <p:nvPr>
            <p:ph type="sldNum" sz="quarter" idx="10"/>
          </p:nvPr>
        </p:nvSpPr>
        <p:spPr/>
        <p:txBody>
          <a:bodyPr/>
          <a:lstStyle/>
          <a:p>
            <a:fld id="{BF2104BD-C77E-7A4C-9BEB-B87663C15CB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International Activities of Note:</a:t>
            </a:r>
          </a:p>
          <a:p>
            <a:endParaRPr lang="en-US" dirty="0" smtClean="0"/>
          </a:p>
          <a:p>
            <a:r>
              <a:rPr lang="en-US" b="1" dirty="0" smtClean="0"/>
              <a:t>The World Summit Award (WSA)</a:t>
            </a:r>
            <a:r>
              <a:rPr lang="en-US" dirty="0" smtClean="0"/>
              <a:t> is a global activity to select and promote the world's best </a:t>
            </a:r>
            <a:r>
              <a:rPr lang="en-US" dirty="0" err="1" smtClean="0"/>
              <a:t>e</a:t>
            </a:r>
            <a:r>
              <a:rPr lang="en-US" dirty="0" smtClean="0"/>
              <a:t>-Content and most innovative ICT applications. It offers a worldwide platform for all who value the creative use of </a:t>
            </a:r>
            <a:r>
              <a:rPr lang="en-US" dirty="0" err="1" smtClean="0"/>
              <a:t>ICTs</a:t>
            </a:r>
            <a:r>
              <a:rPr lang="en-US" dirty="0" smtClean="0"/>
              <a:t> and who are committed to making today’s information society more inclusive.</a:t>
            </a:r>
          </a:p>
          <a:p>
            <a:endParaRPr lang="en-US" dirty="0" smtClean="0"/>
          </a:p>
          <a:p>
            <a:r>
              <a:rPr lang="en-US" dirty="0" smtClean="0"/>
              <a:t>WSA is based on a unique mechanism of a global contest supported by national selections of best practice and a sequence of content-focused national and international events, content conferences and promotional exhibitions.</a:t>
            </a:r>
          </a:p>
          <a:p>
            <a:r>
              <a:rPr lang="en-US" dirty="0" smtClean="0"/>
              <a:t>WSA was initiated by Austria in 2003 in the framework of the United Nations' World Summit on the Information Society (WSIS) and is organized by a global partner network, coordinated by the International Center for New Media. WSA partners come from governments, private sector and civil society in over 160 UN member states.</a:t>
            </a:r>
          </a:p>
          <a:p>
            <a:endParaRPr lang="en-US" dirty="0" smtClean="0"/>
          </a:p>
          <a:p>
            <a:r>
              <a:rPr lang="en-US" dirty="0" smtClean="0"/>
              <a:t>WSA implements the UN agenda for the development of the information society and supports specifically the UN Millennium Development Goals of ending poverty, hunger and disease, providing education for all, saving the environment and giving a fair share to women through the use of </a:t>
            </a:r>
            <a:r>
              <a:rPr lang="en-US" dirty="0" err="1" smtClean="0"/>
              <a:t>ICTs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EIFL </a:t>
            </a:r>
            <a:r>
              <a:rPr lang="en-US" sz="1800" kern="1200" dirty="0" smtClean="0">
                <a:solidFill>
                  <a:schemeClr val="tx1"/>
                </a:solidFill>
                <a:latin typeface="+mn-lt"/>
                <a:ea typeface="+mn-ea"/>
                <a:cs typeface="+mn-cs"/>
              </a:rPr>
              <a:t>is an international not-for-profit organization based in Europe with a global network of partners. We run a wide range of programs and events designed to increase access to knowledge</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Working in collaboration with libraries in more than 45 developing and transition countries in Africa, Asia and Europe, EIFL enables access to knowledge for education, learning, research and sustainable community development.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u="sng" kern="1200" dirty="0" smtClean="0">
                <a:solidFill>
                  <a:schemeClr val="tx1"/>
                </a:solidFill>
                <a:latin typeface="+mn-lt"/>
                <a:ea typeface="+mn-ea"/>
                <a:cs typeface="+mn-cs"/>
                <a:hlinkClick r:id="rId3"/>
              </a:rPr>
              <a:t>http://www.eifl.net/</a:t>
            </a:r>
            <a:endParaRPr lang="en-US" sz="1800"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FUNREDES</a:t>
            </a:r>
            <a:r>
              <a:rPr lang="en-US" dirty="0" smtClean="0"/>
              <a:t> is a Non-Governmental Organization, dedicated to the dissemination of New Information and Communication Technologies (NICT) in developing countries, especially in Latin America and the Caribbean. The in collaboration with International Organizations, </a:t>
            </a:r>
            <a:r>
              <a:rPr lang="en-US" dirty="0" err="1" smtClean="0"/>
              <a:t>NGO's</a:t>
            </a:r>
            <a:r>
              <a:rPr lang="en-US" dirty="0" smtClean="0"/>
              <a:t>, the States, Administrations, and public or private institutions, with the objective of contributing to regional development and integration.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http://www.funredes.org/english/index.php3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Digital Links </a:t>
            </a:r>
            <a:r>
              <a:rPr lang="en-US" dirty="0" smtClean="0"/>
              <a:t>is a social enterprise that provides IT equipment and solutions for education, small businesses and health units in the world’s poorest areas.</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Notes:</a:t>
            </a:r>
          </a:p>
          <a:p>
            <a:pPr>
              <a:buFontTx/>
              <a:buChar char="•"/>
            </a:pPr>
            <a:endParaRPr lang="en-US" dirty="0" smtClean="0"/>
          </a:p>
          <a:p>
            <a:pPr>
              <a:buFontTx/>
              <a:buNone/>
            </a:pPr>
            <a:r>
              <a:rPr lang="en-US" dirty="0" smtClean="0"/>
              <a:t>1)  open access does</a:t>
            </a:r>
            <a:r>
              <a:rPr lang="en-US" baseline="0" dirty="0" smtClean="0"/>
              <a:t> not necessarily mean “free”</a:t>
            </a:r>
          </a:p>
          <a:p>
            <a:pPr>
              <a:buFontTx/>
              <a:buChar char="•"/>
            </a:pPr>
            <a:endParaRPr lang="en-US" baseline="0" dirty="0" smtClean="0"/>
          </a:p>
          <a:p>
            <a:pPr>
              <a:buFontTx/>
              <a:buNone/>
            </a:pPr>
            <a:r>
              <a:rPr lang="en-US" baseline="0" dirty="0" smtClean="0"/>
              <a:t>2)  The culture of sharing that has accompanied the growth of internet-based digital content has also demonstrated a unique ability to self-organize to address very difficult challenges– some of considerable scope requiring years of effort.  The challenges include technical, organizational and social.</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a:t>
            </a:r>
            <a:r>
              <a:rPr lang="en-US" baseline="0" dirty="0" smtClean="0"/>
              <a:t> to scientific  journals and opportunities to publish the results of their work is essential for researchers.  For now, low-bandwidth connectivity suffices for most on-line journals.  However, when journals and documents become “actively formatted” (linked to other papers, datasets, software, ...) access to broadband wide-area networks will be essential.</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links to an interactive visualization showing internet penetrations to more than 100 countries.</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This talk will explore potential roles for libraries in improving access, use and sharing of large stores of data in support of </a:t>
            </a:r>
            <a:r>
              <a:rPr lang="en-US" sz="1800" kern="1200" dirty="0" err="1" smtClean="0">
                <a:solidFill>
                  <a:schemeClr val="tx1"/>
                </a:solidFill>
                <a:latin typeface="+mn-lt"/>
                <a:ea typeface="+mn-ea"/>
                <a:cs typeface="+mn-cs"/>
              </a:rPr>
              <a:t>e</a:t>
            </a:r>
            <a:r>
              <a:rPr lang="en-US" sz="1800" kern="1200" dirty="0" smtClean="0">
                <a:solidFill>
                  <a:schemeClr val="tx1"/>
                </a:solidFill>
                <a:latin typeface="+mn-lt"/>
                <a:ea typeface="+mn-ea"/>
                <a:cs typeface="+mn-cs"/>
              </a:rPr>
              <a:t>-Science and other data intensive scholarly inquiry.  The focus is on developing regions and countries</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Brief Description</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Contemporary research and scholarship is increasingly characterized by the use large-scale datasets and computationally intensive tasks.  Vast amounts of data are used by scientists to better map the cosmos, build more accurate earth system models, examine in finer detail the structures of living organisms, and gain new insights into the behaviors of societies and individuals in a complex world.  Similarly, humanists are rapidly integrating newly digitized corpora, digital representations of cultural artifacts, and spatial and temporal indexed data into their scholarly endeavors.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Datasets used are often huge by any measure.  Many require elaborate preparation for use.  As examples, data are captured by digital instruments and recording devices</a:t>
            </a:r>
            <a:r>
              <a:rPr lang="en-US" sz="1800" kern="1200" baseline="0" dirty="0" smtClean="0">
                <a:solidFill>
                  <a:schemeClr val="tx1"/>
                </a:solidFill>
                <a:latin typeface="+mn-lt"/>
                <a:ea typeface="+mn-ea"/>
                <a:cs typeface="+mn-cs"/>
              </a:rPr>
              <a:t> including</a:t>
            </a:r>
            <a:r>
              <a:rPr lang="en-US" sz="1800" kern="1200" dirty="0" smtClean="0">
                <a:solidFill>
                  <a:schemeClr val="tx1"/>
                </a:solidFill>
                <a:latin typeface="+mn-lt"/>
                <a:ea typeface="+mn-ea"/>
                <a:cs typeface="+mn-cs"/>
              </a:rPr>
              <a:t> telescopes, particle accelerators, seismic sensors, environmental recorders, medical diagnostic machines, and other high-throughput digital devices.  Data produced by such instruments can amount to </a:t>
            </a:r>
            <a:r>
              <a:rPr lang="en-US" sz="1800" kern="1200" dirty="0" err="1" smtClean="0">
                <a:solidFill>
                  <a:schemeClr val="tx1"/>
                </a:solidFill>
                <a:latin typeface="+mn-lt"/>
                <a:ea typeface="+mn-ea"/>
                <a:cs typeface="+mn-cs"/>
              </a:rPr>
              <a:t>petabytes</a:t>
            </a:r>
            <a:r>
              <a:rPr lang="en-US" sz="1800" kern="1200" dirty="0" smtClean="0">
                <a:solidFill>
                  <a:schemeClr val="tx1"/>
                </a:solidFill>
                <a:latin typeface="+mn-lt"/>
                <a:ea typeface="+mn-ea"/>
                <a:cs typeface="+mn-cs"/>
              </a:rPr>
              <a:t> of data.   </a:t>
            </a:r>
          </a:p>
          <a:p>
            <a:r>
              <a:rPr lang="en-US" sz="1800" kern="1200" dirty="0" smtClean="0">
                <a:solidFill>
                  <a:schemeClr val="tx1"/>
                </a:solidFill>
                <a:latin typeface="+mn-lt"/>
                <a:ea typeface="+mn-ea"/>
                <a:cs typeface="+mn-cs"/>
              </a:rPr>
              <a:t>Three-dimensional representations of cultural artifacts can require terabytes of data, depending upon the fidelity desired.  </a:t>
            </a:r>
          </a:p>
          <a:p>
            <a:r>
              <a:rPr lang="en-US" sz="1800" kern="1200" dirty="0" smtClean="0">
                <a:solidFill>
                  <a:schemeClr val="tx1"/>
                </a:solidFill>
                <a:latin typeface="+mn-lt"/>
                <a:ea typeface="+mn-ea"/>
                <a:cs typeface="+mn-cs"/>
              </a:rPr>
              <a:t>Researchers studying social media and networks routinely sample and analyze billions of interactions.  More raw digital data is now being produced than can be physically stored and this disparity will almost certainly continue to increase.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Much has been accomplished by the libraries and information sciences communities over the past decade to establish basic principles, standards, object representations, descriptive metadata and reference models needed to gain interoperability, scalability, access, and long-term preservation and archiving of digital content.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Already libraries have undergone significant transformation over the past several decades by converting collections and holdings to digital forms in prescribed formats with appropriate descriptive metadata.  In addition, they have been confronted with a deluge of new “born digital” data from a variety of sources.  These data are often in the form of new media that is unique to digital representation.  Most would agree that taken together, libraries have risen to the task of integrating new digital content into their collections.  Libraries now play a central role in providing enhanced access to large digital collections across many topic domains for a wide variety of users.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However, the prospect of libraries taking responsibility for very large-scale raw data sets and a multitude of derivative forms of data associated with </a:t>
            </a:r>
            <a:r>
              <a:rPr lang="en-US" sz="1800" kern="1200" dirty="0" err="1" smtClean="0">
                <a:solidFill>
                  <a:schemeClr val="tx1"/>
                </a:solidFill>
                <a:latin typeface="+mn-lt"/>
                <a:ea typeface="+mn-ea"/>
                <a:cs typeface="+mn-cs"/>
              </a:rPr>
              <a:t>eScience</a:t>
            </a:r>
            <a:r>
              <a:rPr lang="en-US" sz="1800" kern="1200" dirty="0" smtClean="0">
                <a:solidFill>
                  <a:schemeClr val="tx1"/>
                </a:solidFill>
                <a:latin typeface="+mn-lt"/>
                <a:ea typeface="+mn-ea"/>
                <a:cs typeface="+mn-cs"/>
              </a:rPr>
              <a:t> and data-intensive scholarship was not seriously considered until the past several years.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As a result, there is lively debate and controversy over how libraries, and particularly “research” libraries, should participate in providing data, tools and infrastructure in support of data-intensive research.</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The challenges for libraries to take a major role in this regard are daunting.  In addition to tasks inherent in the information lifecycle there other</a:t>
            </a:r>
            <a:r>
              <a:rPr lang="en-US" sz="1800" kern="1200" baseline="0" dirty="0" smtClean="0">
                <a:solidFill>
                  <a:schemeClr val="tx1"/>
                </a:solidFill>
                <a:latin typeface="+mn-lt"/>
                <a:ea typeface="+mn-ea"/>
                <a:cs typeface="+mn-cs"/>
              </a:rPr>
              <a:t> changes</a:t>
            </a:r>
            <a:r>
              <a:rPr lang="en-US" sz="1800" kern="1200" dirty="0" smtClean="0">
                <a:solidFill>
                  <a:schemeClr val="tx1"/>
                </a:solidFill>
                <a:latin typeface="+mn-lt"/>
                <a:ea typeface="+mn-ea"/>
                <a:cs typeface="+mn-cs"/>
              </a:rPr>
              <a:t> requiring new technology infrastructures, additional local expertise and a broader spectrum of user services.  [The data may arrive in complex, unstructured form from remote and sometimes unknown or unreliable sources.  Researchers may request new or hybrid forms of datasets along with new sophisticated tools for data retrieval and analysis, visualization and rendering, and potentially many other tools and services.]</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What all of this means for libraries in terms of computational, storage and communication infrastructure is an open and unanswered question.</a:t>
            </a:r>
          </a:p>
          <a:p>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Even more uncertain than the data management and technology implications is what the new circumstances will imply in terms of human resources and staffing for libraries.  Certainly new expertise will be necessary.  This points to the question of whether graduate schools of library and information science are adequately preparing students for the realities that await them in the networked, digital world of knowledge resources.</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For developing countries all of the above apply, only there will be other barriers to overcome that are not present in the more developed areas.  But perhaps there are unique opportunities for developing countries as well – as they are starting from a different point and one that is not burdened by entrenched practices.</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This presentation will consider some of the issues.  The topic is broad, but one accompanied by considerable passion and pressing concern.</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2104BD-C77E-7A4C-9BEB-B87663C15CB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sheer</a:t>
            </a:r>
            <a:r>
              <a:rPr lang="en-US" baseline="0" dirty="0" smtClean="0"/>
              <a:t> size of some regions presents obstacles to providing ICT infrastructure to remote areas.</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Telecommunication providers</a:t>
            </a:r>
            <a:r>
              <a:rPr lang="en-US" baseline="0" dirty="0" smtClean="0"/>
              <a:t> continue to mount new efforts to extend internet connectivity to developing regions.</a:t>
            </a:r>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http://alhaqqagency.wordpress.com/2010/01/07/global-internet-map-2009/</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Annual Cisco Visual Networking Index Forecast Projects Global IP Traffic to Increase More Than Fourfold by 2014</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The Global Information Technology Report 2010-2011 </a:t>
            </a:r>
            <a:r>
              <a:rPr lang="en-US" sz="1400" dirty="0" smtClean="0"/>
              <a:t>World Economic Forum (</a:t>
            </a:r>
            <a:r>
              <a:rPr lang="en-US" sz="1400" dirty="0" err="1" smtClean="0"/>
              <a:t>cisco</a:t>
            </a:r>
            <a:r>
              <a:rPr lang="en-US" sz="1400" dirty="0" smtClean="0"/>
              <a:t>)</a:t>
            </a:r>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dirty="0" smtClean="0"/>
          </a:p>
          <a:p>
            <a:endParaRPr lang="en-US" sz="1400"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kern="1200" dirty="0" smtClean="0">
                <a:solidFill>
                  <a:schemeClr val="tx1"/>
                </a:solidFill>
                <a:latin typeface="+mn-lt"/>
                <a:ea typeface="+mn-ea"/>
                <a:cs typeface="+mn-cs"/>
              </a:rPr>
              <a:t>GÉANT</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GÉANT2 is the high-bandwidth, academic Internet serving Europe’s research and education community. Connecting over 30 million researchers with a multi-domain topology spanning 34 European countries and links to a number of other world regions, GÉANT2 is at the heart of global research networking.</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GÉANT2 is co-funded by the European Commission and Europe's national research and education networks, and is managed by DANTE.</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In addition to its pan-European reach, the GÉANT network has extensive links to networks in other world regions including </a:t>
            </a:r>
            <a:r>
              <a:rPr lang="en-US" sz="1800" u="sng" kern="1200" dirty="0" smtClean="0">
                <a:solidFill>
                  <a:schemeClr val="tx1"/>
                </a:solidFill>
                <a:latin typeface="+mn-lt"/>
                <a:ea typeface="+mn-ea"/>
                <a:cs typeface="+mn-cs"/>
                <a:hlinkClick r:id="rId3"/>
              </a:rPr>
              <a:t>North America</a:t>
            </a:r>
            <a:r>
              <a:rPr lang="en-US" sz="1800" kern="1200" dirty="0" smtClean="0">
                <a:solidFill>
                  <a:schemeClr val="tx1"/>
                </a:solidFill>
                <a:latin typeface="+mn-lt"/>
                <a:ea typeface="+mn-ea"/>
                <a:cs typeface="+mn-cs"/>
              </a:rPr>
              <a:t>, </a:t>
            </a:r>
            <a:r>
              <a:rPr lang="en-US" sz="1800" u="sng" kern="1200" dirty="0" smtClean="0">
                <a:solidFill>
                  <a:schemeClr val="tx1"/>
                </a:solidFill>
                <a:latin typeface="+mn-lt"/>
                <a:ea typeface="+mn-ea"/>
                <a:cs typeface="+mn-cs"/>
                <a:hlinkClick r:id="rId4"/>
              </a:rPr>
              <a:t>Latin America</a:t>
            </a:r>
            <a:r>
              <a:rPr lang="en-US" sz="1800" kern="1200" dirty="0" smtClean="0">
                <a:solidFill>
                  <a:schemeClr val="tx1"/>
                </a:solidFill>
                <a:latin typeface="+mn-lt"/>
                <a:ea typeface="+mn-ea"/>
                <a:cs typeface="+mn-cs"/>
              </a:rPr>
              <a:t>, </a:t>
            </a:r>
            <a:r>
              <a:rPr lang="en-US" sz="1800" u="sng" kern="1200" dirty="0" smtClean="0">
                <a:solidFill>
                  <a:schemeClr val="tx1"/>
                </a:solidFill>
                <a:latin typeface="+mn-lt"/>
                <a:ea typeface="+mn-ea"/>
                <a:cs typeface="+mn-cs"/>
                <a:hlinkClick r:id="rId5"/>
              </a:rPr>
              <a:t>North Africa and the Middle East</a:t>
            </a:r>
            <a:r>
              <a:rPr lang="en-US" sz="1800" kern="1200" dirty="0" smtClean="0">
                <a:solidFill>
                  <a:schemeClr val="tx1"/>
                </a:solidFill>
                <a:latin typeface="+mn-lt"/>
                <a:ea typeface="+mn-ea"/>
                <a:cs typeface="+mn-cs"/>
              </a:rPr>
              <a:t>, </a:t>
            </a:r>
            <a:r>
              <a:rPr lang="en-US" sz="1800" u="sng" kern="1200" dirty="0" smtClean="0">
                <a:solidFill>
                  <a:schemeClr val="tx1"/>
                </a:solidFill>
                <a:latin typeface="+mn-lt"/>
                <a:ea typeface="+mn-ea"/>
                <a:cs typeface="+mn-cs"/>
                <a:hlinkClick r:id="rId6"/>
              </a:rPr>
              <a:t>South Africa and Kenya</a:t>
            </a:r>
            <a:r>
              <a:rPr lang="en-US" sz="1800" kern="1200" dirty="0" smtClean="0">
                <a:solidFill>
                  <a:schemeClr val="tx1"/>
                </a:solidFill>
                <a:latin typeface="+mn-lt"/>
                <a:ea typeface="+mn-ea"/>
                <a:cs typeface="+mn-cs"/>
              </a:rPr>
              <a:t>, the </a:t>
            </a:r>
            <a:r>
              <a:rPr lang="en-US" sz="1800" u="sng" kern="1200" dirty="0" smtClean="0">
                <a:solidFill>
                  <a:schemeClr val="tx1"/>
                </a:solidFill>
                <a:latin typeface="+mn-lt"/>
                <a:ea typeface="+mn-ea"/>
                <a:cs typeface="+mn-cs"/>
                <a:hlinkClick r:id="rId7"/>
              </a:rPr>
              <a:t>South Caucasus</a:t>
            </a:r>
            <a:r>
              <a:rPr lang="en-US" sz="1800" kern="1200" dirty="0" smtClean="0">
                <a:solidFill>
                  <a:schemeClr val="tx1"/>
                </a:solidFill>
                <a:latin typeface="+mn-lt"/>
                <a:ea typeface="+mn-ea"/>
                <a:cs typeface="+mn-cs"/>
              </a:rPr>
              <a:t>, </a:t>
            </a:r>
            <a:r>
              <a:rPr lang="en-US" sz="1800" u="sng" kern="1200" dirty="0" smtClean="0">
                <a:solidFill>
                  <a:schemeClr val="tx1"/>
                </a:solidFill>
                <a:latin typeface="+mn-lt"/>
                <a:ea typeface="+mn-ea"/>
                <a:cs typeface="+mn-cs"/>
                <a:hlinkClick r:id="rId8"/>
              </a:rPr>
              <a:t>Central Asia </a:t>
            </a:r>
            <a:r>
              <a:rPr lang="en-US" sz="1800" kern="1200" dirty="0" smtClean="0">
                <a:solidFill>
                  <a:schemeClr val="tx1"/>
                </a:solidFill>
                <a:latin typeface="+mn-lt"/>
                <a:ea typeface="+mn-ea"/>
                <a:cs typeface="+mn-cs"/>
              </a:rPr>
              <a:t>and the </a:t>
            </a:r>
            <a:r>
              <a:rPr lang="en-US" sz="1800" u="sng" kern="1200" dirty="0" smtClean="0">
                <a:solidFill>
                  <a:schemeClr val="tx1"/>
                </a:solidFill>
                <a:latin typeface="+mn-lt"/>
                <a:ea typeface="+mn-ea"/>
                <a:cs typeface="+mn-cs"/>
                <a:hlinkClick r:id="rId9"/>
              </a:rPr>
              <a:t>Asia-Pacific</a:t>
            </a:r>
            <a:r>
              <a:rPr lang="en-US" sz="1800" kern="1200" dirty="0" smtClean="0">
                <a:solidFill>
                  <a:schemeClr val="tx1"/>
                </a:solidFill>
                <a:latin typeface="+mn-lt"/>
                <a:ea typeface="+mn-ea"/>
                <a:cs typeface="+mn-cs"/>
              </a:rPr>
              <a:t> Region. Work is also on-going to connect to the </a:t>
            </a:r>
            <a:r>
              <a:rPr lang="en-US" sz="1800" u="sng" kern="1200" dirty="0" smtClean="0">
                <a:solidFill>
                  <a:schemeClr val="tx1"/>
                </a:solidFill>
                <a:latin typeface="+mn-lt"/>
                <a:ea typeface="+mn-ea"/>
                <a:cs typeface="+mn-cs"/>
                <a:hlinkClick r:id="rId10"/>
              </a:rPr>
              <a:t>Caribbean</a:t>
            </a:r>
            <a:r>
              <a:rPr lang="en-US" sz="1800" kern="1200" dirty="0" smtClean="0">
                <a:solidFill>
                  <a:schemeClr val="tx1"/>
                </a:solidFill>
                <a:latin typeface="+mn-lt"/>
                <a:ea typeface="+mn-ea"/>
                <a:cs typeface="+mn-cs"/>
              </a:rPr>
              <a:t> and to improve links to and within </a:t>
            </a:r>
            <a:r>
              <a:rPr lang="en-US" sz="1800" u="sng" kern="1200" dirty="0" smtClean="0">
                <a:solidFill>
                  <a:schemeClr val="tx1"/>
                </a:solidFill>
                <a:latin typeface="+mn-lt"/>
                <a:ea typeface="+mn-ea"/>
                <a:cs typeface="+mn-cs"/>
                <a:hlinkClick r:id="rId6"/>
              </a:rPr>
              <a:t>Southern and Eastern Africa</a:t>
            </a:r>
            <a:r>
              <a:rPr lang="en-US" sz="1800" kern="1200" dirty="0" smtClean="0">
                <a:solidFill>
                  <a:schemeClr val="tx1"/>
                </a:solidFill>
                <a:latin typeface="+mn-lt"/>
                <a:ea typeface="+mn-ea"/>
                <a:cs typeface="+mn-cs"/>
              </a:rPr>
              <a:t>.</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The global reach of the GÉANT network enables scientists and academics in Europe to exchange data and collaborate with their peers across the world through links to 59 National Research and Education Networks. With plans for regional research and education networks to be established in the Caribbean and Sub-Saharan Africa, </a:t>
            </a:r>
            <a:r>
              <a:rPr lang="en-US" sz="1800" kern="1200" dirty="0" err="1" smtClean="0">
                <a:solidFill>
                  <a:schemeClr val="tx1"/>
                </a:solidFill>
                <a:latin typeface="+mn-lt"/>
                <a:ea typeface="+mn-ea"/>
                <a:cs typeface="+mn-cs"/>
              </a:rPr>
              <a:t>GÉANT’s</a:t>
            </a:r>
            <a:r>
              <a:rPr lang="en-US" sz="1800" kern="1200" dirty="0" smtClean="0">
                <a:solidFill>
                  <a:schemeClr val="tx1"/>
                </a:solidFill>
                <a:latin typeface="+mn-lt"/>
                <a:ea typeface="+mn-ea"/>
                <a:cs typeface="+mn-cs"/>
              </a:rPr>
              <a:t> global connectivity will continue to grow to reach all of the following regions:</a:t>
            </a:r>
          </a:p>
          <a:p>
            <a:r>
              <a:rPr lang="en-US" sz="1800" kern="1200" dirty="0" smtClean="0">
                <a:solidFill>
                  <a:schemeClr val="tx1"/>
                </a:solidFill>
                <a:latin typeface="+mn-lt"/>
                <a:ea typeface="+mn-ea"/>
                <a:cs typeface="+mn-cs"/>
              </a:rPr>
              <a:t>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2104BD-C77E-7A4C-9BEB-B87663C15CB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Tx/>
              <a:buChar char="-"/>
            </a:pPr>
            <a:endParaRPr lang="en-US" b="0"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www.irnclinks.net</a:t>
            </a:r>
            <a:r>
              <a:rPr lang="en-US" dirty="0" smtClean="0"/>
              <a:t>/</a:t>
            </a:r>
          </a:p>
          <a:p>
            <a:endParaRPr lang="en-US" dirty="0" smtClean="0"/>
          </a:p>
          <a:p>
            <a:r>
              <a:rPr lang="en-US" dirty="0" smtClean="0"/>
              <a:t>The GLORIAD project will include cooperative partnerships with its longstanding partners in Russia (</a:t>
            </a:r>
            <a:r>
              <a:rPr lang="en-US" dirty="0" err="1" smtClean="0"/>
              <a:t>Kurchatov</a:t>
            </a:r>
            <a:r>
              <a:rPr lang="en-US" dirty="0" smtClean="0"/>
              <a:t> Institute), Korea (KISTI), China (Chinese Academy of Sciences), the Netherlands (</a:t>
            </a:r>
            <a:r>
              <a:rPr lang="en-US" dirty="0" err="1" smtClean="0"/>
              <a:t>SurFnet</a:t>
            </a:r>
            <a:r>
              <a:rPr lang="en-US" dirty="0" smtClean="0"/>
              <a:t>), the Nordic countries (</a:t>
            </a:r>
            <a:r>
              <a:rPr lang="en-US" dirty="0" err="1" smtClean="0"/>
              <a:t>NORDUnet</a:t>
            </a:r>
            <a:r>
              <a:rPr lang="en-US" dirty="0" smtClean="0"/>
              <a:t> and ICELINK), Canada (CANARIE), and Hong Kong (HKOEP). In addition, it develops new partnerships with Egypt (</a:t>
            </a:r>
            <a:r>
              <a:rPr lang="en-US" dirty="0" err="1" smtClean="0"/>
              <a:t>ENSTINet</a:t>
            </a:r>
            <a:r>
              <a:rPr lang="en-US" dirty="0" smtClean="0"/>
              <a:t> and TEGROUP), India (Tata and the National Knowledge Network), Singapore (SINGAREN), and Vietnam (</a:t>
            </a:r>
            <a:r>
              <a:rPr lang="en-US" dirty="0" err="1" smtClean="0"/>
              <a:t>VinAREN</a:t>
            </a:r>
            <a:r>
              <a:rPr lang="en-US" dirty="0" smtClean="0"/>
              <a:t>), and further cooperation with </a:t>
            </a:r>
            <a:r>
              <a:rPr lang="en-US" dirty="0" err="1" smtClean="0"/>
              <a:t>STARLight</a:t>
            </a:r>
            <a:r>
              <a:rPr lang="en-US" dirty="0" smtClean="0"/>
              <a:t>, TRANSPAC, National Lambda Rail (NLR), and Internet2. </a:t>
            </a:r>
            <a:endParaRPr lang="en-US" dirty="0"/>
          </a:p>
        </p:txBody>
      </p:sp>
      <p:sp>
        <p:nvSpPr>
          <p:cNvPr id="4" name="Slide Number Placeholder 3"/>
          <p:cNvSpPr>
            <a:spLocks noGrp="1"/>
          </p:cNvSpPr>
          <p:nvPr>
            <p:ph type="sldNum" sz="quarter" idx="10"/>
          </p:nvPr>
        </p:nvSpPr>
        <p:spPr/>
        <p:txBody>
          <a:bodyPr/>
          <a:lstStyle/>
          <a:p>
            <a:fld id="{63FD1D06-6E38-2847-A8EC-DAB80C36DD0C}"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Libraries can play a role at</a:t>
            </a:r>
            <a:r>
              <a:rPr lang="en-US" baseline="0" dirty="0" smtClean="0"/>
              <a:t> almost every point – personal archives are now becoming an active area of research.</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Much of what has been learned about managing knowledge throughout the centuries is still applicable today.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Digital representation of information has enabled highly functional and vast, dynamic knowledge spaces and new forms of research and scholarship.  New data objects and collections allow analyses at unprecedented levels of accuracy and facilitate insight into opaque volumes of data.  New connections between</a:t>
            </a:r>
            <a:r>
              <a:rPr lang="en-US" sz="1800" kern="1200" baseline="0" dirty="0" smtClean="0">
                <a:solidFill>
                  <a:schemeClr val="tx1"/>
                </a:solidFill>
                <a:latin typeface="+mn-lt"/>
                <a:ea typeface="+mn-ea"/>
                <a:cs typeface="+mn-cs"/>
              </a:rPr>
              <a:t> disparate sources </a:t>
            </a:r>
            <a:r>
              <a:rPr lang="en-US" sz="1800" kern="1200" dirty="0" smtClean="0">
                <a:solidFill>
                  <a:schemeClr val="tx1"/>
                </a:solidFill>
                <a:latin typeface="+mn-lt"/>
                <a:ea typeface="+mn-ea"/>
                <a:cs typeface="+mn-cs"/>
              </a:rPr>
              <a:t>can be made and new relationships within otherwise</a:t>
            </a:r>
            <a:r>
              <a:rPr lang="en-US" sz="1800" kern="1200" baseline="0" dirty="0" smtClean="0">
                <a:solidFill>
                  <a:schemeClr val="tx1"/>
                </a:solidFill>
                <a:latin typeface="+mn-lt"/>
                <a:ea typeface="+mn-ea"/>
                <a:cs typeface="+mn-cs"/>
              </a:rPr>
              <a:t> opaque datasets</a:t>
            </a:r>
            <a:r>
              <a:rPr lang="en-US" sz="1800" kern="1200" dirty="0" smtClean="0">
                <a:solidFill>
                  <a:schemeClr val="tx1"/>
                </a:solidFill>
                <a:latin typeface="+mn-lt"/>
                <a:ea typeface="+mn-ea"/>
                <a:cs typeface="+mn-cs"/>
              </a:rPr>
              <a:t> can be established with greater ease allowing for new insights.  The grand scale of size and degree of complexity of digital collections suggest new phenomena for study and new scholarly methods to apply.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At the same time, universal access to open collections is a powerful force for inclusion, removing barriers to participation for people of all ages around the world.  With </a:t>
            </a:r>
            <a:r>
              <a:rPr lang="en-US" sz="1800" kern="1200" smtClean="0">
                <a:solidFill>
                  <a:schemeClr val="tx1"/>
                </a:solidFill>
                <a:latin typeface="+mn-lt"/>
                <a:ea typeface="+mn-ea"/>
                <a:cs typeface="+mn-cs"/>
              </a:rPr>
              <a:t>support, libraries </a:t>
            </a:r>
            <a:r>
              <a:rPr lang="en-US" sz="1800" kern="1200" dirty="0" smtClean="0">
                <a:solidFill>
                  <a:schemeClr val="tx1"/>
                </a:solidFill>
                <a:latin typeface="+mn-lt"/>
                <a:ea typeface="+mn-ea"/>
                <a:cs typeface="+mn-cs"/>
              </a:rPr>
              <a:t>in developing regions and countries can </a:t>
            </a:r>
            <a:r>
              <a:rPr lang="en-US" sz="1800" kern="1200" baseline="0" dirty="0" smtClean="0">
                <a:solidFill>
                  <a:schemeClr val="tx1"/>
                </a:solidFill>
                <a:latin typeface="+mn-lt"/>
                <a:ea typeface="+mn-ea"/>
                <a:cs typeface="+mn-cs"/>
              </a:rPr>
              <a:t>play a central role in providing access to and sharing of scientific data without diminishing the valuable services they provide to scholars and users with other interests.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2104BD-C77E-7A4C-9BEB-B87663C15CB9}"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an interactive</a:t>
            </a:r>
            <a:r>
              <a:rPr lang="en-US" baseline="0" dirty="0" smtClean="0"/>
              <a:t> network visualization of the Library of Congress Subject Headings – Philosophy</a:t>
            </a:r>
          </a:p>
          <a:p>
            <a:endParaRPr lang="en-US" baseline="0" dirty="0" smtClean="0"/>
          </a:p>
          <a:p>
            <a:r>
              <a:rPr lang="en-US" dirty="0" smtClean="0"/>
              <a:t>http://www-958.ibm.com/software/data/cognos/manyeyes/visualizations/library-of-congress-subject-headin-3</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US" sz="1800" b="1" kern="1200" dirty="0" smtClean="0">
                <a:solidFill>
                  <a:schemeClr val="tx1"/>
                </a:solidFill>
                <a:latin typeface="+mn-lt"/>
                <a:ea typeface="+mn-ea"/>
                <a:cs typeface="+mn-cs"/>
              </a:rPr>
              <a:t>Source:  Science Magazine 11 February 2011</a:t>
            </a:r>
          </a:p>
          <a:p>
            <a:pPr algn="l"/>
            <a:r>
              <a:rPr lang="en-US" sz="1800" b="1" kern="1200" dirty="0" smtClean="0">
                <a:solidFill>
                  <a:schemeClr val="tx1"/>
                </a:solidFill>
                <a:latin typeface="+mn-lt"/>
                <a:ea typeface="+mn-ea"/>
                <a:cs typeface="+mn-cs"/>
              </a:rPr>
              <a:t>The World's Technological Capacity to Store, Communicate, and Compute Information:  </a:t>
            </a:r>
            <a:r>
              <a:rPr lang="en-US" sz="1800" kern="1200" dirty="0" smtClean="0">
                <a:solidFill>
                  <a:schemeClr val="tx1"/>
                </a:solidFill>
                <a:latin typeface="+mn-lt"/>
                <a:ea typeface="+mn-ea"/>
                <a:cs typeface="+mn-cs"/>
              </a:rPr>
              <a:t>Martin Hilbert1, and </a:t>
            </a:r>
            <a:r>
              <a:rPr lang="en-US" sz="1800" kern="1200" dirty="0" err="1" smtClean="0">
                <a:solidFill>
                  <a:schemeClr val="tx1"/>
                </a:solidFill>
                <a:latin typeface="+mn-lt"/>
                <a:ea typeface="+mn-ea"/>
                <a:cs typeface="+mn-cs"/>
              </a:rPr>
              <a:t>Priscila</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López</a:t>
            </a:r>
            <a:r>
              <a:rPr lang="en-US" dirty="0" smtClean="0"/>
              <a:t> </a:t>
            </a:r>
          </a:p>
          <a:p>
            <a:pPr algn="l"/>
            <a:endParaRPr lang="en-US" sz="1800" b="1" u="sng" kern="1200" baseline="30000" dirty="0" smtClean="0">
              <a:solidFill>
                <a:schemeClr val="tx1"/>
              </a:solidFill>
              <a:latin typeface="+mn-lt"/>
              <a:ea typeface="+mn-ea"/>
              <a:cs typeface="+mn-cs"/>
            </a:endParaRPr>
          </a:p>
          <a:p>
            <a:r>
              <a:rPr lang="en-US" sz="1800" b="1" kern="1200" dirty="0" smtClean="0">
                <a:solidFill>
                  <a:schemeClr val="tx1"/>
                </a:solidFill>
                <a:latin typeface="+mn-lt"/>
                <a:ea typeface="+mn-ea"/>
                <a:cs typeface="+mn-cs"/>
              </a:rPr>
              <a:t>Visualization:  Washington Post</a:t>
            </a:r>
            <a:endParaRPr lang="en-US" sz="1800" b="0" u="none" kern="1200" baseline="0" dirty="0" smtClean="0">
              <a:solidFill>
                <a:schemeClr val="tx1"/>
              </a:solidFill>
              <a:latin typeface="+mn-lt"/>
              <a:ea typeface="+mn-ea"/>
              <a:cs typeface="+mn-cs"/>
            </a:endParaRPr>
          </a:p>
          <a:p>
            <a:endParaRPr lang="en-US" sz="1800" b="0" u="none" kern="1200" baseline="0" dirty="0" smtClean="0">
              <a:solidFill>
                <a:schemeClr val="tx1"/>
              </a:solidFill>
              <a:latin typeface="+mn-lt"/>
              <a:ea typeface="+mn-ea"/>
              <a:cs typeface="+mn-cs"/>
            </a:endParaRPr>
          </a:p>
          <a:p>
            <a:r>
              <a:rPr lang="en-US" sz="1800" b="0" u="none" kern="1200" baseline="0" dirty="0" smtClean="0">
                <a:solidFill>
                  <a:schemeClr val="tx1"/>
                </a:solidFill>
                <a:latin typeface="+mn-lt"/>
                <a:ea typeface="+mn-ea"/>
                <a:cs typeface="+mn-cs"/>
              </a:rPr>
              <a:t>Global information production far exceeds available storage. The 2010 </a:t>
            </a:r>
            <a:r>
              <a:rPr lang="en-US" sz="1800" kern="1200" baseline="0" dirty="0" smtClean="0">
                <a:solidFill>
                  <a:schemeClr val="tx1"/>
                </a:solidFill>
                <a:latin typeface="+mn-lt"/>
                <a:ea typeface="+mn-ea"/>
                <a:cs typeface="+mn-cs"/>
              </a:rPr>
              <a:t>International Data Corporation </a:t>
            </a:r>
            <a:r>
              <a:rPr lang="en-US" sz="1800" kern="1200" dirty="0" smtClean="0">
                <a:solidFill>
                  <a:schemeClr val="tx1"/>
                </a:solidFill>
                <a:latin typeface="+mn-lt"/>
                <a:ea typeface="+mn-ea"/>
                <a:cs typeface="+mn-cs"/>
              </a:rPr>
              <a:t>2010 Digital Universe Study, sponsored</a:t>
            </a:r>
            <a:r>
              <a:rPr lang="en-US" sz="1800" kern="1200" baseline="0" dirty="0" smtClean="0">
                <a:solidFill>
                  <a:schemeClr val="tx1"/>
                </a:solidFill>
                <a:latin typeface="+mn-lt"/>
                <a:ea typeface="+mn-ea"/>
                <a:cs typeface="+mn-cs"/>
              </a:rPr>
              <a:t> by EMC states that </a:t>
            </a:r>
            <a:r>
              <a:rPr lang="en-US" sz="1800" b="0" u="none" kern="1200" baseline="0" dirty="0" smtClean="0">
                <a:solidFill>
                  <a:schemeClr val="tx1"/>
                </a:solidFill>
                <a:latin typeface="+mn-lt"/>
                <a:ea typeface="+mn-ea"/>
                <a:cs typeface="+mn-cs"/>
              </a:rPr>
              <a:t>in 2009 the amount of information produced was </a:t>
            </a:r>
            <a:r>
              <a:rPr lang="en-US" sz="1800" kern="1200" dirty="0" smtClean="0">
                <a:solidFill>
                  <a:schemeClr val="tx1"/>
                </a:solidFill>
                <a:latin typeface="+mn-lt"/>
                <a:ea typeface="+mn-ea"/>
                <a:cs typeface="+mn-cs"/>
              </a:rPr>
              <a:t>800,000 </a:t>
            </a:r>
            <a:r>
              <a:rPr lang="en-US" sz="1800" kern="1200" dirty="0" err="1" smtClean="0">
                <a:solidFill>
                  <a:schemeClr val="tx1"/>
                </a:solidFill>
                <a:latin typeface="+mn-lt"/>
                <a:ea typeface="+mn-ea"/>
                <a:cs typeface="+mn-cs"/>
              </a:rPr>
              <a:t>petabytes</a:t>
            </a:r>
            <a:r>
              <a:rPr lang="en-US" sz="1800" kern="1200" dirty="0" smtClean="0">
                <a:solidFill>
                  <a:schemeClr val="tx1"/>
                </a:solidFill>
                <a:latin typeface="+mn-lt"/>
                <a:ea typeface="+mn-ea"/>
                <a:cs typeface="+mn-cs"/>
              </a:rPr>
              <a:t> and that by 2020 </a:t>
            </a:r>
            <a:r>
              <a:rPr lang="en-US" sz="1800" b="0" u="none" kern="1200" baseline="0" dirty="0" smtClean="0">
                <a:solidFill>
                  <a:schemeClr val="tx1"/>
                </a:solidFill>
                <a:latin typeface="+mn-lt"/>
                <a:ea typeface="+mn-ea"/>
                <a:cs typeface="+mn-cs"/>
              </a:rPr>
              <a:t>the</a:t>
            </a:r>
            <a:r>
              <a:rPr lang="en-US" sz="1800" kern="1200" dirty="0" smtClean="0">
                <a:solidFill>
                  <a:schemeClr val="tx1"/>
                </a:solidFill>
                <a:latin typeface="+mn-lt"/>
                <a:ea typeface="+mn-ea"/>
                <a:cs typeface="+mn-cs"/>
              </a:rPr>
              <a:t> Digital Universe will be 44 TIMES greater than 2009.</a:t>
            </a:r>
            <a:r>
              <a:rPr lang="en-US" sz="1800" kern="1200" baseline="0" dirty="0" smtClean="0">
                <a:solidFill>
                  <a:schemeClr val="tx1"/>
                </a:solidFill>
                <a:latin typeface="+mn-lt"/>
                <a:ea typeface="+mn-ea"/>
                <a:cs typeface="+mn-cs"/>
              </a:rPr>
              <a:t> </a:t>
            </a:r>
          </a:p>
          <a:p>
            <a:endParaRPr lang="en-US" sz="1800" b="0" u="none" kern="1200" baseline="0" dirty="0" smtClean="0">
              <a:solidFill>
                <a:schemeClr val="tx1"/>
              </a:solidFill>
              <a:latin typeface="+mn-lt"/>
              <a:ea typeface="+mn-ea"/>
              <a:cs typeface="+mn-cs"/>
            </a:endParaRPr>
          </a:p>
          <a:p>
            <a:r>
              <a:rPr lang="en-US" sz="1800" b="0" u="none" kern="1200" baseline="0" dirty="0" smtClean="0">
                <a:solidFill>
                  <a:schemeClr val="tx1"/>
                </a:solidFill>
                <a:latin typeface="+mn-lt"/>
                <a:ea typeface="+mn-ea"/>
                <a:cs typeface="+mn-cs"/>
              </a:rPr>
              <a:t>While some researchers are interested in issues related to information production and use (to better understand social, economic and technical dimensions),</a:t>
            </a:r>
            <a:r>
              <a:rPr lang="en-US" sz="1800" b="0" i="0" u="none" kern="1200" baseline="0" dirty="0" smtClean="0">
                <a:solidFill>
                  <a:schemeClr val="tx1"/>
                </a:solidFill>
                <a:latin typeface="+mn-lt"/>
                <a:ea typeface="+mn-ea"/>
                <a:cs typeface="+mn-cs"/>
              </a:rPr>
              <a:t> the focus of today’s talk is scientific and research datasets which are only a small, but important part of the data being produced.  Scientific and research data must be carefully managed, maintained and preserved and these are tasks which necessarily must involve libraries and librarians.. </a:t>
            </a:r>
          </a:p>
          <a:p>
            <a:endParaRPr lang="en-US" sz="1800" b="0" u="none" kern="1200" baseline="0" dirty="0" smtClean="0">
              <a:solidFill>
                <a:schemeClr val="tx1"/>
              </a:solidFill>
              <a:latin typeface="+mn-lt"/>
              <a:ea typeface="+mn-ea"/>
              <a:cs typeface="+mn-cs"/>
            </a:endParaRPr>
          </a:p>
          <a:p>
            <a:r>
              <a:rPr lang="en-US" dirty="0" smtClean="0"/>
              <a:t>Several</a:t>
            </a:r>
            <a:r>
              <a:rPr lang="en-US" baseline="0" dirty="0" smtClean="0"/>
              <a:t> important points are not illustrated in the visualization that shows the dramatic transition in both the amount and storage capacity of digital information.  What is not communicated by the visualization is the relatively rapid deterioration of media for storing digital data.  Data stored on optical and magnetic media is likely to be corrupted and unreadable after several decades, depending on various factors.  This means that developing capabilities for preservation and archiving of digital information is of critical importance.  The Library of Congress’ National Digital Information Infrastructure Preservation Program is on of the leading activities focusing on developing means for accomplishing this.  [</a:t>
            </a:r>
            <a:r>
              <a:rPr lang="en-US" baseline="0" dirty="0" err="1" smtClean="0"/>
              <a:t>www.digitalpreservation.gov</a:t>
            </a:r>
            <a:r>
              <a:rPr lang="en-US" baseline="0" dirty="0" smtClean="0"/>
              <a:t>] </a:t>
            </a:r>
            <a:endParaRPr lang="en-US" dirty="0" smtClean="0"/>
          </a:p>
          <a:p>
            <a:endParaRPr lang="en-US" b="0" u="none"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mn-lt"/>
                <a:ea typeface="+mn-ea"/>
                <a:cs typeface="+mn-cs"/>
              </a:rPr>
              <a:t>eScience</a:t>
            </a:r>
            <a:r>
              <a:rPr lang="en-US" sz="1800" kern="1200" baseline="0" dirty="0" smtClean="0">
                <a:solidFill>
                  <a:schemeClr val="tx1"/>
                </a:solidFill>
                <a:latin typeface="+mn-lt"/>
                <a:ea typeface="+mn-ea"/>
                <a:cs typeface="+mn-cs"/>
              </a:rPr>
              <a:t> is a natural evolution of computational science – massive simulations of phenomena of scientific interest and importance.  Scientific visualizations of data is an essential tool for understanding results.  Grid computing is frequently involved and necessary.  As with all science, goals include insight, inference, deep understanding and increased predictive capability.</a:t>
            </a: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Data-driven science is a more recent new research paradigm, complementing and validating</a:t>
            </a:r>
            <a:r>
              <a:rPr lang="en-US" sz="1800" kern="1200" baseline="0" dirty="0" smtClean="0">
                <a:solidFill>
                  <a:schemeClr val="tx1"/>
                </a:solidFill>
                <a:latin typeface="+mn-lt"/>
                <a:ea typeface="+mn-ea"/>
                <a:cs typeface="+mn-cs"/>
              </a:rPr>
              <a:t> large-scale simulations</a:t>
            </a:r>
            <a:r>
              <a:rPr lang="en-US" sz="1800" kern="1200" dirty="0" smtClean="0">
                <a:solidFill>
                  <a:schemeClr val="tx1"/>
                </a:solidFill>
                <a:latin typeface="+mn-lt"/>
                <a:ea typeface="+mn-ea"/>
                <a:cs typeface="+mn-cs"/>
              </a:rPr>
              <a:t>. </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Data-Intensive</a:t>
            </a:r>
            <a:r>
              <a:rPr lang="en-US" sz="1800" kern="1200" baseline="0" dirty="0" smtClean="0">
                <a:solidFill>
                  <a:schemeClr val="tx1"/>
                </a:solidFill>
                <a:latin typeface="+mn-lt"/>
                <a:ea typeface="+mn-ea"/>
                <a:cs typeface="+mn-cs"/>
              </a:rPr>
              <a:t> Research offers new means for scientific research but also broadens the scope of potential inquiry to scholarly domains beyond the sciences, including </a:t>
            </a:r>
            <a:r>
              <a:rPr lang="en-US" sz="1800" kern="1200" dirty="0" smtClean="0">
                <a:solidFill>
                  <a:schemeClr val="tx1"/>
                </a:solidFill>
                <a:latin typeface="+mn-lt"/>
                <a:ea typeface="+mn-ea"/>
                <a:cs typeface="+mn-cs"/>
              </a:rPr>
              <a:t>the humanities.  Second-order</a:t>
            </a:r>
            <a:r>
              <a:rPr lang="en-US" sz="1800" kern="1200" baseline="0" dirty="0" smtClean="0">
                <a:solidFill>
                  <a:schemeClr val="tx1"/>
                </a:solidFill>
                <a:latin typeface="+mn-lt"/>
                <a:ea typeface="+mn-ea"/>
                <a:cs typeface="+mn-cs"/>
              </a:rPr>
              <a:t> effects associated</a:t>
            </a:r>
            <a:r>
              <a:rPr lang="en-US" sz="1800" kern="1200" dirty="0" smtClean="0">
                <a:solidFill>
                  <a:schemeClr val="tx1"/>
                </a:solidFill>
                <a:latin typeface="+mn-lt"/>
                <a:ea typeface="+mn-ea"/>
                <a:cs typeface="+mn-cs"/>
              </a:rPr>
              <a:t> with the massive</a:t>
            </a:r>
            <a:r>
              <a:rPr lang="en-US" sz="1800" kern="1200" baseline="0" dirty="0" smtClean="0">
                <a:solidFill>
                  <a:schemeClr val="tx1"/>
                </a:solidFill>
                <a:latin typeface="+mn-lt"/>
                <a:ea typeface="+mn-ea"/>
                <a:cs typeface="+mn-cs"/>
              </a:rPr>
              <a:t> uptake of digital technologies by individuals and societies have resulted in new areas of inquiry for social scientists.  Examples include combining geographic information systems technologies (GIS) with spatial indexed data and temporal indexed data to produce historic mappings and timelines.  Computer vision techniques are being applied to recover details of material culture artifacts.  Multispectral analysis is in widespread use to enhance and make legible inscriptions on ancient manuscripts.  Computer graphics technologies are used in constructing virtual places and spaces, enabling visual analyses of text corpora, and combining millions of photographs on the world wide web to create accurate renderings of historic structures. </a:t>
            </a:r>
          </a:p>
          <a:p>
            <a:endParaRPr lang="en-US" sz="1800" b="1" kern="1200" baseline="0" dirty="0" smtClean="0">
              <a:solidFill>
                <a:schemeClr val="tx1"/>
              </a:solidFill>
              <a:latin typeface="+mn-lt"/>
              <a:ea typeface="+mn-ea"/>
              <a:cs typeface="+mn-cs"/>
            </a:endParaRPr>
          </a:p>
          <a:p>
            <a:r>
              <a:rPr lang="en-US" sz="1800" b="0" kern="1200" baseline="0" dirty="0" smtClean="0">
                <a:solidFill>
                  <a:schemeClr val="tx1"/>
                </a:solidFill>
                <a:latin typeface="+mn-lt"/>
                <a:ea typeface="+mn-ea"/>
                <a:cs typeface="+mn-cs"/>
              </a:rPr>
              <a:t>Often, these efforts are characterized by significant interdisciplinary collaboration. (next slide)  Efforts are also frequently performed in combination</a:t>
            </a:r>
            <a:r>
              <a:rPr lang="en-US" sz="1800" b="1" kern="1200" baseline="0" dirty="0" smtClean="0">
                <a:solidFill>
                  <a:schemeClr val="tx1"/>
                </a:solidFill>
                <a:latin typeface="+mn-lt"/>
                <a:ea typeface="+mn-ea"/>
                <a:cs typeface="+mn-cs"/>
              </a:rPr>
              <a:t>: </a:t>
            </a:r>
            <a:r>
              <a:rPr lang="en-US" sz="1800" b="0" kern="1200" baseline="0" dirty="0" smtClean="0">
                <a:solidFill>
                  <a:schemeClr val="tx1"/>
                </a:solidFill>
                <a:latin typeface="+mn-lt"/>
                <a:ea typeface="+mn-ea"/>
                <a:cs typeface="+mn-cs"/>
              </a:rPr>
              <a:t>observation/experiment -&gt; simulation –&gt; calibration (finding parameter settings consistent with observations) -&gt; validation.</a:t>
            </a:r>
          </a:p>
          <a:p>
            <a:endParaRPr lang="en-US" sz="1800" kern="1200" baseline="0" dirty="0" smtClean="0">
              <a:solidFill>
                <a:schemeClr val="tx1"/>
              </a:solidFill>
              <a:latin typeface="+mn-lt"/>
              <a:ea typeface="+mn-ea"/>
              <a:cs typeface="+mn-cs"/>
            </a:endParaRPr>
          </a:p>
          <a:p>
            <a:r>
              <a:rPr lang="en-US" sz="1800" dirty="0" smtClean="0">
                <a:latin typeface="Bookman Old Style" charset="0"/>
              </a:rPr>
              <a:t>A significant</a:t>
            </a:r>
            <a:r>
              <a:rPr lang="en-US" sz="1800" baseline="0" dirty="0" smtClean="0">
                <a:latin typeface="Bookman Old Style" charset="0"/>
              </a:rPr>
              <a:t> number of reports have endorsed the importance of </a:t>
            </a:r>
            <a:r>
              <a:rPr lang="en-US" sz="1800" baseline="0" dirty="0" err="1" smtClean="0">
                <a:latin typeface="Bookman Old Style" charset="0"/>
              </a:rPr>
              <a:t>eScience</a:t>
            </a:r>
            <a:r>
              <a:rPr lang="en-US" sz="1800" baseline="0" dirty="0" smtClean="0">
                <a:latin typeface="Bookman Old Style" charset="0"/>
              </a:rPr>
              <a:t> and data-intensive research.  A few are noted below, along with quotes from them.</a:t>
            </a:r>
            <a:endParaRPr lang="en-US" sz="1800" dirty="0" smtClean="0">
              <a:latin typeface="Bookman Old Style" charset="0"/>
            </a:endParaRPr>
          </a:p>
          <a:p>
            <a:endParaRPr lang="en-US" sz="1800" dirty="0" smtClean="0">
              <a:latin typeface="Bookman Old Style" charset="0"/>
            </a:endParaRPr>
          </a:p>
          <a:p>
            <a:r>
              <a:rPr lang="en-US" sz="1800" dirty="0" smtClean="0">
                <a:latin typeface="Bookman Old Style" charset="0"/>
              </a:rPr>
              <a:t>National Science Board report </a:t>
            </a:r>
            <a:br>
              <a:rPr lang="en-US" sz="1800" dirty="0" smtClean="0">
                <a:latin typeface="Bookman Old Style" charset="0"/>
              </a:rPr>
            </a:br>
            <a:r>
              <a:rPr lang="en-US" sz="1800" i="1" dirty="0" smtClean="0">
                <a:latin typeface="Bookman Old Style" charset="0"/>
              </a:rPr>
              <a:t>Long-Lived Digital</a:t>
            </a:r>
            <a:r>
              <a:rPr lang="en-US" sz="1800" i="1" baseline="0" dirty="0" smtClean="0">
                <a:latin typeface="Bookman Old Style" charset="0"/>
              </a:rPr>
              <a:t> </a:t>
            </a:r>
            <a:r>
              <a:rPr lang="en-US" sz="1800" i="1" dirty="0" smtClean="0">
                <a:latin typeface="Bookman Old Style" charset="0"/>
              </a:rPr>
              <a:t>Data Collections: Enabling Research and Education</a:t>
            </a:r>
            <a:r>
              <a:rPr lang="en-US" sz="1800" i="1" baseline="0" dirty="0" smtClean="0">
                <a:latin typeface="Bookman Old Style" charset="0"/>
              </a:rPr>
              <a:t> </a:t>
            </a:r>
            <a:r>
              <a:rPr lang="en-US" sz="1800" i="1" dirty="0" smtClean="0">
                <a:latin typeface="Bookman Old Style" charset="0"/>
              </a:rPr>
              <a:t>in the 21st Century, 2005</a:t>
            </a:r>
          </a:p>
          <a:p>
            <a:r>
              <a:rPr lang="en-US" sz="1800" dirty="0" smtClean="0">
                <a:solidFill>
                  <a:srgbClr val="993300"/>
                </a:solidFill>
                <a:latin typeface="Bookman Old Style" charset="0"/>
              </a:rPr>
              <a:t>“It is exceedingly rare that fundamentally new approaches to research and education arise. Information technology has ushered in such a fundamental change.</a:t>
            </a:r>
            <a:r>
              <a:rPr lang="en-US" sz="1800" b="1" dirty="0" smtClean="0">
                <a:solidFill>
                  <a:srgbClr val="993300"/>
                </a:solidFill>
                <a:latin typeface="Bookman Old Style" charset="0"/>
              </a:rPr>
              <a:t> Digital data collections are at the heart of this change</a:t>
            </a:r>
            <a:r>
              <a:rPr lang="en-US" sz="1800" dirty="0" smtClean="0">
                <a:solidFill>
                  <a:srgbClr val="993300"/>
                </a:solidFill>
                <a:latin typeface="Bookman Old Style" charset="0"/>
              </a:rPr>
              <a:t>. They enable analysis at unprecedented levels of accuracy and sophistication and provide novel insights through innovative information integration.  Through their very size and complexity, such digital collections provide new phenomena for study. At the same time, such collections are a powerful force for inclusion, removing barriers to participation at all ages and levels of education.”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http://www.nsf.gov/pubs/2005/nsb0540/ </a:t>
            </a:r>
          </a:p>
          <a:p>
            <a:endParaRPr lang="en-US" sz="1800" dirty="0" smtClean="0">
              <a:solidFill>
                <a:srgbClr val="993300"/>
              </a:solidFill>
              <a:latin typeface="Bookman Old Style"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NSF/JISC Workshop:  </a:t>
            </a:r>
            <a:r>
              <a:rPr lang="en-US" sz="1800" b="1" kern="1200" cap="small" dirty="0" smtClean="0">
                <a:solidFill>
                  <a:schemeClr val="tx1"/>
                </a:solidFill>
                <a:latin typeface="+mn-lt"/>
                <a:ea typeface="+mn-ea"/>
                <a:cs typeface="+mn-cs"/>
              </a:rPr>
              <a:t>The Future of Scholarly Communication:</a:t>
            </a:r>
            <a:endParaRPr lang="en-US" sz="1800" kern="1200" dirty="0" smtClean="0">
              <a:solidFill>
                <a:schemeClr val="tx1"/>
              </a:solidFill>
              <a:latin typeface="+mn-lt"/>
              <a:ea typeface="+mn-ea"/>
              <a:cs typeface="+mn-cs"/>
            </a:endParaRPr>
          </a:p>
          <a:p>
            <a:r>
              <a:rPr lang="en-US" sz="1800" b="1" kern="1200" cap="small" dirty="0" smtClean="0">
                <a:solidFill>
                  <a:schemeClr val="tx1"/>
                </a:solidFill>
                <a:latin typeface="+mn-lt"/>
                <a:ea typeface="+mn-ea"/>
                <a:cs typeface="+mn-cs"/>
              </a:rPr>
              <a:t>Building the Infrastructure for </a:t>
            </a:r>
            <a:r>
              <a:rPr lang="en-US" sz="1800" b="1" kern="1200" cap="small" dirty="0" err="1" smtClean="0">
                <a:solidFill>
                  <a:schemeClr val="tx1"/>
                </a:solidFill>
                <a:latin typeface="+mn-lt"/>
                <a:ea typeface="+mn-ea"/>
                <a:cs typeface="+mn-cs"/>
              </a:rPr>
              <a:t>Cyberscholarship</a:t>
            </a:r>
            <a:r>
              <a:rPr lang="en-US" sz="1800" b="1" kern="1200" cap="small" dirty="0" smtClean="0">
                <a:solidFill>
                  <a:schemeClr val="tx1"/>
                </a:solidFill>
                <a:latin typeface="+mn-lt"/>
                <a:ea typeface="+mn-ea"/>
                <a:cs typeface="+mn-cs"/>
              </a:rPr>
              <a:t>, </a:t>
            </a:r>
            <a:r>
              <a:rPr lang="en-US" sz="1800" kern="1200" dirty="0" smtClean="0">
                <a:solidFill>
                  <a:schemeClr val="tx1"/>
                </a:solidFill>
                <a:latin typeface="+mn-lt"/>
                <a:ea typeface="+mn-ea"/>
                <a:cs typeface="+mn-cs"/>
              </a:rPr>
              <a:t> APRIL</a:t>
            </a:r>
            <a:r>
              <a:rPr lang="en-US" sz="1800" kern="1200" baseline="0" dirty="0" smtClean="0">
                <a:solidFill>
                  <a:schemeClr val="tx1"/>
                </a:solidFill>
                <a:latin typeface="+mn-lt"/>
                <a:ea typeface="+mn-ea"/>
                <a:cs typeface="+mn-cs"/>
              </a:rPr>
              <a:t> 2007</a:t>
            </a:r>
            <a:r>
              <a:rPr lang="en-US" sz="1800" kern="1200" dirty="0" smtClean="0">
                <a:solidFill>
                  <a:schemeClr val="tx1"/>
                </a:solidFill>
                <a:latin typeface="+mn-lt"/>
                <a:ea typeface="+mn-ea"/>
                <a:cs typeface="+mn-cs"/>
              </a:rPr>
              <a:t> </a:t>
            </a:r>
            <a:endParaRPr lang="en-US" sz="18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Data-driven scholarship is technically difficult.  Many of the collections are huge and diverse</a:t>
            </a:r>
            <a:r>
              <a:rPr lang="en-US" sz="1800" kern="1200" baseline="0" dirty="0" smtClean="0">
                <a:solidFill>
                  <a:schemeClr val="tx1"/>
                </a:solidFill>
                <a:latin typeface="+mn-lt"/>
                <a:ea typeface="+mn-ea"/>
                <a:cs typeface="+mn-cs"/>
              </a:rPr>
              <a:t> as measured</a:t>
            </a:r>
            <a:r>
              <a:rPr lang="en-US" sz="1800" kern="1200" dirty="0" smtClean="0">
                <a:solidFill>
                  <a:schemeClr val="tx1"/>
                </a:solidFill>
                <a:latin typeface="+mn-lt"/>
                <a:ea typeface="+mn-ea"/>
                <a:cs typeface="+mn-cs"/>
              </a:rPr>
              <a:t> by any standards and they often have complex internal structure.   There are  challenges in reconciling these two parameters, scale and complexity, particularly when the research questions to be asked of the data are not known in advance.   Fewer people appreciate that the combination of large-scale digitization of books, scholarly journals online, and huge data sets provides opportunities for new methodologies for scholarship and research in all academic disciplines.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http://</a:t>
            </a:r>
            <a:r>
              <a:rPr lang="en-US" sz="1800" kern="1200" dirty="0" err="1" smtClean="0">
                <a:solidFill>
                  <a:schemeClr val="tx1"/>
                </a:solidFill>
                <a:latin typeface="+mn-lt"/>
                <a:ea typeface="+mn-ea"/>
                <a:cs typeface="+mn-cs"/>
              </a:rPr>
              <a:t>www.sis.pitt.edu/~repwkshop</a:t>
            </a:r>
            <a:r>
              <a:rPr lang="en-US" sz="18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 </a:t>
            </a:r>
            <a:endParaRPr lang="en-US" sz="1800" dirty="0" smtClean="0">
              <a:solidFill>
                <a:srgbClr val="993300"/>
              </a:solidFill>
              <a:latin typeface="Bookman Old Style" charset="0"/>
            </a:endParaRPr>
          </a:p>
          <a:p>
            <a:r>
              <a:rPr lang="en-US" sz="1800" dirty="0" smtClean="0">
                <a:solidFill>
                  <a:srgbClr val="993300"/>
                </a:solidFill>
                <a:latin typeface="Bookman Old Style" charset="0"/>
              </a:rPr>
              <a:t>Libraries must play a major role.  Data is</a:t>
            </a:r>
            <a:r>
              <a:rPr lang="en-US" sz="1800" baseline="0" dirty="0" smtClean="0">
                <a:solidFill>
                  <a:srgbClr val="993300"/>
                </a:solidFill>
                <a:latin typeface="Bookman Old Style" charset="0"/>
              </a:rPr>
              <a:t> at the heart of these new research methodologies.  Data quality is essential and all of the issues associated with managing analog knowledge resources are present in managing digital resources, only in the case of digital resources the issues are multiplied.</a:t>
            </a:r>
          </a:p>
          <a:p>
            <a:endParaRPr lang="en-US" sz="1800" baseline="0" dirty="0" smtClean="0">
              <a:solidFill>
                <a:srgbClr val="993300"/>
              </a:solidFill>
              <a:latin typeface="Bookman Old Style" charset="0"/>
            </a:endParaRPr>
          </a:p>
          <a:p>
            <a:r>
              <a:rPr lang="en-US" sz="1800" b="1"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UK National </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-Science Centre’s definition places collaborative work as central to </a:t>
            </a:r>
            <a:r>
              <a:rPr lang="en-US" sz="1200" kern="1200" dirty="0" err="1" smtClean="0">
                <a:solidFill>
                  <a:schemeClr val="tx1"/>
                </a:solidFill>
                <a:latin typeface="+mn-lt"/>
                <a:ea typeface="+mn-ea"/>
                <a:cs typeface="+mn-cs"/>
              </a:rPr>
              <a:t>eScience</a:t>
            </a:r>
            <a:r>
              <a:rPr lang="en-US" sz="1200" kern="1200" dirty="0" smtClean="0">
                <a:solidFill>
                  <a:schemeClr val="tx1"/>
                </a:solidFill>
                <a:latin typeface="+mn-lt"/>
                <a:ea typeface="+mn-ea"/>
                <a:cs typeface="+mn-cs"/>
              </a:rPr>
              <a:t>.  “The large scale science that will increasingly be carried out through distributed global collaborations enabled by the Internet. Typically, a feature of such collaborative scientific enterprises is that they will require access to very large data collections, very large scale computing resources...”</a:t>
            </a:r>
            <a:endParaRPr lang="en-US" sz="1200" b="1" kern="1200" baseline="0" dirty="0" smtClean="0">
              <a:solidFill>
                <a:schemeClr val="tx1"/>
              </a:solidFill>
              <a:latin typeface="+mn-lt"/>
              <a:ea typeface="+mn-ea"/>
              <a:cs typeface="+mn-cs"/>
            </a:endParaRPr>
          </a:p>
          <a:p>
            <a:endParaRPr lang="en-US" sz="1800" baseline="0" dirty="0" smtClean="0">
              <a:solidFill>
                <a:srgbClr val="993300"/>
              </a:solidFill>
              <a:latin typeface="Bookman Old Style" charset="0"/>
            </a:endParaRPr>
          </a:p>
          <a:p>
            <a:endParaRPr lang="en-US" sz="1800" dirty="0" smtClean="0">
              <a:solidFill>
                <a:srgbClr val="993300"/>
              </a:solidFill>
              <a:latin typeface="Bookman Old Style" charset="0"/>
            </a:endParaRPr>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The UK National </a:t>
            </a:r>
            <a:r>
              <a:rPr lang="en-US" sz="1800" kern="1200" dirty="0" err="1" smtClean="0">
                <a:solidFill>
                  <a:schemeClr val="tx1"/>
                </a:solidFill>
                <a:latin typeface="+mn-lt"/>
                <a:ea typeface="+mn-ea"/>
                <a:cs typeface="+mn-cs"/>
              </a:rPr>
              <a:t>eScience</a:t>
            </a:r>
            <a:r>
              <a:rPr lang="en-US" sz="1800" kern="1200" dirty="0" smtClean="0">
                <a:solidFill>
                  <a:schemeClr val="tx1"/>
                </a:solidFill>
                <a:latin typeface="+mn-lt"/>
                <a:ea typeface="+mn-ea"/>
                <a:cs typeface="+mn-cs"/>
              </a:rPr>
              <a:t> Centre’s definition places collaborative work as central to </a:t>
            </a:r>
            <a:r>
              <a:rPr lang="en-US" sz="1800" kern="1200" dirty="0" err="1" smtClean="0">
                <a:solidFill>
                  <a:schemeClr val="tx1"/>
                </a:solidFill>
                <a:latin typeface="+mn-lt"/>
                <a:ea typeface="+mn-ea"/>
                <a:cs typeface="+mn-cs"/>
              </a:rPr>
              <a:t>eScience</a:t>
            </a:r>
            <a:r>
              <a:rPr lang="en-US" sz="1800" kern="1200" dirty="0" smtClean="0">
                <a:solidFill>
                  <a:schemeClr val="tx1"/>
                </a:solidFill>
                <a:latin typeface="+mn-lt"/>
                <a:ea typeface="+mn-ea"/>
                <a:cs typeface="+mn-cs"/>
              </a:rPr>
              <a:t>.  “The large scale science that will increasingly be carried out through distributed global collaborations enabled by the Internet. Typically, a feature of such collaborative scientific enterprises is that they will require access to very large data collections, very large scale computing resources...”</a:t>
            </a:r>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a:t>
            </a:r>
            <a:r>
              <a:rPr lang="en-US" baseline="0" dirty="0" smtClean="0"/>
              <a:t> developments in visualization involve real-time analysis, visualizations, and storage for massively streaming data from sensors and other high-throughput instruments.</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Visualization of dark matter clusters from the </a:t>
            </a:r>
            <a:r>
              <a:rPr lang="en-US" sz="1800" kern="1200" dirty="0" err="1" smtClean="0">
                <a:solidFill>
                  <a:schemeClr val="tx1"/>
                </a:solidFill>
                <a:latin typeface="+mn-lt"/>
                <a:ea typeface="+mn-ea"/>
                <a:cs typeface="+mn-cs"/>
              </a:rPr>
              <a:t>RoadRunner</a:t>
            </a:r>
            <a:r>
              <a:rPr lang="en-US" sz="1800" kern="1200" dirty="0" smtClean="0">
                <a:solidFill>
                  <a:schemeClr val="tx1"/>
                </a:solidFill>
                <a:latin typeface="+mn-lt"/>
                <a:ea typeface="+mn-ea"/>
                <a:cs typeface="+mn-cs"/>
              </a:rPr>
              <a:t> Universe MC^3 cosmology simulation. Clusters of dark matter particles (halos) can be calculated as the simulation is running, greatly reducing the necessary storage space, instead of writing the full resolution data to storage and calculating the clusters in post-analysis."</a:t>
            </a:r>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AutoNum type="alphaLcParenBoth"/>
            </a:pPr>
            <a:r>
              <a:rPr lang="en-US" sz="1800" dirty="0" smtClean="0"/>
              <a:t>Digitization of 160,465 pages of rubbings made from 80,233 printing blocks carved in the 13th century in Korea.</a:t>
            </a:r>
          </a:p>
          <a:p>
            <a:pPr marL="342900" indent="-342900">
              <a:buAutoNum type="alphaLcParenBoth"/>
            </a:pPr>
            <a:r>
              <a:rPr lang="en-US" sz="1800" dirty="0" smtClean="0"/>
              <a:t> (</a:t>
            </a:r>
            <a:r>
              <a:rPr lang="en-US" sz="1800" dirty="0" err="1" smtClean="0"/>
              <a:t>b</a:t>
            </a:r>
            <a:r>
              <a:rPr lang="en-US" sz="1800" dirty="0" smtClean="0"/>
              <a:t>) A total of nearly 52,000,000 glyphs (“Chinese characters”) of which 13,000 are “user defined” ancient forms not found in the computer fonts. </a:t>
            </a:r>
          </a:p>
          <a:p>
            <a:pPr marL="342900" indent="-342900">
              <a:buAutoNum type="alphaLcParenBoth" startAt="3"/>
            </a:pPr>
            <a:r>
              <a:rPr lang="en-US" sz="1800" dirty="0" smtClean="0"/>
              <a:t>1504 colophons with titles, translators, dates, places, and other information.</a:t>
            </a:r>
          </a:p>
          <a:p>
            <a:pPr marL="342900" indent="-342900">
              <a:buAutoNum type="alphaLcParenBoth" startAt="3"/>
            </a:pPr>
            <a:r>
              <a:rPr lang="en-US" sz="1800" dirty="0" smtClean="0"/>
              <a:t>Digitized version of </a:t>
            </a:r>
            <a:r>
              <a:rPr lang="en-US" sz="1800" i="1" dirty="0" smtClean="0"/>
              <a:t>The Korean Buddhist Canon: A Descriptive Catalogue, a 720 page paper publication.</a:t>
            </a:r>
          </a:p>
          <a:p>
            <a:endParaRPr lang="en-US" sz="1800" i="1" dirty="0" smtClean="0"/>
          </a:p>
          <a:p>
            <a:r>
              <a:rPr lang="en-US" sz="1800" i="0" dirty="0" smtClean="0"/>
              <a:t>from the Electronic</a:t>
            </a:r>
            <a:r>
              <a:rPr lang="en-US" sz="1800" i="0" baseline="0" dirty="0" smtClean="0"/>
              <a:t> Atlas Initiative (</a:t>
            </a:r>
            <a:r>
              <a:rPr lang="en-US" sz="1800" i="0" baseline="0" dirty="0" err="1" smtClean="0"/>
              <a:t>www.ecai.org</a:t>
            </a:r>
            <a:r>
              <a:rPr lang="en-US" sz="1800" i="0" baseline="0" dirty="0" smtClean="0"/>
              <a:t>)</a:t>
            </a:r>
            <a:endParaRPr lang="en-US" sz="1800" i="0" dirty="0" smtClean="0"/>
          </a:p>
          <a:p>
            <a:endParaRPr lang="en-US" sz="1800" i="1" dirty="0" smtClean="0"/>
          </a:p>
          <a:p>
            <a:r>
              <a:rPr lang="en-US" sz="1800" i="1" dirty="0" smtClean="0"/>
              <a:t>(immersion facility</a:t>
            </a:r>
            <a:r>
              <a:rPr lang="en-US" sz="1800" i="1" baseline="0" dirty="0" smtClean="0"/>
              <a:t> at City University of Hong Kong)</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BF2104BD-C77E-7A4C-9BEB-B87663C15CB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1CF36-4435-844E-835A-865EC6844C58}" type="slidenum">
              <a:rPr lang="en-US"/>
              <a:pPr/>
              <a:t>9</a:t>
            </a:fld>
            <a:endParaRPr lang="en-US"/>
          </a:p>
        </p:txBody>
      </p:sp>
      <p:sp>
        <p:nvSpPr>
          <p:cNvPr id="113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sz="1400" b="0" i="0" dirty="0" smtClean="0">
                <a:latin typeface="Times New Roman" charset="0"/>
              </a:rPr>
              <a:t>Advanced</a:t>
            </a:r>
            <a:r>
              <a:rPr lang="en-US" sz="1400" b="0" i="0" baseline="0" dirty="0" smtClean="0">
                <a:latin typeface="Times New Roman" charset="0"/>
              </a:rPr>
              <a:t> Scientific Computing</a:t>
            </a:r>
          </a:p>
          <a:p>
            <a:pPr>
              <a:buFontTx/>
              <a:buChar char="•"/>
            </a:pPr>
            <a:r>
              <a:rPr lang="en-US" sz="1400" b="0" i="0" baseline="0" dirty="0" err="1" smtClean="0">
                <a:latin typeface="Times New Roman" charset="0"/>
              </a:rPr>
              <a:t>NSFnet</a:t>
            </a:r>
            <a:endParaRPr lang="en-US" sz="1400" b="0" i="0" baseline="0" dirty="0" smtClean="0">
              <a:latin typeface="Times New Roman" charset="0"/>
            </a:endParaRPr>
          </a:p>
          <a:p>
            <a:pPr>
              <a:buFont typeface="Arial"/>
              <a:buChar char="•"/>
            </a:pPr>
            <a:r>
              <a:rPr lang="en-US" sz="1400" b="0" i="0" baseline="0" dirty="0" smtClean="0">
                <a:latin typeface="Times New Roman" charset="0"/>
              </a:rPr>
              <a:t>Digital Libraries Initiative </a:t>
            </a:r>
            <a:r>
              <a:rPr lang="en-US" sz="1400" dirty="0" smtClean="0"/>
              <a:t>DLI</a:t>
            </a:r>
          </a:p>
          <a:p>
            <a:pPr lvl="1">
              <a:buFontTx/>
              <a:buNone/>
            </a:pPr>
            <a:r>
              <a:rPr lang="en-US" sz="1400" b="0" i="0" dirty="0" smtClean="0">
                <a:latin typeface="Times New Roman" charset="0"/>
              </a:rPr>
              <a:t>- research to enhance creation, access, and usability of globally distributed content-of-value</a:t>
            </a:r>
          </a:p>
          <a:p>
            <a:pPr lvl="1">
              <a:buFontTx/>
              <a:buNone/>
            </a:pPr>
            <a:r>
              <a:rPr lang="en-US" sz="1400" b="0" i="0" dirty="0" smtClean="0">
                <a:latin typeface="Times New Roman" charset="0"/>
              </a:rPr>
              <a:t>- new information technologies,</a:t>
            </a:r>
            <a:r>
              <a:rPr lang="en-US" sz="1400" b="0" i="0" baseline="0" dirty="0" smtClean="0">
                <a:latin typeface="Times New Roman" charset="0"/>
              </a:rPr>
              <a:t> data representations, interoperability, collections, data-rich applications in many domains (DLI-2 had PIs from 33 academic departments)</a:t>
            </a:r>
          </a:p>
          <a:p>
            <a:pPr lvl="1">
              <a:buFontTx/>
              <a:buNone/>
            </a:pPr>
            <a:endParaRPr lang="en-US" sz="1400" b="0" i="0" baseline="0" dirty="0" smtClean="0">
              <a:latin typeface="Times New Roman" charset="0"/>
            </a:endParaRPr>
          </a:p>
          <a:p>
            <a:pPr lvl="0" algn="l">
              <a:buFontTx/>
              <a:buNone/>
            </a:pPr>
            <a:r>
              <a:rPr lang="en-US" sz="1400" b="0" i="0" baseline="0" dirty="0" err="1" smtClean="0">
                <a:latin typeface="Times New Roman" charset="0"/>
              </a:rPr>
              <a:t>Cyberinfrastructure</a:t>
            </a:r>
            <a:r>
              <a:rPr lang="en-US" sz="1400" b="0" i="0" baseline="0" dirty="0" smtClean="0">
                <a:latin typeface="Times New Roman" charset="0"/>
              </a:rPr>
              <a:t> Program (ongoing)</a:t>
            </a:r>
          </a:p>
          <a:p>
            <a:pPr lvl="0" algn="l">
              <a:buFontTx/>
              <a:buNone/>
            </a:pPr>
            <a:r>
              <a:rPr lang="en-US" sz="1400" b="0" i="0" baseline="0" dirty="0" smtClean="0">
                <a:latin typeface="Times New Roman" charset="0"/>
              </a:rPr>
              <a:t>http://</a:t>
            </a:r>
            <a:r>
              <a:rPr lang="en-US" sz="1400" b="0" i="0" baseline="0" dirty="0" err="1" smtClean="0">
                <a:latin typeface="Times New Roman" charset="0"/>
              </a:rPr>
              <a:t>www.nsf.gov/dir/index.jsp?org</a:t>
            </a:r>
            <a:r>
              <a:rPr lang="en-US" sz="1400" b="0" i="0" baseline="0" dirty="0" smtClean="0">
                <a:latin typeface="Times New Roman" charset="0"/>
              </a:rPr>
              <a:t>=OCI  </a:t>
            </a:r>
            <a:endParaRPr lang="en-US" sz="1400" b="0" i="0" dirty="0" smtClean="0">
              <a:latin typeface="Times New Roman" charset="0"/>
            </a:endParaRPr>
          </a:p>
          <a:p>
            <a:pPr>
              <a:buFontTx/>
              <a:buChar char="•"/>
            </a:pPr>
            <a:endParaRPr lang="en-US" sz="1400" b="0" i="0" dirty="0" smtClean="0">
              <a:latin typeface="Times New Roman" charset="0"/>
            </a:endParaRPr>
          </a:p>
          <a:p>
            <a:endParaRPr lang="en-US" sz="1400" b="0" i="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824BD-044D-F943-BE5E-FD279FEDC19F}" type="datetime1">
              <a:rPr lang="en-US" smtClean="0"/>
              <a:pPr/>
              <a:t>4/25/11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2CB3B-C8DB-004A-A7F1-258C939D095A}" type="datetime1">
              <a:rPr lang="en-US" smtClean="0"/>
              <a:pPr/>
              <a:t>4/25/11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C77FD-ED59-3E45-A1EB-5E0C6FC70856}" type="datetime1">
              <a:rPr lang="en-US" smtClean="0"/>
              <a:pPr/>
              <a:t>4/25/11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3B351-5431-424F-BB12-C5130082602C}" type="datetime1">
              <a:rPr lang="en-US" smtClean="0"/>
              <a:pPr/>
              <a:t>4/25/11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8DEF5-959A-844A-AC68-EFF188E77F8D}" type="datetime1">
              <a:rPr lang="en-US" smtClean="0"/>
              <a:pPr/>
              <a:t>4/25/11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52826D-1D2C-7B41-A685-6F0A5F360EC8}" type="datetime1">
              <a:rPr lang="en-US" smtClean="0"/>
              <a:pPr/>
              <a:t>4/25/11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F5C5C5-4FAC-0D49-8A8B-AC6B0ABC3EE8}" type="datetime1">
              <a:rPr lang="en-US" smtClean="0"/>
              <a:pPr/>
              <a:t>4/25/11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0E80F8-DC9D-064E-94F6-55171F8A239C}" type="datetime1">
              <a:rPr lang="en-US" smtClean="0"/>
              <a:pPr/>
              <a:t>4/25/11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0B894-A1E7-1042-A415-47C10B72D6A4}" type="datetime1">
              <a:rPr lang="en-US" smtClean="0"/>
              <a:pPr/>
              <a:t>4/25/11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ED49B-FD23-3246-817D-1B9FFF557D13}" type="datetime1">
              <a:rPr lang="en-US" smtClean="0"/>
              <a:pPr/>
              <a:t>4/25/11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B1D05-EA33-F943-AD27-6509E1862B4C}" type="datetime1">
              <a:rPr lang="en-US" smtClean="0"/>
              <a:pPr/>
              <a:t>4/25/11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C5856-63ED-9F47-A1E2-3F9B4181F7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BD0A5-D78F-C846-A480-8D873CE2197D}" type="datetime1">
              <a:rPr lang="en-US" smtClean="0"/>
              <a:pPr/>
              <a:t>4/25/11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r>
              <a:rPr lang="en-US" dirty="0" smtClean="0"/>
              <a:t>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519113" indent="-519113" algn="l" defTabSz="457200" rtl="0" eaLnBrk="1" latinLnBrk="0" hangingPunct="1">
        <a:spcBef>
          <a:spcPct val="20000"/>
        </a:spcBef>
        <a:buFont typeface="Arial"/>
        <a:buChar char="•"/>
        <a:defRPr sz="3200" kern="1200">
          <a:solidFill>
            <a:schemeClr val="tx1"/>
          </a:solidFill>
          <a:latin typeface="+mn-lt"/>
          <a:ea typeface="+mn-ea"/>
          <a:cs typeface="+mn-cs"/>
        </a:defRPr>
      </a:lvl1pPr>
      <a:lvl2pPr marL="1019175" indent="-561975"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62063" indent="-347663" algn="l" defTabSz="457200" rtl="0" eaLnBrk="1" latinLnBrk="0" hangingPunct="1">
        <a:spcBef>
          <a:spcPct val="20000"/>
        </a:spcBef>
        <a:buFont typeface="Arial"/>
        <a:buChar char="•"/>
        <a:defRPr sz="2400" kern="1200">
          <a:solidFill>
            <a:schemeClr val="tx1"/>
          </a:solidFill>
          <a:latin typeface="+mn-lt"/>
          <a:ea typeface="+mn-ea"/>
          <a:cs typeface="+mn-cs"/>
        </a:defRPr>
      </a:lvl3pPr>
      <a:lvl4pPr marL="1719263" indent="-347663" algn="l" defTabSz="457200" rtl="0" eaLnBrk="1" latinLnBrk="0" hangingPunct="1">
        <a:spcBef>
          <a:spcPct val="20000"/>
        </a:spcBef>
        <a:buFont typeface="Arial"/>
        <a:buChar char="–"/>
        <a:defRPr sz="2000" kern="1200">
          <a:solidFill>
            <a:schemeClr val="tx1"/>
          </a:solidFill>
          <a:latin typeface="+mn-lt"/>
          <a:ea typeface="+mn-ea"/>
          <a:cs typeface="+mn-cs"/>
        </a:defRPr>
      </a:lvl4pPr>
      <a:lvl5pPr marL="1600200" indent="-1084263" algn="l" defTabSz="457200" rtl="0" eaLnBrk="1" latinLnBrk="0" hangingPunct="1">
        <a:spcBef>
          <a:spcPct val="20000"/>
        </a:spcBef>
        <a:buFont typeface="Arial"/>
        <a:buChar char="»"/>
        <a:tabLst>
          <a:tab pos="2057400" algn="l"/>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www-958.ibm.com/software/data/cognos/manyeyes/visualizations/internet-users-4" TargetMode="External"/><Relationship Id="rId4" Type="http://schemas.openxmlformats.org/officeDocument/2006/relationships/image" Target="../media/image13.png"/><Relationship Id="rId5" Type="http://schemas.openxmlformats.org/officeDocument/2006/relationships/hyperlink" Target="http://data.worldbank.org/indicator/IT.NET.USER.P2"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431"/>
            <a:ext cx="8229600" cy="1143000"/>
          </a:xfrm>
        </p:spPr>
        <p:txBody>
          <a:bodyPr>
            <a:normAutofit/>
          </a:bodyPr>
          <a:lstStyle/>
          <a:p>
            <a:r>
              <a:rPr lang="en-US" sz="3200" b="1" dirty="0" smtClean="0"/>
              <a:t>The Role Of Libraries In Improving </a:t>
            </a:r>
            <a:br>
              <a:rPr lang="en-US" sz="3200" b="1" dirty="0" smtClean="0"/>
            </a:br>
            <a:r>
              <a:rPr lang="en-US" sz="3200" b="1" dirty="0" smtClean="0"/>
              <a:t>Data Access And Use in Developing Regions</a:t>
            </a:r>
            <a:endParaRPr lang="en-US" sz="3200" b="1" dirty="0"/>
          </a:p>
        </p:txBody>
      </p:sp>
      <p:sp>
        <p:nvSpPr>
          <p:cNvPr id="4" name="TextBox 3"/>
          <p:cNvSpPr txBox="1"/>
          <p:nvPr/>
        </p:nvSpPr>
        <p:spPr>
          <a:xfrm>
            <a:off x="1714501" y="419100"/>
            <a:ext cx="5537200" cy="646331"/>
          </a:xfrm>
          <a:prstGeom prst="rect">
            <a:avLst/>
          </a:prstGeom>
          <a:noFill/>
        </p:spPr>
        <p:txBody>
          <a:bodyPr wrap="square" rtlCol="0">
            <a:spAutoFit/>
          </a:bodyPr>
          <a:lstStyle/>
          <a:p>
            <a:pPr algn="ctr"/>
            <a:r>
              <a:rPr lang="en-US" b="1" dirty="0" smtClean="0"/>
              <a:t>The Case for International Sharing of Scientific Data: A Focus on Developing Countries</a:t>
            </a:r>
            <a:r>
              <a:rPr lang="en-US" dirty="0" smtClean="0"/>
              <a:t> </a:t>
            </a:r>
            <a:endParaRPr lang="en-US" dirty="0"/>
          </a:p>
        </p:txBody>
      </p:sp>
      <p:sp>
        <p:nvSpPr>
          <p:cNvPr id="6" name="TextBox 5"/>
          <p:cNvSpPr txBox="1"/>
          <p:nvPr/>
        </p:nvSpPr>
        <p:spPr>
          <a:xfrm>
            <a:off x="749300" y="6393934"/>
            <a:ext cx="7230127" cy="369332"/>
          </a:xfrm>
          <a:prstGeom prst="rect">
            <a:avLst/>
          </a:prstGeom>
          <a:noFill/>
        </p:spPr>
        <p:txBody>
          <a:bodyPr wrap="none" rtlCol="0">
            <a:spAutoFit/>
          </a:bodyPr>
          <a:lstStyle/>
          <a:p>
            <a:r>
              <a:rPr lang="en-US" dirty="0" smtClean="0"/>
              <a:t>Stephen M. Griffin/NAS Symposium/April 18-19, 2011/Washington, DC USA</a:t>
            </a:r>
            <a:endParaRPr lang="en-US" dirty="0"/>
          </a:p>
        </p:txBody>
      </p:sp>
      <p:sp>
        <p:nvSpPr>
          <p:cNvPr id="8" name="Slide Number Placeholder 7"/>
          <p:cNvSpPr>
            <a:spLocks noGrp="1"/>
          </p:cNvSpPr>
          <p:nvPr>
            <p:ph type="sldNum" sz="quarter" idx="12"/>
          </p:nvPr>
        </p:nvSpPr>
        <p:spPr/>
        <p:txBody>
          <a:bodyPr/>
          <a:lstStyle/>
          <a:p>
            <a:fld id="{4ABC5856-63ED-9F47-A1E2-3F9B4181F7B9}" type="slidenum">
              <a:rPr lang="en-US" smtClean="0"/>
              <a:pPr/>
              <a:t>1</a:t>
            </a:fld>
            <a:endParaRPr lang="en-US"/>
          </a:p>
        </p:txBody>
      </p:sp>
      <p:pic>
        <p:nvPicPr>
          <p:cNvPr id="10" name="Picture 9"/>
          <p:cNvPicPr>
            <a:picLocks noChangeAspect="1"/>
          </p:cNvPicPr>
          <p:nvPr/>
        </p:nvPicPr>
        <p:blipFill>
          <a:blip r:embed="rId3"/>
          <a:stretch>
            <a:fillRect/>
          </a:stretch>
        </p:blipFill>
        <p:spPr>
          <a:xfrm>
            <a:off x="2432050" y="2514600"/>
            <a:ext cx="3859276" cy="3606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422400" y="1828800"/>
            <a:ext cx="7137400" cy="3416320"/>
          </a:xfrm>
          <a:prstGeom prst="rect">
            <a:avLst/>
          </a:prstGeom>
          <a:noFill/>
        </p:spPr>
        <p:txBody>
          <a:bodyPr wrap="square" rtlCol="0">
            <a:spAutoFit/>
          </a:bodyPr>
          <a:lstStyle/>
          <a:p>
            <a:r>
              <a:rPr lang="en-US" b="1" dirty="0" smtClean="0"/>
              <a:t>Useful and Easily Accessible Data</a:t>
            </a:r>
          </a:p>
          <a:p>
            <a:endParaRPr lang="en-US" b="1" dirty="0" smtClean="0"/>
          </a:p>
          <a:p>
            <a:r>
              <a:rPr lang="en-US" b="1" dirty="0" smtClean="0"/>
              <a:t>Application tool sets</a:t>
            </a:r>
          </a:p>
          <a:p>
            <a:endParaRPr lang="en-US" b="1" dirty="0" smtClean="0"/>
          </a:p>
          <a:p>
            <a:r>
              <a:rPr lang="en-US" b="1" dirty="0" smtClean="0"/>
              <a:t>Local high performance ICT Infrastructure and </a:t>
            </a:r>
            <a:r>
              <a:rPr lang="en-US" b="1" smtClean="0"/>
              <a:t>data services</a:t>
            </a:r>
          </a:p>
          <a:p>
            <a:endParaRPr lang="en-US" b="1" dirty="0" smtClean="0"/>
          </a:p>
          <a:p>
            <a:r>
              <a:rPr lang="en-US" b="1" dirty="0" smtClean="0"/>
              <a:t>Internet Connectivity to remote resources (cloud services)</a:t>
            </a:r>
          </a:p>
          <a:p>
            <a:endParaRPr lang="en-US" b="1" dirty="0" smtClean="0"/>
          </a:p>
          <a:p>
            <a:r>
              <a:rPr lang="en-US" b="1" dirty="0" smtClean="0"/>
              <a:t>Opportunities and Resources for Collaborative and Interdisciplinary Work</a:t>
            </a:r>
          </a:p>
          <a:p>
            <a:endParaRPr lang="en-US" b="1" dirty="0" smtClean="0"/>
          </a:p>
          <a:p>
            <a:r>
              <a:rPr lang="en-US" b="1" dirty="0" smtClean="0"/>
              <a:t>Participation In Scholarly Communication Processes </a:t>
            </a:r>
          </a:p>
          <a:p>
            <a:r>
              <a:rPr lang="en-US" b="1" dirty="0" smtClean="0"/>
              <a:t>  (journal access  and opportunities for publication)</a:t>
            </a:r>
          </a:p>
        </p:txBody>
      </p:sp>
      <p:sp>
        <p:nvSpPr>
          <p:cNvPr id="5" name="TextBox 4"/>
          <p:cNvSpPr txBox="1"/>
          <p:nvPr/>
        </p:nvSpPr>
        <p:spPr>
          <a:xfrm>
            <a:off x="787400" y="736600"/>
            <a:ext cx="8106907" cy="584776"/>
          </a:xfrm>
          <a:prstGeom prst="rect">
            <a:avLst/>
          </a:prstGeom>
          <a:noFill/>
        </p:spPr>
        <p:txBody>
          <a:bodyPr wrap="none" rtlCol="0">
            <a:spAutoFit/>
          </a:bodyPr>
          <a:lstStyle/>
          <a:p>
            <a:r>
              <a:rPr lang="en-US" sz="3200" dirty="0" smtClean="0"/>
              <a:t>Researchers’ Needs for Data-Intensive Research</a:t>
            </a:r>
            <a:endParaRPr lang="en-US" sz="3200" dirty="0"/>
          </a:p>
        </p:txBody>
      </p:sp>
      <p:sp>
        <p:nvSpPr>
          <p:cNvPr id="6" name="TextBox 5"/>
          <p:cNvSpPr txBox="1"/>
          <p:nvPr/>
        </p:nvSpPr>
        <p:spPr>
          <a:xfrm>
            <a:off x="1028700" y="6032500"/>
            <a:ext cx="7531100" cy="461665"/>
          </a:xfrm>
          <a:prstGeom prst="rect">
            <a:avLst/>
          </a:prstGeom>
          <a:noFill/>
        </p:spPr>
        <p:txBody>
          <a:bodyPr wrap="square" rtlCol="0">
            <a:spAutoFit/>
          </a:bodyPr>
          <a:lstStyle/>
          <a:p>
            <a:r>
              <a:rPr lang="en-US" sz="2400" i="1" dirty="0" smtClean="0"/>
              <a:t>researchers in developing countries are at a disadvantage...</a:t>
            </a:r>
            <a:endParaRPr lang="en-US" sz="2400" i="1" dirty="0"/>
          </a:p>
        </p:txBody>
      </p:sp>
      <p:sp>
        <p:nvSpPr>
          <p:cNvPr id="8" name="Slide Number Placeholder 7"/>
          <p:cNvSpPr>
            <a:spLocks noGrp="1"/>
          </p:cNvSpPr>
          <p:nvPr>
            <p:ph type="sldNum" sz="quarter" idx="12"/>
          </p:nvPr>
        </p:nvSpPr>
        <p:spPr/>
        <p:txBody>
          <a:bodyPr/>
          <a:lstStyle/>
          <a:p>
            <a:fld id="{4ABC5856-63ED-9F47-A1E2-3F9B4181F7B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4868" name="Picture 4"/>
          <p:cNvPicPr>
            <a:picLocks noChangeAspect="1" noChangeArrowheads="1"/>
          </p:cNvPicPr>
          <p:nvPr/>
        </p:nvPicPr>
        <p:blipFill>
          <a:blip r:embed="rId3">
            <a:lum bright="24000" contrast="-7000"/>
          </a:blip>
          <a:srcRect l="21222" t="8626" r="600" b="12471"/>
          <a:stretch>
            <a:fillRect/>
          </a:stretch>
        </p:blipFill>
        <p:spPr bwMode="auto">
          <a:xfrm>
            <a:off x="1219200" y="2133600"/>
            <a:ext cx="6477000" cy="3921125"/>
          </a:xfrm>
          <a:prstGeom prst="rect">
            <a:avLst/>
          </a:prstGeom>
          <a:noFill/>
          <a:ln w="9525">
            <a:noFill/>
            <a:miter lim="800000"/>
            <a:headEnd/>
            <a:tailEnd/>
          </a:ln>
          <a:effectLst/>
        </p:spPr>
      </p:pic>
      <p:sp>
        <p:nvSpPr>
          <p:cNvPr id="164869" name="Text Box 5"/>
          <p:cNvSpPr txBox="1">
            <a:spLocks noChangeArrowheads="1"/>
          </p:cNvSpPr>
          <p:nvPr/>
        </p:nvSpPr>
        <p:spPr bwMode="auto">
          <a:xfrm>
            <a:off x="381000" y="609600"/>
            <a:ext cx="7851775" cy="1077218"/>
          </a:xfrm>
          <a:prstGeom prst="rect">
            <a:avLst/>
          </a:prstGeom>
          <a:noFill/>
          <a:ln w="9525">
            <a:noFill/>
            <a:miter lim="800000"/>
            <a:headEnd/>
            <a:tailEnd/>
          </a:ln>
          <a:effectLst/>
        </p:spPr>
        <p:txBody>
          <a:bodyPr>
            <a:prstTxWarp prst="textNoShape">
              <a:avLst/>
            </a:prstTxWarp>
            <a:spAutoFit/>
          </a:bodyPr>
          <a:lstStyle/>
          <a:p>
            <a:pPr algn="ctr"/>
            <a:r>
              <a:rPr lang="en-US" sz="3200" b="1" dirty="0">
                <a:latin typeface="+mj-lt"/>
              </a:rPr>
              <a:t>Need to Combine Many Data Types </a:t>
            </a:r>
          </a:p>
          <a:p>
            <a:pPr algn="ctr"/>
            <a:r>
              <a:rPr lang="en-US" sz="3200" b="1" dirty="0">
                <a:latin typeface="+mj-lt"/>
              </a:rPr>
              <a:t>Across Space and Time</a:t>
            </a:r>
          </a:p>
        </p:txBody>
      </p:sp>
      <p:sp>
        <p:nvSpPr>
          <p:cNvPr id="4" name="Slide Number Placeholder 3"/>
          <p:cNvSpPr>
            <a:spLocks noGrp="1"/>
          </p:cNvSpPr>
          <p:nvPr>
            <p:ph type="sldNum" sz="quarter" idx="12"/>
          </p:nvPr>
        </p:nvSpPr>
        <p:spPr/>
        <p:txBody>
          <a:bodyPr/>
          <a:lstStyle/>
          <a:p>
            <a:fld id="{4ABC5856-63ED-9F47-A1E2-3F9B4181F7B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45118" y="1608665"/>
            <a:ext cx="4604215" cy="5078312"/>
          </a:xfrm>
          <a:prstGeom prst="rect">
            <a:avLst/>
          </a:prstGeom>
        </p:spPr>
        <p:txBody>
          <a:bodyPr wrap="square">
            <a:spAutoFit/>
          </a:bodyPr>
          <a:lstStyle/>
          <a:p>
            <a:pPr>
              <a:lnSpc>
                <a:spcPct val="150000"/>
              </a:lnSpc>
            </a:pPr>
            <a:r>
              <a:rPr lang="en-US" sz="2400" b="1" dirty="0" smtClean="0"/>
              <a:t>National libraries</a:t>
            </a:r>
          </a:p>
          <a:p>
            <a:pPr>
              <a:lnSpc>
                <a:spcPct val="150000"/>
              </a:lnSpc>
            </a:pPr>
            <a:r>
              <a:rPr lang="en-US" sz="2400" b="1" dirty="0" smtClean="0"/>
              <a:t>University and Research Libraries</a:t>
            </a:r>
          </a:p>
          <a:p>
            <a:pPr>
              <a:lnSpc>
                <a:spcPct val="150000"/>
              </a:lnSpc>
            </a:pPr>
            <a:r>
              <a:rPr lang="en-US" sz="2400" b="1" dirty="0" smtClean="0"/>
              <a:t>Public Libraries</a:t>
            </a:r>
          </a:p>
          <a:p>
            <a:pPr>
              <a:lnSpc>
                <a:spcPct val="150000"/>
              </a:lnSpc>
            </a:pPr>
            <a:r>
              <a:rPr lang="en-US" sz="2400" b="1" dirty="0" smtClean="0"/>
              <a:t>Special Topic Libraries</a:t>
            </a:r>
          </a:p>
          <a:p>
            <a:pPr>
              <a:lnSpc>
                <a:spcPct val="150000"/>
              </a:lnSpc>
            </a:pPr>
            <a:r>
              <a:rPr lang="en-US" sz="2400" b="1" dirty="0" smtClean="0"/>
              <a:t>School and Education Libraries</a:t>
            </a:r>
          </a:p>
          <a:p>
            <a:pPr>
              <a:lnSpc>
                <a:spcPct val="150000"/>
              </a:lnSpc>
            </a:pPr>
            <a:r>
              <a:rPr lang="en-US" sz="2400" b="1" dirty="0" smtClean="0"/>
              <a:t>Private Libraries</a:t>
            </a:r>
          </a:p>
          <a:p>
            <a:pPr>
              <a:lnSpc>
                <a:spcPct val="150000"/>
              </a:lnSpc>
            </a:pPr>
            <a:r>
              <a:rPr lang="en-US" sz="2400" b="1" dirty="0" smtClean="0"/>
              <a:t>Archives</a:t>
            </a:r>
          </a:p>
          <a:p>
            <a:endParaRPr lang="en-US" sz="2400" b="1" dirty="0" smtClean="0"/>
          </a:p>
          <a:p>
            <a:endParaRPr lang="en-US" sz="2400" dirty="0" smtClean="0"/>
          </a:p>
          <a:p>
            <a:endParaRPr lang="en-US" sz="2400" dirty="0"/>
          </a:p>
        </p:txBody>
      </p:sp>
      <p:sp>
        <p:nvSpPr>
          <p:cNvPr id="6" name="TextBox 5"/>
          <p:cNvSpPr txBox="1"/>
          <p:nvPr/>
        </p:nvSpPr>
        <p:spPr>
          <a:xfrm>
            <a:off x="1485900" y="575733"/>
            <a:ext cx="5520461" cy="584776"/>
          </a:xfrm>
          <a:prstGeom prst="rect">
            <a:avLst/>
          </a:prstGeom>
          <a:noFill/>
        </p:spPr>
        <p:txBody>
          <a:bodyPr wrap="none" rtlCol="0">
            <a:spAutoFit/>
          </a:bodyPr>
          <a:lstStyle/>
          <a:p>
            <a:r>
              <a:rPr lang="en-US" sz="3200" dirty="0" smtClean="0"/>
              <a:t>Some Consequences/New Roles</a:t>
            </a:r>
            <a:endParaRPr lang="en-US" sz="3200" dirty="0"/>
          </a:p>
        </p:txBody>
      </p:sp>
      <p:sp>
        <p:nvSpPr>
          <p:cNvPr id="7" name="Rectangle 6"/>
          <p:cNvSpPr/>
          <p:nvPr/>
        </p:nvSpPr>
        <p:spPr>
          <a:xfrm>
            <a:off x="645118" y="1608665"/>
            <a:ext cx="4604215" cy="1117600"/>
          </a:xfrm>
          <a:prstGeom prst="rect">
            <a:avLst/>
          </a:prstGeom>
          <a:noFill/>
          <a:ln w="28575" cap="flat" cmpd="sng" algn="ctr">
            <a:solidFill>
              <a:schemeClr val="accent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5118" y="3268133"/>
            <a:ext cx="4604215" cy="643467"/>
          </a:xfrm>
          <a:prstGeom prst="rect">
            <a:avLst/>
          </a:prstGeom>
          <a:noFill/>
          <a:ln w="28575" cap="flat" cmpd="sng" algn="ctr">
            <a:solidFill>
              <a:schemeClr val="accent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4831" y="5996002"/>
            <a:ext cx="4645773" cy="461665"/>
          </a:xfrm>
          <a:prstGeom prst="rect">
            <a:avLst/>
          </a:prstGeom>
          <a:noFill/>
        </p:spPr>
        <p:txBody>
          <a:bodyPr wrap="none" rtlCol="0">
            <a:spAutoFit/>
          </a:bodyPr>
          <a:lstStyle/>
          <a:p>
            <a:r>
              <a:rPr lang="en-US" sz="2400" dirty="0" smtClean="0"/>
              <a:t>... will be expected to carry the load</a:t>
            </a:r>
            <a:endParaRPr lang="en-US" sz="2400" dirty="0"/>
          </a:p>
        </p:txBody>
      </p:sp>
      <p:cxnSp>
        <p:nvCxnSpPr>
          <p:cNvPr id="12" name="Straight Connector 11"/>
          <p:cNvCxnSpPr/>
          <p:nvPr/>
        </p:nvCxnSpPr>
        <p:spPr>
          <a:xfrm rot="10800000">
            <a:off x="355600" y="2015067"/>
            <a:ext cx="289518"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363241" y="3640667"/>
            <a:ext cx="289518"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1717970" y="4097867"/>
            <a:ext cx="4165600" cy="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91201" y="1540933"/>
            <a:ext cx="2895600" cy="3170099"/>
          </a:xfrm>
          <a:prstGeom prst="rect">
            <a:avLst/>
          </a:prstGeom>
          <a:noFill/>
        </p:spPr>
        <p:txBody>
          <a:bodyPr wrap="square" rtlCol="0">
            <a:spAutoFit/>
          </a:bodyPr>
          <a:lstStyle/>
          <a:p>
            <a:r>
              <a:rPr lang="en-US" sz="2000" b="1" dirty="0" err="1" smtClean="0"/>
              <a:t>eScience</a:t>
            </a:r>
            <a:r>
              <a:rPr lang="en-US" sz="2000" b="1" dirty="0" smtClean="0"/>
              <a:t>, data-driven research and data-intensive research will have a major impact on all aspects of a libraries activities including collections, services, research infrastructure, staffing, professional development and more</a:t>
            </a:r>
            <a:endParaRPr lang="en-US" sz="2000" b="1" dirty="0"/>
          </a:p>
        </p:txBody>
      </p:sp>
      <p:sp>
        <p:nvSpPr>
          <p:cNvPr id="13" name="Slide Number Placeholder 12"/>
          <p:cNvSpPr>
            <a:spLocks noGrp="1"/>
          </p:cNvSpPr>
          <p:nvPr>
            <p:ph type="sldNum" sz="quarter" idx="12"/>
          </p:nvPr>
        </p:nvSpPr>
        <p:spPr/>
        <p:txBody>
          <a:bodyPr/>
          <a:lstStyle/>
          <a:p>
            <a:fld id="{4ABC5856-63ED-9F47-A1E2-3F9B4181F7B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Developed_and_developing_countries3.png"/>
          <p:cNvPicPr>
            <a:picLocks noChangeAspect="1"/>
          </p:cNvPicPr>
          <p:nvPr/>
        </p:nvPicPr>
        <p:blipFill>
          <a:blip r:embed="rId3"/>
          <a:stretch>
            <a:fillRect/>
          </a:stretch>
        </p:blipFill>
        <p:spPr>
          <a:xfrm>
            <a:off x="812800" y="1888066"/>
            <a:ext cx="7589521" cy="3513667"/>
          </a:xfrm>
          <a:prstGeom prst="rect">
            <a:avLst/>
          </a:prstGeom>
        </p:spPr>
      </p:pic>
      <p:sp>
        <p:nvSpPr>
          <p:cNvPr id="6" name="TextBox 5"/>
          <p:cNvSpPr txBox="1"/>
          <p:nvPr/>
        </p:nvSpPr>
        <p:spPr>
          <a:xfrm>
            <a:off x="914401" y="5452070"/>
            <a:ext cx="7797800" cy="646331"/>
          </a:xfrm>
          <a:prstGeom prst="rect">
            <a:avLst/>
          </a:prstGeom>
          <a:noFill/>
        </p:spPr>
        <p:txBody>
          <a:bodyPr wrap="square" rtlCol="0">
            <a:spAutoFit/>
          </a:bodyPr>
          <a:lstStyle/>
          <a:p>
            <a:r>
              <a:rPr lang="en-US" dirty="0" smtClean="0"/>
              <a:t>Source:  Forbes Magazine/World Bank</a:t>
            </a:r>
          </a:p>
          <a:p>
            <a:endParaRPr lang="en-US" dirty="0"/>
          </a:p>
        </p:txBody>
      </p:sp>
      <p:sp>
        <p:nvSpPr>
          <p:cNvPr id="7" name="TextBox 6"/>
          <p:cNvSpPr txBox="1"/>
          <p:nvPr/>
        </p:nvSpPr>
        <p:spPr>
          <a:xfrm>
            <a:off x="1803400" y="647700"/>
            <a:ext cx="5685370" cy="584776"/>
          </a:xfrm>
          <a:prstGeom prst="rect">
            <a:avLst/>
          </a:prstGeom>
          <a:noFill/>
        </p:spPr>
        <p:txBody>
          <a:bodyPr wrap="none" rtlCol="0">
            <a:spAutoFit/>
          </a:bodyPr>
          <a:lstStyle/>
          <a:p>
            <a:r>
              <a:rPr lang="en-US" sz="3200" b="1" dirty="0" smtClean="0"/>
              <a:t>Developing Countries: One View</a:t>
            </a:r>
            <a:endParaRPr lang="en-US" sz="3200" b="1" dirty="0"/>
          </a:p>
        </p:txBody>
      </p:sp>
      <p:sp>
        <p:nvSpPr>
          <p:cNvPr id="9" name="Slide Number Placeholder 8"/>
          <p:cNvSpPr>
            <a:spLocks noGrp="1"/>
          </p:cNvSpPr>
          <p:nvPr>
            <p:ph type="sldNum" sz="quarter" idx="12"/>
          </p:nvPr>
        </p:nvSpPr>
        <p:spPr/>
        <p:txBody>
          <a:bodyPr/>
          <a:lstStyle/>
          <a:p>
            <a:fld id="{4ABC5856-63ED-9F47-A1E2-3F9B4181F7B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6"/>
          <p:cNvGrpSpPr/>
          <p:nvPr/>
        </p:nvGrpSpPr>
        <p:grpSpPr>
          <a:xfrm>
            <a:off x="1905000" y="1935630"/>
            <a:ext cx="5638800" cy="3383280"/>
            <a:chOff x="3578225" y="3276600"/>
            <a:chExt cx="3810000" cy="2286000"/>
          </a:xfrm>
        </p:grpSpPr>
        <p:sp>
          <p:nvSpPr>
            <p:cNvPr id="2050" name="Rectangle 2"/>
            <p:cNvSpPr>
              <a:spLocks noChangeArrowheads="1"/>
            </p:cNvSpPr>
            <p:nvPr/>
          </p:nvSpPr>
          <p:spPr bwMode="auto">
            <a:xfrm>
              <a:off x="3578225" y="4419600"/>
              <a:ext cx="1905000" cy="1143000"/>
            </a:xfrm>
            <a:prstGeom prst="rect">
              <a:avLst/>
            </a:prstGeom>
            <a:solidFill>
              <a:srgbClr val="FFFFFF"/>
            </a:solidFill>
            <a:ln w="19050">
              <a:solidFill>
                <a:srgbClr val="800000"/>
              </a:solidFill>
              <a:miter lim="800000"/>
              <a:headEnd/>
              <a:tailEnd/>
            </a:ln>
            <a:effectLst/>
          </p:spPr>
          <p:txBody>
            <a:bodyPr wrap="none" anchor="ctr">
              <a:prstTxWarp prst="textNoShape">
                <a:avLst/>
              </a:prstTxWarp>
            </a:bodyPr>
            <a:lstStyle/>
            <a:p>
              <a:endParaRPr lang="en-US" dirty="0">
                <a:solidFill>
                  <a:schemeClr val="bg1"/>
                </a:solidFill>
              </a:endParaRPr>
            </a:p>
          </p:txBody>
        </p:sp>
        <p:sp>
          <p:nvSpPr>
            <p:cNvPr id="2059" name="Rectangle 11"/>
            <p:cNvSpPr>
              <a:spLocks noChangeArrowheads="1"/>
            </p:cNvSpPr>
            <p:nvPr/>
          </p:nvSpPr>
          <p:spPr bwMode="auto">
            <a:xfrm>
              <a:off x="3578225" y="3276600"/>
              <a:ext cx="1905000" cy="1143000"/>
            </a:xfrm>
            <a:prstGeom prst="rect">
              <a:avLst/>
            </a:prstGeom>
            <a:noFill/>
            <a:ln w="19050">
              <a:solidFill>
                <a:srgbClr val="800000"/>
              </a:solidFill>
              <a:miter lim="800000"/>
              <a:headEnd/>
              <a:tailEnd/>
            </a:ln>
            <a:effectLst/>
          </p:spPr>
          <p:txBody>
            <a:bodyPr wrap="none" anchor="ctr">
              <a:prstTxWarp prst="textNoShape">
                <a:avLst/>
              </a:prstTxWarp>
            </a:bodyPr>
            <a:lstStyle/>
            <a:p>
              <a:endParaRPr lang="en-US"/>
            </a:p>
          </p:txBody>
        </p:sp>
        <p:sp>
          <p:nvSpPr>
            <p:cNvPr id="2060" name="Rectangle 12"/>
            <p:cNvSpPr>
              <a:spLocks noChangeArrowheads="1"/>
            </p:cNvSpPr>
            <p:nvPr/>
          </p:nvSpPr>
          <p:spPr bwMode="auto">
            <a:xfrm>
              <a:off x="5483225" y="3276600"/>
              <a:ext cx="1905000" cy="1143000"/>
            </a:xfrm>
            <a:prstGeom prst="rect">
              <a:avLst/>
            </a:prstGeom>
            <a:noFill/>
            <a:ln w="19050">
              <a:solidFill>
                <a:srgbClr val="800000"/>
              </a:solidFill>
              <a:miter lim="800000"/>
              <a:headEnd/>
              <a:tailEnd/>
            </a:ln>
            <a:effectLst/>
          </p:spPr>
          <p:txBody>
            <a:bodyPr wrap="none" anchor="ctr">
              <a:prstTxWarp prst="textNoShape">
                <a:avLst/>
              </a:prstTxWarp>
            </a:bodyPr>
            <a:lstStyle/>
            <a:p>
              <a:endParaRPr lang="en-US"/>
            </a:p>
          </p:txBody>
        </p:sp>
        <p:sp>
          <p:nvSpPr>
            <p:cNvPr id="2061" name="Rectangle 13"/>
            <p:cNvSpPr>
              <a:spLocks noChangeArrowheads="1"/>
            </p:cNvSpPr>
            <p:nvPr/>
          </p:nvSpPr>
          <p:spPr bwMode="auto">
            <a:xfrm>
              <a:off x="5483225" y="4419600"/>
              <a:ext cx="1905000" cy="1143000"/>
            </a:xfrm>
            <a:prstGeom prst="rect">
              <a:avLst/>
            </a:prstGeom>
            <a:noFill/>
            <a:ln w="19050">
              <a:solidFill>
                <a:srgbClr val="800000"/>
              </a:solidFill>
              <a:miter lim="800000"/>
              <a:headEnd/>
              <a:tailEnd/>
            </a:ln>
            <a:effectLst/>
          </p:spPr>
          <p:txBody>
            <a:bodyPr wrap="none" anchor="ctr">
              <a:prstTxWarp prst="textNoShape">
                <a:avLst/>
              </a:prstTxWarp>
            </a:bodyPr>
            <a:lstStyle/>
            <a:p>
              <a:endParaRPr lang="en-US"/>
            </a:p>
          </p:txBody>
        </p:sp>
      </p:grpSp>
      <p:sp>
        <p:nvSpPr>
          <p:cNvPr id="26" name="TextBox 25"/>
          <p:cNvSpPr txBox="1"/>
          <p:nvPr/>
        </p:nvSpPr>
        <p:spPr>
          <a:xfrm>
            <a:off x="1795712" y="457200"/>
            <a:ext cx="5748088" cy="1077218"/>
          </a:xfrm>
          <a:prstGeom prst="rect">
            <a:avLst/>
          </a:prstGeom>
          <a:noFill/>
        </p:spPr>
        <p:txBody>
          <a:bodyPr wrap="none" rtlCol="0">
            <a:spAutoFit/>
          </a:bodyPr>
          <a:lstStyle/>
          <a:p>
            <a:pPr algn="ctr"/>
            <a:r>
              <a:rPr lang="en-US" sz="3200" b="1" dirty="0" smtClean="0">
                <a:solidFill>
                  <a:srgbClr val="392D95"/>
                </a:solidFill>
                <a:latin typeface="Arial" charset="0"/>
              </a:rPr>
              <a:t>Role of Libraries in Enabling</a:t>
            </a:r>
          </a:p>
          <a:p>
            <a:pPr algn="ctr"/>
            <a:r>
              <a:rPr lang="en-US" sz="3200" b="1" dirty="0" smtClean="0">
                <a:solidFill>
                  <a:srgbClr val="392D95"/>
                </a:solidFill>
                <a:latin typeface="Arial" charset="0"/>
              </a:rPr>
              <a:t>Data-Intensive Research (1)</a:t>
            </a:r>
            <a:endParaRPr lang="en-US" sz="3200" dirty="0" smtClean="0">
              <a:solidFill>
                <a:srgbClr val="392D95"/>
              </a:solidFill>
              <a:latin typeface="Arial" charset="0"/>
            </a:endParaRPr>
          </a:p>
        </p:txBody>
      </p:sp>
      <p:sp>
        <p:nvSpPr>
          <p:cNvPr id="28" name="TextBox 27"/>
          <p:cNvSpPr txBox="1"/>
          <p:nvPr/>
        </p:nvSpPr>
        <p:spPr>
          <a:xfrm>
            <a:off x="2867608" y="5747266"/>
            <a:ext cx="3520315" cy="461665"/>
          </a:xfrm>
          <a:prstGeom prst="rect">
            <a:avLst/>
          </a:prstGeom>
          <a:noFill/>
        </p:spPr>
        <p:txBody>
          <a:bodyPr wrap="none" rtlCol="0">
            <a:spAutoFit/>
          </a:bodyPr>
          <a:lstStyle/>
          <a:p>
            <a:r>
              <a:rPr lang="en-US" sz="2400" b="1" dirty="0" smtClean="0">
                <a:solidFill>
                  <a:srgbClr val="392D95"/>
                </a:solidFill>
                <a:latin typeface="Arial" charset="0"/>
              </a:rPr>
              <a:t>resource requirements</a:t>
            </a:r>
            <a:endParaRPr lang="en-US" sz="2400" dirty="0" smtClean="0">
              <a:solidFill>
                <a:srgbClr val="392D95"/>
              </a:solidFill>
              <a:latin typeface="Arial" charset="0"/>
            </a:endParaRPr>
          </a:p>
        </p:txBody>
      </p:sp>
      <p:sp>
        <p:nvSpPr>
          <p:cNvPr id="29" name="Rectangle 28"/>
          <p:cNvSpPr/>
          <p:nvPr/>
        </p:nvSpPr>
        <p:spPr>
          <a:xfrm>
            <a:off x="741402" y="1658403"/>
            <a:ext cx="553998" cy="2891294"/>
          </a:xfrm>
          <a:prstGeom prst="rect">
            <a:avLst/>
          </a:prstGeom>
        </p:spPr>
        <p:txBody>
          <a:bodyPr vert="vert270" wrap="square">
            <a:spAutoFit/>
          </a:bodyPr>
          <a:lstStyle/>
          <a:p>
            <a:r>
              <a:rPr lang="en-US" sz="2400" b="1" dirty="0" smtClean="0">
                <a:solidFill>
                  <a:srgbClr val="392D95"/>
                </a:solidFill>
                <a:latin typeface="Arial" charset="0"/>
              </a:rPr>
              <a:t>role priority</a:t>
            </a:r>
          </a:p>
        </p:txBody>
      </p:sp>
      <p:sp>
        <p:nvSpPr>
          <p:cNvPr id="32" name="TextBox 31"/>
          <p:cNvSpPr txBox="1"/>
          <p:nvPr/>
        </p:nvSpPr>
        <p:spPr>
          <a:xfrm>
            <a:off x="2550641" y="5377934"/>
            <a:ext cx="633933" cy="369332"/>
          </a:xfrm>
          <a:prstGeom prst="rect">
            <a:avLst/>
          </a:prstGeom>
          <a:noFill/>
        </p:spPr>
        <p:txBody>
          <a:bodyPr wrap="none" rtlCol="0">
            <a:spAutoFit/>
          </a:bodyPr>
          <a:lstStyle/>
          <a:p>
            <a:r>
              <a:rPr lang="en-US" sz="1800" b="1" dirty="0" smtClean="0">
                <a:solidFill>
                  <a:srgbClr val="392D95"/>
                </a:solidFill>
                <a:latin typeface="Arial" charset="0"/>
              </a:rPr>
              <a:t>less</a:t>
            </a:r>
            <a:endParaRPr lang="en-US" sz="1800" dirty="0"/>
          </a:p>
        </p:txBody>
      </p:sp>
      <p:sp>
        <p:nvSpPr>
          <p:cNvPr id="33" name="TextBox 32"/>
          <p:cNvSpPr txBox="1"/>
          <p:nvPr/>
        </p:nvSpPr>
        <p:spPr>
          <a:xfrm>
            <a:off x="5638800" y="5377934"/>
            <a:ext cx="749123" cy="369332"/>
          </a:xfrm>
          <a:prstGeom prst="rect">
            <a:avLst/>
          </a:prstGeom>
          <a:noFill/>
        </p:spPr>
        <p:txBody>
          <a:bodyPr wrap="none" rtlCol="0">
            <a:spAutoFit/>
          </a:bodyPr>
          <a:lstStyle/>
          <a:p>
            <a:r>
              <a:rPr lang="en-US" sz="1800" b="1" dirty="0" smtClean="0">
                <a:solidFill>
                  <a:srgbClr val="392D95"/>
                </a:solidFill>
                <a:latin typeface="Arial" charset="0"/>
              </a:rPr>
              <a:t>more</a:t>
            </a:r>
            <a:endParaRPr lang="en-US" sz="1800" dirty="0"/>
          </a:p>
        </p:txBody>
      </p:sp>
      <p:sp>
        <p:nvSpPr>
          <p:cNvPr id="34" name="Rectangle 33"/>
          <p:cNvSpPr/>
          <p:nvPr/>
        </p:nvSpPr>
        <p:spPr>
          <a:xfrm>
            <a:off x="1295400" y="2306371"/>
            <a:ext cx="461665" cy="797679"/>
          </a:xfrm>
          <a:prstGeom prst="rect">
            <a:avLst/>
          </a:prstGeom>
        </p:spPr>
        <p:txBody>
          <a:bodyPr vert="vert270" wrap="none">
            <a:spAutoFit/>
          </a:bodyPr>
          <a:lstStyle/>
          <a:p>
            <a:r>
              <a:rPr lang="en-US" b="1" dirty="0" smtClean="0">
                <a:solidFill>
                  <a:srgbClr val="392D95"/>
                </a:solidFill>
                <a:latin typeface="Arial" charset="0"/>
              </a:rPr>
              <a:t>higher</a:t>
            </a:r>
            <a:endParaRPr lang="en-US" dirty="0" smtClean="0">
              <a:solidFill>
                <a:srgbClr val="392D95"/>
              </a:solidFill>
              <a:latin typeface="Arial" charset="0"/>
            </a:endParaRPr>
          </a:p>
        </p:txBody>
      </p:sp>
      <p:sp>
        <p:nvSpPr>
          <p:cNvPr id="35" name="Rectangle 34"/>
          <p:cNvSpPr/>
          <p:nvPr/>
        </p:nvSpPr>
        <p:spPr>
          <a:xfrm>
            <a:off x="1295400" y="4253469"/>
            <a:ext cx="461665" cy="695225"/>
          </a:xfrm>
          <a:prstGeom prst="rect">
            <a:avLst/>
          </a:prstGeom>
        </p:spPr>
        <p:txBody>
          <a:bodyPr vert="vert270" wrap="none">
            <a:spAutoFit/>
          </a:bodyPr>
          <a:lstStyle/>
          <a:p>
            <a:r>
              <a:rPr lang="en-US" b="1" dirty="0" smtClean="0">
                <a:solidFill>
                  <a:srgbClr val="392D95"/>
                </a:solidFill>
                <a:latin typeface="Arial" charset="0"/>
              </a:rPr>
              <a:t>lower</a:t>
            </a:r>
            <a:endParaRPr lang="en-US" dirty="0" smtClean="0">
              <a:solidFill>
                <a:srgbClr val="392D95"/>
              </a:solidFill>
              <a:latin typeface="Arial" charset="0"/>
            </a:endParaRPr>
          </a:p>
        </p:txBody>
      </p:sp>
      <p:sp>
        <p:nvSpPr>
          <p:cNvPr id="38" name="TextBox 37"/>
          <p:cNvSpPr txBox="1"/>
          <p:nvPr/>
        </p:nvSpPr>
        <p:spPr>
          <a:xfrm>
            <a:off x="4856520" y="2970480"/>
            <a:ext cx="1829422" cy="523220"/>
          </a:xfrm>
          <a:prstGeom prst="rect">
            <a:avLst/>
          </a:prstGeom>
          <a:noFill/>
        </p:spPr>
        <p:txBody>
          <a:bodyPr wrap="none" rtlCol="0">
            <a:spAutoFit/>
          </a:bodyPr>
          <a:lstStyle/>
          <a:p>
            <a:r>
              <a:rPr lang="en-US" sz="1400" dirty="0" smtClean="0"/>
              <a:t>perform data life-cycle</a:t>
            </a:r>
          </a:p>
          <a:p>
            <a:r>
              <a:rPr lang="en-US" sz="1400" dirty="0" smtClean="0"/>
              <a:t>and </a:t>
            </a:r>
            <a:r>
              <a:rPr lang="en-US" sz="1400" dirty="0" err="1" smtClean="0"/>
              <a:t>curation</a:t>
            </a:r>
            <a:r>
              <a:rPr lang="en-US" sz="1400" dirty="0" smtClean="0"/>
              <a:t> services </a:t>
            </a:r>
          </a:p>
        </p:txBody>
      </p:sp>
      <p:sp>
        <p:nvSpPr>
          <p:cNvPr id="39" name="TextBox 38"/>
          <p:cNvSpPr txBox="1"/>
          <p:nvPr/>
        </p:nvSpPr>
        <p:spPr>
          <a:xfrm>
            <a:off x="2154190" y="2067579"/>
            <a:ext cx="2060768" cy="523220"/>
          </a:xfrm>
          <a:prstGeom prst="rect">
            <a:avLst/>
          </a:prstGeom>
          <a:noFill/>
        </p:spPr>
        <p:txBody>
          <a:bodyPr wrap="none" rtlCol="0">
            <a:spAutoFit/>
          </a:bodyPr>
          <a:lstStyle/>
          <a:p>
            <a:r>
              <a:rPr lang="en-US" sz="1400" dirty="0" smtClean="0"/>
              <a:t>manage data acquisition</a:t>
            </a:r>
          </a:p>
          <a:p>
            <a:r>
              <a:rPr lang="en-US" sz="1400" dirty="0" smtClean="0"/>
              <a:t>and physical data storage</a:t>
            </a:r>
            <a:endParaRPr lang="en-US" sz="1400" dirty="0"/>
          </a:p>
        </p:txBody>
      </p:sp>
      <p:sp>
        <p:nvSpPr>
          <p:cNvPr id="40" name="TextBox 39"/>
          <p:cNvSpPr txBox="1"/>
          <p:nvPr/>
        </p:nvSpPr>
        <p:spPr>
          <a:xfrm>
            <a:off x="4856520" y="3992434"/>
            <a:ext cx="2007030" cy="523220"/>
          </a:xfrm>
          <a:prstGeom prst="rect">
            <a:avLst/>
          </a:prstGeom>
          <a:noFill/>
        </p:spPr>
        <p:txBody>
          <a:bodyPr wrap="none" rtlCol="0">
            <a:spAutoFit/>
          </a:bodyPr>
          <a:lstStyle/>
          <a:p>
            <a:r>
              <a:rPr lang="en-US" sz="1400" dirty="0" smtClean="0"/>
              <a:t>provide and maintain ICT</a:t>
            </a:r>
          </a:p>
          <a:p>
            <a:r>
              <a:rPr lang="en-US" sz="1400" dirty="0" smtClean="0"/>
              <a:t>infrastructure</a:t>
            </a:r>
            <a:endParaRPr lang="en-US" sz="1400" dirty="0"/>
          </a:p>
        </p:txBody>
      </p:sp>
      <p:sp>
        <p:nvSpPr>
          <p:cNvPr id="41" name="TextBox 40"/>
          <p:cNvSpPr txBox="1"/>
          <p:nvPr/>
        </p:nvSpPr>
        <p:spPr>
          <a:xfrm>
            <a:off x="2154190" y="2601148"/>
            <a:ext cx="2370573" cy="738664"/>
          </a:xfrm>
          <a:prstGeom prst="rect">
            <a:avLst/>
          </a:prstGeom>
          <a:noFill/>
        </p:spPr>
        <p:txBody>
          <a:bodyPr wrap="none" rtlCol="0">
            <a:spAutoFit/>
          </a:bodyPr>
          <a:lstStyle/>
          <a:p>
            <a:r>
              <a:rPr lang="en-US" sz="1400" dirty="0" smtClean="0"/>
              <a:t>manage consortia</a:t>
            </a:r>
          </a:p>
          <a:p>
            <a:r>
              <a:rPr lang="en-US" sz="1400" dirty="0" smtClean="0"/>
              <a:t>arrangements, partnering and</a:t>
            </a:r>
          </a:p>
          <a:p>
            <a:r>
              <a:rPr lang="en-US" sz="1400" dirty="0" smtClean="0"/>
              <a:t>information exchange</a:t>
            </a:r>
            <a:endParaRPr lang="en-US" sz="1400" dirty="0"/>
          </a:p>
        </p:txBody>
      </p:sp>
      <p:sp>
        <p:nvSpPr>
          <p:cNvPr id="42" name="TextBox 41"/>
          <p:cNvSpPr txBox="1"/>
          <p:nvPr/>
        </p:nvSpPr>
        <p:spPr>
          <a:xfrm>
            <a:off x="4856520" y="4481611"/>
            <a:ext cx="1672591" cy="523220"/>
          </a:xfrm>
          <a:prstGeom prst="rect">
            <a:avLst/>
          </a:prstGeom>
          <a:noFill/>
        </p:spPr>
        <p:txBody>
          <a:bodyPr wrap="none" rtlCol="0">
            <a:spAutoFit/>
          </a:bodyPr>
          <a:lstStyle/>
          <a:p>
            <a:r>
              <a:rPr lang="en-US" sz="1400" dirty="0" smtClean="0"/>
              <a:t>applications support  </a:t>
            </a:r>
          </a:p>
          <a:p>
            <a:r>
              <a:rPr lang="en-US" sz="1400" dirty="0" smtClean="0"/>
              <a:t>and tool building</a:t>
            </a:r>
            <a:endParaRPr lang="en-US" sz="1400" dirty="0"/>
          </a:p>
        </p:txBody>
      </p:sp>
      <p:sp>
        <p:nvSpPr>
          <p:cNvPr id="24" name="TextBox 23"/>
          <p:cNvSpPr txBox="1"/>
          <p:nvPr/>
        </p:nvSpPr>
        <p:spPr>
          <a:xfrm>
            <a:off x="4856520" y="2067579"/>
            <a:ext cx="1829422" cy="307777"/>
          </a:xfrm>
          <a:prstGeom prst="rect">
            <a:avLst/>
          </a:prstGeom>
          <a:noFill/>
        </p:spPr>
        <p:txBody>
          <a:bodyPr wrap="square" rtlCol="0">
            <a:spAutoFit/>
          </a:bodyPr>
          <a:lstStyle/>
          <a:p>
            <a:r>
              <a:rPr lang="en-US" sz="1400" dirty="0" smtClean="0"/>
              <a:t>make data useful</a:t>
            </a:r>
            <a:endParaRPr lang="en-US" sz="1400" dirty="0"/>
          </a:p>
        </p:txBody>
      </p:sp>
      <p:sp>
        <p:nvSpPr>
          <p:cNvPr id="23" name="TextBox 22"/>
          <p:cNvSpPr txBox="1"/>
          <p:nvPr/>
        </p:nvSpPr>
        <p:spPr>
          <a:xfrm>
            <a:off x="4856520" y="2447260"/>
            <a:ext cx="1829422" cy="523220"/>
          </a:xfrm>
          <a:prstGeom prst="rect">
            <a:avLst/>
          </a:prstGeom>
          <a:noFill/>
        </p:spPr>
        <p:txBody>
          <a:bodyPr wrap="square" rtlCol="0">
            <a:spAutoFit/>
          </a:bodyPr>
          <a:lstStyle/>
          <a:p>
            <a:r>
              <a:rPr lang="en-US" sz="1400" dirty="0" smtClean="0"/>
              <a:t>facilitate scholarly communication</a:t>
            </a:r>
            <a:endParaRPr lang="en-US" sz="1400" dirty="0"/>
          </a:p>
        </p:txBody>
      </p:sp>
      <p:sp>
        <p:nvSpPr>
          <p:cNvPr id="25" name="TextBox 24"/>
          <p:cNvSpPr txBox="1"/>
          <p:nvPr/>
        </p:nvSpPr>
        <p:spPr>
          <a:xfrm>
            <a:off x="2154190" y="3339811"/>
            <a:ext cx="2367242" cy="307777"/>
          </a:xfrm>
          <a:prstGeom prst="rect">
            <a:avLst/>
          </a:prstGeom>
          <a:noFill/>
        </p:spPr>
        <p:txBody>
          <a:bodyPr wrap="none" rtlCol="0">
            <a:spAutoFit/>
          </a:bodyPr>
          <a:lstStyle/>
          <a:p>
            <a:r>
              <a:rPr lang="en-US" sz="1400" dirty="0" smtClean="0"/>
              <a:t>support outreach and training</a:t>
            </a:r>
            <a:endParaRPr lang="en-US" sz="1400" dirty="0"/>
          </a:p>
        </p:txBody>
      </p:sp>
      <p:sp>
        <p:nvSpPr>
          <p:cNvPr id="30" name="Slide Number Placeholder 29"/>
          <p:cNvSpPr>
            <a:spLocks noGrp="1"/>
          </p:cNvSpPr>
          <p:nvPr>
            <p:ph type="sldNum" sz="quarter" idx="12"/>
          </p:nvPr>
        </p:nvSpPr>
        <p:spPr/>
        <p:txBody>
          <a:bodyPr/>
          <a:lstStyle/>
          <a:p>
            <a:fld id="{4ABC5856-63ED-9F47-A1E2-3F9B4181F7B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4741333" y="1682919"/>
            <a:ext cx="3945467" cy="4635500"/>
          </a:xfrm>
          <a:prstGeom prst="rect">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97500" y="1345168"/>
            <a:ext cx="2205239" cy="369332"/>
          </a:xfrm>
          <a:prstGeom prst="rect">
            <a:avLst/>
          </a:prstGeom>
          <a:noFill/>
        </p:spPr>
        <p:txBody>
          <a:bodyPr wrap="none" rtlCol="0">
            <a:spAutoFit/>
          </a:bodyPr>
          <a:lstStyle/>
          <a:p>
            <a:r>
              <a:rPr lang="en-US" dirty="0" smtClean="0"/>
              <a:t>Out of Reach for Now</a:t>
            </a:r>
            <a:endParaRPr lang="en-US" dirty="0"/>
          </a:p>
        </p:txBody>
      </p:sp>
      <p:sp>
        <p:nvSpPr>
          <p:cNvPr id="18" name="TextBox 17"/>
          <p:cNvSpPr txBox="1"/>
          <p:nvPr/>
        </p:nvSpPr>
        <p:spPr>
          <a:xfrm>
            <a:off x="500312" y="267950"/>
            <a:ext cx="5748088" cy="1077218"/>
          </a:xfrm>
          <a:prstGeom prst="rect">
            <a:avLst/>
          </a:prstGeom>
          <a:noFill/>
        </p:spPr>
        <p:txBody>
          <a:bodyPr wrap="none" rtlCol="0">
            <a:spAutoFit/>
          </a:bodyPr>
          <a:lstStyle/>
          <a:p>
            <a:pPr algn="ctr"/>
            <a:r>
              <a:rPr lang="en-US" sz="3200" b="1" dirty="0" smtClean="0">
                <a:solidFill>
                  <a:srgbClr val="392D95"/>
                </a:solidFill>
                <a:latin typeface="Arial" charset="0"/>
              </a:rPr>
              <a:t>Role of Libraries in Enabling</a:t>
            </a:r>
          </a:p>
          <a:p>
            <a:pPr algn="ctr"/>
            <a:r>
              <a:rPr lang="en-US" sz="3200" b="1" dirty="0" smtClean="0">
                <a:solidFill>
                  <a:srgbClr val="392D95"/>
                </a:solidFill>
                <a:latin typeface="Arial" charset="0"/>
              </a:rPr>
              <a:t>Data-Intensive Research (2)</a:t>
            </a:r>
            <a:endParaRPr lang="en-US" sz="3200" dirty="0" smtClean="0">
              <a:solidFill>
                <a:srgbClr val="392D95"/>
              </a:solidFill>
              <a:latin typeface="Arial" charset="0"/>
            </a:endParaRPr>
          </a:p>
        </p:txBody>
      </p:sp>
      <p:grpSp>
        <p:nvGrpSpPr>
          <p:cNvPr id="10" name="Group 9"/>
          <p:cNvGrpSpPr/>
          <p:nvPr/>
        </p:nvGrpSpPr>
        <p:grpSpPr>
          <a:xfrm>
            <a:off x="500312" y="2738229"/>
            <a:ext cx="3653878" cy="2192327"/>
            <a:chOff x="1905000" y="1935630"/>
            <a:chExt cx="5638800" cy="3383280"/>
          </a:xfrm>
        </p:grpSpPr>
        <p:grpSp>
          <p:nvGrpSpPr>
            <p:cNvPr id="11" name="Group 26"/>
            <p:cNvGrpSpPr/>
            <p:nvPr/>
          </p:nvGrpSpPr>
          <p:grpSpPr>
            <a:xfrm>
              <a:off x="1905000" y="1935630"/>
              <a:ext cx="5638800" cy="3383280"/>
              <a:chOff x="3578225" y="3276600"/>
              <a:chExt cx="3810000" cy="2286000"/>
            </a:xfrm>
          </p:grpSpPr>
          <p:sp>
            <p:nvSpPr>
              <p:cNvPr id="23" name="Rectangle 2"/>
              <p:cNvSpPr>
                <a:spLocks noChangeArrowheads="1"/>
              </p:cNvSpPr>
              <p:nvPr/>
            </p:nvSpPr>
            <p:spPr bwMode="auto">
              <a:xfrm>
                <a:off x="3578225" y="4419600"/>
                <a:ext cx="1905000" cy="1143000"/>
              </a:xfrm>
              <a:prstGeom prst="rect">
                <a:avLst/>
              </a:prstGeom>
              <a:solidFill>
                <a:srgbClr val="FFFFFF"/>
              </a:solidFill>
              <a:ln w="19050">
                <a:solidFill>
                  <a:srgbClr val="800000"/>
                </a:solidFill>
                <a:miter lim="800000"/>
                <a:headEnd/>
                <a:tailEnd/>
              </a:ln>
              <a:effectLst/>
            </p:spPr>
            <p:txBody>
              <a:bodyPr wrap="none" anchor="ctr">
                <a:prstTxWarp prst="textNoShape">
                  <a:avLst/>
                </a:prstTxWarp>
              </a:bodyPr>
              <a:lstStyle/>
              <a:p>
                <a:endParaRPr lang="en-US" dirty="0">
                  <a:solidFill>
                    <a:schemeClr val="bg1"/>
                  </a:solidFill>
                </a:endParaRPr>
              </a:p>
            </p:txBody>
          </p:sp>
          <p:sp>
            <p:nvSpPr>
              <p:cNvPr id="24" name="Rectangle 11"/>
              <p:cNvSpPr>
                <a:spLocks noChangeArrowheads="1"/>
              </p:cNvSpPr>
              <p:nvPr/>
            </p:nvSpPr>
            <p:spPr bwMode="auto">
              <a:xfrm>
                <a:off x="3578225" y="3276600"/>
                <a:ext cx="1905000" cy="1143000"/>
              </a:xfrm>
              <a:prstGeom prst="rect">
                <a:avLst/>
              </a:prstGeom>
              <a:noFill/>
              <a:ln w="19050">
                <a:solidFill>
                  <a:srgbClr val="800000"/>
                </a:solidFill>
                <a:miter lim="800000"/>
                <a:headEnd/>
                <a:tailEnd/>
              </a:ln>
              <a:effectLst/>
            </p:spPr>
            <p:txBody>
              <a:bodyPr wrap="none" anchor="ctr">
                <a:prstTxWarp prst="textNoShape">
                  <a:avLst/>
                </a:prstTxWarp>
              </a:bodyPr>
              <a:lstStyle/>
              <a:p>
                <a:endParaRPr lang="en-US"/>
              </a:p>
            </p:txBody>
          </p:sp>
          <p:sp>
            <p:nvSpPr>
              <p:cNvPr id="25" name="Rectangle 12"/>
              <p:cNvSpPr>
                <a:spLocks noChangeArrowheads="1"/>
              </p:cNvSpPr>
              <p:nvPr/>
            </p:nvSpPr>
            <p:spPr bwMode="auto">
              <a:xfrm>
                <a:off x="5483225" y="3276600"/>
                <a:ext cx="1905000" cy="1143000"/>
              </a:xfrm>
              <a:prstGeom prst="rect">
                <a:avLst/>
              </a:prstGeom>
              <a:noFill/>
              <a:ln w="19050">
                <a:solidFill>
                  <a:srgbClr val="800000"/>
                </a:solidFill>
                <a:miter lim="800000"/>
                <a:headEnd/>
                <a:tailEnd/>
              </a:ln>
              <a:effectLst/>
            </p:spPr>
            <p:txBody>
              <a:bodyPr wrap="none" anchor="ctr">
                <a:prstTxWarp prst="textNoShape">
                  <a:avLst/>
                </a:prstTxWarp>
              </a:bodyPr>
              <a:lstStyle/>
              <a:p>
                <a:endParaRPr lang="en-US"/>
              </a:p>
            </p:txBody>
          </p:sp>
          <p:sp>
            <p:nvSpPr>
              <p:cNvPr id="26" name="Rectangle 13"/>
              <p:cNvSpPr>
                <a:spLocks noChangeArrowheads="1"/>
              </p:cNvSpPr>
              <p:nvPr/>
            </p:nvSpPr>
            <p:spPr bwMode="auto">
              <a:xfrm>
                <a:off x="5483225" y="4419600"/>
                <a:ext cx="1905000" cy="1143000"/>
              </a:xfrm>
              <a:prstGeom prst="rect">
                <a:avLst/>
              </a:prstGeom>
              <a:noFill/>
              <a:ln w="19050">
                <a:solidFill>
                  <a:srgbClr val="800000"/>
                </a:solidFill>
                <a:miter lim="800000"/>
                <a:headEnd/>
                <a:tailEnd/>
              </a:ln>
              <a:effectLst/>
            </p:spPr>
            <p:txBody>
              <a:bodyPr wrap="none" anchor="ctr">
                <a:prstTxWarp prst="textNoShape">
                  <a:avLst/>
                </a:prstTxWarp>
              </a:bodyPr>
              <a:lstStyle/>
              <a:p>
                <a:endParaRPr lang="en-US"/>
              </a:p>
            </p:txBody>
          </p:sp>
        </p:grpSp>
        <p:sp>
          <p:nvSpPr>
            <p:cNvPr id="13" name="TextBox 12"/>
            <p:cNvSpPr txBox="1"/>
            <p:nvPr/>
          </p:nvSpPr>
          <p:spPr>
            <a:xfrm>
              <a:off x="4856520" y="3104050"/>
              <a:ext cx="1829423" cy="522469"/>
            </a:xfrm>
            <a:prstGeom prst="rect">
              <a:avLst/>
            </a:prstGeom>
            <a:noFill/>
          </p:spPr>
          <p:txBody>
            <a:bodyPr wrap="square" rtlCol="0">
              <a:spAutoFit/>
            </a:bodyPr>
            <a:lstStyle/>
            <a:p>
              <a:r>
                <a:rPr lang="en-US" sz="800" dirty="0" smtClean="0"/>
                <a:t>perform data life-cycle</a:t>
              </a:r>
            </a:p>
            <a:p>
              <a:r>
                <a:rPr lang="en-US" sz="800" dirty="0" smtClean="0"/>
                <a:t>and </a:t>
              </a:r>
              <a:r>
                <a:rPr lang="en-US" sz="800" dirty="0" err="1" smtClean="0"/>
                <a:t>curation</a:t>
              </a:r>
              <a:r>
                <a:rPr lang="en-US" sz="800" dirty="0" smtClean="0"/>
                <a:t> services </a:t>
              </a:r>
            </a:p>
          </p:txBody>
        </p:sp>
        <p:sp>
          <p:nvSpPr>
            <p:cNvPr id="14" name="TextBox 13"/>
            <p:cNvSpPr txBox="1"/>
            <p:nvPr/>
          </p:nvSpPr>
          <p:spPr>
            <a:xfrm>
              <a:off x="2170015" y="2221468"/>
              <a:ext cx="2060768" cy="522469"/>
            </a:xfrm>
            <a:prstGeom prst="rect">
              <a:avLst/>
            </a:prstGeom>
            <a:noFill/>
          </p:spPr>
          <p:txBody>
            <a:bodyPr wrap="square" rtlCol="0">
              <a:spAutoFit/>
            </a:bodyPr>
            <a:lstStyle/>
            <a:p>
              <a:r>
                <a:rPr lang="en-US" sz="800" dirty="0" smtClean="0"/>
                <a:t>manage data acquisition</a:t>
              </a:r>
            </a:p>
            <a:p>
              <a:r>
                <a:rPr lang="en-US" sz="800" dirty="0" smtClean="0"/>
                <a:t>and physical data storage</a:t>
              </a:r>
              <a:endParaRPr lang="en-US" sz="800" dirty="0"/>
            </a:p>
          </p:txBody>
        </p:sp>
        <p:sp>
          <p:nvSpPr>
            <p:cNvPr id="15" name="TextBox 14"/>
            <p:cNvSpPr txBox="1"/>
            <p:nvPr/>
          </p:nvSpPr>
          <p:spPr>
            <a:xfrm>
              <a:off x="2242690" y="4343402"/>
              <a:ext cx="2007031" cy="522469"/>
            </a:xfrm>
            <a:prstGeom prst="rect">
              <a:avLst/>
            </a:prstGeom>
            <a:noFill/>
          </p:spPr>
          <p:txBody>
            <a:bodyPr wrap="square" rtlCol="0">
              <a:spAutoFit/>
            </a:bodyPr>
            <a:lstStyle/>
            <a:p>
              <a:r>
                <a:rPr lang="en-US" sz="800" dirty="0" smtClean="0"/>
                <a:t>provide and maintain ICT</a:t>
              </a:r>
            </a:p>
            <a:p>
              <a:r>
                <a:rPr lang="en-US" sz="800" dirty="0" smtClean="0"/>
                <a:t>infrastructure</a:t>
              </a:r>
              <a:endParaRPr lang="en-US" sz="800" dirty="0"/>
            </a:p>
          </p:txBody>
        </p:sp>
        <p:sp>
          <p:nvSpPr>
            <p:cNvPr id="16" name="TextBox 15"/>
            <p:cNvSpPr txBox="1"/>
            <p:nvPr/>
          </p:nvSpPr>
          <p:spPr>
            <a:xfrm>
              <a:off x="2170015" y="2744687"/>
              <a:ext cx="2370573" cy="712458"/>
            </a:xfrm>
            <a:prstGeom prst="rect">
              <a:avLst/>
            </a:prstGeom>
            <a:noFill/>
          </p:spPr>
          <p:txBody>
            <a:bodyPr wrap="square" rtlCol="0">
              <a:spAutoFit/>
            </a:bodyPr>
            <a:lstStyle/>
            <a:p>
              <a:r>
                <a:rPr lang="en-US" sz="800" dirty="0" smtClean="0"/>
                <a:t>manage consortia</a:t>
              </a:r>
            </a:p>
            <a:p>
              <a:r>
                <a:rPr lang="en-US" sz="800" dirty="0" smtClean="0"/>
                <a:t>arrangements, partnering and</a:t>
              </a:r>
            </a:p>
            <a:p>
              <a:r>
                <a:rPr lang="en-US" sz="800" dirty="0" smtClean="0"/>
                <a:t>information exchange</a:t>
              </a:r>
              <a:endParaRPr lang="en-US" sz="800" dirty="0"/>
            </a:p>
          </p:txBody>
        </p:sp>
        <p:sp>
          <p:nvSpPr>
            <p:cNvPr id="17" name="TextBox 16"/>
            <p:cNvSpPr txBox="1"/>
            <p:nvPr/>
          </p:nvSpPr>
          <p:spPr>
            <a:xfrm>
              <a:off x="5037699" y="4515653"/>
              <a:ext cx="1672591" cy="522469"/>
            </a:xfrm>
            <a:prstGeom prst="rect">
              <a:avLst/>
            </a:prstGeom>
            <a:noFill/>
          </p:spPr>
          <p:txBody>
            <a:bodyPr wrap="square" rtlCol="0">
              <a:spAutoFit/>
            </a:bodyPr>
            <a:lstStyle/>
            <a:p>
              <a:r>
                <a:rPr lang="en-US" sz="800" dirty="0" smtClean="0"/>
                <a:t>applications support  </a:t>
              </a:r>
            </a:p>
            <a:p>
              <a:r>
                <a:rPr lang="en-US" sz="800" dirty="0" smtClean="0"/>
                <a:t>and tool building</a:t>
              </a:r>
              <a:endParaRPr lang="en-US" sz="800" dirty="0"/>
            </a:p>
          </p:txBody>
        </p:sp>
        <p:sp>
          <p:nvSpPr>
            <p:cNvPr id="19" name="TextBox 18"/>
            <p:cNvSpPr txBox="1"/>
            <p:nvPr/>
          </p:nvSpPr>
          <p:spPr>
            <a:xfrm>
              <a:off x="5037699" y="3883874"/>
              <a:ext cx="2353702" cy="522469"/>
            </a:xfrm>
            <a:prstGeom prst="rect">
              <a:avLst/>
            </a:prstGeom>
            <a:noFill/>
          </p:spPr>
          <p:txBody>
            <a:bodyPr wrap="square" rtlCol="0">
              <a:spAutoFit/>
            </a:bodyPr>
            <a:lstStyle/>
            <a:p>
              <a:r>
                <a:rPr lang="en-US" sz="800" dirty="0" smtClean="0"/>
                <a:t>participate in local governance of data resources</a:t>
              </a:r>
            </a:p>
          </p:txBody>
        </p:sp>
        <p:sp>
          <p:nvSpPr>
            <p:cNvPr id="20" name="TextBox 19"/>
            <p:cNvSpPr txBox="1"/>
            <p:nvPr/>
          </p:nvSpPr>
          <p:spPr>
            <a:xfrm>
              <a:off x="4856520" y="2221468"/>
              <a:ext cx="1829423" cy="332481"/>
            </a:xfrm>
            <a:prstGeom prst="rect">
              <a:avLst/>
            </a:prstGeom>
            <a:noFill/>
          </p:spPr>
          <p:txBody>
            <a:bodyPr wrap="square" rtlCol="0">
              <a:spAutoFit/>
            </a:bodyPr>
            <a:lstStyle/>
            <a:p>
              <a:r>
                <a:rPr lang="en-US" sz="800" dirty="0" smtClean="0"/>
                <a:t>make data useful</a:t>
              </a:r>
              <a:endParaRPr lang="en-US" sz="800" dirty="0"/>
            </a:p>
          </p:txBody>
        </p:sp>
        <p:sp>
          <p:nvSpPr>
            <p:cNvPr id="21" name="TextBox 20"/>
            <p:cNvSpPr txBox="1"/>
            <p:nvPr/>
          </p:nvSpPr>
          <p:spPr>
            <a:xfrm>
              <a:off x="4856520" y="2580829"/>
              <a:ext cx="1829423" cy="522469"/>
            </a:xfrm>
            <a:prstGeom prst="rect">
              <a:avLst/>
            </a:prstGeom>
            <a:noFill/>
          </p:spPr>
          <p:txBody>
            <a:bodyPr wrap="square" rtlCol="0">
              <a:spAutoFit/>
            </a:bodyPr>
            <a:lstStyle/>
            <a:p>
              <a:r>
                <a:rPr lang="en-US" sz="800" dirty="0" smtClean="0"/>
                <a:t>facilitate scholarly communication</a:t>
              </a:r>
              <a:endParaRPr lang="en-US" sz="800" dirty="0"/>
            </a:p>
          </p:txBody>
        </p:sp>
        <p:sp>
          <p:nvSpPr>
            <p:cNvPr id="22" name="TextBox 21"/>
            <p:cNvSpPr txBox="1"/>
            <p:nvPr/>
          </p:nvSpPr>
          <p:spPr>
            <a:xfrm>
              <a:off x="2306550" y="3820180"/>
              <a:ext cx="1756046" cy="332481"/>
            </a:xfrm>
            <a:prstGeom prst="rect">
              <a:avLst/>
            </a:prstGeom>
            <a:noFill/>
          </p:spPr>
          <p:txBody>
            <a:bodyPr wrap="square" rtlCol="0">
              <a:spAutoFit/>
            </a:bodyPr>
            <a:lstStyle/>
            <a:p>
              <a:r>
                <a:rPr lang="en-US" sz="800" dirty="0" smtClean="0"/>
                <a:t>outreach and training</a:t>
              </a:r>
              <a:endParaRPr lang="en-US" sz="800" dirty="0"/>
            </a:p>
          </p:txBody>
        </p:sp>
      </p:grpSp>
      <p:sp>
        <p:nvSpPr>
          <p:cNvPr id="27" name="TextBox 26"/>
          <p:cNvSpPr txBox="1"/>
          <p:nvPr/>
        </p:nvSpPr>
        <p:spPr>
          <a:xfrm>
            <a:off x="5080001" y="1969827"/>
            <a:ext cx="3606799" cy="4524316"/>
          </a:xfrm>
          <a:prstGeom prst="rect">
            <a:avLst/>
          </a:prstGeom>
          <a:noFill/>
        </p:spPr>
        <p:txBody>
          <a:bodyPr wrap="square" rtlCol="0">
            <a:spAutoFit/>
          </a:bodyPr>
          <a:lstStyle/>
          <a:p>
            <a:r>
              <a:rPr lang="en-US" dirty="0" smtClean="0"/>
              <a:t>- peer relationships for data sharing and access to distributed resources </a:t>
            </a:r>
          </a:p>
          <a:p>
            <a:r>
              <a:rPr lang="en-US" dirty="0" smtClean="0"/>
              <a:t>- remote information harvesting</a:t>
            </a:r>
          </a:p>
          <a:p>
            <a:pPr>
              <a:buFontTx/>
              <a:buChar char="-"/>
            </a:pPr>
            <a:r>
              <a:rPr lang="en-US" dirty="0" smtClean="0"/>
              <a:t> advanced content management of complex large-scale data sets</a:t>
            </a:r>
          </a:p>
          <a:p>
            <a:pPr>
              <a:buFontTx/>
              <a:buChar char="-"/>
            </a:pPr>
            <a:r>
              <a:rPr lang="en-US" dirty="0" smtClean="0"/>
              <a:t> research tools &amp; support</a:t>
            </a:r>
          </a:p>
          <a:p>
            <a:r>
              <a:rPr lang="en-US" dirty="0" smtClean="0"/>
              <a:t>- state-of-the art ICT infrastructures</a:t>
            </a:r>
          </a:p>
          <a:p>
            <a:pPr>
              <a:buFontTx/>
              <a:buChar char="-"/>
            </a:pPr>
            <a:r>
              <a:rPr lang="en-US" dirty="0" smtClean="0"/>
              <a:t> full staffing in critical specialty areas</a:t>
            </a:r>
          </a:p>
          <a:p>
            <a:pPr>
              <a:buFontTx/>
              <a:buChar char="-"/>
            </a:pPr>
            <a:r>
              <a:rPr lang="en-US" dirty="0" smtClean="0"/>
              <a:t> grid access, cloud services</a:t>
            </a:r>
          </a:p>
          <a:p>
            <a:pPr>
              <a:buFontTx/>
              <a:buChar char="-"/>
            </a:pPr>
            <a:r>
              <a:rPr lang="en-US" dirty="0" smtClean="0"/>
              <a:t> information infrastructure and staff to support preservation, archiving and data </a:t>
            </a:r>
            <a:r>
              <a:rPr lang="en-US" dirty="0" err="1" smtClean="0"/>
              <a:t>curation</a:t>
            </a:r>
            <a:endParaRPr lang="en-US" dirty="0" smtClean="0"/>
          </a:p>
          <a:p>
            <a:r>
              <a:rPr lang="en-US" dirty="0" smtClean="0"/>
              <a:t>- full participation in the ongoing international dialogue</a:t>
            </a:r>
          </a:p>
          <a:p>
            <a:endParaRPr lang="en-US" dirty="0"/>
          </a:p>
        </p:txBody>
      </p:sp>
      <p:sp>
        <p:nvSpPr>
          <p:cNvPr id="28" name="Slide Number Placeholder 27"/>
          <p:cNvSpPr>
            <a:spLocks noGrp="1"/>
          </p:cNvSpPr>
          <p:nvPr>
            <p:ph type="sldNum" sz="quarter" idx="12"/>
          </p:nvPr>
        </p:nvSpPr>
        <p:spPr/>
        <p:txBody>
          <a:bodyPr/>
          <a:lstStyle/>
          <a:p>
            <a:fld id="{4ABC5856-63ED-9F47-A1E2-3F9B4181F7B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30300" y="1077651"/>
            <a:ext cx="7585601" cy="6186310"/>
          </a:xfrm>
          <a:prstGeom prst="rect">
            <a:avLst/>
          </a:prstGeom>
          <a:noFill/>
        </p:spPr>
        <p:txBody>
          <a:bodyPr wrap="square" rtlCol="0">
            <a:spAutoFit/>
          </a:bodyPr>
          <a:lstStyle/>
          <a:p>
            <a:endParaRPr lang="en-US" dirty="0" smtClean="0"/>
          </a:p>
          <a:p>
            <a:pPr>
              <a:buFont typeface="Wingdings" charset="2"/>
              <a:buChar char="§"/>
            </a:pPr>
            <a:r>
              <a:rPr lang="en-US" dirty="0" smtClean="0"/>
              <a:t> increase staff dialog in all institutional and technical matters</a:t>
            </a:r>
          </a:p>
          <a:p>
            <a:pPr lvl="1"/>
            <a:r>
              <a:rPr lang="en-US" dirty="0" smtClean="0"/>
              <a:t>- form working and discussion groups that meet regularly</a:t>
            </a:r>
          </a:p>
          <a:p>
            <a:pPr>
              <a:buFont typeface="Wingdings" charset="2"/>
              <a:buChar char="§"/>
            </a:pPr>
            <a:endParaRPr lang="en-US" dirty="0" smtClean="0"/>
          </a:p>
          <a:p>
            <a:pPr>
              <a:buFont typeface="Wingdings" charset="2"/>
              <a:buChar char="§"/>
            </a:pPr>
            <a:r>
              <a:rPr lang="en-US" dirty="0" smtClean="0"/>
              <a:t> strive to build sense of local community and institutional pride</a:t>
            </a:r>
          </a:p>
          <a:p>
            <a:pPr lvl="1">
              <a:buFontTx/>
              <a:buChar char="-"/>
            </a:pPr>
            <a:r>
              <a:rPr lang="en-US" dirty="0" smtClean="0"/>
              <a:t> pursue excellence and recognition in specific areas</a:t>
            </a:r>
          </a:p>
          <a:p>
            <a:pPr lvl="1">
              <a:buFontTx/>
              <a:buChar char="-"/>
            </a:pPr>
            <a:r>
              <a:rPr lang="en-US" dirty="0" smtClean="0"/>
              <a:t> create new collections and services</a:t>
            </a:r>
          </a:p>
          <a:p>
            <a:pPr lvl="1">
              <a:buFontTx/>
              <a:buChar char="-"/>
            </a:pPr>
            <a:r>
              <a:rPr lang="en-US" dirty="0" smtClean="0"/>
              <a:t> create and “publish” a new journal highlighting local research</a:t>
            </a:r>
          </a:p>
          <a:p>
            <a:pPr marL="115888"/>
            <a:endParaRPr lang="en-US" dirty="0" smtClean="0"/>
          </a:p>
          <a:p>
            <a:pPr marL="115888">
              <a:buFont typeface="Wingdings" charset="2"/>
              <a:buChar char="§"/>
            </a:pPr>
            <a:r>
              <a:rPr lang="en-US" dirty="0" smtClean="0"/>
              <a:t> enhance outreach to the larger regional and global communities	</a:t>
            </a:r>
          </a:p>
          <a:p>
            <a:pPr lvl="1"/>
            <a:r>
              <a:rPr lang="en-US" dirty="0" smtClean="0"/>
              <a:t>- support staff attendance and participation in relevant conferences and professional training events</a:t>
            </a:r>
          </a:p>
          <a:p>
            <a:pPr lvl="1">
              <a:buFontTx/>
              <a:buChar char="-"/>
            </a:pPr>
            <a:r>
              <a:rPr lang="en-US" dirty="0" smtClean="0"/>
              <a:t>establish exchange programs</a:t>
            </a:r>
          </a:p>
          <a:p>
            <a:pPr>
              <a:buFontTx/>
              <a:buChar char="-"/>
            </a:pPr>
            <a:endParaRPr lang="en-US" dirty="0" smtClean="0"/>
          </a:p>
          <a:p>
            <a:pPr>
              <a:buFont typeface="Wingdings" charset="2"/>
              <a:buChar char="§"/>
            </a:pPr>
            <a:r>
              <a:rPr lang="en-US" dirty="0" smtClean="0"/>
              <a:t> expand efforts to convert digital holdings to current standards and forms; build new tools and resources </a:t>
            </a:r>
          </a:p>
          <a:p>
            <a:pPr>
              <a:buFont typeface="Wingdings" charset="2"/>
              <a:buChar char="§"/>
            </a:pPr>
            <a:endParaRPr lang="en-US" dirty="0" smtClean="0"/>
          </a:p>
          <a:p>
            <a:pPr>
              <a:buFont typeface="Wingdings" charset="2"/>
              <a:buChar char="§"/>
            </a:pPr>
            <a:r>
              <a:rPr lang="en-US" dirty="0" smtClean="0"/>
              <a:t> pursue internal and external support from public and private sources</a:t>
            </a:r>
          </a:p>
          <a:p>
            <a:r>
              <a:rPr lang="en-US" dirty="0" smtClean="0"/>
              <a:t>(i.e. UNESCO, US AID, EU, NGOs, private foundations)</a:t>
            </a:r>
          </a:p>
          <a:p>
            <a:endParaRPr lang="en-US" dirty="0" smtClean="0"/>
          </a:p>
          <a:p>
            <a:endParaRPr lang="en-US" dirty="0" smtClean="0"/>
          </a:p>
          <a:p>
            <a:r>
              <a:rPr lang="en-US" dirty="0" smtClean="0"/>
              <a:t> </a:t>
            </a:r>
            <a:endParaRPr lang="en-US" dirty="0"/>
          </a:p>
        </p:txBody>
      </p:sp>
      <p:sp>
        <p:nvSpPr>
          <p:cNvPr id="3" name="TextBox 2"/>
          <p:cNvSpPr txBox="1"/>
          <p:nvPr/>
        </p:nvSpPr>
        <p:spPr>
          <a:xfrm>
            <a:off x="1130300" y="177800"/>
            <a:ext cx="5854700" cy="1077218"/>
          </a:xfrm>
          <a:prstGeom prst="rect">
            <a:avLst/>
          </a:prstGeom>
          <a:noFill/>
        </p:spPr>
        <p:txBody>
          <a:bodyPr wrap="square" rtlCol="0">
            <a:spAutoFit/>
          </a:bodyPr>
          <a:lstStyle/>
          <a:p>
            <a:r>
              <a:rPr lang="en-US" sz="3200" dirty="0" smtClean="0"/>
              <a:t>Local activities that would help...</a:t>
            </a:r>
          </a:p>
          <a:p>
            <a:endParaRPr lang="en-US" sz="3200" dirty="0"/>
          </a:p>
        </p:txBody>
      </p:sp>
      <p:sp>
        <p:nvSpPr>
          <p:cNvPr id="4" name="Slide Number Placeholder 3"/>
          <p:cNvSpPr>
            <a:spLocks noGrp="1"/>
          </p:cNvSpPr>
          <p:nvPr>
            <p:ph type="sldNum" sz="quarter" idx="12"/>
          </p:nvPr>
        </p:nvSpPr>
        <p:spPr/>
        <p:txBody>
          <a:bodyPr/>
          <a:lstStyle/>
          <a:p>
            <a:fld id="{4ABC5856-63ED-9F47-A1E2-3F9B4181F7B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49300" y="1391841"/>
            <a:ext cx="7937500" cy="1846659"/>
          </a:xfrm>
          <a:prstGeom prst="rect">
            <a:avLst/>
          </a:prstGeom>
          <a:noFill/>
        </p:spPr>
        <p:txBody>
          <a:bodyPr wrap="square" rtlCol="0">
            <a:spAutoFit/>
          </a:bodyPr>
          <a:lstStyle/>
          <a:p>
            <a:r>
              <a:rPr lang="en-US" dirty="0" smtClean="0"/>
              <a:t>The emergence of a culture of sharing has accompanied the growth of the internet and new communities involved in creation and management of digital content and resources.  The digital libraries community has been particularly instrumental.  At the same time there has been a general movement toward openness of internet-based content and resources (when appropriate and legal).  For example: </a:t>
            </a:r>
          </a:p>
          <a:p>
            <a:endParaRPr lang="en-US" sz="2400" dirty="0"/>
          </a:p>
        </p:txBody>
      </p:sp>
      <p:sp>
        <p:nvSpPr>
          <p:cNvPr id="3" name="TextBox 2"/>
          <p:cNvSpPr txBox="1"/>
          <p:nvPr/>
        </p:nvSpPr>
        <p:spPr>
          <a:xfrm>
            <a:off x="1032933" y="2654300"/>
            <a:ext cx="6561667" cy="3447098"/>
          </a:xfrm>
          <a:prstGeom prst="rect">
            <a:avLst/>
          </a:prstGeom>
          <a:noFill/>
        </p:spPr>
        <p:txBody>
          <a:bodyPr wrap="square" rtlCol="0">
            <a:spAutoFit/>
          </a:bodyPr>
          <a:lstStyle/>
          <a:p>
            <a:pPr marL="0" lvl="1"/>
            <a:endParaRPr lang="fr-FR" sz="2000" dirty="0" smtClean="0"/>
          </a:p>
          <a:p>
            <a:pPr marL="855663" lvl="2" indent="-398463">
              <a:buFont typeface="Arial"/>
              <a:buChar char="•"/>
            </a:pPr>
            <a:endParaRPr lang="fr-FR" sz="2000" dirty="0" smtClean="0"/>
          </a:p>
          <a:p>
            <a:pPr marL="855663" lvl="2" indent="-398463">
              <a:buFont typeface="Arial"/>
              <a:buChar char="•"/>
            </a:pPr>
            <a:r>
              <a:rPr lang="fr-FR" sz="2000" dirty="0" smtClean="0"/>
              <a:t>Open Data</a:t>
            </a:r>
          </a:p>
          <a:p>
            <a:pPr marL="855663" lvl="2" indent="-398463">
              <a:buFont typeface="Arial"/>
              <a:buChar char="•"/>
            </a:pPr>
            <a:r>
              <a:rPr lang="fr-FR" sz="2000" dirty="0" smtClean="0"/>
              <a:t>Open Access </a:t>
            </a:r>
            <a:r>
              <a:rPr lang="fr-FR" sz="2000" dirty="0" err="1" smtClean="0"/>
              <a:t>Journals</a:t>
            </a:r>
            <a:r>
              <a:rPr lang="fr-FR" sz="2000" dirty="0" smtClean="0"/>
              <a:t>*</a:t>
            </a:r>
          </a:p>
          <a:p>
            <a:pPr marL="855663" lvl="2" indent="-398463">
              <a:buFont typeface="Arial"/>
              <a:buChar char="•"/>
            </a:pPr>
            <a:r>
              <a:rPr lang="fr-FR" sz="2000" dirty="0" smtClean="0"/>
              <a:t>Open </a:t>
            </a:r>
            <a:r>
              <a:rPr lang="fr-FR" sz="2000" dirty="0" err="1" smtClean="0"/>
              <a:t>Repositories</a:t>
            </a:r>
            <a:r>
              <a:rPr lang="fr-FR" sz="2000" dirty="0" smtClean="0"/>
              <a:t> and Archives</a:t>
            </a:r>
          </a:p>
          <a:p>
            <a:pPr marL="855663" lvl="2" indent="-398463">
              <a:buFont typeface="Arial"/>
              <a:buChar char="•"/>
            </a:pPr>
            <a:r>
              <a:rPr lang="fr-FR" sz="2000" dirty="0" smtClean="0"/>
              <a:t>Open Source Software</a:t>
            </a:r>
          </a:p>
          <a:p>
            <a:pPr marL="855663" lvl="2" indent="-398463">
              <a:buFont typeface="Arial"/>
              <a:buChar char="•"/>
            </a:pPr>
            <a:r>
              <a:rPr lang="fr-FR" sz="2000" dirty="0" smtClean="0"/>
              <a:t>Open Architectures</a:t>
            </a:r>
          </a:p>
          <a:p>
            <a:pPr marL="855663" lvl="2" indent="-398463">
              <a:buFont typeface="Arial"/>
              <a:buChar char="•"/>
            </a:pPr>
            <a:r>
              <a:rPr lang="fr-FR" sz="2000" dirty="0" smtClean="0"/>
              <a:t>Open </a:t>
            </a:r>
            <a:r>
              <a:rPr lang="fr-FR" sz="2000" dirty="0" err="1" smtClean="0"/>
              <a:t>Educational</a:t>
            </a:r>
            <a:r>
              <a:rPr lang="fr-FR" sz="2000" dirty="0" smtClean="0"/>
              <a:t> </a:t>
            </a:r>
            <a:r>
              <a:rPr lang="fr-FR" sz="2000" dirty="0" err="1" smtClean="0"/>
              <a:t>Resources</a:t>
            </a:r>
            <a:endParaRPr lang="fr-FR" sz="2000" dirty="0" smtClean="0"/>
          </a:p>
          <a:p>
            <a:pPr marL="855663" lvl="2" indent="-398463">
              <a:buFont typeface="Arial"/>
              <a:buChar char="•"/>
            </a:pPr>
            <a:r>
              <a:rPr lang="fr-FR" sz="2000" dirty="0" smtClean="0"/>
              <a:t>Open and Transparent </a:t>
            </a:r>
            <a:r>
              <a:rPr lang="fr-FR" sz="2000" dirty="0" err="1" smtClean="0"/>
              <a:t>Governance</a:t>
            </a:r>
            <a:endParaRPr lang="fr-FR" sz="2000" dirty="0" smtClean="0"/>
          </a:p>
          <a:p>
            <a:pPr marL="855663" lvl="2" indent="-398463">
              <a:buFont typeface="Arial"/>
              <a:buChar char="•"/>
            </a:pPr>
            <a:r>
              <a:rPr lang="fr-FR" sz="2000" dirty="0" smtClean="0"/>
              <a:t>Open </a:t>
            </a:r>
            <a:r>
              <a:rPr lang="fr-FR" sz="2000" dirty="0" err="1" smtClean="0"/>
              <a:t>Scholarly</a:t>
            </a:r>
            <a:r>
              <a:rPr lang="fr-FR" sz="2000" dirty="0" smtClean="0"/>
              <a:t> and </a:t>
            </a:r>
            <a:r>
              <a:rPr lang="fr-FR" sz="2000" dirty="0" err="1" smtClean="0"/>
              <a:t>Practitioner</a:t>
            </a:r>
            <a:r>
              <a:rPr lang="fr-FR" sz="2000" dirty="0" smtClean="0"/>
              <a:t> </a:t>
            </a:r>
            <a:r>
              <a:rPr lang="fr-FR" sz="2000" dirty="0" err="1" smtClean="0"/>
              <a:t>Communities</a:t>
            </a:r>
            <a:endParaRPr lang="fr-FR" sz="2000" dirty="0" smtClean="0"/>
          </a:p>
          <a:p>
            <a:endParaRPr lang="en-US" dirty="0"/>
          </a:p>
        </p:txBody>
      </p:sp>
      <p:sp>
        <p:nvSpPr>
          <p:cNvPr id="5" name="TextBox 4"/>
          <p:cNvSpPr txBox="1"/>
          <p:nvPr/>
        </p:nvSpPr>
        <p:spPr>
          <a:xfrm>
            <a:off x="1604433" y="568340"/>
            <a:ext cx="5143155" cy="584776"/>
          </a:xfrm>
          <a:prstGeom prst="rect">
            <a:avLst/>
          </a:prstGeom>
          <a:noFill/>
        </p:spPr>
        <p:txBody>
          <a:bodyPr wrap="none" rtlCol="0">
            <a:spAutoFit/>
          </a:bodyPr>
          <a:lstStyle/>
          <a:p>
            <a:r>
              <a:rPr lang="en-US" sz="3200" dirty="0" smtClean="0"/>
              <a:t>Positive Global Developments</a:t>
            </a:r>
            <a:endParaRPr lang="en-US" sz="3200" dirty="0"/>
          </a:p>
        </p:txBody>
      </p:sp>
      <p:sp>
        <p:nvSpPr>
          <p:cNvPr id="6" name="Slide Number Placeholder 5"/>
          <p:cNvSpPr>
            <a:spLocks noGrp="1"/>
          </p:cNvSpPr>
          <p:nvPr>
            <p:ph type="sldNum" sz="quarter" idx="12"/>
          </p:nvPr>
        </p:nvSpPr>
        <p:spPr/>
        <p:txBody>
          <a:bodyPr/>
          <a:lstStyle/>
          <a:p>
            <a:fld id="{4ABC5856-63ED-9F47-A1E2-3F9B4181F7B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996950"/>
            <a:ext cx="7397664" cy="4235450"/>
          </a:xfrm>
          <a:prstGeom prst="rect">
            <a:avLst/>
          </a:prstGeom>
        </p:spPr>
      </p:pic>
      <p:sp>
        <p:nvSpPr>
          <p:cNvPr id="3" name="TextBox 2"/>
          <p:cNvSpPr txBox="1"/>
          <p:nvPr/>
        </p:nvSpPr>
        <p:spPr>
          <a:xfrm>
            <a:off x="774700" y="5232400"/>
            <a:ext cx="7620000" cy="923330"/>
          </a:xfrm>
          <a:prstGeom prst="rect">
            <a:avLst/>
          </a:prstGeom>
          <a:noFill/>
        </p:spPr>
        <p:txBody>
          <a:bodyPr wrap="square" rtlCol="0">
            <a:spAutoFit/>
          </a:bodyPr>
          <a:lstStyle/>
          <a:p>
            <a:r>
              <a:rPr lang="en-US" dirty="0" smtClean="0"/>
              <a:t>6300 journals from more than 110 countries in more than 50 languages in the DOAJ. More than 2500 journals are providing metadata on article level, which means that more than 540.000 articles are searchable from DOAJ</a:t>
            </a:r>
            <a:endParaRPr lang="en-US" dirty="0"/>
          </a:p>
        </p:txBody>
      </p:sp>
      <p:sp>
        <p:nvSpPr>
          <p:cNvPr id="4" name="TextBox 3"/>
          <p:cNvSpPr txBox="1"/>
          <p:nvPr/>
        </p:nvSpPr>
        <p:spPr>
          <a:xfrm>
            <a:off x="2507714" y="419100"/>
            <a:ext cx="5254363" cy="584776"/>
          </a:xfrm>
          <a:prstGeom prst="rect">
            <a:avLst/>
          </a:prstGeom>
          <a:noFill/>
        </p:spPr>
        <p:txBody>
          <a:bodyPr wrap="none" rtlCol="0">
            <a:spAutoFit/>
          </a:bodyPr>
          <a:lstStyle/>
          <a:p>
            <a:r>
              <a:rPr lang="en-US" sz="3200" dirty="0" smtClean="0"/>
              <a:t>On-Line, Open Access Journals</a:t>
            </a:r>
            <a:endParaRPr lang="en-US" sz="3200" dirty="0"/>
          </a:p>
        </p:txBody>
      </p:sp>
      <p:sp>
        <p:nvSpPr>
          <p:cNvPr id="5" name="TextBox 4"/>
          <p:cNvSpPr txBox="1"/>
          <p:nvPr/>
        </p:nvSpPr>
        <p:spPr>
          <a:xfrm>
            <a:off x="3073400" y="6368534"/>
            <a:ext cx="2226203" cy="369332"/>
          </a:xfrm>
          <a:prstGeom prst="rect">
            <a:avLst/>
          </a:prstGeom>
          <a:noFill/>
        </p:spPr>
        <p:txBody>
          <a:bodyPr wrap="none" rtlCol="0">
            <a:spAutoFit/>
          </a:bodyPr>
          <a:lstStyle/>
          <a:p>
            <a:r>
              <a:rPr lang="en-US" dirty="0" smtClean="0"/>
              <a:t>http://</a:t>
            </a:r>
            <a:r>
              <a:rPr lang="en-US" dirty="0" err="1" smtClean="0"/>
              <a:t>www.doaj.org</a:t>
            </a:r>
            <a:r>
              <a:rPr lang="en-US" dirty="0" smtClean="0"/>
              <a:t>/</a:t>
            </a:r>
            <a:endParaRPr lang="en-US" dirty="0"/>
          </a:p>
        </p:txBody>
      </p:sp>
      <p:sp>
        <p:nvSpPr>
          <p:cNvPr id="7" name="Slide Number Placeholder 6"/>
          <p:cNvSpPr>
            <a:spLocks noGrp="1"/>
          </p:cNvSpPr>
          <p:nvPr>
            <p:ph type="sldNum" sz="quarter" idx="12"/>
          </p:nvPr>
        </p:nvSpPr>
        <p:spPr/>
        <p:txBody>
          <a:bodyPr/>
          <a:lstStyle/>
          <a:p>
            <a:fld id="{4ABC5856-63ED-9F47-A1E2-3F9B4181F7B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151467" y="6025290"/>
            <a:ext cx="6809364" cy="307777"/>
          </a:xfrm>
          <a:prstGeom prst="rect">
            <a:avLst/>
          </a:prstGeom>
          <a:noFill/>
        </p:spPr>
        <p:txBody>
          <a:bodyPr wrap="none" rtlCol="0">
            <a:spAutoFit/>
          </a:bodyPr>
          <a:lstStyle/>
          <a:p>
            <a:r>
              <a:rPr lang="en-US" sz="1400" dirty="0" smtClean="0">
                <a:hlinkClick r:id="rId3"/>
              </a:rPr>
              <a:t>http://www-958.ibm.com/software/data/cognos/manyeyes/visualizations/internet-users-4</a:t>
            </a:r>
            <a:endParaRPr lang="en-US" sz="1400" dirty="0"/>
          </a:p>
        </p:txBody>
      </p:sp>
      <p:pic>
        <p:nvPicPr>
          <p:cNvPr id="6" name="Picture 5"/>
          <p:cNvPicPr>
            <a:picLocks noChangeAspect="1"/>
          </p:cNvPicPr>
          <p:nvPr/>
        </p:nvPicPr>
        <p:blipFill>
          <a:blip r:embed="rId4"/>
          <a:stretch>
            <a:fillRect/>
          </a:stretch>
        </p:blipFill>
        <p:spPr>
          <a:xfrm>
            <a:off x="1151467" y="774700"/>
            <a:ext cx="6900962" cy="5067300"/>
          </a:xfrm>
          <a:prstGeom prst="rect">
            <a:avLst/>
          </a:prstGeom>
        </p:spPr>
      </p:pic>
      <p:sp>
        <p:nvSpPr>
          <p:cNvPr id="7" name="TextBox 6"/>
          <p:cNvSpPr txBox="1"/>
          <p:nvPr/>
        </p:nvSpPr>
        <p:spPr>
          <a:xfrm>
            <a:off x="1828799" y="6368534"/>
            <a:ext cx="4955203" cy="369332"/>
          </a:xfrm>
          <a:prstGeom prst="rect">
            <a:avLst/>
          </a:prstGeom>
          <a:noFill/>
        </p:spPr>
        <p:txBody>
          <a:bodyPr wrap="none" rtlCol="0">
            <a:spAutoFit/>
          </a:bodyPr>
          <a:lstStyle/>
          <a:p>
            <a:r>
              <a:rPr lang="en-US" sz="1400" dirty="0" smtClean="0"/>
              <a:t>Data</a:t>
            </a:r>
            <a:r>
              <a:rPr lang="en-US" dirty="0" smtClean="0"/>
              <a:t> </a:t>
            </a:r>
            <a:r>
              <a:rPr lang="en-US" sz="1400" dirty="0" smtClean="0"/>
              <a:t>Source: </a:t>
            </a:r>
            <a:r>
              <a:rPr lang="en-US" sz="1400" dirty="0" smtClean="0">
                <a:hlinkClick r:id="rId5"/>
              </a:rPr>
              <a:t>http://data.worldbank.org/indicator/IT.NET.USER.P2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590800" y="2831524"/>
            <a:ext cx="3419726" cy="584776"/>
          </a:xfrm>
          <a:prstGeom prst="rect">
            <a:avLst/>
          </a:prstGeom>
          <a:noFill/>
        </p:spPr>
        <p:txBody>
          <a:bodyPr wrap="none" rtlCol="0">
            <a:spAutoFit/>
          </a:bodyPr>
          <a:lstStyle/>
          <a:p>
            <a:r>
              <a:rPr lang="en-US" sz="3200" dirty="0" smtClean="0"/>
              <a:t>Opening Statement</a:t>
            </a:r>
            <a:endParaRPr lang="en-US" sz="3200" dirty="0"/>
          </a:p>
        </p:txBody>
      </p:sp>
      <p:sp>
        <p:nvSpPr>
          <p:cNvPr id="4" name="Slide Number Placeholder 3"/>
          <p:cNvSpPr>
            <a:spLocks noGrp="1"/>
          </p:cNvSpPr>
          <p:nvPr>
            <p:ph type="sldNum" sz="quarter" idx="12"/>
          </p:nvPr>
        </p:nvSpPr>
        <p:spPr/>
        <p:txBody>
          <a:bodyPr/>
          <a:lstStyle/>
          <a:p>
            <a:fld id="{4ABC5856-63ED-9F47-A1E2-3F9B4181F7B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36600" y="225798"/>
            <a:ext cx="7345881" cy="584776"/>
          </a:xfrm>
          <a:prstGeom prst="rect">
            <a:avLst/>
          </a:prstGeom>
          <a:noFill/>
        </p:spPr>
        <p:txBody>
          <a:bodyPr wrap="none" rtlCol="0">
            <a:spAutoFit/>
          </a:bodyPr>
          <a:lstStyle/>
          <a:p>
            <a:r>
              <a:rPr lang="en-US" sz="3200" dirty="0" smtClean="0"/>
              <a:t>Size of Africa Compared to Other Countries</a:t>
            </a:r>
            <a:endParaRPr lang="en-US" sz="3200" dirty="0"/>
          </a:p>
        </p:txBody>
      </p:sp>
      <p:sp>
        <p:nvSpPr>
          <p:cNvPr id="6" name="TextBox 5"/>
          <p:cNvSpPr txBox="1"/>
          <p:nvPr/>
        </p:nvSpPr>
        <p:spPr>
          <a:xfrm>
            <a:off x="0" y="6488668"/>
            <a:ext cx="2162070" cy="369332"/>
          </a:xfrm>
          <a:prstGeom prst="rect">
            <a:avLst/>
          </a:prstGeom>
          <a:noFill/>
        </p:spPr>
        <p:txBody>
          <a:bodyPr wrap="none" rtlCol="0">
            <a:spAutoFit/>
          </a:bodyPr>
          <a:lstStyle/>
          <a:p>
            <a:r>
              <a:rPr lang="en-US" dirty="0" smtClean="0"/>
              <a:t>Public Domain Image</a:t>
            </a:r>
            <a:endParaRPr lang="en-US" dirty="0"/>
          </a:p>
        </p:txBody>
      </p:sp>
      <p:sp>
        <p:nvSpPr>
          <p:cNvPr id="7" name="TextBox 6"/>
          <p:cNvSpPr txBox="1"/>
          <p:nvPr/>
        </p:nvSpPr>
        <p:spPr>
          <a:xfrm>
            <a:off x="6988536" y="5352534"/>
            <a:ext cx="1698264" cy="369332"/>
          </a:xfrm>
          <a:prstGeom prst="rect">
            <a:avLst/>
          </a:prstGeom>
          <a:noFill/>
        </p:spPr>
        <p:txBody>
          <a:bodyPr wrap="none" rtlCol="0">
            <a:spAutoFit/>
          </a:bodyPr>
          <a:lstStyle/>
          <a:p>
            <a:r>
              <a:rPr lang="en-US" dirty="0" smtClean="0"/>
              <a:t>United Kingdom</a:t>
            </a:r>
            <a:endParaRPr lang="en-US" dirty="0"/>
          </a:p>
        </p:txBody>
      </p:sp>
      <p:sp>
        <p:nvSpPr>
          <p:cNvPr id="8" name="TextBox 7"/>
          <p:cNvSpPr txBox="1"/>
          <p:nvPr/>
        </p:nvSpPr>
        <p:spPr>
          <a:xfrm>
            <a:off x="2247900" y="5130800"/>
            <a:ext cx="713845" cy="369332"/>
          </a:xfrm>
          <a:prstGeom prst="rect">
            <a:avLst/>
          </a:prstGeom>
          <a:noFill/>
        </p:spPr>
        <p:txBody>
          <a:bodyPr wrap="none" rtlCol="0">
            <a:spAutoFit/>
          </a:bodyPr>
          <a:lstStyle/>
          <a:p>
            <a:r>
              <a:rPr lang="en-US" dirty="0" smtClean="0"/>
              <a:t>China</a:t>
            </a:r>
            <a:endParaRPr lang="en-US" dirty="0"/>
          </a:p>
        </p:txBody>
      </p:sp>
      <p:sp>
        <p:nvSpPr>
          <p:cNvPr id="9" name="TextBox 8"/>
          <p:cNvSpPr txBox="1"/>
          <p:nvPr/>
        </p:nvSpPr>
        <p:spPr>
          <a:xfrm>
            <a:off x="7213600" y="3860800"/>
            <a:ext cx="648923" cy="369332"/>
          </a:xfrm>
          <a:prstGeom prst="rect">
            <a:avLst/>
          </a:prstGeom>
          <a:noFill/>
        </p:spPr>
        <p:txBody>
          <a:bodyPr wrap="none" rtlCol="0">
            <a:spAutoFit/>
          </a:bodyPr>
          <a:lstStyle/>
          <a:p>
            <a:r>
              <a:rPr lang="en-US" dirty="0" smtClean="0"/>
              <a:t>India</a:t>
            </a:r>
            <a:endParaRPr lang="en-US" dirty="0"/>
          </a:p>
        </p:txBody>
      </p:sp>
      <p:sp>
        <p:nvSpPr>
          <p:cNvPr id="11" name="TextBox 10"/>
          <p:cNvSpPr txBox="1"/>
          <p:nvPr/>
        </p:nvSpPr>
        <p:spPr>
          <a:xfrm>
            <a:off x="1466762" y="3259668"/>
            <a:ext cx="570702" cy="369332"/>
          </a:xfrm>
          <a:prstGeom prst="rect">
            <a:avLst/>
          </a:prstGeom>
          <a:noFill/>
        </p:spPr>
        <p:txBody>
          <a:bodyPr wrap="none" rtlCol="0">
            <a:spAutoFit/>
          </a:bodyPr>
          <a:lstStyle/>
          <a:p>
            <a:r>
              <a:rPr lang="en-US" dirty="0" smtClean="0"/>
              <a:t>USA</a:t>
            </a:r>
            <a:endParaRPr lang="en-US" dirty="0"/>
          </a:p>
        </p:txBody>
      </p:sp>
      <p:sp>
        <p:nvSpPr>
          <p:cNvPr id="14" name="TextBox 13"/>
          <p:cNvSpPr txBox="1"/>
          <p:nvPr/>
        </p:nvSpPr>
        <p:spPr>
          <a:xfrm>
            <a:off x="2162070" y="1200666"/>
            <a:ext cx="696825" cy="369332"/>
          </a:xfrm>
          <a:prstGeom prst="rect">
            <a:avLst/>
          </a:prstGeom>
          <a:noFill/>
        </p:spPr>
        <p:txBody>
          <a:bodyPr wrap="none" rtlCol="0">
            <a:spAutoFit/>
          </a:bodyPr>
          <a:lstStyle/>
          <a:p>
            <a:r>
              <a:rPr lang="en-US" dirty="0" smtClean="0"/>
              <a:t>Spain</a:t>
            </a:r>
            <a:endParaRPr lang="en-US" dirty="0"/>
          </a:p>
        </p:txBody>
      </p:sp>
      <p:pic>
        <p:nvPicPr>
          <p:cNvPr id="15" name="Picture 14"/>
          <p:cNvPicPr>
            <a:picLocks noChangeAspect="1"/>
          </p:cNvPicPr>
          <p:nvPr/>
        </p:nvPicPr>
        <p:blipFill>
          <a:blip r:embed="rId3"/>
          <a:stretch>
            <a:fillRect/>
          </a:stretch>
        </p:blipFill>
        <p:spPr>
          <a:xfrm>
            <a:off x="2247899" y="1016000"/>
            <a:ext cx="4769583" cy="5472668"/>
          </a:xfrm>
          <a:prstGeom prst="rect">
            <a:avLst/>
          </a:prstGeom>
        </p:spPr>
      </p:pic>
      <p:sp>
        <p:nvSpPr>
          <p:cNvPr id="17" name="TextBox 16"/>
          <p:cNvSpPr txBox="1"/>
          <p:nvPr/>
        </p:nvSpPr>
        <p:spPr>
          <a:xfrm>
            <a:off x="4839396" y="1200666"/>
            <a:ext cx="1043876" cy="369332"/>
          </a:xfrm>
          <a:prstGeom prst="rect">
            <a:avLst/>
          </a:prstGeom>
          <a:noFill/>
        </p:spPr>
        <p:txBody>
          <a:bodyPr wrap="none" rtlCol="0">
            <a:spAutoFit/>
          </a:bodyPr>
          <a:lstStyle/>
          <a:p>
            <a:r>
              <a:rPr lang="en-US" dirty="0" smtClean="0"/>
              <a:t>Germany</a:t>
            </a:r>
            <a:endParaRPr lang="en-US" dirty="0"/>
          </a:p>
        </p:txBody>
      </p:sp>
      <p:sp>
        <p:nvSpPr>
          <p:cNvPr id="18" name="TextBox 17"/>
          <p:cNvSpPr txBox="1"/>
          <p:nvPr/>
        </p:nvSpPr>
        <p:spPr>
          <a:xfrm>
            <a:off x="3786624" y="739001"/>
            <a:ext cx="810776" cy="369332"/>
          </a:xfrm>
          <a:prstGeom prst="rect">
            <a:avLst/>
          </a:prstGeom>
          <a:noFill/>
        </p:spPr>
        <p:txBody>
          <a:bodyPr wrap="none" rtlCol="0">
            <a:spAutoFit/>
          </a:bodyPr>
          <a:lstStyle/>
          <a:p>
            <a:r>
              <a:rPr lang="en-US" dirty="0" smtClean="0"/>
              <a:t>France</a:t>
            </a:r>
            <a:endParaRPr lang="en-US" dirty="0"/>
          </a:p>
        </p:txBody>
      </p:sp>
      <p:sp>
        <p:nvSpPr>
          <p:cNvPr id="13" name="TextBox 12"/>
          <p:cNvSpPr txBox="1"/>
          <p:nvPr/>
        </p:nvSpPr>
        <p:spPr>
          <a:xfrm>
            <a:off x="2961745" y="4826000"/>
            <a:ext cx="713845" cy="369332"/>
          </a:xfrm>
          <a:prstGeom prst="rect">
            <a:avLst/>
          </a:prstGeom>
          <a:noFill/>
        </p:spPr>
        <p:txBody>
          <a:bodyPr wrap="none" rtlCol="0">
            <a:spAutoFit/>
          </a:bodyPr>
          <a:lstStyle/>
          <a:p>
            <a:r>
              <a:rPr lang="en-US" dirty="0" smtClean="0"/>
              <a:t>China</a:t>
            </a:r>
            <a:endParaRPr lang="en-US" dirty="0"/>
          </a:p>
        </p:txBody>
      </p:sp>
      <p:cxnSp>
        <p:nvCxnSpPr>
          <p:cNvPr id="19" name="Straight Connector 18"/>
          <p:cNvCxnSpPr/>
          <p:nvPr/>
        </p:nvCxnSpPr>
        <p:spPr>
          <a:xfrm rot="10800000">
            <a:off x="6737350" y="5352534"/>
            <a:ext cx="251186" cy="229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6737350" y="3860800"/>
            <a:ext cx="502373" cy="229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3" idx="3"/>
          </p:cNvCxnSpPr>
          <p:nvPr/>
        </p:nvCxnSpPr>
        <p:spPr>
          <a:xfrm rot="10800000" flipV="1">
            <a:off x="3675590" y="4971520"/>
            <a:ext cx="420870" cy="39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2037465" y="3405187"/>
            <a:ext cx="420870" cy="39146"/>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513613" y="2375443"/>
            <a:ext cx="1604037" cy="369332"/>
          </a:xfrm>
          <a:prstGeom prst="rect">
            <a:avLst/>
          </a:prstGeom>
          <a:noFill/>
        </p:spPr>
        <p:txBody>
          <a:bodyPr wrap="none" rtlCol="0">
            <a:spAutoFit/>
          </a:bodyPr>
          <a:lstStyle/>
          <a:p>
            <a:r>
              <a:rPr lang="en-US" dirty="0" smtClean="0"/>
              <a:t>Eastern Europe</a:t>
            </a:r>
            <a:endParaRPr lang="en-US" dirty="0"/>
          </a:p>
        </p:txBody>
      </p:sp>
      <p:cxnSp>
        <p:nvCxnSpPr>
          <p:cNvPr id="30" name="Straight Connector 29"/>
          <p:cNvCxnSpPr/>
          <p:nvPr/>
        </p:nvCxnSpPr>
        <p:spPr>
          <a:xfrm rot="10800000" flipV="1">
            <a:off x="4597400" y="1385332"/>
            <a:ext cx="24199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6083301" y="2375443"/>
            <a:ext cx="430313" cy="18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p:cNvCxnSpPr>
          <p:nvPr/>
        </p:nvCxnSpPr>
        <p:spPr>
          <a:xfrm rot="5400000">
            <a:off x="4051905" y="1152890"/>
            <a:ext cx="184665" cy="955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89051" y="1346188"/>
            <a:ext cx="696825" cy="369332"/>
          </a:xfrm>
          <a:prstGeom prst="rect">
            <a:avLst/>
          </a:prstGeom>
          <a:noFill/>
        </p:spPr>
        <p:txBody>
          <a:bodyPr wrap="none" rtlCol="0">
            <a:spAutoFit/>
          </a:bodyPr>
          <a:lstStyle/>
          <a:p>
            <a:r>
              <a:rPr lang="en-US" dirty="0" smtClean="0"/>
              <a:t>Spain</a:t>
            </a:r>
            <a:endParaRPr lang="en-US" dirty="0"/>
          </a:p>
        </p:txBody>
      </p:sp>
      <p:cxnSp>
        <p:nvCxnSpPr>
          <p:cNvPr id="48" name="Straight Connector 47"/>
          <p:cNvCxnSpPr/>
          <p:nvPr/>
        </p:nvCxnSpPr>
        <p:spPr>
          <a:xfrm rot="10800000">
            <a:off x="2458336" y="1569999"/>
            <a:ext cx="362835" cy="145520"/>
          </a:xfrm>
          <a:prstGeom prst="line">
            <a:avLst/>
          </a:prstGeom>
        </p:spPr>
        <p:style>
          <a:lnRef idx="2">
            <a:schemeClr val="accent1"/>
          </a:lnRef>
          <a:fillRef idx="0">
            <a:schemeClr val="accent1"/>
          </a:fillRef>
          <a:effectRef idx="1">
            <a:schemeClr val="accent1"/>
          </a:effectRef>
          <a:fontRef idx="minor">
            <a:schemeClr val="tx1"/>
          </a:fontRef>
        </p:style>
      </p:cxnSp>
      <p:sp>
        <p:nvSpPr>
          <p:cNvPr id="24" name="Slide Number Placeholder 23"/>
          <p:cNvSpPr>
            <a:spLocks noGrp="1"/>
          </p:cNvSpPr>
          <p:nvPr>
            <p:ph type="sldNum" sz="quarter" idx="12"/>
          </p:nvPr>
        </p:nvSpPr>
        <p:spPr/>
        <p:txBody>
          <a:bodyPr/>
          <a:lstStyle/>
          <a:p>
            <a:fld id="{4ABC5856-63ED-9F47-A1E2-3F9B4181F7B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820334" y="2692400"/>
            <a:ext cx="6040966" cy="1077218"/>
          </a:xfrm>
          <a:prstGeom prst="rect">
            <a:avLst/>
          </a:prstGeom>
          <a:noFill/>
        </p:spPr>
        <p:txBody>
          <a:bodyPr wrap="square" rtlCol="0">
            <a:spAutoFit/>
          </a:bodyPr>
          <a:lstStyle/>
          <a:p>
            <a:r>
              <a:rPr lang="en-US" sz="3200" dirty="0" smtClean="0"/>
              <a:t>Internet Connections Information and Major Organizational Efforts.</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89106" y="1751183"/>
            <a:ext cx="5752879" cy="369332"/>
          </a:xfrm>
          <a:prstGeom prst="rect">
            <a:avLst/>
          </a:prstGeom>
        </p:spPr>
        <p:txBody>
          <a:bodyPr wrap="square">
            <a:spAutoFit/>
          </a:bodyPr>
          <a:lstStyle/>
          <a:p>
            <a:r>
              <a:rPr lang="en-US" b="1" dirty="0" smtClean="0"/>
              <a:t>Target 3: Connect scientific and research </a:t>
            </a:r>
            <a:r>
              <a:rPr lang="en-US" b="1" dirty="0" err="1" smtClean="0"/>
              <a:t>centres</a:t>
            </a:r>
            <a:r>
              <a:rPr lang="en-US" b="1" dirty="0" smtClean="0"/>
              <a:t> with </a:t>
            </a:r>
            <a:r>
              <a:rPr lang="en-US" b="1" dirty="0" err="1" smtClean="0"/>
              <a:t>ICTs</a:t>
            </a:r>
            <a:endParaRPr lang="en-US" dirty="0"/>
          </a:p>
        </p:txBody>
      </p:sp>
      <p:sp>
        <p:nvSpPr>
          <p:cNvPr id="3" name="TextBox 2"/>
          <p:cNvSpPr txBox="1"/>
          <p:nvPr/>
        </p:nvSpPr>
        <p:spPr>
          <a:xfrm>
            <a:off x="1289107" y="442607"/>
            <a:ext cx="6137687" cy="1200328"/>
          </a:xfrm>
          <a:prstGeom prst="rect">
            <a:avLst/>
          </a:prstGeom>
          <a:noFill/>
        </p:spPr>
        <p:txBody>
          <a:bodyPr wrap="square" rtlCol="0">
            <a:spAutoFit/>
          </a:bodyPr>
          <a:lstStyle/>
          <a:p>
            <a:r>
              <a:rPr lang="en-US" sz="2400" b="1" dirty="0" smtClean="0"/>
              <a:t>World Telecommunication/ICT Development Report 2010  Monitoring the WSIS targets</a:t>
            </a:r>
            <a:r>
              <a:rPr lang="en-US" sz="2400" dirty="0" smtClean="0"/>
              <a:t>, 9th Edition, 2010</a:t>
            </a:r>
            <a:endParaRPr lang="en-US" sz="2400" dirty="0"/>
          </a:p>
        </p:txBody>
      </p:sp>
      <p:sp>
        <p:nvSpPr>
          <p:cNvPr id="4" name="TextBox 3"/>
          <p:cNvSpPr txBox="1"/>
          <p:nvPr/>
        </p:nvSpPr>
        <p:spPr>
          <a:xfrm>
            <a:off x="404048" y="6465908"/>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323850" y="5348308"/>
            <a:ext cx="2832100" cy="1117600"/>
          </a:xfrm>
          <a:prstGeom prst="rect">
            <a:avLst/>
          </a:prstGeom>
        </p:spPr>
      </p:pic>
      <p:pic>
        <p:nvPicPr>
          <p:cNvPr id="6" name="Picture 5"/>
          <p:cNvPicPr>
            <a:picLocks noChangeAspect="1"/>
          </p:cNvPicPr>
          <p:nvPr/>
        </p:nvPicPr>
        <p:blipFill>
          <a:blip r:embed="rId4"/>
          <a:stretch>
            <a:fillRect/>
          </a:stretch>
        </p:blipFill>
        <p:spPr>
          <a:xfrm>
            <a:off x="4572000" y="5348308"/>
            <a:ext cx="3822700" cy="1117600"/>
          </a:xfrm>
          <a:prstGeom prst="rect">
            <a:avLst/>
          </a:prstGeom>
        </p:spPr>
      </p:pic>
      <p:sp>
        <p:nvSpPr>
          <p:cNvPr id="7" name="TextBox 6"/>
          <p:cNvSpPr txBox="1"/>
          <p:nvPr/>
        </p:nvSpPr>
        <p:spPr>
          <a:xfrm>
            <a:off x="1443031" y="2347740"/>
            <a:ext cx="6951670" cy="646331"/>
          </a:xfrm>
          <a:prstGeom prst="rect">
            <a:avLst/>
          </a:prstGeom>
          <a:noFill/>
        </p:spPr>
        <p:txBody>
          <a:bodyPr wrap="square" rtlCol="0">
            <a:spAutoFit/>
          </a:bodyPr>
          <a:lstStyle/>
          <a:p>
            <a:r>
              <a:rPr lang="en-US" dirty="0" smtClean="0"/>
              <a:t>International National Research and Education Networks (</a:t>
            </a:r>
            <a:r>
              <a:rPr lang="en-US" dirty="0" err="1" smtClean="0"/>
              <a:t>NRENs</a:t>
            </a:r>
            <a:r>
              <a:rPr lang="en-US" dirty="0" smtClean="0"/>
              <a:t>) Are Essential to Creating a Global Scientific Research Enterprise</a:t>
            </a:r>
            <a:endParaRPr lang="en-US" dirty="0"/>
          </a:p>
        </p:txBody>
      </p:sp>
      <p:sp>
        <p:nvSpPr>
          <p:cNvPr id="8" name="Rectangle 7"/>
          <p:cNvSpPr/>
          <p:nvPr/>
        </p:nvSpPr>
        <p:spPr>
          <a:xfrm>
            <a:off x="1978152" y="3105834"/>
            <a:ext cx="5698767" cy="646331"/>
          </a:xfrm>
          <a:prstGeom prst="rect">
            <a:avLst/>
          </a:prstGeom>
        </p:spPr>
        <p:txBody>
          <a:bodyPr wrap="square">
            <a:spAutoFit/>
          </a:bodyPr>
          <a:lstStyle/>
          <a:p>
            <a:r>
              <a:rPr lang="en-US" dirty="0" smtClean="0"/>
              <a:t>By 2010, around 62 percent of countries had a national research and educational network</a:t>
            </a:r>
            <a:endParaRPr lang="en-US" dirty="0"/>
          </a:p>
        </p:txBody>
      </p:sp>
      <p:sp>
        <p:nvSpPr>
          <p:cNvPr id="9" name="Rectangle 8"/>
          <p:cNvSpPr/>
          <p:nvPr/>
        </p:nvSpPr>
        <p:spPr>
          <a:xfrm>
            <a:off x="1978152" y="3890665"/>
            <a:ext cx="6083575" cy="646331"/>
          </a:xfrm>
          <a:prstGeom prst="rect">
            <a:avLst/>
          </a:prstGeom>
        </p:spPr>
        <p:txBody>
          <a:bodyPr wrap="square">
            <a:spAutoFit/>
          </a:bodyPr>
          <a:lstStyle/>
          <a:p>
            <a:r>
              <a:rPr lang="en-US" dirty="0" smtClean="0"/>
              <a:t>The band-width of countries’ national research and educational networks ranges from just a few Megabits to over 10 Gigabits</a:t>
            </a:r>
            <a:endParaRPr lang="en-US" dirty="0"/>
          </a:p>
        </p:txBody>
      </p:sp>
      <p:sp>
        <p:nvSpPr>
          <p:cNvPr id="10" name="TextBox 9"/>
          <p:cNvSpPr txBox="1"/>
          <p:nvPr/>
        </p:nvSpPr>
        <p:spPr>
          <a:xfrm>
            <a:off x="2578214" y="6465908"/>
            <a:ext cx="4532949" cy="369332"/>
          </a:xfrm>
          <a:prstGeom prst="rect">
            <a:avLst/>
          </a:prstGeom>
          <a:noFill/>
        </p:spPr>
        <p:txBody>
          <a:bodyPr wrap="none" rtlCol="0">
            <a:spAutoFit/>
          </a:bodyPr>
          <a:lstStyle/>
          <a:p>
            <a:r>
              <a:rPr lang="en-US" dirty="0" smtClean="0"/>
              <a:t>http://www.itu.int/pub/D-IND-WTDR-2010/en</a:t>
            </a:r>
            <a:endParaRPr lang="en-US" dirty="0"/>
          </a:p>
        </p:txBody>
      </p:sp>
      <p:sp>
        <p:nvSpPr>
          <p:cNvPr id="11" name="Slide Number Placeholder 10"/>
          <p:cNvSpPr>
            <a:spLocks noGrp="1"/>
          </p:cNvSpPr>
          <p:nvPr>
            <p:ph type="sldNum" sz="quarter" idx="12"/>
          </p:nvPr>
        </p:nvSpPr>
        <p:spPr/>
        <p:txBody>
          <a:bodyPr/>
          <a:lstStyle/>
          <a:p>
            <a:fld id="{4ABC5856-63ED-9F47-A1E2-3F9B4181F7B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nternet_2009.jpg"/>
          <p:cNvPicPr>
            <a:picLocks noChangeAspect="1"/>
          </p:cNvPicPr>
          <p:nvPr/>
        </p:nvPicPr>
        <p:blipFill>
          <a:blip r:embed="rId3"/>
          <a:stretch>
            <a:fillRect/>
          </a:stretch>
        </p:blipFill>
        <p:spPr>
          <a:xfrm>
            <a:off x="817034" y="1074896"/>
            <a:ext cx="7412566" cy="5281454"/>
          </a:xfrm>
          <a:prstGeom prst="rect">
            <a:avLst/>
          </a:prstGeom>
        </p:spPr>
      </p:pic>
      <p:sp>
        <p:nvSpPr>
          <p:cNvPr id="3" name="Slide Number Placeholder 2"/>
          <p:cNvSpPr>
            <a:spLocks noGrp="1"/>
          </p:cNvSpPr>
          <p:nvPr>
            <p:ph type="sldNum" sz="quarter" idx="12"/>
          </p:nvPr>
        </p:nvSpPr>
        <p:spPr/>
        <p:txBody>
          <a:bodyPr/>
          <a:lstStyle/>
          <a:p>
            <a:fld id="{4ABC5856-63ED-9F47-A1E2-3F9B4181F7B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eant Connectivity.jpg"/>
          <p:cNvPicPr>
            <a:picLocks noChangeAspect="1"/>
          </p:cNvPicPr>
          <p:nvPr/>
        </p:nvPicPr>
        <p:blipFill>
          <a:blip r:embed="rId3"/>
          <a:stretch>
            <a:fillRect/>
          </a:stretch>
        </p:blipFill>
        <p:spPr>
          <a:xfrm>
            <a:off x="609600" y="462196"/>
            <a:ext cx="8077200" cy="5712524"/>
          </a:xfrm>
          <a:prstGeom prst="rect">
            <a:avLst/>
          </a:prstGeom>
        </p:spPr>
      </p:pic>
      <p:sp>
        <p:nvSpPr>
          <p:cNvPr id="5" name="Slide Number Placeholder 4"/>
          <p:cNvSpPr>
            <a:spLocks noGrp="1"/>
          </p:cNvSpPr>
          <p:nvPr>
            <p:ph type="sldNum" sz="quarter" idx="12"/>
          </p:nvPr>
        </p:nvSpPr>
        <p:spPr/>
        <p:txBody>
          <a:bodyPr/>
          <a:lstStyle/>
          <a:p>
            <a:fld id="{4ABC5856-63ED-9F47-A1E2-3F9B4181F7B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78933" y="558800"/>
            <a:ext cx="7823200" cy="6045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ABC5856-63ED-9F47-A1E2-3F9B4181F7B9}" type="slidenum">
              <a:rPr lang="en-US" smtClean="0"/>
              <a:pPr/>
              <a:t>25</a:t>
            </a:fld>
            <a:endParaRPr lang="en-US"/>
          </a:p>
        </p:txBody>
      </p:sp>
      <p:sp>
        <p:nvSpPr>
          <p:cNvPr id="5" name="TextBox 4"/>
          <p:cNvSpPr txBox="1"/>
          <p:nvPr/>
        </p:nvSpPr>
        <p:spPr>
          <a:xfrm>
            <a:off x="1625600" y="266412"/>
            <a:ext cx="6168275" cy="584776"/>
          </a:xfrm>
          <a:prstGeom prst="rect">
            <a:avLst/>
          </a:prstGeom>
          <a:noFill/>
        </p:spPr>
        <p:txBody>
          <a:bodyPr wrap="none" rtlCol="0">
            <a:spAutoFit/>
          </a:bodyPr>
          <a:lstStyle/>
          <a:p>
            <a:r>
              <a:rPr lang="en-US" sz="3200" dirty="0" smtClean="0"/>
              <a:t>Internet2 International Partnerships</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783416" y="1309001"/>
            <a:ext cx="7575382" cy="5292753"/>
            <a:chOff x="558967" y="660400"/>
            <a:chExt cx="8248484" cy="5763035"/>
          </a:xfrm>
        </p:grpSpPr>
        <p:pic>
          <p:nvPicPr>
            <p:cNvPr id="6" name="Picture 5" descr="Topology_RedCLARA_June_2008.jpg"/>
            <p:cNvPicPr>
              <a:picLocks noChangeAspect="1"/>
            </p:cNvPicPr>
            <p:nvPr/>
          </p:nvPicPr>
          <p:blipFill>
            <a:blip r:embed="rId3"/>
            <a:stretch>
              <a:fillRect/>
            </a:stretch>
          </p:blipFill>
          <p:spPr>
            <a:xfrm>
              <a:off x="558967" y="660400"/>
              <a:ext cx="4076534" cy="5763035"/>
            </a:xfrm>
            <a:prstGeom prst="rect">
              <a:avLst/>
            </a:prstGeom>
          </p:spPr>
        </p:pic>
        <p:pic>
          <p:nvPicPr>
            <p:cNvPr id="3" name="Picture 2"/>
            <p:cNvPicPr>
              <a:picLocks noChangeAspect="1"/>
            </p:cNvPicPr>
            <p:nvPr/>
          </p:nvPicPr>
          <p:blipFill>
            <a:blip r:embed="rId4"/>
            <a:stretch>
              <a:fillRect/>
            </a:stretch>
          </p:blipFill>
          <p:spPr>
            <a:xfrm>
              <a:off x="4927601" y="4248150"/>
              <a:ext cx="3879850" cy="2007922"/>
            </a:xfrm>
            <a:prstGeom prst="rect">
              <a:avLst/>
            </a:prstGeom>
          </p:spPr>
        </p:pic>
        <p:pic>
          <p:nvPicPr>
            <p:cNvPr id="4" name="Picture 3"/>
            <p:cNvPicPr>
              <a:picLocks noChangeAspect="1"/>
            </p:cNvPicPr>
            <p:nvPr/>
          </p:nvPicPr>
          <p:blipFill>
            <a:blip r:embed="rId5"/>
            <a:stretch>
              <a:fillRect/>
            </a:stretch>
          </p:blipFill>
          <p:spPr>
            <a:xfrm>
              <a:off x="4927601" y="660400"/>
              <a:ext cx="3206748" cy="3217261"/>
            </a:xfrm>
            <a:prstGeom prst="rect">
              <a:avLst/>
            </a:prstGeom>
          </p:spPr>
        </p:pic>
      </p:grpSp>
      <p:sp>
        <p:nvSpPr>
          <p:cNvPr id="7" name="TextBox 6"/>
          <p:cNvSpPr txBox="1"/>
          <p:nvPr/>
        </p:nvSpPr>
        <p:spPr>
          <a:xfrm>
            <a:off x="2816327" y="406400"/>
            <a:ext cx="3421930" cy="584776"/>
          </a:xfrm>
          <a:prstGeom prst="rect">
            <a:avLst/>
          </a:prstGeom>
          <a:noFill/>
        </p:spPr>
        <p:txBody>
          <a:bodyPr wrap="none" rtlCol="0">
            <a:spAutoFit/>
          </a:bodyPr>
          <a:lstStyle/>
          <a:p>
            <a:r>
              <a:rPr lang="en-US" sz="3200" dirty="0" smtClean="0"/>
              <a:t>Networks of </a:t>
            </a:r>
            <a:r>
              <a:rPr lang="en-US" sz="3200" dirty="0" err="1" smtClean="0"/>
              <a:t>NRENs</a:t>
            </a:r>
            <a:endParaRPr lang="en-US" sz="3200" dirty="0"/>
          </a:p>
        </p:txBody>
      </p:sp>
      <p:sp>
        <p:nvSpPr>
          <p:cNvPr id="8" name="Slide Number Placeholder 7"/>
          <p:cNvSpPr>
            <a:spLocks noGrp="1"/>
          </p:cNvSpPr>
          <p:nvPr>
            <p:ph type="sldNum" sz="quarter" idx="12"/>
          </p:nvPr>
        </p:nvSpPr>
        <p:spPr/>
        <p:txBody>
          <a:bodyPr/>
          <a:lstStyle/>
          <a:p>
            <a:fld id="{4ABC5856-63ED-9F47-A1E2-3F9B4181F7B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27496" y="354438"/>
            <a:ext cx="7787955" cy="8217634"/>
          </a:xfrm>
          <a:prstGeom prst="rect">
            <a:avLst/>
          </a:prstGeom>
          <a:noFill/>
        </p:spPr>
        <p:txBody>
          <a:bodyPr wrap="square" rtlCol="0">
            <a:spAutoFit/>
          </a:bodyPr>
          <a:lstStyle/>
          <a:p>
            <a:pPr algn="ctr"/>
            <a:r>
              <a:rPr lang="en-US" sz="2400" dirty="0" smtClean="0"/>
              <a:t>NSF International Research Network Connections Program </a:t>
            </a:r>
          </a:p>
          <a:p>
            <a:endParaRPr lang="en-US" dirty="0" smtClean="0"/>
          </a:p>
          <a:p>
            <a:pPr algn="ctr"/>
            <a:r>
              <a:rPr lang="en-US" b="1" dirty="0" smtClean="0"/>
              <a:t>An Office of </a:t>
            </a:r>
            <a:r>
              <a:rPr lang="en-US" b="1" dirty="0" err="1" smtClean="0"/>
              <a:t>Cyberinfrastructure</a:t>
            </a:r>
            <a:r>
              <a:rPr lang="en-US" b="1" dirty="0" smtClean="0"/>
              <a:t> program funding projects to provide network connections and services linking U.S. research networks with peer networks in other parts of the world</a:t>
            </a:r>
          </a:p>
          <a:p>
            <a:endParaRPr lang="en-US" dirty="0" smtClean="0"/>
          </a:p>
          <a:p>
            <a:r>
              <a:rPr lang="en-US" b="1" dirty="0" smtClean="0"/>
              <a:t>ACE (America Connects to Europe)</a:t>
            </a:r>
          </a:p>
          <a:p>
            <a:r>
              <a:rPr lang="en-US" dirty="0" smtClean="0"/>
              <a:t>multi-gigabit bandwidth and services</a:t>
            </a:r>
          </a:p>
          <a:p>
            <a:endParaRPr lang="en-US" dirty="0" smtClean="0"/>
          </a:p>
          <a:p>
            <a:r>
              <a:rPr lang="en-US" b="1" dirty="0" smtClean="0"/>
              <a:t>Americas </a:t>
            </a:r>
            <a:r>
              <a:rPr lang="en-US" b="1" dirty="0" err="1" smtClean="0"/>
              <a:t>Lightpaths</a:t>
            </a:r>
            <a:r>
              <a:rPr lang="en-US" b="1" dirty="0" smtClean="0"/>
              <a:t>: Increasing the Rate of Discovery and Enhancing Education across the Americas</a:t>
            </a:r>
          </a:p>
          <a:p>
            <a:r>
              <a:rPr lang="en-US" dirty="0" smtClean="0"/>
              <a:t>operation of network infrastructure between the US and Western Hemisphere </a:t>
            </a:r>
          </a:p>
          <a:p>
            <a:endParaRPr lang="en-US" dirty="0" smtClean="0"/>
          </a:p>
          <a:p>
            <a:r>
              <a:rPr lang="en-US" b="1" dirty="0" smtClean="0"/>
              <a:t>GLORIAD (Global Ring Network for Advanced Applications Development)</a:t>
            </a:r>
          </a:p>
          <a:p>
            <a:r>
              <a:rPr lang="en-US" dirty="0" smtClean="0"/>
              <a:t> cooperative partnerships with its longstanding partners across the globe</a:t>
            </a:r>
            <a:endParaRPr lang="en-US" b="1" dirty="0" smtClean="0"/>
          </a:p>
          <a:p>
            <a:endParaRPr lang="en-US" b="1" dirty="0" smtClean="0"/>
          </a:p>
          <a:p>
            <a:r>
              <a:rPr lang="en-US" b="1" dirty="0" err="1" smtClean="0"/>
              <a:t>TransLight</a:t>
            </a:r>
            <a:r>
              <a:rPr lang="en-US" b="1" dirty="0" smtClean="0"/>
              <a:t>/Pacific Wave</a:t>
            </a:r>
          </a:p>
          <a:p>
            <a:r>
              <a:rPr lang="en-US" dirty="0" smtClean="0"/>
              <a:t>unified distributed exchange service for Research and Education (R&amp;E) networking in the Asia-Pacific hemisphere</a:t>
            </a:r>
            <a:endParaRPr lang="en-US" b="1" dirty="0" smtClean="0"/>
          </a:p>
          <a:p>
            <a:endParaRPr lang="en-US" b="1" dirty="0" smtClean="0"/>
          </a:p>
          <a:p>
            <a:r>
              <a:rPr lang="en-US" b="1" dirty="0" smtClean="0"/>
              <a:t>TransPAC3 - Asia-US High Performance International Networking</a:t>
            </a:r>
          </a:p>
          <a:p>
            <a:r>
              <a:rPr lang="en-US" dirty="0" smtClean="0"/>
              <a:t>multi-gigabit bandwidth and services</a:t>
            </a:r>
          </a:p>
          <a:p>
            <a:endParaRPr lang="en-US" b="1" dirty="0" smtClean="0"/>
          </a:p>
          <a:p>
            <a:endParaRPr lang="en-US" b="1" dirty="0" smtClean="0"/>
          </a:p>
          <a:p>
            <a:endParaRPr lang="en-US" dirty="0" smtClean="0"/>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4ABC5856-63ED-9F47-A1E2-3F9B4181F7B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7100" y="1784350"/>
            <a:ext cx="7665713" cy="3854450"/>
          </a:xfrm>
          <a:prstGeom prst="rect">
            <a:avLst/>
          </a:prstGeom>
        </p:spPr>
      </p:pic>
      <p:sp>
        <p:nvSpPr>
          <p:cNvPr id="5" name="TextBox 4"/>
          <p:cNvSpPr txBox="1"/>
          <p:nvPr/>
        </p:nvSpPr>
        <p:spPr>
          <a:xfrm>
            <a:off x="2272256" y="457200"/>
            <a:ext cx="4578497" cy="1077218"/>
          </a:xfrm>
          <a:prstGeom prst="rect">
            <a:avLst/>
          </a:prstGeom>
          <a:noFill/>
        </p:spPr>
        <p:txBody>
          <a:bodyPr wrap="none" rtlCol="0">
            <a:spAutoFit/>
          </a:bodyPr>
          <a:lstStyle/>
          <a:p>
            <a:pPr algn="ctr"/>
            <a:r>
              <a:rPr lang="en-US" sz="3200" dirty="0" smtClean="0"/>
              <a:t>Where Should Libraries Be </a:t>
            </a:r>
          </a:p>
          <a:p>
            <a:pPr algn="ctr"/>
            <a:r>
              <a:rPr lang="en-US" sz="3200" dirty="0" smtClean="0"/>
              <a:t>in this Scheme</a:t>
            </a:r>
            <a:endParaRPr lang="en-US" sz="3200" dirty="0"/>
          </a:p>
        </p:txBody>
      </p:sp>
      <p:sp>
        <p:nvSpPr>
          <p:cNvPr id="6" name="TextBox 5"/>
          <p:cNvSpPr txBox="1"/>
          <p:nvPr/>
        </p:nvSpPr>
        <p:spPr>
          <a:xfrm>
            <a:off x="1828924" y="5638800"/>
            <a:ext cx="5583580" cy="369332"/>
          </a:xfrm>
          <a:prstGeom prst="rect">
            <a:avLst/>
          </a:prstGeom>
          <a:noFill/>
        </p:spPr>
        <p:txBody>
          <a:bodyPr wrap="none" rtlCol="0">
            <a:spAutoFit/>
          </a:bodyPr>
          <a:lstStyle/>
          <a:p>
            <a:r>
              <a:rPr lang="en-US" dirty="0" smtClean="0"/>
              <a:t>Hierarchy:  National (NREN), Regional, Campus, End Users</a:t>
            </a:r>
            <a:endParaRPr lang="en-US" dirty="0"/>
          </a:p>
        </p:txBody>
      </p:sp>
      <p:sp>
        <p:nvSpPr>
          <p:cNvPr id="7" name="TextBox 6"/>
          <p:cNvSpPr txBox="1"/>
          <p:nvPr/>
        </p:nvSpPr>
        <p:spPr>
          <a:xfrm>
            <a:off x="1613024" y="6343134"/>
            <a:ext cx="5570756" cy="369332"/>
          </a:xfrm>
          <a:prstGeom prst="rect">
            <a:avLst/>
          </a:prstGeom>
          <a:noFill/>
        </p:spPr>
        <p:txBody>
          <a:bodyPr wrap="none" rtlCol="0">
            <a:spAutoFit/>
          </a:bodyPr>
          <a:lstStyle/>
          <a:p>
            <a:r>
              <a:rPr lang="en-US" dirty="0" smtClean="0"/>
              <a:t>http://</a:t>
            </a:r>
            <a:r>
              <a:rPr lang="en-US" dirty="0" err="1" smtClean="0"/>
              <a:t>www.geant.net/Network/RandE/Pages/home.aspx</a:t>
            </a:r>
            <a:endParaRPr lang="en-US" dirty="0"/>
          </a:p>
        </p:txBody>
      </p:sp>
      <p:sp>
        <p:nvSpPr>
          <p:cNvPr id="9" name="Slide Number Placeholder 8"/>
          <p:cNvSpPr>
            <a:spLocks noGrp="1"/>
          </p:cNvSpPr>
          <p:nvPr>
            <p:ph type="sldNum" sz="quarter" idx="12"/>
          </p:nvPr>
        </p:nvSpPr>
        <p:spPr/>
        <p:txBody>
          <a:bodyPr/>
          <a:lstStyle/>
          <a:p>
            <a:fld id="{4ABC5856-63ED-9F47-A1E2-3F9B4181F7B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175000" y="2730500"/>
            <a:ext cx="2617022" cy="584776"/>
          </a:xfrm>
          <a:prstGeom prst="rect">
            <a:avLst/>
          </a:prstGeom>
          <a:noFill/>
        </p:spPr>
        <p:txBody>
          <a:bodyPr wrap="none" rtlCol="0">
            <a:spAutoFit/>
          </a:bodyPr>
          <a:lstStyle/>
          <a:p>
            <a:r>
              <a:rPr lang="en-US" sz="3200" dirty="0" smtClean="0"/>
              <a:t>Final Thoughts</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ise-of-Digital-Information.jpg"/>
          <p:cNvPicPr>
            <a:picLocks noChangeAspect="1"/>
          </p:cNvPicPr>
          <p:nvPr/>
        </p:nvPicPr>
        <p:blipFill>
          <a:blip r:embed="rId3"/>
          <a:stretch>
            <a:fillRect/>
          </a:stretch>
        </p:blipFill>
        <p:spPr>
          <a:xfrm>
            <a:off x="1177990" y="355600"/>
            <a:ext cx="6788020" cy="6502400"/>
          </a:xfrm>
          <a:prstGeom prst="rect">
            <a:avLst/>
          </a:prstGeom>
        </p:spPr>
      </p:pic>
      <p:sp>
        <p:nvSpPr>
          <p:cNvPr id="3" name="Slide Number Placeholder 2"/>
          <p:cNvSpPr>
            <a:spLocks noGrp="1"/>
          </p:cNvSpPr>
          <p:nvPr>
            <p:ph type="sldNum" sz="quarter" idx="12"/>
          </p:nvPr>
        </p:nvSpPr>
        <p:spPr/>
        <p:txBody>
          <a:bodyPr/>
          <a:lstStyle/>
          <a:p>
            <a:fld id="{4ABC5856-63ED-9F47-A1E2-3F9B4181F7B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7600" y="2025651"/>
            <a:ext cx="3924300" cy="2899622"/>
          </a:xfrm>
          <a:prstGeom prst="rect">
            <a:avLst/>
          </a:prstGeom>
        </p:spPr>
      </p:pic>
      <p:pic>
        <p:nvPicPr>
          <p:cNvPr id="3" name="Picture 5" descr="Rosetta"/>
          <p:cNvPicPr>
            <a:picLocks noChangeAspect="1" noChangeArrowheads="1"/>
          </p:cNvPicPr>
          <p:nvPr/>
        </p:nvPicPr>
        <p:blipFill>
          <a:blip r:embed="rId4"/>
          <a:srcRect/>
          <a:stretch>
            <a:fillRect/>
          </a:stretch>
        </p:blipFill>
        <p:spPr bwMode="auto">
          <a:xfrm>
            <a:off x="241299" y="2467118"/>
            <a:ext cx="4038601" cy="2458155"/>
          </a:xfrm>
          <a:prstGeom prst="rect">
            <a:avLst/>
          </a:prstGeom>
          <a:noFill/>
        </p:spPr>
      </p:pic>
      <p:sp>
        <p:nvSpPr>
          <p:cNvPr id="5" name="TextBox 4"/>
          <p:cNvSpPr txBox="1"/>
          <p:nvPr/>
        </p:nvSpPr>
        <p:spPr>
          <a:xfrm>
            <a:off x="2103967" y="452679"/>
            <a:ext cx="5444519" cy="584776"/>
          </a:xfrm>
          <a:prstGeom prst="rect">
            <a:avLst/>
          </a:prstGeom>
          <a:noFill/>
        </p:spPr>
        <p:txBody>
          <a:bodyPr wrap="none" rtlCol="0">
            <a:spAutoFit/>
          </a:bodyPr>
          <a:lstStyle/>
          <a:p>
            <a:r>
              <a:rPr lang="en-US" sz="3200" dirty="0" smtClean="0"/>
              <a:t>The Library at Alexandria, Egypt</a:t>
            </a:r>
            <a:endParaRPr lang="en-US" sz="3200" dirty="0"/>
          </a:p>
        </p:txBody>
      </p:sp>
      <p:sp>
        <p:nvSpPr>
          <p:cNvPr id="6" name="TextBox 5"/>
          <p:cNvSpPr txBox="1"/>
          <p:nvPr/>
        </p:nvSpPr>
        <p:spPr>
          <a:xfrm>
            <a:off x="1244600" y="5147733"/>
            <a:ext cx="1435309" cy="369332"/>
          </a:xfrm>
          <a:prstGeom prst="rect">
            <a:avLst/>
          </a:prstGeom>
          <a:noFill/>
        </p:spPr>
        <p:txBody>
          <a:bodyPr wrap="none" rtlCol="0">
            <a:spAutoFit/>
          </a:bodyPr>
          <a:lstStyle/>
          <a:p>
            <a:r>
              <a:rPr lang="en-US" dirty="0" smtClean="0"/>
              <a:t>circa 300 BCE</a:t>
            </a:r>
            <a:endParaRPr lang="en-US" dirty="0"/>
          </a:p>
        </p:txBody>
      </p:sp>
      <p:sp>
        <p:nvSpPr>
          <p:cNvPr id="7" name="TextBox 6"/>
          <p:cNvSpPr txBox="1"/>
          <p:nvPr/>
        </p:nvSpPr>
        <p:spPr>
          <a:xfrm>
            <a:off x="6469930" y="5147733"/>
            <a:ext cx="713507" cy="369332"/>
          </a:xfrm>
          <a:prstGeom prst="rect">
            <a:avLst/>
          </a:prstGeom>
          <a:noFill/>
        </p:spPr>
        <p:txBody>
          <a:bodyPr wrap="none" rtlCol="0">
            <a:spAutoFit/>
          </a:bodyPr>
          <a:lstStyle/>
          <a:p>
            <a:r>
              <a:rPr lang="en-US" dirty="0" smtClean="0"/>
              <a:t>today</a:t>
            </a:r>
            <a:endParaRPr lang="en-US" dirty="0"/>
          </a:p>
        </p:txBody>
      </p:sp>
      <p:sp>
        <p:nvSpPr>
          <p:cNvPr id="8" name="TextBox 7"/>
          <p:cNvSpPr txBox="1"/>
          <p:nvPr/>
        </p:nvSpPr>
        <p:spPr>
          <a:xfrm>
            <a:off x="1305329" y="2025651"/>
            <a:ext cx="1597275" cy="369332"/>
          </a:xfrm>
          <a:prstGeom prst="rect">
            <a:avLst/>
          </a:prstGeom>
          <a:noFill/>
        </p:spPr>
        <p:txBody>
          <a:bodyPr wrap="none" rtlCol="0">
            <a:spAutoFit/>
          </a:bodyPr>
          <a:lstStyle/>
          <a:p>
            <a:r>
              <a:rPr lang="en-US" dirty="0" smtClean="0"/>
              <a:t>Ancient Library</a:t>
            </a:r>
            <a:endParaRPr lang="en-US" dirty="0"/>
          </a:p>
        </p:txBody>
      </p:sp>
      <p:sp>
        <p:nvSpPr>
          <p:cNvPr id="9" name="TextBox 8"/>
          <p:cNvSpPr txBox="1"/>
          <p:nvPr/>
        </p:nvSpPr>
        <p:spPr>
          <a:xfrm>
            <a:off x="6409267" y="1656319"/>
            <a:ext cx="1308283" cy="369332"/>
          </a:xfrm>
          <a:prstGeom prst="rect">
            <a:avLst/>
          </a:prstGeom>
          <a:noFill/>
        </p:spPr>
        <p:txBody>
          <a:bodyPr wrap="none" rtlCol="0">
            <a:spAutoFit/>
          </a:bodyPr>
          <a:lstStyle/>
          <a:p>
            <a:r>
              <a:rPr lang="en-US" dirty="0" smtClean="0"/>
              <a:t>New Library</a:t>
            </a:r>
            <a:endParaRPr lang="en-US" dirty="0"/>
          </a:p>
        </p:txBody>
      </p:sp>
      <p:sp>
        <p:nvSpPr>
          <p:cNvPr id="10" name="Slide Number Placeholder 9"/>
          <p:cNvSpPr>
            <a:spLocks noGrp="1"/>
          </p:cNvSpPr>
          <p:nvPr>
            <p:ph type="sldNum" sz="quarter" idx="12"/>
          </p:nvPr>
        </p:nvSpPr>
        <p:spPr/>
        <p:txBody>
          <a:bodyPr/>
          <a:lstStyle/>
          <a:p>
            <a:fld id="{4ABC5856-63ED-9F47-A1E2-3F9B4181F7B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41700" y="845234"/>
            <a:ext cx="2106616" cy="646331"/>
          </a:xfrm>
          <a:prstGeom prst="rect">
            <a:avLst/>
          </a:prstGeom>
          <a:noFill/>
        </p:spPr>
        <p:txBody>
          <a:bodyPr wrap="none" rtlCol="0">
            <a:spAutoFit/>
          </a:bodyPr>
          <a:lstStyle/>
          <a:p>
            <a:r>
              <a:rPr lang="en-US" sz="3600" dirty="0" smtClean="0"/>
              <a:t>Thank You</a:t>
            </a:r>
            <a:endParaRPr lang="en-US" sz="3600" dirty="0"/>
          </a:p>
        </p:txBody>
      </p:sp>
      <p:sp>
        <p:nvSpPr>
          <p:cNvPr id="5" name="Slide Number Placeholder 4"/>
          <p:cNvSpPr>
            <a:spLocks noGrp="1"/>
          </p:cNvSpPr>
          <p:nvPr>
            <p:ph type="sldNum" sz="quarter" idx="12"/>
          </p:nvPr>
        </p:nvSpPr>
        <p:spPr/>
        <p:txBody>
          <a:bodyPr/>
          <a:lstStyle/>
          <a:p>
            <a:fld id="{4ABC5856-63ED-9F47-A1E2-3F9B4181F7B9}" type="slidenum">
              <a:rPr lang="en-US" smtClean="0"/>
              <a:pPr/>
              <a:t>31</a:t>
            </a:fld>
            <a:endParaRPr lang="en-US"/>
          </a:p>
        </p:txBody>
      </p:sp>
      <p:pic>
        <p:nvPicPr>
          <p:cNvPr id="6" name="Picture 5"/>
          <p:cNvPicPr>
            <a:picLocks noChangeAspect="1"/>
          </p:cNvPicPr>
          <p:nvPr/>
        </p:nvPicPr>
        <p:blipFill>
          <a:blip r:embed="rId3"/>
          <a:stretch>
            <a:fillRect/>
          </a:stretch>
        </p:blipFill>
        <p:spPr>
          <a:xfrm>
            <a:off x="825500" y="1739900"/>
            <a:ext cx="7543800" cy="42885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863600" y="257492"/>
            <a:ext cx="7594600" cy="1405513"/>
          </a:xfrm>
          <a:prstGeom prst="rect">
            <a:avLst/>
          </a:prstGeom>
          <a:noFill/>
        </p:spPr>
        <p:txBody>
          <a:bodyPr wrap="square" rtlCol="0">
            <a:spAutoFit/>
          </a:bodyPr>
          <a:lstStyle/>
          <a:p>
            <a:pPr algn="ctr"/>
            <a:r>
              <a:rPr lang="en-US" sz="3200" dirty="0" smtClean="0"/>
              <a:t>New Methods of Research and </a:t>
            </a:r>
          </a:p>
          <a:p>
            <a:pPr algn="ctr"/>
            <a:r>
              <a:rPr lang="en-US" sz="3200" dirty="0" smtClean="0"/>
              <a:t>Scholarship Have Emerged</a:t>
            </a:r>
          </a:p>
          <a:p>
            <a:pPr algn="ctr"/>
            <a:endParaRPr lang="en-US" sz="3200" baseline="30000" dirty="0"/>
          </a:p>
        </p:txBody>
      </p:sp>
      <p:sp>
        <p:nvSpPr>
          <p:cNvPr id="7" name="TextBox 6"/>
          <p:cNvSpPr txBox="1"/>
          <p:nvPr/>
        </p:nvSpPr>
        <p:spPr>
          <a:xfrm rot="10800000" flipV="1">
            <a:off x="634995" y="2960968"/>
            <a:ext cx="7569199" cy="1629164"/>
          </a:xfrm>
          <a:prstGeom prst="rect">
            <a:avLst/>
          </a:prstGeom>
          <a:noFill/>
        </p:spPr>
        <p:txBody>
          <a:bodyPr wrap="square" rtlCol="0">
            <a:spAutoFit/>
          </a:bodyPr>
          <a:lstStyle/>
          <a:p>
            <a:pPr>
              <a:lnSpc>
                <a:spcPct val="90000"/>
              </a:lnSpc>
            </a:pPr>
            <a:r>
              <a:rPr lang="en-US" sz="2000" u="sng" dirty="0" smtClean="0">
                <a:solidFill>
                  <a:schemeClr val="accent2"/>
                </a:solidFill>
                <a:latin typeface="Bookman Old Style" charset="0"/>
              </a:rPr>
              <a:t>Data-Driven Science</a:t>
            </a:r>
            <a:r>
              <a:rPr lang="en-US" sz="2000" baseline="30000" dirty="0" smtClean="0"/>
              <a:t>*</a:t>
            </a:r>
            <a:endParaRPr lang="en-US" sz="2000" u="sng" dirty="0" smtClean="0">
              <a:solidFill>
                <a:schemeClr val="accent2"/>
              </a:solidFill>
              <a:latin typeface="Bookman Old Style" charset="0"/>
            </a:endParaRPr>
          </a:p>
          <a:p>
            <a:pPr lvl="1">
              <a:lnSpc>
                <a:spcPct val="80000"/>
              </a:lnSpc>
            </a:pPr>
            <a:r>
              <a:rPr lang="en-US" sz="2000" dirty="0" smtClean="0">
                <a:solidFill>
                  <a:srgbClr val="003300"/>
                </a:solidFill>
                <a:latin typeface="Bookman Old Style" charset="0"/>
              </a:rPr>
              <a:t>A rapidly growing set of applications in which analysis of large amounts of </a:t>
            </a:r>
            <a:r>
              <a:rPr lang="en-US" sz="2000" b="1" dirty="0" smtClean="0">
                <a:solidFill>
                  <a:srgbClr val="003300"/>
                </a:solidFill>
                <a:latin typeface="Bookman Old Style" charset="0"/>
              </a:rPr>
              <a:t>data </a:t>
            </a:r>
            <a:r>
              <a:rPr lang="en-US" sz="2000" dirty="0" smtClean="0">
                <a:solidFill>
                  <a:srgbClr val="003300"/>
                </a:solidFill>
                <a:latin typeface="Bookman Old Style" charset="0"/>
              </a:rPr>
              <a:t>drives the next steps taken by the scientist, e.g., running new simulations, doing additional measurements, extending the analysis to larger </a:t>
            </a:r>
            <a:r>
              <a:rPr lang="en-US" sz="2000" b="1" dirty="0" smtClean="0">
                <a:solidFill>
                  <a:srgbClr val="003300"/>
                </a:solidFill>
                <a:latin typeface="Bookman Old Style" charset="0"/>
              </a:rPr>
              <a:t>data </a:t>
            </a:r>
            <a:r>
              <a:rPr lang="en-US" sz="2000" dirty="0" smtClean="0">
                <a:solidFill>
                  <a:srgbClr val="003300"/>
                </a:solidFill>
                <a:latin typeface="Bookman Old Style" charset="0"/>
              </a:rPr>
              <a:t>collections.</a:t>
            </a:r>
            <a:endParaRPr lang="en-US" dirty="0"/>
          </a:p>
        </p:txBody>
      </p:sp>
      <p:sp>
        <p:nvSpPr>
          <p:cNvPr id="8" name="TextBox 7"/>
          <p:cNvSpPr txBox="1"/>
          <p:nvPr/>
        </p:nvSpPr>
        <p:spPr>
          <a:xfrm>
            <a:off x="634997" y="1482615"/>
            <a:ext cx="7823200" cy="1382943"/>
          </a:xfrm>
          <a:prstGeom prst="rect">
            <a:avLst/>
          </a:prstGeom>
          <a:noFill/>
        </p:spPr>
        <p:txBody>
          <a:bodyPr wrap="square" rtlCol="0">
            <a:spAutoFit/>
          </a:bodyPr>
          <a:lstStyle/>
          <a:p>
            <a:pPr>
              <a:lnSpc>
                <a:spcPct val="90000"/>
              </a:lnSpc>
            </a:pPr>
            <a:r>
              <a:rPr lang="en-US" sz="2000" u="sng" dirty="0" err="1" smtClean="0">
                <a:solidFill>
                  <a:schemeClr val="accent2"/>
                </a:solidFill>
                <a:latin typeface="Bookman Old Style" charset="0"/>
              </a:rPr>
              <a:t>eScience</a:t>
            </a:r>
            <a:r>
              <a:rPr lang="en-US" sz="2000" u="sng" baseline="30000" dirty="0" smtClean="0"/>
              <a:t>*</a:t>
            </a:r>
            <a:endParaRPr lang="en-US" sz="2000" u="sng" dirty="0" smtClean="0">
              <a:solidFill>
                <a:schemeClr val="accent2"/>
              </a:solidFill>
              <a:latin typeface="Bookman Old Style" charset="0"/>
            </a:endParaRPr>
          </a:p>
          <a:p>
            <a:pPr lvl="1">
              <a:lnSpc>
                <a:spcPct val="80000"/>
              </a:lnSpc>
              <a:spcBef>
                <a:spcPct val="0"/>
              </a:spcBef>
            </a:pPr>
            <a:r>
              <a:rPr lang="en-US" sz="2000" dirty="0" smtClean="0">
                <a:latin typeface="Bookman Old Style" charset="0"/>
              </a:rPr>
              <a:t>Computationally intensive science using distributed network environments for immense </a:t>
            </a:r>
            <a:r>
              <a:rPr lang="en-US" sz="2000" b="1" dirty="0" smtClean="0">
                <a:latin typeface="Bookman Old Style" charset="0"/>
              </a:rPr>
              <a:t>datasets</a:t>
            </a:r>
            <a:r>
              <a:rPr lang="en-US" sz="2000" dirty="0" smtClean="0">
                <a:latin typeface="Bookman Old Style" charset="0"/>
              </a:rPr>
              <a:t> that require grid computing; the term sometimes includes technologies that enable distributed collaboration.</a:t>
            </a:r>
            <a:endParaRPr lang="en-US" dirty="0"/>
          </a:p>
        </p:txBody>
      </p:sp>
      <p:sp>
        <p:nvSpPr>
          <p:cNvPr id="10" name="TextBox 9"/>
          <p:cNvSpPr txBox="1"/>
          <p:nvPr/>
        </p:nvSpPr>
        <p:spPr>
          <a:xfrm rot="10800000" flipV="1">
            <a:off x="634997" y="4754860"/>
            <a:ext cx="7569199" cy="1610697"/>
          </a:xfrm>
          <a:prstGeom prst="rect">
            <a:avLst/>
          </a:prstGeom>
          <a:noFill/>
        </p:spPr>
        <p:txBody>
          <a:bodyPr wrap="square" rtlCol="0">
            <a:spAutoFit/>
          </a:bodyPr>
          <a:lstStyle/>
          <a:p>
            <a:pPr>
              <a:lnSpc>
                <a:spcPct val="90000"/>
              </a:lnSpc>
            </a:pPr>
            <a:r>
              <a:rPr lang="en-US" sz="2000" u="sng" dirty="0" smtClean="0">
                <a:solidFill>
                  <a:schemeClr val="accent2"/>
                </a:solidFill>
                <a:latin typeface="Bookman Old Style" charset="0"/>
              </a:rPr>
              <a:t>Data-Intensive Research</a:t>
            </a:r>
          </a:p>
          <a:p>
            <a:pPr lvl="1">
              <a:lnSpc>
                <a:spcPct val="80000"/>
              </a:lnSpc>
            </a:pPr>
            <a:r>
              <a:rPr lang="en-US" sz="2000" dirty="0" smtClean="0">
                <a:solidFill>
                  <a:srgbClr val="003300"/>
                </a:solidFill>
                <a:latin typeface="Bookman Old Style" charset="0"/>
              </a:rPr>
              <a:t>Research based in part on the exploration, manipulation and analysis of massive and diverse </a:t>
            </a:r>
            <a:r>
              <a:rPr lang="en-US" sz="2000" b="1" dirty="0" smtClean="0">
                <a:solidFill>
                  <a:srgbClr val="003300"/>
                </a:solidFill>
                <a:latin typeface="Bookman Old Style" charset="0"/>
              </a:rPr>
              <a:t>datasets</a:t>
            </a:r>
            <a:r>
              <a:rPr lang="en-US" sz="2000" dirty="0" smtClean="0">
                <a:solidFill>
                  <a:srgbClr val="003300"/>
                </a:solidFill>
                <a:latin typeface="Bookman Old Style" charset="0"/>
              </a:rPr>
              <a:t>.  Collaboration within and across disciplines may take a key role.  Interoperable and highly contextualized </a:t>
            </a:r>
            <a:r>
              <a:rPr lang="en-US" sz="2000" b="1" dirty="0" smtClean="0">
                <a:solidFill>
                  <a:srgbClr val="003300"/>
                </a:solidFill>
                <a:latin typeface="Bookman Old Style" charset="0"/>
              </a:rPr>
              <a:t>datasets</a:t>
            </a:r>
            <a:r>
              <a:rPr lang="en-US" sz="2000" dirty="0" smtClean="0">
                <a:solidFill>
                  <a:srgbClr val="003300"/>
                </a:solidFill>
                <a:latin typeface="Bookman Old Style" charset="0"/>
              </a:rPr>
              <a:t> may be essential to success.</a:t>
            </a:r>
            <a:endParaRPr lang="en-US" dirty="0"/>
          </a:p>
        </p:txBody>
      </p:sp>
      <p:sp>
        <p:nvSpPr>
          <p:cNvPr id="11" name="TextBox 10"/>
          <p:cNvSpPr txBox="1"/>
          <p:nvPr/>
        </p:nvSpPr>
        <p:spPr>
          <a:xfrm>
            <a:off x="292100" y="6488668"/>
            <a:ext cx="3511110" cy="369332"/>
          </a:xfrm>
          <a:prstGeom prst="rect">
            <a:avLst/>
          </a:prstGeom>
          <a:noFill/>
        </p:spPr>
        <p:txBody>
          <a:bodyPr wrap="none" rtlCol="0">
            <a:spAutoFit/>
          </a:bodyPr>
          <a:lstStyle/>
          <a:p>
            <a:r>
              <a:rPr lang="en-US" dirty="0" smtClean="0"/>
              <a:t>*Christine </a:t>
            </a:r>
            <a:r>
              <a:rPr lang="en-US" dirty="0" err="1" smtClean="0"/>
              <a:t>Borgman</a:t>
            </a:r>
            <a:r>
              <a:rPr lang="en-US" dirty="0" smtClean="0"/>
              <a:t> and Paul Young</a:t>
            </a:r>
            <a:endParaRPr lang="en-US" dirty="0"/>
          </a:p>
        </p:txBody>
      </p:sp>
      <p:sp>
        <p:nvSpPr>
          <p:cNvPr id="12" name="Slide Number Placeholder 11"/>
          <p:cNvSpPr>
            <a:spLocks noGrp="1"/>
          </p:cNvSpPr>
          <p:nvPr>
            <p:ph type="sldNum" sz="quarter" idx="12"/>
          </p:nvPr>
        </p:nvSpPr>
        <p:spPr/>
        <p:txBody>
          <a:bodyPr/>
          <a:lstStyle/>
          <a:p>
            <a:fld id="{4ABC5856-63ED-9F47-A1E2-3F9B4181F7B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ientific collabs.jpg"/>
          <p:cNvPicPr>
            <a:picLocks noChangeAspect="1"/>
          </p:cNvPicPr>
          <p:nvPr/>
        </p:nvPicPr>
        <p:blipFill>
          <a:blip r:embed="rId3">
            <a:alphaModFix/>
            <a:lum bright="26000" contrast="41000"/>
          </a:blip>
          <a:stretch>
            <a:fillRect/>
          </a:stretch>
        </p:blipFill>
        <p:spPr>
          <a:xfrm>
            <a:off x="584200" y="1790700"/>
            <a:ext cx="8229600" cy="4114800"/>
          </a:xfrm>
          <a:prstGeom prst="rect">
            <a:avLst/>
          </a:prstGeom>
        </p:spPr>
      </p:pic>
      <p:sp>
        <p:nvSpPr>
          <p:cNvPr id="5" name="TextBox 4"/>
          <p:cNvSpPr txBox="1"/>
          <p:nvPr/>
        </p:nvSpPr>
        <p:spPr>
          <a:xfrm>
            <a:off x="1734780" y="762000"/>
            <a:ext cx="5467562" cy="584776"/>
          </a:xfrm>
          <a:prstGeom prst="rect">
            <a:avLst/>
          </a:prstGeom>
          <a:noFill/>
        </p:spPr>
        <p:txBody>
          <a:bodyPr wrap="none" rtlCol="0">
            <a:spAutoFit/>
          </a:bodyPr>
          <a:lstStyle/>
          <a:p>
            <a:r>
              <a:rPr lang="en-US" sz="3200" dirty="0" smtClean="0"/>
              <a:t>Map of Scientific Collaborations</a:t>
            </a:r>
            <a:endParaRPr lang="en-US" sz="3200" dirty="0"/>
          </a:p>
        </p:txBody>
      </p:sp>
      <p:sp>
        <p:nvSpPr>
          <p:cNvPr id="7" name="Slide Number Placeholder 6"/>
          <p:cNvSpPr>
            <a:spLocks noGrp="1"/>
          </p:cNvSpPr>
          <p:nvPr>
            <p:ph type="sldNum" sz="quarter" idx="12"/>
          </p:nvPr>
        </p:nvSpPr>
        <p:spPr/>
        <p:txBody>
          <a:bodyPr/>
          <a:lstStyle/>
          <a:p>
            <a:fld id="{4ABC5856-63ED-9F47-A1E2-3F9B4181F7B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286000" y="1896533"/>
            <a:ext cx="4572000" cy="2308324"/>
          </a:xfrm>
          <a:prstGeom prst="rect">
            <a:avLst/>
          </a:prstGeom>
        </p:spPr>
        <p:txBody>
          <a:bodyPr>
            <a:spAutoFit/>
          </a:bodyPr>
          <a:lstStyle/>
          <a:p>
            <a:pPr algn="ctr"/>
            <a:r>
              <a:rPr lang="en-US" sz="2400" dirty="0" smtClean="0"/>
              <a:t>Visualizations of results is an essential tool for understanding the output of high performance computer simulations and the analyses of vast quantities of large-scale, complex datasets </a:t>
            </a:r>
            <a:endParaRPr lang="en-US" sz="2400" dirty="0"/>
          </a:p>
        </p:txBody>
      </p:sp>
      <p:sp>
        <p:nvSpPr>
          <p:cNvPr id="3" name="Slide Number Placeholder 2"/>
          <p:cNvSpPr>
            <a:spLocks noGrp="1"/>
          </p:cNvSpPr>
          <p:nvPr>
            <p:ph type="sldNum" sz="quarter" idx="12"/>
          </p:nvPr>
        </p:nvSpPr>
        <p:spPr/>
        <p:txBody>
          <a:bodyPr/>
          <a:lstStyle/>
          <a:p>
            <a:fld id="{4ABC5856-63ED-9F47-A1E2-3F9B4181F7B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52400" y="6337300"/>
            <a:ext cx="8232354" cy="369332"/>
          </a:xfrm>
          <a:prstGeom prst="rect">
            <a:avLst/>
          </a:prstGeom>
          <a:noFill/>
        </p:spPr>
        <p:txBody>
          <a:bodyPr wrap="none" rtlCol="0">
            <a:spAutoFit/>
          </a:bodyPr>
          <a:lstStyle/>
          <a:p>
            <a:r>
              <a:rPr lang="en-US" dirty="0" smtClean="0"/>
              <a:t>Visualization of dark matter clusters using Los Alamos </a:t>
            </a:r>
            <a:r>
              <a:rPr lang="en-US" dirty="0" err="1" smtClean="0"/>
              <a:t>RoadRunner</a:t>
            </a:r>
            <a:r>
              <a:rPr lang="en-US" dirty="0" smtClean="0"/>
              <a:t> </a:t>
            </a:r>
            <a:r>
              <a:rPr lang="en-US" dirty="0" err="1" smtClean="0"/>
              <a:t>Petaflop</a:t>
            </a:r>
            <a:r>
              <a:rPr lang="en-US" dirty="0" smtClean="0"/>
              <a:t> Computer</a:t>
            </a:r>
            <a:endParaRPr lang="en-US" dirty="0"/>
          </a:p>
        </p:txBody>
      </p:sp>
      <p:sp>
        <p:nvSpPr>
          <p:cNvPr id="4" name="Slide Number Placeholder 3"/>
          <p:cNvSpPr>
            <a:spLocks noGrp="1"/>
          </p:cNvSpPr>
          <p:nvPr>
            <p:ph type="sldNum" sz="quarter" idx="12"/>
          </p:nvPr>
        </p:nvSpPr>
        <p:spPr/>
        <p:txBody>
          <a:bodyPr/>
          <a:lstStyle/>
          <a:p>
            <a:fld id="{4ABC5856-63ED-9F47-A1E2-3F9B4181F7B9}" type="slidenum">
              <a:rPr lang="en-US" smtClean="0"/>
              <a:pPr/>
              <a:t>7</a:t>
            </a:fld>
            <a:endParaRPr lang="en-US"/>
          </a:p>
        </p:txBody>
      </p:sp>
      <p:pic>
        <p:nvPicPr>
          <p:cNvPr id="6" name="Picture 5" descr="cluster.jpg"/>
          <p:cNvPicPr>
            <a:picLocks noChangeAspect="1"/>
          </p:cNvPicPr>
          <p:nvPr/>
        </p:nvPicPr>
        <p:blipFill>
          <a:blip r:embed="rId3"/>
          <a:stretch>
            <a:fillRect/>
          </a:stretch>
        </p:blipFill>
        <p:spPr>
          <a:xfrm>
            <a:off x="1529588" y="677164"/>
            <a:ext cx="6166612" cy="51125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mmersion1.jpg"/>
          <p:cNvPicPr>
            <a:picLocks noChangeAspect="1"/>
          </p:cNvPicPr>
          <p:nvPr/>
        </p:nvPicPr>
        <p:blipFill>
          <a:blip r:embed="rId3">
            <a:alphaModFix/>
            <a:grayscl/>
            <a:lum bright="11000"/>
          </a:blip>
          <a:stretch>
            <a:fillRect/>
          </a:stretch>
        </p:blipFill>
        <p:spPr>
          <a:xfrm>
            <a:off x="939800" y="393700"/>
            <a:ext cx="7835900" cy="5876925"/>
          </a:xfrm>
          <a:prstGeom prst="rect">
            <a:avLst/>
          </a:prstGeom>
        </p:spPr>
      </p:pic>
      <p:sp>
        <p:nvSpPr>
          <p:cNvPr id="3" name="TextBox 2"/>
          <p:cNvSpPr txBox="1"/>
          <p:nvPr/>
        </p:nvSpPr>
        <p:spPr>
          <a:xfrm>
            <a:off x="2032000" y="6488668"/>
            <a:ext cx="5391219" cy="369332"/>
          </a:xfrm>
          <a:prstGeom prst="rect">
            <a:avLst/>
          </a:prstGeom>
          <a:noFill/>
        </p:spPr>
        <p:txBody>
          <a:bodyPr wrap="none" rtlCol="0">
            <a:spAutoFit/>
          </a:bodyPr>
          <a:lstStyle/>
          <a:p>
            <a:r>
              <a:rPr lang="en-US" dirty="0" smtClean="0"/>
              <a:t>13</a:t>
            </a:r>
            <a:r>
              <a:rPr lang="en-US" baseline="30000" dirty="0" smtClean="0"/>
              <a:t>th</a:t>
            </a:r>
            <a:r>
              <a:rPr lang="en-US" dirty="0" smtClean="0"/>
              <a:t> Century Buddhist Canon in Immersive Environment</a:t>
            </a:r>
            <a:endParaRPr lang="en-US" dirty="0"/>
          </a:p>
        </p:txBody>
      </p:sp>
      <p:sp>
        <p:nvSpPr>
          <p:cNvPr id="4" name="Slide Number Placeholder 3"/>
          <p:cNvSpPr>
            <a:spLocks noGrp="1"/>
          </p:cNvSpPr>
          <p:nvPr>
            <p:ph type="sldNum" sz="quarter" idx="12"/>
          </p:nvPr>
        </p:nvSpPr>
        <p:spPr/>
        <p:txBody>
          <a:bodyPr/>
          <a:lstStyle/>
          <a:p>
            <a:fld id="{4ABC5856-63ED-9F47-A1E2-3F9B4181F7B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p:cNvPicPr>
            <a:picLocks noChangeArrowheads="1"/>
          </p:cNvPicPr>
          <p:nvPr/>
        </p:nvPicPr>
        <p:blipFill>
          <a:blip r:embed="rId3"/>
          <a:srcRect/>
          <a:stretch>
            <a:fillRect/>
          </a:stretch>
        </p:blipFill>
        <p:spPr bwMode="auto">
          <a:xfrm>
            <a:off x="647700" y="4616183"/>
            <a:ext cx="3681390" cy="1274734"/>
          </a:xfrm>
          <a:prstGeom prst="rect">
            <a:avLst/>
          </a:prstGeom>
          <a:noFill/>
          <a:ln w="12700">
            <a:noFill/>
            <a:miter lim="800000"/>
            <a:headEnd/>
            <a:tailEnd/>
          </a:ln>
          <a:effectLst/>
        </p:spPr>
      </p:pic>
      <p:sp>
        <p:nvSpPr>
          <p:cNvPr id="112644" name="Rectangle 4"/>
          <p:cNvSpPr>
            <a:spLocks noChangeArrowheads="1"/>
          </p:cNvSpPr>
          <p:nvPr/>
        </p:nvSpPr>
        <p:spPr bwMode="auto">
          <a:xfrm>
            <a:off x="843992" y="6075583"/>
            <a:ext cx="4173515" cy="369332"/>
          </a:xfrm>
          <a:prstGeom prst="rect">
            <a:avLst/>
          </a:prstGeom>
          <a:noFill/>
          <a:ln w="9525">
            <a:noFill/>
            <a:miter lim="800000"/>
            <a:headEnd/>
            <a:tailEnd/>
          </a:ln>
          <a:effectLst/>
        </p:spPr>
        <p:txBody>
          <a:bodyPr wrap="square">
            <a:prstTxWarp prst="textNoShape">
              <a:avLst/>
            </a:prstTxWarp>
            <a:spAutoFit/>
          </a:bodyPr>
          <a:lstStyle/>
          <a:p>
            <a:r>
              <a:rPr lang="en-US" b="1" dirty="0" smtClean="0">
                <a:latin typeface="Times New Roman" charset="0"/>
              </a:rPr>
              <a:t>The Digital Libraries Initiative</a:t>
            </a:r>
            <a:endParaRPr lang="en-US" b="1" dirty="0">
              <a:latin typeface="Times New Roman" charset="0"/>
            </a:endParaRPr>
          </a:p>
        </p:txBody>
      </p:sp>
      <p:pic>
        <p:nvPicPr>
          <p:cNvPr id="6" name="Picture 5"/>
          <p:cNvPicPr>
            <a:picLocks noChangeAspect="1"/>
          </p:cNvPicPr>
          <p:nvPr/>
        </p:nvPicPr>
        <p:blipFill>
          <a:blip r:embed="rId4"/>
          <a:stretch>
            <a:fillRect/>
          </a:stretch>
        </p:blipFill>
        <p:spPr>
          <a:xfrm>
            <a:off x="647699" y="1541192"/>
            <a:ext cx="3545031" cy="2081675"/>
          </a:xfrm>
          <a:prstGeom prst="rect">
            <a:avLst/>
          </a:prstGeom>
        </p:spPr>
      </p:pic>
      <p:sp>
        <p:nvSpPr>
          <p:cNvPr id="7" name="Rectangle 4"/>
          <p:cNvSpPr>
            <a:spLocks noChangeArrowheads="1"/>
          </p:cNvSpPr>
          <p:nvPr/>
        </p:nvSpPr>
        <p:spPr bwMode="auto">
          <a:xfrm>
            <a:off x="843992" y="3438201"/>
            <a:ext cx="3967698" cy="369332"/>
          </a:xfrm>
          <a:prstGeom prst="rect">
            <a:avLst/>
          </a:prstGeom>
          <a:noFill/>
          <a:ln w="9525">
            <a:noFill/>
            <a:miter lim="800000"/>
            <a:headEnd/>
            <a:tailEnd/>
          </a:ln>
          <a:effectLst/>
        </p:spPr>
        <p:txBody>
          <a:bodyPr wrap="square">
            <a:prstTxWarp prst="textNoShape">
              <a:avLst/>
            </a:prstTxWarp>
            <a:spAutoFit/>
          </a:bodyPr>
          <a:lstStyle/>
          <a:p>
            <a:r>
              <a:rPr lang="en-US" b="1" dirty="0" smtClean="0">
                <a:latin typeface="Times New Roman" charset="0"/>
              </a:rPr>
              <a:t>Supercomputer Centers Program</a:t>
            </a:r>
            <a:endParaRPr lang="en-US" b="1" dirty="0">
              <a:latin typeface="Times New Roman" charset="0"/>
            </a:endParaRPr>
          </a:p>
        </p:txBody>
      </p:sp>
      <p:pic>
        <p:nvPicPr>
          <p:cNvPr id="8" name="Picture 7"/>
          <p:cNvPicPr>
            <a:picLocks noChangeAspect="1"/>
          </p:cNvPicPr>
          <p:nvPr/>
        </p:nvPicPr>
        <p:blipFill>
          <a:blip r:embed="rId5"/>
          <a:stretch>
            <a:fillRect/>
          </a:stretch>
        </p:blipFill>
        <p:spPr>
          <a:xfrm>
            <a:off x="5311897" y="1541192"/>
            <a:ext cx="2575214" cy="1897009"/>
          </a:xfrm>
          <a:prstGeom prst="rect">
            <a:avLst/>
          </a:prstGeom>
        </p:spPr>
      </p:pic>
      <p:sp>
        <p:nvSpPr>
          <p:cNvPr id="10" name="Rectangle 4"/>
          <p:cNvSpPr>
            <a:spLocks noChangeArrowheads="1"/>
          </p:cNvSpPr>
          <p:nvPr/>
        </p:nvSpPr>
        <p:spPr bwMode="auto">
          <a:xfrm>
            <a:off x="5895582" y="3438201"/>
            <a:ext cx="5670550" cy="369332"/>
          </a:xfrm>
          <a:prstGeom prst="rect">
            <a:avLst/>
          </a:prstGeom>
          <a:noFill/>
          <a:ln w="9525">
            <a:noFill/>
            <a:miter lim="800000"/>
            <a:headEnd/>
            <a:tailEnd/>
          </a:ln>
          <a:effectLst/>
        </p:spPr>
        <p:txBody>
          <a:bodyPr wrap="square">
            <a:prstTxWarp prst="textNoShape">
              <a:avLst/>
            </a:prstTxWarp>
            <a:spAutoFit/>
          </a:bodyPr>
          <a:lstStyle/>
          <a:p>
            <a:r>
              <a:rPr lang="en-US" b="1" dirty="0" err="1" smtClean="0">
                <a:latin typeface="Times New Roman" charset="0"/>
              </a:rPr>
              <a:t>NSFnet</a:t>
            </a:r>
            <a:endParaRPr lang="en-US" b="1" dirty="0">
              <a:latin typeface="Times New Roman" charset="0"/>
            </a:endParaRPr>
          </a:p>
        </p:txBody>
      </p:sp>
      <p:sp>
        <p:nvSpPr>
          <p:cNvPr id="11" name="TextBox 10"/>
          <p:cNvSpPr txBox="1"/>
          <p:nvPr/>
        </p:nvSpPr>
        <p:spPr>
          <a:xfrm>
            <a:off x="1527481" y="503479"/>
            <a:ext cx="5603217" cy="584776"/>
          </a:xfrm>
          <a:prstGeom prst="rect">
            <a:avLst/>
          </a:prstGeom>
          <a:noFill/>
        </p:spPr>
        <p:txBody>
          <a:bodyPr wrap="none" rtlCol="0">
            <a:spAutoFit/>
          </a:bodyPr>
          <a:lstStyle/>
          <a:p>
            <a:r>
              <a:rPr lang="en-US" sz="3200" dirty="0" smtClean="0"/>
              <a:t>Important Early Programs at NSF</a:t>
            </a:r>
            <a:endParaRPr lang="en-US" sz="3200" dirty="0"/>
          </a:p>
        </p:txBody>
      </p:sp>
      <p:sp>
        <p:nvSpPr>
          <p:cNvPr id="12" name="Rectangle 4"/>
          <p:cNvSpPr>
            <a:spLocks noChangeArrowheads="1"/>
          </p:cNvSpPr>
          <p:nvPr/>
        </p:nvSpPr>
        <p:spPr bwMode="auto">
          <a:xfrm>
            <a:off x="5573598" y="6075583"/>
            <a:ext cx="3723864" cy="369332"/>
          </a:xfrm>
          <a:prstGeom prst="rect">
            <a:avLst/>
          </a:prstGeom>
          <a:noFill/>
          <a:ln w="9525">
            <a:noFill/>
            <a:miter lim="800000"/>
            <a:headEnd/>
            <a:tailEnd/>
          </a:ln>
          <a:effectLst/>
        </p:spPr>
        <p:txBody>
          <a:bodyPr wrap="square">
            <a:prstTxWarp prst="textNoShape">
              <a:avLst/>
            </a:prstTxWarp>
            <a:spAutoFit/>
          </a:bodyPr>
          <a:lstStyle/>
          <a:p>
            <a:r>
              <a:rPr lang="en-US" b="1" dirty="0" err="1" smtClean="0">
                <a:latin typeface="Times New Roman" charset="0"/>
              </a:rPr>
              <a:t>Cyberinfrastructure</a:t>
            </a:r>
            <a:endParaRPr lang="en-US" b="1" dirty="0">
              <a:latin typeface="Times New Roman" charset="0"/>
            </a:endParaRPr>
          </a:p>
        </p:txBody>
      </p:sp>
      <p:grpSp>
        <p:nvGrpSpPr>
          <p:cNvPr id="13" name="Group 5"/>
          <p:cNvGrpSpPr>
            <a:grpSpLocks/>
          </p:cNvGrpSpPr>
          <p:nvPr/>
        </p:nvGrpSpPr>
        <p:grpSpPr bwMode="auto">
          <a:xfrm>
            <a:off x="5869639" y="3992199"/>
            <a:ext cx="1591169" cy="2032865"/>
            <a:chOff x="128" y="736"/>
            <a:chExt cx="2392" cy="3056"/>
          </a:xfrm>
        </p:grpSpPr>
        <p:sp>
          <p:nvSpPr>
            <p:cNvPr id="14" name="Rectangle 6"/>
            <p:cNvSpPr>
              <a:spLocks noChangeArrowheads="1"/>
            </p:cNvSpPr>
            <p:nvPr/>
          </p:nvSpPr>
          <p:spPr bwMode="auto">
            <a:xfrm>
              <a:off x="128" y="736"/>
              <a:ext cx="2392" cy="3056"/>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pic>
          <p:nvPicPr>
            <p:cNvPr id="15" name="Picture 7" descr="cyber"/>
            <p:cNvPicPr>
              <a:picLocks noChangeAspect="1" noChangeArrowheads="1"/>
            </p:cNvPicPr>
            <p:nvPr/>
          </p:nvPicPr>
          <p:blipFill>
            <a:blip r:embed="rId6"/>
            <a:srcRect/>
            <a:stretch>
              <a:fillRect/>
            </a:stretch>
          </p:blipFill>
          <p:spPr bwMode="auto">
            <a:xfrm>
              <a:off x="167" y="774"/>
              <a:ext cx="2315" cy="2988"/>
            </a:xfrm>
            <a:prstGeom prst="rect">
              <a:avLst/>
            </a:prstGeom>
            <a:noFill/>
            <a:ln w="9525">
              <a:noFill/>
              <a:miter lim="800000"/>
              <a:headEnd/>
              <a:tailEnd/>
            </a:ln>
          </p:spPr>
        </p:pic>
      </p:grpSp>
      <p:sp>
        <p:nvSpPr>
          <p:cNvPr id="16" name="Slide Number Placeholder 15"/>
          <p:cNvSpPr>
            <a:spLocks noGrp="1"/>
          </p:cNvSpPr>
          <p:nvPr>
            <p:ph type="sldNum" sz="quarter" idx="12"/>
          </p:nvPr>
        </p:nvSpPr>
        <p:spPr/>
        <p:txBody>
          <a:bodyPr/>
          <a:lstStyle/>
          <a:p>
            <a:fld id="{4ABC5856-63ED-9F47-A1E2-3F9B4181F7B9}"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2040</TotalTime>
  <Words>5440</Words>
  <Application>Microsoft Macintosh PowerPoint</Application>
  <PresentationFormat>On-screen Show (4:3)</PresentationFormat>
  <Paragraphs>451</Paragraphs>
  <Slides>31</Slides>
  <Notes>29</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The Role Of Libraries In Improving  Data Access And Use in Developing Regions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Griffin</dc:creator>
  <cp:lastModifiedBy>Stephen Griffin</cp:lastModifiedBy>
  <cp:revision>301</cp:revision>
  <cp:lastPrinted>2011-04-09T15:28:26Z</cp:lastPrinted>
  <dcterms:created xsi:type="dcterms:W3CDTF">2011-04-25T19:35:04Z</dcterms:created>
  <dcterms:modified xsi:type="dcterms:W3CDTF">2011-04-25T19:37:26Z</dcterms:modified>
</cp:coreProperties>
</file>