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71" r:id="rId3"/>
    <p:sldId id="272" r:id="rId4"/>
    <p:sldId id="270" r:id="rId5"/>
    <p:sldId id="259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73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3304E-B49E-410B-B0F1-651FC6C5F746}" type="datetimeFigureOut">
              <a:rPr lang="en-US" smtClean="0"/>
              <a:t>7/5/2011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59B0B-B747-4F87-A30D-EF5D063AF1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5010" y="8684684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81D2CDF-7E9D-4680-8A30-E024AE525E8B}" type="slidenum">
              <a:rPr lang="en-US" sz="1200">
                <a:latin typeface="Arial" pitchFamily="34" charset="0"/>
              </a:rPr>
              <a:pPr algn="r"/>
              <a:t>13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AD4B-F09F-450C-9192-62BA97EFAECA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FC53-387D-4F77-946A-2AC028AA4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AD4B-F09F-450C-9192-62BA97EFAECA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FC53-387D-4F77-946A-2AC028AA4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AD4B-F09F-450C-9192-62BA97EFAECA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FC53-387D-4F77-946A-2AC028AA4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AD4B-F09F-450C-9192-62BA97EFAECA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FC53-387D-4F77-946A-2AC028AA4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AD4B-F09F-450C-9192-62BA97EFAECA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FC53-387D-4F77-946A-2AC028AA4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AD4B-F09F-450C-9192-62BA97EFAECA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FC53-387D-4F77-946A-2AC028AA4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AD4B-F09F-450C-9192-62BA97EFAECA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FC53-387D-4F77-946A-2AC028AA4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AD4B-F09F-450C-9192-62BA97EFAECA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FC53-387D-4F77-946A-2AC028AA4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AD4B-F09F-450C-9192-62BA97EFAECA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FC53-387D-4F77-946A-2AC028AA4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AD4B-F09F-450C-9192-62BA97EFAECA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FC53-387D-4F77-946A-2AC028AA4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AD4B-F09F-450C-9192-62BA97EFAECA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FC53-387D-4F77-946A-2AC028AA4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7AD4B-F09F-450C-9192-62BA97EFAECA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CFC53-387D-4F77-946A-2AC028AA4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66700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US biosafety experiences during the last two decades: Lessons and achievements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6000" b="1" dirty="0" smtClean="0"/>
              <a:t>PETER PALESE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MOUNT SINAI SCHOOL OF MEDICINE, New York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5334000" y="6491288"/>
            <a:ext cx="38730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BIOSECURITY, ISTANBUL, JULY 11,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Recommended Biosafety Levels for Infectious Agents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BSL-1: Not known to consistently cause disease in healthy adults</a:t>
            </a:r>
          </a:p>
          <a:p>
            <a:r>
              <a:rPr lang="en-US" b="1" dirty="0" smtClean="0"/>
              <a:t>BSL-2: Agents associated with human disease (</a:t>
            </a:r>
            <a:r>
              <a:rPr lang="en-US" b="1" dirty="0" err="1" smtClean="0"/>
              <a:t>percutaneous</a:t>
            </a:r>
            <a:r>
              <a:rPr lang="en-US" b="1" dirty="0" smtClean="0"/>
              <a:t> injury, ingestion, membrane exposure)</a:t>
            </a:r>
          </a:p>
          <a:p>
            <a:r>
              <a:rPr lang="en-US" b="1" dirty="0" smtClean="0"/>
              <a:t>BSL-3: Indigenous or exotic agents causing serious disease via </a:t>
            </a:r>
            <a:r>
              <a:rPr lang="en-US" b="1" dirty="0" err="1" smtClean="0"/>
              <a:t>inhaltion</a:t>
            </a:r>
            <a:endParaRPr lang="en-US" b="1" dirty="0" smtClean="0"/>
          </a:p>
          <a:p>
            <a:r>
              <a:rPr lang="en-US" b="1" dirty="0" smtClean="0"/>
              <a:t>BSL-4: Dangerous/exotic agents transmitted via aerosol (no vaccine, no treatment available)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r>
              <a:rPr lang="en-US" sz="6400" b="1" u="sng" dirty="0" smtClean="0"/>
              <a:t>HHS Select Agents AND TOXINS</a:t>
            </a:r>
            <a:r>
              <a:rPr lang="en-US" sz="6400" b="1" dirty="0" smtClean="0"/>
              <a:t> </a:t>
            </a:r>
          </a:p>
          <a:p>
            <a:endParaRPr lang="en-US" dirty="0" smtClean="0"/>
          </a:p>
          <a:p>
            <a:r>
              <a:rPr lang="en-US" b="1" dirty="0" err="1" smtClean="0"/>
              <a:t>Abrin</a:t>
            </a:r>
            <a:endParaRPr lang="en-US" b="1" dirty="0" smtClean="0"/>
          </a:p>
          <a:p>
            <a:r>
              <a:rPr lang="en-US" b="1" dirty="0" err="1" smtClean="0"/>
              <a:t>Botulinum</a:t>
            </a:r>
            <a:r>
              <a:rPr lang="en-US" b="1" dirty="0" smtClean="0"/>
              <a:t> neurotoxins</a:t>
            </a:r>
          </a:p>
          <a:p>
            <a:r>
              <a:rPr lang="en-US" b="1" dirty="0" err="1" smtClean="0"/>
              <a:t>Botulinum</a:t>
            </a:r>
            <a:r>
              <a:rPr lang="en-US" b="1" dirty="0" smtClean="0"/>
              <a:t> neurotoxin producing species of </a:t>
            </a:r>
            <a:r>
              <a:rPr lang="en-US" b="1" i="1" dirty="0" smtClean="0"/>
              <a:t>Clostridium</a:t>
            </a:r>
            <a:endParaRPr lang="en-US" b="1" dirty="0" smtClean="0"/>
          </a:p>
          <a:p>
            <a:r>
              <a:rPr lang="en-US" b="1" dirty="0" err="1" smtClean="0"/>
              <a:t>Cercopithecine</a:t>
            </a:r>
            <a:r>
              <a:rPr lang="en-US" b="1" dirty="0" smtClean="0"/>
              <a:t> </a:t>
            </a:r>
            <a:r>
              <a:rPr lang="en-US" b="1" dirty="0" err="1" smtClean="0"/>
              <a:t>herpesvirus</a:t>
            </a:r>
            <a:r>
              <a:rPr lang="en-US" b="1" dirty="0" smtClean="0"/>
              <a:t> 1 (Herpes B virus)</a:t>
            </a:r>
          </a:p>
          <a:p>
            <a:r>
              <a:rPr lang="en-US" b="1" i="1" dirty="0" smtClean="0"/>
              <a:t>Clostridium </a:t>
            </a:r>
            <a:r>
              <a:rPr lang="en-US" b="1" i="1" dirty="0" err="1" smtClean="0"/>
              <a:t>perfringens</a:t>
            </a:r>
            <a:r>
              <a:rPr lang="en-US" b="1" i="1" dirty="0" smtClean="0"/>
              <a:t> epsilon toxin</a:t>
            </a:r>
            <a:endParaRPr lang="en-US" b="1" dirty="0" smtClean="0"/>
          </a:p>
          <a:p>
            <a:r>
              <a:rPr lang="en-US" b="1" i="1" dirty="0" err="1" smtClean="0"/>
              <a:t>Coccidioides</a:t>
            </a:r>
            <a:r>
              <a:rPr lang="en-US" b="1" i="1" dirty="0" smtClean="0"/>
              <a:t> </a:t>
            </a:r>
            <a:r>
              <a:rPr lang="en-US" b="1" i="1" dirty="0" err="1" smtClean="0"/>
              <a:t>posadasii</a:t>
            </a:r>
            <a:r>
              <a:rPr lang="en-US" b="1" i="1" dirty="0" smtClean="0"/>
              <a:t>/</a:t>
            </a:r>
            <a:r>
              <a:rPr lang="en-US" b="1" i="1" dirty="0" err="1" smtClean="0"/>
              <a:t>Coccidioides</a:t>
            </a:r>
            <a:r>
              <a:rPr lang="en-US" b="1" i="1" dirty="0" smtClean="0"/>
              <a:t> </a:t>
            </a:r>
            <a:r>
              <a:rPr lang="en-US" b="1" i="1" dirty="0" err="1" smtClean="0"/>
              <a:t>immitis</a:t>
            </a:r>
            <a:endParaRPr lang="en-US" b="1" dirty="0" smtClean="0"/>
          </a:p>
          <a:p>
            <a:r>
              <a:rPr lang="en-US" b="1" dirty="0" err="1" smtClean="0"/>
              <a:t>Conotoxins</a:t>
            </a:r>
            <a:endParaRPr lang="en-US" b="1" dirty="0" smtClean="0"/>
          </a:p>
          <a:p>
            <a:r>
              <a:rPr lang="en-US" b="1" i="1" dirty="0" err="1" smtClean="0"/>
              <a:t>Coxiella</a:t>
            </a:r>
            <a:r>
              <a:rPr lang="en-US" b="1" i="1" dirty="0" smtClean="0"/>
              <a:t> </a:t>
            </a:r>
            <a:r>
              <a:rPr lang="en-US" b="1" i="1" dirty="0" err="1" smtClean="0"/>
              <a:t>burnetii</a:t>
            </a:r>
            <a:endParaRPr lang="en-US" b="1" dirty="0" smtClean="0"/>
          </a:p>
          <a:p>
            <a:r>
              <a:rPr lang="en-US" b="1" dirty="0" smtClean="0"/>
              <a:t>Crimean-Congo </a:t>
            </a:r>
            <a:r>
              <a:rPr lang="en-US" b="1" dirty="0" err="1" smtClean="0"/>
              <a:t>haemorrhagic</a:t>
            </a:r>
            <a:r>
              <a:rPr lang="en-US" b="1" dirty="0" smtClean="0"/>
              <a:t> fever virus</a:t>
            </a:r>
          </a:p>
          <a:p>
            <a:r>
              <a:rPr lang="en-US" b="1" dirty="0" err="1" smtClean="0"/>
              <a:t>Diacetoxyscirpenol</a:t>
            </a:r>
            <a:endParaRPr lang="en-US" b="1" dirty="0" smtClean="0"/>
          </a:p>
          <a:p>
            <a:r>
              <a:rPr lang="en-US" b="1" dirty="0" smtClean="0"/>
              <a:t>Eastern Equine Encephalitis virus</a:t>
            </a:r>
          </a:p>
          <a:p>
            <a:r>
              <a:rPr lang="en-US" b="1" dirty="0" smtClean="0"/>
              <a:t>Ebola virus</a:t>
            </a:r>
          </a:p>
          <a:p>
            <a:r>
              <a:rPr lang="en-US" b="1" i="1" dirty="0" err="1" smtClean="0"/>
              <a:t>Francisella</a:t>
            </a:r>
            <a:r>
              <a:rPr lang="en-US" b="1" i="1" dirty="0" smtClean="0"/>
              <a:t> </a:t>
            </a:r>
            <a:r>
              <a:rPr lang="en-US" b="1" i="1" dirty="0" err="1" smtClean="0"/>
              <a:t>tularensis</a:t>
            </a:r>
            <a:endParaRPr lang="en-US" b="1" dirty="0" smtClean="0"/>
          </a:p>
          <a:p>
            <a:r>
              <a:rPr lang="en-US" b="1" dirty="0" smtClean="0"/>
              <a:t>Lassa fever virus</a:t>
            </a:r>
          </a:p>
          <a:p>
            <a:r>
              <a:rPr lang="en-US" b="1" dirty="0" smtClean="0"/>
              <a:t>Marburg virus</a:t>
            </a:r>
          </a:p>
          <a:p>
            <a:r>
              <a:rPr lang="en-US" b="1" dirty="0" err="1" smtClean="0"/>
              <a:t>Monkeypox</a:t>
            </a:r>
            <a:r>
              <a:rPr lang="en-US" b="1" dirty="0" smtClean="0"/>
              <a:t> virus</a:t>
            </a:r>
          </a:p>
          <a:p>
            <a:r>
              <a:rPr lang="en-US" b="1" dirty="0" smtClean="0"/>
              <a:t>Reconstructed replication competent forms of the 1918 </a:t>
            </a:r>
            <a:br>
              <a:rPr lang="en-US" b="1" dirty="0" smtClean="0"/>
            </a:br>
            <a:r>
              <a:rPr lang="en-US" b="1" dirty="0" smtClean="0"/>
              <a:t>pandemic influenza virus containing any portion of the </a:t>
            </a:r>
            <a:br>
              <a:rPr lang="en-US" b="1" dirty="0" smtClean="0"/>
            </a:br>
            <a:r>
              <a:rPr lang="en-US" b="1" dirty="0" smtClean="0"/>
              <a:t>coding regions of all eight gene segments (Reconstructed1918 Influenza virus) </a:t>
            </a:r>
          </a:p>
          <a:p>
            <a:r>
              <a:rPr lang="en-US" b="1" dirty="0" smtClean="0"/>
              <a:t>Ricin                                                                                                    Updated May 2010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0"/>
            <a:ext cx="4572000" cy="72943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/>
              <a:t>CONTINUED:</a:t>
            </a:r>
          </a:p>
          <a:p>
            <a:endParaRPr lang="en-US" b="1" i="1" dirty="0" smtClean="0"/>
          </a:p>
          <a:p>
            <a:r>
              <a:rPr lang="en-US" b="1" i="1" dirty="0" err="1" smtClean="0"/>
              <a:t>Rickettsia</a:t>
            </a:r>
            <a:r>
              <a:rPr lang="en-US" b="1" i="1" dirty="0" smtClean="0"/>
              <a:t> </a:t>
            </a:r>
            <a:r>
              <a:rPr lang="en-US" b="1" i="1" dirty="0" err="1" smtClean="0"/>
              <a:t>prowazekii</a:t>
            </a:r>
            <a:endParaRPr lang="en-US" b="1" dirty="0" smtClean="0"/>
          </a:p>
          <a:p>
            <a:r>
              <a:rPr lang="en-US" b="1" i="1" dirty="0" err="1" smtClean="0"/>
              <a:t>Rickettsia</a:t>
            </a:r>
            <a:r>
              <a:rPr lang="en-US" b="1" i="1" dirty="0" smtClean="0"/>
              <a:t> </a:t>
            </a:r>
            <a:r>
              <a:rPr lang="en-US" b="1" i="1" dirty="0" err="1" smtClean="0"/>
              <a:t>rickettsii</a:t>
            </a:r>
            <a:endParaRPr lang="en-US" b="1" dirty="0" smtClean="0"/>
          </a:p>
          <a:p>
            <a:r>
              <a:rPr lang="en-US" b="1" dirty="0" err="1" smtClean="0"/>
              <a:t>Saxitoxin</a:t>
            </a:r>
            <a:endParaRPr lang="en-US" b="1" dirty="0" smtClean="0"/>
          </a:p>
          <a:p>
            <a:r>
              <a:rPr lang="en-US" b="1" dirty="0" smtClean="0"/>
              <a:t>Shiga-like ribosome inactivating proteins</a:t>
            </a:r>
          </a:p>
          <a:p>
            <a:r>
              <a:rPr lang="en-US" b="1" dirty="0" err="1" smtClean="0"/>
              <a:t>Shigatoxin</a:t>
            </a:r>
            <a:endParaRPr lang="en-US" b="1" dirty="0" smtClean="0"/>
          </a:p>
          <a:p>
            <a:r>
              <a:rPr lang="en-US" b="1" dirty="0" smtClean="0"/>
              <a:t>South American </a:t>
            </a:r>
            <a:r>
              <a:rPr lang="en-US" b="1" dirty="0" err="1" smtClean="0"/>
              <a:t>Haemorrhagic</a:t>
            </a:r>
            <a:r>
              <a:rPr lang="en-US" b="1" dirty="0" smtClean="0"/>
              <a:t> Fever viruses </a:t>
            </a:r>
            <a:br>
              <a:rPr lang="en-US" b="1" dirty="0" smtClean="0"/>
            </a:br>
            <a:r>
              <a:rPr lang="en-US" b="1" dirty="0" err="1" smtClean="0"/>
              <a:t>Flexal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Guanarito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Junin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Machupo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Sabia</a:t>
            </a:r>
            <a:endParaRPr lang="en-US" b="1" dirty="0" smtClean="0"/>
          </a:p>
          <a:p>
            <a:r>
              <a:rPr lang="en-US" b="1" dirty="0" smtClean="0"/>
              <a:t>Staphylococcal </a:t>
            </a:r>
            <a:r>
              <a:rPr lang="en-US" b="1" dirty="0" err="1" smtClean="0"/>
              <a:t>enterotoxins</a:t>
            </a:r>
            <a:endParaRPr lang="en-US" b="1" dirty="0" smtClean="0"/>
          </a:p>
          <a:p>
            <a:r>
              <a:rPr lang="en-US" b="1" dirty="0" smtClean="0"/>
              <a:t>T-2 toxin</a:t>
            </a:r>
          </a:p>
          <a:p>
            <a:r>
              <a:rPr lang="en-US" b="1" dirty="0" err="1" smtClean="0"/>
              <a:t>Tetrodotoxin</a:t>
            </a:r>
            <a:endParaRPr lang="en-US" b="1" dirty="0" smtClean="0"/>
          </a:p>
          <a:p>
            <a:r>
              <a:rPr lang="en-US" b="1" dirty="0" smtClean="0"/>
              <a:t>Tick-borne encephalitis complex (</a:t>
            </a:r>
            <a:r>
              <a:rPr lang="en-US" b="1" dirty="0" err="1" smtClean="0"/>
              <a:t>flavi</a:t>
            </a:r>
            <a:r>
              <a:rPr lang="en-US" b="1" dirty="0" smtClean="0"/>
              <a:t>) viruses</a:t>
            </a:r>
            <a:br>
              <a:rPr lang="en-US" b="1" dirty="0" smtClean="0"/>
            </a:br>
            <a:r>
              <a:rPr lang="en-US" b="1" dirty="0" smtClean="0"/>
              <a:t>Central European Tick-borne encephalitis</a:t>
            </a:r>
            <a:br>
              <a:rPr lang="en-US" b="1" dirty="0" smtClean="0"/>
            </a:br>
            <a:r>
              <a:rPr lang="en-US" b="1" dirty="0" smtClean="0"/>
              <a:t>Far Eastern Tick-borne encephalitis</a:t>
            </a:r>
            <a:br>
              <a:rPr lang="en-US" b="1" dirty="0" smtClean="0"/>
            </a:br>
            <a:r>
              <a:rPr lang="en-US" b="1" dirty="0" err="1" smtClean="0"/>
              <a:t>Kyasanur</a:t>
            </a:r>
            <a:r>
              <a:rPr lang="en-US" b="1" dirty="0" smtClean="0"/>
              <a:t> Forest disease</a:t>
            </a:r>
            <a:br>
              <a:rPr lang="en-US" b="1" dirty="0" smtClean="0"/>
            </a:br>
            <a:r>
              <a:rPr lang="en-US" b="1" dirty="0" smtClean="0"/>
              <a:t>Omsk Hemorrhagic Fever</a:t>
            </a:r>
            <a:br>
              <a:rPr lang="en-US" b="1" dirty="0" smtClean="0"/>
            </a:br>
            <a:r>
              <a:rPr lang="en-US" b="1" dirty="0" smtClean="0"/>
              <a:t>Russian Spring and Summer encephalitis</a:t>
            </a:r>
          </a:p>
          <a:p>
            <a:r>
              <a:rPr lang="en-US" b="1" dirty="0" err="1" smtClean="0"/>
              <a:t>Variola</a:t>
            </a:r>
            <a:r>
              <a:rPr lang="en-US" b="1" dirty="0" smtClean="0"/>
              <a:t> major virus (Smallpox virus)</a:t>
            </a:r>
          </a:p>
          <a:p>
            <a:r>
              <a:rPr lang="en-US" b="1" dirty="0" err="1" smtClean="0"/>
              <a:t>Variola</a:t>
            </a:r>
            <a:r>
              <a:rPr lang="en-US" b="1" dirty="0" smtClean="0"/>
              <a:t> minor virus (</a:t>
            </a:r>
            <a:r>
              <a:rPr lang="en-US" b="1" dirty="0" err="1" smtClean="0"/>
              <a:t>Alastrim</a:t>
            </a:r>
            <a:r>
              <a:rPr lang="en-US" b="1" dirty="0" smtClean="0"/>
              <a:t>)</a:t>
            </a:r>
          </a:p>
          <a:p>
            <a:r>
              <a:rPr lang="en-US" b="1" i="1" dirty="0" err="1" smtClean="0"/>
              <a:t>Yersinia</a:t>
            </a:r>
            <a:r>
              <a:rPr lang="en-US" b="1" i="1" dirty="0" smtClean="0"/>
              <a:t> </a:t>
            </a:r>
            <a:r>
              <a:rPr lang="en-US" b="1" i="1" dirty="0" err="1" smtClean="0"/>
              <a:t>pestis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05" y="307179"/>
            <a:ext cx="8456055" cy="624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0200"/>
            <a:ext cx="9144000" cy="1600200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 smtClean="0"/>
              <a:t>Biological science provides our primary, continuing</a:t>
            </a:r>
            <a:br>
              <a:rPr lang="en-US" sz="3200" b="1" dirty="0" smtClean="0"/>
            </a:br>
            <a:r>
              <a:rPr lang="en-US" sz="3200" b="1" dirty="0" smtClean="0"/>
              <a:t>defense against diseases, natural or man-made, with</a:t>
            </a:r>
            <a:br>
              <a:rPr lang="en-US" sz="3200" b="1" dirty="0" smtClean="0"/>
            </a:br>
            <a:r>
              <a:rPr lang="en-US" sz="3200" b="1" dirty="0" smtClean="0"/>
              <a:t>knowledge that can be translated into effective countermeasures such as vaccines and new therapies. Any regulation that unnecessarily hinders this research is a real and unnecessary threat to our health, our economy, and our national security.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95800"/>
            <a:ext cx="9144000" cy="25146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David R. Franz, Susan A. Ehrlich, Arturo Casadevall, Michael J. Imperiale and Paul S. </a:t>
            </a:r>
            <a:r>
              <a:rPr lang="en-US" sz="2800" b="1" dirty="0" err="1" smtClean="0">
                <a:solidFill>
                  <a:schemeClr val="tx1"/>
                </a:solidFill>
              </a:rPr>
              <a:t>Keim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Biosecurity</a:t>
            </a:r>
            <a:r>
              <a:rPr lang="en-US" sz="2800" b="1" dirty="0" smtClean="0">
                <a:solidFill>
                  <a:schemeClr val="tx1"/>
                </a:solidFill>
              </a:rPr>
              <a:t> and Bioterrorism: </a:t>
            </a:r>
            <a:r>
              <a:rPr lang="en-US" sz="2800" b="1" dirty="0" err="1" smtClean="0">
                <a:solidFill>
                  <a:schemeClr val="tx1"/>
                </a:solidFill>
              </a:rPr>
              <a:t>Biodefense</a:t>
            </a:r>
            <a:r>
              <a:rPr lang="en-US" sz="2800" b="1" dirty="0" smtClean="0">
                <a:solidFill>
                  <a:schemeClr val="tx1"/>
                </a:solidFill>
              </a:rPr>
              <a:t> Strategy, Practice, and Science. September 2009, 7(3): 243-244. doi:10.1089/bsp.2009.0047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Gates-Central-P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97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7929" y="0"/>
            <a:ext cx="625843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rot="5400000" flipH="1" flipV="1">
            <a:off x="4991100" y="1257300"/>
            <a:ext cx="3048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71600"/>
            <a:ext cx="9144000" cy="453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5300" b="1" dirty="0" smtClean="0"/>
              <a:t>Biosafety in Microbiological and Biomedical Laboratories</a:t>
            </a:r>
            <a:br>
              <a:rPr lang="en-US" sz="5300" b="1" dirty="0" smtClean="0"/>
            </a:br>
            <a:r>
              <a:rPr lang="en-US" sz="5300" dirty="0" smtClean="0"/>
              <a:t>5th Edition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572000"/>
            <a:ext cx="8839200" cy="2590800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sz="4400" b="1" dirty="0" smtClean="0">
                <a:solidFill>
                  <a:schemeClr val="tx1"/>
                </a:solidFill>
              </a:rPr>
              <a:t> U.S. Department of Health and Human Services</a:t>
            </a:r>
          </a:p>
          <a:p>
            <a:r>
              <a:rPr lang="en-US" sz="4400" b="1" dirty="0" smtClean="0">
                <a:solidFill>
                  <a:schemeClr val="tx1"/>
                </a:solidFill>
              </a:rPr>
              <a:t>Public Health </a:t>
            </a:r>
            <a:r>
              <a:rPr lang="en-US" sz="4400" b="1" dirty="0" err="1" smtClean="0">
                <a:solidFill>
                  <a:schemeClr val="tx1"/>
                </a:solidFill>
              </a:rPr>
              <a:t>ServiceCenters</a:t>
            </a:r>
            <a:r>
              <a:rPr lang="en-US" sz="4400" b="1" dirty="0" smtClean="0">
                <a:solidFill>
                  <a:schemeClr val="tx1"/>
                </a:solidFill>
              </a:rPr>
              <a:t> for Disease Control and Prevention</a:t>
            </a:r>
          </a:p>
          <a:p>
            <a:r>
              <a:rPr lang="en-US" sz="4400" b="1" dirty="0" smtClean="0">
                <a:solidFill>
                  <a:schemeClr val="tx1"/>
                </a:solidFill>
              </a:rPr>
              <a:t>National Institutes of Health</a:t>
            </a:r>
          </a:p>
          <a:p>
            <a:r>
              <a:rPr lang="en-US" sz="4400" b="1" dirty="0" smtClean="0">
                <a:solidFill>
                  <a:schemeClr val="tx1"/>
                </a:solidFill>
              </a:rPr>
              <a:t>HHS Publication No. (CDC) 21-1112Revised December 2009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790825"/>
            <a:ext cx="5943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CDC WEBSITE FOR LABORATORY BIOSAFETY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5437"/>
            <a:ext cx="8229600" cy="4525963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http://www.cdc.gov/biosafety/index.htm</a:t>
            </a:r>
            <a:endParaRPr lang="en-US" sz="6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15240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Laboratory Associated Infections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81200"/>
            <a:ext cx="9144000" cy="21336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1930-1978 (4079, 168 deaths) </a:t>
            </a:r>
            <a:r>
              <a:rPr lang="en-US" b="1" dirty="0" err="1" smtClean="0">
                <a:solidFill>
                  <a:schemeClr val="tx1"/>
                </a:solidFill>
              </a:rPr>
              <a:t>Pyke</a:t>
            </a:r>
            <a:r>
              <a:rPr lang="en-US" b="1" dirty="0" smtClean="0">
                <a:solidFill>
                  <a:schemeClr val="tx1"/>
                </a:solidFill>
              </a:rPr>
              <a:t>, R.M. Ann. Rev. </a:t>
            </a:r>
            <a:r>
              <a:rPr lang="en-US" b="1" dirty="0" err="1" smtClean="0">
                <a:solidFill>
                  <a:schemeClr val="tx1"/>
                </a:solidFill>
              </a:rPr>
              <a:t>Microbiol</a:t>
            </a:r>
            <a:r>
              <a:rPr lang="en-US" b="1" dirty="0" smtClean="0">
                <a:solidFill>
                  <a:schemeClr val="tx1"/>
                </a:solidFill>
              </a:rPr>
              <a:t>. 33,41,1979</a:t>
            </a:r>
          </a:p>
          <a:p>
            <a:pPr algn="l"/>
            <a:r>
              <a:rPr lang="en-US" b="1" i="1" dirty="0" err="1" smtClean="0">
                <a:solidFill>
                  <a:schemeClr val="tx1"/>
                </a:solidFill>
              </a:rPr>
              <a:t>Brucella</a:t>
            </a:r>
            <a:r>
              <a:rPr lang="en-US" b="1" i="1" dirty="0" smtClean="0">
                <a:solidFill>
                  <a:schemeClr val="tx1"/>
                </a:solidFill>
              </a:rPr>
              <a:t>, </a:t>
            </a:r>
            <a:r>
              <a:rPr lang="en-US" b="1" i="1" dirty="0" err="1" smtClean="0">
                <a:solidFill>
                  <a:schemeClr val="tx1"/>
                </a:solidFill>
              </a:rPr>
              <a:t>Coxiella</a:t>
            </a:r>
            <a:r>
              <a:rPr lang="en-US" b="1" i="1" dirty="0" smtClean="0">
                <a:solidFill>
                  <a:schemeClr val="tx1"/>
                </a:solidFill>
              </a:rPr>
              <a:t>,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hep</a:t>
            </a:r>
            <a:r>
              <a:rPr lang="en-US" b="1" dirty="0" smtClean="0">
                <a:solidFill>
                  <a:schemeClr val="tx1"/>
                </a:solidFill>
              </a:rPr>
              <a:t>. B, </a:t>
            </a:r>
            <a:r>
              <a:rPr lang="en-US" b="1" i="1" dirty="0" err="1" smtClean="0">
                <a:solidFill>
                  <a:schemeClr val="tx1"/>
                </a:solidFill>
              </a:rPr>
              <a:t>Salmomella</a:t>
            </a:r>
            <a:r>
              <a:rPr lang="en-US" b="1" i="1" dirty="0" smtClean="0">
                <a:solidFill>
                  <a:schemeClr val="tx1"/>
                </a:solidFill>
              </a:rPr>
              <a:t>, </a:t>
            </a:r>
            <a:r>
              <a:rPr lang="en-US" b="1" i="1" dirty="0" err="1" smtClean="0">
                <a:solidFill>
                  <a:schemeClr val="tx1"/>
                </a:solidFill>
              </a:rPr>
              <a:t>Francisella</a:t>
            </a:r>
            <a:endParaRPr lang="en-US" b="1" i="1" dirty="0" smtClean="0">
              <a:solidFill>
                <a:schemeClr val="tx1"/>
              </a:solidFill>
            </a:endParaRP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1978-1999 (1267, 22 deaths) Harding, A.L. and Byers, K.B. ASM Press 2000.</a:t>
            </a:r>
          </a:p>
          <a:p>
            <a:pPr algn="l"/>
            <a:r>
              <a:rPr lang="en-US" b="1" i="1" dirty="0" smtClean="0">
                <a:solidFill>
                  <a:schemeClr val="tx1"/>
                </a:solidFill>
              </a:rPr>
              <a:t>Mycobacterium, </a:t>
            </a:r>
            <a:r>
              <a:rPr lang="en-US" b="1" i="1" dirty="0" err="1" smtClean="0">
                <a:solidFill>
                  <a:schemeClr val="tx1"/>
                </a:solidFill>
              </a:rPr>
              <a:t>Coxiella</a:t>
            </a:r>
            <a:r>
              <a:rPr lang="en-US" b="1" i="1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Hantaviruses, </a:t>
            </a:r>
            <a:r>
              <a:rPr lang="en-US" b="1" dirty="0" err="1" smtClean="0">
                <a:solidFill>
                  <a:schemeClr val="tx1"/>
                </a:solidFill>
              </a:rPr>
              <a:t>Arboviruses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hep</a:t>
            </a:r>
            <a:r>
              <a:rPr lang="en-US" b="1" dirty="0" smtClean="0">
                <a:solidFill>
                  <a:schemeClr val="tx1"/>
                </a:solidFill>
              </a:rPr>
              <a:t>. B.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9677400" cy="1096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 Response to 2001 Events the US Federal Government Initiated in 2003 Construction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 sz="4000" b="1" dirty="0" smtClean="0"/>
              <a:t>National Biocontainment Laboratories (NBL), BSL-2, 3, and 4</a:t>
            </a:r>
          </a:p>
          <a:p>
            <a:endParaRPr lang="en-US" sz="4000" b="1" dirty="0" smtClean="0"/>
          </a:p>
          <a:p>
            <a:endParaRPr lang="en-US" sz="4000" b="1" dirty="0" smtClean="0"/>
          </a:p>
          <a:p>
            <a:r>
              <a:rPr lang="en-US" sz="4000" b="1" dirty="0" smtClean="0"/>
              <a:t>Regional Biocontainment Laboratories (RBL), BSL-2 and 3.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2192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How do we decide on the Biosafety Level for an Experiment?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Hazard of Agent (NIH risk group)</a:t>
            </a:r>
          </a:p>
          <a:p>
            <a:r>
              <a:rPr lang="en-US" sz="4000" b="1" dirty="0" smtClean="0"/>
              <a:t>Laboratory procedures involved</a:t>
            </a:r>
          </a:p>
          <a:p>
            <a:r>
              <a:rPr lang="en-US" sz="4000" b="1" dirty="0" smtClean="0"/>
              <a:t>Staff involved</a:t>
            </a:r>
          </a:p>
          <a:p>
            <a:r>
              <a:rPr lang="en-US" sz="4000" b="1" dirty="0" smtClean="0"/>
              <a:t>Propose biosafety </a:t>
            </a:r>
            <a:r>
              <a:rPr lang="en-US" sz="4000" b="1" dirty="0" err="1" smtClean="0"/>
              <a:t>lebvel</a:t>
            </a:r>
            <a:endParaRPr lang="en-US" sz="4000" b="1" dirty="0" smtClean="0"/>
          </a:p>
          <a:p>
            <a:r>
              <a:rPr lang="en-US" sz="4000" b="1" dirty="0" smtClean="0"/>
              <a:t>Get permission from local Institutional Biosafety Committee</a:t>
            </a:r>
            <a:endParaRPr lang="en-US" sz="4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379</Words>
  <Application>Microsoft Office PowerPoint</Application>
  <PresentationFormat>On-screen Show (4:3)</PresentationFormat>
  <Paragraphs>70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US biosafety experiences during the last two decades: Lessons and achievements   PETER PALESE  MOUNT SINAI SCHOOL OF MEDICINE, New York</vt:lpstr>
      <vt:lpstr>Slide 2</vt:lpstr>
      <vt:lpstr>Slide 3</vt:lpstr>
      <vt:lpstr>Slide 4</vt:lpstr>
      <vt:lpstr>  Biosafety in Microbiological and Biomedical Laboratories 5th Edition</vt:lpstr>
      <vt:lpstr>CDC WEBSITE FOR LABORATORY BIOSAFETY</vt:lpstr>
      <vt:lpstr>Laboratory Associated Infections</vt:lpstr>
      <vt:lpstr>In Response to 2001 Events the US Federal Government Initiated in 2003 Construction</vt:lpstr>
      <vt:lpstr>How do we decide on the Biosafety Level for an Experiment?</vt:lpstr>
      <vt:lpstr>Recommended Biosafety Levels for Infectious Agents</vt:lpstr>
      <vt:lpstr>Slide 11</vt:lpstr>
      <vt:lpstr>Slide 12</vt:lpstr>
      <vt:lpstr>Slide 13</vt:lpstr>
      <vt:lpstr>Biological science provides our primary, continuing defense against diseases, natural or man-made, with knowledge that can be translated into effective countermeasures such as vaccines and new therapies. Any regulation that unnecessarily hinders this research is a real and unnecessary threat to our health, our economy, and our national security.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function of high containment laboratories and factors encouraging and constraining the creation of new ones  PETER PALESE  MOUNT SINAI SCHOOL OF MEDICINE, New York</dc:title>
  <dc:creator>palesp01</dc:creator>
  <cp:lastModifiedBy>palesp01</cp:lastModifiedBy>
  <cp:revision>23</cp:revision>
  <dcterms:created xsi:type="dcterms:W3CDTF">2011-06-07T19:11:10Z</dcterms:created>
  <dcterms:modified xsi:type="dcterms:W3CDTF">2011-07-05T15:13:45Z</dcterms:modified>
</cp:coreProperties>
</file>