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0" r:id="rId15"/>
    <p:sldId id="271" r:id="rId16"/>
    <p:sldId id="273" r:id="rId17"/>
    <p:sldId id="276" r:id="rId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20C5-80D7-450B-9B9A-C45A397A48EC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6612-C4B5-47C0-AA21-755C59E7A1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984F-57C2-41EB-8ADE-93B2497F9B96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0F58-BF38-45CC-A4E7-0768AAAAE0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BF13-73D1-4C6B-912C-09844041D3AC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E77C-DD10-4F27-9864-E8105BE662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B6DE-72B7-4F48-9535-46B2280A1F76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AE9-DBCC-431F-9A13-098098AE15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0C02-5666-4BC7-9AE6-030BE523E321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68D-21CE-489D-92AB-F40DA99701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8E6D-CA50-464B-A2EE-6EDDE585FB4D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8FF7-D81E-47A5-8875-A4706CAE07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DFE1-430F-4661-A5E6-B1DDD16CA3A1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42C9-4088-4A8C-B779-8A26CCDF7F0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1C22-3406-4D32-ABC9-4E79D632446D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9328-1CFD-4F69-B2F2-6C03B05CB0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5A27-96DD-4952-BE75-85473605971E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A8F5-AC3D-4908-9B64-C2225EC4F4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9653-2DDB-4A4C-95B0-661202B0E4CA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1370-D7D6-40C2-B8A8-4AF549BF43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75FC-441E-4252-943E-C3484943DE53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430-7BE4-49AA-AC1D-1E1CB0473A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4E5A0-8E4F-4EE5-ABD0-52252149966C}" type="datetimeFigureOut">
              <a:rPr lang="th-TH"/>
              <a:pPr>
                <a:defRPr/>
              </a:pPr>
              <a:t>11/07/54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D0960-7361-4A16-B49D-C7467FC7FF6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Biocontainment for clinical and research activities</a:t>
            </a:r>
            <a:endParaRPr lang="th-TH" sz="3600" b="1" smtClean="0"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857625"/>
            <a:ext cx="8286750" cy="1785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Sunee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Sirivichayakul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Ph.D.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Chulalongkorn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University,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Bangkok, Thailand</a:t>
            </a:r>
            <a:endParaRPr lang="th-TH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SS\CV and related issues\BSL3\bsl3\DSC_0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73455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SS\CV and related issues\BSL3\bsl3\DSC_0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73455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SS\CV and related issues\BSL3\bsl3\DSC_0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SS\CV and related issues\BSL3\bsl3\DSC_0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Lab’s strengths</a:t>
            </a:r>
            <a:endParaRPr lang="th-TH" sz="3600" b="1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Working group consists of  at least 5 knowledgeable committee members  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One full-time staff to take care of the facility and equipments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Regular maintenance of BSL-3 facility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No more than 3 persons will be allowed to work in the BSL-3 at the same time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If only 1 person is working, there should be 1 accompanying person outside BSL-3, in case of 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Ongoing efforts to sustain and improve capabilities</a:t>
            </a:r>
            <a:endParaRPr lang="th-TH" sz="3600" b="1" dirty="0">
              <a:latin typeface="Arial" pitchFamily="34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Widely opened for submission of proposal to work in the BSL-3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Once approved by the BSL-3 committee, operators must go through the BSL-3 training course.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Operators must strictly follow the BSL-3 regulations.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Key obstacles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High operational and maintenance costs, especially if the facilities have not been frequently used. 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This has been supported by the Faculty of Medicine so far.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Operational cost sharing (disposable items, i.e., N95, disposable gown, etc.) by individual operator if only one operator will work in BSL-3. 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1083644967riverkingcruisene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81075"/>
            <a:ext cx="4019550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8" name="Picture 3" descr="1083644967riverkingcruisenet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900488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4" descr="Sunset,%20Wat%20Arun,%20Bangk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52800"/>
            <a:ext cx="40417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5" descr="Re-exposure of Supannahong and Chao Praya"/>
          <p:cNvPicPr>
            <a:picLocks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219200" y="2838450"/>
            <a:ext cx="4132263" cy="3114675"/>
          </a:xfrm>
          <a:ln>
            <a:solidFill>
              <a:schemeClr val="tx1"/>
            </a:solidFill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990600" y="762000"/>
            <a:ext cx="2776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Thank You</a:t>
            </a:r>
            <a:endParaRPr lang="th-TH" sz="4000"/>
          </a:p>
        </p:txBody>
      </p:sp>
      <p:sp>
        <p:nvSpPr>
          <p:cNvPr id="1072135" name="Rectangle 7"/>
          <p:cNvSpPr>
            <a:spLocks noChangeArrowheads="1"/>
          </p:cNvSpPr>
          <p:nvPr/>
        </p:nvSpPr>
        <p:spPr bwMode="auto">
          <a:xfrm>
            <a:off x="609600" y="5927725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en-US" sz="4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Kob</a:t>
            </a:r>
            <a:r>
              <a:rPr lang="en-US" sz="4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4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koon</a:t>
            </a:r>
            <a:r>
              <a:rPr lang="en-US" sz="4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-ka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 </a:t>
            </a:r>
            <a:r>
              <a:rPr lang="th-TH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Cordia New" pitchFamily="34" charset="-34"/>
              </a:rPr>
              <a:t>ขอบ</a:t>
            </a:r>
            <a:r>
              <a:rPr lang="th-TH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Cordia New" pitchFamily="34" charset="-34"/>
              </a:rPr>
              <a:t>คุณค่ะ</a:t>
            </a:r>
            <a:endParaRPr lang="th-TH" sz="60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cs typeface="Cordia New" pitchFamily="34" charset="-34"/>
              </a:rPr>
              <a:t>Chula</a:t>
            </a:r>
            <a:r>
              <a:rPr lang="en-US" sz="2400" smtClean="0">
                <a:solidFill>
                  <a:srgbClr val="FFC000"/>
                </a:solidFill>
                <a:cs typeface="Cordia New" pitchFamily="34" charset="-34"/>
              </a:rPr>
              <a:t> </a:t>
            </a:r>
            <a:r>
              <a:rPr lang="en-US" sz="2800" b="1" smtClean="0">
                <a:solidFill>
                  <a:srgbClr val="0070C0"/>
                </a:solidFill>
                <a:cs typeface="Cordia New" pitchFamily="34" charset="-34"/>
              </a:rPr>
              <a:t>MRC</a:t>
            </a:r>
          </a:p>
        </p:txBody>
      </p:sp>
      <p:pic>
        <p:nvPicPr>
          <p:cNvPr id="14339" name="Picture 4" descr="Pra_ki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622425"/>
            <a:ext cx="66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TR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286250"/>
            <a:ext cx="9588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071563" y="2643188"/>
            <a:ext cx="66436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Arial" pitchFamily="34" charset="0"/>
              </a:rPr>
              <a:t>Chula Medical Research Centre</a:t>
            </a:r>
          </a:p>
          <a:p>
            <a:r>
              <a:rPr lang="en-US" sz="2400">
                <a:cs typeface="Arial" pitchFamily="34" charset="0"/>
              </a:rPr>
              <a:t>Faculty of Medicine, Chulalongkorn University</a:t>
            </a:r>
          </a:p>
          <a:p>
            <a:r>
              <a:rPr lang="en-US" sz="2000">
                <a:solidFill>
                  <a:srgbClr val="0070C0"/>
                </a:solidFill>
                <a:cs typeface="Arial" pitchFamily="34" charset="0"/>
              </a:rPr>
              <a:t>(Medical school, working on both research and service)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286000" y="4214813"/>
            <a:ext cx="57864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  <a:cs typeface="Cordia New" pitchFamily="34" charset="-34"/>
              </a:rPr>
              <a:t>King Chulalongkorn Memorial Hospital,</a:t>
            </a:r>
          </a:p>
          <a:p>
            <a:r>
              <a:rPr lang="en-US" sz="2400">
                <a:latin typeface="Calibri" pitchFamily="34" charset="0"/>
                <a:cs typeface="Cordia New" pitchFamily="34" charset="-34"/>
              </a:rPr>
              <a:t>The Thai Red Cross Society</a:t>
            </a:r>
          </a:p>
          <a:p>
            <a:r>
              <a:rPr lang="en-US">
                <a:latin typeface="Calibri" pitchFamily="34" charset="0"/>
                <a:cs typeface="Cordia New" pitchFamily="34" charset="-34"/>
              </a:rPr>
              <a:t> 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642938" y="5357813"/>
            <a:ext cx="750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Arial" pitchFamily="34" charset="0"/>
              </a:rPr>
              <a:t>Other BSL-3 facilities in Thailand : Mahidol University, Thai NIH, MOPH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52600"/>
          </a:xfrm>
          <a:solidFill>
            <a:schemeClr val="tx1"/>
          </a:solidFill>
        </p:spPr>
        <p:txBody>
          <a:bodyPr/>
          <a:lstStyle/>
          <a:p>
            <a:r>
              <a:rPr lang="en-US" sz="2000" b="1" i="1" smtClean="0">
                <a:solidFill>
                  <a:schemeClr val="bg1"/>
                </a:solidFill>
                <a:latin typeface="Arial" pitchFamily="34" charset="0"/>
                <a:cs typeface="Angsana New" pitchFamily="18" charset="-34"/>
              </a:rPr>
              <a:t>Faculty of Medicine</a:t>
            </a:r>
            <a:r>
              <a:rPr lang="en-US" sz="2000" b="1" i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  <a:t> </a:t>
            </a:r>
            <a:br>
              <a:rPr lang="en-US" sz="2000" b="1" i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</a:br>
            <a:r>
              <a:rPr lang="en-US" sz="2800" b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  <a:t>Chulalongkorn University &amp;</a:t>
            </a:r>
            <a:br>
              <a:rPr lang="en-US" sz="2800" b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</a:br>
            <a:r>
              <a:rPr lang="en-US" sz="2000" b="1" i="1" smtClean="0">
                <a:solidFill>
                  <a:schemeClr val="bg1"/>
                </a:solidFill>
                <a:latin typeface="Arial" pitchFamily="34" charset="0"/>
                <a:cs typeface="Angsana New" pitchFamily="18" charset="-34"/>
              </a:rPr>
              <a:t>King Chulalongkorn Memorial Hospital</a:t>
            </a:r>
            <a:r>
              <a:rPr lang="en-US" sz="2000" b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  <a:t/>
            </a:r>
            <a:br>
              <a:rPr lang="en-US" sz="2000" b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</a:br>
            <a:r>
              <a:rPr lang="en-US" sz="2800" b="1" smtClean="0">
                <a:solidFill>
                  <a:srgbClr val="FFCC00"/>
                </a:solidFill>
                <a:latin typeface="Arial" pitchFamily="34" charset="0"/>
                <a:cs typeface="Angsana New" pitchFamily="18" charset="-34"/>
              </a:rPr>
              <a:t>Thai Red Cross Society</a:t>
            </a:r>
            <a:endParaRPr lang="th-TH" sz="2800" b="1" smtClean="0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15362" name="Picture 3" descr="Chula_PANO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68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4" descr="Pra_ki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76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TR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09600"/>
            <a:ext cx="1143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58000" y="2819400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4D4D4D"/>
                </a:solidFill>
                <a:cs typeface="Cordia New" pitchFamily="34" charset="-34"/>
              </a:rPr>
              <a:t>King Rama 9</a:t>
            </a:r>
            <a:endParaRPr lang="th-TH" sz="2400">
              <a:solidFill>
                <a:srgbClr val="4D4D4D"/>
              </a:solidFill>
              <a:cs typeface="Cordia New" pitchFamily="34" charset="-34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564188" y="30480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4D4D4D"/>
                </a:solidFill>
                <a:cs typeface="Cordia New" pitchFamily="34" charset="-34"/>
              </a:rPr>
              <a:t>Queen</a:t>
            </a:r>
            <a:endParaRPr lang="th-TH" sz="2400">
              <a:solidFill>
                <a:srgbClr val="4D4D4D"/>
              </a:solidFill>
              <a:cs typeface="Cordia New" pitchFamily="34" charset="-34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438400" y="2667000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4D4D4D"/>
                </a:solidFill>
                <a:cs typeface="Cordia New" pitchFamily="34" charset="-34"/>
              </a:rPr>
              <a:t>King Rama 8</a:t>
            </a:r>
            <a:endParaRPr lang="th-TH" sz="2400">
              <a:solidFill>
                <a:srgbClr val="4D4D4D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19088" y="-66675"/>
            <a:ext cx="8658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CC00"/>
                </a:solidFill>
                <a:cs typeface="Cordia New" pitchFamily="34" charset="-34"/>
              </a:rPr>
              <a:t>Biosafety Level 3 Laboratory at Chula</a:t>
            </a:r>
          </a:p>
        </p:txBody>
      </p:sp>
      <p:pic>
        <p:nvPicPr>
          <p:cNvPr id="134149" name="Picture 5" descr="P1030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2714625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1" name="Picture 7" descr="100_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429000"/>
            <a:ext cx="229076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2" name="Picture 8" descr="100_10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5363"/>
            <a:ext cx="2819400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3" name="Picture 9" descr="100_10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158875"/>
            <a:ext cx="25146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54" name="Picture 10" descr="100_1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429000"/>
            <a:ext cx="2347913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Objective</a:t>
            </a:r>
            <a:endParaRPr lang="th-TH" sz="3600" b="1" smtClean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471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To provide safety environment for working with biological agents that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	- Pose a risk to national security because they can be easily disseminated or transmitted from person to person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	- Result in high mortality rates and have the potential for major public health impact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	- Might cause public panic and social disruption; and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	- Require special action for public health preparedness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Arial" pitchFamily="34" charset="0"/>
                <a:cs typeface="Arial" pitchFamily="34" charset="0"/>
              </a:rPr>
              <a:t>Examples are SARS (Severe Acute Respiratory Syndrome), bird flu or Avian influenza, swine flu (H1N1)</a:t>
            </a:r>
            <a:endParaRPr lang="th-TH" sz="260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th-TH" sz="27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BSL-3 at Chula</a:t>
            </a:r>
            <a:endParaRPr lang="th-TH" sz="3600" b="1" smtClean="0">
              <a:latin typeface="Arial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471988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Biosafety Level 3 Laboratory, operated since 2008, after the bird flu epidemic in Thailand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Offers regular training for those who would like to use the facility (to provide knowledge, safety information and guidelines for working properly in BSL-3)</a:t>
            </a:r>
          </a:p>
          <a:p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SS\CV and related issues\BSL3\bsl3\DSC_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2150" y="-911225"/>
            <a:ext cx="10944225" cy="726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SS\CV and related issues\BSL3\bsl3\DSC_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3" y="0"/>
            <a:ext cx="10215563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SS\CV and related issues\BSL3\bsl3\DSC_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73455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316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Cordia New</vt:lpstr>
      <vt:lpstr>Arial</vt:lpstr>
      <vt:lpstr>Angsana New</vt:lpstr>
      <vt:lpstr>Office Theme</vt:lpstr>
      <vt:lpstr>Biocontainment for clinical and research activities</vt:lpstr>
      <vt:lpstr>Background</vt:lpstr>
      <vt:lpstr>Faculty of Medicine  Chulalongkorn University &amp; King Chulalongkorn Memorial Hospital Thai Red Cross Society</vt:lpstr>
      <vt:lpstr>Slide 4</vt:lpstr>
      <vt:lpstr>Objective</vt:lpstr>
      <vt:lpstr>BSL-3 at Chula</vt:lpstr>
      <vt:lpstr>Slide 7</vt:lpstr>
      <vt:lpstr>Slide 8</vt:lpstr>
      <vt:lpstr>Slide 9</vt:lpstr>
      <vt:lpstr>Slide 10</vt:lpstr>
      <vt:lpstr>Slide 11</vt:lpstr>
      <vt:lpstr>Slide 12</vt:lpstr>
      <vt:lpstr>Slide 13</vt:lpstr>
      <vt:lpstr>Lab’s strengths</vt:lpstr>
      <vt:lpstr>Ongoing efforts to sustain and improve capabilities</vt:lpstr>
      <vt:lpstr>Key obstacles and challenges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Biocontainment for clinical and research activities</dc:title>
  <dc:creator>Sunee</dc:creator>
  <cp:lastModifiedBy>Sunee</cp:lastModifiedBy>
  <cp:revision>43</cp:revision>
  <dcterms:created xsi:type="dcterms:W3CDTF">2011-07-08T08:35:50Z</dcterms:created>
  <dcterms:modified xsi:type="dcterms:W3CDTF">2011-07-11T03:55:51Z</dcterms:modified>
</cp:coreProperties>
</file>