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9144000"/>
  <p:notesSz cy="9144000" cx="6858000"/>
  <p:defaultTextStyle>
    <a:defPPr marR="0" algn="l" rtl="0">
      <a:lnSpc>
        <a:spcPct val="100.00%"/>
      </a:lnSpc>
      <a:spcBef>
        <a:spcPts val="0"/>
      </a:spcBef>
      <a:spcAft>
        <a:spcPts val="0"/>
      </a:spcAft>
    </a:defPPr>
    <a:lvl1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1pPr>
    <a:lvl2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2pPr>
    <a:lvl3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3pPr>
    <a:lvl4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4pPr>
    <a:lvl5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5pPr>
    <a:lvl6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6pPr>
    <a:lvl7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7pPr>
    <a:lvl8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8pPr>
    <a:lvl9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panose="00000000000000000000" typeface="Arial"/>
        <a:ea panose="00000000000000000000" typeface="Arial"/>
        <a:cs panose="00000000000000000000" typeface="Arial"/>
        <a:sym panose="00000000000000000000"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4E4320D-10C4-49DE-BDE1-89C343260103}">
  <a:tblStyle styleName="Table_0" styleId="{E4E4320D-10C4-49DE-BDE1-89C343260103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V>
        </a:tcBdr>
      </a:tcStyle>
    </a:wholeTbl>
  </a:tblStyle>
  <a:tblStyle styleName="Table_1" styleId="{B1690E32-B1DD-40A6-ADD5-F45428F79D5D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V>
        </a:tcBdr>
      </a:tcStyle>
    </a:wholeTbl>
  </a:tblStyle>
  <a:tblStyle styleName="Table_2" styleId="{8E6754BD-DED1-4EE2-8248-E6D70E6ADAD6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V>
        </a:tcBdr>
      </a:tcStyle>
    </a:wholeTbl>
  </a:tblStyle>
  <a:tblStyle styleName="Table_3" styleId="{C21B8366-B8E9-471D-9DDB-4FF407E1A9F9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V>
        </a:tcBdr>
      </a:tcStyle>
    </a:wholeTbl>
  </a:tblStyle>
  <a:tblStyle styleName="Table_4" styleId="{F2E047FD-DDDE-45CF-AA0F-6E0ABDB6B133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len="sm" type="none" w="sm"/>
              <a:tailEnd len="sm" type="none" w="sm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39" Target="slides/slide33.xml"/><Relationship Type="http://schemas.openxmlformats.org/officeDocument/2006/relationships/slide" Id="rId38" Target="slides/slide32.xml"/><Relationship Type="http://schemas.openxmlformats.org/officeDocument/2006/relationships/slide" Id="rId37" Target="slides/slide31.xml"/><Relationship Type="http://schemas.openxmlformats.org/officeDocument/2006/relationships/slide" Id="rId19" Target="slides/slide13.xml"/><Relationship Type="http://schemas.openxmlformats.org/officeDocument/2006/relationships/slide" Id="rId36" Target="slides/slide30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30" Target="slides/slide24.xml"/><Relationship Type="http://schemas.openxmlformats.org/officeDocument/2006/relationships/slide" Id="rId12" Target="slides/slide6.xml"/><Relationship Type="http://schemas.openxmlformats.org/officeDocument/2006/relationships/slide" Id="rId31" Target="slides/slide25.xml"/><Relationship Type="http://schemas.openxmlformats.org/officeDocument/2006/relationships/slide" Id="rId13" Target="slides/slide7.xml"/><Relationship Type="http://schemas.openxmlformats.org/officeDocument/2006/relationships/slide" Id="rId10" Target="slides/slide4.xml"/><Relationship Type="http://schemas.openxmlformats.org/officeDocument/2006/relationships/slide" Id="rId11" Target="slides/slide5.xml"/><Relationship Type="http://schemas.openxmlformats.org/officeDocument/2006/relationships/slide" Id="rId34" Target="slides/slide28.xml"/><Relationship Type="http://schemas.openxmlformats.org/officeDocument/2006/relationships/slide" Id="rId35" Target="slides/slide29.xml"/><Relationship Type="http://schemas.openxmlformats.org/officeDocument/2006/relationships/slide" Id="rId32" Target="slides/slide26.xml"/><Relationship Type="http://schemas.openxmlformats.org/officeDocument/2006/relationships/slide" Id="rId33" Target="slides/slide27.xml"/><Relationship Type="http://schemas.openxmlformats.org/officeDocument/2006/relationships/slide" Id="rId29" Target="slides/slide23.xml"/><Relationship Type="http://schemas.openxmlformats.org/officeDocument/2006/relationships/slide" Id="rId26" Target="slides/slide20.xml"/><Relationship Type="http://schemas.openxmlformats.org/officeDocument/2006/relationships/slide" Id="rId25" Target="slides/slide19.xml"/><Relationship Type="http://schemas.openxmlformats.org/officeDocument/2006/relationships/slide" Id="rId28" Target="slides/slide22.xml"/><Relationship Type="http://schemas.openxmlformats.org/officeDocument/2006/relationships/slide" Id="rId27" Target="slides/slide21.xml"/><Relationship Type="http://schemas.openxmlformats.org/officeDocument/2006/relationships/presProps" Id="rId2" Target="presProps.xml"/><Relationship Type="http://schemas.openxmlformats.org/officeDocument/2006/relationships/slide" Id="rId21" Target="slides/slide15.xml"/><Relationship Type="http://schemas.openxmlformats.org/officeDocument/2006/relationships/slide" Id="rId40" Target="slides/slide34.xml"/><Relationship Type="http://schemas.openxmlformats.org/officeDocument/2006/relationships/theme" Id="rId1" Target="theme/theme1.xml"/><Relationship Type="http://schemas.openxmlformats.org/officeDocument/2006/relationships/slide" Id="rId22" Target="slides/slide16.xml"/><Relationship Type="http://schemas.openxmlformats.org/officeDocument/2006/relationships/slide" Id="rId41" Target="slides/slide35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7.xml"/><Relationship Type="http://schemas.openxmlformats.org/officeDocument/2006/relationships/slide" Id="rId42" Target="slides/slide36.xml"/><Relationship Type="http://schemas.openxmlformats.org/officeDocument/2006/relationships/tableStyles" Id="rId3" Target="tableStyles.xml"/><Relationship Type="http://schemas.openxmlformats.org/officeDocument/2006/relationships/slide" Id="rId24" Target="slides/slide18.xml"/><Relationship Type="http://schemas.openxmlformats.org/officeDocument/2006/relationships/slide" Id="rId43" Target="slides/slide37.xml"/><Relationship Type="http://schemas.openxmlformats.org/officeDocument/2006/relationships/slide" Id="rId44" Target="slides/slide38.xml"/><Relationship Type="http://schemas.openxmlformats.org/officeDocument/2006/relationships/slide" Id="rId20" Target="slides/slide14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name="Shape 3" id="3"/>
          <p:cNvSpPr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bIns="91425" tIns="91425" anchor="t" lIns="91425" rIns="91425">
            <a:spAutoFit/>
          </a:bodyPr>
          <a:lstStyle/>
          <a:p>
            <a:pPr indent="-317500" lvl="1" marL="914400">
              <a:buClr>
                <a:srgbClr val="000000"/>
              </a:buClr>
              <a:buSzPct val="127272"/>
              <a:buFont panose="00000000000000000000" typeface="Courier New"/>
              <a:buChar char="o"/>
            </a:pPr>
            <a:r>
              <a:rPr sz="1100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5" id="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" id="5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57" id="5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1" id="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" id="1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13" id="11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7" id="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8" id="1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19" id="11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26" id="12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1" id="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2" id="13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33" id="13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8" id="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9" id="13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40" id="14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5" id="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6" id="14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47" id="14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1" id="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2" id="15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53" id="15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59" id="15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4" id="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" id="16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66" id="16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lnSpc>
                <a:spcPct val="115.00%"/>
              </a:lnSpc>
            </a:pPr>
            <a:r>
              <a:rPr/>
              <a:t>log(annual salary), full-time people only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1" id="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2" id="17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73" id="17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lnSpc>
                <a:spcPct val="115.00%"/>
              </a:lnSpc>
            </a:pPr>
            <a:r>
              <a:rPr/>
              <a:t>Count of different benefits received (health insurance, retirement plan, etc)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1" id="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2" id="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63" id="6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8" id="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9" id="17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80" id="18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/>
            <a:r>
              <a:rPr/>
              <a:t>Dummy variable, 1 if fellowship, 0 other type of funding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5" id="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6" id="18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87" id="18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lnSpc>
                <a:spcPct val="115.00%"/>
              </a:lnSpc>
            </a:pPr>
            <a:r>
              <a:rPr/>
              <a:t>Count of administrative measures in place</a:t>
            </a:r>
          </a:p>
          <a:p>
            <a:pPr rtl="0" lvl="0">
              <a:lnSpc>
                <a:spcPct val="115.00%"/>
              </a:lnSpc>
            </a:pPr>
            <a:r>
              <a:rPr/>
              <a:t>* Individual development plans</a:t>
            </a:r>
          </a:p>
          <a:p>
            <a:pPr rtl="0" lvl="0">
              <a:lnSpc>
                <a:spcPct val="115.00%"/>
              </a:lnSpc>
            </a:pPr>
            <a:r>
              <a:rPr/>
              <a:t>* Formal reviews</a:t>
            </a:r>
          </a:p>
          <a:p>
            <a:pPr rtl="0" lvl="0">
              <a:lnSpc>
                <a:spcPct val="115.00%"/>
              </a:lnSpc>
            </a:pPr>
            <a:r>
              <a:rPr/>
              <a:t>* Policies (authorship / misconduct / IP / etc)</a:t>
            </a:r>
          </a:p>
          <a:p>
            <a:pPr/>
            <a:r>
              <a:rPr/>
              <a:t>* Letters of appointment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2" id="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3" id="19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94" id="194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lnSpc>
                <a:spcPct val="115.00%"/>
              </a:lnSpc>
            </a:pPr>
            <a:r>
              <a:rPr/>
              <a:t>Count of areas in which postdoc reports receiving training</a:t>
            </a:r>
          </a:p>
          <a:p>
            <a:pPr lvl="0"/>
            <a:r>
              <a:rPr/>
              <a:t>Grant writing, project/lab management, exposure to non-academic careers, negotiation, conflict resolution, English language, etc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8" id="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9" id="19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00" id="20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4" id="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5" id="20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06" id="20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0" id="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1" id="21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12" id="212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6" id="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7" id="2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18" id="218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3" id="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4" id="22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25" id="225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lvl="0"/>
            <a:r>
              <a:rPr/>
              <a:t>Differences go away in regressions - probably due to other factors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9" id="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0" id="23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31" id="231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5" id="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6" id="23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37" id="23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7" id="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" id="6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69" id="6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5" id="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6" id="24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47" id="24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1" id="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2" id="25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53" id="25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7" id="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8" id="2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59" id="25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5" id="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6" id="2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67" id="26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1" id="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2" id="27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73" id="27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7" id="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8" id="27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79" id="27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83" id="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4" id="28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85" id="285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89" id="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0" id="29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91" id="291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95" id="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6" id="29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297" id="29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3" id="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" id="7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75" id="75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9" id="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0" id="8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81" id="81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5" id="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" id="8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87" id="8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1" id="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" id="9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93" id="9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7" id="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" id="9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99" id="9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5" id="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6" id="10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name="Shape 107" id="10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9" id="9"/>
          <p:cNvSpPr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5" id="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" id="36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39" id="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parator (Blue)">
  <p:cSld name="Separator (Blue)">
    <p:bg>
      <p:bgPr>
        <a:solidFill>
          <a:schemeClr val="accent1"/>
        </a:solidFill>
      </p:bgPr>
    </p:bg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/>
          <p:nvPr>
            <p:ph type="ctrTitle"/>
          </p:nvPr>
        </p:nvSpPr>
        <p:spPr>
          <a:xfrm>
            <a:off y="2286000" x="2871958"/>
            <a:ext cy="1095600" cx="55863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rtl="0"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name="Shape 42" id="42"/>
          <p:cNvSpPr/>
          <p:nvPr>
            <p:ph type="subTitle" idx="1"/>
          </p:nvPr>
        </p:nvSpPr>
        <p:spPr>
          <a:xfrm>
            <a:off y="3352800" x="2871958"/>
            <a:ext cy="1752600" cx="55863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indent="88900" mar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indent="889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name="Shape 43" id="43"/>
          <p:cNvCxnSpPr/>
          <p:nvPr/>
        </p:nvCxnSpPr>
        <p:spPr>
          <a:xfrm>
            <a:off y="3382298" x="2864216"/>
            <a:ext cy="0" cx="6279900"/>
          </a:xfrm>
          <a:prstGeom prst="straightConnector1">
            <a:avLst/>
          </a:prstGeom>
          <a:noFill/>
          <a:ln w="9525" cap="flat">
            <a:solidFill>
              <a:srgbClr val="CCCCCC"/>
            </a:solidFill>
            <a:prstDash val="dash"/>
            <a:round/>
            <a:headEnd len="med" type="none" w="med"/>
            <a:tailEnd len="med" type="none" w="med"/>
          </a:ln>
        </p:spPr>
      </p:cxnSp>
      <p:grpSp>
        <p:nvGrpSpPr>
          <p:cNvPr name="Shape 44" id="44"/>
          <p:cNvGrpSpPr/>
          <p:nvPr/>
        </p:nvGrpSpPr>
        <p:grpSpPr>
          <a:xfrm>
            <a:off y="4361807" x="0"/>
            <a:ext cy="2491988" cx="9144308"/>
            <a:chOff y="4853348" x="17169"/>
            <a:chExt cy="2766724" cx="10133320"/>
          </a:xfrm>
        </p:grpSpPr>
        <p:sp>
          <p:nvSpPr>
            <p:cNvPr name="Shape 45" id="45"/>
            <p:cNvSpPr/>
            <p:nvPr/>
          </p:nvSpPr>
          <p:spPr>
            <a:xfrm>
              <a:off y="5793701" x="6455228"/>
              <a:ext cy="1826370" cx="1601355"/>
            </a:xfrm>
            <a:custGeom>
              <a:pathLst>
                <a:path extrusionOk="0" h="47864" w="41967">
                  <a:moveTo>
                    <a:pt y="3104" x="17507"/>
                  </a:moveTo>
                  <a:lnTo>
                    <a:pt y="3228" x="18252"/>
                  </a:lnTo>
                  <a:lnTo>
                    <a:pt y="3353" x="18873"/>
                  </a:lnTo>
                  <a:lnTo>
                    <a:pt y="3539" x="19556"/>
                  </a:lnTo>
                  <a:lnTo>
                    <a:pt y="3787" x="20177"/>
                  </a:lnTo>
                  <a:lnTo>
                    <a:pt y="4098" x="20797"/>
                  </a:lnTo>
                  <a:lnTo>
                    <a:pt y="4470" x="21356"/>
                  </a:lnTo>
                  <a:lnTo>
                    <a:pt y="4843" x="21915"/>
                  </a:lnTo>
                  <a:lnTo>
                    <a:pt y="5277" x="22474"/>
                  </a:lnTo>
                  <a:lnTo>
                    <a:pt y="5712" x="22970"/>
                  </a:lnTo>
                  <a:lnTo>
                    <a:pt y="6208" x="23467"/>
                  </a:lnTo>
                  <a:lnTo>
                    <a:pt y="6767" x="23963"/>
                  </a:lnTo>
                  <a:lnTo>
                    <a:pt y="7946" x="24833"/>
                  </a:lnTo>
                  <a:lnTo>
                    <a:pt y="9188" x="25640"/>
                  </a:lnTo>
                  <a:lnTo>
                    <a:pt y="10492" x="26322"/>
                  </a:lnTo>
                  <a:lnTo>
                    <a:pt y="11920" x="26943"/>
                  </a:lnTo>
                  <a:lnTo>
                    <a:pt y="13347" x="27440"/>
                  </a:lnTo>
                  <a:lnTo>
                    <a:pt y="14775" x="27874"/>
                  </a:lnTo>
                  <a:lnTo>
                    <a:pt y="16203" x="28185"/>
                  </a:lnTo>
                  <a:lnTo>
                    <a:pt y="17631" x="28433"/>
                  </a:lnTo>
                  <a:lnTo>
                    <a:pt y="18997" x="28557"/>
                  </a:lnTo>
                  <a:lnTo>
                    <a:pt y="20300" x="28619"/>
                  </a:lnTo>
                  <a:lnTo>
                    <a:pt y="20983" x="28619"/>
                  </a:lnTo>
                  <a:lnTo>
                    <a:pt y="21790" x="28557"/>
                  </a:lnTo>
                  <a:lnTo>
                    <a:pt y="22659" x="28433"/>
                  </a:lnTo>
                  <a:lnTo>
                    <a:pt y="23528" x="28247"/>
                  </a:lnTo>
                  <a:lnTo>
                    <a:pt y="24459" x="27937"/>
                  </a:lnTo>
                  <a:lnTo>
                    <a:pt y="25391" x="27564"/>
                  </a:lnTo>
                  <a:lnTo>
                    <a:pt y="25887" x="27254"/>
                  </a:lnTo>
                  <a:lnTo>
                    <a:pt y="26322" x="27005"/>
                  </a:lnTo>
                  <a:lnTo>
                    <a:pt y="26756" x="26633"/>
                  </a:lnTo>
                  <a:lnTo>
                    <a:pt y="27129" x="26260"/>
                  </a:lnTo>
                  <a:lnTo>
                    <a:pt y="27688" x="25640"/>
                  </a:lnTo>
                  <a:lnTo>
                    <a:pt y="28184" x="24957"/>
                  </a:lnTo>
                  <a:lnTo>
                    <a:pt y="28619" x="24212"/>
                  </a:lnTo>
                  <a:lnTo>
                    <a:pt y="28991" x="23405"/>
                  </a:lnTo>
                  <a:lnTo>
                    <a:pt y="29302" x="22536"/>
                  </a:lnTo>
                  <a:lnTo>
                    <a:pt y="29550" x="21667"/>
                  </a:lnTo>
                  <a:lnTo>
                    <a:pt y="29736" x="20797"/>
                  </a:lnTo>
                  <a:lnTo>
                    <a:pt y="29736" x="19183"/>
                  </a:lnTo>
                  <a:lnTo>
                    <a:pt y="29674" x="18438"/>
                  </a:lnTo>
                  <a:lnTo>
                    <a:pt y="29488" x="17756"/>
                  </a:lnTo>
                  <a:lnTo>
                    <a:pt y="29302" x="17073"/>
                  </a:lnTo>
                  <a:lnTo>
                    <a:pt y="29053" x="16452"/>
                  </a:lnTo>
                  <a:lnTo>
                    <a:pt y="28743" x="15831"/>
                  </a:lnTo>
                  <a:lnTo>
                    <a:pt y="28433" x="15272"/>
                  </a:lnTo>
                  <a:lnTo>
                    <a:pt y="28060" x="14652"/>
                  </a:lnTo>
                  <a:lnTo>
                    <a:pt y="27625" x="14155"/>
                  </a:lnTo>
                  <a:lnTo>
                    <a:pt y="27191" x="13596"/>
                  </a:lnTo>
                  <a:lnTo>
                    <a:pt y="26694" x="13162"/>
                  </a:lnTo>
                  <a:lnTo>
                    <a:pt y="26136" x="12665"/>
                  </a:lnTo>
                  <a:lnTo>
                    <a:pt y="25018" x="11796"/>
                  </a:lnTo>
                  <a:lnTo>
                    <a:pt y="23777" x="11051"/>
                  </a:lnTo>
                  <a:lnTo>
                    <a:pt y="22473" x="10368"/>
                  </a:lnTo>
                  <a:lnTo>
                    <a:pt y="21107" x="9809"/>
                  </a:lnTo>
                  <a:lnTo>
                    <a:pt y="19741" x="9313"/>
                  </a:lnTo>
                  <a:lnTo>
                    <a:pt y="18376" x="8878"/>
                  </a:lnTo>
                  <a:lnTo>
                    <a:pt y="16948" x="8568"/>
                  </a:lnTo>
                  <a:lnTo>
                    <a:pt y="15644" x="8382"/>
                  </a:lnTo>
                  <a:lnTo>
                    <a:pt y="14341" x="8257"/>
                  </a:lnTo>
                  <a:lnTo>
                    <a:pt y="13099" x="8195"/>
                  </a:lnTo>
                  <a:lnTo>
                    <a:pt y="12168" x="8257"/>
                  </a:lnTo>
                  <a:lnTo>
                    <a:pt y="11299" x="8320"/>
                  </a:lnTo>
                  <a:lnTo>
                    <a:pt y="10368" x="8444"/>
                  </a:lnTo>
                  <a:lnTo>
                    <a:pt y="9498" x="8630"/>
                  </a:lnTo>
                  <a:lnTo>
                    <a:pt y="8629" x="8940"/>
                  </a:lnTo>
                  <a:lnTo>
                    <a:pt y="7760" x="9251"/>
                  </a:lnTo>
                  <a:lnTo>
                    <a:pt y="6953" x="9747"/>
                  </a:lnTo>
                  <a:lnTo>
                    <a:pt y="6208" x="10244"/>
                  </a:lnTo>
                  <a:lnTo>
                    <a:pt y="5525" x="10865"/>
                  </a:lnTo>
                  <a:lnTo>
                    <a:pt y="4905" x="11548"/>
                  </a:lnTo>
                  <a:lnTo>
                    <a:pt y="4408" x="12355"/>
                  </a:lnTo>
                  <a:lnTo>
                    <a:pt y="3911" x="13162"/>
                  </a:lnTo>
                  <a:lnTo>
                    <a:pt y="3601" x="14093"/>
                  </a:lnTo>
                  <a:lnTo>
                    <a:pt y="3291" x="14962"/>
                  </a:lnTo>
                  <a:lnTo>
                    <a:pt y="3166" x="15893"/>
                  </a:lnTo>
                  <a:lnTo>
                    <a:pt y="3104" x="16824"/>
                  </a:lnTo>
                  <a:close/>
                  <a:moveTo>
                    <a:pt y="0" x="22722"/>
                  </a:moveTo>
                  <a:lnTo>
                    <a:pt y="62" x="20735"/>
                  </a:lnTo>
                  <a:lnTo>
                    <a:pt y="187" x="18687"/>
                  </a:lnTo>
                  <a:lnTo>
                    <a:pt y="311" x="17631"/>
                  </a:lnTo>
                  <a:lnTo>
                    <a:pt y="497" x="16576"/>
                  </a:lnTo>
                  <a:lnTo>
                    <a:pt y="683" x="15521"/>
                  </a:lnTo>
                  <a:lnTo>
                    <a:pt y="932" x="14465"/>
                  </a:lnTo>
                  <a:lnTo>
                    <a:pt y="1242" x="13348"/>
                  </a:lnTo>
                  <a:lnTo>
                    <a:pt y="1614" x="12293"/>
                  </a:lnTo>
                  <a:lnTo>
                    <a:pt y="1987" x="11175"/>
                  </a:lnTo>
                  <a:lnTo>
                    <a:pt y="2484" x="10120"/>
                  </a:lnTo>
                  <a:lnTo>
                    <a:pt y="3042" x="9064"/>
                  </a:lnTo>
                  <a:lnTo>
                    <a:pt y="3663" x="8009"/>
                  </a:lnTo>
                  <a:lnTo>
                    <a:pt y="4346" x="6954"/>
                  </a:lnTo>
                  <a:lnTo>
                    <a:pt y="5153" x="5961"/>
                  </a:lnTo>
                  <a:lnTo>
                    <a:pt y="5836" x="5216"/>
                  </a:lnTo>
                  <a:lnTo>
                    <a:pt y="6519" x="4533"/>
                  </a:lnTo>
                  <a:lnTo>
                    <a:pt y="7202" x="3912"/>
                  </a:lnTo>
                  <a:lnTo>
                    <a:pt y="7946" x="3353"/>
                  </a:lnTo>
                  <a:lnTo>
                    <a:pt y="8753" x="2795"/>
                  </a:lnTo>
                  <a:lnTo>
                    <a:pt y="9498" x="2298"/>
                  </a:lnTo>
                  <a:lnTo>
                    <a:pt y="10305" x="1863"/>
                  </a:lnTo>
                  <a:lnTo>
                    <a:pt y="11112" x="1429"/>
                  </a:lnTo>
                  <a:lnTo>
                    <a:pt y="11920" x="1118"/>
                  </a:lnTo>
                  <a:lnTo>
                    <a:pt y="12727" x="808"/>
                  </a:lnTo>
                  <a:lnTo>
                    <a:pt y="13596" x="560"/>
                  </a:lnTo>
                  <a:lnTo>
                    <a:pt y="14403" x="373"/>
                  </a:lnTo>
                  <a:lnTo>
                    <a:pt y="15210" x="187"/>
                  </a:lnTo>
                  <a:lnTo>
                    <a:pt y="16079" x="63"/>
                  </a:lnTo>
                  <a:lnTo>
                    <a:pt y="16886" x="1"/>
                  </a:lnTo>
                  <a:lnTo>
                    <a:pt y="17693" x="1"/>
                  </a:lnTo>
                  <a:lnTo>
                    <a:pt y="19059" x="63"/>
                  </a:lnTo>
                  <a:lnTo>
                    <a:pt y="20424" x="249"/>
                  </a:lnTo>
                  <a:lnTo>
                    <a:pt y="21728" x="560"/>
                  </a:lnTo>
                  <a:lnTo>
                    <a:pt y="23094" x="994"/>
                  </a:lnTo>
                  <a:lnTo>
                    <a:pt y="24335" x="1553"/>
                  </a:lnTo>
                  <a:lnTo>
                    <a:pt y="25577" x="2298"/>
                  </a:lnTo>
                  <a:lnTo>
                    <a:pt y="26694" x="3105"/>
                  </a:lnTo>
                  <a:lnTo>
                    <a:pt y="27750" x="4036"/>
                  </a:lnTo>
                  <a:lnTo>
                    <a:pt y="28743" x="5091"/>
                  </a:lnTo>
                  <a:lnTo>
                    <a:pt y="29240" x="5650"/>
                  </a:lnTo>
                  <a:lnTo>
                    <a:pt y="29674" x="6209"/>
                  </a:lnTo>
                  <a:lnTo>
                    <a:pt y="30047" x="6830"/>
                  </a:lnTo>
                  <a:lnTo>
                    <a:pt y="30419" x="7513"/>
                  </a:lnTo>
                  <a:lnTo>
                    <a:pt y="30792" x="8195"/>
                  </a:lnTo>
                  <a:lnTo>
                    <a:pt y="31102" x="8878"/>
                  </a:lnTo>
                  <a:lnTo>
                    <a:pt y="31412" x="9623"/>
                  </a:lnTo>
                  <a:lnTo>
                    <a:pt y="31661" x="10368"/>
                  </a:lnTo>
                  <a:lnTo>
                    <a:pt y="31847" x="11175"/>
                  </a:lnTo>
                  <a:lnTo>
                    <a:pt y="32033" x="11982"/>
                  </a:lnTo>
                  <a:lnTo>
                    <a:pt y="32219" x="12851"/>
                  </a:lnTo>
                  <a:lnTo>
                    <a:pt y="32281" x="13720"/>
                  </a:lnTo>
                  <a:lnTo>
                    <a:pt y="32343" x="14590"/>
                  </a:lnTo>
                  <a:lnTo>
                    <a:pt y="32406" x="15521"/>
                  </a:lnTo>
                  <a:lnTo>
                    <a:pt y="32343" x="16949"/>
                  </a:lnTo>
                  <a:lnTo>
                    <a:pt y="32219" x="18501"/>
                  </a:lnTo>
                  <a:lnTo>
                    <a:pt y="33026" x="18128"/>
                  </a:lnTo>
                  <a:lnTo>
                    <a:pt y="33833" x="17880"/>
                  </a:lnTo>
                  <a:lnTo>
                    <a:pt y="34765" x="17631"/>
                  </a:lnTo>
                  <a:lnTo>
                    <a:pt y="35261" x="17569"/>
                  </a:lnTo>
                  <a:lnTo>
                    <a:pt y="35820" x="17569"/>
                  </a:lnTo>
                  <a:lnTo>
                    <a:pt y="36875" x="17631"/>
                  </a:lnTo>
                  <a:lnTo>
                    <a:pt y="37806" x="17818"/>
                  </a:lnTo>
                  <a:lnTo>
                    <a:pt y="38676" x="18128"/>
                  </a:lnTo>
                  <a:lnTo>
                    <a:pt y="39483" x="18501"/>
                  </a:lnTo>
                  <a:lnTo>
                    <a:pt y="40228" x="18935"/>
                  </a:lnTo>
                  <a:lnTo>
                    <a:pt y="40910" x="19370"/>
                  </a:lnTo>
                  <a:lnTo>
                    <a:pt y="42214" x="20363"/>
                  </a:lnTo>
                  <a:lnTo>
                    <a:pt y="42338" x="18625"/>
                  </a:lnTo>
                  <a:lnTo>
                    <a:pt y="42524" x="16638"/>
                  </a:lnTo>
                  <a:lnTo>
                    <a:pt y="42773" x="14403"/>
                  </a:lnTo>
                  <a:lnTo>
                    <a:pt y="43145" x="12044"/>
                  </a:lnTo>
                  <a:lnTo>
                    <a:pt y="43394" x="10803"/>
                  </a:lnTo>
                  <a:lnTo>
                    <a:pt y="43642" x="9623"/>
                  </a:lnTo>
                  <a:lnTo>
                    <a:pt y="44014" x="8382"/>
                  </a:lnTo>
                  <a:lnTo>
                    <a:pt y="44387" x="7140"/>
                  </a:lnTo>
                  <a:lnTo>
                    <a:pt y="44821" x="5961"/>
                  </a:lnTo>
                  <a:lnTo>
                    <a:pt y="45318" x="4781"/>
                  </a:lnTo>
                  <a:lnTo>
                    <a:pt y="45877" x="3602"/>
                  </a:lnTo>
                  <a:lnTo>
                    <a:pt y="46497" x="2484"/>
                  </a:lnTo>
                  <a:lnTo>
                    <a:pt y="47180" x="1491"/>
                  </a:lnTo>
                  <a:lnTo>
                    <a:pt y="47863" x="560"/>
                  </a:lnTo>
                  <a:lnTo>
                    <a:pt y="47863" x="8257"/>
                  </a:lnTo>
                  <a:lnTo>
                    <a:pt y="47305" x="9251"/>
                  </a:lnTo>
                  <a:lnTo>
                    <a:pt y="46870" x="10120"/>
                  </a:lnTo>
                  <a:lnTo>
                    <a:pt y="46311" x="11548"/>
                  </a:lnTo>
                  <a:lnTo>
                    <a:pt y="45877" x="13100"/>
                  </a:lnTo>
                  <a:lnTo>
                    <a:pt y="45566" x="14652"/>
                  </a:lnTo>
                  <a:lnTo>
                    <a:pt y="45256" x="16204"/>
                  </a:lnTo>
                  <a:lnTo>
                    <a:pt y="45070" x="17631"/>
                  </a:lnTo>
                  <a:lnTo>
                    <a:pt y="44946" x="18935"/>
                  </a:lnTo>
                  <a:lnTo>
                    <a:pt y="44883" x="20052"/>
                  </a:lnTo>
                  <a:lnTo>
                    <a:pt y="44821" x="21418"/>
                  </a:lnTo>
                  <a:lnTo>
                    <a:pt y="44821" x="22536"/>
                  </a:lnTo>
                  <a:lnTo>
                    <a:pt y="44946" x="23529"/>
                  </a:lnTo>
                  <a:lnTo>
                    <a:pt y="46435" x="25702"/>
                  </a:lnTo>
                  <a:lnTo>
                    <a:pt y="47863" x="27564"/>
                  </a:lnTo>
                  <a:lnTo>
                    <a:pt y="47863" x="38738"/>
                  </a:lnTo>
                  <a:lnTo>
                    <a:pt y="46808" x="38180"/>
                  </a:lnTo>
                  <a:lnTo>
                    <a:pt y="45753" x="37497"/>
                  </a:lnTo>
                  <a:lnTo>
                    <a:pt y="44821" x="36752"/>
                  </a:lnTo>
                  <a:lnTo>
                    <a:pt y="43890" x="35945"/>
                  </a:lnTo>
                  <a:lnTo>
                    <a:pt y="43021" x="35014"/>
                  </a:lnTo>
                  <a:lnTo>
                    <a:pt y="42214" x="34144"/>
                  </a:lnTo>
                  <a:lnTo>
                    <a:pt y="40538" x="32158"/>
                  </a:lnTo>
                  <a:lnTo>
                    <a:pt y="37931" x="28806"/>
                  </a:lnTo>
                  <a:lnTo>
                    <a:pt y="37186" x="27999"/>
                  </a:lnTo>
                  <a:lnTo>
                    <a:pt y="36813" x="27564"/>
                  </a:lnTo>
                  <a:lnTo>
                    <a:pt y="36379" x="27192"/>
                  </a:lnTo>
                  <a:lnTo>
                    <a:pt y="35820" x="26881"/>
                  </a:lnTo>
                  <a:lnTo>
                    <a:pt y="35261" x="26571"/>
                  </a:lnTo>
                  <a:lnTo>
                    <a:pt y="34640" x="26447"/>
                  </a:lnTo>
                  <a:lnTo>
                    <a:pt y="33895" x="26385"/>
                  </a:lnTo>
                  <a:lnTo>
                    <a:pt y="33151" x="26447"/>
                  </a:lnTo>
                  <a:lnTo>
                    <a:pt y="32468" x="26571"/>
                  </a:lnTo>
                  <a:lnTo>
                    <a:pt y="31847" x="26881"/>
                  </a:lnTo>
                  <a:lnTo>
                    <a:pt y="31288" x="27192"/>
                  </a:lnTo>
                  <a:lnTo>
                    <a:pt y="30729" x="27626"/>
                  </a:lnTo>
                  <a:lnTo>
                    <a:pt y="30233" x="28061"/>
                  </a:lnTo>
                  <a:lnTo>
                    <a:pt y="29302" x="28992"/>
                  </a:lnTo>
                  <a:lnTo>
                    <a:pt y="28122" x="30420"/>
                  </a:lnTo>
                  <a:lnTo>
                    <a:pt y="26881" x="31848"/>
                  </a:lnTo>
                  <a:lnTo>
                    <a:pt y="26260" x="32530"/>
                  </a:lnTo>
                  <a:lnTo>
                    <a:pt y="25577" x="33213"/>
                  </a:lnTo>
                  <a:lnTo>
                    <a:pt y="24832" x="33834"/>
                  </a:lnTo>
                  <a:lnTo>
                    <a:pt y="24087" x="34393"/>
                  </a:lnTo>
                  <a:lnTo>
                    <a:pt y="23280" x="34889"/>
                  </a:lnTo>
                  <a:lnTo>
                    <a:pt y="22473" x="35386"/>
                  </a:lnTo>
                  <a:lnTo>
                    <a:pt y="21542" x="35821"/>
                  </a:lnTo>
                  <a:lnTo>
                    <a:pt y="20548" x="36131"/>
                  </a:lnTo>
                  <a:lnTo>
                    <a:pt y="19555" x="36441"/>
                  </a:lnTo>
                  <a:lnTo>
                    <a:pt y="18438" x="36690"/>
                  </a:lnTo>
                  <a:lnTo>
                    <a:pt y="17258" x="36814"/>
                  </a:lnTo>
                  <a:lnTo>
                    <a:pt y="16017" x="36814"/>
                  </a:lnTo>
                  <a:lnTo>
                    <a:pt y="14713" x="36814"/>
                  </a:lnTo>
                  <a:lnTo>
                    <a:pt y="13471" x="36628"/>
                  </a:lnTo>
                  <a:lnTo>
                    <a:pt y="12354" x="36379"/>
                  </a:lnTo>
                  <a:lnTo>
                    <a:pt y="11299" x="36131"/>
                  </a:lnTo>
                  <a:lnTo>
                    <a:pt y="10305" x="35758"/>
                  </a:lnTo>
                  <a:lnTo>
                    <a:pt y="9374" x="35324"/>
                  </a:lnTo>
                  <a:lnTo>
                    <a:pt y="8505" x="34827"/>
                  </a:lnTo>
                  <a:lnTo>
                    <a:pt y="7698" x="34331"/>
                  </a:lnTo>
                  <a:lnTo>
                    <a:pt y="6953" x="33772"/>
                  </a:lnTo>
                  <a:lnTo>
                    <a:pt y="6270" x="33213"/>
                  </a:lnTo>
                  <a:lnTo>
                    <a:pt y="5650" x="32717"/>
                  </a:lnTo>
                  <a:lnTo>
                    <a:pt y="5091" x="32158"/>
                  </a:lnTo>
                  <a:lnTo>
                    <a:pt y="4160" x="31103"/>
                  </a:lnTo>
                  <a:lnTo>
                    <a:pt y="3353" x="30171"/>
                  </a:lnTo>
                  <a:lnTo>
                    <a:pt y="3353" x="36007"/>
                  </a:lnTo>
                  <a:lnTo>
                    <a:pt y="0" x="41966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sp>
          <p:nvSpPr>
            <p:cNvPr name="Shape 46" id="46"/>
            <p:cNvSpPr/>
            <p:nvPr/>
          </p:nvSpPr>
          <p:spPr>
            <a:xfrm>
              <a:off y="5743946" x="4484510"/>
              <a:ext cy="1707929" cx="1776613"/>
            </a:xfrm>
            <a:custGeom>
              <a:pathLst>
                <a:path extrusionOk="0" h="44760" w="46560">
                  <a:moveTo>
                    <a:pt y="2856" x="21790"/>
                  </a:moveTo>
                  <a:lnTo>
                    <a:pt y="2918" x="22845"/>
                  </a:lnTo>
                  <a:lnTo>
                    <a:pt y="3043" x="23839"/>
                  </a:lnTo>
                  <a:lnTo>
                    <a:pt y="3291" x="24832"/>
                  </a:lnTo>
                  <a:lnTo>
                    <a:pt y="3539" x="25763"/>
                  </a:lnTo>
                  <a:lnTo>
                    <a:pt y="3912" x="26694"/>
                  </a:lnTo>
                  <a:lnTo>
                    <a:pt y="4408" x="27501"/>
                  </a:lnTo>
                  <a:lnTo>
                    <a:pt y="4905" x="28308"/>
                  </a:lnTo>
                  <a:lnTo>
                    <a:pt y="5464" x="29115"/>
                  </a:lnTo>
                  <a:lnTo>
                    <a:pt y="6084" x="29798"/>
                  </a:lnTo>
                  <a:lnTo>
                    <a:pt y="6767" x="30543"/>
                  </a:lnTo>
                  <a:lnTo>
                    <a:pt y="7512" x="31164"/>
                  </a:lnTo>
                  <a:lnTo>
                    <a:pt y="8257" x="31785"/>
                  </a:lnTo>
                  <a:lnTo>
                    <a:pt y="9126" x="32343"/>
                  </a:lnTo>
                  <a:lnTo>
                    <a:pt y="9933" x="32902"/>
                  </a:lnTo>
                  <a:lnTo>
                    <a:pt y="10865" x="33399"/>
                  </a:lnTo>
                  <a:lnTo>
                    <a:pt y="11734" x="33895"/>
                  </a:lnTo>
                  <a:lnTo>
                    <a:pt y="12665" x="34330"/>
                  </a:lnTo>
                  <a:lnTo>
                    <a:pt y="13658" x="34702"/>
                  </a:lnTo>
                  <a:lnTo>
                    <a:pt y="15583" x="35447"/>
                  </a:lnTo>
                  <a:lnTo>
                    <a:pt y="17631" x="36006"/>
                  </a:lnTo>
                  <a:lnTo>
                    <a:pt y="19618" x="36503"/>
                  </a:lnTo>
                  <a:lnTo>
                    <a:pt y="21542" x="36875"/>
                  </a:lnTo>
                  <a:lnTo>
                    <a:pt y="23404" x="37123"/>
                  </a:lnTo>
                  <a:lnTo>
                    <a:pt y="25143" x="37248"/>
                  </a:lnTo>
                  <a:lnTo>
                    <a:pt y="26819" x="37310"/>
                  </a:lnTo>
                  <a:lnTo>
                    <a:pt y="28185" x="37248"/>
                  </a:lnTo>
                  <a:lnTo>
                    <a:pt y="29550" x="37186"/>
                  </a:lnTo>
                  <a:lnTo>
                    <a:pt y="30916" x="36999"/>
                  </a:lnTo>
                  <a:lnTo>
                    <a:pt y="32220" x="36751"/>
                  </a:lnTo>
                  <a:lnTo>
                    <a:pt y="33523" x="36378"/>
                  </a:lnTo>
                  <a:lnTo>
                    <a:pt y="34765" x="35882"/>
                  </a:lnTo>
                  <a:lnTo>
                    <a:pt y="35386" x="35571"/>
                  </a:lnTo>
                  <a:lnTo>
                    <a:pt y="36006" x="35261"/>
                  </a:lnTo>
                  <a:lnTo>
                    <a:pt y="36565" x="34889"/>
                  </a:lnTo>
                  <a:lnTo>
                    <a:pt y="37186" x="34454"/>
                  </a:lnTo>
                  <a:lnTo>
                    <a:pt y="37683" x="34082"/>
                  </a:lnTo>
                  <a:lnTo>
                    <a:pt y="38241" x="33585"/>
                  </a:lnTo>
                  <a:lnTo>
                    <a:pt y="38738" x="33150"/>
                  </a:lnTo>
                  <a:lnTo>
                    <a:pt y="39173" x="32592"/>
                  </a:lnTo>
                  <a:lnTo>
                    <a:pt y="39607" x="32033"/>
                  </a:lnTo>
                  <a:lnTo>
                    <a:pt y="39980" x="31474"/>
                  </a:lnTo>
                  <a:lnTo>
                    <a:pt y="40352" x="30916"/>
                  </a:lnTo>
                  <a:lnTo>
                    <a:pt y="40662" x="30295"/>
                  </a:lnTo>
                  <a:lnTo>
                    <a:pt y="40973" x="29674"/>
                  </a:lnTo>
                  <a:lnTo>
                    <a:pt y="41221" x="28991"/>
                  </a:lnTo>
                  <a:lnTo>
                    <a:pt y="41407" x="28370"/>
                  </a:lnTo>
                  <a:lnTo>
                    <a:pt y="41594" x="27687"/>
                  </a:lnTo>
                  <a:lnTo>
                    <a:pt y="41718" x="27005"/>
                  </a:lnTo>
                  <a:lnTo>
                    <a:pt y="41842" x="26322"/>
                  </a:lnTo>
                  <a:lnTo>
                    <a:pt y="41904" x="25639"/>
                  </a:lnTo>
                  <a:lnTo>
                    <a:pt y="41904" x="23901"/>
                  </a:lnTo>
                  <a:lnTo>
                    <a:pt y="41780" x="22907"/>
                  </a:lnTo>
                  <a:lnTo>
                    <a:pt y="41532" x="21976"/>
                  </a:lnTo>
                  <a:lnTo>
                    <a:pt y="41283" x="21045"/>
                  </a:lnTo>
                  <a:lnTo>
                    <a:pt y="40911" x="20176"/>
                  </a:lnTo>
                  <a:lnTo>
                    <a:pt y="40476" x="19307"/>
                  </a:lnTo>
                  <a:lnTo>
                    <a:pt y="39980" x="18500"/>
                  </a:lnTo>
                  <a:lnTo>
                    <a:pt y="39421" x="17693"/>
                  </a:lnTo>
                  <a:lnTo>
                    <a:pt y="38800" x="16948"/>
                  </a:lnTo>
                  <a:lnTo>
                    <a:pt y="38117" x="16265"/>
                  </a:lnTo>
                  <a:lnTo>
                    <a:pt y="37372" x="15582"/>
                  </a:lnTo>
                  <a:lnTo>
                    <a:pt y="36627" x="14961"/>
                  </a:lnTo>
                  <a:lnTo>
                    <a:pt y="35820" x="14340"/>
                  </a:lnTo>
                  <a:lnTo>
                    <a:pt y="34951" x="13782"/>
                  </a:lnTo>
                  <a:lnTo>
                    <a:pt y="34082" x="13285"/>
                  </a:lnTo>
                  <a:lnTo>
                    <a:pt y="33151" x="12788"/>
                  </a:lnTo>
                  <a:lnTo>
                    <a:pt y="32220" x="12292"/>
                  </a:lnTo>
                  <a:lnTo>
                    <a:pt y="31226" x="11857"/>
                  </a:lnTo>
                  <a:lnTo>
                    <a:pt y="29240" x="11112"/>
                  </a:lnTo>
                  <a:lnTo>
                    <a:pt y="27253" x="10492"/>
                  </a:lnTo>
                  <a:lnTo>
                    <a:pt y="25205" x="9995"/>
                  </a:lnTo>
                  <a:lnTo>
                    <a:pt y="23156" x="9560"/>
                  </a:lnTo>
                  <a:lnTo>
                    <a:pt y="21170" x="9312"/>
                  </a:lnTo>
                  <a:lnTo>
                    <a:pt y="19245" x="9126"/>
                  </a:lnTo>
                  <a:lnTo>
                    <a:pt y="17445" x="9064"/>
                  </a:lnTo>
                  <a:lnTo>
                    <a:pt y="15955" x="9126"/>
                  </a:lnTo>
                  <a:lnTo>
                    <a:pt y="14465" x="9250"/>
                  </a:lnTo>
                  <a:lnTo>
                    <a:pt y="12975" x="9498"/>
                  </a:lnTo>
                  <a:lnTo>
                    <a:pt y="12230" x="9622"/>
                  </a:lnTo>
                  <a:lnTo>
                    <a:pt y="11485" x="9871"/>
                  </a:lnTo>
                  <a:lnTo>
                    <a:pt y="10740" x="10119"/>
                  </a:lnTo>
                  <a:lnTo>
                    <a:pt y="10057" x="10429"/>
                  </a:lnTo>
                  <a:lnTo>
                    <a:pt y="9313" x="10740"/>
                  </a:lnTo>
                  <a:lnTo>
                    <a:pt y="8630" x="11174"/>
                  </a:lnTo>
                  <a:lnTo>
                    <a:pt y="8009" x="11609"/>
                  </a:lnTo>
                  <a:lnTo>
                    <a:pt y="7326" x="12168"/>
                  </a:lnTo>
                  <a:lnTo>
                    <a:pt y="6705" x="12726"/>
                  </a:lnTo>
                  <a:lnTo>
                    <a:pt y="6084" x="13409"/>
                  </a:lnTo>
                  <a:lnTo>
                    <a:pt y="5339" x="14278"/>
                  </a:lnTo>
                  <a:lnTo>
                    <a:pt y="4719" x="15210"/>
                  </a:lnTo>
                  <a:lnTo>
                    <a:pt y="4160" x="16203"/>
                  </a:lnTo>
                  <a:lnTo>
                    <a:pt y="3725" x="17258"/>
                  </a:lnTo>
                  <a:lnTo>
                    <a:pt y="3353" x="18376"/>
                  </a:lnTo>
                  <a:lnTo>
                    <a:pt y="3105" x="19493"/>
                  </a:lnTo>
                  <a:lnTo>
                    <a:pt y="2918" x="20610"/>
                  </a:lnTo>
                  <a:lnTo>
                    <a:pt y="2856" x="21790"/>
                  </a:lnTo>
                  <a:close/>
                  <a:moveTo>
                    <a:pt y="1" x="22907"/>
                  </a:moveTo>
                  <a:lnTo>
                    <a:pt y="125" x="21604"/>
                  </a:lnTo>
                  <a:lnTo>
                    <a:pt y="249" x="20362"/>
                  </a:lnTo>
                  <a:lnTo>
                    <a:pt y="435" x="19121"/>
                  </a:lnTo>
                  <a:lnTo>
                    <a:pt y="746" x="17879"/>
                  </a:lnTo>
                  <a:lnTo>
                    <a:pt y="1056" x="16699"/>
                  </a:lnTo>
                  <a:lnTo>
                    <a:pt y="1366" x="15582"/>
                  </a:lnTo>
                  <a:lnTo>
                    <a:pt y="1801" x="14465"/>
                  </a:lnTo>
                  <a:lnTo>
                    <a:pt y="2298" x="13347"/>
                  </a:lnTo>
                  <a:lnTo>
                    <a:pt y="2794" x="12292"/>
                  </a:lnTo>
                  <a:lnTo>
                    <a:pt y="3353" x="11299"/>
                  </a:lnTo>
                  <a:lnTo>
                    <a:pt y="3912" x="10305"/>
                  </a:lnTo>
                  <a:lnTo>
                    <a:pt y="4595" x="9374"/>
                  </a:lnTo>
                  <a:lnTo>
                    <a:pt y="5277" x="8505"/>
                  </a:lnTo>
                  <a:lnTo>
                    <a:pt y="5960" x="7636"/>
                  </a:lnTo>
                  <a:lnTo>
                    <a:pt y="6767" x="6767"/>
                  </a:lnTo>
                  <a:lnTo>
                    <a:pt y="7512" x="6022"/>
                  </a:lnTo>
                  <a:lnTo>
                    <a:pt y="8381" x="5277"/>
                  </a:lnTo>
                  <a:lnTo>
                    <a:pt y="9250" x="4594"/>
                  </a:lnTo>
                  <a:lnTo>
                    <a:pt y="10120" x="3911"/>
                  </a:lnTo>
                  <a:lnTo>
                    <a:pt y="11051" x="3352"/>
                  </a:lnTo>
                  <a:lnTo>
                    <a:pt y="11982" x="2794"/>
                  </a:lnTo>
                  <a:lnTo>
                    <a:pt y="12975" x="2235"/>
                  </a:lnTo>
                  <a:lnTo>
                    <a:pt y="13968" x="1800"/>
                  </a:lnTo>
                  <a:lnTo>
                    <a:pt y="15024" x="1366"/>
                  </a:lnTo>
                  <a:lnTo>
                    <a:pt y="16017" x="1055"/>
                  </a:lnTo>
                  <a:lnTo>
                    <a:pt y="17134" x="745"/>
                  </a:lnTo>
                  <a:lnTo>
                    <a:pt y="18190" x="497"/>
                  </a:lnTo>
                  <a:lnTo>
                    <a:pt y="19307" x="248"/>
                  </a:lnTo>
                  <a:lnTo>
                    <a:pt y="20425" x="124"/>
                  </a:lnTo>
                  <a:lnTo>
                    <a:pt y="21542" x="62"/>
                  </a:lnTo>
                  <a:lnTo>
                    <a:pt y="22660" x="0"/>
                  </a:lnTo>
                  <a:lnTo>
                    <a:pt y="23653" x="62"/>
                  </a:lnTo>
                  <a:lnTo>
                    <a:pt y="24646" x="124"/>
                  </a:lnTo>
                  <a:lnTo>
                    <a:pt y="25639" x="248"/>
                  </a:lnTo>
                  <a:lnTo>
                    <a:pt y="26633" x="373"/>
                  </a:lnTo>
                  <a:lnTo>
                    <a:pt y="27626" x="621"/>
                  </a:lnTo>
                  <a:lnTo>
                    <a:pt y="28619" x="869"/>
                  </a:lnTo>
                  <a:lnTo>
                    <a:pt y="29550" x="1118"/>
                  </a:lnTo>
                  <a:lnTo>
                    <a:pt y="30544" x="1490"/>
                  </a:lnTo>
                  <a:lnTo>
                    <a:pt y="31475" x="1863"/>
                  </a:lnTo>
                  <a:lnTo>
                    <a:pt y="32406" x="2297"/>
                  </a:lnTo>
                  <a:lnTo>
                    <a:pt y="33337" x="2794"/>
                  </a:lnTo>
                  <a:lnTo>
                    <a:pt y="34268" x="3290"/>
                  </a:lnTo>
                  <a:lnTo>
                    <a:pt y="35137" x="3849"/>
                  </a:lnTo>
                  <a:lnTo>
                    <a:pt y="36006" x="4470"/>
                  </a:lnTo>
                  <a:lnTo>
                    <a:pt y="36814" x="5153"/>
                  </a:lnTo>
                  <a:lnTo>
                    <a:pt y="37621" x="5836"/>
                  </a:lnTo>
                  <a:lnTo>
                    <a:pt y="38428" x="6581"/>
                  </a:lnTo>
                  <a:lnTo>
                    <a:pt y="39173" x="7388"/>
                  </a:lnTo>
                  <a:lnTo>
                    <a:pt y="39855" x="8195"/>
                  </a:lnTo>
                  <a:lnTo>
                    <a:pt y="40538" x="9064"/>
                  </a:lnTo>
                  <a:lnTo>
                    <a:pt y="41159" x="9995"/>
                  </a:lnTo>
                  <a:lnTo>
                    <a:pt y="41718" x="10926"/>
                  </a:lnTo>
                  <a:lnTo>
                    <a:pt y="42276" x="11919"/>
                  </a:lnTo>
                  <a:lnTo>
                    <a:pt y="42773" x="12975"/>
                  </a:lnTo>
                  <a:lnTo>
                    <a:pt y="43208" x="14092"/>
                  </a:lnTo>
                  <a:lnTo>
                    <a:pt y="43580" x="15210"/>
                  </a:lnTo>
                  <a:lnTo>
                    <a:pt y="43953" x="16389"/>
                  </a:lnTo>
                  <a:lnTo>
                    <a:pt y="44201" x="17569"/>
                  </a:lnTo>
                  <a:lnTo>
                    <a:pt y="44449" x="18810"/>
                  </a:lnTo>
                  <a:lnTo>
                    <a:pt y="44573" x="20114"/>
                  </a:lnTo>
                  <a:lnTo>
                    <a:pt y="44698" x="21417"/>
                  </a:lnTo>
                  <a:lnTo>
                    <a:pt y="44760" x="22783"/>
                  </a:lnTo>
                  <a:lnTo>
                    <a:pt y="44698" x="24211"/>
                  </a:lnTo>
                  <a:lnTo>
                    <a:pt y="44573" x="25577"/>
                  </a:lnTo>
                  <a:lnTo>
                    <a:pt y="44449" x="26942"/>
                  </a:lnTo>
                  <a:lnTo>
                    <a:pt y="44201" x="28184"/>
                  </a:lnTo>
                  <a:lnTo>
                    <a:pt y="43891" x="29426"/>
                  </a:lnTo>
                  <a:lnTo>
                    <a:pt y="43580" x="30667"/>
                  </a:lnTo>
                  <a:lnTo>
                    <a:pt y="43208" x="31847"/>
                  </a:lnTo>
                  <a:lnTo>
                    <a:pt y="42711" x="32964"/>
                  </a:lnTo>
                  <a:lnTo>
                    <a:pt y="42214" x="34019"/>
                  </a:lnTo>
                  <a:lnTo>
                    <a:pt y="41656" x="35075"/>
                  </a:lnTo>
                  <a:lnTo>
                    <a:pt y="41097" x="36068"/>
                  </a:lnTo>
                  <a:lnTo>
                    <a:pt y="40476" x="36999"/>
                  </a:lnTo>
                  <a:lnTo>
                    <a:pt y="39793" x="37930"/>
                  </a:lnTo>
                  <a:lnTo>
                    <a:pt y="39048" x="38800"/>
                  </a:lnTo>
                  <a:lnTo>
                    <a:pt y="38303" x="39607"/>
                  </a:lnTo>
                  <a:lnTo>
                    <a:pt y="37496" x="40414"/>
                  </a:lnTo>
                  <a:lnTo>
                    <a:pt y="36689" x="41097"/>
                  </a:lnTo>
                  <a:lnTo>
                    <a:pt y="35820" x="41779"/>
                  </a:lnTo>
                  <a:lnTo>
                    <a:pt y="34951" x="42462"/>
                  </a:lnTo>
                  <a:lnTo>
                    <a:pt y="34082" x="43021"/>
                  </a:lnTo>
                  <a:lnTo>
                    <a:pt y="33151" x="43580"/>
                  </a:lnTo>
                  <a:lnTo>
                    <a:pt y="32158" x="44076"/>
                  </a:lnTo>
                  <a:lnTo>
                    <a:pt y="31226" x="44573"/>
                  </a:lnTo>
                  <a:lnTo>
                    <a:pt y="30233" x="44945"/>
                  </a:lnTo>
                  <a:lnTo>
                    <a:pt y="29240" x="45318"/>
                  </a:lnTo>
                  <a:lnTo>
                    <a:pt y="28247" x="45628"/>
                  </a:lnTo>
                  <a:lnTo>
                    <a:pt y="27191" x="45939"/>
                  </a:lnTo>
                  <a:lnTo>
                    <a:pt y="26198" x="46125"/>
                  </a:lnTo>
                  <a:lnTo>
                    <a:pt y="25143" x="46311"/>
                  </a:lnTo>
                  <a:lnTo>
                    <a:pt y="24087" x="46435"/>
                  </a:lnTo>
                  <a:lnTo>
                    <a:pt y="23094" x="46497"/>
                  </a:lnTo>
                  <a:lnTo>
                    <a:pt y="22039" x="46559"/>
                  </a:lnTo>
                  <a:lnTo>
                    <a:pt y="20983" x="46497"/>
                  </a:lnTo>
                  <a:lnTo>
                    <a:pt y="19928" x="46435"/>
                  </a:lnTo>
                  <a:lnTo>
                    <a:pt y="18873" x="46311"/>
                  </a:lnTo>
                  <a:lnTo>
                    <a:pt y="17817" x="46125"/>
                  </a:lnTo>
                  <a:lnTo>
                    <a:pt y="16824" x="45939"/>
                  </a:lnTo>
                  <a:lnTo>
                    <a:pt y="15769" x="45628"/>
                  </a:lnTo>
                  <a:lnTo>
                    <a:pt y="14775" x="45318"/>
                  </a:lnTo>
                  <a:lnTo>
                    <a:pt y="13844" x="45007"/>
                  </a:lnTo>
                  <a:lnTo>
                    <a:pt y="12851" x="44573"/>
                  </a:lnTo>
                  <a:lnTo>
                    <a:pt y="11920" x="44138"/>
                  </a:lnTo>
                  <a:lnTo>
                    <a:pt y="10989" x="43642"/>
                  </a:lnTo>
                  <a:lnTo>
                    <a:pt y="10057" x="43083"/>
                  </a:lnTo>
                  <a:lnTo>
                    <a:pt y="9188" x="42524"/>
                  </a:lnTo>
                  <a:lnTo>
                    <a:pt y="8381" x="41904"/>
                  </a:lnTo>
                  <a:lnTo>
                    <a:pt y="7574" x="41221"/>
                  </a:lnTo>
                  <a:lnTo>
                    <a:pt y="6767" x="40538"/>
                  </a:lnTo>
                  <a:lnTo>
                    <a:pt y="6022" x="39793"/>
                  </a:lnTo>
                  <a:lnTo>
                    <a:pt y="5277" x="38986"/>
                  </a:lnTo>
                  <a:lnTo>
                    <a:pt y="4595" x="38179"/>
                  </a:lnTo>
                  <a:lnTo>
                    <a:pt y="3974" x="37310"/>
                  </a:lnTo>
                  <a:lnTo>
                    <a:pt y="3353" x="36441"/>
                  </a:lnTo>
                  <a:lnTo>
                    <a:pt y="2794" x="35447"/>
                  </a:lnTo>
                  <a:lnTo>
                    <a:pt y="2298" x="34516"/>
                  </a:lnTo>
                  <a:lnTo>
                    <a:pt y="1863" x="33523"/>
                  </a:lnTo>
                  <a:lnTo>
                    <a:pt y="1429" x="32468"/>
                  </a:lnTo>
                  <a:lnTo>
                    <a:pt y="1056" x="31350"/>
                  </a:lnTo>
                  <a:lnTo>
                    <a:pt y="746" x="30233"/>
                  </a:lnTo>
                  <a:lnTo>
                    <a:pt y="497" x="29115"/>
                  </a:lnTo>
                  <a:lnTo>
                    <a:pt y="249" x="27936"/>
                  </a:lnTo>
                  <a:lnTo>
                    <a:pt y="125" x="26756"/>
                  </a:lnTo>
                  <a:lnTo>
                    <a:pt y="1" x="25515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sp>
          <p:nvSpPr>
            <p:cNvPr name="Shape 47" id="47"/>
            <p:cNvSpPr/>
            <p:nvPr/>
          </p:nvSpPr>
          <p:spPr>
            <a:xfrm>
              <a:off y="5743946" x="2482961"/>
              <a:ext cy="1707929" cx="1776613"/>
            </a:xfrm>
            <a:custGeom>
              <a:pathLst>
                <a:path extrusionOk="0" h="44760" w="46560">
                  <a:moveTo>
                    <a:pt y="2856" x="21790"/>
                  </a:moveTo>
                  <a:lnTo>
                    <a:pt y="2918" x="22845"/>
                  </a:lnTo>
                  <a:lnTo>
                    <a:pt y="3043" x="23901"/>
                  </a:lnTo>
                  <a:lnTo>
                    <a:pt y="3291" x="24832"/>
                  </a:lnTo>
                  <a:lnTo>
                    <a:pt y="3539" x="25763"/>
                  </a:lnTo>
                  <a:lnTo>
                    <a:pt y="3912" x="26694"/>
                  </a:lnTo>
                  <a:lnTo>
                    <a:pt y="4408" x="27501"/>
                  </a:lnTo>
                  <a:lnTo>
                    <a:pt y="4905" x="28308"/>
                  </a:lnTo>
                  <a:lnTo>
                    <a:pt y="5464" x="29115"/>
                  </a:lnTo>
                  <a:lnTo>
                    <a:pt y="6084" x="29798"/>
                  </a:lnTo>
                  <a:lnTo>
                    <a:pt y="6767" x="30543"/>
                  </a:lnTo>
                  <a:lnTo>
                    <a:pt y="7512" x="31164"/>
                  </a:lnTo>
                  <a:lnTo>
                    <a:pt y="8257" x="31785"/>
                  </a:lnTo>
                  <a:lnTo>
                    <a:pt y="9126" x="32344"/>
                  </a:lnTo>
                  <a:lnTo>
                    <a:pt y="9933" x="32902"/>
                  </a:lnTo>
                  <a:lnTo>
                    <a:pt y="10865" x="33399"/>
                  </a:lnTo>
                  <a:lnTo>
                    <a:pt y="11734" x="33896"/>
                  </a:lnTo>
                  <a:lnTo>
                    <a:pt y="12665" x="34330"/>
                  </a:lnTo>
                  <a:lnTo>
                    <a:pt y="13658" x="34703"/>
                  </a:lnTo>
                  <a:lnTo>
                    <a:pt y="15583" x="35447"/>
                  </a:lnTo>
                  <a:lnTo>
                    <a:pt y="17631" x="36006"/>
                  </a:lnTo>
                  <a:lnTo>
                    <a:pt y="19618" x="36503"/>
                  </a:lnTo>
                  <a:lnTo>
                    <a:pt y="21542" x="36875"/>
                  </a:lnTo>
                  <a:lnTo>
                    <a:pt y="23404" x="37124"/>
                  </a:lnTo>
                  <a:lnTo>
                    <a:pt y="25143" x="37248"/>
                  </a:lnTo>
                  <a:lnTo>
                    <a:pt y="26819" x="37310"/>
                  </a:lnTo>
                  <a:lnTo>
                    <a:pt y="28185" x="37248"/>
                  </a:lnTo>
                  <a:lnTo>
                    <a:pt y="29550" x="37186"/>
                  </a:lnTo>
                  <a:lnTo>
                    <a:pt y="30916" x="36999"/>
                  </a:lnTo>
                  <a:lnTo>
                    <a:pt y="32220" x="36751"/>
                  </a:lnTo>
                  <a:lnTo>
                    <a:pt y="33523" x="36379"/>
                  </a:lnTo>
                  <a:lnTo>
                    <a:pt y="34765" x="35882"/>
                  </a:lnTo>
                  <a:lnTo>
                    <a:pt y="35386" x="35572"/>
                  </a:lnTo>
                  <a:lnTo>
                    <a:pt y="36006" x="35261"/>
                  </a:lnTo>
                  <a:lnTo>
                    <a:pt y="36565" x="34889"/>
                  </a:lnTo>
                  <a:lnTo>
                    <a:pt y="37186" x="34516"/>
                  </a:lnTo>
                  <a:lnTo>
                    <a:pt y="37683" x="34082"/>
                  </a:lnTo>
                  <a:lnTo>
                    <a:pt y="38241" x="33647"/>
                  </a:lnTo>
                  <a:lnTo>
                    <a:pt y="38738" x="33151"/>
                  </a:lnTo>
                  <a:lnTo>
                    <a:pt y="39173" x="32592"/>
                  </a:lnTo>
                  <a:lnTo>
                    <a:pt y="39607" x="32095"/>
                  </a:lnTo>
                  <a:lnTo>
                    <a:pt y="39980" x="31474"/>
                  </a:lnTo>
                  <a:lnTo>
                    <a:pt y="40352" x="30916"/>
                  </a:lnTo>
                  <a:lnTo>
                    <a:pt y="40662" x="30295"/>
                  </a:lnTo>
                  <a:lnTo>
                    <a:pt y="40973" x="29674"/>
                  </a:lnTo>
                  <a:lnTo>
                    <a:pt y="41221" x="28991"/>
                  </a:lnTo>
                  <a:lnTo>
                    <a:pt y="41407" x="28370"/>
                  </a:lnTo>
                  <a:lnTo>
                    <a:pt y="41594" x="27688"/>
                  </a:lnTo>
                  <a:lnTo>
                    <a:pt y="41718" x="27005"/>
                  </a:lnTo>
                  <a:lnTo>
                    <a:pt y="41842" x="26322"/>
                  </a:lnTo>
                  <a:lnTo>
                    <a:pt y="41904" x="25639"/>
                  </a:lnTo>
                  <a:lnTo>
                    <a:pt y="41904" x="23901"/>
                  </a:lnTo>
                  <a:lnTo>
                    <a:pt y="41780" x="22908"/>
                  </a:lnTo>
                  <a:lnTo>
                    <a:pt y="41532" x="21976"/>
                  </a:lnTo>
                  <a:lnTo>
                    <a:pt y="41283" x="21045"/>
                  </a:lnTo>
                  <a:lnTo>
                    <a:pt y="40911" x="20176"/>
                  </a:lnTo>
                  <a:lnTo>
                    <a:pt y="40476" x="19307"/>
                  </a:lnTo>
                  <a:lnTo>
                    <a:pt y="39980" x="18500"/>
                  </a:lnTo>
                  <a:lnTo>
                    <a:pt y="39421" x="17693"/>
                  </a:lnTo>
                  <a:lnTo>
                    <a:pt y="38800" x="16948"/>
                  </a:lnTo>
                  <a:lnTo>
                    <a:pt y="38117" x="16265"/>
                  </a:lnTo>
                  <a:lnTo>
                    <a:pt y="37372" x="15582"/>
                  </a:lnTo>
                  <a:lnTo>
                    <a:pt y="36627" x="14961"/>
                  </a:lnTo>
                  <a:lnTo>
                    <a:pt y="35820" x="14403"/>
                  </a:lnTo>
                  <a:lnTo>
                    <a:pt y="34951" x="13782"/>
                  </a:lnTo>
                  <a:lnTo>
                    <a:pt y="34082" x="13285"/>
                  </a:lnTo>
                  <a:lnTo>
                    <a:pt y="33151" x="12789"/>
                  </a:lnTo>
                  <a:lnTo>
                    <a:pt y="32220" x="12354"/>
                  </a:lnTo>
                  <a:lnTo>
                    <a:pt y="31226" x="11920"/>
                  </a:lnTo>
                  <a:lnTo>
                    <a:pt y="29240" x="11112"/>
                  </a:lnTo>
                  <a:lnTo>
                    <a:pt y="27253" x="10492"/>
                  </a:lnTo>
                  <a:lnTo>
                    <a:pt y="25205" x="9995"/>
                  </a:lnTo>
                  <a:lnTo>
                    <a:pt y="23156" x="9561"/>
                  </a:lnTo>
                  <a:lnTo>
                    <a:pt y="21170" x="9312"/>
                  </a:lnTo>
                  <a:lnTo>
                    <a:pt y="19245" x="9126"/>
                  </a:lnTo>
                  <a:lnTo>
                    <a:pt y="17445" x="9064"/>
                  </a:lnTo>
                  <a:lnTo>
                    <a:pt y="15955" x="9126"/>
                  </a:lnTo>
                  <a:lnTo>
                    <a:pt y="14465" x="9250"/>
                  </a:lnTo>
                  <a:lnTo>
                    <a:pt y="12975" x="9498"/>
                  </a:lnTo>
                  <a:lnTo>
                    <a:pt y="12230" x="9685"/>
                  </a:lnTo>
                  <a:lnTo>
                    <a:pt y="11485" x="9871"/>
                  </a:lnTo>
                  <a:lnTo>
                    <a:pt y="10740" x="10119"/>
                  </a:lnTo>
                  <a:lnTo>
                    <a:pt y="10057" x="10430"/>
                  </a:lnTo>
                  <a:lnTo>
                    <a:pt y="9313" x="10740"/>
                  </a:lnTo>
                  <a:lnTo>
                    <a:pt y="8630" x="11175"/>
                  </a:lnTo>
                  <a:lnTo>
                    <a:pt y="8009" x="11609"/>
                  </a:lnTo>
                  <a:lnTo>
                    <a:pt y="7326" x="12168"/>
                  </a:lnTo>
                  <a:lnTo>
                    <a:pt y="6705" x="12727"/>
                  </a:lnTo>
                  <a:lnTo>
                    <a:pt y="6084" x="13409"/>
                  </a:lnTo>
                  <a:lnTo>
                    <a:pt y="5339" x="14279"/>
                  </a:lnTo>
                  <a:lnTo>
                    <a:pt y="4719" x="15210"/>
                  </a:lnTo>
                  <a:lnTo>
                    <a:pt y="4160" x="16203"/>
                  </a:lnTo>
                  <a:lnTo>
                    <a:pt y="3725" x="17258"/>
                  </a:lnTo>
                  <a:lnTo>
                    <a:pt y="3353" x="18376"/>
                  </a:lnTo>
                  <a:lnTo>
                    <a:pt y="3105" x="19493"/>
                  </a:lnTo>
                  <a:lnTo>
                    <a:pt y="2918" x="20611"/>
                  </a:lnTo>
                  <a:lnTo>
                    <a:pt y="2856" x="21790"/>
                  </a:lnTo>
                  <a:close/>
                  <a:moveTo>
                    <a:pt y="1" x="22908"/>
                  </a:moveTo>
                  <a:lnTo>
                    <a:pt y="125" x="21604"/>
                  </a:lnTo>
                  <a:lnTo>
                    <a:pt y="249" x="20362"/>
                  </a:lnTo>
                  <a:lnTo>
                    <a:pt y="435" x="19121"/>
                  </a:lnTo>
                  <a:lnTo>
                    <a:pt y="746" x="17879"/>
                  </a:lnTo>
                  <a:lnTo>
                    <a:pt y="1056" x="16700"/>
                  </a:lnTo>
                  <a:lnTo>
                    <a:pt y="1366" x="15582"/>
                  </a:lnTo>
                  <a:lnTo>
                    <a:pt y="1801" x="14465"/>
                  </a:lnTo>
                  <a:lnTo>
                    <a:pt y="2298" x="13347"/>
                  </a:lnTo>
                  <a:lnTo>
                    <a:pt y="2794" x="12292"/>
                  </a:lnTo>
                  <a:lnTo>
                    <a:pt y="3353" x="11299"/>
                  </a:lnTo>
                  <a:lnTo>
                    <a:pt y="3912" x="10305"/>
                  </a:lnTo>
                  <a:lnTo>
                    <a:pt y="4595" x="9374"/>
                  </a:lnTo>
                  <a:lnTo>
                    <a:pt y="5277" x="8505"/>
                  </a:lnTo>
                  <a:lnTo>
                    <a:pt y="5960" x="7636"/>
                  </a:lnTo>
                  <a:lnTo>
                    <a:pt y="6767" x="6767"/>
                  </a:lnTo>
                  <a:lnTo>
                    <a:pt y="7512" x="6022"/>
                  </a:lnTo>
                  <a:lnTo>
                    <a:pt y="8381" x="5277"/>
                  </a:lnTo>
                  <a:lnTo>
                    <a:pt y="9250" x="4594"/>
                  </a:lnTo>
                  <a:lnTo>
                    <a:pt y="10120" x="3911"/>
                  </a:lnTo>
                  <a:lnTo>
                    <a:pt y="11051" x="3353"/>
                  </a:lnTo>
                  <a:lnTo>
                    <a:pt y="11982" x="2794"/>
                  </a:lnTo>
                  <a:lnTo>
                    <a:pt y="12975" x="2235"/>
                  </a:lnTo>
                  <a:lnTo>
                    <a:pt y="13968" x="1801"/>
                  </a:lnTo>
                  <a:lnTo>
                    <a:pt y="15024" x="1366"/>
                  </a:lnTo>
                  <a:lnTo>
                    <a:pt y="16017" x="1056"/>
                  </a:lnTo>
                  <a:lnTo>
                    <a:pt y="17134" x="745"/>
                  </a:lnTo>
                  <a:lnTo>
                    <a:pt y="18190" x="497"/>
                  </a:lnTo>
                  <a:lnTo>
                    <a:pt y="19307" x="311"/>
                  </a:lnTo>
                  <a:lnTo>
                    <a:pt y="20425" x="124"/>
                  </a:lnTo>
                  <a:lnTo>
                    <a:pt y="21542" x="62"/>
                  </a:lnTo>
                  <a:lnTo>
                    <a:pt y="22660" x="0"/>
                  </a:lnTo>
                  <a:lnTo>
                    <a:pt y="23653" x="62"/>
                  </a:lnTo>
                  <a:lnTo>
                    <a:pt y="24646" x="124"/>
                  </a:lnTo>
                  <a:lnTo>
                    <a:pt y="25639" x="249"/>
                  </a:lnTo>
                  <a:lnTo>
                    <a:pt y="26633" x="373"/>
                  </a:lnTo>
                  <a:lnTo>
                    <a:pt y="27626" x="621"/>
                  </a:lnTo>
                  <a:lnTo>
                    <a:pt y="28619" x="869"/>
                  </a:lnTo>
                  <a:lnTo>
                    <a:pt y="29550" x="1180"/>
                  </a:lnTo>
                  <a:lnTo>
                    <a:pt y="30544" x="1490"/>
                  </a:lnTo>
                  <a:lnTo>
                    <a:pt y="31475" x="1863"/>
                  </a:lnTo>
                  <a:lnTo>
                    <a:pt y="32406" x="2297"/>
                  </a:lnTo>
                  <a:lnTo>
                    <a:pt y="33337" x="2794"/>
                  </a:lnTo>
                  <a:lnTo>
                    <a:pt y="34268" x="3291"/>
                  </a:lnTo>
                  <a:lnTo>
                    <a:pt y="35137" x="3911"/>
                  </a:lnTo>
                  <a:lnTo>
                    <a:pt y="36006" x="4470"/>
                  </a:lnTo>
                  <a:lnTo>
                    <a:pt y="36814" x="5153"/>
                  </a:lnTo>
                  <a:lnTo>
                    <a:pt y="37621" x="5836"/>
                  </a:lnTo>
                  <a:lnTo>
                    <a:pt y="38428" x="6581"/>
                  </a:lnTo>
                  <a:lnTo>
                    <a:pt y="39173" x="7388"/>
                  </a:lnTo>
                  <a:lnTo>
                    <a:pt y="39855" x="8195"/>
                  </a:lnTo>
                  <a:lnTo>
                    <a:pt y="40538" x="9064"/>
                  </a:lnTo>
                  <a:lnTo>
                    <a:pt y="41159" x="9995"/>
                  </a:lnTo>
                  <a:lnTo>
                    <a:pt y="41718" x="10926"/>
                  </a:lnTo>
                  <a:lnTo>
                    <a:pt y="42276" x="11920"/>
                  </a:lnTo>
                  <a:lnTo>
                    <a:pt y="42773" x="12975"/>
                  </a:lnTo>
                  <a:lnTo>
                    <a:pt y="43208" x="14092"/>
                  </a:lnTo>
                  <a:lnTo>
                    <a:pt y="43580" x="15210"/>
                  </a:lnTo>
                  <a:lnTo>
                    <a:pt y="43953" x="16389"/>
                  </a:lnTo>
                  <a:lnTo>
                    <a:pt y="44201" x="17569"/>
                  </a:lnTo>
                  <a:lnTo>
                    <a:pt y="44449" x="18810"/>
                  </a:lnTo>
                  <a:lnTo>
                    <a:pt y="44573" x="20114"/>
                  </a:lnTo>
                  <a:lnTo>
                    <a:pt y="44698" x="21418"/>
                  </a:lnTo>
                  <a:lnTo>
                    <a:pt y="44760" x="22845"/>
                  </a:lnTo>
                  <a:lnTo>
                    <a:pt y="44698" x="24211"/>
                  </a:lnTo>
                  <a:lnTo>
                    <a:pt y="44573" x="25577"/>
                  </a:lnTo>
                  <a:lnTo>
                    <a:pt y="44449" x="26943"/>
                  </a:lnTo>
                  <a:lnTo>
                    <a:pt y="44201" x="28184"/>
                  </a:lnTo>
                  <a:lnTo>
                    <a:pt y="43891" x="29426"/>
                  </a:lnTo>
                  <a:lnTo>
                    <a:pt y="43580" x="30667"/>
                  </a:lnTo>
                  <a:lnTo>
                    <a:pt y="43208" x="31847"/>
                  </a:lnTo>
                  <a:lnTo>
                    <a:pt y="42711" x="32964"/>
                  </a:lnTo>
                  <a:lnTo>
                    <a:pt y="42214" x="34020"/>
                  </a:lnTo>
                  <a:lnTo>
                    <a:pt y="41656" x="35075"/>
                  </a:lnTo>
                  <a:lnTo>
                    <a:pt y="41097" x="36068"/>
                  </a:lnTo>
                  <a:lnTo>
                    <a:pt y="40476" x="36999"/>
                  </a:lnTo>
                  <a:lnTo>
                    <a:pt y="39793" x="37931"/>
                  </a:lnTo>
                  <a:lnTo>
                    <a:pt y="39048" x="38800"/>
                  </a:lnTo>
                  <a:lnTo>
                    <a:pt y="38303" x="39607"/>
                  </a:lnTo>
                  <a:lnTo>
                    <a:pt y="37496" x="40414"/>
                  </a:lnTo>
                  <a:lnTo>
                    <a:pt y="36689" x="41097"/>
                  </a:lnTo>
                  <a:lnTo>
                    <a:pt y="35820" x="41780"/>
                  </a:lnTo>
                  <a:lnTo>
                    <a:pt y="34951" x="42462"/>
                  </a:lnTo>
                  <a:lnTo>
                    <a:pt y="34082" x="43021"/>
                  </a:lnTo>
                  <a:lnTo>
                    <a:pt y="33151" x="43580"/>
                  </a:lnTo>
                  <a:lnTo>
                    <a:pt y="32158" x="44076"/>
                  </a:lnTo>
                  <a:lnTo>
                    <a:pt y="31226" x="44573"/>
                  </a:lnTo>
                  <a:lnTo>
                    <a:pt y="30233" x="45008"/>
                  </a:lnTo>
                  <a:lnTo>
                    <a:pt y="29240" x="45318"/>
                  </a:lnTo>
                  <a:lnTo>
                    <a:pt y="28247" x="45628"/>
                  </a:lnTo>
                  <a:lnTo>
                    <a:pt y="27191" x="45939"/>
                  </a:lnTo>
                  <a:lnTo>
                    <a:pt y="26198" x="46125"/>
                  </a:lnTo>
                  <a:lnTo>
                    <a:pt y="25143" x="46311"/>
                  </a:lnTo>
                  <a:lnTo>
                    <a:pt y="24087" x="46435"/>
                  </a:lnTo>
                  <a:lnTo>
                    <a:pt y="23094" x="46498"/>
                  </a:lnTo>
                  <a:lnTo>
                    <a:pt y="22039" x="46560"/>
                  </a:lnTo>
                  <a:lnTo>
                    <a:pt y="20983" x="46498"/>
                  </a:lnTo>
                  <a:lnTo>
                    <a:pt y="19928" x="46435"/>
                  </a:lnTo>
                  <a:lnTo>
                    <a:pt y="18873" x="46311"/>
                  </a:lnTo>
                  <a:lnTo>
                    <a:pt y="17817" x="46125"/>
                  </a:lnTo>
                  <a:lnTo>
                    <a:pt y="16824" x="45939"/>
                  </a:lnTo>
                  <a:lnTo>
                    <a:pt y="15769" x="45628"/>
                  </a:lnTo>
                  <a:lnTo>
                    <a:pt y="14775" x="45318"/>
                  </a:lnTo>
                  <a:lnTo>
                    <a:pt y="13844" x="45008"/>
                  </a:lnTo>
                  <a:lnTo>
                    <a:pt y="12851" x="44573"/>
                  </a:lnTo>
                  <a:lnTo>
                    <a:pt y="11920" x="44139"/>
                  </a:lnTo>
                  <a:lnTo>
                    <a:pt y="10989" x="43642"/>
                  </a:lnTo>
                  <a:lnTo>
                    <a:pt y="10057" x="43083"/>
                  </a:lnTo>
                  <a:lnTo>
                    <a:pt y="9188" x="42524"/>
                  </a:lnTo>
                  <a:lnTo>
                    <a:pt y="8381" x="41904"/>
                  </a:lnTo>
                  <a:lnTo>
                    <a:pt y="7574" x="41221"/>
                  </a:lnTo>
                  <a:lnTo>
                    <a:pt y="6767" x="40538"/>
                  </a:lnTo>
                  <a:lnTo>
                    <a:pt y="6022" x="39793"/>
                  </a:lnTo>
                  <a:lnTo>
                    <a:pt y="5277" x="38986"/>
                  </a:lnTo>
                  <a:lnTo>
                    <a:pt y="4595" x="38179"/>
                  </a:lnTo>
                  <a:lnTo>
                    <a:pt y="3974" x="37310"/>
                  </a:lnTo>
                  <a:lnTo>
                    <a:pt y="3353" x="36441"/>
                  </a:lnTo>
                  <a:lnTo>
                    <a:pt y="2794" x="35510"/>
                  </a:lnTo>
                  <a:lnTo>
                    <a:pt y="2298" x="34516"/>
                  </a:lnTo>
                  <a:lnTo>
                    <a:pt y="1863" x="33523"/>
                  </a:lnTo>
                  <a:lnTo>
                    <a:pt y="1429" x="32468"/>
                  </a:lnTo>
                  <a:lnTo>
                    <a:pt y="1056" x="31350"/>
                  </a:lnTo>
                  <a:lnTo>
                    <a:pt y="746" x="30295"/>
                  </a:lnTo>
                  <a:lnTo>
                    <a:pt y="497" x="29115"/>
                  </a:lnTo>
                  <a:lnTo>
                    <a:pt y="249" x="27936"/>
                  </a:lnTo>
                  <a:lnTo>
                    <a:pt y="125" x="26756"/>
                  </a:lnTo>
                  <a:lnTo>
                    <a:pt y="1" x="25515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sp>
          <p:nvSpPr>
            <p:cNvPr name="Shape 48" id="48"/>
            <p:cNvSpPr/>
            <p:nvPr/>
          </p:nvSpPr>
          <p:spPr>
            <a:xfrm>
              <a:off y="4936221" x="17169"/>
              <a:ext cy="2638858" cx="2309597"/>
            </a:xfrm>
            <a:custGeom>
              <a:pathLst>
                <a:path extrusionOk="0" h="69157" w="60528">
                  <a:moveTo>
                    <a:pt y="1" x="30170"/>
                  </a:moveTo>
                  <a:lnTo>
                    <a:pt y="63" x="27687"/>
                  </a:lnTo>
                  <a:lnTo>
                    <a:pt y="249" x="25266"/>
                  </a:lnTo>
                  <a:lnTo>
                    <a:pt y="559" x="22969"/>
                  </a:lnTo>
                  <a:lnTo>
                    <a:pt y="994" x="20672"/>
                  </a:lnTo>
                  <a:lnTo>
                    <a:pt y="1491" x="18500"/>
                  </a:lnTo>
                  <a:lnTo>
                    <a:pt y="2111" x="16451"/>
                  </a:lnTo>
                  <a:lnTo>
                    <a:pt y="2856" x="14402"/>
                  </a:lnTo>
                  <a:lnTo>
                    <a:pt y="3663" x="12478"/>
                  </a:lnTo>
                  <a:lnTo>
                    <a:pt y="4533" x="10616"/>
                  </a:lnTo>
                  <a:lnTo>
                    <a:pt y="5588" x="8815"/>
                  </a:lnTo>
                  <a:lnTo>
                    <a:pt y="6643" x="7139"/>
                  </a:lnTo>
                  <a:lnTo>
                    <a:pt y="7823" x="5525"/>
                  </a:lnTo>
                  <a:lnTo>
                    <a:pt y="9064" x="4035"/>
                  </a:lnTo>
                  <a:lnTo>
                    <a:pt y="10368" x="2607"/>
                  </a:lnTo>
                  <a:lnTo>
                    <a:pt y="11734" x="1242"/>
                  </a:lnTo>
                  <a:lnTo>
                    <a:pt y="13224" x="0"/>
                  </a:lnTo>
                  <a:lnTo>
                    <a:pt y="57238" x="0"/>
                  </a:lnTo>
                  <a:lnTo>
                    <a:pt y="58541" x="1117"/>
                  </a:lnTo>
                  <a:lnTo>
                    <a:pt y="59721" x="2297"/>
                  </a:lnTo>
                  <a:lnTo>
                    <a:pt y="60900" x="3539"/>
                  </a:lnTo>
                  <a:lnTo>
                    <a:pt y="62018" x="4904"/>
                  </a:lnTo>
                  <a:lnTo>
                    <a:pt y="63073" x="6332"/>
                  </a:lnTo>
                  <a:lnTo>
                    <a:pt y="64004" x="7884"/>
                  </a:lnTo>
                  <a:lnTo>
                    <a:pt y="64935" x="9436"/>
                  </a:lnTo>
                  <a:lnTo>
                    <a:pt y="65742" x="11174"/>
                  </a:lnTo>
                  <a:lnTo>
                    <a:pt y="66549" x="12912"/>
                  </a:lnTo>
                  <a:lnTo>
                    <a:pt y="67170" x="14837"/>
                  </a:lnTo>
                  <a:lnTo>
                    <a:pt y="67729" x="16761"/>
                  </a:lnTo>
                  <a:lnTo>
                    <a:pt y="68226" x="18810"/>
                  </a:lnTo>
                  <a:lnTo>
                    <a:pt y="68598" x="20983"/>
                  </a:lnTo>
                  <a:lnTo>
                    <a:pt y="68908" x="23218"/>
                  </a:lnTo>
                  <a:lnTo>
                    <a:pt y="69095" x="25577"/>
                  </a:lnTo>
                  <a:lnTo>
                    <a:pt y="69157" x="27998"/>
                  </a:lnTo>
                  <a:lnTo>
                    <a:pt y="69095" x="29922"/>
                  </a:lnTo>
                  <a:lnTo>
                    <a:pt y="68970" x="31847"/>
                  </a:lnTo>
                  <a:lnTo>
                    <a:pt y="68846" x="33771"/>
                  </a:lnTo>
                  <a:lnTo>
                    <a:pt y="68660" x="35633"/>
                  </a:lnTo>
                  <a:lnTo>
                    <a:pt y="68163" x="39482"/>
                  </a:lnTo>
                  <a:lnTo>
                    <a:pt y="67543" x="43517"/>
                  </a:lnTo>
                  <a:lnTo>
                    <a:pt y="64439" x="56927"/>
                  </a:lnTo>
                  <a:lnTo>
                    <a:pt y="52954" x="56927"/>
                  </a:lnTo>
                  <a:lnTo>
                    <a:pt y="50657" x="56989"/>
                  </a:lnTo>
                  <a:lnTo>
                    <a:pt y="48484" x="57113"/>
                  </a:lnTo>
                  <a:lnTo>
                    <a:pt y="47988" x="57237"/>
                  </a:lnTo>
                  <a:lnTo>
                    <a:pt y="47615" x="57423"/>
                  </a:lnTo>
                  <a:lnTo>
                    <a:pt y="47305" x="57671"/>
                  </a:lnTo>
                  <a:lnTo>
                    <a:pt y="46932" x="58044"/>
                  </a:lnTo>
                  <a:lnTo>
                    <a:pt y="44636" x="60527"/>
                  </a:lnTo>
                  <a:lnTo>
                    <a:pt y="44636" x="40600"/>
                  </a:lnTo>
                  <a:lnTo>
                    <a:pt y="48671" x="33088"/>
                  </a:lnTo>
                  <a:lnTo>
                    <a:pt y="47926" x="47242"/>
                  </a:lnTo>
                  <a:lnTo>
                    <a:pt y="63011" x="47242"/>
                  </a:lnTo>
                  <a:lnTo>
                    <a:pt y="63880" x="45069"/>
                  </a:lnTo>
                  <a:lnTo>
                    <a:pt y="64252" x="43828"/>
                  </a:lnTo>
                  <a:lnTo>
                    <a:pt y="64625" x="42524"/>
                  </a:lnTo>
                  <a:lnTo>
                    <a:pt y="64935" x="41034"/>
                  </a:lnTo>
                  <a:lnTo>
                    <a:pt y="65184" x="39358"/>
                  </a:lnTo>
                  <a:lnTo>
                    <a:pt y="65308" x="37434"/>
                  </a:lnTo>
                  <a:lnTo>
                    <a:pt y="65370" x="35323"/>
                  </a:lnTo>
                  <a:lnTo>
                    <a:pt y="65308" x="33461"/>
                  </a:lnTo>
                  <a:lnTo>
                    <a:pt y="65184" x="31598"/>
                  </a:lnTo>
                  <a:lnTo>
                    <a:pt y="64935" x="29798"/>
                  </a:lnTo>
                  <a:lnTo>
                    <a:pt y="64625" x="27998"/>
                  </a:lnTo>
                  <a:lnTo>
                    <a:pt y="64190" x="26322"/>
                  </a:lnTo>
                  <a:lnTo>
                    <a:pt y="63694" x="24645"/>
                  </a:lnTo>
                  <a:lnTo>
                    <a:pt y="63135" x="23031"/>
                  </a:lnTo>
                  <a:lnTo>
                    <a:pt y="62514" x="21479"/>
                  </a:lnTo>
                  <a:lnTo>
                    <a:pt y="61769" x="19989"/>
                  </a:lnTo>
                  <a:lnTo>
                    <a:pt y="60962" x="18562"/>
                  </a:lnTo>
                  <a:lnTo>
                    <a:pt y="60093" x="17134"/>
                  </a:lnTo>
                  <a:lnTo>
                    <a:pt y="59162" x="15830"/>
                  </a:lnTo>
                  <a:lnTo>
                    <a:pt y="58169" x="14527"/>
                  </a:lnTo>
                  <a:lnTo>
                    <a:pt y="57113" x="13285"/>
                  </a:lnTo>
                  <a:lnTo>
                    <a:pt y="55996" x="12168"/>
                  </a:lnTo>
                  <a:lnTo>
                    <a:pt y="54879" x="11050"/>
                  </a:lnTo>
                  <a:lnTo>
                    <a:pt y="53637" x="9995"/>
                  </a:lnTo>
                  <a:lnTo>
                    <a:pt y="52395" x="9001"/>
                  </a:lnTo>
                  <a:lnTo>
                    <a:pt y="51030" x="8070"/>
                  </a:lnTo>
                  <a:lnTo>
                    <a:pt y="49726" x="7201"/>
                  </a:lnTo>
                  <a:lnTo>
                    <a:pt y="48298" x="6394"/>
                  </a:lnTo>
                  <a:lnTo>
                    <a:pt y="46870" x="5649"/>
                  </a:lnTo>
                  <a:lnTo>
                    <a:pt y="45380" x="5028"/>
                  </a:lnTo>
                  <a:lnTo>
                    <a:pt y="43891" x="4408"/>
                  </a:lnTo>
                  <a:lnTo>
                    <a:pt y="42339" x="3849"/>
                  </a:lnTo>
                  <a:lnTo>
                    <a:pt y="40787" x="3414"/>
                  </a:lnTo>
                  <a:lnTo>
                    <a:pt y="39235" x="2980"/>
                  </a:lnTo>
                  <a:lnTo>
                    <a:pt y="37621" x="2669"/>
                  </a:lnTo>
                  <a:lnTo>
                    <a:pt y="36007" x="2421"/>
                  </a:lnTo>
                  <a:lnTo>
                    <a:pt y="34393" x="2235"/>
                  </a:lnTo>
                  <a:lnTo>
                    <a:pt y="32716" x="2111"/>
                  </a:lnTo>
                  <a:lnTo>
                    <a:pt y="31102" x="2111"/>
                  </a:lnTo>
                  <a:lnTo>
                    <a:pt y="29550" x="2111"/>
                  </a:lnTo>
                  <a:lnTo>
                    <a:pt y="28060" x="2235"/>
                  </a:lnTo>
                  <a:lnTo>
                    <a:pt y="26633" x="2359"/>
                  </a:lnTo>
                  <a:lnTo>
                    <a:pt y="25205" x="2607"/>
                  </a:lnTo>
                  <a:lnTo>
                    <a:pt y="23777" x="2856"/>
                  </a:lnTo>
                  <a:lnTo>
                    <a:pt y="22411" x="3228"/>
                  </a:lnTo>
                  <a:lnTo>
                    <a:pt y="21108" x="3601"/>
                  </a:lnTo>
                  <a:lnTo>
                    <a:pt y="19804" x="4035"/>
                  </a:lnTo>
                  <a:lnTo>
                    <a:pt y="18562" x="4594"/>
                  </a:lnTo>
                  <a:lnTo>
                    <a:pt y="17383" x="5153"/>
                  </a:lnTo>
                  <a:lnTo>
                    <a:pt y="16203" x="5773"/>
                  </a:lnTo>
                  <a:lnTo>
                    <a:pt y="15086" x="6394"/>
                  </a:lnTo>
                  <a:lnTo>
                    <a:pt y="14031" x="7139"/>
                  </a:lnTo>
                  <a:lnTo>
                    <a:pt y="12975" x="7884"/>
                  </a:lnTo>
                  <a:lnTo>
                    <a:pt y="12044" x="8691"/>
                  </a:lnTo>
                  <a:lnTo>
                    <a:pt y="11051" x="9560"/>
                  </a:lnTo>
                  <a:lnTo>
                    <a:pt y="10182" x="10429"/>
                  </a:lnTo>
                  <a:lnTo>
                    <a:pt y="9375" x="11360"/>
                  </a:lnTo>
                  <a:lnTo>
                    <a:pt y="8568" x="12354"/>
                  </a:lnTo>
                  <a:lnTo>
                    <a:pt y="7823" x="13347"/>
                  </a:lnTo>
                  <a:lnTo>
                    <a:pt y="7140" x="14402"/>
                  </a:lnTo>
                  <a:lnTo>
                    <a:pt y="6519" x="15520"/>
                  </a:lnTo>
                  <a:lnTo>
                    <a:pt y="5898" x="16637"/>
                  </a:lnTo>
                  <a:lnTo>
                    <a:pt y="5402" x="17755"/>
                  </a:lnTo>
                  <a:lnTo>
                    <a:pt y="4967" x="18996"/>
                  </a:lnTo>
                  <a:lnTo>
                    <a:pt y="4533" x="20176"/>
                  </a:lnTo>
                  <a:lnTo>
                    <a:pt y="4160" x="21417"/>
                  </a:lnTo>
                  <a:lnTo>
                    <a:pt y="3912" x="22721"/>
                  </a:lnTo>
                  <a:lnTo>
                    <a:pt y="3663" x="24025"/>
                  </a:lnTo>
                  <a:lnTo>
                    <a:pt y="3539" x="25390"/>
                  </a:lnTo>
                  <a:lnTo>
                    <a:pt y="3415" x="26694"/>
                  </a:lnTo>
                  <a:lnTo>
                    <a:pt y="3415" x="28122"/>
                  </a:lnTo>
                  <a:lnTo>
                    <a:pt y="3477" x="30108"/>
                  </a:lnTo>
                  <a:lnTo>
                    <a:pt y="3663" x="32033"/>
                  </a:lnTo>
                  <a:lnTo>
                    <a:pt y="3912" x="33771"/>
                  </a:lnTo>
                  <a:lnTo>
                    <a:pt y="4346" x="35447"/>
                  </a:lnTo>
                  <a:lnTo>
                    <a:pt y="4781" x="36999"/>
                  </a:lnTo>
                  <a:lnTo>
                    <a:pt y="5340" x="38489"/>
                  </a:lnTo>
                  <a:lnTo>
                    <a:pt y="5960" x="39855"/>
                  </a:lnTo>
                  <a:lnTo>
                    <a:pt y="6643" x="41096"/>
                  </a:lnTo>
                  <a:lnTo>
                    <a:pt y="7326" x="42276"/>
                  </a:lnTo>
                  <a:lnTo>
                    <a:pt y="8071" x="43331"/>
                  </a:lnTo>
                  <a:lnTo>
                    <a:pt y="8816" x="44324"/>
                  </a:lnTo>
                  <a:lnTo>
                    <a:pt y="9499" x="45256"/>
                  </a:lnTo>
                  <a:lnTo>
                    <a:pt y="10927" x="46870"/>
                  </a:lnTo>
                  <a:lnTo>
                    <a:pt y="12230" x="48173"/>
                  </a:lnTo>
                  <a:lnTo>
                    <a:pt y="15955" x="45876"/>
                  </a:lnTo>
                  <a:lnTo>
                    <a:pt y="15210" x="49167"/>
                  </a:lnTo>
                  <a:lnTo>
                    <a:pt y="7823" x="56927"/>
                  </a:lnTo>
                  <a:lnTo>
                    <a:pt y="6581" x="55126"/>
                  </a:lnTo>
                  <a:lnTo>
                    <a:pt y="5836" x="53947"/>
                  </a:lnTo>
                  <a:lnTo>
                    <a:pt y="5091" x="52581"/>
                  </a:lnTo>
                  <a:lnTo>
                    <a:pt y="4346" x="51029"/>
                  </a:lnTo>
                  <a:lnTo>
                    <a:pt y="3539" x="49167"/>
                  </a:lnTo>
                  <a:lnTo>
                    <a:pt y="2732" x="46994"/>
                  </a:lnTo>
                  <a:lnTo>
                    <a:pt y="1987" x="44511"/>
                  </a:lnTo>
                  <a:lnTo>
                    <a:pt y="1553" x="42835"/>
                  </a:lnTo>
                  <a:lnTo>
                    <a:pt y="1180" x="41158"/>
                  </a:lnTo>
                  <a:lnTo>
                    <a:pt y="808" x="39358"/>
                  </a:lnTo>
                  <a:lnTo>
                    <a:pt y="559" x="37620"/>
                  </a:lnTo>
                  <a:lnTo>
                    <a:pt y="311" x="35758"/>
                  </a:lnTo>
                  <a:lnTo>
                    <a:pt y="125" x="33957"/>
                  </a:lnTo>
                  <a:lnTo>
                    <a:pt y="63" x="32033"/>
                  </a:lnTo>
                  <a:lnTo>
                    <a:pt y="1" x="30170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sp>
          <p:nvSpPr>
            <p:cNvPr name="Shape 49" id="49"/>
            <p:cNvSpPr/>
            <p:nvPr/>
          </p:nvSpPr>
          <p:spPr>
            <a:xfrm>
              <a:off y="4853348" x="8013824"/>
              <a:ext cy="2534611" cx="945199"/>
            </a:xfrm>
            <a:custGeom>
              <a:pathLst>
                <a:path extrusionOk="0" h="66425" w="24771">
                  <a:moveTo>
                    <a:pt y="0" x="7078"/>
                  </a:moveTo>
                  <a:lnTo>
                    <a:pt y="3414" x="1"/>
                  </a:lnTo>
                  <a:lnTo>
                    <a:pt y="3414" x="7202"/>
                  </a:lnTo>
                  <a:lnTo>
                    <a:pt y="58354" x="7202"/>
                  </a:lnTo>
                  <a:lnTo>
                    <a:pt y="61458" x="7202"/>
                  </a:lnTo>
                  <a:lnTo>
                    <a:pt y="62079" x="7202"/>
                  </a:lnTo>
                  <a:lnTo>
                    <a:pt y="62638" x="7140"/>
                  </a:lnTo>
                  <a:lnTo>
                    <a:pt y="63134" x="6954"/>
                  </a:lnTo>
                  <a:lnTo>
                    <a:pt y="63569" x="6768"/>
                  </a:lnTo>
                  <a:lnTo>
                    <a:pt y="64128" x="6395"/>
                  </a:lnTo>
                  <a:lnTo>
                    <a:pt y="64748" x="5961"/>
                  </a:lnTo>
                  <a:lnTo>
                    <a:pt y="66424" x="4657"/>
                  </a:lnTo>
                  <a:lnTo>
                    <a:pt y="66424" x="21294"/>
                  </a:lnTo>
                  <a:lnTo>
                    <a:pt y="64376" x="24771"/>
                  </a:lnTo>
                  <a:lnTo>
                    <a:pt y="64128" x="22349"/>
                  </a:lnTo>
                  <a:lnTo>
                    <a:pt y="63879" x="19990"/>
                  </a:lnTo>
                  <a:lnTo>
                    <a:pt y="63755" x="18935"/>
                  </a:lnTo>
                  <a:lnTo>
                    <a:pt y="63569" x="18066"/>
                  </a:lnTo>
                  <a:lnTo>
                    <a:pt y="63445" x="17756"/>
                  </a:lnTo>
                  <a:lnTo>
                    <a:pt y="63321" x="17445"/>
                  </a:lnTo>
                  <a:lnTo>
                    <a:pt y="63134" x="17135"/>
                  </a:lnTo>
                  <a:lnTo>
                    <a:pt y="62886" x="16949"/>
                  </a:lnTo>
                  <a:lnTo>
                    <a:pt y="62638" x="16762"/>
                  </a:lnTo>
                  <a:lnTo>
                    <a:pt y="62327" x="16576"/>
                  </a:lnTo>
                  <a:lnTo>
                    <a:pt y="62017" x="16452"/>
                  </a:lnTo>
                  <a:lnTo>
                    <a:pt y="61582" x="16390"/>
                  </a:lnTo>
                  <a:lnTo>
                    <a:pt y="60651" x="16266"/>
                  </a:lnTo>
                  <a:lnTo>
                    <a:pt y="59410" x="16204"/>
                  </a:lnTo>
                  <a:lnTo>
                    <a:pt y="58354" x="16204"/>
                  </a:lnTo>
                  <a:lnTo>
                    <a:pt y="6146" x="16204"/>
                  </a:lnTo>
                  <a:lnTo>
                    <a:pt y="5587" x="16266"/>
                  </a:lnTo>
                  <a:lnTo>
                    <a:pt y="4470" x="16452"/>
                  </a:lnTo>
                  <a:lnTo>
                    <a:pt y="3539" x="16700"/>
                  </a:lnTo>
                  <a:lnTo>
                    <a:pt y="2794" x="17011"/>
                  </a:lnTo>
                  <a:lnTo>
                    <a:pt y="2173" x="17445"/>
                  </a:lnTo>
                  <a:lnTo>
                    <a:pt y="1676" x="18004"/>
                  </a:lnTo>
                  <a:lnTo>
                    <a:pt y="1117" x="18687"/>
                  </a:lnTo>
                  <a:lnTo>
                    <a:pt y="621" x="19494"/>
                  </a:lnTo>
                  <a:lnTo>
                    <a:pt y="0" x="20487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  <p:sp>
          <p:nvSpPr>
            <p:cNvPr name="Shape 50" id="50"/>
            <p:cNvSpPr/>
            <p:nvPr/>
          </p:nvSpPr>
          <p:spPr>
            <a:xfrm>
              <a:off y="5743946" x="8985007"/>
              <a:ext cy="1712661" cx="1165482"/>
            </a:xfrm>
            <a:custGeom>
              <a:pathLst>
                <a:path extrusionOk="0" h="44884" w="30544">
                  <a:moveTo>
                    <a:pt y="3105" x="18748"/>
                  </a:moveTo>
                  <a:lnTo>
                    <a:pt y="3167" x="19679"/>
                  </a:lnTo>
                  <a:lnTo>
                    <a:pt y="3291" x="20549"/>
                  </a:lnTo>
                  <a:lnTo>
                    <a:pt y="3539" x="21480"/>
                  </a:lnTo>
                  <a:lnTo>
                    <a:pt y="3788" x="22287"/>
                  </a:lnTo>
                  <a:lnTo>
                    <a:pt y="4222" x="23094"/>
                  </a:lnTo>
                  <a:lnTo>
                    <a:pt y="4657" x="23839"/>
                  </a:lnTo>
                  <a:lnTo>
                    <a:pt y="5153" x="24584"/>
                  </a:lnTo>
                  <a:lnTo>
                    <a:pt y="5712" x="25267"/>
                  </a:lnTo>
                  <a:lnTo>
                    <a:pt y="6271" x="25825"/>
                  </a:lnTo>
                  <a:lnTo>
                    <a:pt y="6954" x="26384"/>
                  </a:lnTo>
                  <a:lnTo>
                    <a:pt y="7574" x="26819"/>
                  </a:lnTo>
                  <a:lnTo>
                    <a:pt y="8257" x="27253"/>
                  </a:lnTo>
                  <a:lnTo>
                    <a:pt y="9002" x="27564"/>
                  </a:lnTo>
                  <a:lnTo>
                    <a:pt y="9685" x="27750"/>
                  </a:lnTo>
                  <a:lnTo>
                    <a:pt y="10430" x="27936"/>
                  </a:lnTo>
                  <a:lnTo>
                    <a:pt y="11113" x="27998"/>
                  </a:lnTo>
                  <a:lnTo>
                    <a:pt y="11547" x="27936"/>
                  </a:lnTo>
                  <a:lnTo>
                    <a:pt y="11982" x="27812"/>
                  </a:lnTo>
                  <a:lnTo>
                    <a:pt y="12292" x="27564"/>
                  </a:lnTo>
                  <a:lnTo>
                    <a:pt y="12603" x="27253"/>
                  </a:lnTo>
                  <a:lnTo>
                    <a:pt y="12913" x="26881"/>
                  </a:lnTo>
                  <a:lnTo>
                    <a:pt y="13161" x="26446"/>
                  </a:lnTo>
                  <a:lnTo>
                    <a:pt y="13658" x="25267"/>
                  </a:lnTo>
                  <a:lnTo>
                    <a:pt y="20983" x="8319"/>
                  </a:lnTo>
                  <a:lnTo>
                    <a:pt y="18500" x="8133"/>
                  </a:lnTo>
                  <a:lnTo>
                    <a:pt y="17259" x="8009"/>
                  </a:lnTo>
                  <a:lnTo>
                    <a:pt y="16079" x="8009"/>
                  </a:lnTo>
                  <a:lnTo>
                    <a:pt y="15148" x="8009"/>
                  </a:lnTo>
                  <a:lnTo>
                    <a:pt y="14279" x="8071"/>
                  </a:lnTo>
                  <a:lnTo>
                    <a:pt y="13410" x="8195"/>
                  </a:lnTo>
                  <a:lnTo>
                    <a:pt y="12603" x="8319"/>
                  </a:lnTo>
                  <a:lnTo>
                    <a:pt y="11858" x="8505"/>
                  </a:lnTo>
                  <a:lnTo>
                    <a:pt y="11113" x="8691"/>
                  </a:lnTo>
                  <a:lnTo>
                    <a:pt y="10430" x="8878"/>
                  </a:lnTo>
                  <a:lnTo>
                    <a:pt y="9809" x="9188"/>
                  </a:lnTo>
                  <a:lnTo>
                    <a:pt y="9188" x="9436"/>
                  </a:lnTo>
                  <a:lnTo>
                    <a:pt y="8568" x="9747"/>
                  </a:lnTo>
                  <a:lnTo>
                    <a:pt y="7512" x="10430"/>
                  </a:lnTo>
                  <a:lnTo>
                    <a:pt y="6581" x="11175"/>
                  </a:lnTo>
                  <a:lnTo>
                    <a:pt y="5774" x="11982"/>
                  </a:lnTo>
                  <a:lnTo>
                    <a:pt y="5091" x="12789"/>
                  </a:lnTo>
                  <a:lnTo>
                    <a:pt y="4532" x="13720"/>
                  </a:lnTo>
                  <a:lnTo>
                    <a:pt y="4098" x="14589"/>
                  </a:lnTo>
                  <a:lnTo>
                    <a:pt y="3725" x="15458"/>
                  </a:lnTo>
                  <a:lnTo>
                    <a:pt y="3415" x="16327"/>
                  </a:lnTo>
                  <a:lnTo>
                    <a:pt y="3229" x="17196"/>
                  </a:lnTo>
                  <a:lnTo>
                    <a:pt y="3105" x="18003"/>
                  </a:lnTo>
                  <a:close/>
                  <a:moveTo>
                    <a:pt y="1" x="21356"/>
                  </a:moveTo>
                  <a:lnTo>
                    <a:pt y="63" x="20424"/>
                  </a:lnTo>
                  <a:lnTo>
                    <a:pt y="125" x="19493"/>
                  </a:lnTo>
                  <a:lnTo>
                    <a:pt y="187" x="18624"/>
                  </a:lnTo>
                  <a:lnTo>
                    <a:pt y="373" x="17693"/>
                  </a:lnTo>
                  <a:lnTo>
                    <a:pt y="559" x="16762"/>
                  </a:lnTo>
                  <a:lnTo>
                    <a:pt y="746" x="15831"/>
                  </a:lnTo>
                  <a:lnTo>
                    <a:pt y="1056" x="14899"/>
                  </a:lnTo>
                  <a:lnTo>
                    <a:pt y="1366" x="13968"/>
                  </a:lnTo>
                  <a:lnTo>
                    <a:pt y="1677" x="13037"/>
                  </a:lnTo>
                  <a:lnTo>
                    <a:pt y="2111" x="12106"/>
                  </a:lnTo>
                  <a:lnTo>
                    <a:pt y="2546" x="11237"/>
                  </a:lnTo>
                  <a:lnTo>
                    <a:pt y="3043" x="10368"/>
                  </a:lnTo>
                  <a:lnTo>
                    <a:pt y="3539" x="9498"/>
                  </a:lnTo>
                  <a:lnTo>
                    <a:pt y="4098" x="8691"/>
                  </a:lnTo>
                  <a:lnTo>
                    <a:pt y="4719" x="7884"/>
                  </a:lnTo>
                  <a:lnTo>
                    <a:pt y="5339" x="7077"/>
                  </a:lnTo>
                  <a:lnTo>
                    <a:pt y="6084" x="6332"/>
                  </a:lnTo>
                  <a:lnTo>
                    <a:pt y="6767" x="5588"/>
                  </a:lnTo>
                  <a:lnTo>
                    <a:pt y="7574" x="4905"/>
                  </a:lnTo>
                  <a:lnTo>
                    <a:pt y="8381" x="4222"/>
                  </a:lnTo>
                  <a:lnTo>
                    <a:pt y="9250" x="3601"/>
                  </a:lnTo>
                  <a:lnTo>
                    <a:pt y="10182" x="2980"/>
                  </a:lnTo>
                  <a:lnTo>
                    <a:pt y="11113" x="2484"/>
                  </a:lnTo>
                  <a:lnTo>
                    <a:pt y="12106" x="1987"/>
                  </a:lnTo>
                  <a:lnTo>
                    <a:pt y="13099" x="1552"/>
                  </a:lnTo>
                  <a:lnTo>
                    <a:pt y="14217" x="1118"/>
                  </a:lnTo>
                  <a:lnTo>
                    <a:pt y="15334" x="807"/>
                  </a:lnTo>
                  <a:lnTo>
                    <a:pt y="16452" x="497"/>
                  </a:lnTo>
                  <a:lnTo>
                    <a:pt y="17693" x="311"/>
                  </a:lnTo>
                  <a:lnTo>
                    <a:pt y="18935" x="125"/>
                  </a:lnTo>
                  <a:lnTo>
                    <a:pt y="20238" x="0"/>
                  </a:lnTo>
                  <a:lnTo>
                    <a:pt y="21542" x="0"/>
                  </a:lnTo>
                  <a:lnTo>
                    <a:pt y="22908" x="0"/>
                  </a:lnTo>
                  <a:lnTo>
                    <a:pt y="24211" x="125"/>
                  </a:lnTo>
                  <a:lnTo>
                    <a:pt y="25577" x="311"/>
                  </a:lnTo>
                  <a:lnTo>
                    <a:pt y="26943" x="559"/>
                  </a:lnTo>
                  <a:lnTo>
                    <a:pt y="28309" x="870"/>
                  </a:lnTo>
                  <a:lnTo>
                    <a:pt y="29612" x="1242"/>
                  </a:lnTo>
                  <a:lnTo>
                    <a:pt y="30978" x="1739"/>
                  </a:lnTo>
                  <a:lnTo>
                    <a:pt y="32282" x="2235"/>
                  </a:lnTo>
                  <a:lnTo>
                    <a:pt y="33585" x="2856"/>
                  </a:lnTo>
                  <a:lnTo>
                    <a:pt y="34827" x="3601"/>
                  </a:lnTo>
                  <a:lnTo>
                    <a:pt y="36006" x="4346"/>
                  </a:lnTo>
                  <a:lnTo>
                    <a:pt y="37186" x="5215"/>
                  </a:lnTo>
                  <a:lnTo>
                    <a:pt y="38303" x="6146"/>
                  </a:lnTo>
                  <a:lnTo>
                    <a:pt y="39359" x="7202"/>
                  </a:lnTo>
                  <a:lnTo>
                    <a:pt y="40352" x="8319"/>
                  </a:lnTo>
                  <a:lnTo>
                    <a:pt y="41221" x="9498"/>
                  </a:lnTo>
                  <a:lnTo>
                    <a:pt y="41842" x="10368"/>
                  </a:lnTo>
                  <a:lnTo>
                    <a:pt y="42401" x="11299"/>
                  </a:lnTo>
                  <a:lnTo>
                    <a:pt y="42835" x="12168"/>
                  </a:lnTo>
                  <a:lnTo>
                    <a:pt y="43270" x="13037"/>
                  </a:lnTo>
                  <a:lnTo>
                    <a:pt y="43580" x="13906"/>
                  </a:lnTo>
                  <a:lnTo>
                    <a:pt y="43891" x="14713"/>
                  </a:lnTo>
                  <a:lnTo>
                    <a:pt y="44139" x="15582"/>
                  </a:lnTo>
                  <a:lnTo>
                    <a:pt y="44325" x="16389"/>
                  </a:lnTo>
                  <a:lnTo>
                    <a:pt y="44635" x="17941"/>
                  </a:lnTo>
                  <a:lnTo>
                    <a:pt y="44822" x="19369"/>
                  </a:lnTo>
                  <a:lnTo>
                    <a:pt y="44884" x="20735"/>
                  </a:lnTo>
                  <a:lnTo>
                    <a:pt y="44884" x="22908"/>
                  </a:lnTo>
                  <a:lnTo>
                    <a:pt y="44822" x="23963"/>
                  </a:lnTo>
                  <a:lnTo>
                    <a:pt y="44698" x="25018"/>
                  </a:lnTo>
                  <a:lnTo>
                    <a:pt y="44573" x="26136"/>
                  </a:lnTo>
                  <a:lnTo>
                    <a:pt y="44325" x="27191"/>
                  </a:lnTo>
                  <a:lnTo>
                    <a:pt y="44077" x="28308"/>
                  </a:lnTo>
                  <a:lnTo>
                    <a:pt y="43704" x="29426"/>
                  </a:lnTo>
                  <a:lnTo>
                    <a:pt y="43270" x="30543"/>
                  </a:lnTo>
                  <a:lnTo>
                    <a:pt y="39793" x="30543"/>
                  </a:lnTo>
                  <a:lnTo>
                    <a:pt y="39980" x="29115"/>
                  </a:lnTo>
                  <a:lnTo>
                    <a:pt y="40042" x="27564"/>
                  </a:lnTo>
                  <a:lnTo>
                    <a:pt y="39980" x="26756"/>
                  </a:lnTo>
                  <a:lnTo>
                    <a:pt y="39917" x="25949"/>
                  </a:lnTo>
                  <a:lnTo>
                    <a:pt y="39855" x="25142"/>
                  </a:lnTo>
                  <a:lnTo>
                    <a:pt y="39731" x="24335"/>
                  </a:lnTo>
                  <a:lnTo>
                    <a:pt y="39545" x="23528"/>
                  </a:lnTo>
                  <a:lnTo>
                    <a:pt y="39297" x="22721"/>
                  </a:lnTo>
                  <a:lnTo>
                    <a:pt y="39048" x="21976"/>
                  </a:lnTo>
                  <a:lnTo>
                    <a:pt y="38738" x="21169"/>
                  </a:lnTo>
                  <a:lnTo>
                    <a:pt y="38428" x="20424"/>
                  </a:lnTo>
                  <a:lnTo>
                    <a:pt y="38055" x="19679"/>
                  </a:lnTo>
                  <a:lnTo>
                    <a:pt y="37683" x="18935"/>
                  </a:lnTo>
                  <a:lnTo>
                    <a:pt y="37186" x="18252"/>
                  </a:lnTo>
                  <a:lnTo>
                    <a:pt y="36751" x="17507"/>
                  </a:lnTo>
                  <a:lnTo>
                    <a:pt y="36255" x="16824"/>
                  </a:lnTo>
                  <a:lnTo>
                    <a:pt y="35696" x="16203"/>
                  </a:lnTo>
                  <a:lnTo>
                    <a:pt y="35075" x="15520"/>
                  </a:lnTo>
                  <a:lnTo>
                    <a:pt y="34455" x="14899"/>
                  </a:lnTo>
                  <a:lnTo>
                    <a:pt y="33834" x="14279"/>
                  </a:lnTo>
                  <a:lnTo>
                    <a:pt y="33151" x="13720"/>
                  </a:lnTo>
                  <a:lnTo>
                    <a:pt y="32406" x="13161"/>
                  </a:lnTo>
                  <a:lnTo>
                    <a:pt y="31661" x="12602"/>
                  </a:lnTo>
                  <a:lnTo>
                    <a:pt y="30854" x="12106"/>
                  </a:lnTo>
                  <a:lnTo>
                    <a:pt y="30047" x="11609"/>
                  </a:lnTo>
                  <a:lnTo>
                    <a:pt y="29178" x="11113"/>
                  </a:lnTo>
                  <a:lnTo>
                    <a:pt y="28309" x="10678"/>
                  </a:lnTo>
                  <a:lnTo>
                    <a:pt y="27378" x="10243"/>
                  </a:lnTo>
                  <a:lnTo>
                    <a:pt y="26446" x="9871"/>
                  </a:lnTo>
                  <a:lnTo>
                    <a:pt y="25453" x="9498"/>
                  </a:lnTo>
                  <a:lnTo>
                    <a:pt y="24460" x="9188"/>
                  </a:lnTo>
                  <a:lnTo>
                    <a:pt y="23467" x="8878"/>
                  </a:lnTo>
                  <a:lnTo>
                    <a:pt y="22349" x="8629"/>
                  </a:lnTo>
                  <a:lnTo>
                    <a:pt y="21294" x="8381"/>
                  </a:lnTo>
                  <a:lnTo>
                    <a:pt y="20735" x="15582"/>
                  </a:lnTo>
                  <a:lnTo>
                    <a:pt y="14651" x="30543"/>
                  </a:lnTo>
                  <a:lnTo>
                    <a:pt y="2360" x="30543"/>
                  </a:lnTo>
                  <a:lnTo>
                    <a:pt y="1801" x="29488"/>
                  </a:lnTo>
                  <a:lnTo>
                    <a:pt y="1304" x="28371"/>
                  </a:lnTo>
                  <a:lnTo>
                    <a:pt y="932" x="27253"/>
                  </a:lnTo>
                  <a:lnTo>
                    <a:pt y="621" x="26136"/>
                  </a:lnTo>
                  <a:lnTo>
                    <a:pt y="311" x="24956"/>
                  </a:lnTo>
                  <a:lnTo>
                    <a:pt y="187" x="23715"/>
                  </a:lnTo>
                  <a:lnTo>
                    <a:pt y="63" x="22535"/>
                  </a:lnTo>
                  <a:lnTo>
                    <a:pt y="1" x="21356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bIns="91425" tIns="91425" lIns="91425" anchor="ctr" anchorCtr="0" rIns="91425">
              <a:spAutoFit/>
            </a:bodyPr>
            <a:lstStyle/>
            <a:p/>
          </p:txBody>
        </p:sp>
      </p:grpSp>
      <p:sp>
        <p:nvSpPr>
          <p:cNvPr name="Shape 51" id="51"/>
          <p:cNvSpPr/>
          <p:nvPr/>
        </p:nvSpPr>
        <p:spPr>
          <a:xfrm>
            <a:off y="6400800" x="5788151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algn="r" rtl="0" lvl="0"/>
            <a:r>
              <a:rPr sz="700">
                <a:solidFill>
                  <a:schemeClr val="lt1"/>
                </a:solidFill>
              </a:rPr>
              <a:t>Google Confidential and Proprietary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12" id="12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15" id="15"/>
          <p:cNvSpPr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5" id="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" id="26"/>
          <p:cNvSpPr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48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27" id="27"/>
          <p:cNvSpPr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panose="00000000000000000000" typeface="Arial"/>
              <a:buNone/>
              <a:defRPr i="0" baseline="0" strike="noStrike" sz="3000" b="0" cap="none" u="none">
                <a:solidFill>
                  <a:schemeClr val="dk2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30" id="30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algn="l" rtl="0">
              <a:spcBef>
                <a:spcPts val="0"/>
              </a:spcBef>
              <a:buSzPct val="100000"/>
              <a:buFont panose="00000000000000000000" typeface="Arial"/>
              <a:buNone/>
              <a:defRPr sz="3600" b="1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33" id="33"/>
          <p:cNvSpPr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4" id="34"/>
          <p:cNvSpPr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8" Target="../theme/theme4.xml"/><Relationship Type="http://schemas.openxmlformats.org/officeDocument/2006/relationships/slideLayout" Id="rId7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6" id="6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panose="00000000000000000000"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panose="00000000000000000000"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panose="00000000000000000000"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panose="00000000000000000000"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panose="00000000000000000000"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panose="00000000000000000000" typeface="Arial"/>
              <a:buNone/>
              <a:defRPr i="0" baseline="0" strike="noStrike" sz="3600" b="1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  <p:sp>
        <p:nvSpPr>
          <p:cNvPr name="Shape 24" id="24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panose="00000000000000000000"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panose="00000000000000000000"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panose="00000000000000000000"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panose="00000000000000000000"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panose="00000000000000000000"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panose="00000000000000000000"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panose="00000000000000000000" typeface="Arial"/>
                <a:ea panose="00000000000000000000" typeface="Arial"/>
                <a:cs panose="00000000000000000000" typeface="Arial"/>
                <a:sym panose="00000000000000000000"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panose="00000000000000000000" typeface="Arial"/>
          <a:ea panose="00000000000000000000" typeface="Arial"/>
          <a:cs panose="00000000000000000000" typeface="Arial"/>
          <a:sym panose="00000000000000000000"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7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8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8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3.jp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1.jpg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0.jp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2.jp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8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8.xml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6.jp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7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8.xml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8.jp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10.jp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5.jp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8.xml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8.xml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8.xml"/></Relationships>
</file>

<file path=ppt/slides/_rels/slide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6.xml"/><Relationship Type="http://schemas.openxmlformats.org/officeDocument/2006/relationships/slideLayout" Id="rId1" Target="../slideLayouts/slideLayout8.xml"/></Relationships>
</file>

<file path=ppt/slides/_rels/slide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7.xml"/><Relationship Type="http://schemas.openxmlformats.org/officeDocument/2006/relationships/slideLayout" Id="rId1" Target="../slideLayouts/slideLayout8.xml"/></Relationships>
</file>

<file path=ppt/slides/_rels/slide2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8.xml"/><Relationship Type="http://schemas.openxmlformats.org/officeDocument/2006/relationships/slideLayout" Id="rId1" Target="../slideLayouts/slideLayout8.xml"/></Relationships>
</file>

<file path=ppt/slides/_rels/slide2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9.xml"/><Relationship Type="http://schemas.openxmlformats.org/officeDocument/2006/relationships/slideLayout" Id="rId1" Target="../slideLayouts/slideLayout8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8.xml"/></Relationships>
</file>

<file path=ppt/slides/_rels/slide3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0.xml"/><Relationship Type="http://schemas.openxmlformats.org/officeDocument/2006/relationships/slideLayout" Id="rId1" Target="../slideLayouts/slideLayout8.xml"/><Relationship Type="http://schemas.openxmlformats.org/officeDocument/2006/relationships/image" Id="rId4" Target="../media/image09.jpg"/><Relationship Type="http://schemas.openxmlformats.org/officeDocument/2006/relationships/image" Id="rId3" Target="../media/image11.jpg"/></Relationships>
</file>

<file path=ppt/slides/_rels/slide3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1.xml"/><Relationship Type="http://schemas.openxmlformats.org/officeDocument/2006/relationships/slideLayout" Id="rId1" Target="../slideLayouts/slideLayout8.xml"/></Relationships>
</file>

<file path=ppt/slides/_rels/slide3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2.xml"/><Relationship Type="http://schemas.openxmlformats.org/officeDocument/2006/relationships/slideLayout" Id="rId1" Target="../slideLayouts/slideLayout8.xml"/></Relationships>
</file>

<file path=ppt/slides/_rels/slide3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3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12.jpg"/></Relationships>
</file>

<file path=ppt/slides/_rels/slide3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4.xml"/><Relationship Type="http://schemas.openxmlformats.org/officeDocument/2006/relationships/slideLayout" Id="rId1" Target="../slideLayouts/slideLayout8.xml"/></Relationships>
</file>

<file path=ppt/slides/_rels/slide3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5.xml"/><Relationship Type="http://schemas.openxmlformats.org/officeDocument/2006/relationships/slideLayout" Id="rId1" Target="../slideLayouts/slideLayout7.xml"/></Relationships>
</file>

<file path=ppt/slides/_rels/slide3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6.xml"/><Relationship Type="http://schemas.openxmlformats.org/officeDocument/2006/relationships/slideLayout" Id="rId1" Target="../slideLayouts/slideLayout8.xml"/></Relationships>
</file>

<file path=ppt/slides/_rels/slide3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7.xml"/><Relationship Type="http://schemas.openxmlformats.org/officeDocument/2006/relationships/slideLayout" Id="rId1" Target="../slideLayouts/slideLayout8.xml"/></Relationships>
</file>

<file path=ppt/slides/_rels/slide3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8.xml"/><Relationship Type="http://schemas.openxmlformats.org/officeDocument/2006/relationships/slideLayout" Id="rId1" Target="../slideLayouts/slideLayout8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8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8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8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8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8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8.xml"/><Relationship Type="http://schemas.openxmlformats.org/officeDocument/2006/relationships/image" Id="rId3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2" id="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3" id="53"/>
          <p:cNvSpPr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Highlights of the Sigma Xi Postdoc Survey</a:t>
            </a:r>
          </a:p>
        </p:txBody>
      </p:sp>
      <p:sp>
        <p:nvSpPr>
          <p:cNvPr name="Shape 54" id="54"/>
          <p:cNvSpPr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/>
            <a:r>
              <a:rPr/>
              <a:t>Geoff Davis</a:t>
            </a:r>
            <a:br>
              <a:rPr/>
            </a:br>
            <a:r>
              <a:rPr/>
              <a:t>March 8, 2012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8" id="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9" id="10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Aside</a:t>
            </a:r>
          </a:p>
        </p:txBody>
      </p:sp>
      <p:sp>
        <p:nvSpPr>
          <p:cNvPr name="Shape 110" id="11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NAS could do this going forward without too much effort.</a:t>
            </a:r>
          </a:p>
          <a:p>
            <a:r>
              <a:t/>
            </a:r>
          </a:p>
          <a:p>
            <a:pPr/>
            <a:r>
              <a:rPr/>
              <a:t>Let's discuss during Q&amp;A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4" id="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5" id="11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Alternative measures</a:t>
            </a:r>
          </a:p>
        </p:txBody>
      </p:sp>
      <p:sp>
        <p:nvSpPr>
          <p:cNvPr name="Shape 116" id="116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Looked for proxies for longer term success</a:t>
            </a:r>
          </a:p>
          <a:p>
            <a:r>
              <a:t/>
            </a:r>
          </a:p>
          <a:p>
            <a:pPr/>
            <a:r>
              <a:rPr/>
              <a:t>Used 4 different measures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0" id="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1" id="12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Satisfaction</a:t>
            </a:r>
          </a:p>
        </p:txBody>
      </p:sp>
      <p:sp>
        <p:nvSpPr>
          <p:cNvPr name="Shape 122" id="122"/>
          <p:cNvSpPr/>
          <p:nvPr/>
        </p:nvSpPr>
        <p:spPr>
          <a:xfrm>
            <a:off y="1467875" x="754152"/>
            <a:ext cy="5092666" cx="76356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23" id="123"/>
          <p:cNvSpPr/>
          <p:nvPr/>
        </p:nvSpPr>
        <p:spPr>
          <a:xfrm>
            <a:off y="6560542" x="347550"/>
            <a:ext cy="282900" cx="8448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http://www.flickr.com/photos/aidanmorgan/4156520524/sizes/l/in/photostream/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7" id="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8" id="128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Advisor relations</a:t>
            </a:r>
          </a:p>
        </p:txBody>
      </p:sp>
      <p:sp>
        <p:nvSpPr>
          <p:cNvPr name="Shape 129" id="129"/>
          <p:cNvSpPr/>
          <p:nvPr/>
        </p:nvSpPr>
        <p:spPr>
          <a:xfrm>
            <a:off y="1417637" x="736516"/>
            <a:ext cy="5204575" cx="78065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30" id="130"/>
          <p:cNvSpPr/>
          <p:nvPr/>
        </p:nvSpPr>
        <p:spPr>
          <a:xfrm>
            <a:off y="6569700" x="636300"/>
            <a:ext cy="194400" cx="80069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http://www.flickr.com/photos/mikebaird/2127310513/sizes/l/in/photostream/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4" id="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5" id="13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Absence of conflict</a:t>
            </a:r>
          </a:p>
        </p:txBody>
      </p:sp>
      <p:sp>
        <p:nvSpPr>
          <p:cNvPr name="Shape 136" id="136"/>
          <p:cNvSpPr/>
          <p:nvPr/>
        </p:nvSpPr>
        <p:spPr>
          <a:xfrm>
            <a:off y="1417637" x="696366"/>
            <a:ext cy="5187081" cx="77512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37" id="137"/>
          <p:cNvSpPr/>
          <p:nvPr/>
        </p:nvSpPr>
        <p:spPr>
          <a:xfrm>
            <a:off y="6575200" x="690806"/>
            <a:ext cy="123600" cx="79184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http://www.flickr.com/photos/nilsrinaldi/5158417146/sizes/l/in/photostream/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1" id="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" id="142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Publications</a:t>
            </a:r>
          </a:p>
        </p:txBody>
      </p:sp>
      <p:sp>
        <p:nvSpPr>
          <p:cNvPr name="Shape 143" id="143"/>
          <p:cNvSpPr/>
          <p:nvPr/>
        </p:nvSpPr>
        <p:spPr>
          <a:xfrm>
            <a:off y="1417637" x="1525529"/>
            <a:ext cy="5077832" cx="60929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44" id="144"/>
          <p:cNvSpPr/>
          <p:nvPr/>
        </p:nvSpPr>
        <p:spPr>
          <a:xfrm>
            <a:off y="6483967" x="1355100"/>
            <a:ext cy="300599" cx="6433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http://www.flickr.com/photos/brewbooks/1797567938/sizes/l/in/photostream/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8" id="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9" id="14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Predicting success</a:t>
            </a:r>
          </a:p>
        </p:txBody>
      </p:sp>
      <p:sp>
        <p:nvSpPr>
          <p:cNvPr name="Shape 150" id="15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How well do various factors predict success?</a:t>
            </a:r>
          </a:p>
          <a:p>
            <a:r>
              <a:t/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Field of research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Institution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Demographic factors: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Sex, citizenship, minority status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Time as a postdoc</a:t>
            </a:r>
          </a:p>
          <a:p>
            <a:pPr indent="-419100" marL="45720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 b="1"/>
              <a:t>"Working conditions"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Working conditions</a:t>
            </a:r>
          </a:p>
        </p:txBody>
      </p:sp>
      <p:sp>
        <p:nvSpPr>
          <p:cNvPr name="Shape 156" id="156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5 broad measures</a:t>
            </a:r>
          </a:p>
          <a:p>
            <a:r>
              <a:t/>
            </a:r>
          </a:p>
          <a:p>
            <a:pPr indent="-419100" marL="45720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Inspired by recommendations of NAS and others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0" id="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" id="16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Salary</a:t>
            </a:r>
          </a:p>
        </p:txBody>
      </p:sp>
      <p:sp>
        <p:nvSpPr>
          <p:cNvPr name="Shape 162" id="162"/>
          <p:cNvSpPr/>
          <p:nvPr/>
        </p:nvSpPr>
        <p:spPr>
          <a:xfrm>
            <a:off y="1417637" x="1141430"/>
            <a:ext cy="5140703" cx="68552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63" id="163"/>
          <p:cNvSpPr/>
          <p:nvPr/>
        </p:nvSpPr>
        <p:spPr>
          <a:xfrm>
            <a:off y="6557525" x="936800"/>
            <a:ext cy="229800" cx="72644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http://www.flickr.com/photos/68751915@N05/6793821977/sizes/l/in/photostream/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7" id="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8" id="168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Benefits</a:t>
            </a:r>
          </a:p>
        </p:txBody>
      </p:sp>
      <p:sp>
        <p:nvSpPr>
          <p:cNvPr name="Shape 169" id="169"/>
          <p:cNvSpPr/>
          <p:nvPr/>
        </p:nvSpPr>
        <p:spPr>
          <a:xfrm>
            <a:off y="1439969" x="2719981"/>
            <a:ext cy="4940805" cx="37040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70" id="170"/>
          <p:cNvSpPr/>
          <p:nvPr/>
        </p:nvSpPr>
        <p:spPr>
          <a:xfrm>
            <a:off y="6380775" x="954475"/>
            <a:ext cy="282900" cx="6981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http://www.flickr.com/photos/68751915@N05/6793821977/sizes/l/in/photostream/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8" id="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9" id="5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Goals</a:t>
            </a:r>
          </a:p>
        </p:txBody>
      </p:sp>
      <p:sp>
        <p:nvSpPr>
          <p:cNvPr name="Shape 60" id="6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Many calls for changes to postdoc experience</a:t>
            </a:r>
          </a:p>
          <a:p>
            <a:r>
              <a:t/>
            </a:r>
          </a:p>
          <a:p>
            <a:pPr rtl="0" lvl="0"/>
            <a:r>
              <a:rPr/>
              <a:t>Goal: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Look at prevalence of "best practices"</a:t>
            </a:r>
          </a:p>
          <a:p>
            <a:pPr indent="-419100" marL="45720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See which practices make the biggest difference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4" id="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5" id="17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Independence</a:t>
            </a:r>
          </a:p>
        </p:txBody>
      </p:sp>
      <p:sp>
        <p:nvSpPr>
          <p:cNvPr name="Shape 176" id="176"/>
          <p:cNvSpPr/>
          <p:nvPr/>
        </p:nvSpPr>
        <p:spPr>
          <a:xfrm>
            <a:off y="1417637" x="2686451"/>
            <a:ext cy="5027704" cx="3771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77" id="177"/>
          <p:cNvSpPr/>
          <p:nvPr/>
        </p:nvSpPr>
        <p:spPr>
          <a:xfrm>
            <a:off y="6451475" x="1201925"/>
            <a:ext cy="247500" cx="63806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http://www.flickr.com/photos/elpadawan/3039599855/sizes/l/in/photostream/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1" id="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2" id="182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Structured oversight</a:t>
            </a:r>
          </a:p>
        </p:txBody>
      </p:sp>
      <p:sp>
        <p:nvSpPr>
          <p:cNvPr name="Shape 183" id="183"/>
          <p:cNvSpPr/>
          <p:nvPr/>
        </p:nvSpPr>
        <p:spPr>
          <a:xfrm>
            <a:off y="1338410" x="897266"/>
            <a:ext cy="5138091" cx="72021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84" id="184"/>
          <p:cNvSpPr/>
          <p:nvPr/>
        </p:nvSpPr>
        <p:spPr>
          <a:xfrm>
            <a:off y="6476501" x="636300"/>
            <a:ext cy="318300" cx="77241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http://www.flickr.com/photos/usdagov/5763009068/sizes/l/in/photostream/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8" id="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9" id="18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Training</a:t>
            </a:r>
          </a:p>
        </p:txBody>
      </p:sp>
      <p:sp>
        <p:nvSpPr>
          <p:cNvPr name="Shape 190" id="190"/>
          <p:cNvSpPr/>
          <p:nvPr/>
        </p:nvSpPr>
        <p:spPr>
          <a:xfrm>
            <a:off y="1417637" x="769802"/>
            <a:ext cy="5035582" cx="76043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91" id="191"/>
          <p:cNvSpPr/>
          <p:nvPr/>
        </p:nvSpPr>
        <p:spPr>
          <a:xfrm>
            <a:off y="6469277" x="356400"/>
            <a:ext cy="265199" cx="84312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http://www.flickr.com/photos/caguard/6847058521/sizes/l/in/photostream/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5" id="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6" id="196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Method</a:t>
            </a:r>
          </a:p>
        </p:txBody>
      </p:sp>
      <p:sp>
        <p:nvSpPr>
          <p:cNvPr name="Shape 197" id="197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Regress outcome measures on inputs</a:t>
            </a:r>
          </a:p>
          <a:p>
            <a:pPr indent="-3810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panose="00000000000000000000" typeface="Arial"/>
              <a:buChar char="•"/>
            </a:pPr>
            <a:r>
              <a:rPr/>
              <a:t>Gauge relative contributions to success of </a:t>
            </a:r>
          </a:p>
          <a:p>
            <a:pPr indent="-381000" marR="0" algn="l" marL="914400" rtl="0" lvl="1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working conditions</a:t>
            </a:r>
          </a:p>
          <a:p>
            <a:pPr indent="-381000" marR="0" algn="l" marL="914400" rtl="0" lvl="1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demographic factors</a:t>
            </a:r>
          </a:p>
          <a:p>
            <a:pPr indent="-381000" marR="0" algn="l" marL="914400" rtl="0" lvl="1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etc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1" id="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2" id="202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Impact?</a:t>
            </a:r>
          </a:p>
        </p:txBody>
      </p:sp>
      <p:sp>
        <p:nvSpPr>
          <p:cNvPr name="Shape 203" id="203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Who is most satisfied, productive, etc?</a:t>
            </a:r>
          </a:p>
          <a:p>
            <a:r>
              <a:t/>
            </a:r>
          </a:p>
          <a:p>
            <a:pPr rtl="0" lvl="0"/>
            <a:r>
              <a:rPr/>
              <a:t>People with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independent funding?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high salaries?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lots of benefits?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lots of structured oversight?</a:t>
            </a:r>
          </a:p>
          <a:p>
            <a:pPr indent="-419100" marL="45720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many types of training?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7" id="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8" id="208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Training</a:t>
            </a:r>
          </a:p>
        </p:txBody>
      </p:sp>
      <p:graphicFrame>
        <p:nvGraphicFramePr>
          <p:cNvPr name="Shape 209" id="209"/>
          <p:cNvGraphicFramePr/>
          <p:nvPr/>
        </p:nvGraphicFramePr>
        <p:xfrm>
          <a:off y="1531775" x="616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{E4E4320D-10C4-49DE-BDE1-89C343260103}</a:tableStyleId>
              </a:tblPr>
              <a:tblGrid>
                <a:gridCol w="2655925"/>
                <a:gridCol w="2655925"/>
                <a:gridCol w="2655925"/>
              </a:tblGrid>
              <a:tr h="950300">
                <a:tc>
                  <a:txBody>
                    <a:bodyPr>
                      <a:spAutoFit/>
                    </a:bodyPr>
                    <a:lstStyle/>
                    <a:p/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High training</a:t>
                      </a:r>
                    </a:p>
                  </a:txBody>
                  <a:tcPr marB="91425" marT="91425" marR="91425" marL="91425"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Low training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satisfied</a:t>
                      </a:r>
                    </a:p>
                  </a:txBody>
                  <a:tcPr marB="91425" marT="91425" marR="91425" marL="91425"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83%</a:t>
                      </a:r>
                    </a:p>
                  </a:txBody>
                  <a:tcPr marB="91425" marT="91425" marR="91425" marL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56%</a:t>
                      </a:r>
                    </a:p>
                  </a:txBody>
                  <a:tcPr marB="91425" marT="91425" marR="91425" marL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</a:tcPr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Advisor grade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3.4</a:t>
                      </a:r>
                    </a:p>
                  </a:txBody>
                  <a:tcPr marB="91425" marT="91425" marR="91425" marL="91425"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2.7</a:t>
                      </a:r>
                    </a:p>
                  </a:txBody>
                  <a:tcPr marB="91425" marT="91425" marR="91425" marL="91425"/>
                </a:tc>
              </a:tr>
              <a:tr h="1002475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reporting conflicts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10%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17%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Publications / year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1.3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1.1</a:t>
                      </a:r>
                    </a:p>
                  </a:txBody>
                  <a:tcPr marB="91425" marT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3" id="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4" id="214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Oversight</a:t>
            </a:r>
          </a:p>
        </p:txBody>
      </p:sp>
      <p:graphicFrame>
        <p:nvGraphicFramePr>
          <p:cNvPr name="Shape 215" id="215"/>
          <p:cNvGraphicFramePr/>
          <p:nvPr/>
        </p:nvGraphicFramePr>
        <p:xfrm>
          <a:off y="1531775" x="616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{B1690E32-B1DD-40A6-ADD5-F45428F79D5D}</a:tableStyleId>
              </a:tblPr>
              <a:tblGrid>
                <a:gridCol w="2655925"/>
                <a:gridCol w="2655925"/>
                <a:gridCol w="2655925"/>
              </a:tblGrid>
              <a:tr h="950300">
                <a:tc>
                  <a:txBody>
                    <a:bodyPr>
                      <a:spAutoFit/>
                    </a:bodyPr>
                    <a:lstStyle/>
                    <a:p/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High structure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Low structure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satisfied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80%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60%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Advisor grade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3.4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2.7</a:t>
                      </a:r>
                    </a:p>
                  </a:txBody>
                  <a:tcPr marB="91425" marT="91425" marR="91425" marL="91425"/>
                </a:tc>
              </a:tr>
              <a:tr h="1002475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reporting conflicts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9%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21%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Publications / year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 b="1">
                          <a:solidFill>
                            <a:srgbClr val="38761D"/>
                          </a:solidFill>
                        </a:rPr>
                        <a:t>1.4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>
                          <a:solidFill>
                            <a:srgbClr val="85200C"/>
                          </a:solidFill>
                        </a:rPr>
                        <a:t>1.2</a:t>
                      </a:r>
                    </a:p>
                  </a:txBody>
                  <a:tcPr marB="91425" marT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9" id="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0" id="220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Benefits</a:t>
            </a:r>
          </a:p>
        </p:txBody>
      </p:sp>
      <p:graphicFrame>
        <p:nvGraphicFramePr>
          <p:cNvPr name="Shape 221" id="221"/>
          <p:cNvGraphicFramePr/>
          <p:nvPr/>
        </p:nvGraphicFramePr>
        <p:xfrm>
          <a:off y="1531775" x="616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{8E6754BD-DED1-4EE2-8248-E6D70E6ADAD6}</a:tableStyleId>
              </a:tblPr>
              <a:tblGrid>
                <a:gridCol w="2655925"/>
                <a:gridCol w="2655925"/>
                <a:gridCol w="2655925"/>
              </a:tblGrid>
              <a:tr h="950300">
                <a:tc>
                  <a:txBody>
                    <a:bodyPr>
                      <a:spAutoFit/>
                    </a:bodyPr>
                    <a:lstStyle/>
                    <a:p/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Highest 25%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Lowest 25%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satisfied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76%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62%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Advisor grade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3.2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2.9</a:t>
                      </a:r>
                    </a:p>
                  </a:txBody>
                  <a:tcPr marB="91425" marT="91425" marR="91425" marL="91425"/>
                </a:tc>
              </a:tr>
              <a:tr h="1002475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reporting conflicts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11%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18%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Publications / year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1.3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1.2</a:t>
                      </a:r>
                    </a:p>
                  </a:txBody>
                  <a:tcPr marB="91425" marT="91425" marR="91425" marL="91425"/>
                </a:tc>
              </a:tr>
            </a:tbl>
          </a:graphicData>
        </a:graphic>
      </p:graphicFrame>
      <p:sp>
        <p:nvSpPr>
          <p:cNvPr name="Shape 222" id="222"/>
          <p:cNvSpPr/>
          <p:nvPr/>
        </p:nvSpPr>
        <p:spPr>
          <a:xfrm>
            <a:off y="6461650" x="276250"/>
            <a:ext cy="336299" cx="84914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>
                <a:solidFill>
                  <a:srgbClr val="FF0000"/>
                </a:solidFill>
              </a:rPr>
              <a:t>Most of these differences go away in the regressions - probably due to other factors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6" id="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7" id="227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Independent funding</a:t>
            </a:r>
          </a:p>
        </p:txBody>
      </p:sp>
      <p:graphicFrame>
        <p:nvGraphicFramePr>
          <p:cNvPr name="Shape 228" id="228"/>
          <p:cNvGraphicFramePr/>
          <p:nvPr/>
        </p:nvGraphicFramePr>
        <p:xfrm>
          <a:off y="1531775" x="616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{C21B8366-B8E9-471D-9DDB-4FF407E1A9F9}</a:tableStyleId>
              </a:tblPr>
              <a:tblGrid>
                <a:gridCol w="2655925"/>
                <a:gridCol w="2655925"/>
                <a:gridCol w="2655925"/>
              </a:tblGrid>
              <a:tr h="950300">
                <a:tc>
                  <a:txBody>
                    <a:bodyPr>
                      <a:spAutoFit/>
                    </a:bodyPr>
                    <a:lstStyle/>
                    <a:p/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Fellowship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Other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% satisfied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74%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70%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Advisor grade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3.0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3.1</a:t>
                      </a:r>
                    </a:p>
                  </a:txBody>
                  <a:tcPr marB="91425" marT="91425" marR="91425" marL="91425"/>
                </a:tc>
              </a:tr>
              <a:tr h="1002475"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% reporting conflicts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14%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14%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Publications / year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1.1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/>
                      <a:r>
                        <a:rPr sz="2400"/>
                        <a:t>1.2</a:t>
                      </a:r>
                    </a:p>
                  </a:txBody>
                  <a:tcPr marB="91425" marT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2" id="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3" id="233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Salary</a:t>
            </a:r>
          </a:p>
        </p:txBody>
      </p:sp>
      <p:graphicFrame>
        <p:nvGraphicFramePr>
          <p:cNvPr name="Shape 234" id="234"/>
          <p:cNvGraphicFramePr/>
          <p:nvPr/>
        </p:nvGraphicFramePr>
        <p:xfrm>
          <a:off y="1531775" x="616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{F2E047FD-DDDE-45CF-AA0F-6E0ABDB6B133}</a:tableStyleId>
              </a:tblPr>
              <a:tblGrid>
                <a:gridCol w="2655925"/>
                <a:gridCol w="2655925"/>
                <a:gridCol w="2655925"/>
              </a:tblGrid>
              <a:tr h="950300">
                <a:tc>
                  <a:txBody>
                    <a:bodyPr>
                      <a:spAutoFit/>
                    </a:bodyPr>
                    <a:lstStyle/>
                    <a:p/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Highest 25%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Lowest 25%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satisfied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71%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68%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Advisor grade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3.0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3.1</a:t>
                      </a:r>
                    </a:p>
                  </a:txBody>
                  <a:tcPr marB="91425" marT="91425" marR="91425" marL="91425"/>
                </a:tc>
              </a:tr>
              <a:tr h="1002475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% reporting conflicts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16%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13%</a:t>
                      </a:r>
                    </a:p>
                  </a:txBody>
                  <a:tcPr marB="91425" marT="91425" marR="91425" marL="91425"/>
                </a:tc>
              </a:tr>
              <a:tr h="950300"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Publications / year</a:t>
                      </a:r>
                    </a:p>
                  </a:txBody>
                  <a:tcPr marB="91425" marT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1.2</a:t>
                      </a:r>
                    </a:p>
                  </a:txBody>
                  <a:tcPr marB="91425" marT="91425" marR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rtl="0" lvl="0"/>
                      <a:r>
                        <a:rPr sz="2400"/>
                        <a:t>1.2</a:t>
                      </a:r>
                    </a:p>
                  </a:txBody>
                  <a:tcPr marB="91425" marT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4" id="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5" id="6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Logistics</a:t>
            </a:r>
          </a:p>
        </p:txBody>
      </p:sp>
      <p:sp>
        <p:nvSpPr>
          <p:cNvPr name="Shape 66" id="66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Conducted in 2004-5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Population: 22,400 postdocs at 18 of 20 largest postdoc employing institutions</a:t>
            </a:r>
          </a:p>
          <a:p>
            <a:pPr indent="-419100" marL="45720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38% response rate (~8500 responses)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8" id="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9" id="23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Take home #1</a:t>
            </a:r>
          </a:p>
        </p:txBody>
      </p:sp>
      <p:sp>
        <p:nvSpPr>
          <p:cNvPr name="Shape 240" id="24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 sz="3600" b="1"/>
              <a:t>Training &amp; oversight are important</a:t>
            </a:r>
          </a:p>
        </p:txBody>
      </p:sp>
      <p:sp>
        <p:nvSpPr>
          <p:cNvPr name="Shape 241" id="241"/>
          <p:cNvSpPr/>
          <p:nvPr/>
        </p:nvSpPr>
        <p:spPr>
          <a:xfrm>
            <a:off y="2712285" x="457200"/>
            <a:ext cy="2698655" cx="4070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242" id="242"/>
          <p:cNvSpPr/>
          <p:nvPr/>
        </p:nvSpPr>
        <p:spPr>
          <a:xfrm>
            <a:off y="2722776" x="4938079"/>
            <a:ext cy="2677673" cx="3748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243" id="243"/>
          <p:cNvSpPr/>
          <p:nvPr/>
        </p:nvSpPr>
        <p:spPr>
          <a:xfrm>
            <a:off y="5470550" x="495525"/>
            <a:ext cy="257700" cx="40829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/>
            <a:r>
              <a:rPr sz="800"/>
              <a:t>http://www.flickr.com/photos/caguard/6847058521/sizes/l/in/photostream/</a:t>
            </a:r>
          </a:p>
        </p:txBody>
      </p:sp>
      <p:sp>
        <p:nvSpPr>
          <p:cNvPr name="Shape 244" id="244"/>
          <p:cNvSpPr/>
          <p:nvPr/>
        </p:nvSpPr>
        <p:spPr>
          <a:xfrm>
            <a:off y="5480450" x="4969089"/>
            <a:ext cy="237900" cx="36866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/>
            <a:r>
              <a:rPr sz="800"/>
              <a:t>http://www.flickr.com/photos/usdagov/5763009068/sizes/l/in/photostream/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48" id="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9" id="24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Specific measures</a:t>
            </a:r>
          </a:p>
        </p:txBody>
      </p:sp>
      <p:sp>
        <p:nvSpPr>
          <p:cNvPr name="Shape 250" id="25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Used similar procedure to gauge impact of specific measures</a:t>
            </a:r>
          </a:p>
          <a:p>
            <a:r>
              <a:t/>
            </a:r>
          </a:p>
          <a:p>
            <a:pPr rtl="0" lvl="0"/>
            <a:r>
              <a:rPr/>
              <a:t>One measure had significant impact on all 4 outcomes:</a:t>
            </a:r>
          </a:p>
          <a:p>
            <a:pPr indent="-3810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1111"/>
              <a:buFont panose="00000000000000000000" typeface="Arial"/>
              <a:buChar char="•"/>
            </a:pPr>
            <a:r>
              <a:rPr sz="3600" b="1"/>
              <a:t>Research / development plans</a:t>
            </a:r>
          </a:p>
          <a:p>
            <a:r>
              <a:t/>
            </a:r>
          </a:p>
          <a:p>
            <a:pPr rtl="0" lvl="0"/>
            <a:r>
              <a:rPr/>
              <a:t>Specifically, written plans that spelled out both PI and postdoc expectations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4" id="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5" id="25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Plans</a:t>
            </a:r>
          </a:p>
        </p:txBody>
      </p:sp>
      <p:sp>
        <p:nvSpPr>
          <p:cNvPr name="Shape 256" id="256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 b="1"/>
              <a:t>With plans: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 b="1"/>
              <a:t>40% less likely to be dissatisfied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 b="1"/>
              <a:t>30% less likely to have conflicts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 b="1"/>
              <a:t>submitted 14% more papers</a:t>
            </a:r>
          </a:p>
          <a:p>
            <a:r>
              <a:t/>
            </a:r>
          </a:p>
          <a:p>
            <a:pPr lvl="0"/>
            <a:r>
              <a:rPr/>
              <a:t>(after controlling for field, institution, demographics)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60" id="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1" id="26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Take home #2</a:t>
            </a:r>
          </a:p>
        </p:txBody>
      </p:sp>
      <p:sp>
        <p:nvSpPr>
          <p:cNvPr name="Shape 262" id="262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 b="1"/>
              <a:t>Plans = very important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263" id="263"/>
          <p:cNvSpPr/>
          <p:nvPr/>
        </p:nvSpPr>
        <p:spPr>
          <a:xfrm>
            <a:off y="2167044" x="1122849"/>
            <a:ext cy="4221876" cx="6898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264" id="264"/>
          <p:cNvSpPr/>
          <p:nvPr/>
        </p:nvSpPr>
        <p:spPr>
          <a:xfrm>
            <a:off y="6523475" x="780575"/>
            <a:ext cy="241499" cx="76572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http://www.flickr.com/photos/jurvetson/21470089/sizes/l/in/photostream/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68" id="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9" id="26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Recap</a:t>
            </a:r>
          </a:p>
        </p:txBody>
      </p:sp>
      <p:sp>
        <p:nvSpPr>
          <p:cNvPr name="Shape 270" id="27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 b="1"/>
              <a:t>NAS resources best invested in improving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 b="1"/>
              <a:t>Oversight of postdocs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 b="1"/>
              <a:t>Transferable skills training</a:t>
            </a:r>
          </a:p>
          <a:p>
            <a:r>
              <a:t/>
            </a:r>
          </a:p>
          <a:p>
            <a:pPr rtl="0" lvl="0"/>
            <a:r>
              <a:rPr b="1"/>
              <a:t>Research / development plans particularly promising</a:t>
            </a:r>
          </a:p>
          <a:p>
            <a:pPr rtl="0" lvl="0">
              <a:lnSpc>
                <a:spcPct val="115.00%"/>
              </a:lnSpc>
              <a:spcBef>
                <a:spcPts val="2400"/>
              </a:spcBef>
              <a:spcAft>
                <a:spcPts val="600"/>
              </a:spcAft>
            </a:pPr>
            <a:r>
              <a:rPr sz="1800" b="1"/>
              <a:t>Details:</a:t>
            </a:r>
            <a:r>
              <a:rPr sz="1800"/>
              <a:t> Geoff Davis</a:t>
            </a:r>
            <a:r>
              <a:rPr sz="1800">
                <a:solidFill>
                  <a:srgbClr val="000000"/>
                </a:solidFill>
              </a:rPr>
              <a:t>, "Improving the Postdoctoral Experience: An Empirical Approach." In R. Freeman and D. Goroff (Eds.), </a:t>
            </a:r>
            <a:r>
              <a:rPr i="1" sz="1800">
                <a:solidFill>
                  <a:srgbClr val="333333"/>
                </a:solidFill>
              </a:rPr>
              <a:t>Science and engineering careers in the United States: an analysis of markets</a:t>
            </a:r>
            <a:r>
              <a:rPr sz="1800">
                <a:solidFill>
                  <a:srgbClr val="000000"/>
                </a:solidFill>
              </a:rPr>
              <a:t>, Chicago, IL: NBER/University of Chicago Press, 2009.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74" id="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5" id="275"/>
          <p:cNvSpPr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Additional materials</a:t>
            </a:r>
          </a:p>
        </p:txBody>
      </p:sp>
      <p:sp>
        <p:nvSpPr>
          <p:cNvPr name="Shape 276" id="276"/>
          <p:cNvSpPr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80" id="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1" id="28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Best types of training</a:t>
            </a:r>
          </a:p>
        </p:txBody>
      </p:sp>
      <p:sp>
        <p:nvSpPr>
          <p:cNvPr name="Shape 282" id="282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0" marR="0" algn="l" marL="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</a:pPr>
            <a:r>
              <a:rPr/>
              <a:t>SIAM's Mathematics in Industry project</a:t>
            </a:r>
          </a:p>
          <a:p>
            <a:pPr indent="-4191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SIAM interviewed lots of people in industry to find out what they were looking for</a:t>
            </a:r>
          </a:p>
          <a:p>
            <a:pPr indent="-4191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Nice summary of skills, both hard and soft</a:t>
            </a:r>
          </a:p>
          <a:p>
            <a:pPr indent="-4191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Useful model - come talk to us!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86" id="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7" id="287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Measuring career success</a:t>
            </a:r>
          </a:p>
        </p:txBody>
      </p:sp>
      <p:sp>
        <p:nvSpPr>
          <p:cNvPr name="Shape 288" id="288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The NAS could link postdoc conditions to career success</a:t>
            </a:r>
          </a:p>
          <a:p>
            <a:pPr rtl="0" lvl="0"/>
            <a:r>
              <a:rPr/>
              <a:t>Ingredients:</a:t>
            </a:r>
          </a:p>
          <a:p>
            <a:pPr indent="-3810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Arial"/>
              <a:buAutoNum type="arabicPeriod"/>
            </a:pPr>
            <a:r>
              <a:rPr sz="2400"/>
              <a:t>Forthcoming NSF survey of recent doctorates</a:t>
            </a:r>
          </a:p>
          <a:p>
            <a:pPr indent="-3810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panose="00000000000000000000" typeface="Arial"/>
              <a:buAutoNum type="arabicPeriod"/>
            </a:pPr>
            <a:r>
              <a:rPr sz="2400"/>
              <a:t>Survey of Doctorate Recipients (ongoing longitudinal survey of PhDs)</a:t>
            </a:r>
          </a:p>
          <a:p>
            <a:r>
              <a:t/>
            </a:r>
          </a:p>
          <a:p>
            <a:pPr marR="0" algn="l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</a:pPr>
            <a:r>
              <a:rPr/>
              <a:t>Link the two - talk to Emilda Rivers at NSF</a:t>
            </a:r>
          </a:p>
          <a:p>
            <a:pPr rtl="0" lvl="0"/>
            <a:r>
              <a:rPr/>
              <a:t>Drawback: you'll get results in 2025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92" id="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3" id="293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Why plans?</a:t>
            </a:r>
          </a:p>
        </p:txBody>
      </p:sp>
      <p:sp>
        <p:nvSpPr>
          <p:cNvPr name="Shape 294" id="294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208333"/>
              <a:buFont panose="00000000000000000000" typeface="Arial"/>
              <a:buChar char="•"/>
            </a:pPr>
            <a:r>
              <a:rPr sz="2400">
                <a:solidFill>
                  <a:srgbClr val="000000"/>
                </a:solidFill>
              </a:rPr>
              <a:t>Expectation setting device</a:t>
            </a:r>
          </a:p>
          <a:p>
            <a:pPr indent="-381000" marL="914400" rtl="0" lvl="1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133333"/>
              <a:buFont panose="00000000000000000000" typeface="Courier New"/>
              <a:buChar char="o"/>
            </a:pPr>
            <a:r>
              <a:rPr sz="1800">
                <a:solidFill>
                  <a:srgbClr val="000000"/>
                </a:solidFill>
              </a:rPr>
              <a:t>Postdocs without plans were much more likely to report PI had not lived up to expectations</a:t>
            </a:r>
          </a:p>
          <a:p>
            <a:pPr indent="-419100" marL="457200" rtl="0" lvl="0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208333"/>
              <a:buFont panose="00000000000000000000" typeface="Arial"/>
              <a:buChar char="•"/>
            </a:pPr>
            <a:r>
              <a:rPr sz="2400">
                <a:solidFill>
                  <a:srgbClr val="000000"/>
                </a:solidFill>
              </a:rPr>
              <a:t>Contract</a:t>
            </a:r>
          </a:p>
          <a:p>
            <a:pPr indent="-381000" marL="914400" rtl="0" lvl="1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133333"/>
              <a:buFont panose="00000000000000000000" typeface="Courier New"/>
              <a:buChar char="o"/>
            </a:pPr>
            <a:r>
              <a:rPr sz="1800">
                <a:solidFill>
                  <a:srgbClr val="000000"/>
                </a:solidFill>
              </a:rPr>
              <a:t>People more likely to live up to explicit (esp. written) commitments</a:t>
            </a:r>
          </a:p>
          <a:p>
            <a:pPr indent="-419100" marL="457200" rtl="0" lvl="0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208333"/>
              <a:buFont panose="00000000000000000000" typeface="Arial"/>
              <a:buChar char="•"/>
            </a:pPr>
            <a:r>
              <a:rPr sz="2400">
                <a:solidFill>
                  <a:srgbClr val="000000"/>
                </a:solidFill>
              </a:rPr>
              <a:t>Forces postdocs to take responsibility for careers early</a:t>
            </a:r>
          </a:p>
          <a:p>
            <a:pPr indent="-381000" marL="914400" rtl="0" lvl="1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133333"/>
              <a:buFont panose="00000000000000000000" typeface="Courier New"/>
              <a:buChar char="o"/>
            </a:pPr>
            <a:r>
              <a:rPr sz="1800">
                <a:solidFill>
                  <a:srgbClr val="000000"/>
                </a:solidFill>
              </a:rPr>
              <a:t>More time to take advantage of training opportunities</a:t>
            </a:r>
          </a:p>
          <a:p>
            <a:pPr indent="-419100" marL="457200" rtl="0" lvl="0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208333"/>
              <a:buFont panose="00000000000000000000" typeface="Arial"/>
              <a:buChar char="•"/>
            </a:pPr>
            <a:r>
              <a:rPr sz="2400">
                <a:solidFill>
                  <a:srgbClr val="000000"/>
                </a:solidFill>
              </a:rPr>
              <a:t>Time management device</a:t>
            </a:r>
          </a:p>
          <a:p>
            <a:pPr indent="-381000" marL="914400" rtl="0" lvl="1">
              <a:lnSpc>
                <a:spcPct val="115.00%"/>
              </a:lnSpc>
              <a:spcBef>
                <a:spcPts val="0"/>
              </a:spcBef>
              <a:buClr>
                <a:schemeClr val="dk1"/>
              </a:buClr>
              <a:buSzPct val="133333"/>
              <a:buFont panose="00000000000000000000" typeface="Courier New"/>
              <a:buChar char="o"/>
            </a:pPr>
            <a:r>
              <a:rPr sz="1800">
                <a:solidFill>
                  <a:srgbClr val="000000"/>
                </a:solidFill>
              </a:rPr>
              <a:t>Mechanism for focusing effort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0" id="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1" id="7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Acknowledgments</a:t>
            </a:r>
          </a:p>
        </p:txBody>
      </p:sp>
      <p:sp>
        <p:nvSpPr>
          <p:cNvPr name="Shape 72" id="72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rtl="0" lvl="0"/>
            <a:r>
              <a:rPr/>
              <a:t>Thanks to our sponsors!</a:t>
            </a:r>
          </a:p>
          <a:p>
            <a:r>
              <a:t/>
            </a:r>
          </a:p>
          <a:p>
            <a:pPr rtl="0" lvl="0"/>
            <a:r>
              <a:rPr/>
              <a:t>Funded by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Alfred P. Sloan Foundation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Wertheim Fellowship, Harvard University</a:t>
            </a:r>
          </a:p>
          <a:p>
            <a:r>
              <a:t/>
            </a:r>
          </a:p>
          <a:p>
            <a:pPr rtl="0" lvl="0"/>
            <a:r>
              <a:rPr/>
              <a:t>Help from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National Postdoc Association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Science's Next Wave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National Bureau of Economic Research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6" id="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" id="77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Approach</a:t>
            </a:r>
          </a:p>
        </p:txBody>
      </p:sp>
      <p:sp>
        <p:nvSpPr>
          <p:cNvPr name="Shape 78" id="78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Postdoc management varies by PI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Considerable variation in practices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2" id="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" id="83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Approach</a:t>
            </a:r>
          </a:p>
        </p:txBody>
      </p:sp>
      <p:sp>
        <p:nvSpPr>
          <p:cNvPr name="Shape 84" id="84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Postdoc management varies by PI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Considerable variation in practices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Survey asked postdocs about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practices in place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measures of success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8" id="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9" id="89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Approach</a:t>
            </a:r>
          </a:p>
        </p:txBody>
      </p:sp>
      <p:sp>
        <p:nvSpPr>
          <p:cNvPr name="Shape 90" id="90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Postdoc management varies by PI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Considerable variation in practices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Survey asked postdocs about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practices in place</a:t>
            </a:r>
          </a:p>
          <a:p>
            <a:pPr indent="-381000" marL="914400" rtl="0" lvl="1">
              <a:buClr>
                <a:schemeClr val="dk1"/>
              </a:buClr>
              <a:buSzPct val="80000"/>
              <a:buFont panose="00000000000000000000" typeface="Courier New"/>
              <a:buChar char="o"/>
            </a:pPr>
            <a:r>
              <a:rPr/>
              <a:t>measures of success</a:t>
            </a:r>
          </a:p>
          <a:p>
            <a:pPr indent="-419100" marL="457200" lvl="0"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Looked at practices associated with success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/>
            <a:r>
              <a:rPr>
                <a:solidFill>
                  <a:srgbClr val="0000FF"/>
                </a:solidFill>
              </a:rPr>
              <a:t>Measuring success</a:t>
            </a:r>
          </a:p>
        </p:txBody>
      </p:sp>
      <p:sp>
        <p:nvSpPr>
          <p:cNvPr name="Shape 96" id="96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0" marR="0" algn="l" marL="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</a:pPr>
            <a:r>
              <a:rPr/>
              <a:t>Ideal measure:</a:t>
            </a:r>
          </a:p>
          <a:p>
            <a:pPr indent="-419100" marR="0" algn="l" marL="457200" rtl="0" lvl="0">
              <a:lnSpc>
                <a:spcPct val="100.00%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66666"/>
              <a:buFont panose="00000000000000000000" typeface="Arial"/>
              <a:buChar char="•"/>
            </a:pPr>
            <a:r>
              <a:rPr/>
              <a:t>Track down people 10 years after their postdoc, see how they've done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>
            <a:spAutoFit/>
          </a:bodyPr>
          <a:lstStyle/>
          <a:p>
            <a:pPr lvl="0"/>
            <a:r>
              <a:rPr>
                <a:solidFill>
                  <a:srgbClr val="0000FF"/>
                </a:solidFill>
              </a:rPr>
              <a:t>Measuring success</a:t>
            </a:r>
          </a:p>
        </p:txBody>
      </p:sp>
      <p:sp>
        <p:nvSpPr>
          <p:cNvPr name="Shape 102" id="102"/>
          <p:cNvSpPr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lvl="0"/>
            <a:r>
              <a:rPr/>
              <a:t>
</a:t>
            </a:r>
          </a:p>
        </p:txBody>
      </p:sp>
      <p:sp>
        <p:nvSpPr>
          <p:cNvPr name="Shape 103" id="103"/>
          <p:cNvSpPr/>
          <p:nvPr/>
        </p:nvSpPr>
        <p:spPr>
          <a:xfrm>
            <a:off y="1417637" x="1380139"/>
            <a:ext cy="4886449" cx="65193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04" id="104"/>
          <p:cNvSpPr/>
          <p:nvPr/>
        </p:nvSpPr>
        <p:spPr>
          <a:xfrm>
            <a:off y="6346600" x="1087648"/>
            <a:ext cy="457200" cx="71042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algn="ctr"/>
            <a:r>
              <a:rPr sz="1000"/>
              <a:t>http://www.flickr.com/photos/68751915@N05/6757871357/sizes/l/in/photostream/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panose="00000000000000000000" typeface="Arial"/>
        <a:ea panose="00000000000000000000" typeface=""/>
        <a:cs panose="00000000000000000000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