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4"/>
  </p:notesMasterIdLst>
  <p:handoutMasterIdLst>
    <p:handoutMasterId r:id="rId25"/>
  </p:handoutMasterIdLst>
  <p:sldIdLst>
    <p:sldId id="261" r:id="rId2"/>
    <p:sldId id="274" r:id="rId3"/>
    <p:sldId id="282" r:id="rId4"/>
    <p:sldId id="267" r:id="rId5"/>
    <p:sldId id="279" r:id="rId6"/>
    <p:sldId id="262" r:id="rId7"/>
    <p:sldId id="263" r:id="rId8"/>
    <p:sldId id="258" r:id="rId9"/>
    <p:sldId id="260" r:id="rId10"/>
    <p:sldId id="27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85" r:id="rId19"/>
    <p:sldId id="280" r:id="rId20"/>
    <p:sldId id="284" r:id="rId21"/>
    <p:sldId id="286" r:id="rId22"/>
    <p:sldId id="281" r:id="rId2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4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3510" y="-108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7B196A-EFFE-4FFF-A0C6-6596D5631617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455908-46A8-425E-A620-63D0151E1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658ED4-BFE9-4E80-AE97-D7FE8ECD8CDE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668FE5-89AC-4CD3-A448-2B545F63E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803A96-EB9C-433D-9998-8BA20C4AE8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4F5147-39CB-4D09-B0F1-1EBF44C193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BF6C85-D3DE-4719-A84A-4980889944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912C8D-91E0-49B0-93FA-577F05B791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CE6931-ADF5-475C-86C5-51CF8CFB82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FDC3F4-9EFF-4D5E-8A2C-C5C5035CB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18BA5B-5798-4D83-8C1B-13483DFC77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73A88-B576-4A1F-9898-59E9D2789F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9313DA-4FAD-44BD-B1BA-12CFC838E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81EDC1-1778-4492-9BF0-AABEBE7A5B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022A23-1DA2-427F-B717-591BC5755B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34896E-4CA9-4A27-8612-4FA28FA4F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7763FB-F879-4F81-988A-1BEF90D49B2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1A89E5-94B7-4B29-B6E1-EBFAC3B2562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A40AE-B388-412C-9FCB-868A0F614D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FB7B0A-64DE-4514-A401-E98A9388D8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A9B12E-15BE-4FDE-874E-5A8D2E0004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10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9455BC-36C4-40FD-B8CF-CD68D8790C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B96A44-A566-45F5-84CD-5A13D2C53B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7665BD-0F2B-48BB-84E5-DC7309B720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40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F68087-FCF7-4CDC-BEDE-3B9F8A1A3F8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88D64F-6D58-4189-9B77-39E5B943B74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BB9E-63F6-4212-8B40-7CB50288242B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B8187CA-7BE4-445E-AAF2-E9BD44E20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5A7D-7AF3-4766-901F-F42DE2F32E25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820C-AC16-4F69-A716-4796DD031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4FE8-E3A3-409A-B704-4565B9F820A5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9B704-C7CF-4EBD-BA8B-4251F7A1D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0" y="0"/>
            <a:ext cx="9144000" cy="438150"/>
            <a:chOff x="0" y="914400"/>
            <a:chExt cx="9144001" cy="438081"/>
          </a:xfrm>
        </p:grpSpPr>
        <p:sp>
          <p:nvSpPr>
            <p:cNvPr id="3" name="Rectangle 2"/>
            <p:cNvSpPr/>
            <p:nvPr userDrawn="1"/>
          </p:nvSpPr>
          <p:spPr>
            <a:xfrm>
              <a:off x="0" y="923924"/>
              <a:ext cx="9144001" cy="244437"/>
            </a:xfrm>
            <a:prstGeom prst="rect">
              <a:avLst/>
            </a:prstGeom>
            <a:solidFill>
              <a:srgbClr val="9AD7F0">
                <a:alpha val="49804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0" y="914400"/>
              <a:ext cx="9144001" cy="141266"/>
            </a:xfrm>
            <a:prstGeom prst="rect">
              <a:avLst/>
            </a:prstGeom>
            <a:solidFill>
              <a:srgbClr val="27AAE1"/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 flipV="1">
              <a:off x="5410201" y="1066776"/>
              <a:ext cx="3733800" cy="192058"/>
            </a:xfrm>
            <a:prstGeom prst="rect">
              <a:avLst/>
            </a:prstGeom>
            <a:solidFill>
              <a:srgbClr val="9AD7F0">
                <a:alpha val="49804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V="1">
              <a:off x="5410201" y="1284230"/>
              <a:ext cx="3733800" cy="9524"/>
            </a:xfrm>
            <a:prstGeom prst="rect">
              <a:avLst/>
            </a:prstGeom>
            <a:solidFill>
              <a:srgbClr val="9AD7F0">
                <a:alpha val="65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 flipV="1">
              <a:off x="5410201" y="1333434"/>
              <a:ext cx="1965325" cy="19047"/>
            </a:xfrm>
            <a:prstGeom prst="rect">
              <a:avLst/>
            </a:prstGeom>
            <a:solidFill>
              <a:srgbClr val="CDE1F7">
                <a:alpha val="6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8" name="Rounded Rectangle 7"/>
            <p:cNvSpPr/>
            <p:nvPr userDrawn="1"/>
          </p:nvSpPr>
          <p:spPr bwMode="white">
            <a:xfrm>
              <a:off x="5410201" y="1142964"/>
              <a:ext cx="3063875" cy="26984"/>
            </a:xfrm>
            <a:prstGeom prst="roundRect">
              <a:avLst>
                <a:gd name="adj" fmla="val 16667"/>
              </a:avLst>
            </a:prstGeom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 useBgFill="1">
          <p:nvSpPr>
            <p:cNvPr id="9" name="Rounded Rectangle 8"/>
            <p:cNvSpPr/>
            <p:nvPr userDrawn="1"/>
          </p:nvSpPr>
          <p:spPr bwMode="white">
            <a:xfrm>
              <a:off x="7540626" y="1036619"/>
              <a:ext cx="1600200" cy="36506"/>
            </a:xfrm>
            <a:prstGeom prst="roundRect">
              <a:avLst>
                <a:gd name="adj" fmla="val 16667"/>
              </a:avLst>
            </a:prstGeom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2E02F2-57B7-BA48-AB5C-B34977D75AB6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61C516-CC8A-4C2F-B185-3396FA723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96A9-15FB-4289-B388-631E12925C29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D81B-F743-4EBC-96BC-0124CFB90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5E45-2C6A-4016-AEFE-5394369F702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863F-6F9A-43D8-AFFF-092FD4D5F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41066-B162-4898-A2EB-C839FA44EBBD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74790-0429-454F-99F3-5F52AA605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D3A8-630E-40DD-82D6-70614D87D22D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97DA4-3D83-41F2-8EC8-60D4472B7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9AF1-C356-4050-9262-4D2C5681DEDF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B1CB-25D5-4F73-A4BC-E85B22C1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5A2F0-EAAF-4C39-A313-080556E86743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A604-2DF6-488A-81FE-B2842D249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DAE4-F905-494F-BEC1-F7E5F13169C7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D078-5B5F-4C25-9563-BD90EECA7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1569-DC9A-4A0F-96B4-ACF290D86D42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60E7F58-39A5-436C-A576-09239697B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63C1213-3DB9-4FE3-9D9E-2E05BD5D1DFD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3D2E406-C2AE-47F3-92F1-1690EF99B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87" r:id="rId9"/>
    <p:sldLayoutId id="2147483678" r:id="rId10"/>
    <p:sldLayoutId id="2147483677" r:id="rId11"/>
    <p:sldLayoutId id="2147483688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dc.net/index.php/ijdc/article/view/16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ijdc.net/index.php/ijdc/article/view/168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315200" cy="4572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cap="none" dirty="0"/>
              <a:t>Workforce Demand </a:t>
            </a:r>
            <a:r>
              <a:rPr lang="en-US" sz="3600" b="1" cap="none" dirty="0" smtClean="0"/>
              <a:t/>
            </a:r>
            <a:br>
              <a:rPr lang="en-US" sz="3600" b="1" cap="none" dirty="0" smtClean="0"/>
            </a:br>
            <a:r>
              <a:rPr lang="en-US" sz="3600" b="1" cap="none" dirty="0" smtClean="0"/>
              <a:t>and </a:t>
            </a:r>
            <a:r>
              <a:rPr lang="en-US" sz="3600" b="1" cap="none" dirty="0"/>
              <a:t>Career </a:t>
            </a:r>
            <a:r>
              <a:rPr lang="en-US" sz="3600" b="1" cap="none" dirty="0" smtClean="0"/>
              <a:t>Opportunities </a:t>
            </a:r>
            <a:br>
              <a:rPr lang="en-US" sz="3600" b="1" cap="none" dirty="0" smtClean="0"/>
            </a:br>
            <a:r>
              <a:rPr lang="en-US" sz="3600" b="1" cap="none" dirty="0" smtClean="0"/>
              <a:t>in University and </a:t>
            </a:r>
            <a:br>
              <a:rPr lang="en-US" sz="3600" b="1" cap="none" dirty="0" smtClean="0"/>
            </a:br>
            <a:r>
              <a:rPr lang="en-US" sz="3600" b="1" cap="none" dirty="0" smtClean="0"/>
              <a:t>Research Libraries</a:t>
            </a:r>
            <a:endParaRPr lang="en-US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315200" cy="914400"/>
          </a:xfrm>
        </p:spPr>
        <p:txBody>
          <a:bodyPr rtlCol="0">
            <a:noAutofit/>
          </a:bodyPr>
          <a:lstStyle/>
          <a:p>
            <a:pPr algn="ctr" fontAlgn="auto">
              <a:buFont typeface="Arial" pitchFamily="34" charset="0"/>
              <a:buNone/>
              <a:defRPr/>
            </a:pPr>
            <a:r>
              <a:rPr lang="en-US" sz="1600" b="1" cap="none" spc="600" dirty="0" smtClean="0">
                <a:solidFill>
                  <a:schemeClr val="tx1"/>
                </a:solidFill>
                <a:latin typeface="+mn-lt"/>
              </a:rPr>
              <a:t>NAS Symposium </a:t>
            </a:r>
            <a:r>
              <a:rPr lang="en-US" sz="1600" b="1" cap="none" spc="600" dirty="0">
                <a:solidFill>
                  <a:schemeClr val="tx1"/>
                </a:solidFill>
                <a:latin typeface="+mn-lt"/>
              </a:rPr>
              <a:t>on Digital </a:t>
            </a:r>
            <a:r>
              <a:rPr lang="en-US" sz="1600" b="1" cap="none" spc="600" dirty="0" err="1">
                <a:solidFill>
                  <a:schemeClr val="tx1"/>
                </a:solidFill>
                <a:latin typeface="+mn-lt"/>
              </a:rPr>
              <a:t>Curation</a:t>
            </a:r>
            <a:r>
              <a:rPr lang="en-US" sz="1600" b="1" cap="none" spc="600" dirty="0">
                <a:solidFill>
                  <a:schemeClr val="tx1"/>
                </a:solidFill>
                <a:latin typeface="+mn-lt"/>
              </a:rPr>
              <a:t> </a:t>
            </a:r>
            <a:endParaRPr lang="en-US" sz="1600" b="1" cap="none" spc="600" dirty="0" smtClean="0">
              <a:solidFill>
                <a:schemeClr val="tx1"/>
              </a:solidFill>
              <a:latin typeface="+mn-lt"/>
            </a:endParaRPr>
          </a:p>
          <a:p>
            <a:pPr algn="ctr" fontAlgn="auto">
              <a:buFont typeface="Arial" pitchFamily="34" charset="0"/>
              <a:buNone/>
              <a:defRPr/>
            </a:pPr>
            <a:endParaRPr lang="en-US" sz="1600" b="1" cap="none" dirty="0" smtClean="0">
              <a:solidFill>
                <a:schemeClr val="tx1"/>
              </a:solidFill>
              <a:latin typeface="+mn-lt"/>
            </a:endParaRPr>
          </a:p>
          <a:p>
            <a:pPr algn="ctr" fontAlgn="auto">
              <a:buFont typeface="Arial" pitchFamily="34" charset="0"/>
              <a:buNone/>
              <a:defRPr/>
            </a:pPr>
            <a:r>
              <a:rPr lang="en-US" sz="1800" b="1" cap="none" dirty="0" smtClean="0">
                <a:solidFill>
                  <a:schemeClr val="tx1"/>
                </a:solidFill>
              </a:rPr>
              <a:t>Anne R. Kenney</a:t>
            </a:r>
          </a:p>
          <a:p>
            <a:pPr algn="ctr" fontAlgn="auto">
              <a:buFont typeface="Arial" pitchFamily="34" charset="0"/>
              <a:buNone/>
              <a:defRPr/>
            </a:pPr>
            <a:r>
              <a:rPr lang="en-US" sz="1600" b="1" i="1" cap="none" dirty="0" smtClean="0">
                <a:solidFill>
                  <a:schemeClr val="tx1"/>
                </a:solidFill>
                <a:latin typeface="+mn-lt"/>
              </a:rPr>
              <a:t>July 19, 2012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cs typeface="Times New Roman" pitchFamily="18" charset="0"/>
              </a:rPr>
              <a:t>Most significant skills gaps in supporting evolving researchers’ information needs</a:t>
            </a:r>
            <a:endParaRPr lang="en-US" sz="2800" dirty="0" smtClean="0">
              <a:solidFill>
                <a:srgbClr val="CCFFCC"/>
              </a:solidFill>
              <a:cs typeface="Times New Roman" pitchFamily="18" charset="0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97363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TUOS Stephenson"/>
              <a:buAutoNum type="arabicPeriod"/>
            </a:pPr>
            <a:r>
              <a:rPr lang="en-US" smtClean="0">
                <a:cs typeface="Arial" charset="0"/>
              </a:rPr>
              <a:t>Ability to advise on </a:t>
            </a:r>
            <a:r>
              <a:rPr lang="en-US" smtClean="0">
                <a:solidFill>
                  <a:srgbClr val="FF0000"/>
                </a:solidFill>
                <a:cs typeface="Arial" charset="0"/>
              </a:rPr>
              <a:t>preserving research outputs</a:t>
            </a:r>
          </a:p>
          <a:p>
            <a:pPr marL="457200" indent="-457200">
              <a:spcBef>
                <a:spcPts val="1200"/>
              </a:spcBef>
              <a:buFont typeface="TUOS Stephenson"/>
              <a:buAutoNum type="arabicPeriod"/>
            </a:pPr>
            <a:r>
              <a:rPr lang="en-US" smtClean="0">
                <a:cs typeface="Arial" charset="0"/>
              </a:rPr>
              <a:t>Knowledge to advise on </a:t>
            </a:r>
            <a:r>
              <a:rPr lang="en-US" smtClean="0">
                <a:solidFill>
                  <a:srgbClr val="FF0000"/>
                </a:solidFill>
                <a:cs typeface="Arial" charset="0"/>
              </a:rPr>
              <a:t>data management and curation, </a:t>
            </a:r>
            <a:r>
              <a:rPr lang="en-US" smtClean="0">
                <a:cs typeface="Arial" charset="0"/>
              </a:rPr>
              <a:t>including ingest, discovery, access, dissemination, preservation, and portability</a:t>
            </a:r>
          </a:p>
          <a:p>
            <a:pPr marL="457200" indent="-457200">
              <a:spcBef>
                <a:spcPts val="1200"/>
              </a:spcBef>
              <a:buFont typeface="TUOS Stephenson"/>
              <a:buAutoNum type="arabicPeriod"/>
            </a:pPr>
            <a:r>
              <a:rPr lang="en-US" smtClean="0">
                <a:cs typeface="Arial" charset="0"/>
              </a:rPr>
              <a:t>Knowledge to support researchers in </a:t>
            </a:r>
            <a:r>
              <a:rPr lang="en-US" smtClean="0">
                <a:solidFill>
                  <a:srgbClr val="FF0000"/>
                </a:solidFill>
                <a:cs typeface="Arial" charset="0"/>
              </a:rPr>
              <a:t>complying with the various mandates of funders,</a:t>
            </a:r>
            <a:r>
              <a:rPr lang="en-US" smtClean="0">
                <a:cs typeface="Arial" charset="0"/>
              </a:rPr>
              <a:t> including open access requirements</a:t>
            </a:r>
          </a:p>
          <a:p>
            <a:pPr marL="457200" indent="-457200">
              <a:spcBef>
                <a:spcPts val="1200"/>
              </a:spcBef>
              <a:buFont typeface="TUOS Stephenson"/>
              <a:buAutoNum type="arabicPeriod"/>
            </a:pPr>
            <a:r>
              <a:rPr lang="en-US" smtClean="0">
                <a:cs typeface="Arial" charset="0"/>
              </a:rPr>
              <a:t>Knowledge to advise on potential </a:t>
            </a:r>
            <a:r>
              <a:rPr lang="en-US" smtClean="0">
                <a:solidFill>
                  <a:srgbClr val="FF0000"/>
                </a:solidFill>
                <a:cs typeface="Arial" charset="0"/>
              </a:rPr>
              <a:t>data manipulation tools </a:t>
            </a:r>
            <a:r>
              <a:rPr lang="en-US" smtClean="0">
                <a:cs typeface="Arial" charset="0"/>
              </a:rPr>
              <a:t>used in the discipline/subject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UOS Blake"/>
                <a:ea typeface="MS PGothic"/>
                <a:cs typeface="MS PGothic"/>
              </a:rPr>
              <a:t>© Information School / University of Sheffield 2012</a:t>
            </a:r>
            <a:endParaRPr lang="en-GB" smtClean="0">
              <a:solidFill>
                <a:srgbClr val="FFFFFF"/>
              </a:solidFill>
              <a:latin typeface="TUOS Blake"/>
              <a:ea typeface="MS PGothic"/>
              <a:cs typeface="MS PGothic"/>
            </a:endParaRPr>
          </a:p>
        </p:txBody>
      </p:sp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2819400" y="6291263"/>
            <a:ext cx="6019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/>
              <a:t>Mary Auckland, “Re-skilling for Research,” RLUK, January 2012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Most significant skills gaps </a:t>
            </a:r>
            <a:r>
              <a:rPr lang="en-US" sz="2000" dirty="0" smtClean="0">
                <a:latin typeface="+mn-lt"/>
                <a:cs typeface="Times New Roman" pitchFamily="18" charset="0"/>
              </a:rPr>
              <a:t>(continued)</a:t>
            </a:r>
            <a:endParaRPr lang="en-US" sz="32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633913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 Black" pitchFamily="34" charset="0"/>
              <a:buAutoNum type="arabicPeriod" startAt="5"/>
            </a:pPr>
            <a:r>
              <a:rPr lang="en-US" smtClean="0">
                <a:ea typeface="MS PGothic"/>
                <a:cs typeface="MS PGothic"/>
              </a:rPr>
              <a:t>Knowledge to advise on </a:t>
            </a:r>
            <a:r>
              <a:rPr lang="en-US" smtClean="0">
                <a:solidFill>
                  <a:srgbClr val="FF0000"/>
                </a:solidFill>
                <a:ea typeface="MS PGothic"/>
                <a:cs typeface="MS PGothic"/>
              </a:rPr>
              <a:t>data mining</a:t>
            </a:r>
          </a:p>
          <a:p>
            <a:pPr marL="457200" indent="-457200">
              <a:spcBef>
                <a:spcPts val="1200"/>
              </a:spcBef>
              <a:buFont typeface="Arial Black" pitchFamily="34" charset="0"/>
              <a:buAutoNum type="arabicPeriod" startAt="5"/>
            </a:pPr>
            <a:r>
              <a:rPr lang="en-US" smtClean="0">
                <a:ea typeface="MS PGothic"/>
                <a:cs typeface="MS PGothic"/>
              </a:rPr>
              <a:t>Knowledge to advocate, and advise on, the use of </a:t>
            </a:r>
            <a:r>
              <a:rPr lang="en-US" smtClean="0">
                <a:solidFill>
                  <a:srgbClr val="FF0000"/>
                </a:solidFill>
                <a:ea typeface="MS PGothic"/>
                <a:cs typeface="MS PGothic"/>
              </a:rPr>
              <a:t>metadata </a:t>
            </a:r>
          </a:p>
          <a:p>
            <a:pPr marL="457200" indent="-457200">
              <a:spcBef>
                <a:spcPts val="1200"/>
              </a:spcBef>
              <a:buFont typeface="Arial Black" pitchFamily="34" charset="0"/>
              <a:buAutoNum type="arabicPeriod" startAt="5"/>
            </a:pPr>
            <a:r>
              <a:rPr lang="pl-PL" smtClean="0">
                <a:ea typeface="MS PGothic"/>
                <a:cs typeface="MS PGothic"/>
              </a:rPr>
              <a:t>Ability to advise on the </a:t>
            </a:r>
            <a:r>
              <a:rPr lang="pl-PL" smtClean="0">
                <a:solidFill>
                  <a:srgbClr val="FF0000"/>
                </a:solidFill>
                <a:ea typeface="MS PGothic"/>
                <a:cs typeface="MS PGothic"/>
              </a:rPr>
              <a:t>preservation of project records, </a:t>
            </a:r>
            <a:r>
              <a:rPr lang="pl-PL" i="1" smtClean="0">
                <a:ea typeface="MS PGothic"/>
                <a:cs typeface="MS PGothic"/>
              </a:rPr>
              <a:t>e.g.</a:t>
            </a:r>
            <a:r>
              <a:rPr lang="pl-PL" smtClean="0">
                <a:ea typeface="MS PGothic"/>
                <a:cs typeface="MS PGothic"/>
              </a:rPr>
              <a:t> correspondence </a:t>
            </a:r>
          </a:p>
          <a:p>
            <a:pPr marL="457200" indent="-457200">
              <a:spcBef>
                <a:spcPts val="1200"/>
              </a:spcBef>
              <a:buFont typeface="Arial Black" pitchFamily="34" charset="0"/>
              <a:buAutoNum type="arabicPeriod" startAt="5"/>
            </a:pPr>
            <a:r>
              <a:rPr lang="pl-PL" smtClean="0">
                <a:ea typeface="MS PGothic"/>
                <a:cs typeface="MS PGothic"/>
              </a:rPr>
              <a:t>Knowledge of </a:t>
            </a:r>
            <a:r>
              <a:rPr lang="pl-PL" smtClean="0">
                <a:solidFill>
                  <a:srgbClr val="FF0000"/>
                </a:solidFill>
                <a:ea typeface="MS PGothic"/>
                <a:cs typeface="MS PGothic"/>
              </a:rPr>
              <a:t>sources of research funding </a:t>
            </a:r>
            <a:r>
              <a:rPr lang="pl-PL" smtClean="0">
                <a:ea typeface="MS PGothic"/>
                <a:cs typeface="MS PGothic"/>
              </a:rPr>
              <a:t>to assist researchers to identify potential funders </a:t>
            </a:r>
          </a:p>
          <a:p>
            <a:pPr marL="457200" indent="-457200">
              <a:spcBef>
                <a:spcPts val="1200"/>
              </a:spcBef>
              <a:buFont typeface="Arial Black" pitchFamily="34" charset="0"/>
              <a:buAutoNum type="arabicPeriod" startAt="5"/>
            </a:pPr>
            <a:r>
              <a:rPr lang="pl-PL" smtClean="0">
                <a:ea typeface="MS PGothic"/>
                <a:cs typeface="MS PGothic"/>
              </a:rPr>
              <a:t>Skills to develop </a:t>
            </a:r>
            <a:r>
              <a:rPr lang="pl-PL" smtClean="0">
                <a:solidFill>
                  <a:srgbClr val="FF0000"/>
                </a:solidFill>
                <a:ea typeface="MS PGothic"/>
                <a:cs typeface="MS PGothic"/>
              </a:rPr>
              <a:t>metadata schema, and advise on discipline/subject standards and practices</a:t>
            </a:r>
            <a:r>
              <a:rPr lang="pl-PL" smtClean="0">
                <a:ea typeface="MS PGothic"/>
                <a:cs typeface="MS PGothic"/>
              </a:rPr>
              <a:t>, for individual research projects</a:t>
            </a:r>
          </a:p>
        </p:txBody>
      </p:sp>
      <p:sp>
        <p:nvSpPr>
          <p:cNvPr id="36867" name="TextBox 1"/>
          <p:cNvSpPr txBox="1">
            <a:spLocks noChangeArrowheads="1"/>
          </p:cNvSpPr>
          <p:nvPr/>
        </p:nvSpPr>
        <p:spPr bwMode="auto">
          <a:xfrm>
            <a:off x="2895600" y="6291263"/>
            <a:ext cx="5980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Mary Auckland, “Re-skilling for Research,” RLUK, January 2012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Requisite Expertise for Digital Humanities and Social Sciences</a:t>
            </a:r>
            <a:endParaRPr lang="en-US" sz="2800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Requisite Expertise</a:t>
            </a:r>
          </a:p>
          <a:p>
            <a:r>
              <a:rPr lang="en-US" smtClean="0"/>
              <a:t>Domain/subject expertise</a:t>
            </a:r>
          </a:p>
          <a:p>
            <a:r>
              <a:rPr lang="en-US" smtClean="0"/>
              <a:t>Analytical expertise</a:t>
            </a:r>
          </a:p>
          <a:p>
            <a:r>
              <a:rPr lang="en-US" smtClean="0"/>
              <a:t>Data expertise</a:t>
            </a:r>
          </a:p>
          <a:p>
            <a:r>
              <a:rPr lang="en-US" smtClean="0"/>
              <a:t>Project management expertise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914400" y="5857875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Williford and Henry, “One Culture: Computationally Intensive Research in the Humanities and Social Sciences,” CLIR, 2012</a:t>
            </a:r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1543050"/>
            <a:ext cx="84772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Recommendations for </a:t>
            </a:r>
            <a:r>
              <a:rPr lang="en-US" dirty="0" smtClean="0"/>
              <a:t>Research Libraries</a:t>
            </a:r>
            <a:endParaRPr lang="en-US" dirty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62800" cy="4373563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Recruit/develop staff expertise in data management, data analysis, management of collaborative projects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Contribute to the peer review of new forms of online scholarship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Offer consultation services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Encourage cross-disciplinary engagement through public programs and workshops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Partner with other institutions to promote preservation and access for publications and data</a:t>
            </a:r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914400" y="5857875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Williford and Henry, “One Culture: Computationally Intensive Research in the Humanities and Social Sciences,” CLIR, 2012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Research Library Staffing Needs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62800" cy="4373563"/>
          </a:xfrm>
        </p:spPr>
        <p:txBody>
          <a:bodyPr/>
          <a:lstStyle/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smtClean="0"/>
              <a:t>ARL Jobs Announcements database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smtClean="0"/>
              <a:t>ARL/UF Position description database (under construction)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smtClean="0"/>
              <a:t>Tito Sierra study on ARL Library hiring in 2011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smtClean="0"/>
              <a:t>Further analysis of job titles database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350"/>
            <a:ext cx="8955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338"/>
            <a:ext cx="9144000" cy="682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Jobs Database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indent="-342900" fontAlgn="auto">
              <a:buFont typeface="Wingdings" pitchFamily="2" charset="2"/>
              <a:buChar char="§"/>
              <a:defRPr/>
            </a:pPr>
            <a:r>
              <a:rPr lang="en-US" dirty="0" smtClean="0"/>
              <a:t>505 job postings</a:t>
            </a:r>
          </a:p>
          <a:p>
            <a:pPr marL="342900" indent="-342900" fontAlgn="auto">
              <a:buFont typeface="Wingdings" pitchFamily="2" charset="2"/>
              <a:buChar char="§"/>
              <a:defRPr/>
            </a:pPr>
            <a:r>
              <a:rPr lang="en-US" dirty="0" smtClean="0"/>
              <a:t>68 </a:t>
            </a:r>
            <a:r>
              <a:rPr lang="en-US" dirty="0"/>
              <a:t>positions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13.5%) have </a:t>
            </a:r>
            <a:r>
              <a:rPr lang="en-US" dirty="0"/>
              <a:t>“data,” “E-science,” or “digital” in the position </a:t>
            </a:r>
            <a:r>
              <a:rPr lang="en-US" dirty="0" smtClean="0"/>
              <a:t>title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53 have “digital” in the position title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17 have “metadata” in their position title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9 have “data” in their position title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6 have “digital humanities” in their position title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4 E-Science Librarian positions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4 Digital Archivist positions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 Social Sciences Data Librarians</a:t>
            </a:r>
          </a:p>
          <a:p>
            <a:pPr marL="688975" lvl="1" indent="-35242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 each for “data </a:t>
            </a:r>
            <a:r>
              <a:rPr lang="en-US" dirty="0" err="1" smtClean="0"/>
              <a:t>curation</a:t>
            </a:r>
            <a:r>
              <a:rPr lang="en-US" dirty="0" smtClean="0"/>
              <a:t>” and “digital </a:t>
            </a:r>
            <a:r>
              <a:rPr lang="en-US" dirty="0" err="1" smtClean="0"/>
              <a:t>curation</a:t>
            </a:r>
            <a:r>
              <a:rPr lang="en-US" dirty="0" smtClean="0"/>
              <a:t>”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Jobs Database Analysis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447800"/>
          <a:ext cx="72390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32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/>
                        <a:t>New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 smtClean="0"/>
                        <a:t>New Management Positions</a:t>
                      </a:r>
                    </a:p>
                  </a:txBody>
                  <a:tcPr/>
                </a:tc>
              </a:tr>
              <a:tr h="4368487">
                <a:tc>
                  <a:txBody>
                    <a:bodyPr/>
                    <a:lstStyle/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endParaRPr lang="en-US" sz="800" b="0" dirty="0" smtClean="0"/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Digital Collections Strategist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Digital User Experience Specialist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Digital Data Outreach Librarian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Data Management Planning Consultant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Data Visualization Coordinator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E-Learning Librarian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Scientific Data Curator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endParaRPr lang="en-US" sz="800" b="0" dirty="0" smtClean="0"/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dirty="0" smtClean="0"/>
                        <a:t>Associate Dean for Digital </a:t>
                      </a:r>
                      <a:r>
                        <a:rPr lang="en-US" sz="1800" b="0" i="0" dirty="0" smtClean="0"/>
                        <a:t>Scholarship and Technology Services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i="0" dirty="0" smtClean="0"/>
                        <a:t>Associate Vice President Digital Programs and Services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i="0" dirty="0" smtClean="0"/>
                        <a:t>Associate Director for Digital Initiatives</a:t>
                      </a:r>
                    </a:p>
                    <a:p>
                      <a:pPr marL="339725" indent="-285750">
                        <a:spcAft>
                          <a:spcPts val="12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i="0" dirty="0" smtClean="0"/>
                        <a:t>Associate University Librarian for Digital Scholarship Services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Qualifications for New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0" indent="-342900" fontAlgn="auto">
              <a:buFont typeface="Wingdings" pitchFamily="2" charset="2"/>
              <a:buChar char="§"/>
              <a:defRPr/>
            </a:pPr>
            <a:r>
              <a:rPr lang="en-US" dirty="0"/>
              <a:t>Of the 68 </a:t>
            </a:r>
            <a:r>
              <a:rPr lang="en-US" dirty="0" smtClean="0"/>
              <a:t>positions, </a:t>
            </a:r>
            <a:r>
              <a:rPr lang="en-US" dirty="0"/>
              <a:t>38 </a:t>
            </a:r>
            <a:r>
              <a:rPr lang="en-US" dirty="0" smtClean="0"/>
              <a:t>of 68 positions (55</a:t>
            </a:r>
            <a:r>
              <a:rPr lang="en-US" dirty="0"/>
              <a:t>%) mention MLS/MLIS degree in the qualifications</a:t>
            </a:r>
          </a:p>
          <a:p>
            <a:pPr marL="342900" indent="-342900" fontAlgn="auto">
              <a:buFont typeface="Wingdings" pitchFamily="2" charset="2"/>
              <a:buChar char="§"/>
              <a:defRPr/>
            </a:pP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3 of 505 positions list “digital </a:t>
            </a:r>
            <a:r>
              <a:rPr lang="en-US" dirty="0" err="1"/>
              <a:t>curation</a:t>
            </a:r>
            <a:r>
              <a:rPr lang="en-US" dirty="0"/>
              <a:t>” in the </a:t>
            </a:r>
            <a:r>
              <a:rPr lang="en-US" dirty="0" smtClean="0"/>
              <a:t>qualifications</a:t>
            </a:r>
          </a:p>
          <a:p>
            <a:pPr marL="342900" indent="-342900" fontAlgn="auto">
              <a:buFont typeface="Wingdings" pitchFamily="2" charset="2"/>
              <a:buChar char="§"/>
              <a:defRPr/>
            </a:pPr>
            <a:r>
              <a:rPr lang="en-US" dirty="0" smtClean="0"/>
              <a:t>Typical range of skill expectations for digital humanities and e-science librarians</a:t>
            </a:r>
          </a:p>
          <a:p>
            <a:pPr lvl="1" indent="-236538"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Management skills, subject knowledge, communication skills, technical skills, metadata skills</a:t>
            </a:r>
          </a:p>
          <a:p>
            <a:pPr lvl="1" indent="-236538"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E-science: technical knowledge on use and archiving of digital data, repositories, e-science issues, ontologies</a:t>
            </a:r>
          </a:p>
          <a:p>
            <a:pPr lvl="1" indent="-236538"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Digital humanities: research methods and process, trends, scholarly communication, digital scholarship, digitization,</a:t>
            </a:r>
            <a:r>
              <a:rPr lang="en-US" sz="1800" dirty="0"/>
              <a:t> digital </a:t>
            </a:r>
            <a:r>
              <a:rPr lang="en-US" sz="1800" dirty="0" smtClean="0"/>
              <a:t>media, data mining/modeling, visualization</a:t>
            </a:r>
            <a:endParaRPr lang="en-US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I’ll Cover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62800" cy="4373563"/>
          </a:xfrm>
        </p:spPr>
        <p:txBody>
          <a:bodyPr/>
          <a:lstStyle/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Work in the research library community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Requisite skill sets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Analysis of job postings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Recommendations moving forward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a typeface="華康粗圓體" pitchFamily="49" charset="-120"/>
              </a:rPr>
              <a:t>E-Science Librarian Data Responsibilities</a:t>
            </a:r>
            <a:endParaRPr lang="en-US" sz="28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5298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342900" indent="-342900">
              <a:spcBef>
                <a:spcPts val="475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smtClean="0"/>
              <a:t>Work with university’s primary research community and other librarians to develop and support services for documenting and distributing research data.</a:t>
            </a:r>
          </a:p>
          <a:p>
            <a:pPr marL="342900" indent="-342900">
              <a:spcBef>
                <a:spcPts val="475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smtClean="0"/>
              <a:t>Conduct research on methodologies and tools for data information systems. </a:t>
            </a:r>
          </a:p>
          <a:p>
            <a:pPr marL="342900" indent="-342900">
              <a:spcBef>
                <a:spcPts val="475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smtClean="0"/>
              <a:t>Develop services to enhance access to data.</a:t>
            </a:r>
          </a:p>
          <a:p>
            <a:pPr marL="342900" indent="-342900">
              <a:spcBef>
                <a:spcPts val="475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smtClean="0"/>
              <a:t>Develop and maintain awareness of data centered initiatives in the life sciences. </a:t>
            </a:r>
          </a:p>
          <a:p>
            <a:pPr marL="342900" indent="-342900">
              <a:spcBef>
                <a:spcPts val="475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smtClean="0"/>
              <a:t>Build partnership relationships with relevant campus, state, and national data organizations. </a:t>
            </a:r>
          </a:p>
          <a:p>
            <a:pPr marL="342900" indent="-342900">
              <a:spcBef>
                <a:spcPts val="475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smtClean="0"/>
              <a:t>Maintain awareness of tools and algorithms for computationally centered, data-driven science (data mining, visualization, text mining, etc.) </a:t>
            </a:r>
            <a:br>
              <a:rPr lang="en-US" sz="1800" smtClean="0"/>
            </a:br>
            <a:endParaRPr lang="en-US" sz="1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a typeface="華康粗圓體" pitchFamily="49" charset="-120"/>
              </a:rPr>
              <a:t>Digital Humanities Librarian Responsibilities</a:t>
            </a:r>
            <a:endParaRPr lang="en-US" sz="2800" dirty="0"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 rtlCol="0">
            <a:normAutofit fontScale="92500" lnSpcReduction="20000"/>
          </a:bodyPr>
          <a:lstStyle/>
          <a:p>
            <a:pPr marL="342900" indent="-342900" fontAlgn="auto">
              <a:lnSpc>
                <a:spcPct val="110000"/>
              </a:lnSpc>
              <a:spcBef>
                <a:spcPts val="48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Create, deliver, curate and preserve digital assets and tools.</a:t>
            </a:r>
          </a:p>
          <a:p>
            <a:pPr marL="342900" indent="-342900" fontAlgn="auto">
              <a:lnSpc>
                <a:spcPct val="110000"/>
              </a:lnSpc>
              <a:spcBef>
                <a:spcPts val="48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Assist with planning, implementation and production of digital collections and scholarly initiatives, especially project design, digitization workflows, and content and delivery systems.</a:t>
            </a:r>
          </a:p>
          <a:p>
            <a:pPr marL="342900" indent="-342900" fontAlgn="auto">
              <a:lnSpc>
                <a:spcPct val="110000"/>
              </a:lnSpc>
              <a:spcBef>
                <a:spcPts val="48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Develop and deliver repository and scholarly communication services.</a:t>
            </a:r>
          </a:p>
          <a:p>
            <a:pPr marL="342900" indent="-342900" fontAlgn="auto">
              <a:lnSpc>
                <a:spcPct val="110000"/>
              </a:lnSpc>
              <a:spcBef>
                <a:spcPts val="48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Articulate relationship between new technologies and humanities scholarship to the community of humanists.</a:t>
            </a:r>
          </a:p>
          <a:p>
            <a:pPr marL="342900" indent="-342900" fontAlgn="auto">
              <a:lnSpc>
                <a:spcPct val="110000"/>
              </a:lnSpc>
              <a:spcBef>
                <a:spcPts val="48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Advise faculty on creation of digital objects and provide technical support for use of analytical tools.</a:t>
            </a:r>
          </a:p>
          <a:p>
            <a:pPr marL="342900" indent="-342900" fontAlgn="auto">
              <a:lnSpc>
                <a:spcPct val="110000"/>
              </a:lnSpc>
              <a:spcBef>
                <a:spcPts val="48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Serve as agent between content providers and library’s repository.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391400" cy="4373563"/>
          </a:xfrm>
        </p:spPr>
        <p:txBody>
          <a:bodyPr/>
          <a:lstStyle/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Growth area in research libraries, with sciences more clearly defined but increasing interest in digital humanities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MLS/MLIS not the only path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Qualifications for new positions not well codified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Digital curation not common in qualifications nomenclature 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Redeployment/retraining of existing staff critical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Digital </a:t>
            </a:r>
            <a:r>
              <a:rPr lang="en-US" dirty="0" err="1" smtClean="0"/>
              <a:t>Curation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Growing Focus Area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162800" cy="4373563"/>
          </a:xfrm>
        </p:spPr>
        <p:txBody>
          <a:bodyPr/>
          <a:lstStyle/>
          <a:p>
            <a:r>
              <a:rPr lang="en-US" smtClean="0"/>
              <a:t>Digital Hegemony</a:t>
            </a:r>
          </a:p>
          <a:p>
            <a:pPr lvl="1" indent="-225425"/>
            <a:r>
              <a:rPr lang="en-US" smtClean="0"/>
              <a:t>Digital Production and Dissemination</a:t>
            </a:r>
          </a:p>
          <a:p>
            <a:pPr lvl="1" indent="-225425"/>
            <a:r>
              <a:rPr lang="en-US" smtClean="0"/>
              <a:t>Digitization</a:t>
            </a:r>
          </a:p>
          <a:p>
            <a:pPr lvl="1" indent="-225425">
              <a:spcAft>
                <a:spcPts val="1800"/>
              </a:spcAft>
            </a:pPr>
            <a:r>
              <a:rPr lang="en-US" smtClean="0"/>
              <a:t>Special Collections</a:t>
            </a:r>
          </a:p>
          <a:p>
            <a:pPr>
              <a:spcAft>
                <a:spcPts val="1200"/>
              </a:spcAft>
            </a:pPr>
            <a:r>
              <a:rPr lang="en-US" smtClean="0"/>
              <a:t>Big Science, Digital Humanities</a:t>
            </a:r>
          </a:p>
          <a:p>
            <a:pPr>
              <a:spcAft>
                <a:spcPts val="1200"/>
              </a:spcAft>
            </a:pPr>
            <a:r>
              <a:rPr lang="en-US" smtClean="0"/>
              <a:t>Open Access</a:t>
            </a:r>
          </a:p>
          <a:p>
            <a:pPr>
              <a:spcAft>
                <a:spcPts val="1200"/>
              </a:spcAft>
            </a:pPr>
            <a:r>
              <a:rPr lang="en-US" smtClean="0"/>
              <a:t>Federal Mandates, NSF Data Requirements</a:t>
            </a:r>
          </a:p>
          <a:p>
            <a:pPr>
              <a:spcAft>
                <a:spcPts val="1200"/>
              </a:spcAft>
            </a:pPr>
            <a:r>
              <a:rPr lang="en-US" smtClean="0"/>
              <a:t>Repository Development </a:t>
            </a:r>
          </a:p>
          <a:p>
            <a:pPr>
              <a:spcAft>
                <a:spcPts val="1200"/>
              </a:spcAft>
            </a:pPr>
            <a:r>
              <a:rPr lang="en-US" smtClean="0"/>
              <a:t>Digital Preservation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ARL Activities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95300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2006, E-Science Task Force established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2009/10, ARL E-Science survey and report; Special Collections in the Digital Age Working Group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2010, ARL Guide for Research Libraries: The NSF Data Sharing Policy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2011, Digital Curation for Preservation Report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2011/12, E-Science Institute, ARL/DLF/DuraSpace E-Science Institute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2012, Fall Forum on 21</a:t>
            </a:r>
            <a:r>
              <a:rPr lang="en-US" baseline="30000" smtClean="0"/>
              <a:t>st</a:t>
            </a:r>
            <a:r>
              <a:rPr lang="en-US" smtClean="0"/>
              <a:t> Century Workforce; potential partnership with SAA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mtClean="0"/>
              <a:t>From E-Science to E-Research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7 New Roles for Librarians*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162800" cy="4678363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Arial Black" pitchFamily="34" charset="0"/>
              <a:buAutoNum type="arabicPeriod"/>
            </a:pPr>
            <a:r>
              <a:rPr lang="en-US" smtClean="0"/>
              <a:t>Acquisitions and Rights Advisors</a:t>
            </a:r>
          </a:p>
          <a:p>
            <a:pPr marL="514350" indent="-514350">
              <a:spcAft>
                <a:spcPts val="1200"/>
              </a:spcAft>
              <a:buFont typeface="Arial Black" pitchFamily="34" charset="0"/>
              <a:buAutoNum type="arabicPeriod"/>
            </a:pPr>
            <a:r>
              <a:rPr lang="en-US" smtClean="0"/>
              <a:t>Instructional Partners in Learning Spaces</a:t>
            </a:r>
          </a:p>
          <a:p>
            <a:pPr marL="514350" indent="-514350">
              <a:spcAft>
                <a:spcPts val="1200"/>
              </a:spcAft>
              <a:buFont typeface="Arial Black" pitchFamily="34" charset="0"/>
              <a:buAutoNum type="arabicPeriod"/>
            </a:pPr>
            <a:r>
              <a:rPr lang="en-US" smtClean="0"/>
              <a:t>Observers/anthropologists of Information Users and Producers</a:t>
            </a:r>
          </a:p>
          <a:p>
            <a:pPr marL="514350" indent="-514350">
              <a:spcAft>
                <a:spcPts val="1200"/>
              </a:spcAft>
              <a:buFont typeface="Arial Black" pitchFamily="34" charset="0"/>
              <a:buAutoNum type="arabicPeriod"/>
            </a:pPr>
            <a:r>
              <a:rPr lang="en-US" smtClean="0"/>
              <a:t>Systems Builders</a:t>
            </a:r>
          </a:p>
          <a:p>
            <a:pPr marL="514350" indent="-514350">
              <a:spcAft>
                <a:spcPts val="1200"/>
              </a:spcAft>
              <a:buFont typeface="Arial Black" pitchFamily="34" charset="0"/>
              <a:buAutoNum type="arabicPeriod"/>
            </a:pPr>
            <a:r>
              <a:rPr lang="en-US" smtClean="0"/>
              <a:t>Content Producers and Disseminators</a:t>
            </a:r>
          </a:p>
          <a:p>
            <a:pPr marL="514350" indent="-514350">
              <a:spcAft>
                <a:spcPts val="1200"/>
              </a:spcAft>
              <a:buFont typeface="Arial Black" pitchFamily="34" charset="0"/>
              <a:buAutoNum type="arabicPeriod"/>
            </a:pPr>
            <a:r>
              <a:rPr lang="en-US" smtClean="0"/>
              <a:t>Organizational Designers</a:t>
            </a:r>
          </a:p>
          <a:p>
            <a:pPr marL="514350" indent="-514350">
              <a:spcAft>
                <a:spcPts val="1200"/>
              </a:spcAft>
              <a:buFont typeface="Arial Black" pitchFamily="34" charset="0"/>
              <a:buAutoNum type="arabicPeriod"/>
            </a:pPr>
            <a:r>
              <a:rPr lang="en-US" smtClean="0"/>
              <a:t>Collaborative Network Creators and Participants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200400" y="6172200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1"/>
              <a:t>Walters and Skinner, New Roles for New Times: </a:t>
            </a:r>
          </a:p>
          <a:p>
            <a:pPr algn="r"/>
            <a:r>
              <a:rPr lang="en-US" sz="1400" i="1"/>
              <a:t>Digital Curation for Preservation, ARL, Mar 2001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Digital Curators in the Sciences*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162800" cy="4068763"/>
          </a:xfrm>
        </p:spPr>
        <p:txBody>
          <a:bodyPr/>
          <a:lstStyle/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Creation of research data and information objects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Curation and management of research data and information objects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Collaboration in virtual communities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3200400" y="6172200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1"/>
              <a:t>Walters and Skinner, New Roles for New Times: </a:t>
            </a:r>
          </a:p>
          <a:p>
            <a:pPr algn="r"/>
            <a:r>
              <a:rPr lang="en-US" sz="1400" i="1"/>
              <a:t>Digital Curation for Preservation, ARL, Mar 2001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Digital Curators in the Humanities*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162800" cy="4068763"/>
          </a:xfrm>
        </p:spPr>
        <p:txBody>
          <a:bodyPr/>
          <a:lstStyle/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Creation of humanities scholarship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Curation of data and information objects</a:t>
            </a:r>
          </a:p>
          <a:p>
            <a:pPr marL="342900" indent="-3429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mtClean="0"/>
              <a:t>Addressing the white space: space and services for information processing, federation of resources, digitization, and preservation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3200400" y="6172200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1"/>
              <a:t>Walters and Skinner, New Roles for New Times: </a:t>
            </a:r>
          </a:p>
          <a:p>
            <a:pPr algn="r"/>
            <a:r>
              <a:rPr lang="en-US" sz="1400" i="1"/>
              <a:t>Digital Curation for Preservation, ARL, Mar 2001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3779838" y="6237288"/>
            <a:ext cx="5059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solidFill>
                  <a:srgbClr val="000000"/>
                </a:solidFill>
              </a:rPr>
              <a:t>From Youngseek Kim, et al, “Education for eScience Professionals”, IJDC 6:1 (2011) </a:t>
            </a:r>
            <a:r>
              <a:rPr lang="en-US" sz="1200" i="1">
                <a:solidFill>
                  <a:srgbClr val="000000"/>
                </a:solidFill>
                <a:hlinkClick r:id="rId3"/>
              </a:rPr>
              <a:t>http://www.ijdc.net/index.php/ijdc/article/view/168</a:t>
            </a:r>
            <a:r>
              <a:rPr lang="en-US" sz="1200" i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Recommended Courses for              </a:t>
            </a:r>
            <a:r>
              <a:rPr lang="en-US" sz="4000" b="1" dirty="0" err="1" smtClean="0"/>
              <a:t>eScience</a:t>
            </a:r>
            <a:r>
              <a:rPr lang="en-US" sz="4000" b="1" dirty="0" smtClean="0"/>
              <a:t> Professionals*</a:t>
            </a:r>
            <a:endParaRPr lang="en-US" sz="3100" dirty="0"/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373563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Digital data curation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Database design and management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Project management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Essentials of scientific research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Overview of cyberinfrastructure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Geographically distributed collaboration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Web content management and web interaction design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Scripting or practical introductory programming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Data mining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mtClean="0"/>
              <a:t>Information system management and server administration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969000"/>
            <a:ext cx="7620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3505200" y="63246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solidFill>
                  <a:srgbClr val="000000"/>
                </a:solidFill>
              </a:rPr>
              <a:t>From Youngseek Kim, et al, “Education for eScience Professionals”, IJDC 6:1 (2011) </a:t>
            </a:r>
            <a:r>
              <a:rPr lang="en-US" sz="1200" i="1">
                <a:solidFill>
                  <a:srgbClr val="000000"/>
                </a:solidFill>
                <a:hlinkClick r:id="rId5"/>
              </a:rPr>
              <a:t>http://www.ijdc.net/index.php/ijdc/article/view/168</a:t>
            </a:r>
            <a:r>
              <a:rPr lang="en-US" sz="1200" i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5138" y="176213"/>
            <a:ext cx="8145462" cy="9667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Ratings of importance and frequency of </a:t>
            </a:r>
            <a:r>
              <a:rPr lang="en-US" sz="2400" b="1" dirty="0" err="1" smtClean="0"/>
              <a:t>eScience</a:t>
            </a:r>
            <a:r>
              <a:rPr lang="en-US" sz="2400" b="1" dirty="0" smtClean="0"/>
              <a:t> internship tasks</a:t>
            </a:r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5357</TotalTime>
  <Words>1163</Words>
  <Application>Microsoft Office PowerPoint</Application>
  <PresentationFormat>On-screen Show (4:3)</PresentationFormat>
  <Paragraphs>173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Workforce Demand  and Career Opportunities  in University and  Research Libraries</vt:lpstr>
      <vt:lpstr>What I’ll Cover</vt:lpstr>
      <vt:lpstr>Digital Curation:  A Growing Focus Area</vt:lpstr>
      <vt:lpstr>ARL Activities</vt:lpstr>
      <vt:lpstr>7 New Roles for Librarians*</vt:lpstr>
      <vt:lpstr>Digital Curators in the Sciences*</vt:lpstr>
      <vt:lpstr>Digital Curators in the Humanities*</vt:lpstr>
      <vt:lpstr>Recommended Courses for              eScience Professionals*</vt:lpstr>
      <vt:lpstr>Ratings of importance and frequency of eScience internship tasks</vt:lpstr>
      <vt:lpstr>Most significant skills gaps in supporting evolving researchers’ information needs</vt:lpstr>
      <vt:lpstr>Most significant skills gaps (continued)</vt:lpstr>
      <vt:lpstr>Requisite Expertise for Digital Humanities and Social Sciences</vt:lpstr>
      <vt:lpstr>Recommendations for Research Libraries</vt:lpstr>
      <vt:lpstr>Research Library Staffing Needs</vt:lpstr>
      <vt:lpstr>Slide 15</vt:lpstr>
      <vt:lpstr>Slide 16</vt:lpstr>
      <vt:lpstr>Jobs Database Analysis</vt:lpstr>
      <vt:lpstr>Jobs Database Analysis</vt:lpstr>
      <vt:lpstr>Qualifications for New Positions</vt:lpstr>
      <vt:lpstr>E-Science Librarian Data Responsibilities</vt:lpstr>
      <vt:lpstr>Digital Humanities Librarian Responsibilities</vt:lpstr>
      <vt:lpstr>Conclusion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E-Science Librarian Data Responsibilities 數位科學館員的資料處理任務</dc:title>
  <dc:creator>Dean B. Krafft</dc:creator>
  <cp:lastModifiedBy>CLevey</cp:lastModifiedBy>
  <cp:revision>49</cp:revision>
  <cp:lastPrinted>2012-07-17T15:04:44Z</cp:lastPrinted>
  <dcterms:created xsi:type="dcterms:W3CDTF">2012-07-13T19:23:43Z</dcterms:created>
  <dcterms:modified xsi:type="dcterms:W3CDTF">2012-07-24T21:01:10Z</dcterms:modified>
</cp:coreProperties>
</file>