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</p:sldMasterIdLst>
  <p:sldIdLst>
    <p:sldId id="322" r:id="rId3"/>
    <p:sldId id="312" r:id="rId4"/>
    <p:sldId id="329" r:id="rId5"/>
    <p:sldId id="325" r:id="rId6"/>
    <p:sldId id="326" r:id="rId7"/>
    <p:sldId id="327" r:id="rId8"/>
    <p:sldId id="311" r:id="rId9"/>
    <p:sldId id="328" r:id="rId10"/>
    <p:sldId id="314" r:id="rId11"/>
    <p:sldId id="315" r:id="rId12"/>
    <p:sldId id="291" r:id="rId13"/>
    <p:sldId id="283" r:id="rId14"/>
    <p:sldId id="297" r:id="rId15"/>
    <p:sldId id="330" r:id="rId16"/>
    <p:sldId id="307" r:id="rId17"/>
    <p:sldId id="317" r:id="rId18"/>
    <p:sldId id="320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1191099-42E6-4478-A3EE-E235924DEFB6}">
          <p14:sldIdLst>
            <p14:sldId id="322"/>
            <p14:sldId id="312"/>
            <p14:sldId id="329"/>
            <p14:sldId id="325"/>
            <p14:sldId id="326"/>
            <p14:sldId id="327"/>
            <p14:sldId id="311"/>
            <p14:sldId id="328"/>
            <p14:sldId id="314"/>
            <p14:sldId id="315"/>
            <p14:sldId id="291"/>
            <p14:sldId id="283"/>
            <p14:sldId id="297"/>
            <p14:sldId id="330"/>
            <p14:sldId id="307"/>
            <p14:sldId id="317"/>
          </p14:sldIdLst>
        </p14:section>
        <p14:section name="Untitled Section" id="{9E85DBBE-433A-4648-870F-7184B8470FFB}">
          <p14:sldIdLst>
            <p14:sldId id="32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86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300"/>
            <a:ext cx="8839200" cy="660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7772400" cy="1470025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2438400"/>
            <a:ext cx="6400800" cy="9144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 userDrawn="1"/>
        </p:nvSpPr>
        <p:spPr>
          <a:xfrm>
            <a:off x="533400" y="5257800"/>
            <a:ext cx="4495800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smtClean="0"/>
              <a:t>Click to edit Master subtitle style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5119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2" y="384376"/>
            <a:ext cx="81915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CEAFD-54E7-43D7-855A-750C02B8FA53}" type="datetimeFigureOut">
              <a:rPr lang="en-US" smtClean="0"/>
              <a:t>7/19/2012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DEF5-4AC3-4BD1-A466-2670CAAD5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713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85" y="381000"/>
            <a:ext cx="81915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CEAFD-54E7-43D7-855A-750C02B8FA53}" type="datetimeFigureOut">
              <a:rPr lang="en-US" smtClean="0"/>
              <a:t>7/19/2012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DEF5-4AC3-4BD1-A466-2670CAAD5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57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81000"/>
            <a:ext cx="81915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CEAFD-54E7-43D7-855A-750C02B8FA53}" type="datetimeFigureOut">
              <a:rPr lang="en-US" smtClean="0"/>
              <a:t>7/19/2012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DEF5-4AC3-4BD1-A466-2670CAAD5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57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5" y="381000"/>
            <a:ext cx="81915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CEAFD-54E7-43D7-855A-750C02B8FA53}" type="datetimeFigureOut">
              <a:rPr lang="en-US" smtClean="0"/>
              <a:t>7/19/2012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DEF5-4AC3-4BD1-A466-2670CAAD5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8576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CEAFD-54E7-43D7-855A-750C02B8FA53}" type="datetimeFigureOut">
              <a:rPr lang="en-US" smtClean="0"/>
              <a:t>7/19/2012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DEF5-4AC3-4BD1-A466-2670CAAD5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990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0E50-0AAD-46E6-B36F-6332533B9C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5710-B2C9-43BB-9564-88BE9FB3C2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457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0E50-0AAD-46E6-B36F-6332533B9C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5710-B2C9-43BB-9564-88BE9FB3C2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18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0E50-0AAD-46E6-B36F-6332533B9C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5710-B2C9-43BB-9564-88BE9FB3C2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4539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0E50-0AAD-46E6-B36F-6332533B9C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5710-B2C9-43BB-9564-88BE9FB3C2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800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0E50-0AAD-46E6-B36F-6332533B9C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5710-B2C9-43BB-9564-88BE9FB3C2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860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5" y="381000"/>
            <a:ext cx="81915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CEAFD-54E7-43D7-855A-750C02B8FA53}" type="datetimeFigureOut">
              <a:rPr lang="en-US" smtClean="0"/>
              <a:t>7/19/2012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533400" cy="365125"/>
          </a:xfrm>
        </p:spPr>
        <p:txBody>
          <a:bodyPr/>
          <a:lstStyle/>
          <a:p>
            <a:fld id="{EA69DEF5-4AC3-4BD1-A466-2670CAAD5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15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0E50-0AAD-46E6-B36F-6332533B9C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5710-B2C9-43BB-9564-88BE9FB3C2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3337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0E50-0AAD-46E6-B36F-6332533B9C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5710-B2C9-43BB-9564-88BE9FB3C2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561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0E50-0AAD-46E6-B36F-6332533B9C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5710-B2C9-43BB-9564-88BE9FB3C2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1786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0E50-0AAD-46E6-B36F-6332533B9C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5710-B2C9-43BB-9564-88BE9FB3C2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0317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0E50-0AAD-46E6-B36F-6332533B9C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5710-B2C9-43BB-9564-88BE9FB3C2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661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20E50-0AAD-46E6-B36F-6332533B9C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D5710-B2C9-43BB-9564-88BE9FB3C2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597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81000"/>
            <a:ext cx="81915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CEAFD-54E7-43D7-855A-750C02B8FA53}" type="datetimeFigureOut">
              <a:rPr lang="en-US" smtClean="0"/>
              <a:t>7/19/2012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533400" cy="365125"/>
          </a:xfrm>
        </p:spPr>
        <p:txBody>
          <a:bodyPr/>
          <a:lstStyle/>
          <a:p>
            <a:fld id="{EA69DEF5-4AC3-4BD1-A466-2670CAAD5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476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85" y="381000"/>
            <a:ext cx="81915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CEAFD-54E7-43D7-855A-750C02B8FA53}" type="datetimeFigureOut">
              <a:rPr lang="en-US" smtClean="0"/>
              <a:t>7/19/2012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533400" cy="365125"/>
          </a:xfrm>
        </p:spPr>
        <p:txBody>
          <a:bodyPr/>
          <a:lstStyle/>
          <a:p>
            <a:fld id="{EA69DEF5-4AC3-4BD1-A466-2670CAAD5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166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2" y="384376"/>
            <a:ext cx="81915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CEAFD-54E7-43D7-855A-750C02B8FA53}" type="datetimeFigureOut">
              <a:rPr lang="en-US" smtClean="0"/>
              <a:t>7/19/2012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533400" cy="365125"/>
          </a:xfrm>
        </p:spPr>
        <p:txBody>
          <a:bodyPr/>
          <a:lstStyle/>
          <a:p>
            <a:fld id="{EA69DEF5-4AC3-4BD1-A466-2670CAAD5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117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35" y="381000"/>
            <a:ext cx="81915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CEAFD-54E7-43D7-855A-750C02B8FA53}" type="datetimeFigureOut">
              <a:rPr lang="en-US" smtClean="0"/>
              <a:t>7/19/2012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DEF5-4AC3-4BD1-A466-2670CAAD5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699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381000"/>
            <a:ext cx="81915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CEAFD-54E7-43D7-855A-750C02B8FA53}" type="datetimeFigureOut">
              <a:rPr lang="en-US" smtClean="0"/>
              <a:t>7/19/2012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DEF5-4AC3-4BD1-A466-2670CAAD5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420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85" y="381000"/>
            <a:ext cx="81915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CEAFD-54E7-43D7-855A-750C02B8FA53}" type="datetimeFigureOut">
              <a:rPr lang="en-US" smtClean="0"/>
              <a:t>7/19/2012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DEF5-4AC3-4BD1-A466-2670CAAD5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148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72" y="384376"/>
            <a:ext cx="81915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CEAFD-54E7-43D7-855A-750C02B8FA53}" type="datetimeFigureOut">
              <a:rPr lang="en-US" smtClean="0"/>
              <a:t>7/19/2012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69DEF5-4AC3-4BD1-A466-2670CAAD5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38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CEAFD-54E7-43D7-855A-750C02B8FA53}" type="datetimeFigureOut">
              <a:rPr lang="en-US" smtClean="0"/>
              <a:t>7/19/2012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69DEF5-4AC3-4BD1-A466-2670CAAD5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49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0" r:id="rId2"/>
    <p:sldLayoutId id="2147483661" r:id="rId3"/>
    <p:sldLayoutId id="2147483662" r:id="rId4"/>
    <p:sldLayoutId id="2147483663" r:id="rId5"/>
    <p:sldLayoutId id="2147483652" r:id="rId6"/>
    <p:sldLayoutId id="2147483666" r:id="rId7"/>
    <p:sldLayoutId id="2147483665" r:id="rId8"/>
    <p:sldLayoutId id="2147483664" r:id="rId9"/>
    <p:sldLayoutId id="2147483654" r:id="rId10"/>
    <p:sldLayoutId id="2147483667" r:id="rId11"/>
    <p:sldLayoutId id="2147483668" r:id="rId12"/>
    <p:sldLayoutId id="2147483669" r:id="rId13"/>
    <p:sldLayoutId id="2147483655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20E50-0AAD-46E6-B36F-6332533B9C7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7/19/2012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D5710-B2C9-43BB-9564-88BE9FB3C2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751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3400" y="685800"/>
            <a:ext cx="510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prstClr val="black"/>
                </a:solidFill>
              </a:rPr>
              <a:t>Digital </a:t>
            </a:r>
            <a:r>
              <a:rPr lang="en-US" sz="4000" b="1" dirty="0" err="1">
                <a:solidFill>
                  <a:prstClr val="black"/>
                </a:solidFill>
              </a:rPr>
              <a:t>Curation</a:t>
            </a:r>
            <a:r>
              <a:rPr lang="en-US" sz="4000" b="1" dirty="0">
                <a:solidFill>
                  <a:prstClr val="black"/>
                </a:solidFill>
              </a:rPr>
              <a:t> </a:t>
            </a:r>
            <a:r>
              <a:rPr lang="en-US" sz="4000" b="1" dirty="0" smtClean="0">
                <a:solidFill>
                  <a:prstClr val="black"/>
                </a:solidFill>
              </a:rPr>
              <a:t/>
            </a:r>
            <a:br>
              <a:rPr lang="en-US" sz="4000" b="1" dirty="0" smtClean="0">
                <a:solidFill>
                  <a:prstClr val="black"/>
                </a:solidFill>
              </a:rPr>
            </a:br>
            <a:r>
              <a:rPr lang="en-US" sz="4000" b="1" dirty="0" smtClean="0">
                <a:solidFill>
                  <a:prstClr val="black"/>
                </a:solidFill>
              </a:rPr>
              <a:t>as </a:t>
            </a:r>
            <a:r>
              <a:rPr lang="en-US" sz="4000" b="1" dirty="0">
                <a:solidFill>
                  <a:prstClr val="black"/>
                </a:solidFill>
              </a:rPr>
              <a:t>a Core </a:t>
            </a:r>
            <a:r>
              <a:rPr lang="en-US" sz="4000" b="1" dirty="0" smtClean="0">
                <a:solidFill>
                  <a:prstClr val="black"/>
                </a:solidFill>
              </a:rPr>
              <a:t>Competency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5486400"/>
            <a:ext cx="5105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Dean Elizabeth D. Liddy</a:t>
            </a:r>
          </a:p>
          <a:p>
            <a:r>
              <a:rPr lang="en-US" sz="2000" b="1" dirty="0" smtClean="0">
                <a:solidFill>
                  <a:prstClr val="black"/>
                </a:solidFill>
              </a:rPr>
              <a:t>iSchool, Syracuse Universit</a:t>
            </a:r>
            <a:r>
              <a:rPr lang="en-US" sz="2000" b="1" dirty="0">
                <a:solidFill>
                  <a:prstClr val="black"/>
                </a:solidFill>
              </a:rPr>
              <a:t>y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2313801"/>
            <a:ext cx="6019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prstClr val="black"/>
                </a:solidFill>
              </a:rPr>
              <a:t>Symposium on Digital Curation in the Era of Big Data: </a:t>
            </a:r>
            <a:br>
              <a:rPr lang="en-US" sz="2000" b="1" dirty="0" smtClean="0">
                <a:solidFill>
                  <a:prstClr val="black"/>
                </a:solidFill>
              </a:rPr>
            </a:br>
            <a:r>
              <a:rPr lang="en-US" sz="2000" b="1" dirty="0" smtClean="0">
                <a:solidFill>
                  <a:prstClr val="black"/>
                </a:solidFill>
              </a:rPr>
              <a:t>Career Opportunities &amp; Educational Requirements 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/>
            </a:r>
            <a:br>
              <a:rPr lang="en-US" dirty="0" smtClean="0">
                <a:solidFill>
                  <a:prstClr val="black"/>
                </a:solidFill>
              </a:rPr>
            </a:br>
            <a:r>
              <a:rPr lang="en-US" dirty="0" smtClean="0">
                <a:solidFill>
                  <a:prstClr val="black"/>
                </a:solidFill>
              </a:rPr>
              <a:t>July 19, 2012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3972047"/>
            <a:ext cx="4410075" cy="2657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052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311" y="1828800"/>
            <a:ext cx="40767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4601" y="1981200"/>
            <a:ext cx="388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Data Archiving / Preservation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5410200"/>
            <a:ext cx="2149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Data Collection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52600" y="4572000"/>
            <a:ext cx="2578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Data Management 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3657600"/>
            <a:ext cx="1955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Data Analytics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47800" y="2819400"/>
            <a:ext cx="4253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Data Presentation / Visualization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5 Stages of the Data Life Cycle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445017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1.  Data Collection Competencies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Elicit &amp; understand </a:t>
            </a:r>
            <a:r>
              <a:rPr lang="en-US" u="sng" dirty="0"/>
              <a:t>user requirements </a:t>
            </a:r>
            <a:r>
              <a:rPr lang="en-US" dirty="0"/>
              <a:t>based on their tasks or overall goals of </a:t>
            </a:r>
            <a:r>
              <a:rPr lang="en-US" dirty="0" smtClean="0"/>
              <a:t>organization.</a:t>
            </a:r>
            <a:endParaRPr lang="en-US" dirty="0"/>
          </a:p>
          <a:p>
            <a:r>
              <a:rPr lang="en-US" u="sng" dirty="0"/>
              <a:t>Search &amp; retrieve </a:t>
            </a:r>
            <a:r>
              <a:rPr lang="en-US" dirty="0"/>
              <a:t>data which will be useful in response to </a:t>
            </a:r>
            <a:r>
              <a:rPr lang="en-US" dirty="0" smtClean="0"/>
              <a:t>needs.</a:t>
            </a:r>
            <a:endParaRPr lang="en-US" dirty="0"/>
          </a:p>
          <a:p>
            <a:r>
              <a:rPr lang="en-US" dirty="0"/>
              <a:t>Create or manage automated systems for </a:t>
            </a:r>
            <a:r>
              <a:rPr lang="en-US" u="sng" dirty="0"/>
              <a:t>continuous collection</a:t>
            </a:r>
            <a:r>
              <a:rPr lang="en-US" dirty="0"/>
              <a:t> of raw </a:t>
            </a:r>
            <a:r>
              <a:rPr lang="en-US" dirty="0" smtClean="0"/>
              <a:t>data. </a:t>
            </a:r>
            <a:endParaRPr lang="en-US" dirty="0"/>
          </a:p>
          <a:p>
            <a:r>
              <a:rPr lang="en-US" u="sng" dirty="0"/>
              <a:t>Select</a:t>
            </a:r>
            <a:r>
              <a:rPr lang="en-US" dirty="0"/>
              <a:t> appropriate data &amp; data sets within these </a:t>
            </a:r>
            <a:r>
              <a:rPr lang="en-US" dirty="0" smtClean="0"/>
              <a:t>sources.</a:t>
            </a:r>
            <a:endParaRPr lang="en-US" dirty="0"/>
          </a:p>
          <a:p>
            <a:r>
              <a:rPr lang="en-US" dirty="0"/>
              <a:t>Document the </a:t>
            </a:r>
            <a:r>
              <a:rPr lang="en-US" u="sng" dirty="0"/>
              <a:t>context</a:t>
            </a:r>
            <a:r>
              <a:rPr lang="en-US" dirty="0"/>
              <a:t> from which the data </a:t>
            </a:r>
            <a:r>
              <a:rPr lang="en-US" dirty="0" smtClean="0"/>
              <a:t>is selected </a:t>
            </a:r>
            <a:r>
              <a:rPr lang="en-US" dirty="0"/>
              <a:t>or </a:t>
            </a:r>
            <a:r>
              <a:rPr lang="en-US" dirty="0" smtClean="0"/>
              <a:t>retrieved.</a:t>
            </a:r>
            <a:endParaRPr lang="en-US" dirty="0"/>
          </a:p>
          <a:p>
            <a:r>
              <a:rPr lang="en-US" dirty="0"/>
              <a:t>Import raw data into </a:t>
            </a:r>
            <a:r>
              <a:rPr lang="en-US" dirty="0" smtClean="0"/>
              <a:t>a local </a:t>
            </a:r>
            <a:r>
              <a:rPr lang="en-US" u="sng" dirty="0"/>
              <a:t>repository</a:t>
            </a:r>
            <a:r>
              <a:rPr lang="en-US" dirty="0"/>
              <a:t> or warehouse, which may need to be </a:t>
            </a:r>
            <a:r>
              <a:rPr lang="en-US" dirty="0" smtClean="0"/>
              <a:t>built. </a:t>
            </a:r>
          </a:p>
          <a:p>
            <a:r>
              <a:rPr lang="en-US" u="sng" dirty="0" smtClean="0"/>
              <a:t>Clean</a:t>
            </a:r>
            <a:r>
              <a:rPr lang="en-US" dirty="0" smtClean="0"/>
              <a:t> </a:t>
            </a:r>
            <a:r>
              <a:rPr lang="en-US" dirty="0"/>
              <a:t>the raw data for </a:t>
            </a:r>
            <a:r>
              <a:rPr lang="en-US" dirty="0" smtClean="0"/>
              <a:t>processing.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01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2.  Data Management Competencies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Select an appropriate representation approach, i.e. </a:t>
            </a:r>
            <a:r>
              <a:rPr lang="en-US" u="sng" dirty="0"/>
              <a:t>metadata schema</a:t>
            </a:r>
            <a:r>
              <a:rPr lang="en-US" dirty="0"/>
              <a:t>, to be developed or extended for the particular </a:t>
            </a:r>
            <a:r>
              <a:rPr lang="en-US" dirty="0" smtClean="0"/>
              <a:t>data.</a:t>
            </a:r>
            <a:endParaRPr lang="en-US" dirty="0"/>
          </a:p>
          <a:p>
            <a:r>
              <a:rPr lang="en-US" u="sng" dirty="0"/>
              <a:t>Transform</a:t>
            </a:r>
            <a:r>
              <a:rPr lang="en-US" dirty="0"/>
              <a:t> incoming data into an acceptable initial </a:t>
            </a:r>
            <a:r>
              <a:rPr lang="en-US" dirty="0" smtClean="0"/>
              <a:t>format.</a:t>
            </a:r>
            <a:endParaRPr lang="en-US" dirty="0"/>
          </a:p>
          <a:p>
            <a:r>
              <a:rPr lang="en-US" dirty="0"/>
              <a:t>Perform </a:t>
            </a:r>
            <a:r>
              <a:rPr lang="en-US" u="sng" dirty="0"/>
              <a:t>metadata assignment </a:t>
            </a:r>
            <a:r>
              <a:rPr lang="en-US" dirty="0"/>
              <a:t>– either automatically, semi-automatically, or </a:t>
            </a:r>
            <a:r>
              <a:rPr lang="en-US" dirty="0" smtClean="0"/>
              <a:t>manually.</a:t>
            </a:r>
            <a:endParaRPr lang="en-US" dirty="0"/>
          </a:p>
          <a:p>
            <a:r>
              <a:rPr lang="en-US" dirty="0"/>
              <a:t>If appropriate, organize </a:t>
            </a:r>
            <a:r>
              <a:rPr lang="en-US" dirty="0" smtClean="0"/>
              <a:t>tagged </a:t>
            </a:r>
            <a:r>
              <a:rPr lang="en-US" dirty="0"/>
              <a:t>data, either by designing &amp; constructing a </a:t>
            </a:r>
            <a:r>
              <a:rPr lang="en-US" u="sng" dirty="0"/>
              <a:t>database</a:t>
            </a:r>
            <a:r>
              <a:rPr lang="en-US" dirty="0"/>
              <a:t> or utilizing an existing database schema for storing the </a:t>
            </a:r>
            <a:r>
              <a:rPr lang="en-US" dirty="0" smtClean="0"/>
              <a:t>data.</a:t>
            </a:r>
            <a:endParaRPr lang="en-US" dirty="0"/>
          </a:p>
          <a:p>
            <a:r>
              <a:rPr lang="en-US" dirty="0"/>
              <a:t>Develop </a:t>
            </a:r>
            <a:r>
              <a:rPr lang="en-US" u="sng" dirty="0"/>
              <a:t>access</a:t>
            </a:r>
            <a:r>
              <a:rPr lang="en-US" dirty="0"/>
              <a:t> approaches for </a:t>
            </a:r>
            <a:r>
              <a:rPr lang="en-US" dirty="0" smtClean="0"/>
              <a:t>initial </a:t>
            </a:r>
            <a:r>
              <a:rPr lang="en-US" dirty="0"/>
              <a:t>users as well as future </a:t>
            </a:r>
            <a:r>
              <a:rPr lang="en-US" dirty="0" smtClean="0"/>
              <a:t>users.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1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3.  Data Analytics Competencies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Develop optimal </a:t>
            </a:r>
            <a:r>
              <a:rPr lang="en-US" u="sng" dirty="0"/>
              <a:t>research </a:t>
            </a:r>
            <a:r>
              <a:rPr lang="en-US" u="sng" dirty="0" smtClean="0"/>
              <a:t>design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Select the correct </a:t>
            </a:r>
            <a:r>
              <a:rPr lang="en-US" u="sng" dirty="0"/>
              <a:t>sampling </a:t>
            </a:r>
            <a:r>
              <a:rPr lang="en-US" u="sng" dirty="0" smtClean="0"/>
              <a:t>technique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Construct meaningful </a:t>
            </a:r>
            <a:r>
              <a:rPr lang="en-US" u="sng" dirty="0"/>
              <a:t>hypotheses</a:t>
            </a:r>
            <a:r>
              <a:rPr lang="en-US" dirty="0"/>
              <a:t> for focused </a:t>
            </a:r>
            <a:r>
              <a:rPr lang="en-US" dirty="0" smtClean="0"/>
              <a:t>analysis.</a:t>
            </a:r>
            <a:endParaRPr lang="en-US" dirty="0"/>
          </a:p>
          <a:p>
            <a:r>
              <a:rPr lang="en-US" dirty="0"/>
              <a:t>Select &amp; run a </a:t>
            </a:r>
            <a:r>
              <a:rPr lang="en-US" u="sng" dirty="0"/>
              <a:t>data mining </a:t>
            </a:r>
            <a:r>
              <a:rPr lang="en-US" dirty="0"/>
              <a:t>approach for unexpected </a:t>
            </a:r>
            <a:r>
              <a:rPr lang="en-US" dirty="0" err="1" smtClean="0"/>
              <a:t>learnings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/>
              <a:t>Understand the range of machine learning approaches for various </a:t>
            </a:r>
            <a:r>
              <a:rPr lang="en-US" u="sng" dirty="0"/>
              <a:t>information extraction </a:t>
            </a:r>
            <a:r>
              <a:rPr lang="en-US" dirty="0"/>
              <a:t>algorithms for analyzing unstructured data, particularly textual data.</a:t>
            </a:r>
          </a:p>
          <a:p>
            <a:r>
              <a:rPr lang="en-US" dirty="0"/>
              <a:t>Conduct or oversee </a:t>
            </a:r>
            <a:r>
              <a:rPr lang="en-US" dirty="0" smtClean="0"/>
              <a:t>algorithmic </a:t>
            </a:r>
            <a:r>
              <a:rPr lang="en-US" u="sng" dirty="0" smtClean="0"/>
              <a:t>programming</a:t>
            </a:r>
            <a:r>
              <a:rPr lang="en-US" dirty="0" smtClean="0"/>
              <a:t> </a:t>
            </a:r>
            <a:r>
              <a:rPr lang="en-US" dirty="0"/>
              <a:t>(R, Python, Processing, </a:t>
            </a:r>
            <a:r>
              <a:rPr lang="en-US" dirty="0" smtClean="0"/>
              <a:t>etc.). </a:t>
            </a:r>
            <a:endParaRPr lang="en-US" dirty="0"/>
          </a:p>
          <a:p>
            <a:r>
              <a:rPr lang="en-US" dirty="0"/>
              <a:t>Run </a:t>
            </a:r>
            <a:r>
              <a:rPr lang="en-US" u="sng" dirty="0"/>
              <a:t>statistical analyses </a:t>
            </a:r>
            <a:r>
              <a:rPr lang="en-US" dirty="0"/>
              <a:t>of multiple types on appropriately selected data </a:t>
            </a:r>
            <a:r>
              <a:rPr lang="en-US" dirty="0" smtClean="0"/>
              <a:t>sets.</a:t>
            </a:r>
            <a:endParaRPr lang="en-US" dirty="0"/>
          </a:p>
          <a:p>
            <a:r>
              <a:rPr lang="en-US" dirty="0"/>
              <a:t>Evaluate uncertainty in the data &amp; conduct &amp; report accurate </a:t>
            </a:r>
            <a:r>
              <a:rPr lang="en-US" u="sng" dirty="0"/>
              <a:t>risk </a:t>
            </a:r>
            <a:r>
              <a:rPr lang="en-US" u="sng" dirty="0" smtClean="0"/>
              <a:t>analyses</a:t>
            </a:r>
            <a:r>
              <a:rPr lang="en-US" dirty="0" smtClean="0"/>
              <a:t>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78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4.  Data Presentation &amp; Visualization</a:t>
            </a:r>
            <a:br>
              <a:rPr lang="en-US" sz="3600" b="1" dirty="0" smtClean="0"/>
            </a:br>
            <a:r>
              <a:rPr lang="en-US" sz="3600" b="1" dirty="0" smtClean="0"/>
              <a:t>Competencies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46237"/>
            <a:ext cx="8229600" cy="4525963"/>
          </a:xfrm>
        </p:spPr>
        <p:txBody>
          <a:bodyPr>
            <a:normAutofit/>
          </a:bodyPr>
          <a:lstStyle/>
          <a:p>
            <a:r>
              <a:rPr lang="en-US" sz="3000" dirty="0"/>
              <a:t>Conduct the optimal </a:t>
            </a:r>
            <a:r>
              <a:rPr lang="en-US" sz="3000" u="sng" dirty="0"/>
              <a:t>information design</a:t>
            </a:r>
            <a:r>
              <a:rPr lang="en-US" sz="3000" dirty="0"/>
              <a:t> process so that the data facilitates decision </a:t>
            </a:r>
            <a:r>
              <a:rPr lang="en-US" sz="3000" dirty="0" smtClean="0"/>
              <a:t>support.</a:t>
            </a:r>
            <a:endParaRPr lang="en-US" sz="3000" dirty="0"/>
          </a:p>
          <a:p>
            <a:r>
              <a:rPr lang="en-US" sz="3000" dirty="0"/>
              <a:t>Contextualize &amp; </a:t>
            </a:r>
            <a:r>
              <a:rPr lang="en-US" sz="3000" u="sng" dirty="0"/>
              <a:t>communicate</a:t>
            </a:r>
            <a:r>
              <a:rPr lang="en-US" sz="3000" dirty="0"/>
              <a:t> findings in a story-like format that is </a:t>
            </a:r>
            <a:r>
              <a:rPr lang="en-US" sz="3000" dirty="0" smtClean="0"/>
              <a:t>clearest </a:t>
            </a:r>
            <a:r>
              <a:rPr lang="en-US" sz="3000" dirty="0"/>
              <a:t>to </a:t>
            </a:r>
            <a:r>
              <a:rPr lang="en-US" sz="3000" dirty="0" smtClean="0"/>
              <a:t>understand.</a:t>
            </a:r>
            <a:endParaRPr lang="en-US" sz="3000" dirty="0"/>
          </a:p>
          <a:p>
            <a:r>
              <a:rPr lang="en-US" sz="3000" dirty="0"/>
              <a:t>Evaluate the power &amp; appropriateness of multiple visualization &amp; </a:t>
            </a:r>
            <a:r>
              <a:rPr lang="en-US" sz="3000" u="sng" dirty="0"/>
              <a:t>graphical </a:t>
            </a:r>
            <a:r>
              <a:rPr lang="en-US" sz="3000" u="sng" dirty="0" smtClean="0"/>
              <a:t>algorithms</a:t>
            </a:r>
            <a:r>
              <a:rPr lang="en-US" sz="3000" dirty="0" smtClean="0"/>
              <a:t>.</a:t>
            </a:r>
            <a:endParaRPr lang="en-US" sz="3000" dirty="0"/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000" dirty="0"/>
              <a:t>Select, </a:t>
            </a:r>
            <a:r>
              <a:rPr lang="en-US" sz="3000" dirty="0" smtClean="0"/>
              <a:t>run, </a:t>
            </a:r>
            <a:r>
              <a:rPr lang="en-US" sz="3000" dirty="0"/>
              <a:t>&amp; evaluate </a:t>
            </a:r>
            <a:r>
              <a:rPr lang="en-US" sz="3000" u="sng" dirty="0"/>
              <a:t>visualization</a:t>
            </a:r>
            <a:r>
              <a:rPr lang="en-US" sz="3000" dirty="0"/>
              <a:t> </a:t>
            </a:r>
            <a:r>
              <a:rPr lang="en-US" sz="3000" dirty="0" smtClean="0"/>
              <a:t>programs </a:t>
            </a:r>
            <a:r>
              <a:rPr lang="en-US" dirty="0"/>
              <a:t>that make complex ideas accessible to the end </a:t>
            </a:r>
            <a:r>
              <a:rPr lang="en-US" dirty="0" smtClean="0"/>
              <a:t>user</a:t>
            </a:r>
            <a:r>
              <a:rPr lang="en-US" sz="3000" dirty="0" smtClean="0"/>
              <a:t>.</a:t>
            </a:r>
            <a:r>
              <a:rPr lang="en-US" dirty="0" smtClean="0"/>
              <a:t>  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19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en-US" sz="3600" b="1" dirty="0" smtClean="0"/>
              <a:t>5.  Data Archiving / Preservation Competencies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Select a </a:t>
            </a:r>
            <a:r>
              <a:rPr lang="en-US" sz="3000" u="sng" dirty="0"/>
              <a:t>storage </a:t>
            </a:r>
            <a:r>
              <a:rPr lang="en-US" sz="3000" dirty="0"/>
              <a:t>location &amp; </a:t>
            </a:r>
            <a:r>
              <a:rPr lang="en-US" sz="3000" u="sng" dirty="0"/>
              <a:t>access</a:t>
            </a:r>
            <a:r>
              <a:rPr lang="en-US" sz="3000" dirty="0"/>
              <a:t> path which will facilitate future access, re-purposing and reuse by both internal &amp; external </a:t>
            </a:r>
            <a:r>
              <a:rPr lang="en-US" sz="3000" dirty="0" smtClean="0"/>
              <a:t>users.</a:t>
            </a:r>
            <a:endParaRPr lang="en-US" sz="3000" dirty="0"/>
          </a:p>
          <a:p>
            <a:r>
              <a:rPr lang="en-US" sz="3000" dirty="0"/>
              <a:t>Evaluate benefits &amp; challenges of local / cluster / cloud </a:t>
            </a:r>
            <a:r>
              <a:rPr lang="en-US" sz="3000" u="sng" dirty="0" smtClean="0"/>
              <a:t>storage</a:t>
            </a:r>
            <a:r>
              <a:rPr lang="en-US" sz="3000" dirty="0" smtClean="0"/>
              <a:t>.</a:t>
            </a:r>
            <a:endParaRPr lang="en-US" sz="3000" dirty="0"/>
          </a:p>
          <a:p>
            <a:r>
              <a:rPr lang="en-US" sz="3000" dirty="0"/>
              <a:t>Create a rich and accurate </a:t>
            </a:r>
            <a:r>
              <a:rPr lang="en-US" sz="3000" u="sng" dirty="0" smtClean="0"/>
              <a:t>collection-level description</a:t>
            </a:r>
            <a:r>
              <a:rPr lang="en-US" sz="3000" dirty="0" smtClean="0"/>
              <a:t>.</a:t>
            </a:r>
            <a:endParaRPr lang="en-US" sz="3000" dirty="0"/>
          </a:p>
          <a:p>
            <a:r>
              <a:rPr lang="en-US" sz="3000" dirty="0"/>
              <a:t>Inaugurate continual practices of reviewing &amp; checking on the </a:t>
            </a:r>
            <a:r>
              <a:rPr lang="en-US" sz="3000" u="sng" dirty="0"/>
              <a:t>‘health &amp; safety’ </a:t>
            </a:r>
            <a:r>
              <a:rPr lang="en-US" sz="3000" dirty="0"/>
              <a:t>of the </a:t>
            </a:r>
            <a:r>
              <a:rPr lang="en-US" sz="3000" dirty="0" smtClean="0"/>
              <a:t>data.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43672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743" y="1406645"/>
            <a:ext cx="6122457" cy="52989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Three Additional Vital Competencies</a:t>
            </a:r>
            <a:endParaRPr lang="en-US" sz="36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2057400" y="3726956"/>
            <a:ext cx="3992777" cy="2746298"/>
            <a:chOff x="949301" y="1905000"/>
            <a:chExt cx="6079347" cy="418147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1473" y="1905000"/>
              <a:ext cx="4067175" cy="4181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227023" y="2147463"/>
              <a:ext cx="3595162" cy="46861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Data Archiving / Preservation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949301" y="5512073"/>
              <a:ext cx="2035064" cy="4686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Data Collection 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17895" y="4699926"/>
              <a:ext cx="2415912" cy="4686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Data Management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57575" y="3771757"/>
              <a:ext cx="1863140" cy="4686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Data Analytics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181343" y="3048001"/>
              <a:ext cx="3912459" cy="46861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 smtClean="0">
                  <a:solidFill>
                    <a:prstClr val="black"/>
                  </a:solidFill>
                </a:rPr>
                <a:t>Data Presentation / Visualization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468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r>
              <a:rPr lang="en-US" sz="3600" b="1" dirty="0" smtClean="0"/>
              <a:t>Interdisciplinary Data Science Education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894"/>
            <a:ext cx="9144000" cy="688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64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Two Perspectives</a:t>
            </a:r>
            <a:endParaRPr lang="en-US" sz="3600" b="1" dirty="0"/>
          </a:p>
        </p:txBody>
      </p:sp>
      <p:sp>
        <p:nvSpPr>
          <p:cNvPr id="4" name="Rectangle 3"/>
          <p:cNvSpPr/>
          <p:nvPr/>
        </p:nvSpPr>
        <p:spPr>
          <a:xfrm>
            <a:off x="990600" y="1676400"/>
            <a:ext cx="25204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Pure </a:t>
            </a:r>
            <a:r>
              <a:rPr lang="en-US" sz="3200" b="1" dirty="0" err="1"/>
              <a:t>Curation</a:t>
            </a:r>
            <a:endParaRPr lang="en-US" sz="3200" b="1" dirty="0"/>
          </a:p>
        </p:txBody>
      </p:sp>
      <p:sp>
        <p:nvSpPr>
          <p:cNvPr id="5" name="Rectangle 4"/>
          <p:cNvSpPr/>
          <p:nvPr/>
        </p:nvSpPr>
        <p:spPr>
          <a:xfrm>
            <a:off x="5867400" y="1699266"/>
            <a:ext cx="26570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/>
              <a:t>Data Life Cycle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223" y="2898902"/>
            <a:ext cx="2257425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50" y="2523161"/>
            <a:ext cx="2865120" cy="3018429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724400" y="1778270"/>
            <a:ext cx="0" cy="4508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86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Evolution </a:t>
            </a:r>
            <a:r>
              <a:rPr lang="en-US" sz="3600" b="1" smtClean="0"/>
              <a:t>of the Field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70" y="2319244"/>
            <a:ext cx="7728659" cy="221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18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82" y="1085088"/>
            <a:ext cx="8898218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09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88400"/>
            <a:ext cx="8690920" cy="548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2A1547BC-2EBB-4B2D-9674-A8D947048BD8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5" t="14086" r="7372" b="13709"/>
          <a:stretch/>
        </p:blipFill>
        <p:spPr bwMode="auto">
          <a:xfrm>
            <a:off x="228600" y="961151"/>
            <a:ext cx="8708412" cy="5820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700" dirty="0" smtClean="0"/>
              <a:t>Stanton, Palmer, Blake </a:t>
            </a:r>
            <a:r>
              <a:rPr lang="en-US" sz="2700" dirty="0"/>
              <a:t>&amp; </a:t>
            </a:r>
            <a:r>
              <a:rPr lang="en-US" sz="2700" dirty="0" smtClean="0"/>
              <a:t>Allard.  “Interdisciplinary </a:t>
            </a:r>
            <a:r>
              <a:rPr lang="en-US" sz="2700" dirty="0"/>
              <a:t>Data Science Education” in Special Issues in Data </a:t>
            </a:r>
            <a:r>
              <a:rPr lang="en-US" sz="2700" dirty="0" smtClean="0"/>
              <a:t>Management Book Series.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5259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02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208" y="1842789"/>
            <a:ext cx="406717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5 Stages of the Data Life Cycle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2514600" y="1981200"/>
            <a:ext cx="403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Data Archiving / Preservation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1507909" y="5410200"/>
            <a:ext cx="2149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Data Collection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4745" y="4572000"/>
            <a:ext cx="2578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Data Management 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3657600"/>
            <a:ext cx="1939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Data</a:t>
            </a:r>
            <a:r>
              <a:rPr lang="en-US" dirty="0" smtClean="0"/>
              <a:t> </a:t>
            </a:r>
            <a:r>
              <a:rPr lang="en-US" sz="2400" dirty="0" smtClean="0"/>
              <a:t>Analytics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47800" y="2819400"/>
            <a:ext cx="4253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Data Presentation / Visualization</a:t>
            </a:r>
          </a:p>
        </p:txBody>
      </p:sp>
    </p:spTree>
    <p:extLst>
      <p:ext uri="{BB962C8B-B14F-4D97-AF65-F5344CB8AC3E}">
        <p14:creationId xmlns:p14="http://schemas.microsoft.com/office/powerpoint/2010/main" val="50075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208" y="1842789"/>
            <a:ext cx="4067175" cy="418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5 Stages of the Data Life Cycle</a:t>
            </a:r>
            <a:endParaRPr lang="en-US" sz="3600" b="1" dirty="0"/>
          </a:p>
        </p:txBody>
      </p:sp>
      <p:sp>
        <p:nvSpPr>
          <p:cNvPr id="6" name="Rectangle 5"/>
          <p:cNvSpPr/>
          <p:nvPr/>
        </p:nvSpPr>
        <p:spPr>
          <a:xfrm>
            <a:off x="2514600" y="1981200"/>
            <a:ext cx="403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Data Archiving / Preservation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7909" y="5410200"/>
            <a:ext cx="2149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Data Collection</a:t>
            </a:r>
            <a:r>
              <a:rPr lang="en-US" sz="2400" dirty="0" smtClean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4745" y="4572000"/>
            <a:ext cx="2578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Data Management 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3657600"/>
            <a:ext cx="19395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Data</a:t>
            </a:r>
            <a:r>
              <a:rPr lang="en-US" dirty="0" smtClean="0"/>
              <a:t> </a:t>
            </a:r>
            <a:r>
              <a:rPr lang="en-US" sz="2400" dirty="0" smtClean="0"/>
              <a:t>Analytics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47800" y="2819400"/>
            <a:ext cx="4253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Data Presentation / Visualization</a:t>
            </a:r>
          </a:p>
        </p:txBody>
      </p:sp>
    </p:spTree>
    <p:extLst>
      <p:ext uri="{BB962C8B-B14F-4D97-AF65-F5344CB8AC3E}">
        <p14:creationId xmlns:p14="http://schemas.microsoft.com/office/powerpoint/2010/main" val="298052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691" y="1828800"/>
            <a:ext cx="40767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514601" y="1981200"/>
            <a:ext cx="3886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Data Archiving / Preservation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0" y="5410200"/>
            <a:ext cx="21496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Data Collection </a:t>
            </a:r>
          </a:p>
        </p:txBody>
      </p:sp>
      <p:sp>
        <p:nvSpPr>
          <p:cNvPr id="8" name="Rectangle 7"/>
          <p:cNvSpPr/>
          <p:nvPr/>
        </p:nvSpPr>
        <p:spPr>
          <a:xfrm>
            <a:off x="1752600" y="4572000"/>
            <a:ext cx="25786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Data Management 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3657600"/>
            <a:ext cx="19556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Data Analytics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47800" y="2819400"/>
            <a:ext cx="42536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Data Presentation / Visualization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5 Stages of the Data Life Cycle</a:t>
            </a:r>
            <a:endParaRPr lang="en-US" sz="3600" dirty="0"/>
          </a:p>
        </p:txBody>
      </p:sp>
      <p:sp>
        <p:nvSpPr>
          <p:cNvPr id="3" name="Rectangle 2"/>
          <p:cNvSpPr/>
          <p:nvPr/>
        </p:nvSpPr>
        <p:spPr>
          <a:xfrm>
            <a:off x="7162800" y="2819400"/>
            <a:ext cx="1066800" cy="1069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428592" y="3505200"/>
            <a:ext cx="1066800" cy="499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7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563</Words>
  <Application>Microsoft Office PowerPoint</Application>
  <PresentationFormat>On-screen Show (4:3)</PresentationFormat>
  <Paragraphs>74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Office Theme</vt:lpstr>
      <vt:lpstr>1_Office Theme</vt:lpstr>
      <vt:lpstr>PowerPoint Presentation</vt:lpstr>
      <vt:lpstr>PowerPoint Presentation</vt:lpstr>
      <vt:lpstr>Evolution of the Field</vt:lpstr>
      <vt:lpstr>PowerPoint Presentation</vt:lpstr>
      <vt:lpstr>PowerPoint Presentation</vt:lpstr>
      <vt:lpstr>Stanton, Palmer, Blake &amp; Allard.  “Interdisciplinary Data Science Education” in Special Issues in Data Management Book Series. </vt:lpstr>
      <vt:lpstr>5 Stages of the Data Life Cycle</vt:lpstr>
      <vt:lpstr>5 Stages of the Data Life Cycle</vt:lpstr>
      <vt:lpstr>5 Stages of the Data Life Cycle</vt:lpstr>
      <vt:lpstr>5 Stages of the Data Life Cycle</vt:lpstr>
      <vt:lpstr>1.  Data Collection Competencies</vt:lpstr>
      <vt:lpstr>2.  Data Management Competencies</vt:lpstr>
      <vt:lpstr>3.  Data Analytics Competencies</vt:lpstr>
      <vt:lpstr>4.  Data Presentation &amp; Visualization Competencies</vt:lpstr>
      <vt:lpstr>5.  Data Archiving / Preservation Competencies</vt:lpstr>
      <vt:lpstr>Three Additional Vital Competencies</vt:lpstr>
      <vt:lpstr>Interdisciplinary Data Science Education</vt:lpstr>
    </vt:vector>
  </TitlesOfParts>
  <Company>Syracuse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Kitlas</dc:creator>
  <cp:lastModifiedBy>liddy</cp:lastModifiedBy>
  <cp:revision>72</cp:revision>
  <dcterms:created xsi:type="dcterms:W3CDTF">2012-07-16T17:51:28Z</dcterms:created>
  <dcterms:modified xsi:type="dcterms:W3CDTF">2012-07-19T11:08:15Z</dcterms:modified>
</cp:coreProperties>
</file>