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sldIdLst>
    <p:sldId id="397" r:id="rId2"/>
    <p:sldId id="607" r:id="rId3"/>
    <p:sldId id="608" r:id="rId4"/>
    <p:sldId id="592" r:id="rId5"/>
    <p:sldId id="589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99"/>
    <a:srgbClr val="FFFF00"/>
    <a:srgbClr val="FF280C"/>
    <a:srgbClr val="0000AE"/>
    <a:srgbClr val="212170"/>
    <a:srgbClr val="2121FF"/>
    <a:srgbClr val="222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5254" autoAdjust="0"/>
  </p:normalViewPr>
  <p:slideViewPr>
    <p:cSldViewPr>
      <p:cViewPr varScale="1">
        <p:scale>
          <a:sx n="101" d="100"/>
          <a:sy n="101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A7449-A5B8-44B9-B8BC-0298518751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847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9BC92-6A6B-4596-8E75-6ACACC63BB3C}" type="slidenum">
              <a:rPr lang="sv-SE" smtClean="0"/>
              <a:pPr/>
              <a:t>1</a:t>
            </a:fld>
            <a:endParaRPr lang="sv-SE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078E7-9657-42E6-AFAE-C395AF72D4DB}" type="slidenum">
              <a:rPr lang="sv-SE"/>
              <a:pPr/>
              <a:t>2</a:t>
            </a:fld>
            <a:endParaRPr lang="sv-SE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D79BC-51B0-48A0-B87C-00361044208A}" type="slidenum">
              <a:rPr lang="sv-SE"/>
              <a:pPr/>
              <a:t>3</a:t>
            </a:fld>
            <a:endParaRPr lang="sv-SE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v-SE"/>
              <a:t> 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632450"/>
            <a:ext cx="187166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FBA60-76A0-41CD-AEDF-AFC3BBB66071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2286000"/>
            <a:ext cx="16002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0"/>
            <a:ext cx="46482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E0AC2-38F6-415D-9F29-F05CACFA0288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smtClean="0"/>
              <a:t>ROADMAP DISCUSSION/2012-07-16</a:t>
            </a:r>
            <a:endParaRPr lang="sv-S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05B6-3589-408E-835A-E21D7CE2BE98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0444-5E3F-42F4-A45D-33DAE16FE836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124200"/>
            <a:ext cx="3124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3124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AB7B-AC95-4F3F-81D9-E72660996323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A86A3-322B-49E7-8A50-3B2352096E9E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1F2D4-1415-440F-8BFD-FA23B6CD5B9D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A5208-FF15-4B41-A79A-584C082013E1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DBBA-9DAB-4E3C-8B7B-B6C8F0C41E17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48FE-C400-4322-8189-F283BEEF5450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v-SE"/>
              <a:t> 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1371600" y="3124200"/>
            <a:ext cx="640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1371600" y="22860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371600" y="5334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WEB &amp; NEW MEDIA/2011 EDITORIAL RETREAT</a:t>
            </a:r>
            <a:r>
              <a:rPr lang="sv-SE" i="1"/>
              <a:t>,</a:t>
            </a:r>
            <a:r>
              <a:rPr lang="sv-SE"/>
              <a:t> 2011/07/19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F0CB3A8E-C661-4B78-AF47-B6F77BD6F66A}" type="slidenum">
              <a:rPr lang="sv-SE"/>
              <a:pPr>
                <a:defRPr/>
              </a:pPr>
              <a:t>‹#›</a:t>
            </a:fld>
            <a:endParaRPr lang="sv-SE">
              <a:solidFill>
                <a:schemeClr val="tx2"/>
              </a:solidFill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115888"/>
            <a:ext cx="14351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533400"/>
            <a:ext cx="6324600" cy="3886200"/>
          </a:xfrm>
        </p:spPr>
        <p:txBody>
          <a:bodyPr/>
          <a:lstStyle/>
          <a:p>
            <a:pPr eaLnBrk="1" hangingPunct="1"/>
            <a:r>
              <a:rPr lang="en-US" i="1" dirty="0" smtClean="0"/>
              <a:t>SCIENCE</a:t>
            </a:r>
            <a:r>
              <a:rPr lang="en-US" dirty="0" smtClean="0"/>
              <a:t>, RESEARCH DATA, AND PUBLISHING</a:t>
            </a:r>
            <a:endParaRPr lang="en-US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006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Stewart Wills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Editorial Director, Web &amp; New Media, </a:t>
            </a:r>
            <a:r>
              <a:rPr lang="en-US" sz="2400" i="1" dirty="0" smtClean="0"/>
              <a:t>Science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26 February 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0"/>
            <a:ext cx="7620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CHALLENGES FOR PUBLISHERS</a:t>
            </a:r>
            <a:br>
              <a:rPr lang="en-US" dirty="0" smtClean="0"/>
            </a:br>
            <a:r>
              <a:rPr lang="en-US" dirty="0" smtClean="0"/>
              <a:t>IN DEALING WITH DATA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invGray">
          <a:xfrm>
            <a:off x="1295400" y="2514600"/>
            <a:ext cx="746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Issues relating to authors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Widely varying levels of sophistication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Differing views on openness, ownership, rights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Basic issues of funding and importance of curation function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378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invGray">
          <a:xfrm>
            <a:off x="1219200" y="15240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BOTTOM LINE FOR </a:t>
            </a:r>
            <a:r>
              <a:rPr lang="en-US" i="1" kern="0" dirty="0" smtClean="0">
                <a:solidFill>
                  <a:srgbClr val="FFFFFF"/>
                </a:solidFill>
                <a:latin typeface="Arial"/>
              </a:rPr>
              <a:t>SCIENCE</a:t>
            </a:r>
            <a:r>
              <a:rPr lang="en-US" kern="0" dirty="0" smtClean="0">
                <a:solidFill>
                  <a:srgbClr val="FFFFFF"/>
                </a:solidFill>
                <a:latin typeface="Arial"/>
              </a:rPr>
              <a:t>/AAAS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invGray">
          <a:xfrm>
            <a:off x="1295400" y="213360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Future publisher value to community in data services, data visualization, data connections, data enrichment</a:t>
            </a:r>
          </a:p>
          <a:p>
            <a:pPr marL="361950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Grappling with many of same issues regarding management and standards as rest of community</a:t>
            </a:r>
            <a:endParaRPr lang="en-US" sz="2000" i="1" kern="0" dirty="0" smtClean="0">
              <a:solidFill>
                <a:srgbClr val="FFFFFF"/>
              </a:solidFill>
              <a:latin typeface="Arial"/>
            </a:endParaRPr>
          </a:p>
          <a:p>
            <a:pPr marL="361950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Pleased to be part of discussion toward solutions</a:t>
            </a:r>
          </a:p>
          <a:p>
            <a:pPr marL="361950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A good time for this owing to internal changes at </a:t>
            </a:r>
            <a:r>
              <a:rPr lang="en-US" sz="2000" i="1" kern="0" dirty="0" smtClean="0">
                <a:solidFill>
                  <a:srgbClr val="FFFFFF"/>
                </a:solidFill>
                <a:latin typeface="Arial"/>
              </a:rPr>
              <a:t>Science</a:t>
            </a:r>
            <a:endParaRPr lang="en-US" sz="2000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1715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invGray">
          <a:xfrm>
            <a:off x="1219200" y="15240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PAUL’S THREE QUESTIONS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invGray">
          <a:xfrm>
            <a:off x="1295400" y="21336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“Areas </a:t>
            </a:r>
            <a:r>
              <a:rPr lang="en-US" sz="2000" kern="0" dirty="0">
                <a:solidFill>
                  <a:srgbClr val="FFFFFF"/>
                </a:solidFill>
                <a:latin typeface="Arial"/>
              </a:rPr>
              <a:t>in which we have common organizational </a:t>
            </a: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objectives,</a:t>
            </a:r>
          </a:p>
          <a:p>
            <a:pPr marL="358775" indent="-35877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“What </a:t>
            </a:r>
            <a:r>
              <a:rPr lang="en-US" sz="2000" kern="0" dirty="0">
                <a:solidFill>
                  <a:srgbClr val="FFFFFF"/>
                </a:solidFill>
                <a:latin typeface="Arial"/>
              </a:rPr>
              <a:t>you think the Board should focus on in the near term, and</a:t>
            </a:r>
            <a:endParaRPr lang="en-US" sz="2000" i="1" kern="0" dirty="0" smtClean="0">
              <a:solidFill>
                <a:srgbClr val="FFFFFF"/>
              </a:solidFill>
              <a:latin typeface="Arial"/>
            </a:endParaRPr>
          </a:p>
          <a:p>
            <a:pPr marL="358775" indent="-35877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“Identification </a:t>
            </a:r>
            <a:r>
              <a:rPr lang="en-US" sz="2000" kern="0" dirty="0">
                <a:solidFill>
                  <a:srgbClr val="FFFFFF"/>
                </a:solidFill>
                <a:latin typeface="Arial"/>
              </a:rPr>
              <a:t>of any issues or activities in which you think we might usefully coordinate or </a:t>
            </a: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collaborate”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090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invGray">
          <a:xfrm>
            <a:off x="1219200" y="15240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SOME ALIGNMENTS OF INTERESTS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invGray">
          <a:xfrm>
            <a:off x="1295400" y="21336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Mission to serve scientific communication</a:t>
            </a:r>
          </a:p>
          <a:p>
            <a:pPr marL="361950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Addressing a broad swath of scientific enterprise</a:t>
            </a:r>
            <a:endParaRPr lang="en-US" sz="2000" i="1" kern="0" dirty="0" smtClean="0">
              <a:solidFill>
                <a:srgbClr val="FFFFFF"/>
              </a:solidFill>
              <a:latin typeface="Arial"/>
            </a:endParaRPr>
          </a:p>
          <a:p>
            <a:pPr marL="361950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Integrity of the scientific record at core of mission</a:t>
            </a:r>
          </a:p>
          <a:p>
            <a:pPr marL="361950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Clear interest in making data more findable and useful, to continue to drive best possible future research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970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invGray">
          <a:xfrm>
            <a:off x="1219200" y="15240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NEAR-TERM FOCUS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invGray">
          <a:xfrm>
            <a:off x="1295400" y="21336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Helping researchers figure out their own curation and archiving, and how to fund and manage it</a:t>
            </a:r>
            <a:endParaRPr lang="en-US" sz="2000" i="1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970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invGray">
          <a:xfrm>
            <a:off x="1219200" y="15240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kern="0" dirty="0" smtClean="0">
                <a:solidFill>
                  <a:srgbClr val="FFFFFF"/>
                </a:solidFill>
                <a:latin typeface="Arial"/>
              </a:rPr>
              <a:t>POTENTIAL AREAS OF COLLABORATION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invGray">
          <a:xfrm>
            <a:off x="1295400" y="21336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Participation in development </a:t>
            </a:r>
            <a:r>
              <a:rPr lang="en-US" sz="2000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and promotion of emerging standards</a:t>
            </a:r>
          </a:p>
          <a:p>
            <a:pPr marL="361950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Outreach to community of authors, referees, and editors to understand problems and solutions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970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B14ED2-3FF6-45AC-8D72-EEA118B53AED}" type="slidenum">
              <a:rPr lang="sv-SE"/>
              <a:pPr/>
              <a:t>2</a:t>
            </a:fld>
            <a:endParaRPr lang="sv-SE">
              <a:solidFill>
                <a:schemeClr val="tx2"/>
              </a:solidFill>
            </a:endParaRPr>
          </a:p>
        </p:txBody>
      </p:sp>
      <p:pic>
        <p:nvPicPr>
          <p:cNvPr id="521218" name="Picture 2" descr="neander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14600"/>
            <a:ext cx="2197100" cy="2319338"/>
          </a:xfrm>
          <a:prstGeom prst="rect">
            <a:avLst/>
          </a:prstGeom>
          <a:noFill/>
        </p:spPr>
      </p:pic>
      <p:sp>
        <p:nvSpPr>
          <p:cNvPr id="521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0"/>
            <a:ext cx="6400800" cy="533400"/>
          </a:xfrm>
        </p:spPr>
        <p:txBody>
          <a:bodyPr/>
          <a:lstStyle/>
          <a:p>
            <a:r>
              <a:rPr lang="en-US" dirty="0"/>
              <a:t>ABOUT </a:t>
            </a:r>
            <a:r>
              <a:rPr lang="en-US" i="1" dirty="0"/>
              <a:t>SCIENCE</a:t>
            </a:r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2209800"/>
            <a:ext cx="5638800" cy="4495800"/>
          </a:xfrm>
        </p:spPr>
        <p:txBody>
          <a:bodyPr/>
          <a:lstStyle/>
          <a:p>
            <a:r>
              <a:rPr lang="en-US" dirty="0"/>
              <a:t>Founded in July 1880</a:t>
            </a:r>
          </a:p>
          <a:p>
            <a:r>
              <a:rPr lang="en-US" dirty="0"/>
              <a:t>Largest paid circulation of any peer-reviewed general science journal</a:t>
            </a:r>
          </a:p>
          <a:p>
            <a:r>
              <a:rPr lang="en-US" dirty="0"/>
              <a:t>Reaches an audience of millions through Web properties</a:t>
            </a:r>
          </a:p>
          <a:p>
            <a:pPr lvl="1"/>
            <a:r>
              <a:rPr lang="en-US" dirty="0"/>
              <a:t>Early adopter of Web channel for content (second journal put online by HWP)</a:t>
            </a:r>
          </a:p>
          <a:p>
            <a:r>
              <a:rPr lang="en-US" i="1" dirty="0"/>
              <a:t>Science</a:t>
            </a:r>
            <a:r>
              <a:rPr lang="en-US" dirty="0"/>
              <a:t> brand extended into several other journals and properties, all online-driven</a:t>
            </a:r>
          </a:p>
          <a:p>
            <a:pPr lvl="1"/>
            <a:r>
              <a:rPr lang="en-US" i="1" dirty="0"/>
              <a:t>Science Signaling</a:t>
            </a:r>
            <a:endParaRPr lang="en-US" dirty="0"/>
          </a:p>
          <a:p>
            <a:pPr lvl="1"/>
            <a:r>
              <a:rPr lang="en-US" i="1" dirty="0"/>
              <a:t>Science Translational Medicine</a:t>
            </a:r>
            <a:endParaRPr lang="en-US" dirty="0"/>
          </a:p>
          <a:p>
            <a:pPr lvl="1"/>
            <a:r>
              <a:rPr lang="en-US" i="1" dirty="0"/>
              <a:t>Science</a:t>
            </a:r>
            <a:r>
              <a:rPr lang="en-US" dirty="0"/>
              <a:t> Careers</a:t>
            </a:r>
          </a:p>
        </p:txBody>
      </p:sp>
      <p:pic>
        <p:nvPicPr>
          <p:cNvPr id="521222" name="Picture 6" descr="cover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86000"/>
            <a:ext cx="2092325" cy="2667000"/>
          </a:xfrm>
          <a:prstGeom prst="rect">
            <a:avLst/>
          </a:prstGeom>
          <a:noFill/>
        </p:spPr>
      </p:pic>
      <p:pic>
        <p:nvPicPr>
          <p:cNvPr id="521223" name="Picture 7" descr="firstiss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133600"/>
            <a:ext cx="2111375" cy="2971800"/>
          </a:xfrm>
          <a:prstGeom prst="rect">
            <a:avLst/>
          </a:prstGeom>
          <a:noFill/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D8AAB-93A1-44A0-B04E-B2CFC2938D65}" type="slidenum">
              <a:rPr lang="sv-SE"/>
              <a:pPr/>
              <a:t>3</a:t>
            </a:fld>
            <a:endParaRPr lang="sv-SE">
              <a:solidFill>
                <a:schemeClr val="tx2"/>
              </a:solidFill>
            </a:endParaRP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0"/>
            <a:ext cx="6400800" cy="533400"/>
          </a:xfrm>
        </p:spPr>
        <p:txBody>
          <a:bodyPr/>
          <a:lstStyle/>
          <a:p>
            <a:r>
              <a:rPr lang="en-US"/>
              <a:t>ABOUT AAAS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09800"/>
            <a:ext cx="5638800" cy="4267200"/>
          </a:xfrm>
        </p:spPr>
        <p:txBody>
          <a:bodyPr/>
          <a:lstStyle/>
          <a:p>
            <a:r>
              <a:rPr lang="en-US" dirty="0"/>
              <a:t>Global organization, serving individual members and 262 affiliated societies</a:t>
            </a:r>
          </a:p>
          <a:p>
            <a:r>
              <a:rPr lang="en-US" dirty="0"/>
              <a:t>Mission: “Advance science, engineering, and innovation throughout the world for the benefit of all people”</a:t>
            </a:r>
          </a:p>
          <a:p>
            <a:pPr lvl="1"/>
            <a:r>
              <a:rPr lang="en-US" dirty="0"/>
              <a:t>Science policy advocacy and information</a:t>
            </a:r>
          </a:p>
          <a:p>
            <a:pPr lvl="1"/>
            <a:r>
              <a:rPr lang="en-US" dirty="0"/>
              <a:t>Education initiatives and public and press outreach</a:t>
            </a:r>
          </a:p>
          <a:p>
            <a:pPr lvl="1"/>
            <a:r>
              <a:rPr lang="en-US" dirty="0"/>
              <a:t>Science workforce diversity and opportunity</a:t>
            </a:r>
          </a:p>
          <a:p>
            <a:pPr lvl="1"/>
            <a:r>
              <a:rPr lang="en-US" dirty="0"/>
              <a:t>Advance international cooperation in science</a:t>
            </a:r>
          </a:p>
          <a:p>
            <a:pPr lvl="1"/>
            <a:r>
              <a:rPr lang="en-US" dirty="0"/>
              <a:t>Publishing (including </a:t>
            </a:r>
            <a:r>
              <a:rPr lang="en-US" i="1" dirty="0"/>
              <a:t>Science</a:t>
            </a:r>
            <a:r>
              <a:rPr lang="en-US" dirty="0"/>
              <a:t> and affiliated products)</a:t>
            </a:r>
          </a:p>
        </p:txBody>
      </p:sp>
      <p:pic>
        <p:nvPicPr>
          <p:cNvPr id="519172" name="Picture 4" descr="aaas_bld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0"/>
            <a:ext cx="2076450" cy="3302000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/>
              <a:pPr>
                <a:defRPr/>
              </a:pPr>
              <a:t>4</a:t>
            </a:fld>
            <a:endParaRPr lang="sv-SE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invGray">
          <a:xfrm>
            <a:off x="1219200" y="15240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THE CHALLENGE OF NETWORKED INFORMATION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invGray">
          <a:xfrm>
            <a:off x="1295400" y="2133600"/>
            <a:ext cx="640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latin typeface="+mn-lt"/>
              </a:rPr>
              <a:t>Publishers must still be (print) publishers – but also: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5663" lvl="1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Business model innovators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5663" lvl="1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Indexers and search-engine optimizers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5663" lvl="1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Content enhancers and managers</a:t>
            </a:r>
          </a:p>
          <a:p>
            <a:pPr marL="855663" lvl="1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Multimedia producers</a:t>
            </a:r>
          </a:p>
          <a:p>
            <a:pPr marL="855663" lvl="1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Data stores, data </a:t>
            </a:r>
            <a:r>
              <a:rPr lang="en-US" sz="2000" kern="0" dirty="0" err="1" smtClean="0">
                <a:latin typeface="+mn-lt"/>
              </a:rPr>
              <a:t>visualizers</a:t>
            </a:r>
            <a:r>
              <a:rPr lang="en-US" sz="2000" kern="0" dirty="0" smtClean="0">
                <a:latin typeface="+mn-lt"/>
              </a:rPr>
              <a:t>, data syndicators</a:t>
            </a:r>
          </a:p>
          <a:p>
            <a:pPr marL="855663" lvl="1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</a:t>
            </a:r>
            <a:r>
              <a:rPr lang="en-US" sz="2000" kern="0" dirty="0" smtClean="0">
                <a:latin typeface="+mn-lt"/>
              </a:rPr>
              <a:t>l-media mavens</a:t>
            </a:r>
          </a:p>
          <a:p>
            <a:pPr marL="855663" lvl="1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Technology companies</a:t>
            </a:r>
          </a:p>
          <a:p>
            <a:pPr marL="855663" lvl="1" indent="-361950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“Post-</a:t>
            </a:r>
            <a:r>
              <a:rPr lang="en-US" sz="2000" kern="0" dirty="0" err="1" smtClean="0">
                <a:latin typeface="+mn-lt"/>
              </a:rPr>
              <a:t>bibliometricians</a:t>
            </a:r>
            <a:r>
              <a:rPr lang="en-US" sz="2000" kern="0" dirty="0" smtClean="0">
                <a:latin typeface="+mn-lt"/>
              </a:rPr>
              <a:t>”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/>
              <a:pPr>
                <a:defRPr/>
              </a:pPr>
              <a:t>5</a:t>
            </a:fld>
            <a:endParaRPr lang="sv-SE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0"/>
            <a:ext cx="7620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OPPORTUNITIES FOR PUBLISHERS</a:t>
            </a:r>
            <a:br>
              <a:rPr lang="en-US" dirty="0" smtClean="0"/>
            </a:br>
            <a:r>
              <a:rPr lang="en-US" dirty="0" smtClean="0"/>
              <a:t>IN RESEARCH DATA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invGray">
          <a:xfrm>
            <a:off x="1295400" y="2514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latin typeface="+mn-lt"/>
              </a:rPr>
              <a:t>Content as data, data as content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invGray">
          <a:xfrm>
            <a:off x="1295400" y="2971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>
                <a:latin typeface="+mn-lt"/>
              </a:rPr>
              <a:t>Data services: New frontier of publishing/outreach </a:t>
            </a:r>
            <a:r>
              <a:rPr lang="en-US" sz="2000" kern="0" dirty="0" smtClean="0">
                <a:latin typeface="+mn-lt"/>
              </a:rPr>
              <a:t>value</a:t>
            </a:r>
            <a:endParaRPr lang="en-US" sz="2000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invGray">
          <a:xfrm>
            <a:off x="1295400" y="3429000"/>
            <a:ext cx="746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>
                <a:latin typeface="+mn-lt"/>
              </a:rPr>
              <a:t>Examples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Data mining/APIs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Capturing workflow and research-related objects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Semantic </a:t>
            </a:r>
            <a:r>
              <a:rPr lang="en-US" sz="2000" kern="0" dirty="0">
                <a:latin typeface="+mn-lt"/>
              </a:rPr>
              <a:t>enrichment of content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>
                <a:latin typeface="+mn-lt"/>
              </a:rPr>
              <a:t>Data visualization </a:t>
            </a:r>
            <a:r>
              <a:rPr lang="en-US" sz="2000" kern="0" dirty="0" smtClean="0">
                <a:latin typeface="+mn-lt"/>
              </a:rPr>
              <a:t>and </a:t>
            </a:r>
            <a:r>
              <a:rPr lang="en-US" sz="2000" kern="0" dirty="0" err="1" smtClean="0">
                <a:latin typeface="+mn-lt"/>
              </a:rPr>
              <a:t>actionability</a:t>
            </a:r>
            <a:endParaRPr lang="en-US" sz="2000" kern="0" dirty="0">
              <a:latin typeface="+mn-lt"/>
            </a:endParaRP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>
                <a:latin typeface="+mn-lt"/>
              </a:rPr>
              <a:t>Syndication (and use) of linked open </a:t>
            </a:r>
            <a:r>
              <a:rPr lang="en-US" sz="2000" kern="0" dirty="0" smtClean="0">
                <a:latin typeface="+mn-lt"/>
              </a:rPr>
              <a:t>data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Article-level metrics</a:t>
            </a:r>
            <a:endParaRPr lang="en-US" sz="2000" kern="0" dirty="0">
              <a:latin typeface="+mn-lt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0"/>
            <a:ext cx="76200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THE CHALLENGE OF DEALING WITH DATA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invGray">
          <a:xfrm>
            <a:off x="3124200" y="2133600"/>
            <a:ext cx="563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“. . . scientists </a:t>
            </a:r>
            <a:r>
              <a:rPr lang="en-US" sz="2000" kern="0" dirty="0">
                <a:solidFill>
                  <a:srgbClr val="FFFFFF"/>
                </a:solidFill>
                <a:latin typeface="Arial"/>
              </a:rPr>
              <a:t>are struggling with the huge amount, complexity, and variety of the data that are now being </a:t>
            </a: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produced.” [Hanson </a:t>
            </a:r>
            <a:r>
              <a:rPr lang="en-US" sz="2000" i="1" kern="0" dirty="0" smtClean="0">
                <a:solidFill>
                  <a:srgbClr val="FFFFFF"/>
                </a:solidFill>
                <a:latin typeface="Arial"/>
              </a:rPr>
              <a:t>et al.</a:t>
            </a: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2000" i="1" kern="0" dirty="0" smtClean="0">
                <a:solidFill>
                  <a:srgbClr val="FFFFFF"/>
                </a:solidFill>
                <a:latin typeface="Arial"/>
              </a:rPr>
              <a:t>Science</a:t>
            </a: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Arial"/>
              </a:rPr>
              <a:t>331</a:t>
            </a: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, 649 (2011).</a:t>
            </a:r>
            <a:endParaRPr lang="en-US" sz="2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27699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5562600" cy="3859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40528"/>
            <a:ext cx="5562600" cy="3839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08" y="2133600"/>
            <a:ext cx="5552791" cy="3827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40528"/>
            <a:ext cx="5536217" cy="3338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08" y="2147455"/>
            <a:ext cx="5552792" cy="37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6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0"/>
            <a:ext cx="7620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CHALLENGES FOR PUBLISHERS</a:t>
            </a:r>
            <a:br>
              <a:rPr lang="en-US" dirty="0" smtClean="0"/>
            </a:br>
            <a:r>
              <a:rPr lang="en-US" dirty="0" smtClean="0"/>
              <a:t>IN DEALING WITH DATA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invGray">
          <a:xfrm>
            <a:off x="1295400" y="2514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Data size and volume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invGray">
          <a:xfrm>
            <a:off x="1295400" y="296501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Diversity and difficulty of formats</a:t>
            </a:r>
            <a:endParaRPr lang="en-US" sz="2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invGray">
          <a:xfrm>
            <a:off x="1295400" y="342221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Legacy data</a:t>
            </a:r>
            <a:endParaRPr lang="en-US" sz="2000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103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0"/>
            <a:ext cx="7620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CHALLENGES FOR PUBLISHERS</a:t>
            </a:r>
            <a:br>
              <a:rPr lang="en-US" dirty="0" smtClean="0"/>
            </a:br>
            <a:r>
              <a:rPr lang="en-US" dirty="0" smtClean="0"/>
              <a:t>IN DEALING WITH DATA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invGray">
          <a:xfrm>
            <a:off x="1295400" y="2514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Persistence and discoverability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invGray">
          <a:xfrm>
            <a:off x="1295400" y="296501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Uneven repository coverage</a:t>
            </a:r>
            <a:endParaRPr lang="en-US" sz="2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42992"/>
            <a:ext cx="6600825" cy="30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25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B05B6-3589-408E-835A-E21D7CE2BE98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0"/>
            <a:ext cx="7620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CHALLENGES FOR PUBLISHERS</a:t>
            </a:r>
            <a:br>
              <a:rPr lang="en-US" dirty="0" smtClean="0"/>
            </a:br>
            <a:r>
              <a:rPr lang="en-US" dirty="0" smtClean="0"/>
              <a:t>IN DEALING WITH DATA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invGray">
          <a:xfrm>
            <a:off x="1295400" y="2514600"/>
            <a:ext cx="746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Lack of standards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In markup, metadata, and format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In what constitutes adequate supporting data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What is “supplemental” versus “integral”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Relevant level of peer review</a:t>
            </a:r>
          </a:p>
          <a:p>
            <a:pPr marL="796925" lvl="1" indent="-339725" eaLnBrk="1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Data citation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533400"/>
            <a:ext cx="5943600" cy="3810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BOARD ON RESEARCH DATA AND INFORMATION/2013-02-26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514"/>
            <a:ext cx="6019800" cy="525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844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Science_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cience_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_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_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_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_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_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_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_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_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_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_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_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_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Science_AAAS template 2</Template>
  <TotalTime>11718</TotalTime>
  <Words>649</Words>
  <Application>Microsoft Office PowerPoint</Application>
  <PresentationFormat>On-screen Show (4:3)</PresentationFormat>
  <Paragraphs>112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Science_AAAS template 2</vt:lpstr>
      <vt:lpstr>SCIENCE, RESEARCH DATA, AND PUBLISHING</vt:lpstr>
      <vt:lpstr>ABOUT SCIENCE</vt:lpstr>
      <vt:lpstr>ABOUT AAAS</vt:lpstr>
      <vt:lpstr>PowerPoint Presentation</vt:lpstr>
      <vt:lpstr>OPPORTUNITIES FOR PUBLISHERS IN RESEARCH DATA</vt:lpstr>
      <vt:lpstr>THE CHALLENGE OF DEALING WITH DATA</vt:lpstr>
      <vt:lpstr>CHALLENGES FOR PUBLISHERS IN DEALING WITH DATA</vt:lpstr>
      <vt:lpstr>CHALLENGES FOR PUBLISHERS IN DEALING WITH DATA</vt:lpstr>
      <vt:lpstr>CHALLENGES FOR PUBLISHERS IN DEALING WITH DATA</vt:lpstr>
      <vt:lpstr>CHALLENGES FOR PUBLISHERS IN DEALING WITH DATA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Online:  An Update</dc:title>
  <dc:creator>swills</dc:creator>
  <cp:lastModifiedBy>swills</cp:lastModifiedBy>
  <cp:revision>412</cp:revision>
  <cp:lastPrinted>2003-07-29T11:17:26Z</cp:lastPrinted>
  <dcterms:created xsi:type="dcterms:W3CDTF">2004-05-03T15:07:28Z</dcterms:created>
  <dcterms:modified xsi:type="dcterms:W3CDTF">2013-02-26T12:50:02Z</dcterms:modified>
</cp:coreProperties>
</file>