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6" r:id="rId3"/>
    <p:sldId id="267" r:id="rId4"/>
    <p:sldId id="268" r:id="rId5"/>
    <p:sldId id="269" r:id="rId6"/>
    <p:sldId id="270" r:id="rId7"/>
    <p:sldId id="271" r:id="rId8"/>
    <p:sldId id="265" r:id="rId9"/>
    <p:sldId id="259" r:id="rId10"/>
    <p:sldId id="272" r:id="rId11"/>
    <p:sldId id="273" r:id="rId12"/>
    <p:sldId id="257" r:id="rId13"/>
    <p:sldId id="274" r:id="rId14"/>
    <p:sldId id="264" r:id="rId15"/>
    <p:sldId id="258"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336600"/>
    <a:srgbClr val="000099"/>
    <a:srgbClr val="09007E"/>
    <a:srgbClr val="009900"/>
    <a:srgbClr val="000000"/>
    <a:srgbClr val="CBCBCB"/>
    <a:srgbClr val="0066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9" autoAdjust="0"/>
    <p:restoredTop sz="86194" autoAdjust="0"/>
  </p:normalViewPr>
  <p:slideViewPr>
    <p:cSldViewPr snapToGrid="0">
      <p:cViewPr>
        <p:scale>
          <a:sx n="64" d="100"/>
          <a:sy n="64" d="100"/>
        </p:scale>
        <p:origin x="-1296" y="-72"/>
      </p:cViewPr>
      <p:guideLst>
        <p:guide orient="horz" pos="317"/>
        <p:guide pos="2882"/>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howGuides="1">
      <p:cViewPr>
        <p:scale>
          <a:sx n="110" d="100"/>
          <a:sy n="110" d="100"/>
        </p:scale>
        <p:origin x="-1248" y="15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cnas5p\dehmer\!GRAPHICS\!Presentations%20by%20Year\2010\FY11%20Rollout\facilities-user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scnas5p\nguyenv\BES%2011%20Stats\Lightsource_users_FY82-FY11.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scnas5p\nguyenv\BES%2010%20Stats\Q%20folder\Summary_spreadsheet_all_years\Master_Sync_Light_users_90_10.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503546099290801E-2"/>
          <c:y val="0.14043356976298071"/>
          <c:w val="0.80097601496621429"/>
          <c:h val="0.71282134685383103"/>
        </c:manualLayout>
      </c:layout>
      <c:pieChart>
        <c:varyColors val="1"/>
        <c:ser>
          <c:idx val="7"/>
          <c:order val="7"/>
          <c:spPr>
            <a:ln w="9525">
              <a:solidFill>
                <a:sysClr val="windowText" lastClr="000000">
                  <a:lumMod val="95000"/>
                  <a:lumOff val="5000"/>
                </a:sysClr>
              </a:solidFill>
            </a:ln>
          </c:spPr>
          <c:dPt>
            <c:idx val="0"/>
            <c:bubble3D val="0"/>
            <c:spPr>
              <a:solidFill>
                <a:srgbClr val="3366FF"/>
              </a:solidFill>
              <a:ln w="9525">
                <a:solidFill>
                  <a:sysClr val="windowText" lastClr="000000">
                    <a:lumMod val="95000"/>
                    <a:lumOff val="5000"/>
                  </a:sysClr>
                </a:solidFill>
              </a:ln>
            </c:spPr>
          </c:dPt>
          <c:dPt>
            <c:idx val="1"/>
            <c:bubble3D val="0"/>
            <c:spPr>
              <a:solidFill>
                <a:srgbClr val="3366FF"/>
              </a:solidFill>
              <a:ln w="9525">
                <a:solidFill>
                  <a:sysClr val="windowText" lastClr="000000">
                    <a:lumMod val="95000"/>
                    <a:lumOff val="5000"/>
                  </a:sysClr>
                </a:solidFill>
              </a:ln>
            </c:spPr>
          </c:dPt>
          <c:dPt>
            <c:idx val="2"/>
            <c:bubble3D val="0"/>
            <c:spPr>
              <a:solidFill>
                <a:srgbClr val="3366FF"/>
              </a:solidFill>
              <a:ln w="9525">
                <a:solidFill>
                  <a:sysClr val="windowText" lastClr="000000">
                    <a:lumMod val="95000"/>
                    <a:lumOff val="5000"/>
                  </a:sysClr>
                </a:solidFill>
              </a:ln>
            </c:spPr>
          </c:dPt>
          <c:dPt>
            <c:idx val="3"/>
            <c:bubble3D val="0"/>
            <c:spPr>
              <a:solidFill>
                <a:srgbClr val="3366FF"/>
              </a:solidFill>
              <a:ln w="9525">
                <a:solidFill>
                  <a:sysClr val="windowText" lastClr="000000">
                    <a:lumMod val="95000"/>
                    <a:lumOff val="5000"/>
                  </a:sysClr>
                </a:solidFill>
              </a:ln>
            </c:spPr>
          </c:dPt>
          <c:dPt>
            <c:idx val="4"/>
            <c:bubble3D val="0"/>
            <c:spPr>
              <a:solidFill>
                <a:srgbClr val="3366FF"/>
              </a:solidFill>
              <a:ln w="9525">
                <a:solidFill>
                  <a:sysClr val="windowText" lastClr="000000">
                    <a:lumMod val="95000"/>
                    <a:lumOff val="5000"/>
                  </a:sysClr>
                </a:solidFill>
              </a:ln>
            </c:spPr>
          </c:dPt>
          <c:dPt>
            <c:idx val="5"/>
            <c:bubble3D val="0"/>
            <c:spPr>
              <a:solidFill>
                <a:srgbClr val="6699FF"/>
              </a:solidFill>
              <a:ln w="9525">
                <a:solidFill>
                  <a:sysClr val="windowText" lastClr="000000">
                    <a:lumMod val="95000"/>
                    <a:lumOff val="5000"/>
                  </a:sysClr>
                </a:solidFill>
              </a:ln>
            </c:spPr>
          </c:dPt>
          <c:dPt>
            <c:idx val="6"/>
            <c:bubble3D val="0"/>
            <c:spPr>
              <a:solidFill>
                <a:srgbClr val="6699FF"/>
              </a:solidFill>
              <a:ln w="9525">
                <a:solidFill>
                  <a:sysClr val="windowText" lastClr="000000">
                    <a:lumMod val="95000"/>
                    <a:lumOff val="5000"/>
                  </a:sysClr>
                </a:solidFill>
              </a:ln>
            </c:spPr>
          </c:dPt>
          <c:dPt>
            <c:idx val="7"/>
            <c:bubble3D val="0"/>
            <c:spPr>
              <a:solidFill>
                <a:srgbClr val="6699FF"/>
              </a:solidFill>
              <a:ln w="9525">
                <a:solidFill>
                  <a:sysClr val="windowText" lastClr="000000">
                    <a:lumMod val="95000"/>
                    <a:lumOff val="5000"/>
                  </a:sysClr>
                </a:solidFill>
              </a:ln>
            </c:spPr>
          </c:dPt>
          <c:dPt>
            <c:idx val="8"/>
            <c:bubble3D val="0"/>
            <c:spPr>
              <a:solidFill>
                <a:srgbClr val="99CCFF"/>
              </a:solidFill>
              <a:ln w="9525">
                <a:solidFill>
                  <a:sysClr val="windowText" lastClr="000000">
                    <a:lumMod val="95000"/>
                    <a:lumOff val="5000"/>
                  </a:sysClr>
                </a:solidFill>
              </a:ln>
            </c:spPr>
          </c:dPt>
          <c:dPt>
            <c:idx val="9"/>
            <c:bubble3D val="0"/>
            <c:spPr>
              <a:solidFill>
                <a:srgbClr val="99CCFF"/>
              </a:solidFill>
              <a:ln w="9525">
                <a:solidFill>
                  <a:sysClr val="windowText" lastClr="000000">
                    <a:lumMod val="95000"/>
                    <a:lumOff val="5000"/>
                  </a:sysClr>
                </a:solidFill>
              </a:ln>
            </c:spPr>
          </c:dPt>
          <c:dPt>
            <c:idx val="10"/>
            <c:bubble3D val="0"/>
            <c:spPr>
              <a:solidFill>
                <a:srgbClr val="99CCFF"/>
              </a:solidFill>
              <a:ln w="9525">
                <a:solidFill>
                  <a:sysClr val="windowText" lastClr="000000">
                    <a:lumMod val="95000"/>
                    <a:lumOff val="5000"/>
                  </a:sysClr>
                </a:solidFill>
              </a:ln>
            </c:spPr>
          </c:dPt>
          <c:dPt>
            <c:idx val="11"/>
            <c:bubble3D val="0"/>
            <c:spPr>
              <a:solidFill>
                <a:srgbClr val="99CCFF"/>
              </a:solidFill>
              <a:ln w="9525">
                <a:solidFill>
                  <a:sysClr val="windowText" lastClr="000000">
                    <a:lumMod val="95000"/>
                    <a:lumOff val="5000"/>
                  </a:sysClr>
                </a:solidFill>
              </a:ln>
            </c:spPr>
          </c:dPt>
          <c:dPt>
            <c:idx val="12"/>
            <c:bubble3D val="0"/>
            <c:spPr>
              <a:solidFill>
                <a:srgbClr val="99CCFF"/>
              </a:solidFill>
              <a:ln w="9525">
                <a:solidFill>
                  <a:sysClr val="windowText" lastClr="000000">
                    <a:lumMod val="95000"/>
                    <a:lumOff val="5000"/>
                  </a:sysClr>
                </a:solidFill>
              </a:ln>
            </c:spPr>
          </c:dPt>
          <c:dPt>
            <c:idx val="13"/>
            <c:bubble3D val="0"/>
            <c:spPr>
              <a:solidFill>
                <a:srgbClr val="FF6600"/>
              </a:solidFill>
              <a:ln w="9525">
                <a:solidFill>
                  <a:sysClr val="windowText" lastClr="000000">
                    <a:lumMod val="95000"/>
                    <a:lumOff val="5000"/>
                  </a:sysClr>
                </a:solidFill>
              </a:ln>
            </c:spPr>
          </c:dPt>
          <c:dPt>
            <c:idx val="14"/>
            <c:bubble3D val="0"/>
            <c:spPr>
              <a:solidFill>
                <a:srgbClr val="FF7D25"/>
              </a:solidFill>
              <a:ln w="9525">
                <a:solidFill>
                  <a:sysClr val="windowText" lastClr="000000">
                    <a:lumMod val="95000"/>
                    <a:lumOff val="5000"/>
                  </a:sysClr>
                </a:solidFill>
              </a:ln>
            </c:spPr>
          </c:dPt>
          <c:dPt>
            <c:idx val="15"/>
            <c:bubble3D val="0"/>
            <c:spPr>
              <a:solidFill>
                <a:srgbClr val="FF7D25"/>
              </a:solidFill>
              <a:ln w="9525">
                <a:solidFill>
                  <a:sysClr val="windowText" lastClr="000000">
                    <a:lumMod val="95000"/>
                    <a:lumOff val="5000"/>
                  </a:sysClr>
                </a:solidFill>
              </a:ln>
            </c:spPr>
          </c:dPt>
          <c:dPt>
            <c:idx val="16"/>
            <c:bubble3D val="0"/>
            <c:spPr>
              <a:solidFill>
                <a:srgbClr val="AA3871"/>
              </a:solidFill>
              <a:ln w="9525">
                <a:solidFill>
                  <a:sysClr val="windowText" lastClr="000000">
                    <a:lumMod val="95000"/>
                    <a:lumOff val="5000"/>
                  </a:sysClr>
                </a:solidFill>
              </a:ln>
            </c:spPr>
          </c:dPt>
          <c:dPt>
            <c:idx val="17"/>
            <c:bubble3D val="0"/>
            <c:spPr>
              <a:solidFill>
                <a:srgbClr val="AA3871"/>
              </a:solidFill>
              <a:ln w="9525">
                <a:solidFill>
                  <a:sysClr val="windowText" lastClr="000000">
                    <a:lumMod val="95000"/>
                    <a:lumOff val="5000"/>
                  </a:sysClr>
                </a:solidFill>
              </a:ln>
            </c:spPr>
          </c:dPt>
          <c:dPt>
            <c:idx val="18"/>
            <c:bubble3D val="0"/>
            <c:spPr>
              <a:solidFill>
                <a:srgbClr val="00AA00"/>
              </a:solidFill>
              <a:ln w="9525">
                <a:solidFill>
                  <a:sysClr val="windowText" lastClr="000000">
                    <a:lumMod val="95000"/>
                    <a:lumOff val="5000"/>
                  </a:sysClr>
                </a:solidFill>
              </a:ln>
            </c:spPr>
          </c:dPt>
          <c:dPt>
            <c:idx val="19"/>
            <c:bubble3D val="0"/>
            <c:spPr>
              <a:solidFill>
                <a:srgbClr val="00BE00"/>
              </a:solidFill>
              <a:ln w="9525">
                <a:solidFill>
                  <a:sysClr val="windowText" lastClr="000000">
                    <a:lumMod val="95000"/>
                    <a:lumOff val="5000"/>
                  </a:sysClr>
                </a:solidFill>
              </a:ln>
            </c:spPr>
          </c:dPt>
          <c:dPt>
            <c:idx val="20"/>
            <c:bubble3D val="0"/>
            <c:spPr>
              <a:solidFill>
                <a:srgbClr val="00D200"/>
              </a:solidFill>
              <a:ln w="9525">
                <a:solidFill>
                  <a:sysClr val="windowText" lastClr="000000">
                    <a:lumMod val="95000"/>
                    <a:lumOff val="5000"/>
                  </a:sysClr>
                </a:solidFill>
              </a:ln>
            </c:spPr>
          </c:dPt>
          <c:dPt>
            <c:idx val="21"/>
            <c:bubble3D val="0"/>
            <c:spPr>
              <a:solidFill>
                <a:srgbClr val="00D200"/>
              </a:solidFill>
              <a:ln w="9525">
                <a:solidFill>
                  <a:sysClr val="windowText" lastClr="000000">
                    <a:lumMod val="95000"/>
                    <a:lumOff val="5000"/>
                  </a:sysClr>
                </a:solidFill>
              </a:ln>
            </c:spPr>
          </c:dPt>
          <c:dPt>
            <c:idx val="22"/>
            <c:bubble3D val="0"/>
            <c:spPr>
              <a:solidFill>
                <a:srgbClr val="FFFF00"/>
              </a:solidFill>
              <a:ln w="9525">
                <a:solidFill>
                  <a:sysClr val="windowText" lastClr="000000">
                    <a:lumMod val="95000"/>
                    <a:lumOff val="5000"/>
                  </a:sysClr>
                </a:solidFill>
              </a:ln>
            </c:spPr>
          </c:dPt>
          <c:dPt>
            <c:idx val="23"/>
            <c:bubble3D val="0"/>
            <c:spPr>
              <a:solidFill>
                <a:srgbClr val="FFFF5A"/>
              </a:solidFill>
              <a:ln w="9525">
                <a:solidFill>
                  <a:sysClr val="windowText" lastClr="000000">
                    <a:lumMod val="95000"/>
                    <a:lumOff val="5000"/>
                  </a:sysClr>
                </a:solidFill>
              </a:ln>
            </c:spPr>
          </c:dPt>
          <c:dPt>
            <c:idx val="24"/>
            <c:bubble3D val="0"/>
            <c:spPr>
              <a:solidFill>
                <a:srgbClr val="FFFFA0"/>
              </a:solidFill>
              <a:ln w="9525">
                <a:solidFill>
                  <a:sysClr val="windowText" lastClr="000000">
                    <a:lumMod val="95000"/>
                    <a:lumOff val="5000"/>
                  </a:sysClr>
                </a:solidFill>
              </a:ln>
            </c:spPr>
          </c:dPt>
          <c:dPt>
            <c:idx val="25"/>
            <c:bubble3D val="0"/>
            <c:spPr>
              <a:solidFill>
                <a:srgbClr val="FF5050"/>
              </a:solidFill>
              <a:ln w="9525">
                <a:solidFill>
                  <a:sysClr val="windowText" lastClr="000000">
                    <a:lumMod val="95000"/>
                    <a:lumOff val="5000"/>
                  </a:sysClr>
                </a:solidFill>
              </a:ln>
            </c:spPr>
          </c:dPt>
          <c:dPt>
            <c:idx val="26"/>
            <c:bubble3D val="0"/>
            <c:spPr>
              <a:solidFill>
                <a:srgbClr val="FF5050"/>
              </a:solidFill>
              <a:ln w="9525">
                <a:solidFill>
                  <a:sysClr val="windowText" lastClr="000000">
                    <a:lumMod val="95000"/>
                    <a:lumOff val="5000"/>
                  </a:sysClr>
                </a:solidFill>
              </a:ln>
            </c:spPr>
          </c:dPt>
          <c:dPt>
            <c:idx val="27"/>
            <c:bubble3D val="0"/>
            <c:spPr>
              <a:solidFill>
                <a:srgbClr val="FF5050"/>
              </a:solidFill>
              <a:ln w="9525">
                <a:solidFill>
                  <a:sysClr val="windowText" lastClr="000000">
                    <a:lumMod val="95000"/>
                    <a:lumOff val="5000"/>
                  </a:sysClr>
                </a:solidFill>
              </a:ln>
            </c:spPr>
          </c:dPt>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Plotting'!$I$8:$I$71</c:f>
              <c:numCache>
                <c:formatCode>#,##0_);\-#,##0_);\ ......_)</c:formatCode>
                <c:ptCount val="28"/>
                <c:pt idx="0">
                  <c:v>1400</c:v>
                </c:pt>
                <c:pt idx="1">
                  <c:v>2300</c:v>
                </c:pt>
                <c:pt idx="2">
                  <c:v>3800</c:v>
                </c:pt>
                <c:pt idx="3">
                  <c:v>2200</c:v>
                </c:pt>
                <c:pt idx="4">
                  <c:v>250</c:v>
                </c:pt>
                <c:pt idx="5">
                  <c:v>600</c:v>
                </c:pt>
                <c:pt idx="6">
                  <c:v>400</c:v>
                </c:pt>
                <c:pt idx="7">
                  <c:v>750</c:v>
                </c:pt>
                <c:pt idx="8">
                  <c:v>380</c:v>
                </c:pt>
                <c:pt idx="9">
                  <c:v>350</c:v>
                </c:pt>
                <c:pt idx="10">
                  <c:v>380</c:v>
                </c:pt>
                <c:pt idx="11">
                  <c:v>400</c:v>
                </c:pt>
                <c:pt idx="12">
                  <c:v>350</c:v>
                </c:pt>
                <c:pt idx="13">
                  <c:v>3100</c:v>
                </c:pt>
                <c:pt idx="14">
                  <c:v>625</c:v>
                </c:pt>
                <c:pt idx="15">
                  <c:v>300</c:v>
                </c:pt>
                <c:pt idx="16">
                  <c:v>1800</c:v>
                </c:pt>
                <c:pt idx="17">
                  <c:v>300</c:v>
                </c:pt>
                <c:pt idx="18">
                  <c:v>1200</c:v>
                </c:pt>
                <c:pt idx="19">
                  <c:v>1430</c:v>
                </c:pt>
                <c:pt idx="20">
                  <c:v>260</c:v>
                </c:pt>
                <c:pt idx="21">
                  <c:v>410</c:v>
                </c:pt>
                <c:pt idx="22">
                  <c:v>750</c:v>
                </c:pt>
                <c:pt idx="23">
                  <c:v>940</c:v>
                </c:pt>
                <c:pt idx="24">
                  <c:v>1000</c:v>
                </c:pt>
                <c:pt idx="25">
                  <c:v>235</c:v>
                </c:pt>
                <c:pt idx="26">
                  <c:v>200</c:v>
                </c:pt>
                <c:pt idx="27">
                  <c:v>145</c:v>
                </c:pt>
              </c:numCache>
            </c:numRef>
          </c:val>
        </c:ser>
        <c:ser>
          <c:idx val="6"/>
          <c:order val="6"/>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Plotting'!$H$8:$H$71</c:f>
            </c:numRef>
          </c:val>
        </c:ser>
        <c:ser>
          <c:idx val="5"/>
          <c:order val="5"/>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Plotting'!$G$8:$G$71</c:f>
            </c:numRef>
          </c:val>
        </c:ser>
        <c:ser>
          <c:idx val="4"/>
          <c:order val="4"/>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Plotting'!$F$8:$F$71</c:f>
            </c:numRef>
          </c:val>
        </c:ser>
        <c:ser>
          <c:idx val="3"/>
          <c:order val="3"/>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Plotting'!$E$8:$E$71</c:f>
            </c:numRef>
          </c:val>
        </c:ser>
        <c:ser>
          <c:idx val="2"/>
          <c:order val="2"/>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Plotting'!$D$8:$D$71</c:f>
            </c:numRef>
          </c:val>
        </c:ser>
        <c:ser>
          <c:idx val="1"/>
          <c:order val="1"/>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Plotting'!$C$8:$C$71</c:f>
            </c:numRef>
          </c:val>
        </c:ser>
        <c:ser>
          <c:idx val="0"/>
          <c:order val="0"/>
          <c:cat>
            <c:strRef>
              <c:f>'Users for Plotting'!$A$8:$A$71</c:f>
              <c:strCache>
                <c:ptCount val="28"/>
                <c:pt idx="0">
                  <c:v>SSRL (SLAC)</c:v>
                </c:pt>
                <c:pt idx="1">
                  <c:v>ALS (LBNL)</c:v>
                </c:pt>
                <c:pt idx="2">
                  <c:v>APS (ANL)</c:v>
                </c:pt>
                <c:pt idx="3">
                  <c:v>NSLS (BNL)</c:v>
                </c:pt>
                <c:pt idx="4">
                  <c:v>LCLS (SLAC)</c:v>
                </c:pt>
                <c:pt idx="5">
                  <c:v>HFIR (ORNL)</c:v>
                </c:pt>
                <c:pt idx="6">
                  <c:v>Lujan (LANL)</c:v>
                </c:pt>
                <c:pt idx="7">
                  <c:v>SNS (ORNL)</c:v>
                </c:pt>
                <c:pt idx="8">
                  <c:v>CCNM (ANL)</c:v>
                </c:pt>
                <c:pt idx="9">
                  <c:v>Foundry (LBNL)</c:v>
                </c:pt>
                <c:pt idx="10">
                  <c:v>CNMS (ORNL)</c:v>
                </c:pt>
                <c:pt idx="11">
                  <c:v>CINT (SNL/LANL)</c:v>
                </c:pt>
                <c:pt idx="12">
                  <c:v>CFN (BNL)</c:v>
                </c:pt>
                <c:pt idx="13">
                  <c:v>NERSC (LBNL)</c:v>
                </c:pt>
                <c:pt idx="14">
                  <c:v>OLCF (ORNL)</c:v>
                </c:pt>
                <c:pt idx="15">
                  <c:v>ALCF (ANL)</c:v>
                </c:pt>
                <c:pt idx="16">
                  <c:v>Tevatron (FNAL)</c:v>
                </c:pt>
                <c:pt idx="17">
                  <c:v>B-Factory, SLAC</c:v>
                </c:pt>
                <c:pt idx="18">
                  <c:v>RHIC (BNL)</c:v>
                </c:pt>
                <c:pt idx="19">
                  <c:v>TJNAF </c:v>
                </c:pt>
                <c:pt idx="20">
                  <c:v>HRIBF (ORNL)</c:v>
                </c:pt>
                <c:pt idx="21">
                  <c:v>ATLAS (ANL)</c:v>
                </c:pt>
                <c:pt idx="22">
                  <c:v>EMSL (PNNL)</c:v>
                </c:pt>
                <c:pt idx="23">
                  <c:v>JGI (LBNL)</c:v>
                </c:pt>
                <c:pt idx="24">
                  <c:v>ARM </c:v>
                </c:pt>
                <c:pt idx="25">
                  <c:v>DIII-D (GA) </c:v>
                </c:pt>
                <c:pt idx="26">
                  <c:v>Alcator (MIT)</c:v>
                </c:pt>
                <c:pt idx="27">
                  <c:v>NSTX (PPPL)</c:v>
                </c:pt>
              </c:strCache>
            </c:strRef>
          </c:cat>
          <c:val>
            <c:numRef>
              <c:f>'Users for Plotting'!$B$8:$B$71</c:f>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1397942989684424"/>
          <c:y val="0.20557685333439871"/>
          <c:w val="0.16356304820871739"/>
          <c:h val="0.58199774964121076"/>
        </c:manualLayout>
      </c:layout>
      <c:overlay val="0"/>
      <c:txPr>
        <a:bodyPr/>
        <a:lstStyle/>
        <a:p>
          <a:pPr>
            <a:defRPr sz="800" baseline="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3791950872591"/>
          <c:y val="3.1474810950071999E-2"/>
          <c:w val="0.8609107943512635"/>
          <c:h val="0.7666302279646886"/>
        </c:manualLayout>
      </c:layout>
      <c:barChart>
        <c:barDir val="col"/>
        <c:grouping val="stacked"/>
        <c:varyColors val="0"/>
        <c:ser>
          <c:idx val="0"/>
          <c:order val="0"/>
          <c:tx>
            <c:strRef>
              <c:f>'FY82-FY11 Chart'!$A$4</c:f>
              <c:strCache>
                <c:ptCount val="1"/>
                <c:pt idx="0">
                  <c:v>NSLS</c:v>
                </c:pt>
              </c:strCache>
            </c:strRef>
          </c:tx>
          <c:spPr>
            <a:solidFill>
              <a:srgbClr val="3366FF"/>
            </a:solidFill>
            <a:ln w="12700">
              <a:solidFill>
                <a:srgbClr val="000000"/>
              </a:solidFill>
              <a:prstDash val="solid"/>
            </a:ln>
          </c:spPr>
          <c:invertIfNegative val="0"/>
          <c:cat>
            <c:strRef>
              <c:f>'FY82-FY11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strCache>
            </c:strRef>
          </c:cat>
          <c:val>
            <c:numRef>
              <c:f>'FY82-FY11 Chart'!$B$4:$AE$4</c:f>
              <c:numCache>
                <c:formatCode>_(* #,##0_);_(* \(#,##0\);_(* "-"??_);_(@_)</c:formatCode>
                <c:ptCount val="30"/>
                <c:pt idx="0">
                  <c:v>90</c:v>
                </c:pt>
                <c:pt idx="1">
                  <c:v>124</c:v>
                </c:pt>
                <c:pt idx="2">
                  <c:v>210</c:v>
                </c:pt>
                <c:pt idx="3">
                  <c:v>276</c:v>
                </c:pt>
                <c:pt idx="4">
                  <c:v>507</c:v>
                </c:pt>
                <c:pt idx="5">
                  <c:v>670</c:v>
                </c:pt>
                <c:pt idx="6">
                  <c:v>828</c:v>
                </c:pt>
                <c:pt idx="7">
                  <c:v>1215</c:v>
                </c:pt>
                <c:pt idx="8">
                  <c:v>1550</c:v>
                </c:pt>
                <c:pt idx="9">
                  <c:v>1725</c:v>
                </c:pt>
                <c:pt idx="10">
                  <c:v>1897</c:v>
                </c:pt>
                <c:pt idx="11">
                  <c:v>2193</c:v>
                </c:pt>
                <c:pt idx="12">
                  <c:v>2228</c:v>
                </c:pt>
                <c:pt idx="13">
                  <c:v>2206</c:v>
                </c:pt>
                <c:pt idx="14">
                  <c:v>2261</c:v>
                </c:pt>
                <c:pt idx="15">
                  <c:v>2320</c:v>
                </c:pt>
                <c:pt idx="16">
                  <c:v>2380</c:v>
                </c:pt>
                <c:pt idx="17">
                  <c:v>2416</c:v>
                </c:pt>
                <c:pt idx="18">
                  <c:v>2551</c:v>
                </c:pt>
                <c:pt idx="19">
                  <c:v>2523</c:v>
                </c:pt>
                <c:pt idx="20">
                  <c:v>2413</c:v>
                </c:pt>
                <c:pt idx="21">
                  <c:v>2206</c:v>
                </c:pt>
                <c:pt idx="22">
                  <c:v>2299</c:v>
                </c:pt>
                <c:pt idx="23">
                  <c:v>2256</c:v>
                </c:pt>
                <c:pt idx="24">
                  <c:v>2105</c:v>
                </c:pt>
                <c:pt idx="25">
                  <c:v>2219</c:v>
                </c:pt>
                <c:pt idx="26">
                  <c:v>2128</c:v>
                </c:pt>
                <c:pt idx="27">
                  <c:v>2214</c:v>
                </c:pt>
                <c:pt idx="28">
                  <c:v>2229</c:v>
                </c:pt>
                <c:pt idx="29">
                  <c:v>2313</c:v>
                </c:pt>
              </c:numCache>
            </c:numRef>
          </c:val>
        </c:ser>
        <c:ser>
          <c:idx val="1"/>
          <c:order val="1"/>
          <c:tx>
            <c:strRef>
              <c:f>'FY82-FY11 Chart'!$A$5</c:f>
              <c:strCache>
                <c:ptCount val="1"/>
                <c:pt idx="0">
                  <c:v>SSRL</c:v>
                </c:pt>
              </c:strCache>
            </c:strRef>
          </c:tx>
          <c:spPr>
            <a:solidFill>
              <a:srgbClr val="FFFF00"/>
            </a:solidFill>
            <a:ln w="12700">
              <a:solidFill>
                <a:srgbClr val="000000"/>
              </a:solidFill>
              <a:prstDash val="solid"/>
            </a:ln>
          </c:spPr>
          <c:invertIfNegative val="0"/>
          <c:cat>
            <c:strRef>
              <c:f>'FY82-FY11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strCache>
            </c:strRef>
          </c:cat>
          <c:val>
            <c:numRef>
              <c:f>'FY82-FY11 Chart'!$B$5:$AE$5</c:f>
              <c:numCache>
                <c:formatCode>_(* #,##0_);_(* \(#,##0\);_(* "-"??_);_(@_)</c:formatCode>
                <c:ptCount val="30"/>
                <c:pt idx="0">
                  <c:v>148</c:v>
                </c:pt>
                <c:pt idx="1">
                  <c:v>177</c:v>
                </c:pt>
                <c:pt idx="2">
                  <c:v>189</c:v>
                </c:pt>
                <c:pt idx="3">
                  <c:v>189</c:v>
                </c:pt>
                <c:pt idx="4">
                  <c:v>191</c:v>
                </c:pt>
                <c:pt idx="5">
                  <c:v>191</c:v>
                </c:pt>
                <c:pt idx="6">
                  <c:v>146</c:v>
                </c:pt>
                <c:pt idx="7">
                  <c:v>144</c:v>
                </c:pt>
                <c:pt idx="8">
                  <c:v>107</c:v>
                </c:pt>
                <c:pt idx="9">
                  <c:v>250</c:v>
                </c:pt>
                <c:pt idx="10">
                  <c:v>240</c:v>
                </c:pt>
                <c:pt idx="11">
                  <c:v>292</c:v>
                </c:pt>
                <c:pt idx="12">
                  <c:v>387</c:v>
                </c:pt>
                <c:pt idx="13">
                  <c:v>493</c:v>
                </c:pt>
                <c:pt idx="14">
                  <c:v>647</c:v>
                </c:pt>
                <c:pt idx="15">
                  <c:v>721</c:v>
                </c:pt>
                <c:pt idx="16">
                  <c:v>763</c:v>
                </c:pt>
                <c:pt idx="17">
                  <c:v>782</c:v>
                </c:pt>
                <c:pt idx="18">
                  <c:v>895</c:v>
                </c:pt>
                <c:pt idx="19">
                  <c:v>907</c:v>
                </c:pt>
                <c:pt idx="20">
                  <c:v>1023</c:v>
                </c:pt>
                <c:pt idx="21">
                  <c:v>867</c:v>
                </c:pt>
                <c:pt idx="22">
                  <c:v>741</c:v>
                </c:pt>
                <c:pt idx="23">
                  <c:v>1007</c:v>
                </c:pt>
                <c:pt idx="24">
                  <c:v>1124</c:v>
                </c:pt>
                <c:pt idx="25">
                  <c:v>1151</c:v>
                </c:pt>
                <c:pt idx="26">
                  <c:v>1147</c:v>
                </c:pt>
                <c:pt idx="27">
                  <c:v>1361</c:v>
                </c:pt>
                <c:pt idx="28">
                  <c:v>1436</c:v>
                </c:pt>
                <c:pt idx="29">
                  <c:v>1515</c:v>
                </c:pt>
              </c:numCache>
            </c:numRef>
          </c:val>
        </c:ser>
        <c:ser>
          <c:idx val="2"/>
          <c:order val="2"/>
          <c:tx>
            <c:strRef>
              <c:f>'FY82-FY11 Chart'!$A$6</c:f>
              <c:strCache>
                <c:ptCount val="1"/>
                <c:pt idx="0">
                  <c:v>ALS</c:v>
                </c:pt>
              </c:strCache>
            </c:strRef>
          </c:tx>
          <c:spPr>
            <a:solidFill>
              <a:srgbClr val="FF0000"/>
            </a:solidFill>
            <a:ln w="12700">
              <a:solidFill>
                <a:srgbClr val="000000"/>
              </a:solidFill>
              <a:prstDash val="solid"/>
            </a:ln>
          </c:spPr>
          <c:invertIfNegative val="0"/>
          <c:cat>
            <c:strRef>
              <c:f>'FY82-FY11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strCache>
            </c:strRef>
          </c:cat>
          <c:val>
            <c:numRef>
              <c:f>'FY82-FY11 Chart'!$B$6:$AE$6</c:f>
              <c:numCache>
                <c:formatCode>_(* #,##0_);_(* \(#,##0\);_(* "-"??_);_(@_)</c:formatCode>
                <c:ptCount val="30"/>
                <c:pt idx="0">
                  <c:v>0</c:v>
                </c:pt>
                <c:pt idx="1">
                  <c:v>0</c:v>
                </c:pt>
                <c:pt idx="2">
                  <c:v>0</c:v>
                </c:pt>
                <c:pt idx="3">
                  <c:v>0</c:v>
                </c:pt>
                <c:pt idx="4">
                  <c:v>0</c:v>
                </c:pt>
                <c:pt idx="5">
                  <c:v>0</c:v>
                </c:pt>
                <c:pt idx="6">
                  <c:v>0</c:v>
                </c:pt>
                <c:pt idx="7">
                  <c:v>0</c:v>
                </c:pt>
                <c:pt idx="8">
                  <c:v>0</c:v>
                </c:pt>
                <c:pt idx="9">
                  <c:v>0</c:v>
                </c:pt>
                <c:pt idx="10">
                  <c:v>0</c:v>
                </c:pt>
                <c:pt idx="11">
                  <c:v>0</c:v>
                </c:pt>
                <c:pt idx="12">
                  <c:v>91</c:v>
                </c:pt>
                <c:pt idx="13">
                  <c:v>182</c:v>
                </c:pt>
                <c:pt idx="14">
                  <c:v>184</c:v>
                </c:pt>
                <c:pt idx="15">
                  <c:v>295</c:v>
                </c:pt>
                <c:pt idx="16">
                  <c:v>659</c:v>
                </c:pt>
                <c:pt idx="17">
                  <c:v>805</c:v>
                </c:pt>
                <c:pt idx="18">
                  <c:v>1036</c:v>
                </c:pt>
                <c:pt idx="19">
                  <c:v>1163</c:v>
                </c:pt>
                <c:pt idx="20">
                  <c:v>1385</c:v>
                </c:pt>
                <c:pt idx="21">
                  <c:v>1662</c:v>
                </c:pt>
                <c:pt idx="22">
                  <c:v>1898</c:v>
                </c:pt>
                <c:pt idx="23">
                  <c:v>2003</c:v>
                </c:pt>
                <c:pt idx="24">
                  <c:v>2158</c:v>
                </c:pt>
                <c:pt idx="25">
                  <c:v>1748</c:v>
                </c:pt>
                <c:pt idx="26">
                  <c:v>1938</c:v>
                </c:pt>
                <c:pt idx="27">
                  <c:v>1918</c:v>
                </c:pt>
                <c:pt idx="28">
                  <c:v>2032</c:v>
                </c:pt>
                <c:pt idx="29">
                  <c:v>1931</c:v>
                </c:pt>
              </c:numCache>
            </c:numRef>
          </c:val>
        </c:ser>
        <c:ser>
          <c:idx val="3"/>
          <c:order val="3"/>
          <c:tx>
            <c:strRef>
              <c:f>'FY82-FY11 Chart'!$A$7</c:f>
              <c:strCache>
                <c:ptCount val="1"/>
                <c:pt idx="0">
                  <c:v>APS</c:v>
                </c:pt>
              </c:strCache>
            </c:strRef>
          </c:tx>
          <c:spPr>
            <a:solidFill>
              <a:srgbClr val="00FF00"/>
            </a:solidFill>
            <a:ln w="12700">
              <a:solidFill>
                <a:srgbClr val="000000"/>
              </a:solidFill>
              <a:prstDash val="solid"/>
            </a:ln>
          </c:spPr>
          <c:invertIfNegative val="0"/>
          <c:cat>
            <c:strRef>
              <c:f>'FY82-FY11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strCache>
            </c:strRef>
          </c:cat>
          <c:val>
            <c:numRef>
              <c:f>'FY82-FY11 Chart'!$B$7:$AE$7</c:f>
              <c:numCache>
                <c:formatCode>_(* #,##0_);_(* \(#,##0\);_(* "-"??_);_(@_)</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536</c:v>
                </c:pt>
                <c:pt idx="16">
                  <c:v>734</c:v>
                </c:pt>
                <c:pt idx="17">
                  <c:v>1222</c:v>
                </c:pt>
                <c:pt idx="18">
                  <c:v>1527</c:v>
                </c:pt>
                <c:pt idx="19">
                  <c:v>1989</c:v>
                </c:pt>
                <c:pt idx="20">
                  <c:v>2299</c:v>
                </c:pt>
                <c:pt idx="21">
                  <c:v>2767</c:v>
                </c:pt>
                <c:pt idx="22">
                  <c:v>2773</c:v>
                </c:pt>
                <c:pt idx="23">
                  <c:v>3215</c:v>
                </c:pt>
                <c:pt idx="24">
                  <c:v>3274</c:v>
                </c:pt>
                <c:pt idx="25">
                  <c:v>3420</c:v>
                </c:pt>
                <c:pt idx="26">
                  <c:v>3279</c:v>
                </c:pt>
                <c:pt idx="27">
                  <c:v>3537</c:v>
                </c:pt>
                <c:pt idx="28">
                  <c:v>3796</c:v>
                </c:pt>
                <c:pt idx="29">
                  <c:v>3986</c:v>
                </c:pt>
              </c:numCache>
            </c:numRef>
          </c:val>
        </c:ser>
        <c:ser>
          <c:idx val="4"/>
          <c:order val="4"/>
          <c:tx>
            <c:strRef>
              <c:f>'FY82-FY11 Chart'!$A$8</c:f>
              <c:strCache>
                <c:ptCount val="1"/>
                <c:pt idx="0">
                  <c:v>LCLS</c:v>
                </c:pt>
              </c:strCache>
            </c:strRef>
          </c:tx>
          <c:spPr>
            <a:solidFill>
              <a:srgbClr val="003366"/>
            </a:solidFill>
            <a:ln>
              <a:solidFill>
                <a:srgbClr val="000000"/>
              </a:solidFill>
            </a:ln>
          </c:spPr>
          <c:invertIfNegative val="0"/>
          <c:cat>
            <c:strRef>
              <c:f>'FY82-FY11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strCache>
            </c:strRef>
          </c:cat>
          <c:val>
            <c:numRef>
              <c:f>'FY82-FY11 Chart'!$B$8:$AE$8</c:f>
              <c:numCache>
                <c:formatCode>General</c:formatCode>
                <c:ptCount val="30"/>
                <c:pt idx="28" formatCode="_(* #,##0_);_(* \(#,##0\);_(* &quot;-&quot;??_);_(@_)">
                  <c:v>359</c:v>
                </c:pt>
                <c:pt idx="29" formatCode="_(* #,##0_);_(* \(#,##0\);_(* &quot;-&quot;??_);_(@_)">
                  <c:v>516</c:v>
                </c:pt>
              </c:numCache>
            </c:numRef>
          </c:val>
        </c:ser>
        <c:dLbls>
          <c:showLegendKey val="0"/>
          <c:showVal val="0"/>
          <c:showCatName val="0"/>
          <c:showSerName val="0"/>
          <c:showPercent val="0"/>
          <c:showBubbleSize val="0"/>
        </c:dLbls>
        <c:gapWidth val="60"/>
        <c:overlap val="100"/>
        <c:axId val="131524096"/>
        <c:axId val="118223360"/>
      </c:barChart>
      <c:catAx>
        <c:axId val="131524096"/>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dirty="0"/>
                  <a:t>Fiscal Year</a:t>
                </a:r>
              </a:p>
            </c:rich>
          </c:tx>
          <c:layout>
            <c:manualLayout>
              <c:xMode val="edge"/>
              <c:yMode val="edge"/>
              <c:x val="0.50325125747241461"/>
              <c:y val="0.91516710411198188"/>
            </c:manualLayout>
          </c:layout>
          <c:overlay val="0"/>
          <c:spPr>
            <a:noFill/>
            <a:ln w="25400">
              <a:noFill/>
            </a:ln>
          </c:spPr>
        </c:title>
        <c:numFmt formatCode="@" sourceLinked="0"/>
        <c:majorTickMark val="none"/>
        <c:minorTickMark val="none"/>
        <c:tickLblPos val="nextTo"/>
        <c:spPr>
          <a:ln w="254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8223360"/>
        <c:crossesAt val="0"/>
        <c:auto val="0"/>
        <c:lblAlgn val="ctr"/>
        <c:lblOffset val="100"/>
        <c:tickLblSkip val="1"/>
        <c:tickMarkSkip val="1"/>
        <c:noMultiLvlLbl val="0"/>
      </c:catAx>
      <c:valAx>
        <c:axId val="118223360"/>
        <c:scaling>
          <c:orientation val="minMax"/>
          <c:max val="12000"/>
          <c:min val="0"/>
        </c:scaling>
        <c:delete val="0"/>
        <c:axPos val="l"/>
        <c:majorGridlines>
          <c:spPr>
            <a:ln w="12700">
              <a:solidFill>
                <a:srgbClr val="C0C0C0"/>
              </a:solidFill>
              <a:prstDash val="sysDash"/>
            </a:ln>
          </c:spPr>
        </c:majorGridlines>
        <c:title>
          <c:tx>
            <c:rich>
              <a:bodyPr/>
              <a:lstStyle/>
              <a:p>
                <a:pPr>
                  <a:defRPr sz="1200" b="1" i="0" u="none" strike="noStrike" baseline="0">
                    <a:solidFill>
                      <a:srgbClr val="000000"/>
                    </a:solidFill>
                    <a:latin typeface="Arial"/>
                    <a:ea typeface="Arial"/>
                    <a:cs typeface="Arial"/>
                  </a:defRPr>
                </a:pPr>
                <a:r>
                  <a:rPr lang="en-US" dirty="0"/>
                  <a:t>Number of Users</a:t>
                </a:r>
              </a:p>
            </c:rich>
          </c:tx>
          <c:layout>
            <c:manualLayout>
              <c:xMode val="edge"/>
              <c:yMode val="edge"/>
              <c:x val="1.3003859467399447E-2"/>
              <c:y val="0.28534706238643248"/>
            </c:manualLayout>
          </c:layout>
          <c:overlay val="0"/>
          <c:spPr>
            <a:noFill/>
            <a:ln w="25400">
              <a:noFill/>
            </a:ln>
          </c:spPr>
        </c:title>
        <c:numFmt formatCode="#,##0" sourceLinked="0"/>
        <c:majorTickMark val="in"/>
        <c:minorTickMark val="none"/>
        <c:tickLblPos val="nextTo"/>
        <c:spPr>
          <a:ln w="254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1524096"/>
        <c:crosses val="autoZero"/>
        <c:crossBetween val="between"/>
        <c:majorUnit val="1000"/>
        <c:minorUnit val="200"/>
      </c:valAx>
      <c:spPr>
        <a:solidFill>
          <a:srgbClr val="FFFFFF"/>
        </a:solidFill>
        <a:ln w="25400">
          <a:noFill/>
        </a:ln>
      </c:spPr>
    </c:plotArea>
    <c:legend>
      <c:legendPos val="r"/>
      <c:layout>
        <c:manualLayout>
          <c:xMode val="edge"/>
          <c:yMode val="edge"/>
          <c:x val="0.1541666666666667"/>
          <c:y val="0.41419596223819516"/>
          <c:w val="9.0035764154688266E-2"/>
          <c:h val="0.28851845126326453"/>
        </c:manualLayout>
      </c:layout>
      <c:overlay val="0"/>
      <c:spPr>
        <a:solidFill>
          <a:srgbClr val="FFFFFF"/>
        </a:solidFill>
        <a:ln w="3175">
          <a:solidFill>
            <a:srgbClr val="000000"/>
          </a:solidFill>
          <a:prstDash val="solid"/>
        </a:ln>
        <a:effectLst>
          <a:outerShdw dist="35921" dir="2700000" algn="br">
            <a:srgbClr val="000000"/>
          </a:outerShdw>
        </a:effectLst>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32866617538689"/>
          <c:y val="3.1141868512111148E-2"/>
          <c:w val="0.5740604274134179"/>
          <c:h val="0.77162629757786194"/>
        </c:manualLayout>
      </c:layout>
      <c:barChart>
        <c:barDir val="col"/>
        <c:grouping val="percentStacked"/>
        <c:varyColors val="0"/>
        <c:ser>
          <c:idx val="4"/>
          <c:order val="0"/>
          <c:tx>
            <c:strRef>
              <c:f>'4Total Charts'!$B$27</c:f>
              <c:strCache>
                <c:ptCount val="1"/>
                <c:pt idx="0">
                  <c:v>Other</c:v>
                </c:pt>
              </c:strCache>
            </c:strRef>
          </c:tx>
          <c:spPr>
            <a:solidFill>
              <a:srgbClr val="C0C0C0"/>
            </a:solidFill>
            <a:ln w="12700">
              <a:solidFill>
                <a:srgbClr val="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Charts'!$C$27:$W$27</c:f>
              <c:numCache>
                <c:formatCode>_(* #,##0_);_(* \(#,##0\);_(* "-"??_);_(@_)</c:formatCode>
                <c:ptCount val="21"/>
                <c:pt idx="0">
                  <c:v>0</c:v>
                </c:pt>
                <c:pt idx="1">
                  <c:v>2</c:v>
                </c:pt>
                <c:pt idx="2">
                  <c:v>2</c:v>
                </c:pt>
                <c:pt idx="3">
                  <c:v>0</c:v>
                </c:pt>
                <c:pt idx="4">
                  <c:v>61</c:v>
                </c:pt>
                <c:pt idx="5">
                  <c:v>69</c:v>
                </c:pt>
                <c:pt idx="6">
                  <c:v>79</c:v>
                </c:pt>
                <c:pt idx="7">
                  <c:v>92</c:v>
                </c:pt>
                <c:pt idx="8">
                  <c:v>90</c:v>
                </c:pt>
                <c:pt idx="9">
                  <c:v>68</c:v>
                </c:pt>
                <c:pt idx="10">
                  <c:v>86</c:v>
                </c:pt>
                <c:pt idx="11">
                  <c:v>62</c:v>
                </c:pt>
                <c:pt idx="12">
                  <c:v>68</c:v>
                </c:pt>
                <c:pt idx="13">
                  <c:v>85</c:v>
                </c:pt>
                <c:pt idx="14">
                  <c:v>196</c:v>
                </c:pt>
                <c:pt idx="15">
                  <c:v>239</c:v>
                </c:pt>
                <c:pt idx="16">
                  <c:v>168</c:v>
                </c:pt>
                <c:pt idx="17">
                  <c:v>155.22999999999999</c:v>
                </c:pt>
                <c:pt idx="18">
                  <c:v>158</c:v>
                </c:pt>
                <c:pt idx="19">
                  <c:v>187</c:v>
                </c:pt>
                <c:pt idx="20">
                  <c:v>168</c:v>
                </c:pt>
              </c:numCache>
            </c:numRef>
          </c:val>
        </c:ser>
        <c:ser>
          <c:idx val="0"/>
          <c:order val="1"/>
          <c:tx>
            <c:strRef>
              <c:f>'4Total Charts'!$B$22</c:f>
              <c:strCache>
                <c:ptCount val="1"/>
                <c:pt idx="0">
                  <c:v>Materials Sciences</c:v>
                </c:pt>
              </c:strCache>
            </c:strRef>
          </c:tx>
          <c:spPr>
            <a:solidFill>
              <a:srgbClr val="4600A5"/>
            </a:solidFill>
            <a:ln w="12700">
              <a:solidFill>
                <a:srgbClr val="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Charts'!$C$22:$W$22</c:f>
              <c:numCache>
                <c:formatCode>_(* #,##0_);_(* \(#,##0\);_(* "-"??_);_(@_)</c:formatCode>
                <c:ptCount val="21"/>
                <c:pt idx="0">
                  <c:v>881</c:v>
                </c:pt>
                <c:pt idx="1">
                  <c:v>1083</c:v>
                </c:pt>
                <c:pt idx="2">
                  <c:v>975</c:v>
                </c:pt>
                <c:pt idx="3">
                  <c:v>1212</c:v>
                </c:pt>
                <c:pt idx="4">
                  <c:v>1119</c:v>
                </c:pt>
                <c:pt idx="5">
                  <c:v>1233</c:v>
                </c:pt>
                <c:pt idx="6">
                  <c:v>1266</c:v>
                </c:pt>
                <c:pt idx="7">
                  <c:v>1303</c:v>
                </c:pt>
                <c:pt idx="8">
                  <c:v>1479</c:v>
                </c:pt>
                <c:pt idx="9">
                  <c:v>1633</c:v>
                </c:pt>
                <c:pt idx="10">
                  <c:v>1644</c:v>
                </c:pt>
                <c:pt idx="11">
                  <c:v>1765</c:v>
                </c:pt>
                <c:pt idx="12">
                  <c:v>1940</c:v>
                </c:pt>
                <c:pt idx="13">
                  <c:v>1789</c:v>
                </c:pt>
                <c:pt idx="14">
                  <c:v>1560</c:v>
                </c:pt>
                <c:pt idx="15">
                  <c:v>1696</c:v>
                </c:pt>
                <c:pt idx="16">
                  <c:v>1833</c:v>
                </c:pt>
                <c:pt idx="17">
                  <c:v>1856.6289999999999</c:v>
                </c:pt>
                <c:pt idx="18">
                  <c:v>1903</c:v>
                </c:pt>
                <c:pt idx="19">
                  <c:v>2011</c:v>
                </c:pt>
                <c:pt idx="20">
                  <c:v>2281</c:v>
                </c:pt>
              </c:numCache>
            </c:numRef>
          </c:val>
        </c:ser>
        <c:ser>
          <c:idx val="3"/>
          <c:order val="2"/>
          <c:tx>
            <c:strRef>
              <c:f>'4Total Charts'!$B$26</c:f>
              <c:strCache>
                <c:ptCount val="1"/>
                <c:pt idx="0">
                  <c:v>Optical/General Physics</c:v>
                </c:pt>
              </c:strCache>
            </c:strRef>
          </c:tx>
          <c:spPr>
            <a:solidFill>
              <a:srgbClr val="FF8080"/>
            </a:solidFill>
            <a:ln w="12700">
              <a:solidFill>
                <a:srgbClr val="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Charts'!$C$26:$W$26</c:f>
              <c:numCache>
                <c:formatCode>_(* #,##0_);_(* \(#,##0\);_(* "-"??_);_(@_)</c:formatCode>
                <c:ptCount val="21"/>
                <c:pt idx="0">
                  <c:v>171</c:v>
                </c:pt>
                <c:pt idx="1">
                  <c:v>130</c:v>
                </c:pt>
                <c:pt idx="2">
                  <c:v>186</c:v>
                </c:pt>
                <c:pt idx="3">
                  <c:v>154</c:v>
                </c:pt>
                <c:pt idx="4">
                  <c:v>137</c:v>
                </c:pt>
                <c:pt idx="5">
                  <c:v>133</c:v>
                </c:pt>
                <c:pt idx="6">
                  <c:v>123</c:v>
                </c:pt>
                <c:pt idx="7">
                  <c:v>344</c:v>
                </c:pt>
                <c:pt idx="8">
                  <c:v>476</c:v>
                </c:pt>
                <c:pt idx="9">
                  <c:v>426</c:v>
                </c:pt>
                <c:pt idx="10">
                  <c:v>559</c:v>
                </c:pt>
                <c:pt idx="11">
                  <c:v>639</c:v>
                </c:pt>
                <c:pt idx="12">
                  <c:v>617</c:v>
                </c:pt>
                <c:pt idx="13">
                  <c:v>700</c:v>
                </c:pt>
                <c:pt idx="14">
                  <c:v>768</c:v>
                </c:pt>
                <c:pt idx="15">
                  <c:v>855</c:v>
                </c:pt>
                <c:pt idx="16">
                  <c:v>880</c:v>
                </c:pt>
                <c:pt idx="17">
                  <c:v>908.26400000000001</c:v>
                </c:pt>
                <c:pt idx="18">
                  <c:v>981</c:v>
                </c:pt>
                <c:pt idx="19">
                  <c:v>1076</c:v>
                </c:pt>
                <c:pt idx="20">
                  <c:v>1051</c:v>
                </c:pt>
              </c:numCache>
            </c:numRef>
          </c:val>
        </c:ser>
        <c:ser>
          <c:idx val="2"/>
          <c:order val="3"/>
          <c:tx>
            <c:strRef>
              <c:f>'4Total Charts'!$B$25</c:f>
              <c:strCache>
                <c:ptCount val="1"/>
                <c:pt idx="0">
                  <c:v>Applied Science/Engineering</c:v>
                </c:pt>
              </c:strCache>
            </c:strRef>
          </c:tx>
          <c:spPr>
            <a:solidFill>
              <a:srgbClr val="CC99FF"/>
            </a:solidFill>
            <a:ln w="12700">
              <a:solidFill>
                <a:srgbClr val="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Charts'!$C$25:$W$25</c:f>
              <c:numCache>
                <c:formatCode>_(* #,##0_);_(* \(#,##0\);_(* "-"??_);_(@_)</c:formatCode>
                <c:ptCount val="21"/>
                <c:pt idx="0">
                  <c:v>163</c:v>
                </c:pt>
                <c:pt idx="1">
                  <c:v>117</c:v>
                </c:pt>
                <c:pt idx="2">
                  <c:v>186</c:v>
                </c:pt>
                <c:pt idx="3">
                  <c:v>198</c:v>
                </c:pt>
                <c:pt idx="4">
                  <c:v>203</c:v>
                </c:pt>
                <c:pt idx="5">
                  <c:v>205</c:v>
                </c:pt>
                <c:pt idx="6">
                  <c:v>195</c:v>
                </c:pt>
                <c:pt idx="7">
                  <c:v>199</c:v>
                </c:pt>
                <c:pt idx="8">
                  <c:v>246</c:v>
                </c:pt>
                <c:pt idx="9">
                  <c:v>295</c:v>
                </c:pt>
                <c:pt idx="10">
                  <c:v>415</c:v>
                </c:pt>
                <c:pt idx="11">
                  <c:v>466</c:v>
                </c:pt>
                <c:pt idx="12">
                  <c:v>466</c:v>
                </c:pt>
                <c:pt idx="13">
                  <c:v>559</c:v>
                </c:pt>
                <c:pt idx="14">
                  <c:v>623</c:v>
                </c:pt>
                <c:pt idx="15">
                  <c:v>528</c:v>
                </c:pt>
                <c:pt idx="16">
                  <c:v>502</c:v>
                </c:pt>
                <c:pt idx="17">
                  <c:v>383.21000000000004</c:v>
                </c:pt>
                <c:pt idx="18">
                  <c:v>396</c:v>
                </c:pt>
                <c:pt idx="19">
                  <c:v>448</c:v>
                </c:pt>
                <c:pt idx="20">
                  <c:v>425</c:v>
                </c:pt>
              </c:numCache>
            </c:numRef>
          </c:val>
        </c:ser>
        <c:ser>
          <c:idx val="7"/>
          <c:order val="4"/>
          <c:tx>
            <c:strRef>
              <c:f>'4Total Charts'!$B$24</c:f>
              <c:strCache>
                <c:ptCount val="1"/>
                <c:pt idx="0">
                  <c:v>Geosciences &amp; Ecology</c:v>
                </c:pt>
              </c:strCache>
            </c:strRef>
          </c:tx>
          <c:spPr>
            <a:solidFill>
              <a:srgbClr val="99CCFF"/>
            </a:solidFill>
            <a:ln w="12700">
              <a:solidFill>
                <a:srgbClr val="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Charts'!$C$24:$W$24</c:f>
              <c:numCache>
                <c:formatCode>_(* #,##0_);_(* \(#,##0\);_(* "-"??_);_(@_)</c:formatCode>
                <c:ptCount val="21"/>
                <c:pt idx="0">
                  <c:v>70</c:v>
                </c:pt>
                <c:pt idx="1">
                  <c:v>51</c:v>
                </c:pt>
                <c:pt idx="2">
                  <c:v>89</c:v>
                </c:pt>
                <c:pt idx="3">
                  <c:v>100</c:v>
                </c:pt>
                <c:pt idx="4">
                  <c:v>151</c:v>
                </c:pt>
                <c:pt idx="5">
                  <c:v>164</c:v>
                </c:pt>
                <c:pt idx="6">
                  <c:v>201</c:v>
                </c:pt>
                <c:pt idx="7">
                  <c:v>275</c:v>
                </c:pt>
                <c:pt idx="8">
                  <c:v>251</c:v>
                </c:pt>
                <c:pt idx="9">
                  <c:v>378</c:v>
                </c:pt>
                <c:pt idx="10">
                  <c:v>421</c:v>
                </c:pt>
                <c:pt idx="11">
                  <c:v>520</c:v>
                </c:pt>
                <c:pt idx="12">
                  <c:v>559</c:v>
                </c:pt>
                <c:pt idx="13">
                  <c:v>619</c:v>
                </c:pt>
                <c:pt idx="14">
                  <c:v>642</c:v>
                </c:pt>
                <c:pt idx="15">
                  <c:v>780</c:v>
                </c:pt>
                <c:pt idx="16">
                  <c:v>810</c:v>
                </c:pt>
                <c:pt idx="17">
                  <c:v>790.17000000000053</c:v>
                </c:pt>
                <c:pt idx="18">
                  <c:v>792</c:v>
                </c:pt>
                <c:pt idx="19">
                  <c:v>861</c:v>
                </c:pt>
                <c:pt idx="20">
                  <c:v>847</c:v>
                </c:pt>
              </c:numCache>
            </c:numRef>
          </c:val>
        </c:ser>
        <c:ser>
          <c:idx val="1"/>
          <c:order val="5"/>
          <c:tx>
            <c:strRef>
              <c:f>'4Total Charts'!$B$21</c:f>
              <c:strCache>
                <c:ptCount val="1"/>
                <c:pt idx="0">
                  <c:v>Chemical Sciences</c:v>
                </c:pt>
              </c:strCache>
            </c:strRef>
          </c:tx>
          <c:spPr>
            <a:solidFill>
              <a:srgbClr val="FCF305"/>
            </a:solidFill>
            <a:ln w="12700">
              <a:solidFill>
                <a:srgbClr val="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Charts'!$C$21:$W$21</c:f>
              <c:numCache>
                <c:formatCode>_(* #,##0_);_(* \(#,##0\);_(* "-"??_);_(@_)</c:formatCode>
                <c:ptCount val="21"/>
                <c:pt idx="0">
                  <c:v>271</c:v>
                </c:pt>
                <c:pt idx="1">
                  <c:v>321</c:v>
                </c:pt>
                <c:pt idx="2">
                  <c:v>324</c:v>
                </c:pt>
                <c:pt idx="3">
                  <c:v>353</c:v>
                </c:pt>
                <c:pt idx="4">
                  <c:v>362</c:v>
                </c:pt>
                <c:pt idx="5">
                  <c:v>348</c:v>
                </c:pt>
                <c:pt idx="6">
                  <c:v>371</c:v>
                </c:pt>
                <c:pt idx="7">
                  <c:v>443</c:v>
                </c:pt>
                <c:pt idx="8">
                  <c:v>467</c:v>
                </c:pt>
                <c:pt idx="9">
                  <c:v>486</c:v>
                </c:pt>
                <c:pt idx="10">
                  <c:v>482</c:v>
                </c:pt>
                <c:pt idx="11">
                  <c:v>510</c:v>
                </c:pt>
                <c:pt idx="12">
                  <c:v>562</c:v>
                </c:pt>
                <c:pt idx="13">
                  <c:v>644</c:v>
                </c:pt>
                <c:pt idx="14">
                  <c:v>699</c:v>
                </c:pt>
                <c:pt idx="15">
                  <c:v>756</c:v>
                </c:pt>
                <c:pt idx="16">
                  <c:v>829</c:v>
                </c:pt>
                <c:pt idx="17">
                  <c:v>745.83999999999946</c:v>
                </c:pt>
                <c:pt idx="18">
                  <c:v>798</c:v>
                </c:pt>
                <c:pt idx="19">
                  <c:v>885</c:v>
                </c:pt>
                <c:pt idx="20">
                  <c:v>1042</c:v>
                </c:pt>
              </c:numCache>
            </c:numRef>
          </c:val>
        </c:ser>
        <c:ser>
          <c:idx val="6"/>
          <c:order val="6"/>
          <c:tx>
            <c:strRef>
              <c:f>'4Total Charts'!$B$23</c:f>
              <c:strCache>
                <c:ptCount val="1"/>
                <c:pt idx="0">
                  <c:v>Life Sciences</c:v>
                </c:pt>
              </c:strCache>
            </c:strRef>
          </c:tx>
          <c:spPr>
            <a:solidFill>
              <a:srgbClr val="1FB714"/>
            </a:solidFill>
            <a:ln w="12700">
              <a:solidFill>
                <a:sysClr val="windowText" lastClr="000000"/>
              </a:solidFill>
              <a:prstDash val="solid"/>
            </a:ln>
          </c:spPr>
          <c:invertIfNegative val="0"/>
          <c:cat>
            <c:numRef>
              <c:f>'4Total Charts'!$C$3:$W$3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'4Total Charts'!$C$23:$W$23</c:f>
              <c:numCache>
                <c:formatCode>_(* #,##0_);_(* \(#,##0\);_(* "-"??_);_(@_)</c:formatCode>
                <c:ptCount val="21"/>
                <c:pt idx="0">
                  <c:v>101</c:v>
                </c:pt>
                <c:pt idx="1">
                  <c:v>271</c:v>
                </c:pt>
                <c:pt idx="2">
                  <c:v>375</c:v>
                </c:pt>
                <c:pt idx="3">
                  <c:v>468</c:v>
                </c:pt>
                <c:pt idx="4">
                  <c:v>673</c:v>
                </c:pt>
                <c:pt idx="5">
                  <c:v>729</c:v>
                </c:pt>
                <c:pt idx="6">
                  <c:v>857</c:v>
                </c:pt>
                <c:pt idx="7">
                  <c:v>1216</c:v>
                </c:pt>
                <c:pt idx="8">
                  <c:v>1527</c:v>
                </c:pt>
                <c:pt idx="9">
                  <c:v>1939</c:v>
                </c:pt>
                <c:pt idx="10">
                  <c:v>2402</c:v>
                </c:pt>
                <c:pt idx="11">
                  <c:v>2620</c:v>
                </c:pt>
                <c:pt idx="12">
                  <c:v>2908</c:v>
                </c:pt>
                <c:pt idx="13">
                  <c:v>3106</c:v>
                </c:pt>
                <c:pt idx="14">
                  <c:v>3223</c:v>
                </c:pt>
                <c:pt idx="15">
                  <c:v>3627</c:v>
                </c:pt>
                <c:pt idx="16">
                  <c:v>3639</c:v>
                </c:pt>
                <c:pt idx="17">
                  <c:v>3698.62</c:v>
                </c:pt>
                <c:pt idx="18">
                  <c:v>3464</c:v>
                </c:pt>
                <c:pt idx="19">
                  <c:v>3562</c:v>
                </c:pt>
                <c:pt idx="20">
                  <c:v>3678</c:v>
                </c:pt>
              </c:numCache>
            </c:numRef>
          </c:val>
        </c:ser>
        <c:dLbls>
          <c:showLegendKey val="0"/>
          <c:showVal val="0"/>
          <c:showCatName val="0"/>
          <c:showSerName val="0"/>
          <c:showPercent val="0"/>
          <c:showBubbleSize val="0"/>
        </c:dLbls>
        <c:gapWidth val="150"/>
        <c:overlap val="100"/>
        <c:axId val="132884992"/>
        <c:axId val="119767040"/>
      </c:barChart>
      <c:lineChart>
        <c:grouping val="standard"/>
        <c:varyColors val="0"/>
        <c:ser>
          <c:idx val="5"/>
          <c:order val="7"/>
          <c:tx>
            <c:strRef>
              <c:f>'4Total Charts'!$B$4</c:f>
              <c:strCache>
                <c:ptCount val="1"/>
                <c:pt idx="0">
                  <c:v>Total Number of Users</c:v>
                </c:pt>
              </c:strCache>
            </c:strRef>
          </c:tx>
          <c:spPr>
            <a:ln w="25400">
              <a:solidFill>
                <a:srgbClr val="FF0000"/>
              </a:solidFill>
              <a:prstDash val="solid"/>
            </a:ln>
          </c:spPr>
          <c:marker>
            <c:symbol val="diamond"/>
            <c:size val="12"/>
            <c:spPr>
              <a:solidFill>
                <a:srgbClr val="FF0000"/>
              </a:solidFill>
              <a:ln>
                <a:solidFill>
                  <a:srgbClr val="FF0000"/>
                </a:solidFill>
                <a:prstDash val="solid"/>
              </a:ln>
              <a:effectLst>
                <a:outerShdw dist="35921" dir="2700000" algn="br">
                  <a:srgbClr val="000000"/>
                </a:outerShdw>
              </a:effectLst>
            </c:spPr>
          </c:marker>
          <c:val>
            <c:numRef>
              <c:f>'4Total Charts'!$C$4:$W$4</c:f>
              <c:numCache>
                <c:formatCode>_(* #,##0_);_(* \(#,##0\);_(* "-"??_);_(@_)</c:formatCode>
                <c:ptCount val="21"/>
                <c:pt idx="0">
                  <c:v>1657</c:v>
                </c:pt>
                <c:pt idx="1">
                  <c:v>1975</c:v>
                </c:pt>
                <c:pt idx="2">
                  <c:v>2137</c:v>
                </c:pt>
                <c:pt idx="3">
                  <c:v>2485</c:v>
                </c:pt>
                <c:pt idx="4">
                  <c:v>2706</c:v>
                </c:pt>
                <c:pt idx="5">
                  <c:v>2881</c:v>
                </c:pt>
                <c:pt idx="6">
                  <c:v>3092</c:v>
                </c:pt>
                <c:pt idx="7">
                  <c:v>3872</c:v>
                </c:pt>
                <c:pt idx="8">
                  <c:v>4536</c:v>
                </c:pt>
                <c:pt idx="9">
                  <c:v>5225</c:v>
                </c:pt>
                <c:pt idx="10">
                  <c:v>6009</c:v>
                </c:pt>
                <c:pt idx="11">
                  <c:v>6582</c:v>
                </c:pt>
                <c:pt idx="12">
                  <c:v>7120</c:v>
                </c:pt>
                <c:pt idx="13">
                  <c:v>7502</c:v>
                </c:pt>
                <c:pt idx="14">
                  <c:v>7711</c:v>
                </c:pt>
                <c:pt idx="15">
                  <c:v>8481</c:v>
                </c:pt>
                <c:pt idx="16">
                  <c:v>8661</c:v>
                </c:pt>
                <c:pt idx="17">
                  <c:v>8538</c:v>
                </c:pt>
                <c:pt idx="18">
                  <c:v>8492</c:v>
                </c:pt>
                <c:pt idx="19">
                  <c:v>9030</c:v>
                </c:pt>
                <c:pt idx="20">
                  <c:v>9492</c:v>
                </c:pt>
              </c:numCache>
            </c:numRef>
          </c:val>
          <c:smooth val="0"/>
        </c:ser>
        <c:dLbls>
          <c:showLegendKey val="0"/>
          <c:showVal val="0"/>
          <c:showCatName val="0"/>
          <c:showSerName val="0"/>
          <c:showPercent val="0"/>
          <c:showBubbleSize val="0"/>
        </c:dLbls>
        <c:marker val="1"/>
        <c:smooth val="0"/>
        <c:axId val="132885504"/>
        <c:axId val="119767616"/>
      </c:lineChart>
      <c:catAx>
        <c:axId val="132884992"/>
        <c:scaling>
          <c:orientation val="minMax"/>
        </c:scaling>
        <c:delete val="0"/>
        <c:axPos val="b"/>
        <c:title>
          <c:tx>
            <c:rich>
              <a:bodyPr/>
              <a:lstStyle/>
              <a:p>
                <a:pPr>
                  <a:defRPr sz="1600" b="0" i="0" u="none" strike="noStrike" baseline="0">
                    <a:solidFill>
                      <a:srgbClr val="000000"/>
                    </a:solidFill>
                    <a:latin typeface="Arial"/>
                    <a:ea typeface="Arial"/>
                    <a:cs typeface="Arial"/>
                  </a:defRPr>
                </a:pPr>
                <a:r>
                  <a:rPr lang="en-US" b="0" dirty="0"/>
                  <a:t>Fiscal Year</a:t>
                </a:r>
              </a:p>
            </c:rich>
          </c:tx>
          <c:layout>
            <c:manualLayout>
              <c:xMode val="edge"/>
              <c:yMode val="edge"/>
              <c:x val="0.36499912319876798"/>
              <c:y val="0.88586494622538969"/>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5400000" vert="horz"/>
          <a:lstStyle/>
          <a:p>
            <a:pPr>
              <a:defRPr sz="1200" b="1" i="0" u="none" strike="noStrike" baseline="0">
                <a:solidFill>
                  <a:srgbClr val="000000"/>
                </a:solidFill>
                <a:latin typeface="Arial"/>
                <a:ea typeface="Arial"/>
                <a:cs typeface="Arial"/>
              </a:defRPr>
            </a:pPr>
            <a:endParaRPr lang="en-US"/>
          </a:p>
        </c:txPr>
        <c:crossAx val="119767040"/>
        <c:crosses val="autoZero"/>
        <c:auto val="0"/>
        <c:lblAlgn val="ctr"/>
        <c:lblOffset val="100"/>
        <c:tickLblSkip val="1"/>
        <c:tickMarkSkip val="1"/>
        <c:noMultiLvlLbl val="0"/>
      </c:catAx>
      <c:valAx>
        <c:axId val="119767040"/>
        <c:scaling>
          <c:orientation val="minMax"/>
        </c:scaling>
        <c:delete val="0"/>
        <c:axPos val="l"/>
        <c:majorGridlines>
          <c:spPr>
            <a:ln w="3175">
              <a:solidFill>
                <a:srgbClr val="000000"/>
              </a:solidFill>
              <a:prstDash val="sysDash"/>
            </a:ln>
          </c:spPr>
        </c:majorGridlines>
        <c:title>
          <c:tx>
            <c:rich>
              <a:bodyPr/>
              <a:lstStyle/>
              <a:p>
                <a:pPr>
                  <a:defRPr sz="1800" b="0" i="0" u="none" strike="noStrike" baseline="0">
                    <a:solidFill>
                      <a:srgbClr val="000000"/>
                    </a:solidFill>
                    <a:latin typeface="Arial"/>
                    <a:ea typeface="Arial"/>
                    <a:cs typeface="Arial"/>
                  </a:defRPr>
                </a:pPr>
                <a:r>
                  <a:rPr lang="en-US" sz="1800" b="0" dirty="0" smtClean="0"/>
                  <a:t>% of Users</a:t>
                </a:r>
                <a:endParaRPr lang="en-US" sz="1800" b="0" dirty="0"/>
              </a:p>
            </c:rich>
          </c:tx>
          <c:layout>
            <c:manualLayout>
              <c:xMode val="edge"/>
              <c:yMode val="edge"/>
              <c:x val="2.8059567636832677E-2"/>
              <c:y val="0.279051846657880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2884992"/>
        <c:crosses val="autoZero"/>
        <c:crossBetween val="between"/>
        <c:majorUnit val="0.1"/>
        <c:minorUnit val="5.0000000000000024E-2"/>
      </c:valAx>
      <c:catAx>
        <c:axId val="132885504"/>
        <c:scaling>
          <c:orientation val="minMax"/>
        </c:scaling>
        <c:delete val="1"/>
        <c:axPos val="b"/>
        <c:majorTickMark val="out"/>
        <c:minorTickMark val="none"/>
        <c:tickLblPos val="none"/>
        <c:crossAx val="119767616"/>
        <c:crosses val="autoZero"/>
        <c:auto val="0"/>
        <c:lblAlgn val="ctr"/>
        <c:lblOffset val="100"/>
        <c:noMultiLvlLbl val="0"/>
      </c:catAx>
      <c:valAx>
        <c:axId val="119767616"/>
        <c:scaling>
          <c:orientation val="minMax"/>
          <c:min val="0"/>
        </c:scaling>
        <c:delete val="0"/>
        <c:axPos val="r"/>
        <c:title>
          <c:tx>
            <c:rich>
              <a:bodyPr rot="0" vert="horz"/>
              <a:lstStyle/>
              <a:p>
                <a:pPr algn="l">
                  <a:defRPr sz="1600" b="1" i="0" u="none" strike="noStrike" baseline="0">
                    <a:solidFill>
                      <a:srgbClr val="FF0000"/>
                    </a:solidFill>
                    <a:latin typeface="Arial"/>
                    <a:ea typeface="Arial"/>
                    <a:cs typeface="Arial"/>
                  </a:defRPr>
                </a:pPr>
                <a:r>
                  <a:rPr lang="en-US" dirty="0" smtClean="0">
                    <a:solidFill>
                      <a:srgbClr val="FF0000"/>
                    </a:solidFill>
                  </a:rPr>
                  <a:t>Number </a:t>
                </a:r>
                <a:r>
                  <a:rPr lang="en-US" dirty="0">
                    <a:solidFill>
                      <a:srgbClr val="FF0000"/>
                    </a:solidFill>
                  </a:rPr>
                  <a:t>of Users</a:t>
                </a:r>
              </a:p>
            </c:rich>
          </c:tx>
          <c:layout>
            <c:manualLayout>
              <c:xMode val="edge"/>
              <c:yMode val="edge"/>
              <c:x val="0.46525140842558149"/>
              <c:y val="6.9714847864551122E-2"/>
            </c:manualLayout>
          </c:layout>
          <c:overlay val="0"/>
          <c:spPr>
            <a:solidFill>
              <a:srgbClr val="FFFFFF"/>
            </a:solidFill>
            <a:ln w="12700">
              <a:solidFill>
                <a:srgbClr val="000000"/>
              </a:solidFill>
              <a:prstDash val="solid"/>
            </a:ln>
            <a:effectLst>
              <a:outerShdw dist="35921" dir="2700000" algn="br">
                <a:srgbClr val="000000"/>
              </a:outerShdw>
            </a:effectLst>
          </c:spPr>
        </c:title>
        <c:numFmt formatCode="_(* #,##0_);_(* \(#,##0\);_(* &quot;-&quot;??_);_(@_)"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FF0000"/>
                </a:solidFill>
                <a:latin typeface="Arial"/>
                <a:ea typeface="Arial"/>
                <a:cs typeface="Arial"/>
              </a:defRPr>
            </a:pPr>
            <a:endParaRPr lang="en-US"/>
          </a:p>
        </c:txPr>
        <c:crossAx val="132885504"/>
        <c:crosses val="max"/>
        <c:crossBetween val="between"/>
        <c:majorUnit val="500"/>
        <c:minorUnit val="100"/>
      </c:valAx>
      <c:spPr>
        <a:solidFill>
          <a:srgbClr val="FFFFFF"/>
        </a:solidFill>
        <a:ln w="12700">
          <a:solidFill>
            <a:srgbClr val="000000"/>
          </a:solidFill>
          <a:prstDash val="solid"/>
        </a:ln>
      </c:spPr>
    </c:plotArea>
    <c:legend>
      <c:legendPos val="r"/>
      <c:legendEntry>
        <c:idx val="7"/>
        <c:txPr>
          <a:bodyPr/>
          <a:lstStyle/>
          <a:p>
            <a:pPr>
              <a:defRPr sz="1400" b="0" i="0" u="none" strike="noStrike" baseline="0">
                <a:solidFill>
                  <a:srgbClr val="FF0000"/>
                </a:solidFill>
                <a:latin typeface="Arial"/>
                <a:ea typeface="Arial"/>
                <a:cs typeface="Arial"/>
              </a:defRPr>
            </a:pPr>
            <a:endParaRPr lang="en-US"/>
          </a:p>
        </c:txPr>
      </c:legendEntry>
      <c:layout>
        <c:manualLayout>
          <c:xMode val="edge"/>
          <c:yMode val="edge"/>
          <c:x val="0.78333832299230599"/>
          <c:y val="6.6649241277491625E-2"/>
          <c:w val="0.21591709713126028"/>
          <c:h val="0.67614406039113306"/>
        </c:manualLayout>
      </c:layout>
      <c:overlay val="0"/>
      <c:spPr>
        <a:noFill/>
        <a:ln w="12700">
          <a:noFill/>
          <a:prstDash val="solid"/>
        </a:ln>
        <a:effectLst/>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420BC5A-5FC5-449C-A190-E1DE052A2DAB}" type="datetimeFigureOut">
              <a:rPr lang="en-US" smtClean="0"/>
              <a:pPr/>
              <a:t>9/23/2013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33FAD04-DE79-44C3-BA67-6F9363E75CC1}" type="slidenum">
              <a:rPr lang="en-US" smtClean="0"/>
              <a:pPr/>
              <a:t>‹#›</a:t>
            </a:fld>
            <a:endParaRPr lang="en-US"/>
          </a:p>
        </p:txBody>
      </p:sp>
    </p:spTree>
    <p:extLst>
      <p:ext uri="{BB962C8B-B14F-4D97-AF65-F5344CB8AC3E}">
        <p14:creationId xmlns:p14="http://schemas.microsoft.com/office/powerpoint/2010/main" val="243865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2489" tIns="46245" rIns="92489" bIns="4624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184" y="0"/>
            <a:ext cx="3037628" cy="464820"/>
          </a:xfrm>
          <a:prstGeom prst="rect">
            <a:avLst/>
          </a:prstGeom>
        </p:spPr>
        <p:txBody>
          <a:bodyPr vert="horz" lIns="92489" tIns="46245" rIns="92489" bIns="46245"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9/23/2013</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489" tIns="46245" rIns="92489" bIns="46245" rtlCol="0" anchor="ctr"/>
          <a:lstStyle/>
          <a:p>
            <a:pPr lvl="0"/>
            <a:endParaRPr lang="en-US" noProof="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2489" tIns="46245" rIns="92489" bIns="4624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89"/>
            <a:ext cx="3037628" cy="464820"/>
          </a:xfrm>
          <a:prstGeom prst="rect">
            <a:avLst/>
          </a:prstGeom>
        </p:spPr>
        <p:txBody>
          <a:bodyPr vert="horz" lIns="92489" tIns="46245" rIns="92489" bIns="4624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184" y="8829989"/>
            <a:ext cx="3037628" cy="464820"/>
          </a:xfrm>
          <a:prstGeom prst="rect">
            <a:avLst/>
          </a:prstGeom>
        </p:spPr>
        <p:txBody>
          <a:bodyPr vert="horz" lIns="92489" tIns="46245" rIns="92489" bIns="46245"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3052372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95325"/>
            <a:ext cx="4625975" cy="3470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0" i="0" baseline="0"/>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7ADED5-054B-4BCB-A0F1-F8B242A6C51B}"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7C98B-FF9C-4CD8-B9A8-180A2575624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ransition/>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a.biven@science.do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base.u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ience.energy.gov/~/media/ascr/pdf/research/scidac/ASCR_BES_Data_Report.pdf"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ience.energy.gov/~/media/ascr/ascac/pdf/reports/2013/ASCAC_Data_Intensive_Computing_report_fina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2.xm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ience.energy.gov/~/media/ascr/pdf/program-documents/docs/ASCR_DataCrosscutting2_8_28_1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510830" y="2180603"/>
            <a:ext cx="8216347" cy="752475"/>
          </a:xfrm>
        </p:spPr>
        <p:txBody>
          <a:bodyPr rtlCol="0">
            <a:noAutofit/>
          </a:bodyPr>
          <a:lstStyle/>
          <a:p>
            <a:pPr eaLnBrk="1" fontAlgn="auto" hangingPunct="1">
              <a:spcAft>
                <a:spcPts val="0"/>
              </a:spcAft>
              <a:defRPr/>
            </a:pPr>
            <a:r>
              <a:rPr lang="en-US" sz="2800" dirty="0" smtClean="0">
                <a:solidFill>
                  <a:srgbClr val="106636"/>
                </a:solidFill>
              </a:rPr>
              <a:t>Data and Information Opportunities</a:t>
            </a:r>
          </a:p>
        </p:txBody>
      </p:sp>
      <p:sp>
        <p:nvSpPr>
          <p:cNvPr id="7" name="Rectangle 4"/>
          <p:cNvSpPr>
            <a:spLocks noChangeArrowheads="1"/>
          </p:cNvSpPr>
          <p:nvPr/>
        </p:nvSpPr>
        <p:spPr bwMode="auto">
          <a:xfrm>
            <a:off x="1423159" y="5217423"/>
            <a:ext cx="6135757" cy="1352678"/>
          </a:xfrm>
          <a:prstGeom prst="rect">
            <a:avLst/>
          </a:prstGeom>
          <a:noFill/>
          <a:ln w="9525">
            <a:noFill/>
            <a:miter lim="800000"/>
            <a:headEnd/>
            <a:tailEnd/>
          </a:ln>
        </p:spPr>
        <p:txBody>
          <a:bodyPr wrap="square">
            <a:spAutoFit/>
          </a:bodyPr>
          <a:lstStyle/>
          <a:p>
            <a:pPr algn="ctr"/>
            <a:r>
              <a:rPr lang="en-US" sz="1400" dirty="0" smtClean="0"/>
              <a:t>Laura Biven, PhD</a:t>
            </a:r>
          </a:p>
          <a:p>
            <a:pPr algn="ctr"/>
            <a:r>
              <a:rPr lang="en-US" sz="1400" dirty="0" smtClean="0"/>
              <a:t>Senior Science and Technology Advisor</a:t>
            </a:r>
          </a:p>
          <a:p>
            <a:pPr algn="ctr"/>
            <a:r>
              <a:rPr lang="en-US" sz="1400" dirty="0" smtClean="0"/>
              <a:t>Office of the Deputy Director for Science Programs</a:t>
            </a:r>
          </a:p>
          <a:p>
            <a:pPr algn="ctr"/>
            <a:r>
              <a:rPr lang="en-US" sz="1400" dirty="0" smtClean="0">
                <a:hlinkClick r:id="rId3"/>
              </a:rPr>
              <a:t>Laura.Biven@science.doe.gov</a:t>
            </a:r>
            <a:r>
              <a:rPr lang="en-US" sz="1400" dirty="0" smtClean="0"/>
              <a:t> </a:t>
            </a:r>
          </a:p>
          <a:p>
            <a:pPr algn="ctr">
              <a:spcBef>
                <a:spcPct val="10000"/>
              </a:spcBef>
            </a:pPr>
            <a:r>
              <a:rPr lang="en-US" sz="1400" dirty="0">
                <a:solidFill>
                  <a:srgbClr val="106636"/>
                </a:solidFill>
                <a:cs typeface="Arial" charset="0"/>
              </a:rPr>
              <a:t/>
            </a:r>
            <a:br>
              <a:rPr lang="en-US" sz="1400" dirty="0">
                <a:solidFill>
                  <a:srgbClr val="106636"/>
                </a:solidFill>
                <a:cs typeface="Arial" charset="0"/>
              </a:rPr>
            </a:br>
            <a:endParaRPr lang="en-US" sz="1100" i="1" dirty="0">
              <a:solidFill>
                <a:srgbClr val="106636"/>
              </a:solidFill>
              <a:cs typeface="Arial" charset="0"/>
            </a:endParaRPr>
          </a:p>
        </p:txBody>
      </p:sp>
      <p:sp>
        <p:nvSpPr>
          <p:cNvPr id="8" name="Subtitle 2"/>
          <p:cNvSpPr txBox="1">
            <a:spLocks/>
          </p:cNvSpPr>
          <p:nvPr/>
        </p:nvSpPr>
        <p:spPr bwMode="auto">
          <a:xfrm>
            <a:off x="1404937" y="3564572"/>
            <a:ext cx="6400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b="0" i="0" u="none" strike="noStrike" kern="1200" cap="none" spc="0" normalizeH="0" baseline="0" noProof="0" dirty="0" smtClean="0">
                <a:ln>
                  <a:noFill/>
                </a:ln>
                <a:solidFill>
                  <a:srgbClr val="106636"/>
                </a:solidFill>
                <a:effectLst/>
                <a:uLnTx/>
                <a:uFillTx/>
                <a:latin typeface="Arial Narrow" pitchFamily="34" charset="0"/>
                <a:cs typeface="Arial" pitchFamily="34" charset="0"/>
              </a:rPr>
              <a:t>Board on Research Data and Information Sponsors Meeting</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dirty="0" smtClean="0">
                <a:solidFill>
                  <a:srgbClr val="106636"/>
                </a:solidFill>
                <a:latin typeface="Arial Narrow" pitchFamily="34" charset="0"/>
                <a:cs typeface="Arial" pitchFamily="34" charset="0"/>
              </a:rPr>
              <a:t>September 23</a:t>
            </a:r>
            <a:r>
              <a:rPr lang="en-US" baseline="30000" dirty="0" smtClean="0">
                <a:solidFill>
                  <a:srgbClr val="106636"/>
                </a:solidFill>
                <a:latin typeface="Arial Narrow" pitchFamily="34" charset="0"/>
                <a:cs typeface="Arial" pitchFamily="34" charset="0"/>
              </a:rPr>
              <a:t>rd</a:t>
            </a:r>
            <a:r>
              <a:rPr lang="en-US" dirty="0" smtClean="0">
                <a:solidFill>
                  <a:srgbClr val="106636"/>
                </a:solidFill>
                <a:latin typeface="Arial Narrow" pitchFamily="34" charset="0"/>
                <a:cs typeface="Arial" pitchFamily="34" charset="0"/>
              </a:rPr>
              <a:t>, 2013</a:t>
            </a:r>
            <a:endParaRPr kumimoji="0" lang="en-US" b="0" i="0" u="none" strike="noStrike" kern="1200" cap="none" spc="0" normalizeH="0" baseline="0" noProof="0" dirty="0">
              <a:ln>
                <a:noFill/>
              </a:ln>
              <a:solidFill>
                <a:srgbClr val="106636"/>
              </a:solidFill>
              <a:effectLst/>
              <a:uLnTx/>
              <a:uFillTx/>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866775"/>
            <a:ext cx="8292113" cy="5259388"/>
          </a:xfrm>
        </p:spPr>
        <p:txBody>
          <a:bodyPr anchor="ctr"/>
          <a:lstStyle/>
          <a:p>
            <a:r>
              <a:rPr lang="en-US" sz="1800" b="1" u="sng" dirty="0" smtClean="0"/>
              <a:t>Many Office of Science experimental facilities anticipate rapid growth in data volume, velocity, and complexity.</a:t>
            </a:r>
            <a:r>
              <a:rPr lang="en-US" sz="1800" dirty="0" smtClean="0"/>
              <a:t/>
            </a:r>
            <a:br>
              <a:rPr lang="en-US" sz="1800" dirty="0" smtClean="0"/>
            </a:br>
            <a:r>
              <a:rPr lang="en-US" sz="1800" dirty="0" smtClean="0"/>
              <a:t>User Facilities need end-to-end systems that provide more automated workflows and capabilities to ingest, analyze, and manage much larger and more complex data sets generated at faster rates. </a:t>
            </a:r>
            <a:br>
              <a:rPr lang="en-US" sz="1800" dirty="0" smtClean="0"/>
            </a:br>
            <a:endParaRPr lang="en-US" sz="1800" dirty="0" smtClean="0"/>
          </a:p>
          <a:p>
            <a:r>
              <a:rPr lang="en-US" sz="1800" b="1" u="sng" dirty="0" smtClean="0"/>
              <a:t>There is an urgent need for standards and community APIs for storing, annotating, and accessing scientific data.</a:t>
            </a:r>
            <a:r>
              <a:rPr lang="en-US" sz="1800" dirty="0" smtClean="0"/>
              <a:t/>
            </a:r>
            <a:br>
              <a:rPr lang="en-US" sz="1800" dirty="0" smtClean="0"/>
            </a:br>
            <a:r>
              <a:rPr lang="en-US" sz="1800" dirty="0" smtClean="0"/>
              <a:t>The development of standards and protocols for distributed data and service interoperability is essential. Furthermore, API standards will enable collaborations and facilitate extensibility, whereby similar, customized services can be developed across science domains. Such standardization will facilitate data reuse and integration from multiple experiments. It also will be needed as part of any move to provide facility-wide data services.</a:t>
            </a:r>
            <a:endParaRPr lang="en-US" sz="1800" dirty="0"/>
          </a:p>
        </p:txBody>
      </p:sp>
      <p:sp>
        <p:nvSpPr>
          <p:cNvPr id="3" name="Title 2"/>
          <p:cNvSpPr>
            <a:spLocks noGrp="1"/>
          </p:cNvSpPr>
          <p:nvPr>
            <p:ph type="title"/>
          </p:nvPr>
        </p:nvSpPr>
        <p:spPr/>
        <p:txBody>
          <a:bodyPr/>
          <a:lstStyle/>
          <a:p>
            <a:r>
              <a:rPr lang="en-US" dirty="0" smtClean="0"/>
              <a:t>Crosscutting Requirements Report – Findings </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K-Base</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11</a:t>
            </a:fld>
            <a:endParaRPr lang="en-US"/>
          </a:p>
        </p:txBody>
      </p:sp>
      <p:pic>
        <p:nvPicPr>
          <p:cNvPr id="5" name="Picture 4" descr="KbaseHomePage.jpg"/>
          <p:cNvPicPr>
            <a:picLocks noChangeAspect="1"/>
          </p:cNvPicPr>
          <p:nvPr/>
        </p:nvPicPr>
        <p:blipFill>
          <a:blip r:embed="rId2" cstate="print"/>
          <a:srcRect b="1986"/>
          <a:stretch>
            <a:fillRect/>
          </a:stretch>
        </p:blipFill>
        <p:spPr>
          <a:xfrm>
            <a:off x="214354" y="859791"/>
            <a:ext cx="5955926" cy="5879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631321" y="5786077"/>
            <a:ext cx="1813317" cy="369332"/>
          </a:xfrm>
          <a:prstGeom prst="rect">
            <a:avLst/>
          </a:prstGeom>
          <a:noFill/>
        </p:spPr>
        <p:txBody>
          <a:bodyPr wrap="none" rtlCol="0">
            <a:spAutoFit/>
          </a:bodyPr>
          <a:lstStyle/>
          <a:p>
            <a:r>
              <a:rPr lang="en-US" dirty="0" smtClean="0">
                <a:hlinkClick r:id="rId3"/>
              </a:rPr>
              <a:t>http://kbase.us/</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Administration Directives</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12</a:t>
            </a:fld>
            <a:endParaRPr lang="en-US"/>
          </a:p>
        </p:txBody>
      </p:sp>
      <p:sp>
        <p:nvSpPr>
          <p:cNvPr id="5" name="Content Placeholder 4"/>
          <p:cNvSpPr>
            <a:spLocks noGrp="1"/>
          </p:cNvSpPr>
          <p:nvPr>
            <p:ph idx="1"/>
          </p:nvPr>
        </p:nvSpPr>
        <p:spPr/>
        <p:txBody>
          <a:bodyPr/>
          <a:lstStyle/>
          <a:p>
            <a:pPr>
              <a:buNone/>
            </a:pPr>
            <a:r>
              <a:rPr lang="en-US" dirty="0" smtClean="0"/>
              <a:t>Push for consideration of reuse and repurposing is very timely.</a:t>
            </a:r>
          </a:p>
          <a:p>
            <a:endParaRPr lang="en-US" dirty="0" smtClean="0"/>
          </a:p>
          <a:p>
            <a:r>
              <a:rPr lang="en-US" dirty="0" smtClean="0"/>
              <a:t>OSTP Memo:  Increasing Access to the Results of Federally Funded Scientific Data</a:t>
            </a:r>
            <a:br>
              <a:rPr lang="en-US" dirty="0" smtClean="0"/>
            </a:br>
            <a:endParaRPr lang="en-US" dirty="0" smtClean="0"/>
          </a:p>
          <a:p>
            <a:r>
              <a:rPr lang="en-US" dirty="0" smtClean="0"/>
              <a:t>Open Data Policy – Managing Data as an Asset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Incentives for sharing:  Data rights, licensing, citation, privacy, U.S. research competitiveness</a:t>
            </a:r>
          </a:p>
          <a:p>
            <a:endParaRPr lang="en-US" dirty="0" smtClean="0"/>
          </a:p>
          <a:p>
            <a:r>
              <a:rPr lang="en-US" dirty="0" smtClean="0"/>
              <a:t>Sustainability of data</a:t>
            </a:r>
          </a:p>
          <a:p>
            <a:endParaRPr lang="en-US" dirty="0" smtClean="0"/>
          </a:p>
          <a:p>
            <a:r>
              <a:rPr lang="en-US" dirty="0" smtClean="0"/>
              <a:t>Maintaining good communication with publishing communities</a:t>
            </a:r>
          </a:p>
          <a:p>
            <a:endParaRPr lang="en-US" dirty="0" smtClean="0"/>
          </a:p>
          <a:p>
            <a:r>
              <a:rPr lang="en-US" dirty="0" smtClean="0"/>
              <a:t>Maintaining good communication and coordination with international partners</a:t>
            </a:r>
          </a:p>
          <a:p>
            <a:endParaRPr lang="en-US" dirty="0" smtClean="0"/>
          </a:p>
        </p:txBody>
      </p:sp>
      <p:sp>
        <p:nvSpPr>
          <p:cNvPr id="3" name="Title 2"/>
          <p:cNvSpPr>
            <a:spLocks noGrp="1"/>
          </p:cNvSpPr>
          <p:nvPr>
            <p:ph type="title"/>
          </p:nvPr>
        </p:nvSpPr>
        <p:spPr/>
        <p:txBody>
          <a:bodyPr/>
          <a:lstStyle/>
          <a:p>
            <a:r>
              <a:rPr lang="en-US" dirty="0" smtClean="0"/>
              <a:t>DOE/SC Interests</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ASCR and BES</a:t>
            </a:r>
            <a:endParaRPr lang="en-US" dirty="0"/>
          </a:p>
        </p:txBody>
      </p:sp>
      <p:sp>
        <p:nvSpPr>
          <p:cNvPr id="4" name="Slide Number Placeholder 3"/>
          <p:cNvSpPr>
            <a:spLocks noGrp="1"/>
          </p:cNvSpPr>
          <p:nvPr>
            <p:ph type="sldNum" sz="quarter" idx="12"/>
          </p:nvPr>
        </p:nvSpPr>
        <p:spPr/>
        <p:txBody>
          <a:bodyPr/>
          <a:lstStyle/>
          <a:p>
            <a:fld id="{FB87C98B-FF9C-4CD8-B9A8-180A25756240}" type="slidenum">
              <a:rPr lang="en-US" smtClean="0"/>
              <a:pPr/>
              <a:t>14</a:t>
            </a:fld>
            <a:endParaRPr lang="en-US" dirty="0"/>
          </a:p>
        </p:txBody>
      </p:sp>
      <p:pic>
        <p:nvPicPr>
          <p:cNvPr id="6" name="Picture 5" descr="ASCR_BES_Data_Report_cover.jpg"/>
          <p:cNvPicPr>
            <a:picLocks noChangeAspect="1"/>
          </p:cNvPicPr>
          <p:nvPr/>
        </p:nvPicPr>
        <p:blipFill>
          <a:blip r:embed="rId2" cstate="print"/>
          <a:stretch>
            <a:fillRect/>
          </a:stretch>
        </p:blipFill>
        <p:spPr>
          <a:xfrm>
            <a:off x="395358" y="878889"/>
            <a:ext cx="3965090" cy="5131293"/>
          </a:xfrm>
          <a:prstGeom prst="rect">
            <a:avLst/>
          </a:prstGeom>
        </p:spPr>
      </p:pic>
      <p:sp>
        <p:nvSpPr>
          <p:cNvPr id="7" name="TextBox 6"/>
          <p:cNvSpPr txBox="1"/>
          <p:nvPr/>
        </p:nvSpPr>
        <p:spPr>
          <a:xfrm>
            <a:off x="4687410" y="5477522"/>
            <a:ext cx="3316468" cy="461665"/>
          </a:xfrm>
          <a:prstGeom prst="rect">
            <a:avLst/>
          </a:prstGeom>
          <a:noFill/>
        </p:spPr>
        <p:txBody>
          <a:bodyPr wrap="square" rtlCol="0">
            <a:spAutoFit/>
          </a:bodyPr>
          <a:lstStyle/>
          <a:p>
            <a:r>
              <a:rPr lang="en-US" sz="1200" dirty="0" smtClean="0">
                <a:hlinkClick r:id="rId3"/>
              </a:rPr>
              <a:t>http://science.energy.gov/~/media/ascr/pdf/research/scidac/ASCR_BES_Data_Report.pdf</a:t>
            </a:r>
            <a:r>
              <a:rPr lang="en-US" sz="1200" dirty="0" smtClean="0"/>
              <a:t> </a:t>
            </a:r>
            <a:endParaRPr lang="en-US" sz="1200" dirty="0"/>
          </a:p>
        </p:txBody>
      </p:sp>
      <p:sp>
        <p:nvSpPr>
          <p:cNvPr id="8" name="TextBox 7"/>
          <p:cNvSpPr txBox="1"/>
          <p:nvPr/>
        </p:nvSpPr>
        <p:spPr>
          <a:xfrm>
            <a:off x="4563122" y="1012053"/>
            <a:ext cx="4299429" cy="4031873"/>
          </a:xfrm>
          <a:prstGeom prst="rect">
            <a:avLst/>
          </a:prstGeom>
          <a:noFill/>
        </p:spPr>
        <p:txBody>
          <a:bodyPr wrap="square" rtlCol="0">
            <a:spAutoFit/>
          </a:bodyPr>
          <a:lstStyle/>
          <a:p>
            <a:r>
              <a:rPr lang="en-US" sz="1600" dirty="0" smtClean="0"/>
              <a:t>The workshop was organized in the context of the impending data tsunami that will be produced by DOE’s BES facilities. Current facilities, like SLAC National Accelerator Laboratory’s </a:t>
            </a:r>
            <a:r>
              <a:rPr lang="en-US" sz="1600" dirty="0" err="1" smtClean="0"/>
              <a:t>Linac</a:t>
            </a:r>
            <a:r>
              <a:rPr lang="en-US" sz="1600" dirty="0" smtClean="0"/>
              <a:t> Coherent Light Source, can produce up to 18 terabytes (TB) per day, while upgraded detectors at Lawrence Berkeley National Laboratory’s Advanced Light Source will generate ~10TB per hour. The expectation is that these rates will increase by over an order of magnitude in the coming decade. The urgency to develop new strategies and methods in order to stay ahead of this deluge and extract the most science from these facilities was recognized by all. </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4" name="Slide Number Placeholder 3"/>
          <p:cNvSpPr>
            <a:spLocks noGrp="1"/>
          </p:cNvSpPr>
          <p:nvPr>
            <p:ph type="sldNum" sz="quarter" idx="12"/>
          </p:nvPr>
        </p:nvSpPr>
        <p:spPr/>
        <p:txBody>
          <a:bodyPr/>
          <a:lstStyle/>
          <a:p>
            <a:fld id="{FB87C98B-FF9C-4CD8-B9A8-180A25756240}" type="slidenum">
              <a:rPr lang="en-US" smtClean="0"/>
              <a:pPr/>
              <a:t>15</a:t>
            </a:fld>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00" t="17125" r="15389" b="4375"/>
          <a:stretch/>
        </p:blipFill>
        <p:spPr bwMode="auto">
          <a:xfrm>
            <a:off x="501747" y="855784"/>
            <a:ext cx="4111825" cy="531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04778" y="2766646"/>
            <a:ext cx="3413759" cy="1846659"/>
          </a:xfrm>
          <a:prstGeom prst="rect">
            <a:avLst/>
          </a:prstGeom>
          <a:noFill/>
        </p:spPr>
        <p:txBody>
          <a:bodyPr wrap="square" rtlCol="0">
            <a:spAutoFit/>
          </a:bodyPr>
          <a:lstStyle/>
          <a:p>
            <a:r>
              <a:rPr lang="en-US" sz="1600" dirty="0" smtClean="0"/>
              <a:t>This </a:t>
            </a:r>
            <a:r>
              <a:rPr lang="en-US" sz="1600" dirty="0"/>
              <a:t>new report discusses the natural synergies among the challenges facing data-intensive science and </a:t>
            </a:r>
            <a:r>
              <a:rPr lang="en-US" sz="1600" dirty="0" err="1"/>
              <a:t>exascale</a:t>
            </a:r>
            <a:r>
              <a:rPr lang="en-US" sz="1600" dirty="0"/>
              <a:t> computing, including the need for a new scientific workflow.</a:t>
            </a:r>
          </a:p>
          <a:p>
            <a:endParaRPr lang="en-US" sz="1600" dirty="0"/>
          </a:p>
        </p:txBody>
      </p:sp>
      <p:sp>
        <p:nvSpPr>
          <p:cNvPr id="7" name="Rectangle 6"/>
          <p:cNvSpPr/>
          <p:nvPr/>
        </p:nvSpPr>
        <p:spPr>
          <a:xfrm>
            <a:off x="5004778" y="1120839"/>
            <a:ext cx="2920023" cy="1200329"/>
          </a:xfrm>
          <a:prstGeom prst="rect">
            <a:avLst/>
          </a:prstGeom>
        </p:spPr>
        <p:txBody>
          <a:bodyPr wrap="square">
            <a:spAutoFit/>
          </a:bodyPr>
          <a:lstStyle/>
          <a:p>
            <a:r>
              <a:rPr lang="en-US" b="1" dirty="0">
                <a:solidFill>
                  <a:prstClr val="black"/>
                </a:solidFill>
              </a:rPr>
              <a:t>DOE ASCR Advisory Committee (ASCAC) Data Subcommittee Report</a:t>
            </a:r>
            <a:endParaRPr lang="en-US" dirty="0"/>
          </a:p>
        </p:txBody>
      </p:sp>
      <p:sp>
        <p:nvSpPr>
          <p:cNvPr id="8" name="TextBox 7"/>
          <p:cNvSpPr txBox="1"/>
          <p:nvPr/>
        </p:nvSpPr>
        <p:spPr>
          <a:xfrm>
            <a:off x="5004778" y="5499683"/>
            <a:ext cx="3774831" cy="646331"/>
          </a:xfrm>
          <a:prstGeom prst="rect">
            <a:avLst/>
          </a:prstGeom>
          <a:noFill/>
        </p:spPr>
        <p:txBody>
          <a:bodyPr wrap="square" rtlCol="0">
            <a:spAutoFit/>
          </a:bodyPr>
          <a:lstStyle/>
          <a:p>
            <a:r>
              <a:rPr lang="en-US" sz="1200" dirty="0">
                <a:hlinkClick r:id="rId4"/>
              </a:rPr>
              <a:t>http://science.energy.gov/~/</a:t>
            </a:r>
            <a:r>
              <a:rPr lang="en-US" sz="1200" dirty="0" smtClean="0">
                <a:hlinkClick r:id="rId4"/>
              </a:rPr>
              <a:t>media/ascr/ascac/pdf/reports/2013/ASCAC_Data_Intensive_Computing_report_final.pdf</a:t>
            </a:r>
            <a:r>
              <a:rPr lang="en-US" sz="1200" dirty="0" smtClean="0"/>
              <a:t> </a:t>
            </a:r>
            <a:endParaRPr lang="en-US" sz="1200" dirty="0"/>
          </a:p>
        </p:txBody>
      </p:sp>
    </p:spTree>
    <p:extLst>
      <p:ext uri="{BB962C8B-B14F-4D97-AF65-F5344CB8AC3E}">
        <p14:creationId xmlns:p14="http://schemas.microsoft.com/office/powerpoint/2010/main" val="265893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trike="sngStrike" dirty="0" smtClean="0"/>
              <a:t>Priorities</a:t>
            </a:r>
            <a:r>
              <a:rPr lang="en-US" dirty="0" smtClean="0"/>
              <a:t> </a:t>
            </a:r>
            <a:r>
              <a:rPr lang="en-US" strike="sngStrike" dirty="0" smtClean="0"/>
              <a:t>Challenges</a:t>
            </a:r>
            <a:r>
              <a:rPr lang="en-US" dirty="0" smtClean="0"/>
              <a:t> Opportunities</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2</a:t>
            </a:fld>
            <a:endParaRPr lang="en-US"/>
          </a:p>
        </p:txBody>
      </p:sp>
      <p:sp>
        <p:nvSpPr>
          <p:cNvPr id="7" name="Oval 6"/>
          <p:cNvSpPr/>
          <p:nvPr/>
        </p:nvSpPr>
        <p:spPr>
          <a:xfrm>
            <a:off x="507145" y="1682811"/>
            <a:ext cx="1844170" cy="1477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Data Management for primary research</a:t>
            </a:r>
            <a:endParaRPr lang="en-US" sz="1600" dirty="0"/>
          </a:p>
        </p:txBody>
      </p:sp>
      <p:sp>
        <p:nvSpPr>
          <p:cNvPr id="9" name="Oval 8"/>
          <p:cNvSpPr/>
          <p:nvPr/>
        </p:nvSpPr>
        <p:spPr>
          <a:xfrm>
            <a:off x="2586957" y="2817487"/>
            <a:ext cx="1844170" cy="147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Data Management for reuse and repurposing</a:t>
            </a:r>
            <a:endParaRPr lang="en-US" sz="1600" dirty="0"/>
          </a:p>
        </p:txBody>
      </p:sp>
      <p:sp>
        <p:nvSpPr>
          <p:cNvPr id="11" name="Oval 10"/>
          <p:cNvSpPr/>
          <p:nvPr/>
        </p:nvSpPr>
        <p:spPr>
          <a:xfrm>
            <a:off x="5147019" y="1658478"/>
            <a:ext cx="1844170" cy="1477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Data Management for primary research</a:t>
            </a:r>
            <a:endParaRPr lang="en-US" sz="1600" dirty="0"/>
          </a:p>
        </p:txBody>
      </p:sp>
      <p:sp>
        <p:nvSpPr>
          <p:cNvPr id="12" name="Oval 11"/>
          <p:cNvSpPr/>
          <p:nvPr/>
        </p:nvSpPr>
        <p:spPr>
          <a:xfrm>
            <a:off x="6742737" y="2432004"/>
            <a:ext cx="1844170" cy="147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Data Management for reuse and repurposing</a:t>
            </a:r>
            <a:endParaRPr lang="en-US" sz="1600" dirty="0"/>
          </a:p>
        </p:txBody>
      </p:sp>
      <p:sp>
        <p:nvSpPr>
          <p:cNvPr id="13" name="Rectangle 12"/>
          <p:cNvSpPr/>
          <p:nvPr/>
        </p:nvSpPr>
        <p:spPr>
          <a:xfrm>
            <a:off x="361150" y="1498394"/>
            <a:ext cx="4326111" cy="2973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4102" y="1497113"/>
            <a:ext cx="4041802" cy="2973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63995" y="3734448"/>
            <a:ext cx="1444598"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The World on Big Data</a:t>
            </a:r>
            <a:endParaRPr lang="en-US" dirty="0"/>
          </a:p>
        </p:txBody>
      </p:sp>
      <p:sp>
        <p:nvSpPr>
          <p:cNvPr id="16" name="TextBox 15"/>
          <p:cNvSpPr txBox="1"/>
          <p:nvPr/>
        </p:nvSpPr>
        <p:spPr>
          <a:xfrm>
            <a:off x="459764" y="3763904"/>
            <a:ext cx="1444598"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The World</a:t>
            </a:r>
          </a:p>
          <a:p>
            <a:endParaRPr lang="en-US" dirty="0"/>
          </a:p>
        </p:txBody>
      </p:sp>
      <p:sp>
        <p:nvSpPr>
          <p:cNvPr id="17" name="TextBox 16"/>
          <p:cNvSpPr txBox="1"/>
          <p:nvPr/>
        </p:nvSpPr>
        <p:spPr>
          <a:xfrm>
            <a:off x="514830" y="4817889"/>
            <a:ext cx="8300477" cy="338554"/>
          </a:xfrm>
          <a:prstGeom prst="rect">
            <a:avLst/>
          </a:prstGeom>
          <a:noFill/>
        </p:spPr>
        <p:txBody>
          <a:bodyPr wrap="none" rtlCol="0">
            <a:spAutoFit/>
          </a:bodyPr>
          <a:lstStyle/>
          <a:p>
            <a:r>
              <a:rPr lang="en-US" sz="1600" dirty="0" smtClean="0"/>
              <a:t>Not only true for astronomy, high energy physics,… biology, climate, materials science,…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 y="157378"/>
            <a:ext cx="8890000" cy="461665"/>
          </a:xfrm>
          <a:prstGeom prst="rect">
            <a:avLst/>
          </a:prstGeom>
          <a:noFill/>
        </p:spPr>
        <p:txBody>
          <a:bodyPr wrap="square" rtlCol="0">
            <a:spAutoFit/>
          </a:bodyPr>
          <a:lstStyle/>
          <a:p>
            <a:pPr algn="ctr"/>
            <a:r>
              <a:rPr lang="en-US" sz="2400" dirty="0" smtClean="0">
                <a:solidFill>
                  <a:srgbClr val="014B32"/>
                </a:solidFill>
              </a:rPr>
              <a:t>Quick-Facts about the DOE Office of Science</a:t>
            </a:r>
            <a:endParaRPr lang="en-US" sz="2400" dirty="0">
              <a:solidFill>
                <a:srgbClr val="014B32"/>
              </a:solidFill>
            </a:endParaRPr>
          </a:p>
        </p:txBody>
      </p:sp>
      <p:sp>
        <p:nvSpPr>
          <p:cNvPr id="7" name="Slide Number Placeholder 2"/>
          <p:cNvSpPr>
            <a:spLocks noGrp="1"/>
          </p:cNvSpPr>
          <p:nvPr>
            <p:ph type="sldNum" sz="quarter" idx="11"/>
          </p:nvPr>
        </p:nvSpPr>
        <p:spPr>
          <a:xfrm>
            <a:off x="8413750" y="6353969"/>
            <a:ext cx="381000" cy="365125"/>
          </a:xfrm>
        </p:spPr>
        <p:txBody>
          <a:bodyPr/>
          <a:lstStyle/>
          <a:p>
            <a:pPr algn="ctr">
              <a:defRPr/>
            </a:pPr>
            <a:fld id="{6EEA275D-5A49-48A8-817D-44C3EA0A3A2F}" type="slidenum">
              <a:rPr lang="en-US" smtClean="0">
                <a:latin typeface="Arial" pitchFamily="34" charset="0"/>
              </a:rPr>
              <a:pPr algn="ctr">
                <a:defRPr/>
              </a:pPr>
              <a:t>3</a:t>
            </a:fld>
            <a:endParaRPr lang="en-US" dirty="0">
              <a:latin typeface="Arial"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4688206" y="868680"/>
            <a:ext cx="4062846" cy="5257800"/>
          </a:xfrm>
          <a:prstGeom prst="rect">
            <a:avLst/>
          </a:prstGeom>
          <a:noFill/>
          <a:ln w="12700">
            <a:solidFill>
              <a:schemeClr val="tx1">
                <a:lumMod val="75000"/>
                <a:lumOff val="25000"/>
              </a:schemeClr>
            </a:solidFill>
            <a:miter lim="800000"/>
            <a:headEnd/>
            <a:tailEnd/>
          </a:ln>
        </p:spPr>
      </p:pic>
      <p:sp>
        <p:nvSpPr>
          <p:cNvPr id="6" name="TextBox 5"/>
          <p:cNvSpPr txBox="1"/>
          <p:nvPr/>
        </p:nvSpPr>
        <p:spPr>
          <a:xfrm>
            <a:off x="346229" y="1002777"/>
            <a:ext cx="3986074" cy="3693319"/>
          </a:xfrm>
          <a:prstGeom prst="rect">
            <a:avLst/>
          </a:prstGeom>
          <a:noFill/>
        </p:spPr>
        <p:txBody>
          <a:bodyPr wrap="square" rtlCol="0" anchor="ctr">
            <a:spAutoFit/>
          </a:bodyPr>
          <a:lstStyle/>
          <a:p>
            <a:pPr algn="ctr"/>
            <a:r>
              <a:rPr lang="en-US" b="1" dirty="0" smtClean="0"/>
              <a:t>Advanced Scientific Computing Research</a:t>
            </a:r>
          </a:p>
          <a:p>
            <a:pPr algn="ctr"/>
            <a:endParaRPr lang="en-US" b="1" dirty="0" smtClean="0"/>
          </a:p>
          <a:p>
            <a:pPr algn="ctr"/>
            <a:r>
              <a:rPr lang="en-US" b="1" dirty="0" smtClean="0"/>
              <a:t>Basic Energy Sciences</a:t>
            </a:r>
          </a:p>
          <a:p>
            <a:pPr algn="ctr"/>
            <a:endParaRPr lang="en-US" b="1" dirty="0" smtClean="0"/>
          </a:p>
          <a:p>
            <a:pPr algn="ctr"/>
            <a:r>
              <a:rPr lang="en-US" b="1" dirty="0" smtClean="0"/>
              <a:t>Biological and Environmental Research</a:t>
            </a:r>
          </a:p>
          <a:p>
            <a:pPr algn="ctr"/>
            <a:endParaRPr lang="en-US" b="1" dirty="0" smtClean="0"/>
          </a:p>
          <a:p>
            <a:pPr algn="ctr"/>
            <a:r>
              <a:rPr lang="en-US" b="1" dirty="0" smtClean="0"/>
              <a:t>Fusion Energy Sciences</a:t>
            </a:r>
          </a:p>
          <a:p>
            <a:pPr algn="ctr"/>
            <a:endParaRPr lang="en-US" b="1" dirty="0" smtClean="0"/>
          </a:p>
          <a:p>
            <a:pPr algn="ctr"/>
            <a:r>
              <a:rPr lang="en-US" b="1" dirty="0" smtClean="0"/>
              <a:t>High Energy Physics</a:t>
            </a:r>
          </a:p>
          <a:p>
            <a:pPr algn="ctr"/>
            <a:endParaRPr lang="en-US" b="1" dirty="0" smtClean="0"/>
          </a:p>
          <a:p>
            <a:pPr algn="ctr"/>
            <a:r>
              <a:rPr lang="en-US" b="1" dirty="0" smtClean="0"/>
              <a:t>Nuclear Physics</a:t>
            </a:r>
            <a:endParaRPr lang="en-US" b="1" dirty="0"/>
          </a:p>
        </p:txBody>
      </p:sp>
      <p:sp>
        <p:nvSpPr>
          <p:cNvPr id="8" name="TextBox 7"/>
          <p:cNvSpPr txBox="1"/>
          <p:nvPr/>
        </p:nvSpPr>
        <p:spPr>
          <a:xfrm rot="20457291">
            <a:off x="968188" y="5186722"/>
            <a:ext cx="303519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Very diverse portfolio with truly big data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812" y="2918012"/>
            <a:ext cx="9533966" cy="17750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a:spLocks noGrp="1"/>
          </p:cNvSpPr>
          <p:nvPr>
            <p:ph type="sldNum" sz="quarter" idx="11"/>
          </p:nvPr>
        </p:nvSpPr>
        <p:spPr>
          <a:xfrm>
            <a:off x="8413750" y="6353969"/>
            <a:ext cx="381000" cy="365125"/>
          </a:xfrm>
        </p:spPr>
        <p:txBody>
          <a:bodyPr/>
          <a:lstStyle/>
          <a:p>
            <a:pPr algn="ctr">
              <a:defRPr/>
            </a:pPr>
            <a:fld id="{6EEA275D-5A49-48A8-817D-44C3EA0A3A2F}" type="slidenum">
              <a:rPr lang="en-US" smtClean="0">
                <a:latin typeface="Arial" pitchFamily="34" charset="0"/>
              </a:rPr>
              <a:pPr algn="ctr">
                <a:defRPr/>
              </a:pPr>
              <a:t>4</a:t>
            </a:fld>
            <a:endParaRPr lang="en-US" dirty="0">
              <a:latin typeface="Arial" pitchFamily="34" charset="0"/>
            </a:endParaRPr>
          </a:p>
        </p:txBody>
      </p:sp>
      <p:pic>
        <p:nvPicPr>
          <p:cNvPr id="40962" name="Picture 2"/>
          <p:cNvPicPr>
            <a:picLocks noChangeAspect="1" noChangeArrowheads="1"/>
          </p:cNvPicPr>
          <p:nvPr/>
        </p:nvPicPr>
        <p:blipFill>
          <a:blip r:embed="rId2" cstate="print"/>
          <a:srcRect t="73461"/>
          <a:stretch>
            <a:fillRect/>
          </a:stretch>
        </p:blipFill>
        <p:spPr bwMode="auto">
          <a:xfrm>
            <a:off x="-1" y="3786188"/>
            <a:ext cx="9144001" cy="3109287"/>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t="5969" b="69788"/>
          <a:stretch>
            <a:fillRect/>
          </a:stretch>
        </p:blipFill>
        <p:spPr bwMode="auto">
          <a:xfrm>
            <a:off x="-1" y="793565"/>
            <a:ext cx="9144001" cy="2840223"/>
          </a:xfrm>
          <a:prstGeom prst="rect">
            <a:avLst/>
          </a:prstGeom>
          <a:noFill/>
          <a:ln w="9525">
            <a:noFill/>
            <a:miter lim="800000"/>
            <a:headEnd/>
            <a:tailEnd/>
          </a:ln>
        </p:spPr>
      </p:pic>
      <p:sp>
        <p:nvSpPr>
          <p:cNvPr id="6" name="TextBox 5"/>
          <p:cNvSpPr txBox="1"/>
          <p:nvPr/>
        </p:nvSpPr>
        <p:spPr>
          <a:xfrm>
            <a:off x="101600" y="157378"/>
            <a:ext cx="8890000" cy="461665"/>
          </a:xfrm>
          <a:prstGeom prst="rect">
            <a:avLst/>
          </a:prstGeom>
          <a:noFill/>
        </p:spPr>
        <p:txBody>
          <a:bodyPr wrap="square" rtlCol="0">
            <a:spAutoFit/>
          </a:bodyPr>
          <a:lstStyle/>
          <a:p>
            <a:pPr algn="ctr"/>
            <a:r>
              <a:rPr lang="en-US" sz="2400" dirty="0" smtClean="0">
                <a:solidFill>
                  <a:srgbClr val="014B32"/>
                </a:solidFill>
              </a:rPr>
              <a:t>The DOE/SC Labs Today – User Facilities      Us</a:t>
            </a:r>
            <a:endParaRPr lang="en-US" sz="2400" dirty="0">
              <a:solidFill>
                <a:srgbClr val="014B32"/>
              </a:solidFill>
            </a:endParaRPr>
          </a:p>
        </p:txBody>
      </p:sp>
      <p:sp>
        <p:nvSpPr>
          <p:cNvPr id="13314" name="AutoShape 2" descr="data:image/jpeg;base64,/9j/4AAQSkZJRgABAQAAAQABAAD/2wBDAAkGBwgHBgkIBwgKCgkLDRYPDQwMDRsUFRAWIB0iIiAdHx8kKDQsJCYxJx8fLT0tMTU3Ojo6Iys/RD84QzQ5Ojf/2wBDAQoKCg0MDRoPDxo3JR8lNzc3Nzc3Nzc3Nzc3Nzc3Nzc3Nzc3Nzc3Nzc3Nzc3Nzc3Nzc3Nzc3Nzc3Nzc3Nzc3Nzf/wAARCACgAKMDASIAAhEBAxEB/8QAHAAAAwADAQEBAAAAAAAAAAAAAAcIBAUGAQMC/8QASxAAAQMDAQQFBwcJBgUFAAAAAQIDBAAFEQYHEiExQVFhcZEIExQiMkKBI1KEobHBwxUWJGJ0kpSy0TM1Q1RWglNyosLSJVVzk+H/xAAUAQEAAAAAAAAAAAAAAAAAAAAA/8QAFBEBAAAAAAAAAAAAAAAAAAAAAP/aAAwDAQACEQMRAD8AeNFFFAUUUUBQTivytaUAqUQEgZJJxgUrtbbZrVZ1OQ7EhNzmJyC4FYYQf+b3vhw7aBoqUEpKlEADiSeQrk73tJ0nZSUSrwy46k4LcbLqs9Xq8vjipr1LrXUOplq/K9xdcZKiRHR6jQGcgbo54wMZya0GePAUFBTNvlkQVCHabg7jkpwoRnwJrTueUA/vHzenWt3PDelnP8tJOigdQ8oCV06dZ/iz/wCNbGFt+gqSPTrFJQenzLyVAeOKQlFBUVm2w6QumEuynoDivdmN7o/eBKfrruIM6JcGA/BksyGTyW0sKHiKibOBWbabxcbNKEm1THoj3zmlkZ7CORHYaC1c0UhdF7cZDCW42rI/n0ZCfTY6QFgcOKkcj08U+FOu0XeBeoKJtrlNSY6+TjasjuPUew0GfRRRQFFFFAUUUUBRRRQFYF8u0GyWx64XOSiPGZGVLV9gHST0Ac6/V4ukSz22TcLg6GY0dBWtZ6uwdJ7KlnaLrqdrO577m+xbmVH0aLn2f1ldaj9XIdobPaLtPuOqXnYcFS4VozgNA4W+OtZ6v1eXHppe8zwr3Gcca6jQ+hLvrGWUQkeZiIPy0t1J3Edg+cewUHLpQta0oQlSlKOAAMknqFdxprZVqq/JS6IPoMc/4s3LeR1hPtHwAp8aM2dWDSrSFxoyZE4D1pj6QV5xx3fmjursAMUCVtmwGKlObtfH3FEezFZCAk96ic+AromNimj204dYmPHrVII+zFMmigXK9i+jCnAiSknrElVai5bBrG8Fm33KdFWR6oWEuoHw4E+NN2igm++7D9RwAXLa9GuTY91Hyaz8FHH10t7jbZtskGPcIciK8P8ADfaKFeBq2DWrvun7Xf4Zi3eCzKa6POJyUHllJ5g9ooIx4it5pXVV20tcEzLTKU3kjzrKjlt0dSk/fzHRXcbQ9j86xpduFgK59vGVKZx8qwnn/vHPlx5cDxNKsjw66CtNAa8tms4G/HUGJzaR6REWr1kHrT85Pb4111RXZbtNstyYn26QpiQyreQtP2HrB6RVRbNtcxNZ2nzg3WZ7AAlR8+yfnJ/VOPhyoOyooFFAUUUUBXijgV7S821asVpzS5jQ3AmfccstYOChGPXX8Bgd6qBV7Z9cr1Fd12u3v5tMJe7lOQH3RzUesDkPiekUtConnxoPPA8K6LQmlZWrdQsW1gKSz7cl4Y+SaHM955DtIoN5sv2dydYTBJl7zFnZV8q6OBdI9xP3no76pm2W2HaoLMK3Rm48ZlOENtpwB/8AvbX5s9siWe2x7fb2Usxo6AhtA6B29Z7azaAorFuU6NbYT02c8lmOygrccVySBU/6z203W4SHYunP0CEDuiRj5ZztGeCR2c+2goR6QywMvOobHWtQT9tauRqzTsZRTJvttaUOYXKQPvqQZ1wl3BfnJsyRJWeJU86pZJ7yaxKCw/z30p/qW0fxjf8AWj899Kf6ltH8Y3/Wo8ooLD/PfSn+pbR/GN/1o/PfSn+pbR/GN/1qPKKC0bberTeQ5+SbjEmhvAcMd1LgTnlnHcaVO1nZa1JZk37TkfdlJy5JiNDg6OlSB0K4EkDn388TyZva1H9F/Fp5EZFBD3RW30rfpmmr1GuluVh5kneQSQl1B5oPYftwaY+3PQabXIOpLU0ExJC8TG08A24eSgOpR59vfSh4igs3TN9iajssS6QFZZkNhW6cZQrpSe0HhW1qddgWq/ybfV2CQr9FuB3mieSHgn/uAx3gVRQoCiiigDyqVdsd+Ve9czUpc3o0L9FZAPAbvtHvKs+AqmNR3JNosNwuKzgRo63BwzxAJFRi4pS1Fa1FS1HKio5JJ6aD89PGqi2M6UTpzSjT8hoIuFwAefyOITx3E/AHJHWTU/bP7L+X9YWq3FOW1vhb3q5+TT6yvEDHxFV+2kJSABgDgB1UH6HCiig0CJ8onUbvn4OnmFkNhPpMgDI3jkhAPWBgnvx1UkjzruNtTzju0m7BaioN+aQjPQPNpP2kn41w9B6Bmuj0xofUGqApdogqWwk4MhwhDYPVvHme7Na3TVtF4v8Ab7apZQmVIQ2pQOCEk8cduM1ZNvhx4ENmJDaQzHZSENtoGAkDoFBOzewnVS0gqmWhB+ap9zI8GzX5kbDNUR47jy51nKW0FZAedzgDP/Dqk6w7x/dM39nc/lNBFJ4V5XprygeHkze1qP6L+LTzpGeTN7Wo/ov4tPOgw7vb411tkq3zUBceS0ptxPWCMVH2qLI/p+/z7VJB3ozpSlR95PNKviCDVm0h/KOsgam2y+NJwl5JjPHPvJ9ZH1b3hQJmK+7FktSI6yh5lYcbWOaVA5B8RVk6Vu6L9p633RACfSWELUkH2VY4j4HNRkOBqivJ2uipOlJducUD6FKPm+xCxn+be8aBsUUUUHBbb5aomzm47iylbym2QR0grGR4AipZqkPKLdUjQ0VA5OXFtJ+CHD91TfQNryc4Ae1XPnK4iND3R2Fah9yTVE0j/JoZwi/vfOLCcd2+fvp4UBQaKKCaNvlnXC1sZwQQ1PYSsKPSpACD4AJpZngarjaJo2NrGxmE4Q3LbJXFfxnza+3rB5Ef0qW7/Yblp+4OQbtEcYfSeBI9VwdaTyI7RQYtsmPW64xp0VQS/GdS6je5ZBzx7KrPRutbNquC27AlNiTuguxVrAcbPTkcyM9PKpDHCv2h9xtaVtqKFpOUqScEdxoLezWJeD/6TN/Z3P5TUhsav1JHQUM324hJ6DIUftNftetNTOIUhd9nqSoEKBfOCDQaI15RRQPDyZva1H9F/Fp50jPJm9rUf0X8WnnQFL/bnB9L2dznAgFcZxp5Jxy9cA/UTTArmdpbQd0Bf0kZxCcV4DP3UEhU3vJvm+b1JdIJz8vEDnZ6igP++lDTJ2AOFG0BKQfbhup+w/dQU0KKBRQK3yiGVO6FjLTyauLaj3bjifvFTdVV7Z4Kp2zq6pQMqZCHx2BKgT9WalSgePk0PEm/sEjA8wsDp98H7BTyqcPJ3n+j6ykxFEBMqGoDtUlSSPq3qo+gKKKKArWXyx2u+xfRbvBYltZylLqASk9YPMHurZ1we1nW6dI2QJiKBuszKYycZ3B7yz3dHaR20Cv2maH0bptSvQ789FmKG8m3lvz5xjryCgdqiaVKjmvrJkvynnH5Lrjzzh3luOKKlLPSSTzNfGg9AJr9JbWvO4hSsc8DOK77ZRs/VrGeuTN3m7RFVh5SDhTq+B82D0cMEn+tUU/a4Fs09Ki2+GxGjojubrTTYSkeqePDpoI0ooNFA8PJm9rUf0X8WnnSM8mb2tR/RfxaedAVy+094R9n9+WeRhrR+96v311FLnbzcEw9n8hjf3VzH22kgdOFbxHgmgmI86ZXk/Nle0AKx/Zw3VHs9kffS1pxeTfBC77dZ5ScsxktA9HrqyR/0CgoEUUDlRQYV4goudqmQXcbkllbRz2jFRfKYcjSHI76Ch1lRbcQfdUDgjxq3FcqmLbjp5do1o5MabKYtyT55B6AscFjxwf91Bymj7ybBqW23UH1YshKnOGcoPBQ/dJqxWHEvNIcbO8haQpJ6weVRCOYqkNhGq0XbTgs0lwmbbRupCuamSfVx3ez8BQNKivAc0Ggx7lNYt0F+ZLcDcdhsuOLJ4JSBkmpE1rqWTqrUMq6yTupWdxhv/htAndT39J7Saa3lA6uCG2tLw3BlzD03d6BnKE/EjJ7h10iycmg8rOslrlXq6RrbAQFyZLgQ2CcDvPYBx+FYQGeVPbye9KeaYe1NLbwt0qYibw9z3ljvPD4HroGrpexRdOWOJa4KfkmEbpUQAVq6VHHSTxrLvH90zf2dz+U1mVh3j+6Zv7O5/KaCKTXlemvKB4eTN7Wo/ov4tPOkZ5M3taj+i/i086Dw8qnzyiL6mZfYVlZXlMFouvAH314wD2hIB/3U7tT3yJp6xy7pOVhqO2VbuRlauhI7ScD41H95uD92u0u4y1EvynlOr45wVHOO4cvhQYY4mqR8ny0qhaNemupwqfJUtH/AMaQEj6wr6qni12+RdLjGgw0hb8lwNNp48zw8OmrJsNsZs1mhW2P/ZRWENJJ5nA50GfRRRQFcbtU0oNWaXdjMp/TY5L8U9awDlPxGR34rsq8IzQQ+4lSHFIWlSVJOFJUMEHqNbTTN9m6evcW6QF7rzCwSnPBxPSg9hHDs59FNDbpoJcWU5qe1MlUZ4/pqE8fNr6F46j09R76TRSU8xigsjSeo4OqLMzc7av5JY9dCuCm1dKSOsHx6K+mpr3G0/Y5d1mqAajtlWMjK1dCRnpJwPjUtaC1nP0ddEyYqi5GcIEmMT6rqfuI6DVPaa1FadWWxEy3PNvNcN9pWCppXUodBoJGvNxkXa5yrhMJL8l5TiySTxJzjuHKsKrc9Ejf5dn9wV76JG/y7P7goI40rZJGor/CtUQ7rklzdK8ewkcVK+ABqw7XBj223RoMNARHjtpbbT1JAwK+qIzLat5tltKutKADX1oCsO8nFpm/s7n8prMrwgEYPEUEPGvKtz0SN/l2f3BR6JG/y7P7goEn5M4x+cR4cfRvxaeDjiW0KWtSQlIJJJwAK+DxiQmXJDhZjstpKnFnCEpA6SeykDtZ2om9+esmnnSi2jKZEkcFSf1R1I6/nd3MNZti17+dFzTb7a4fyTDWd1QPB9zkV9w6PGlwTmjio10ugtJy9X31q3x0rRHT68uQE5DKP6nkB/Q4Bh+T7pH0iU5qea0fNsZahhQ4KWRhax14Hq95PVT5AxWJabdGtNvjQILXmo0dtLbaM5wAOs8z21mUBRRRQFFFFB8ZMdqVHdYkNodZcSUrbWnKVJPAgjpFTVtU2bSNMSlXC1tuPWZ5XAgZMU/NV+rzwr4HjzpuvjKjsyY7jEhlt5l1JQ424kKStJ5gg8waCI1J3Titrp7UN007PTNs8pcd4e0AcpcHUpPIimhtI2PPRVvXTSbZejq9ZyAOK2+soPSP1eY6M0m3ELacUhxKkLSSlSVDBBHMEUFG6K2zWi7IRHv4TbJnAedUr5Bzt3vd7j40z2ZDL7SXWHUONqGUrQoKB7iKiIKUORNbWyamvlicSq0XWXFCTncQ4dw96D6p+IoLNoqcbXtz1JFSEzo0KaAkDeKC2rPWSDj6q3bPlBK9UP6bHaUTvuKPvoHnRSQc8oJAHyWm1qP600D7EVrJ23y7uoUINnhxyeSnHFOEfZQUCVeNcjqzaLpzTKVokzUPzEjhEjkLczjIBxwT8ane/wC0XVd8JTKvEhtknPmYx8yn/p4n4k1ypUpRJJJJ4k0HZ662kXrVyiy8fQ7cDlMNlZweHvq977OyuL5nj00HJrs9A7O7vq99t1DRi2wKw5McHA46ED3j9Q6T0UGn0npe5apuyLfbGionBddUPUZT85R+7pqptFaUgaSsjVvggKVgF98pwXl9Kj9w6BX10npe2aVtiIFqYCUji46rit5XzlHpP1DkK3g4UBRRRQFFFFAUUUUBRRRQGK43WWzewarCnZLHos08pccBKz/zDkrl08e2uyooJh1Rsf1NaHVKt7KbpEGSHI5AWkfrIJz4ZpfyI70V5bEppxl5BwptxJSpJ7QeVW7gdNYVytNuurRauUGNKb5YeaCvtoIqoqqrjsl0XPWVm0+YX1x3VNjwBx9VaJzYPpdSypM67oB90PNkDxRQTlXuDVFDYLpn/wBxvH/2tf8AhWyg7FtGxd3z0aXLI6X5J494TuigmKuq07s91Rf1IVCtbqGFED0iT8kgA9PHiR3A1T1p0np+zkG22eGwse+lkb3ieNbrFAqtH7FrRbFIk35wXOSk580U7rKT3c1fHh2U0mWUMNobaQhDaBhKEJwEjqAFfTFFAUUUUBRRRQFFFFB//9k="/>
          <p:cNvSpPr>
            <a:spLocks noChangeAspect="1" noChangeArrowheads="1"/>
          </p:cNvSpPr>
          <p:nvPr/>
        </p:nvSpPr>
        <p:spPr bwMode="auto">
          <a:xfrm>
            <a:off x="0" y="-701675"/>
            <a:ext cx="1485900" cy="1457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BDAAkGBwgHBgkIBwgKCgkLDRYPDQwMDRsUFRAWIB0iIiAdHx8kKDQsJCYxJx8fLT0tMTU3Ojo6Iys/RD84QzQ5Ojf/2wBDAQoKCg0MDRoPDxo3JR8lNzc3Nzc3Nzc3Nzc3Nzc3Nzc3Nzc3Nzc3Nzc3Nzc3Nzc3Nzc3Nzc3Nzc3Nzc3Nzc3Nzf/wAARCACgAKMDASIAAhEBAxEB/8QAHAAAAwADAQEBAAAAAAAAAAAAAAcIBAUGAQMC/8QASxAAAQMDAQQFBwcJBgUFAAAAAQIDBAAFEQYHEiExQVFhcZEIExQiMkKBI1KEobHBwxUWJGJ0kpSy0TM1Q1RWglNyosLSJVVzk+H/xAAUAQEAAAAAAAAAAAAAAAAAAAAA/8QAFBEBAAAAAAAAAAAAAAAAAAAAAP/aAAwDAQACEQMRAD8AeNFFFAUUUUBQTivytaUAqUQEgZJJxgUrtbbZrVZ1OQ7EhNzmJyC4FYYQf+b3vhw7aBoqUEpKlEADiSeQrk73tJ0nZSUSrwy46k4LcbLqs9Xq8vjipr1LrXUOplq/K9xdcZKiRHR6jQGcgbo54wMZya0GePAUFBTNvlkQVCHabg7jkpwoRnwJrTueUA/vHzenWt3PDelnP8tJOigdQ8oCV06dZ/iz/wCNbGFt+gqSPTrFJQenzLyVAeOKQlFBUVm2w6QumEuynoDivdmN7o/eBKfrruIM6JcGA/BksyGTyW0sKHiKibOBWbabxcbNKEm1THoj3zmlkZ7CORHYaC1c0UhdF7cZDCW42rI/n0ZCfTY6QFgcOKkcj08U+FOu0XeBeoKJtrlNSY6+TjasjuPUew0GfRRRQFFFFAUUUUBRRRQFYF8u0GyWx64XOSiPGZGVLV9gHST0Ac6/V4ukSz22TcLg6GY0dBWtZ6uwdJ7KlnaLrqdrO577m+xbmVH0aLn2f1ldaj9XIdobPaLtPuOqXnYcFS4VozgNA4W+OtZ6v1eXHppe8zwr3Gcca6jQ+hLvrGWUQkeZiIPy0t1J3Edg+cewUHLpQta0oQlSlKOAAMknqFdxprZVqq/JS6IPoMc/4s3LeR1hPtHwAp8aM2dWDSrSFxoyZE4D1pj6QV5xx3fmjursAMUCVtmwGKlObtfH3FEezFZCAk96ic+AromNimj204dYmPHrVII+zFMmigXK9i+jCnAiSknrElVai5bBrG8Fm33KdFWR6oWEuoHw4E+NN2igm++7D9RwAXLa9GuTY91Hyaz8FHH10t7jbZtskGPcIciK8P8ADfaKFeBq2DWrvun7Xf4Zi3eCzKa6POJyUHllJ5g9ooIx4it5pXVV20tcEzLTKU3kjzrKjlt0dSk/fzHRXcbQ9j86xpduFgK59vGVKZx8qwnn/vHPlx5cDxNKsjw66CtNAa8tms4G/HUGJzaR6REWr1kHrT85Pb4111RXZbtNstyYn26QpiQyreQtP2HrB6RVRbNtcxNZ2nzg3WZ7AAlR8+yfnJ/VOPhyoOyooFFAUUUUBXijgV7S821asVpzS5jQ3AmfccstYOChGPXX8Bgd6qBV7Z9cr1Fd12u3v5tMJe7lOQH3RzUesDkPiekUtConnxoPPA8K6LQmlZWrdQsW1gKSz7cl4Y+SaHM955DtIoN5sv2dydYTBJl7zFnZV8q6OBdI9xP3no76pm2W2HaoLMK3Rm48ZlOENtpwB/8AvbX5s9siWe2x7fb2Usxo6AhtA6B29Z7azaAorFuU6NbYT02c8lmOygrccVySBU/6z203W4SHYunP0CEDuiRj5ZztGeCR2c+2goR6QywMvOobHWtQT9tauRqzTsZRTJvttaUOYXKQPvqQZ1wl3BfnJsyRJWeJU86pZJ7yaxKCw/z30p/qW0fxjf8AWj899Kf6ltH8Y3/Wo8ooLD/PfSn+pbR/GN/1o/PfSn+pbR/GN/1qPKKC0bberTeQ5+SbjEmhvAcMd1LgTnlnHcaVO1nZa1JZk37TkfdlJy5JiNDg6OlSB0K4EkDn388TyZva1H9F/Fp5EZFBD3RW30rfpmmr1GuluVh5kneQSQl1B5oPYftwaY+3PQabXIOpLU0ExJC8TG08A24eSgOpR59vfSh4igs3TN9iajssS6QFZZkNhW6cZQrpSe0HhW1qddgWq/ybfV2CQr9FuB3mieSHgn/uAx3gVRQoCiiigDyqVdsd+Ve9czUpc3o0L9FZAPAbvtHvKs+AqmNR3JNosNwuKzgRo63BwzxAJFRi4pS1Fa1FS1HKio5JJ6aD89PGqi2M6UTpzSjT8hoIuFwAefyOITx3E/AHJHWTU/bP7L+X9YWq3FOW1vhb3q5+TT6yvEDHxFV+2kJSABgDgB1UH6HCiig0CJ8onUbvn4OnmFkNhPpMgDI3jkhAPWBgnvx1UkjzruNtTzju0m7BaioN+aQjPQPNpP2kn41w9B6Bmuj0xofUGqApdogqWwk4MhwhDYPVvHme7Na3TVtF4v8Ab7apZQmVIQ2pQOCEk8cduM1ZNvhx4ENmJDaQzHZSENtoGAkDoFBOzewnVS0gqmWhB+ap9zI8GzX5kbDNUR47jy51nKW0FZAedzgDP/Dqk6w7x/dM39nc/lNBFJ4V5XprygeHkze1qP6L+LTzpGeTN7Wo/ov4tPOgw7vb411tkq3zUBceS0ptxPWCMVH2qLI/p+/z7VJB3ozpSlR95PNKviCDVm0h/KOsgam2y+NJwl5JjPHPvJ9ZH1b3hQJmK+7FktSI6yh5lYcbWOaVA5B8RVk6Vu6L9p633RACfSWELUkH2VY4j4HNRkOBqivJ2uipOlJducUD6FKPm+xCxn+be8aBsUUUUHBbb5aomzm47iylbym2QR0grGR4AipZqkPKLdUjQ0VA5OXFtJ+CHD91TfQNryc4Ae1XPnK4iND3R2Fah9yTVE0j/JoZwi/vfOLCcd2+fvp4UBQaKKCaNvlnXC1sZwQQ1PYSsKPSpACD4AJpZngarjaJo2NrGxmE4Q3LbJXFfxnza+3rB5Ef0qW7/Yblp+4OQbtEcYfSeBI9VwdaTyI7RQYtsmPW64xp0VQS/GdS6je5ZBzx7KrPRutbNquC27AlNiTuguxVrAcbPTkcyM9PKpDHCv2h9xtaVtqKFpOUqScEdxoLezWJeD/6TN/Z3P5TUhsav1JHQUM324hJ6DIUftNftetNTOIUhd9nqSoEKBfOCDQaI15RRQPDyZva1H9F/Fp50jPJm9rUf0X8WnnQFL/bnB9L2dznAgFcZxp5Jxy9cA/UTTArmdpbQd0Bf0kZxCcV4DP3UEhU3vJvm+b1JdIJz8vEDnZ6igP++lDTJ2AOFG0BKQfbhup+w/dQU0KKBRQK3yiGVO6FjLTyauLaj3bjifvFTdVV7Z4Kp2zq6pQMqZCHx2BKgT9WalSgePk0PEm/sEjA8wsDp98H7BTyqcPJ3n+j6ykxFEBMqGoDtUlSSPq3qo+gKKKKArWXyx2u+xfRbvBYltZylLqASk9YPMHurZ1we1nW6dI2QJiKBuszKYycZ3B7yz3dHaR20Cv2maH0bptSvQ789FmKG8m3lvz5xjryCgdqiaVKjmvrJkvynnH5Lrjzzh3luOKKlLPSSTzNfGg9AJr9JbWvO4hSsc8DOK77ZRs/VrGeuTN3m7RFVh5SDhTq+B82D0cMEn+tUU/a4Fs09Ki2+GxGjojubrTTYSkeqePDpoI0ooNFA8PJm9rUf0X8WnnSM8mb2tR/RfxaedAVy+094R9n9+WeRhrR+96v311FLnbzcEw9n8hjf3VzH22kgdOFbxHgmgmI86ZXk/Nle0AKx/Zw3VHs9kffS1pxeTfBC77dZ5ScsxktA9HrqyR/0CgoEUUDlRQYV4goudqmQXcbkllbRz2jFRfKYcjSHI76Ch1lRbcQfdUDgjxq3FcqmLbjp5do1o5MabKYtyT55B6AscFjxwf91Bymj7ybBqW23UH1YshKnOGcoPBQ/dJqxWHEvNIcbO8haQpJ6weVRCOYqkNhGq0XbTgs0lwmbbRupCuamSfVx3ez8BQNKivAc0Ggx7lNYt0F+ZLcDcdhsuOLJ4JSBkmpE1rqWTqrUMq6yTupWdxhv/htAndT39J7Saa3lA6uCG2tLw3BlzD03d6BnKE/EjJ7h10iycmg8rOslrlXq6RrbAQFyZLgQ2CcDvPYBx+FYQGeVPbye9KeaYe1NLbwt0qYibw9z3ljvPD4HroGrpexRdOWOJa4KfkmEbpUQAVq6VHHSTxrLvH90zf2dz+U1mVh3j+6Zv7O5/KaCKTXlemvKB4eTN7Wo/ov4tPOkZ5M3taj+i/i086Dw8qnzyiL6mZfYVlZXlMFouvAH314wD2hIB/3U7tT3yJp6xy7pOVhqO2VbuRlauhI7ScD41H95uD92u0u4y1EvynlOr45wVHOO4cvhQYY4mqR8ny0qhaNemupwqfJUtH/AMaQEj6wr6qni12+RdLjGgw0hb8lwNNp48zw8OmrJsNsZs1mhW2P/ZRWENJJ5nA50GfRRRQFcbtU0oNWaXdjMp/TY5L8U9awDlPxGR34rsq8IzQQ+4lSHFIWlSVJOFJUMEHqNbTTN9m6evcW6QF7rzCwSnPBxPSg9hHDs59FNDbpoJcWU5qe1MlUZ4/pqE8fNr6F46j09R76TRSU8xigsjSeo4OqLMzc7av5JY9dCuCm1dKSOsHx6K+mpr3G0/Y5d1mqAajtlWMjK1dCRnpJwPjUtaC1nP0ddEyYqi5GcIEmMT6rqfuI6DVPaa1FadWWxEy3PNvNcN9pWCppXUodBoJGvNxkXa5yrhMJL8l5TiySTxJzjuHKsKrc9Ejf5dn9wV76JG/y7P7goI40rZJGor/CtUQ7rklzdK8ewkcVK+ABqw7XBj223RoMNARHjtpbbT1JAwK+qIzLat5tltKutKADX1oCsO8nFpm/s7n8prMrwgEYPEUEPGvKtz0SN/l2f3BR6JG/y7P7goEn5M4x+cR4cfRvxaeDjiW0KWtSQlIJJJwAK+DxiQmXJDhZjstpKnFnCEpA6SeykDtZ2om9+esmnnSi2jKZEkcFSf1R1I6/nd3MNZti17+dFzTb7a4fyTDWd1QPB9zkV9w6PGlwTmjio10ugtJy9X31q3x0rRHT68uQE5DKP6nkB/Q4Bh+T7pH0iU5qea0fNsZahhQ4KWRhax14Hq95PVT5AxWJabdGtNvjQILXmo0dtLbaM5wAOs8z21mUBRRRQFFFFB8ZMdqVHdYkNodZcSUrbWnKVJPAgjpFTVtU2bSNMSlXC1tuPWZ5XAgZMU/NV+rzwr4HjzpuvjKjsyY7jEhlt5l1JQ424kKStJ5gg8waCI1J3Titrp7UN007PTNs8pcd4e0AcpcHUpPIimhtI2PPRVvXTSbZejq9ZyAOK2+soPSP1eY6M0m3ELacUhxKkLSSlSVDBBHMEUFG6K2zWi7IRHv4TbJnAedUr5Bzt3vd7j40z2ZDL7SXWHUONqGUrQoKB7iKiIKUORNbWyamvlicSq0XWXFCTncQ4dw96D6p+IoLNoqcbXtz1JFSEzo0KaAkDeKC2rPWSDj6q3bPlBK9UP6bHaUTvuKPvoHnRSQc8oJAHyWm1qP600D7EVrJ23y7uoUINnhxyeSnHFOEfZQUCVeNcjqzaLpzTKVokzUPzEjhEjkLczjIBxwT8ane/wC0XVd8JTKvEhtknPmYx8yn/p4n4k1ypUpRJJJJ4k0HZ662kXrVyiy8fQ7cDlMNlZweHvq977OyuL5nj00HJrs9A7O7vq99t1DRi2wKw5McHA46ED3j9Q6T0UGn0npe5apuyLfbGionBddUPUZT85R+7pqptFaUgaSsjVvggKVgF98pwXl9Kj9w6BX10npe2aVtiIFqYCUji46rit5XzlHpP1DkK3g4UBRRRQFFFFAUUUUBRRRQGK43WWzewarCnZLHos08pccBKz/zDkrl08e2uyooJh1Rsf1NaHVKt7KbpEGSHI5AWkfrIJz4ZpfyI70V5bEppxl5BwptxJSpJ7QeVW7gdNYVytNuurRauUGNKb5YeaCvtoIqoqqrjsl0XPWVm0+YX1x3VNjwBx9VaJzYPpdSypM67oB90PNkDxRQTlXuDVFDYLpn/wBxvH/2tf8AhWyg7FtGxd3z0aXLI6X5J494TuigmKuq07s91Rf1IVCtbqGFED0iT8kgA9PHiR3A1T1p0np+zkG22eGwse+lkb3ieNbrFAqtH7FrRbFIk35wXOSk580U7rKT3c1fHh2U0mWUMNobaQhDaBhKEJwEjqAFfTFFAUUUUBRRRQFFFFB//9k="/>
          <p:cNvSpPr>
            <a:spLocks noChangeAspect="1" noChangeArrowheads="1"/>
          </p:cNvSpPr>
          <p:nvPr/>
        </p:nvSpPr>
        <p:spPr bwMode="auto">
          <a:xfrm>
            <a:off x="0" y="-701675"/>
            <a:ext cx="1485900" cy="1457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Picture1.png"/>
          <p:cNvPicPr>
            <a:picLocks noChangeAspect="1"/>
          </p:cNvPicPr>
          <p:nvPr/>
        </p:nvPicPr>
        <p:blipFill>
          <a:blip r:embed="rId3" cstate="print"/>
          <a:stretch>
            <a:fillRect/>
          </a:stretch>
        </p:blipFill>
        <p:spPr>
          <a:xfrm flipH="1">
            <a:off x="6607381" y="-143068"/>
            <a:ext cx="1097189" cy="9082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CB904C-C2CC-4D36-954D-0F92051401C7}"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grpSp>
        <p:nvGrpSpPr>
          <p:cNvPr id="2" name="Group 42"/>
          <p:cNvGrpSpPr/>
          <p:nvPr/>
        </p:nvGrpSpPr>
        <p:grpSpPr>
          <a:xfrm>
            <a:off x="861208" y="323564"/>
            <a:ext cx="7401445" cy="6665691"/>
            <a:chOff x="3790951" y="906117"/>
            <a:chExt cx="6553200" cy="5807074"/>
          </a:xfrm>
        </p:grpSpPr>
        <p:graphicFrame>
          <p:nvGraphicFramePr>
            <p:cNvPr id="5" name="Chart 4"/>
            <p:cNvGraphicFramePr/>
            <p:nvPr/>
          </p:nvGraphicFramePr>
          <p:xfrm>
            <a:off x="3790951" y="906117"/>
            <a:ext cx="6553200" cy="5807074"/>
          </p:xfrm>
          <a:graphic>
            <a:graphicData uri="http://schemas.openxmlformats.org/drawingml/2006/chart">
              <c:chart xmlns:c="http://schemas.openxmlformats.org/drawingml/2006/chart" xmlns:r="http://schemas.openxmlformats.org/officeDocument/2006/relationships" r:id="rId2"/>
            </a:graphicData>
          </a:graphic>
        </p:graphicFrame>
        <p:sp>
          <p:nvSpPr>
            <p:cNvPr id="9269" name="Text Box 99"/>
            <p:cNvSpPr txBox="1">
              <a:spLocks noChangeArrowheads="1"/>
            </p:cNvSpPr>
            <p:nvPr/>
          </p:nvSpPr>
          <p:spPr bwMode="auto">
            <a:xfrm>
              <a:off x="5718175" y="1909416"/>
              <a:ext cx="1400175" cy="250825"/>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FES</a:t>
              </a:r>
            </a:p>
          </p:txBody>
        </p:sp>
        <p:sp>
          <p:nvSpPr>
            <p:cNvPr id="9270" name="Rectangle 36"/>
            <p:cNvSpPr>
              <a:spLocks noChangeArrowheads="1"/>
            </p:cNvSpPr>
            <p:nvPr/>
          </p:nvSpPr>
          <p:spPr bwMode="auto">
            <a:xfrm>
              <a:off x="6818313" y="1572866"/>
              <a:ext cx="341312" cy="153988"/>
            </a:xfrm>
            <a:prstGeom prst="rect">
              <a:avLst/>
            </a:prstGeom>
            <a:noFill/>
            <a:ln w="9525">
              <a:noFill/>
              <a:miter lim="800000"/>
              <a:headEnd/>
              <a:tailEnd/>
            </a:ln>
          </p:spPr>
          <p:txBody>
            <a:bodyPr wrap="none" lIns="0" tIns="0" rIns="0" bIns="0">
              <a:spAutoFit/>
            </a:bodyPr>
            <a:lstStyle/>
            <a:p>
              <a:r>
                <a:rPr lang="en-US" sz="1000" b="1">
                  <a:solidFill>
                    <a:srgbClr val="000000"/>
                  </a:solidFill>
                </a:rPr>
                <a:t>SSRL</a:t>
              </a:r>
              <a:endParaRPr lang="en-US" sz="2800" b="1"/>
            </a:p>
          </p:txBody>
        </p:sp>
        <p:sp>
          <p:nvSpPr>
            <p:cNvPr id="9271" name="Rectangle 38"/>
            <p:cNvSpPr>
              <a:spLocks noChangeArrowheads="1"/>
            </p:cNvSpPr>
            <p:nvPr/>
          </p:nvSpPr>
          <p:spPr bwMode="auto">
            <a:xfrm>
              <a:off x="7715250" y="1915766"/>
              <a:ext cx="2540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ALS</a:t>
              </a:r>
              <a:endParaRPr lang="en-US" sz="2800" b="1"/>
            </a:p>
          </p:txBody>
        </p:sp>
        <p:sp>
          <p:nvSpPr>
            <p:cNvPr id="9272" name="Rectangle 40"/>
            <p:cNvSpPr>
              <a:spLocks noChangeArrowheads="1"/>
            </p:cNvSpPr>
            <p:nvPr/>
          </p:nvSpPr>
          <p:spPr bwMode="auto">
            <a:xfrm>
              <a:off x="8599488" y="3174654"/>
              <a:ext cx="2603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APS</a:t>
              </a:r>
              <a:endParaRPr lang="en-US" sz="2800" b="1"/>
            </a:p>
          </p:txBody>
        </p:sp>
        <p:sp>
          <p:nvSpPr>
            <p:cNvPr id="9273" name="Rectangle 42"/>
            <p:cNvSpPr>
              <a:spLocks noChangeArrowheads="1"/>
            </p:cNvSpPr>
            <p:nvPr/>
          </p:nvSpPr>
          <p:spPr bwMode="auto">
            <a:xfrm>
              <a:off x="8394700" y="4879629"/>
              <a:ext cx="3381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NSLS</a:t>
              </a:r>
              <a:endParaRPr lang="en-US" sz="2800" b="1"/>
            </a:p>
          </p:txBody>
        </p:sp>
        <p:sp>
          <p:nvSpPr>
            <p:cNvPr id="9274" name="Rectangle 44"/>
            <p:cNvSpPr>
              <a:spLocks noChangeArrowheads="1"/>
            </p:cNvSpPr>
            <p:nvPr/>
          </p:nvSpPr>
          <p:spPr bwMode="auto">
            <a:xfrm>
              <a:off x="7926388" y="5419379"/>
              <a:ext cx="300037" cy="153987"/>
            </a:xfrm>
            <a:prstGeom prst="rect">
              <a:avLst/>
            </a:prstGeom>
            <a:noFill/>
            <a:ln w="9525">
              <a:noFill/>
              <a:miter lim="800000"/>
              <a:headEnd/>
              <a:tailEnd/>
            </a:ln>
          </p:spPr>
          <p:txBody>
            <a:bodyPr wrap="none" lIns="0" tIns="0" rIns="0" bIns="0">
              <a:spAutoFit/>
            </a:bodyPr>
            <a:lstStyle/>
            <a:p>
              <a:r>
                <a:rPr lang="en-US" sz="1000" b="1">
                  <a:solidFill>
                    <a:srgbClr val="000000"/>
                  </a:solidFill>
                </a:rPr>
                <a:t>HFIR</a:t>
              </a:r>
              <a:endParaRPr lang="en-US" sz="2800" b="1"/>
            </a:p>
          </p:txBody>
        </p:sp>
        <p:sp>
          <p:nvSpPr>
            <p:cNvPr id="9275" name="Rectangle 46"/>
            <p:cNvSpPr>
              <a:spLocks noChangeArrowheads="1"/>
            </p:cNvSpPr>
            <p:nvPr/>
          </p:nvSpPr>
          <p:spPr bwMode="auto">
            <a:xfrm>
              <a:off x="7683500" y="5563841"/>
              <a:ext cx="3381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Lujan</a:t>
              </a:r>
              <a:endParaRPr lang="en-US" sz="2800" b="1"/>
            </a:p>
          </p:txBody>
        </p:sp>
        <p:sp>
          <p:nvSpPr>
            <p:cNvPr id="9276" name="Rectangle 48"/>
            <p:cNvSpPr>
              <a:spLocks noChangeArrowheads="1"/>
            </p:cNvSpPr>
            <p:nvPr/>
          </p:nvSpPr>
          <p:spPr bwMode="auto">
            <a:xfrm>
              <a:off x="7366000" y="5747991"/>
              <a:ext cx="2603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SNS</a:t>
              </a:r>
              <a:endParaRPr lang="en-US" sz="2800" b="1"/>
            </a:p>
          </p:txBody>
        </p:sp>
        <p:sp>
          <p:nvSpPr>
            <p:cNvPr id="9277" name="Rectangle 50"/>
            <p:cNvSpPr>
              <a:spLocks noChangeArrowheads="1"/>
            </p:cNvSpPr>
            <p:nvPr/>
          </p:nvSpPr>
          <p:spPr bwMode="auto">
            <a:xfrm>
              <a:off x="6642100" y="5927379"/>
              <a:ext cx="4302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NSRCs</a:t>
              </a:r>
              <a:endParaRPr lang="en-US" sz="2800" b="1"/>
            </a:p>
          </p:txBody>
        </p:sp>
        <p:sp>
          <p:nvSpPr>
            <p:cNvPr id="9278" name="Rectangle 52"/>
            <p:cNvSpPr>
              <a:spLocks noChangeArrowheads="1"/>
            </p:cNvSpPr>
            <p:nvPr/>
          </p:nvSpPr>
          <p:spPr bwMode="auto">
            <a:xfrm>
              <a:off x="5160963" y="5668616"/>
              <a:ext cx="444500" cy="153988"/>
            </a:xfrm>
            <a:prstGeom prst="rect">
              <a:avLst/>
            </a:prstGeom>
            <a:noFill/>
            <a:ln w="9525">
              <a:noFill/>
              <a:miter lim="800000"/>
              <a:headEnd/>
              <a:tailEnd/>
            </a:ln>
          </p:spPr>
          <p:txBody>
            <a:bodyPr wrap="none" lIns="0" tIns="0" rIns="0" bIns="0">
              <a:spAutoFit/>
            </a:bodyPr>
            <a:lstStyle/>
            <a:p>
              <a:r>
                <a:rPr lang="en-US" sz="1000" b="1">
                  <a:solidFill>
                    <a:srgbClr val="000000"/>
                  </a:solidFill>
                </a:rPr>
                <a:t>NERSC</a:t>
              </a:r>
              <a:endParaRPr lang="en-US" sz="2800" b="1"/>
            </a:p>
          </p:txBody>
        </p:sp>
        <p:sp>
          <p:nvSpPr>
            <p:cNvPr id="9279" name="Rectangle 54"/>
            <p:cNvSpPr>
              <a:spLocks noChangeArrowheads="1"/>
            </p:cNvSpPr>
            <p:nvPr/>
          </p:nvSpPr>
          <p:spPr bwMode="auto">
            <a:xfrm>
              <a:off x="4525963" y="5039966"/>
              <a:ext cx="3460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OLCF</a:t>
              </a:r>
              <a:endParaRPr lang="en-US" sz="2800" b="1"/>
            </a:p>
          </p:txBody>
        </p:sp>
        <p:sp>
          <p:nvSpPr>
            <p:cNvPr id="9280" name="Rectangle 56"/>
            <p:cNvSpPr>
              <a:spLocks noChangeArrowheads="1"/>
            </p:cNvSpPr>
            <p:nvPr/>
          </p:nvSpPr>
          <p:spPr bwMode="auto">
            <a:xfrm>
              <a:off x="4387850" y="4873279"/>
              <a:ext cx="3397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ALCF</a:t>
              </a:r>
              <a:endParaRPr lang="en-US" sz="2800" b="1"/>
            </a:p>
          </p:txBody>
        </p:sp>
        <p:sp>
          <p:nvSpPr>
            <p:cNvPr id="9281" name="Rectangle 58"/>
            <p:cNvSpPr>
              <a:spLocks noChangeArrowheads="1"/>
            </p:cNvSpPr>
            <p:nvPr/>
          </p:nvSpPr>
          <p:spPr bwMode="auto">
            <a:xfrm>
              <a:off x="4005263" y="4446241"/>
              <a:ext cx="539750" cy="153988"/>
            </a:xfrm>
            <a:prstGeom prst="rect">
              <a:avLst/>
            </a:prstGeom>
            <a:noFill/>
            <a:ln w="9525">
              <a:noFill/>
              <a:miter lim="800000"/>
              <a:headEnd/>
              <a:tailEnd/>
            </a:ln>
          </p:spPr>
          <p:txBody>
            <a:bodyPr wrap="none" lIns="0" tIns="0" rIns="0" bIns="0">
              <a:spAutoFit/>
            </a:bodyPr>
            <a:lstStyle/>
            <a:p>
              <a:r>
                <a:rPr lang="en-US" sz="1000" b="1">
                  <a:solidFill>
                    <a:srgbClr val="000000"/>
                  </a:solidFill>
                </a:rPr>
                <a:t>Tevatron</a:t>
              </a:r>
              <a:endParaRPr lang="en-US" sz="2800" b="1"/>
            </a:p>
          </p:txBody>
        </p:sp>
        <p:sp>
          <p:nvSpPr>
            <p:cNvPr id="9282" name="Rectangle 60"/>
            <p:cNvSpPr>
              <a:spLocks noChangeArrowheads="1"/>
            </p:cNvSpPr>
            <p:nvPr/>
          </p:nvSpPr>
          <p:spPr bwMode="auto">
            <a:xfrm>
              <a:off x="3838575" y="3793779"/>
              <a:ext cx="592138" cy="153987"/>
            </a:xfrm>
            <a:prstGeom prst="rect">
              <a:avLst/>
            </a:prstGeom>
            <a:noFill/>
            <a:ln w="9525">
              <a:noFill/>
              <a:miter lim="800000"/>
              <a:headEnd/>
              <a:tailEnd/>
            </a:ln>
          </p:spPr>
          <p:txBody>
            <a:bodyPr wrap="none" lIns="0" tIns="0" rIns="0" bIns="0">
              <a:spAutoFit/>
            </a:bodyPr>
            <a:lstStyle/>
            <a:p>
              <a:r>
                <a:rPr lang="en-US" sz="1000" b="1">
                  <a:solidFill>
                    <a:srgbClr val="000000"/>
                  </a:solidFill>
                </a:rPr>
                <a:t>B-Factory</a:t>
              </a:r>
              <a:endParaRPr lang="en-US" sz="2800" b="1"/>
            </a:p>
          </p:txBody>
        </p:sp>
        <p:sp>
          <p:nvSpPr>
            <p:cNvPr id="9283" name="Rectangle 62"/>
            <p:cNvSpPr>
              <a:spLocks noChangeArrowheads="1"/>
            </p:cNvSpPr>
            <p:nvPr/>
          </p:nvSpPr>
          <p:spPr bwMode="auto">
            <a:xfrm>
              <a:off x="4122738" y="3361979"/>
              <a:ext cx="311150"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rPr>
                <a:t>RHIC</a:t>
              </a:r>
              <a:endParaRPr lang="en-US" sz="2800" b="1" dirty="0"/>
            </a:p>
          </p:txBody>
        </p:sp>
        <p:sp>
          <p:nvSpPr>
            <p:cNvPr id="9284" name="Rectangle 64"/>
            <p:cNvSpPr>
              <a:spLocks noChangeArrowheads="1"/>
            </p:cNvSpPr>
            <p:nvPr/>
          </p:nvSpPr>
          <p:spPr bwMode="auto">
            <a:xfrm>
              <a:off x="4238625" y="2734916"/>
              <a:ext cx="414338" cy="153988"/>
            </a:xfrm>
            <a:prstGeom prst="rect">
              <a:avLst/>
            </a:prstGeom>
            <a:noFill/>
            <a:ln w="9525">
              <a:noFill/>
              <a:miter lim="800000"/>
              <a:headEnd/>
              <a:tailEnd/>
            </a:ln>
          </p:spPr>
          <p:txBody>
            <a:bodyPr wrap="none" lIns="0" tIns="0" rIns="0" bIns="0">
              <a:spAutoFit/>
            </a:bodyPr>
            <a:lstStyle/>
            <a:p>
              <a:r>
                <a:rPr lang="en-US" sz="1000" b="1">
                  <a:solidFill>
                    <a:srgbClr val="000000"/>
                  </a:solidFill>
                </a:rPr>
                <a:t>TJNAF</a:t>
              </a:r>
              <a:endParaRPr lang="en-US" sz="2800" b="1"/>
            </a:p>
          </p:txBody>
        </p:sp>
        <p:sp>
          <p:nvSpPr>
            <p:cNvPr id="9285" name="Rectangle 66"/>
            <p:cNvSpPr>
              <a:spLocks noChangeArrowheads="1"/>
            </p:cNvSpPr>
            <p:nvPr/>
          </p:nvSpPr>
          <p:spPr bwMode="auto">
            <a:xfrm>
              <a:off x="4484688" y="2396779"/>
              <a:ext cx="392112" cy="153987"/>
            </a:xfrm>
            <a:prstGeom prst="rect">
              <a:avLst/>
            </a:prstGeom>
            <a:noFill/>
            <a:ln w="9525">
              <a:noFill/>
              <a:miter lim="800000"/>
              <a:headEnd/>
              <a:tailEnd/>
            </a:ln>
          </p:spPr>
          <p:txBody>
            <a:bodyPr wrap="none" lIns="0" tIns="0" rIns="0" bIns="0">
              <a:spAutoFit/>
            </a:bodyPr>
            <a:lstStyle/>
            <a:p>
              <a:r>
                <a:rPr lang="en-US" sz="1000" b="1">
                  <a:solidFill>
                    <a:srgbClr val="000000"/>
                  </a:solidFill>
                </a:rPr>
                <a:t>HRIBF</a:t>
              </a:r>
              <a:endParaRPr lang="en-US" sz="2800" b="1"/>
            </a:p>
          </p:txBody>
        </p:sp>
        <p:sp>
          <p:nvSpPr>
            <p:cNvPr id="9286" name="Rectangle 68"/>
            <p:cNvSpPr>
              <a:spLocks noChangeArrowheads="1"/>
            </p:cNvSpPr>
            <p:nvPr/>
          </p:nvSpPr>
          <p:spPr bwMode="auto">
            <a:xfrm>
              <a:off x="4614863" y="2214216"/>
              <a:ext cx="428625" cy="153988"/>
            </a:xfrm>
            <a:prstGeom prst="rect">
              <a:avLst/>
            </a:prstGeom>
            <a:noFill/>
            <a:ln w="9525">
              <a:noFill/>
              <a:miter lim="800000"/>
              <a:headEnd/>
              <a:tailEnd/>
            </a:ln>
          </p:spPr>
          <p:txBody>
            <a:bodyPr wrap="none" lIns="0" tIns="0" rIns="0" bIns="0">
              <a:spAutoFit/>
            </a:bodyPr>
            <a:lstStyle/>
            <a:p>
              <a:r>
                <a:rPr lang="en-US" sz="1000" b="1">
                  <a:solidFill>
                    <a:srgbClr val="000000"/>
                  </a:solidFill>
                </a:rPr>
                <a:t>ATLAS</a:t>
              </a:r>
              <a:endParaRPr lang="en-US" sz="2800" b="1"/>
            </a:p>
          </p:txBody>
        </p:sp>
        <p:sp>
          <p:nvSpPr>
            <p:cNvPr id="9287" name="Rectangle 70"/>
            <p:cNvSpPr>
              <a:spLocks noChangeArrowheads="1"/>
            </p:cNvSpPr>
            <p:nvPr/>
          </p:nvSpPr>
          <p:spPr bwMode="auto">
            <a:xfrm>
              <a:off x="4929188" y="1990379"/>
              <a:ext cx="3524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EMSL</a:t>
              </a:r>
              <a:endParaRPr lang="en-US" sz="2800" b="1"/>
            </a:p>
          </p:txBody>
        </p:sp>
        <p:sp>
          <p:nvSpPr>
            <p:cNvPr id="9288" name="Rectangle 72"/>
            <p:cNvSpPr>
              <a:spLocks noChangeArrowheads="1"/>
            </p:cNvSpPr>
            <p:nvPr/>
          </p:nvSpPr>
          <p:spPr bwMode="auto">
            <a:xfrm>
              <a:off x="5397500" y="1753841"/>
              <a:ext cx="2032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JGI</a:t>
              </a:r>
              <a:endParaRPr lang="en-US" sz="2800" b="1"/>
            </a:p>
          </p:txBody>
        </p:sp>
        <p:sp>
          <p:nvSpPr>
            <p:cNvPr id="9289" name="Rectangle 74"/>
            <p:cNvSpPr>
              <a:spLocks noChangeArrowheads="1"/>
            </p:cNvSpPr>
            <p:nvPr/>
          </p:nvSpPr>
          <p:spPr bwMode="auto">
            <a:xfrm>
              <a:off x="5773738" y="1601441"/>
              <a:ext cx="293687" cy="153988"/>
            </a:xfrm>
            <a:prstGeom prst="rect">
              <a:avLst/>
            </a:prstGeom>
            <a:noFill/>
            <a:ln w="9525">
              <a:noFill/>
              <a:miter lim="800000"/>
              <a:headEnd/>
              <a:tailEnd/>
            </a:ln>
          </p:spPr>
          <p:txBody>
            <a:bodyPr wrap="none" lIns="0" tIns="0" rIns="0" bIns="0">
              <a:spAutoFit/>
            </a:bodyPr>
            <a:lstStyle/>
            <a:p>
              <a:r>
                <a:rPr lang="en-US" sz="1000" b="1">
                  <a:solidFill>
                    <a:srgbClr val="000000"/>
                  </a:solidFill>
                </a:rPr>
                <a:t>ARM</a:t>
              </a:r>
              <a:endParaRPr lang="en-US" sz="2800" b="1"/>
            </a:p>
          </p:txBody>
        </p:sp>
        <p:sp>
          <p:nvSpPr>
            <p:cNvPr id="9290" name="Rectangle 76"/>
            <p:cNvSpPr>
              <a:spLocks noChangeArrowheads="1"/>
            </p:cNvSpPr>
            <p:nvPr/>
          </p:nvSpPr>
          <p:spPr bwMode="auto">
            <a:xfrm rot="16200000">
              <a:off x="6087268" y="1460948"/>
              <a:ext cx="3349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DIII-D</a:t>
              </a:r>
              <a:endParaRPr lang="en-US" sz="2800" b="1"/>
            </a:p>
          </p:txBody>
        </p:sp>
        <p:sp>
          <p:nvSpPr>
            <p:cNvPr id="9291" name="Rectangle 78"/>
            <p:cNvSpPr>
              <a:spLocks noChangeArrowheads="1"/>
            </p:cNvSpPr>
            <p:nvPr/>
          </p:nvSpPr>
          <p:spPr bwMode="auto">
            <a:xfrm rot="16200000">
              <a:off x="6188075" y="1409354"/>
              <a:ext cx="441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Alcator</a:t>
              </a:r>
              <a:endParaRPr lang="en-US" sz="2800" b="1"/>
            </a:p>
          </p:txBody>
        </p:sp>
        <p:sp>
          <p:nvSpPr>
            <p:cNvPr id="9292" name="Rectangle 80"/>
            <p:cNvSpPr>
              <a:spLocks noChangeArrowheads="1"/>
            </p:cNvSpPr>
            <p:nvPr/>
          </p:nvSpPr>
          <p:spPr bwMode="auto">
            <a:xfrm rot="16200000">
              <a:off x="6391275" y="1456979"/>
              <a:ext cx="341313" cy="153987"/>
            </a:xfrm>
            <a:prstGeom prst="rect">
              <a:avLst/>
            </a:prstGeom>
            <a:noFill/>
            <a:ln w="9525">
              <a:noFill/>
              <a:miter lim="800000"/>
              <a:headEnd/>
              <a:tailEnd/>
            </a:ln>
          </p:spPr>
          <p:txBody>
            <a:bodyPr wrap="none" lIns="0" tIns="0" rIns="0" bIns="0">
              <a:spAutoFit/>
            </a:bodyPr>
            <a:lstStyle/>
            <a:p>
              <a:r>
                <a:rPr lang="en-US" sz="1000" b="1">
                  <a:solidFill>
                    <a:srgbClr val="000000"/>
                  </a:solidFill>
                </a:rPr>
                <a:t>NSTX</a:t>
              </a:r>
              <a:endParaRPr lang="en-US" sz="2800" b="1"/>
            </a:p>
          </p:txBody>
        </p:sp>
        <p:sp>
          <p:nvSpPr>
            <p:cNvPr id="9293" name="Text Box 92"/>
            <p:cNvSpPr txBox="1">
              <a:spLocks noChangeArrowheads="1"/>
            </p:cNvSpPr>
            <p:nvPr/>
          </p:nvSpPr>
          <p:spPr bwMode="auto">
            <a:xfrm>
              <a:off x="7204075" y="3388966"/>
              <a:ext cx="1025525" cy="250825"/>
            </a:xfrm>
            <a:prstGeom prst="rect">
              <a:avLst/>
            </a:prstGeom>
            <a:noFill/>
            <a:ln w="9525">
              <a:noFill/>
              <a:miter lim="800000"/>
              <a:headEnd/>
              <a:tailEnd/>
            </a:ln>
          </p:spPr>
          <p:txBody>
            <a:bodyPr wrap="none">
              <a:spAutoFit/>
            </a:bodyPr>
            <a:lstStyle/>
            <a:p>
              <a:pPr>
                <a:lnSpc>
                  <a:spcPct val="85000"/>
                </a:lnSpc>
              </a:pPr>
              <a:r>
                <a:rPr lang="en-US" sz="1200" b="1">
                  <a:solidFill>
                    <a:schemeClr val="bg1"/>
                  </a:solidFill>
                  <a:latin typeface="Calibri" pitchFamily="34" charset="0"/>
                </a:rPr>
                <a:t>Light Sources</a:t>
              </a:r>
            </a:p>
          </p:txBody>
        </p:sp>
        <p:sp>
          <p:nvSpPr>
            <p:cNvPr id="9294" name="Text Box 93"/>
            <p:cNvSpPr txBox="1">
              <a:spLocks noChangeArrowheads="1"/>
            </p:cNvSpPr>
            <p:nvPr/>
          </p:nvSpPr>
          <p:spPr bwMode="auto">
            <a:xfrm>
              <a:off x="6908800" y="4844704"/>
              <a:ext cx="830263" cy="407987"/>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Neutron Sources</a:t>
              </a:r>
            </a:p>
          </p:txBody>
        </p:sp>
        <p:sp>
          <p:nvSpPr>
            <p:cNvPr id="9295" name="Text Box 94"/>
            <p:cNvSpPr txBox="1">
              <a:spLocks noChangeArrowheads="1"/>
            </p:cNvSpPr>
            <p:nvPr/>
          </p:nvSpPr>
          <p:spPr bwMode="auto">
            <a:xfrm>
              <a:off x="6356350" y="5149504"/>
              <a:ext cx="830263" cy="407987"/>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Nano</a:t>
              </a:r>
            </a:p>
            <a:p>
              <a:pPr algn="ctr">
                <a:lnSpc>
                  <a:spcPct val="85000"/>
                </a:lnSpc>
              </a:pPr>
              <a:r>
                <a:rPr lang="en-US" sz="1200" b="1">
                  <a:latin typeface="Calibri" pitchFamily="34" charset="0"/>
                </a:rPr>
                <a:t>Centers</a:t>
              </a:r>
            </a:p>
          </p:txBody>
        </p:sp>
        <p:sp>
          <p:nvSpPr>
            <p:cNvPr id="9296" name="Text Box 95"/>
            <p:cNvSpPr txBox="1">
              <a:spLocks noChangeArrowheads="1"/>
            </p:cNvSpPr>
            <p:nvPr/>
          </p:nvSpPr>
          <p:spPr bwMode="auto">
            <a:xfrm>
              <a:off x="5308600" y="4835179"/>
              <a:ext cx="1133475" cy="407987"/>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Computing</a:t>
              </a:r>
            </a:p>
            <a:p>
              <a:pPr algn="ctr">
                <a:lnSpc>
                  <a:spcPct val="85000"/>
                </a:lnSpc>
              </a:pPr>
              <a:r>
                <a:rPr lang="en-US" sz="1200" b="1">
                  <a:latin typeface="Calibri" pitchFamily="34" charset="0"/>
                </a:rPr>
                <a:t>Facilities</a:t>
              </a:r>
            </a:p>
          </p:txBody>
        </p:sp>
        <p:sp>
          <p:nvSpPr>
            <p:cNvPr id="9297" name="Text Box 96"/>
            <p:cNvSpPr txBox="1">
              <a:spLocks noChangeArrowheads="1"/>
            </p:cNvSpPr>
            <p:nvPr/>
          </p:nvSpPr>
          <p:spPr bwMode="auto">
            <a:xfrm>
              <a:off x="4584700" y="3873154"/>
              <a:ext cx="1400175" cy="407987"/>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High energy physics facilities</a:t>
              </a:r>
            </a:p>
          </p:txBody>
        </p:sp>
        <p:sp>
          <p:nvSpPr>
            <p:cNvPr id="9298" name="Text Box 97"/>
            <p:cNvSpPr txBox="1">
              <a:spLocks noChangeArrowheads="1"/>
            </p:cNvSpPr>
            <p:nvPr/>
          </p:nvSpPr>
          <p:spPr bwMode="auto">
            <a:xfrm>
              <a:off x="4556125" y="2987329"/>
              <a:ext cx="1400175" cy="406400"/>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Nuclear physics</a:t>
              </a:r>
            </a:p>
            <a:p>
              <a:pPr algn="ctr">
                <a:lnSpc>
                  <a:spcPct val="85000"/>
                </a:lnSpc>
              </a:pPr>
              <a:r>
                <a:rPr lang="en-US" sz="1200" b="1">
                  <a:latin typeface="Calibri" pitchFamily="34" charset="0"/>
                </a:rPr>
                <a:t>facilities</a:t>
              </a:r>
            </a:p>
          </p:txBody>
        </p:sp>
        <p:sp>
          <p:nvSpPr>
            <p:cNvPr id="9299" name="Text Box 98"/>
            <p:cNvSpPr txBox="1">
              <a:spLocks noChangeArrowheads="1"/>
            </p:cNvSpPr>
            <p:nvPr/>
          </p:nvSpPr>
          <p:spPr bwMode="auto">
            <a:xfrm>
              <a:off x="5137150" y="2195166"/>
              <a:ext cx="1400175" cy="407988"/>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Bio &amp; Enviro</a:t>
              </a:r>
            </a:p>
            <a:p>
              <a:pPr algn="ctr">
                <a:lnSpc>
                  <a:spcPct val="85000"/>
                </a:lnSpc>
              </a:pPr>
              <a:r>
                <a:rPr lang="en-US" sz="1200" b="1">
                  <a:latin typeface="Calibri" pitchFamily="34" charset="0"/>
                </a:rPr>
                <a:t>Facilities</a:t>
              </a:r>
            </a:p>
          </p:txBody>
        </p:sp>
        <p:sp>
          <p:nvSpPr>
            <p:cNvPr id="9300" name="Rectangle 42"/>
            <p:cNvSpPr>
              <a:spLocks noChangeArrowheads="1"/>
            </p:cNvSpPr>
            <p:nvPr/>
          </p:nvSpPr>
          <p:spPr bwMode="auto">
            <a:xfrm>
              <a:off x="8089900" y="5260629"/>
              <a:ext cx="334963" cy="153987"/>
            </a:xfrm>
            <a:prstGeom prst="rect">
              <a:avLst/>
            </a:prstGeom>
            <a:noFill/>
            <a:ln w="9525">
              <a:noFill/>
              <a:miter lim="800000"/>
              <a:headEnd/>
              <a:tailEnd/>
            </a:ln>
          </p:spPr>
          <p:txBody>
            <a:bodyPr wrap="none" lIns="0" tIns="0" rIns="0" bIns="0">
              <a:spAutoFit/>
            </a:bodyPr>
            <a:lstStyle/>
            <a:p>
              <a:r>
                <a:rPr lang="en-US" sz="1000" b="1">
                  <a:solidFill>
                    <a:srgbClr val="000000"/>
                  </a:solidFill>
                </a:rPr>
                <a:t>LCLS</a:t>
              </a:r>
              <a:endParaRPr lang="en-US" sz="2800" b="1"/>
            </a:p>
          </p:txBody>
        </p:sp>
      </p:grpSp>
      <p:sp>
        <p:nvSpPr>
          <p:cNvPr id="44" name="Rectangle 43"/>
          <p:cNvSpPr/>
          <p:nvPr/>
        </p:nvSpPr>
        <p:spPr>
          <a:xfrm>
            <a:off x="7118252" y="1209823"/>
            <a:ext cx="1681364" cy="4668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2"/>
          <p:cNvSpPr>
            <a:spLocks noGrp="1"/>
          </p:cNvSpPr>
          <p:nvPr>
            <p:ph type="title"/>
          </p:nvPr>
        </p:nvSpPr>
        <p:spPr>
          <a:xfrm>
            <a:off x="0" y="-186177"/>
            <a:ext cx="9144000" cy="1143001"/>
          </a:xfrm>
        </p:spPr>
        <p:txBody>
          <a:bodyPr/>
          <a:lstStyle/>
          <a:p>
            <a:pPr eaLnBrk="1" hangingPunct="1">
              <a:lnSpc>
                <a:spcPct val="90000"/>
              </a:lnSpc>
            </a:pPr>
            <a:r>
              <a:rPr lang="en-US" dirty="0" smtClean="0">
                <a:latin typeface="Arial" charset="0"/>
                <a:cs typeface="Arial" charset="0"/>
              </a:rPr>
              <a:t>Users Come from all 50 States and D.C.</a:t>
            </a:r>
            <a:endParaRPr lang="en-US" sz="2000" i="1" dirty="0" smtClean="0">
              <a:latin typeface="Arial" charset="0"/>
              <a:cs typeface="Arial" charset="0"/>
            </a:endParaRPr>
          </a:p>
        </p:txBody>
      </p:sp>
      <p:sp>
        <p:nvSpPr>
          <p:cNvPr id="40" name="TextBox 39"/>
          <p:cNvSpPr txBox="1"/>
          <p:nvPr/>
        </p:nvSpPr>
        <p:spPr>
          <a:xfrm rot="1111650">
            <a:off x="6400802" y="1214077"/>
            <a:ext cx="2389734" cy="14358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1" algn="ctr"/>
            <a:r>
              <a:rPr lang="en-US" sz="2400" dirty="0" smtClean="0">
                <a:latin typeface="Arial" pitchFamily="34" charset="0"/>
                <a:cs typeface="Arial" pitchFamily="34" charset="0"/>
              </a:rPr>
              <a:t>26,000 </a:t>
            </a:r>
            <a:r>
              <a:rPr lang="en-US" sz="2000" dirty="0" smtClean="0">
                <a:latin typeface="Arial" pitchFamily="34" charset="0"/>
                <a:cs typeface="Arial" pitchFamily="34" charset="0"/>
              </a:rPr>
              <a:t>users/year at </a:t>
            </a:r>
            <a:r>
              <a:rPr lang="en-US" sz="2400" dirty="0" smtClean="0">
                <a:latin typeface="Arial" pitchFamily="34" charset="0"/>
                <a:cs typeface="Arial" pitchFamily="34" charset="0"/>
              </a:rPr>
              <a:t>32 </a:t>
            </a:r>
            <a:r>
              <a:rPr lang="en-US" sz="2000" dirty="0" smtClean="0">
                <a:latin typeface="Arial" pitchFamily="34" charset="0"/>
                <a:cs typeface="Arial" pitchFamily="34" charset="0"/>
              </a:rPr>
              <a:t>national scientific user facilities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p:cNvGraphicFramePr>
            <a:graphicFrameLocks/>
          </p:cNvGraphicFramePr>
          <p:nvPr/>
        </p:nvGraphicFramePr>
        <p:xfrm>
          <a:off x="1588" y="1214652"/>
          <a:ext cx="9144000" cy="6424400"/>
        </p:xfrm>
        <a:graphic>
          <a:graphicData uri="http://schemas.openxmlformats.org/drawingml/2006/chart">
            <c:chart xmlns:c="http://schemas.openxmlformats.org/drawingml/2006/chart" xmlns:r="http://schemas.openxmlformats.org/officeDocument/2006/relationships" r:id="rId3"/>
          </a:graphicData>
        </a:graphic>
      </p:graphicFrame>
      <p:sp>
        <p:nvSpPr>
          <p:cNvPr id="21506" name="Rectangle 2"/>
          <p:cNvSpPr>
            <a:spLocks noGrp="1" noChangeArrowheads="1"/>
          </p:cNvSpPr>
          <p:nvPr>
            <p:ph type="title"/>
          </p:nvPr>
        </p:nvSpPr>
        <p:spPr>
          <a:xfrm>
            <a:off x="-42807" y="2"/>
            <a:ext cx="9186809" cy="638175"/>
          </a:xfrm>
        </p:spPr>
        <p:txBody>
          <a:bodyPr/>
          <a:lstStyle/>
          <a:p>
            <a:pPr eaLnBrk="1" hangingPunct="1">
              <a:lnSpc>
                <a:spcPct val="80000"/>
              </a:lnSpc>
            </a:pPr>
            <a:r>
              <a:rPr lang="en-US" dirty="0" smtClean="0">
                <a:solidFill>
                  <a:srgbClr val="006600"/>
                </a:solidFill>
              </a:rPr>
              <a:t>Synchrotron Light Sources</a:t>
            </a:r>
          </a:p>
        </p:txBody>
      </p:sp>
      <p:grpSp>
        <p:nvGrpSpPr>
          <p:cNvPr id="2" name="Group 430"/>
          <p:cNvGrpSpPr>
            <a:grpSpLocks/>
          </p:cNvGrpSpPr>
          <p:nvPr/>
        </p:nvGrpSpPr>
        <p:grpSpPr bwMode="auto">
          <a:xfrm>
            <a:off x="2168657" y="675861"/>
            <a:ext cx="2439987" cy="1892717"/>
            <a:chOff x="1233" y="916"/>
            <a:chExt cx="1537" cy="1009"/>
          </a:xfrm>
        </p:grpSpPr>
        <p:pic>
          <p:nvPicPr>
            <p:cNvPr id="21529" name="Picture 431"/>
            <p:cNvPicPr>
              <a:picLocks noChangeAspect="1" noChangeArrowheads="1"/>
            </p:cNvPicPr>
            <p:nvPr/>
          </p:nvPicPr>
          <p:blipFill>
            <a:blip r:embed="rId4" cstate="print"/>
            <a:srcRect/>
            <a:stretch>
              <a:fillRect/>
            </a:stretch>
          </p:blipFill>
          <p:spPr bwMode="auto">
            <a:xfrm>
              <a:off x="1233" y="920"/>
              <a:ext cx="1537" cy="1005"/>
            </a:xfrm>
            <a:prstGeom prst="rect">
              <a:avLst/>
            </a:prstGeom>
            <a:noFill/>
            <a:ln w="22225">
              <a:solidFill>
                <a:srgbClr val="FF0000"/>
              </a:solidFill>
              <a:miter lim="800000"/>
              <a:headEnd/>
              <a:tailEnd/>
            </a:ln>
          </p:spPr>
        </p:pic>
        <p:sp>
          <p:nvSpPr>
            <p:cNvPr id="21530" name="Text Box 432"/>
            <p:cNvSpPr txBox="1">
              <a:spLocks noChangeArrowheads="1"/>
            </p:cNvSpPr>
            <p:nvPr/>
          </p:nvSpPr>
          <p:spPr bwMode="auto">
            <a:xfrm>
              <a:off x="1637" y="916"/>
              <a:ext cx="734" cy="197"/>
            </a:xfrm>
            <a:prstGeom prst="rect">
              <a:avLst/>
            </a:prstGeom>
            <a:noFill/>
            <a:ln w="9525">
              <a:noFill/>
              <a:miter lim="800000"/>
              <a:headEnd/>
              <a:tailEnd/>
            </a:ln>
          </p:spPr>
          <p:txBody>
            <a:bodyPr wrap="none">
              <a:spAutoFit/>
            </a:bodyPr>
            <a:lstStyle/>
            <a:p>
              <a:r>
                <a:rPr lang="en-US" b="1" u="none" dirty="0">
                  <a:solidFill>
                    <a:schemeClr val="bg1"/>
                  </a:solidFill>
                  <a:latin typeface="Arial Narrow" pitchFamily="34" charset="0"/>
                </a:rPr>
                <a:t>NSLS 1982</a:t>
              </a:r>
            </a:p>
          </p:txBody>
        </p:sp>
      </p:grpSp>
      <p:pic>
        <p:nvPicPr>
          <p:cNvPr id="21516" name="Picture 434" descr="spear"/>
          <p:cNvPicPr>
            <a:picLocks noChangeAspect="1" noChangeArrowheads="1"/>
          </p:cNvPicPr>
          <p:nvPr/>
        </p:nvPicPr>
        <p:blipFill>
          <a:blip r:embed="rId5" cstate="print"/>
          <a:srcRect/>
          <a:stretch>
            <a:fillRect/>
          </a:stretch>
        </p:blipFill>
        <p:spPr bwMode="auto">
          <a:xfrm>
            <a:off x="0" y="556591"/>
            <a:ext cx="2163922" cy="1553717"/>
          </a:xfrm>
          <a:prstGeom prst="rect">
            <a:avLst/>
          </a:prstGeom>
          <a:noFill/>
          <a:ln w="22225">
            <a:solidFill>
              <a:srgbClr val="FF0000"/>
            </a:solidFill>
            <a:miter lim="800000"/>
            <a:headEnd/>
            <a:tailEnd/>
          </a:ln>
        </p:spPr>
      </p:pic>
      <p:sp>
        <p:nvSpPr>
          <p:cNvPr id="21517" name="Text Box 435"/>
          <p:cNvSpPr txBox="1">
            <a:spLocks noChangeArrowheads="1"/>
          </p:cNvSpPr>
          <p:nvPr/>
        </p:nvSpPr>
        <p:spPr bwMode="auto">
          <a:xfrm>
            <a:off x="184154" y="661988"/>
            <a:ext cx="1827613" cy="369300"/>
          </a:xfrm>
          <a:prstGeom prst="rect">
            <a:avLst/>
          </a:prstGeom>
          <a:noFill/>
          <a:ln w="9525">
            <a:noFill/>
            <a:miter lim="800000"/>
            <a:headEnd/>
            <a:tailEnd/>
          </a:ln>
        </p:spPr>
        <p:txBody>
          <a:bodyPr wrap="none" lIns="91407" tIns="45704" rIns="91407" bIns="45704">
            <a:spAutoFit/>
          </a:bodyPr>
          <a:lstStyle/>
          <a:p>
            <a:r>
              <a:rPr lang="en-US" b="1" u="none" dirty="0">
                <a:solidFill>
                  <a:schemeClr val="bg1"/>
                </a:solidFill>
                <a:latin typeface="Arial Narrow" pitchFamily="34" charset="0"/>
              </a:rPr>
              <a:t>SSRL 1974 &amp; 2004</a:t>
            </a:r>
          </a:p>
        </p:txBody>
      </p:sp>
      <p:grpSp>
        <p:nvGrpSpPr>
          <p:cNvPr id="3" name="Group 222"/>
          <p:cNvGrpSpPr/>
          <p:nvPr/>
        </p:nvGrpSpPr>
        <p:grpSpPr>
          <a:xfrm>
            <a:off x="6427711" y="424071"/>
            <a:ext cx="2716291" cy="1614358"/>
            <a:chOff x="4074253" y="584617"/>
            <a:chExt cx="2716291" cy="1438821"/>
          </a:xfrm>
        </p:grpSpPr>
        <p:pic>
          <p:nvPicPr>
            <p:cNvPr id="21520" name="Picture 440" descr="nsls2banner10"/>
            <p:cNvPicPr>
              <a:picLocks noChangeAspect="1" noChangeArrowheads="1"/>
            </p:cNvPicPr>
            <p:nvPr/>
          </p:nvPicPr>
          <p:blipFill>
            <a:blip r:embed="rId6" cstate="print"/>
            <a:srcRect/>
            <a:stretch>
              <a:fillRect/>
            </a:stretch>
          </p:blipFill>
          <p:spPr bwMode="auto">
            <a:xfrm>
              <a:off x="4117194" y="618500"/>
              <a:ext cx="2673350" cy="1404938"/>
            </a:xfrm>
            <a:prstGeom prst="rect">
              <a:avLst/>
            </a:prstGeom>
            <a:noFill/>
            <a:ln w="19050">
              <a:solidFill>
                <a:srgbClr val="FF0000"/>
              </a:solidFill>
              <a:miter lim="800000"/>
              <a:headEnd/>
              <a:tailEnd/>
            </a:ln>
          </p:spPr>
        </p:pic>
        <p:sp>
          <p:nvSpPr>
            <p:cNvPr id="21521" name="Text Box 441"/>
            <p:cNvSpPr txBox="1">
              <a:spLocks noChangeArrowheads="1"/>
            </p:cNvSpPr>
            <p:nvPr/>
          </p:nvSpPr>
          <p:spPr bwMode="auto">
            <a:xfrm>
              <a:off x="4074253" y="584617"/>
              <a:ext cx="1333997" cy="329162"/>
            </a:xfrm>
            <a:prstGeom prst="rect">
              <a:avLst/>
            </a:prstGeom>
            <a:noFill/>
            <a:ln w="9525">
              <a:noFill/>
              <a:miter lim="800000"/>
              <a:headEnd/>
              <a:tailEnd/>
            </a:ln>
          </p:spPr>
          <p:txBody>
            <a:bodyPr wrap="none" lIns="91429" tIns="45714" rIns="91429" bIns="45714">
              <a:spAutoFit/>
            </a:bodyPr>
            <a:lstStyle/>
            <a:p>
              <a:r>
                <a:rPr lang="en-US" b="1" u="none" dirty="0">
                  <a:solidFill>
                    <a:srgbClr val="FFFFFF"/>
                  </a:solidFill>
                  <a:latin typeface="Arial Narrow" pitchFamily="34" charset="0"/>
                </a:rPr>
                <a:t>NSLS-II 2015</a:t>
              </a:r>
            </a:p>
          </p:txBody>
        </p:sp>
      </p:grpSp>
      <p:grpSp>
        <p:nvGrpSpPr>
          <p:cNvPr id="4" name="Group 454"/>
          <p:cNvGrpSpPr>
            <a:grpSpLocks/>
          </p:cNvGrpSpPr>
          <p:nvPr/>
        </p:nvGrpSpPr>
        <p:grpSpPr bwMode="auto">
          <a:xfrm>
            <a:off x="4665663" y="755373"/>
            <a:ext cx="2217045" cy="1690178"/>
            <a:chOff x="2939" y="738"/>
            <a:chExt cx="1333" cy="884"/>
          </a:xfrm>
        </p:grpSpPr>
        <p:pic>
          <p:nvPicPr>
            <p:cNvPr id="21525" name="Picture 5" descr="DSC_0271"/>
            <p:cNvPicPr>
              <a:picLocks noChangeAspect="1" noChangeArrowheads="1"/>
            </p:cNvPicPr>
            <p:nvPr/>
          </p:nvPicPr>
          <p:blipFill>
            <a:blip r:embed="rId7" cstate="print">
              <a:lum bright="20000" contrast="40000"/>
            </a:blip>
            <a:srcRect/>
            <a:stretch>
              <a:fillRect/>
            </a:stretch>
          </p:blipFill>
          <p:spPr bwMode="auto">
            <a:xfrm>
              <a:off x="2939" y="738"/>
              <a:ext cx="1320" cy="884"/>
            </a:xfrm>
            <a:prstGeom prst="rect">
              <a:avLst/>
            </a:prstGeom>
            <a:noFill/>
            <a:ln w="19050">
              <a:solidFill>
                <a:srgbClr val="FF0000"/>
              </a:solidFill>
              <a:miter lim="800000"/>
              <a:headEnd/>
              <a:tailEnd/>
            </a:ln>
          </p:spPr>
        </p:pic>
        <p:sp>
          <p:nvSpPr>
            <p:cNvPr id="21526" name="Text Box 444"/>
            <p:cNvSpPr txBox="1">
              <a:spLocks noChangeArrowheads="1"/>
            </p:cNvSpPr>
            <p:nvPr/>
          </p:nvSpPr>
          <p:spPr bwMode="auto">
            <a:xfrm>
              <a:off x="3578" y="1411"/>
              <a:ext cx="694" cy="193"/>
            </a:xfrm>
            <a:prstGeom prst="rect">
              <a:avLst/>
            </a:prstGeom>
            <a:noFill/>
            <a:ln w="9525">
              <a:noFill/>
              <a:miter lim="800000"/>
              <a:headEnd/>
              <a:tailEnd/>
            </a:ln>
          </p:spPr>
          <p:txBody>
            <a:bodyPr wrap="none">
              <a:spAutoFit/>
            </a:bodyPr>
            <a:lstStyle/>
            <a:p>
              <a:r>
                <a:rPr lang="en-US" b="1" u="none" dirty="0">
                  <a:solidFill>
                    <a:schemeClr val="bg1"/>
                  </a:solidFill>
                  <a:latin typeface="Arial Narrow" pitchFamily="34" charset="0"/>
                </a:rPr>
                <a:t>LCLS 2009</a:t>
              </a:r>
            </a:p>
          </p:txBody>
        </p:sp>
      </p:grpSp>
      <p:grpSp>
        <p:nvGrpSpPr>
          <p:cNvPr id="5" name="Group 427"/>
          <p:cNvGrpSpPr>
            <a:grpSpLocks/>
          </p:cNvGrpSpPr>
          <p:nvPr/>
        </p:nvGrpSpPr>
        <p:grpSpPr bwMode="auto">
          <a:xfrm>
            <a:off x="3591339" y="1775790"/>
            <a:ext cx="2120348" cy="1577009"/>
            <a:chOff x="2107" y="2182"/>
            <a:chExt cx="1351" cy="1050"/>
          </a:xfrm>
        </p:grpSpPr>
        <p:pic>
          <p:nvPicPr>
            <p:cNvPr id="21527" name="Picture 428"/>
            <p:cNvPicPr>
              <a:picLocks noChangeAspect="1" noChangeArrowheads="1"/>
            </p:cNvPicPr>
            <p:nvPr/>
          </p:nvPicPr>
          <p:blipFill>
            <a:blip r:embed="rId8" cstate="print"/>
            <a:srcRect/>
            <a:stretch>
              <a:fillRect/>
            </a:stretch>
          </p:blipFill>
          <p:spPr bwMode="auto">
            <a:xfrm>
              <a:off x="2107" y="2182"/>
              <a:ext cx="1351" cy="1050"/>
            </a:xfrm>
            <a:prstGeom prst="rect">
              <a:avLst/>
            </a:prstGeom>
            <a:noFill/>
            <a:ln w="22225">
              <a:solidFill>
                <a:srgbClr val="FF0000"/>
              </a:solidFill>
              <a:miter lim="800000"/>
              <a:headEnd/>
              <a:tailEnd/>
            </a:ln>
          </p:spPr>
        </p:pic>
        <p:sp>
          <p:nvSpPr>
            <p:cNvPr id="21528" name="Text Box 429"/>
            <p:cNvSpPr txBox="1">
              <a:spLocks noChangeArrowheads="1"/>
            </p:cNvSpPr>
            <p:nvPr/>
          </p:nvSpPr>
          <p:spPr bwMode="auto">
            <a:xfrm>
              <a:off x="2166" y="2216"/>
              <a:ext cx="844" cy="246"/>
            </a:xfrm>
            <a:prstGeom prst="rect">
              <a:avLst/>
            </a:prstGeom>
            <a:noFill/>
            <a:ln w="9525">
              <a:noFill/>
              <a:miter lim="800000"/>
              <a:headEnd/>
              <a:tailEnd/>
            </a:ln>
          </p:spPr>
          <p:txBody>
            <a:bodyPr wrap="square">
              <a:spAutoFit/>
            </a:bodyPr>
            <a:lstStyle/>
            <a:p>
              <a:r>
                <a:rPr lang="en-US" b="1" u="none" dirty="0">
                  <a:solidFill>
                    <a:schemeClr val="bg1"/>
                  </a:solidFill>
                  <a:latin typeface="Arial Narrow" pitchFamily="34" charset="0"/>
                </a:rPr>
                <a:t>APS 1996</a:t>
              </a:r>
            </a:p>
          </p:txBody>
        </p:sp>
      </p:grpSp>
      <p:grpSp>
        <p:nvGrpSpPr>
          <p:cNvPr id="6" name="Group 453"/>
          <p:cNvGrpSpPr>
            <a:grpSpLocks/>
          </p:cNvGrpSpPr>
          <p:nvPr/>
        </p:nvGrpSpPr>
        <p:grpSpPr bwMode="auto">
          <a:xfrm>
            <a:off x="1338469" y="1934819"/>
            <a:ext cx="2239617" cy="1722781"/>
            <a:chOff x="1164" y="2008"/>
            <a:chExt cx="1310" cy="886"/>
          </a:xfrm>
        </p:grpSpPr>
        <p:pic>
          <p:nvPicPr>
            <p:cNvPr id="21531" name="Picture 425" descr="XBD9904-00697"/>
            <p:cNvPicPr>
              <a:picLocks noChangeAspect="1" noChangeArrowheads="1"/>
            </p:cNvPicPr>
            <p:nvPr/>
          </p:nvPicPr>
          <p:blipFill>
            <a:blip r:embed="rId9" cstate="print"/>
            <a:srcRect/>
            <a:stretch>
              <a:fillRect/>
            </a:stretch>
          </p:blipFill>
          <p:spPr bwMode="auto">
            <a:xfrm>
              <a:off x="1164" y="2008"/>
              <a:ext cx="1310" cy="886"/>
            </a:xfrm>
            <a:prstGeom prst="rect">
              <a:avLst/>
            </a:prstGeom>
            <a:noFill/>
            <a:ln w="19050">
              <a:solidFill>
                <a:srgbClr val="FF0000"/>
              </a:solidFill>
              <a:miter lim="800000"/>
              <a:headEnd/>
              <a:tailEnd/>
            </a:ln>
          </p:spPr>
        </p:pic>
        <p:sp>
          <p:nvSpPr>
            <p:cNvPr id="21532" name="Text Box 426"/>
            <p:cNvSpPr txBox="1">
              <a:spLocks noChangeArrowheads="1"/>
            </p:cNvSpPr>
            <p:nvPr/>
          </p:nvSpPr>
          <p:spPr bwMode="auto">
            <a:xfrm>
              <a:off x="1257" y="2069"/>
              <a:ext cx="665" cy="190"/>
            </a:xfrm>
            <a:prstGeom prst="rect">
              <a:avLst/>
            </a:prstGeom>
            <a:noFill/>
            <a:ln w="9525">
              <a:noFill/>
              <a:miter lim="800000"/>
              <a:headEnd/>
              <a:tailEnd/>
            </a:ln>
          </p:spPr>
          <p:txBody>
            <a:bodyPr wrap="square">
              <a:spAutoFit/>
            </a:bodyPr>
            <a:lstStyle/>
            <a:p>
              <a:r>
                <a:rPr lang="en-US" b="1" u="none" dirty="0">
                  <a:solidFill>
                    <a:schemeClr val="bg1"/>
                  </a:solidFill>
                  <a:latin typeface="Arial Narrow" pitchFamily="34" charset="0"/>
                </a:rPr>
                <a:t>ALS 1993</a:t>
              </a:r>
            </a:p>
          </p:txBody>
        </p:sp>
      </p:grpSp>
      <p:sp>
        <p:nvSpPr>
          <p:cNvPr id="21" name="Slide Number Placeholder 2"/>
          <p:cNvSpPr>
            <a:spLocks noGrp="1"/>
          </p:cNvSpPr>
          <p:nvPr>
            <p:ph type="sldNum" sz="quarter" idx="11"/>
          </p:nvPr>
        </p:nvSpPr>
        <p:spPr>
          <a:xfrm>
            <a:off x="8566150" y="6506369"/>
            <a:ext cx="381000" cy="365125"/>
          </a:xfrm>
        </p:spPr>
        <p:txBody>
          <a:bodyPr/>
          <a:lstStyle/>
          <a:p>
            <a:pPr>
              <a:defRPr/>
            </a:pPr>
            <a:fld id="{6EEA275D-5A49-48A8-817D-44C3EA0A3A2F}" type="slidenum">
              <a:rPr lang="en-US" smtClean="0">
                <a:solidFill>
                  <a:srgbClr val="0B6F0B"/>
                </a:solidFill>
                <a:latin typeface="Arial" pitchFamily="34" charset="0"/>
              </a:rPr>
              <a:pPr>
                <a:defRPr/>
              </a:pPr>
              <a:t>6</a:t>
            </a:fld>
            <a:endParaRPr lang="en-US" dirty="0">
              <a:solidFill>
                <a:srgbClr val="0B6F0B"/>
              </a:solidFill>
              <a:latin typeface="Arial" pitchFamily="34" charset="0"/>
            </a:endParaRPr>
          </a:p>
        </p:txBody>
      </p:sp>
      <p:sp>
        <p:nvSpPr>
          <p:cNvPr id="22" name="TextBox 21"/>
          <p:cNvSpPr txBox="1"/>
          <p:nvPr/>
        </p:nvSpPr>
        <p:spPr>
          <a:xfrm rot="20072707">
            <a:off x="2603612" y="4086658"/>
            <a:ext cx="225157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Researchers may use more than one facility</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849" y="187761"/>
            <a:ext cx="8471477" cy="433725"/>
          </a:xfrm>
          <a:prstGeom prst="rect">
            <a:avLst/>
          </a:prstGeom>
        </p:spPr>
        <p:txBody>
          <a:bodyPr lIns="82058" tIns="41029" rIns="82058" bIns="41029">
            <a:spAutoFit/>
          </a:bodyPr>
          <a:lstStyle/>
          <a:p>
            <a:pPr algn="ctr" defTabSz="914608">
              <a:lnSpc>
                <a:spcPct val="95000"/>
              </a:lnSpc>
              <a:tabLst>
                <a:tab pos="1696726" algn="l"/>
              </a:tabLst>
              <a:defRPr/>
            </a:pPr>
            <a:r>
              <a:rPr lang="en-US" sz="2400" dirty="0" smtClean="0">
                <a:solidFill>
                  <a:srgbClr val="0B6F0B"/>
                </a:solidFill>
                <a:latin typeface="Arial" pitchFamily="34" charset="0"/>
                <a:cs typeface="Arial" pitchFamily="34" charset="0"/>
              </a:rPr>
              <a:t>Users </a:t>
            </a:r>
            <a:r>
              <a:rPr lang="en-US" sz="2400" dirty="0">
                <a:solidFill>
                  <a:srgbClr val="0B6F0B"/>
                </a:solidFill>
                <a:latin typeface="Arial" pitchFamily="34" charset="0"/>
                <a:cs typeface="Arial" pitchFamily="34" charset="0"/>
              </a:rPr>
              <a:t>by Discipline at the Synchrotron </a:t>
            </a:r>
            <a:r>
              <a:rPr lang="en-US" sz="2400" dirty="0" smtClean="0">
                <a:solidFill>
                  <a:srgbClr val="0B6F0B"/>
                </a:solidFill>
                <a:latin typeface="Arial" pitchFamily="34" charset="0"/>
                <a:cs typeface="Arial" pitchFamily="34" charset="0"/>
              </a:rPr>
              <a:t>Light </a:t>
            </a:r>
            <a:r>
              <a:rPr lang="en-US" sz="2400" dirty="0">
                <a:solidFill>
                  <a:srgbClr val="0B6F0B"/>
                </a:solidFill>
                <a:latin typeface="Arial" pitchFamily="34" charset="0"/>
                <a:cs typeface="Arial" pitchFamily="34" charset="0"/>
              </a:rPr>
              <a:t>Sources</a:t>
            </a:r>
          </a:p>
        </p:txBody>
      </p:sp>
      <p:graphicFrame>
        <p:nvGraphicFramePr>
          <p:cNvPr id="4" name="Content Placeholder 3"/>
          <p:cNvGraphicFramePr>
            <a:graphicFrameLocks/>
          </p:cNvGraphicFramePr>
          <p:nvPr/>
        </p:nvGraphicFramePr>
        <p:xfrm>
          <a:off x="-191069" y="846162"/>
          <a:ext cx="9335069" cy="64690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p:cNvSpPr>
            <a:spLocks noGrp="1"/>
          </p:cNvSpPr>
          <p:nvPr>
            <p:ph type="sldNum" sz="quarter" idx="11"/>
          </p:nvPr>
        </p:nvSpPr>
        <p:spPr>
          <a:xfrm>
            <a:off x="8566150" y="6506369"/>
            <a:ext cx="381000" cy="365125"/>
          </a:xfrm>
        </p:spPr>
        <p:txBody>
          <a:bodyPr/>
          <a:lstStyle/>
          <a:p>
            <a:pPr>
              <a:defRPr/>
            </a:pPr>
            <a:fld id="{6EEA275D-5A49-48A8-817D-44C3EA0A3A2F}" type="slidenum">
              <a:rPr lang="en-US" smtClean="0">
                <a:solidFill>
                  <a:srgbClr val="0B6F0B"/>
                </a:solidFill>
                <a:latin typeface="Arial" pitchFamily="34" charset="0"/>
              </a:rPr>
              <a:pPr>
                <a:defRPr/>
              </a:pPr>
              <a:t>7</a:t>
            </a:fld>
            <a:endParaRPr lang="en-US" dirty="0">
              <a:solidFill>
                <a:srgbClr val="0B6F0B"/>
              </a:solidFill>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SCR_BES_Data_Report_ALSDataRates.jpg"/>
          <p:cNvPicPr>
            <a:picLocks noGrp="1" noChangeAspect="1"/>
          </p:cNvPicPr>
          <p:nvPr>
            <p:ph idx="1"/>
          </p:nvPr>
        </p:nvPicPr>
        <p:blipFill>
          <a:blip r:embed="rId2" cstate="print"/>
          <a:srcRect l="14527" t="21125" r="15960" b="37146"/>
          <a:stretch>
            <a:fillRect/>
          </a:stretch>
        </p:blipFill>
        <p:spPr>
          <a:xfrm>
            <a:off x="674705" y="852259"/>
            <a:ext cx="6027944" cy="4682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smtClean="0"/>
              <a:t>Advanced Light Source Data Rates</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8</a:t>
            </a:fld>
            <a:endParaRPr lang="en-US"/>
          </a:p>
        </p:txBody>
      </p:sp>
      <p:sp>
        <p:nvSpPr>
          <p:cNvPr id="6" name="TextBox 5"/>
          <p:cNvSpPr txBox="1"/>
          <p:nvPr/>
        </p:nvSpPr>
        <p:spPr>
          <a:xfrm>
            <a:off x="630309" y="5628441"/>
            <a:ext cx="5040162" cy="584775"/>
          </a:xfrm>
          <a:prstGeom prst="rect">
            <a:avLst/>
          </a:prstGeom>
          <a:noFill/>
        </p:spPr>
        <p:txBody>
          <a:bodyPr wrap="none" rtlCol="0">
            <a:spAutoFit/>
          </a:bodyPr>
          <a:lstStyle/>
          <a:p>
            <a:r>
              <a:rPr lang="en-US" sz="1600" i="1" dirty="0" smtClean="0"/>
              <a:t>Data and Communication in Basic Energy Sciences:  </a:t>
            </a:r>
          </a:p>
          <a:p>
            <a:r>
              <a:rPr lang="en-US" sz="1600" i="1" dirty="0" smtClean="0"/>
              <a:t>Creating a Pathway for Scientific Discovery </a:t>
            </a:r>
            <a:r>
              <a:rPr lang="en-US" sz="1600" dirty="0" smtClean="0"/>
              <a:t>(2012)</a:t>
            </a:r>
            <a:endParaRPr lang="en-US" sz="1600" dirty="0"/>
          </a:p>
        </p:txBody>
      </p:sp>
      <p:sp>
        <p:nvSpPr>
          <p:cNvPr id="7" name="TextBox 6"/>
          <p:cNvSpPr txBox="1"/>
          <p:nvPr/>
        </p:nvSpPr>
        <p:spPr>
          <a:xfrm rot="20444114">
            <a:off x="6318650" y="2548231"/>
            <a:ext cx="2886571"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Data Strategy is very important to productivity and competitiveness </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ASCR and BES, BER, HEP</a:t>
            </a:r>
            <a:endParaRPr lang="en-US"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00" t="13250" r="25000" b="4375"/>
          <a:stretch/>
        </p:blipFill>
        <p:spPr bwMode="auto">
          <a:xfrm>
            <a:off x="650866" y="1113692"/>
            <a:ext cx="3785312" cy="487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54063" y="5351195"/>
            <a:ext cx="3709650" cy="646331"/>
          </a:xfrm>
          <a:prstGeom prst="rect">
            <a:avLst/>
          </a:prstGeom>
          <a:noFill/>
        </p:spPr>
        <p:txBody>
          <a:bodyPr wrap="square" rtlCol="0">
            <a:spAutoFit/>
          </a:bodyPr>
          <a:lstStyle/>
          <a:p>
            <a:r>
              <a:rPr lang="en-US" sz="1200" dirty="0">
                <a:hlinkClick r:id="rId4"/>
              </a:rPr>
              <a:t>http://science.energy.gov/~/</a:t>
            </a:r>
            <a:r>
              <a:rPr lang="en-US" sz="1200" dirty="0" smtClean="0">
                <a:hlinkClick r:id="rId4"/>
              </a:rPr>
              <a:t>media/ascr/pdf/program-documents/docs/ASCR_DataCrosscutting2_8_28_13.pdf</a:t>
            </a:r>
            <a:r>
              <a:rPr lang="en-US" sz="1200" dirty="0" smtClean="0"/>
              <a:t> </a:t>
            </a:r>
            <a:endParaRPr lang="en-US" sz="1200" dirty="0"/>
          </a:p>
        </p:txBody>
      </p:sp>
      <p:sp>
        <p:nvSpPr>
          <p:cNvPr id="7" name="TextBox 6"/>
          <p:cNvSpPr txBox="1"/>
          <p:nvPr/>
        </p:nvSpPr>
        <p:spPr>
          <a:xfrm>
            <a:off x="4654063" y="2782121"/>
            <a:ext cx="3446585" cy="2062103"/>
          </a:xfrm>
          <a:prstGeom prst="rect">
            <a:avLst/>
          </a:prstGeom>
          <a:noFill/>
        </p:spPr>
        <p:txBody>
          <a:bodyPr wrap="square" rtlCol="0">
            <a:spAutoFit/>
          </a:bodyPr>
          <a:lstStyle/>
          <a:p>
            <a:r>
              <a:rPr lang="en-US" sz="1600" dirty="0" smtClean="0"/>
              <a:t>In </a:t>
            </a:r>
            <a:r>
              <a:rPr lang="en-US" sz="1600" dirty="0"/>
              <a:t>April 2013, a diverse group of researchers from the U.S. Department of Energy (DOE) scientific community assembled in Germantown, Maryland to assess data requirements associated with DOE-sponsored scientific facilities and large-scale experiments</a:t>
            </a:r>
            <a:r>
              <a:rPr lang="en-US" sz="1600" dirty="0" smtClean="0"/>
              <a:t>.</a:t>
            </a:r>
            <a:endParaRPr lang="en-US" sz="1600" dirty="0"/>
          </a:p>
        </p:txBody>
      </p:sp>
      <p:sp>
        <p:nvSpPr>
          <p:cNvPr id="8" name="Rectangle 7"/>
          <p:cNvSpPr/>
          <p:nvPr/>
        </p:nvSpPr>
        <p:spPr>
          <a:xfrm>
            <a:off x="4654063" y="1504550"/>
            <a:ext cx="2286000" cy="923330"/>
          </a:xfrm>
          <a:prstGeom prst="rect">
            <a:avLst/>
          </a:prstGeom>
        </p:spPr>
        <p:txBody>
          <a:bodyPr>
            <a:spAutoFit/>
          </a:bodyPr>
          <a:lstStyle/>
          <a:p>
            <a:pPr lvl="0"/>
            <a:r>
              <a:rPr lang="en-US" b="1" dirty="0">
                <a:solidFill>
                  <a:prstClr val="black"/>
                </a:solidFill>
              </a:rPr>
              <a:t>Data Crosscutting Requirements Review</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16325</TotalTime>
  <Words>587</Words>
  <Application>Microsoft Office PowerPoint</Application>
  <PresentationFormat>On-screen Show (4:3)</PresentationFormat>
  <Paragraphs>134</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Priorities Challenges Opportunities</vt:lpstr>
      <vt:lpstr>PowerPoint Presentation</vt:lpstr>
      <vt:lpstr>PowerPoint Presentation</vt:lpstr>
      <vt:lpstr>Users Come from all 50 States and D.C.</vt:lpstr>
      <vt:lpstr>Synchrotron Light Sources</vt:lpstr>
      <vt:lpstr>PowerPoint Presentation</vt:lpstr>
      <vt:lpstr>Advanced Light Source Data Rates</vt:lpstr>
      <vt:lpstr>ASCR and BES, BER, HEP</vt:lpstr>
      <vt:lpstr>Crosscutting Requirements Report – Findings </vt:lpstr>
      <vt:lpstr>K-Base</vt:lpstr>
      <vt:lpstr>Administration Directives</vt:lpstr>
      <vt:lpstr>DOE/SC Interests</vt:lpstr>
      <vt:lpstr>ASCR and BES</vt:lpstr>
      <vt:lpstr>Reports</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The National Academies</cp:lastModifiedBy>
  <cp:revision>1939</cp:revision>
  <cp:lastPrinted>2013-02-28T21:35:32Z</cp:lastPrinted>
  <dcterms:created xsi:type="dcterms:W3CDTF">2009-10-19T15:58:14Z</dcterms:created>
  <dcterms:modified xsi:type="dcterms:W3CDTF">2013-09-23T12:00:27Z</dcterms:modified>
</cp:coreProperties>
</file>