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0" r:id="rId4"/>
    <p:sldId id="258" r:id="rId5"/>
    <p:sldId id="259" r:id="rId6"/>
    <p:sldId id="265" r:id="rId7"/>
    <p:sldId id="261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0D94C-27A9-3041-84DB-E2E3DC0B8CB5}" type="datetime1">
              <a:rPr lang="en-US" smtClean="0"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5D24D-69EA-7043-80BC-7B865489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504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ED3E-BCC4-5C47-916E-0FA168741E08}" type="datetime1">
              <a:rPr lang="en-US" smtClean="0"/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C0DBC-F36E-7245-810A-7FF1A8EA8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67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0DBC-F36E-7245-810A-7FF1A8EA82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 smtClean="0"/>
              <a:t>Created in response to an NRC recommendation to NASA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lang="en-US" sz="1800" b="0" i="0" u="none" strike="noStrike" cap="none" baseline="0" dirty="0" smtClean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 smtClean="0"/>
              <a:t>Crossing Domains, Agencies, Sectors, Data Life Cycle &amp; Other Data-related networks (CODATA, NCDS, RDA…)</a:t>
            </a:r>
            <a:endParaRPr lang="en-US" sz="1800" dirty="0" smtClean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 smtClean="0"/>
              <a:t>ESIP provides:</a:t>
            </a:r>
            <a:endParaRPr lang="en-US" sz="1800" dirty="0" smtClean="0"/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 smtClean="0"/>
              <a:t>Forum for open, science data-centric community collaboration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 smtClean="0"/>
              <a:t>Voluntary participation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 smtClean="0"/>
              <a:t>Trusted authority, built by the community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 smtClean="0"/>
              <a:t>Infrastructure for community collaboration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 smtClean="0"/>
              <a:t>Collaborative workspace on web (Drupal, wiki, </a:t>
            </a:r>
            <a:r>
              <a:rPr lang="en-US" sz="1800" b="0" i="0" u="none" strike="noStrike" cap="none" baseline="0" dirty="0" err="1" smtClean="0"/>
              <a:t>listservs</a:t>
            </a:r>
            <a:r>
              <a:rPr lang="en-US" sz="1800" b="0" i="0" u="none" strike="noStrike" cap="none" baseline="0" dirty="0" smtClean="0"/>
              <a:t>)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 smtClean="0"/>
              <a:t>Communications (coordinated, ad hoc, open)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 smtClean="0"/>
              <a:t>Governance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 smtClean="0"/>
              <a:t>Formal (constitution, bylaws, strategic plan)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 smtClean="0"/>
              <a:t>Informal (cluster-based governance for consensus building)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lang="en-US" sz="1800" b="0" i="0" u="none" strike="noStrike" cap="none" baseline="0" dirty="0"/>
          </a:p>
          <a:p>
            <a:endParaRPr dirty="0"/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Forum for open, science data-centric community collaboration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Voluntary participation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Community of Practice – practitioners share expertise &amp; technologies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Trusted authority, built by the community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Infrastructure for community collaboration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Collaborative workspace on web (Drupal, wiki, </a:t>
            </a:r>
            <a:r>
              <a:rPr lang="en-US" sz="1800" b="0" i="0" u="none" strike="noStrike" cap="none" baseline="0" dirty="0" err="1"/>
              <a:t>listservs</a:t>
            </a:r>
            <a:r>
              <a:rPr lang="en-US" sz="1800" b="0" i="0" u="none" strike="noStrike" cap="none" baseline="0" dirty="0"/>
              <a:t>)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Communications (coordinated, ad hoc, open)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Governance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Formal (constitution, bylaws, strategic plan)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Informal (cluster-based governance for consensus building)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October 2012, Boulder Earth and Space Science Informatics Group (BESSIG) panel discussion on "Science Policy for Scientists and Engineers", where Dan suggested a data decadal Survey.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Director Laboratory for Atmospheric and Space Physics (LASP), member of the National Academy of Engineering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Decadal Survey the only vehicle? – not sure – but its process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expert inputs and status at the Academy makes it seem like a good approach. However, we would be open to other avenues that meet the neutrality &amp; authoritative tests.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0DBC-F36E-7245-810A-7FF1A8EA82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6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name a few:</a:t>
            </a:r>
          </a:p>
          <a:p>
            <a:r>
              <a:rPr lang="en-US" dirty="0" smtClean="0"/>
              <a:t>White</a:t>
            </a:r>
            <a:r>
              <a:rPr lang="en-US" baseline="0" dirty="0" smtClean="0"/>
              <a:t> House initiatives such as NITRD and BIG DATA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 agency specific initiatives</a:t>
            </a:r>
            <a:r>
              <a:rPr lang="en-US" baseline="0" dirty="0" smtClean="0"/>
              <a:t> at NASA (ESDSWG), NOAA (EDMC), USGS (CDI) and NSF (</a:t>
            </a:r>
            <a:r>
              <a:rPr lang="en-US" baseline="0" dirty="0" err="1" smtClean="0"/>
              <a:t>EarthCube</a:t>
            </a:r>
            <a:r>
              <a:rPr lang="en-US" baseline="0" dirty="0" smtClean="0"/>
              <a:t>).n </a:t>
            </a:r>
            <a:r>
              <a:rPr lang="en-US" dirty="0" smtClean="0"/>
              <a:t>While these efforts provide</a:t>
            </a:r>
            <a:r>
              <a:rPr lang="en-US" baseline="0" dirty="0" smtClean="0"/>
              <a:t> some level of coordination, none has the authority to bring communities into compliance AND the overall vision for a long-term strategy is still lacking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0DBC-F36E-7245-810A-7FF1A8EA82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1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article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calling for more sharing of data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Issues: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data sources constantly emerging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Ubiquity of sensors;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kickstarter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EO satellites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volumes of data	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 data archives; DOE, NOAA, EPA, USGS data holdings; small data stores; dark data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Changing computing environment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Computing power; software defined networks; analytics storage capacity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science is conducted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data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science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Unstructured data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Transdiciplinary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science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0DBC-F36E-7245-810A-7FF1A8EA82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9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This EOS article</a:t>
            </a:r>
            <a:r>
              <a:rPr lang="en-US" baseline="0" dirty="0" smtClean="0"/>
              <a:t> recognizes the grand challenge questions that might be met by leveraging new data sources and trends in computational power.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The Time is Still now - 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Since Dan first introduced the</a:t>
            </a:r>
            <a:r>
              <a:rPr lang="en-US" baseline="0" dirty="0" smtClean="0"/>
              <a:t> idea in Oct. 2012 during a local ESIP meet up, momentum has been building.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January 2013 ESIP Winter meeting session, "Is it time for a Data decadal survey?"   Paul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Uhlir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BRDI Director, attended.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Held monthly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telecons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developed wiki, planned panel discussion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July 2013 ESIP Summer meeting panel discussion - current assessment by knowledgeable people with a complementary set of perspectives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Renci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/NCDS,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RedHat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LASP, Dryad/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Sesync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/UNC)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 All agreed something was needed.  Those that knew what a decadal survey was thought it was a good vehicle.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July 2013 ESIP Summer meeting working session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January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 ESIP Workshop on scoping the survey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0DBC-F36E-7245-810A-7FF1A8EA82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9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case has already been made by others - technological changes are impacting science and society.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Good News:</a:t>
            </a:r>
          </a:p>
          <a:p>
            <a:r>
              <a:rPr lang="en-US" dirty="0" smtClean="0"/>
              <a:t>New OSTP/White House policy pronouncements – open and machine readable data;</a:t>
            </a:r>
            <a:r>
              <a:rPr lang="en-US" baseline="0" dirty="0" smtClean="0"/>
              <a:t> access to federally-funded research</a:t>
            </a:r>
            <a:endParaRPr lang="en-US" dirty="0" smtClean="0"/>
          </a:p>
          <a:p>
            <a:r>
              <a:rPr lang="en-US" dirty="0" smtClean="0"/>
              <a:t>The Bad News:</a:t>
            </a:r>
          </a:p>
          <a:p>
            <a:r>
              <a:rPr lang="en-US" dirty="0" smtClean="0"/>
              <a:t>But, flat or declining budgets = unfunded</a:t>
            </a:r>
            <a:r>
              <a:rPr lang="en-US" baseline="0" dirty="0" smtClean="0"/>
              <a:t> mandate</a:t>
            </a:r>
          </a:p>
          <a:p>
            <a:r>
              <a:rPr lang="en-US" baseline="0" dirty="0" smtClean="0"/>
              <a:t>Potential for inadvertent loss of data</a:t>
            </a:r>
          </a:p>
          <a:p>
            <a:r>
              <a:rPr lang="en-US" baseline="0" dirty="0" smtClean="0"/>
              <a:t>Data contributions still largely unrewarded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We need studies at the intersection of today's trends: data, information science, computer science, and domain science</a:t>
            </a:r>
          </a:p>
          <a:p>
            <a:endParaRPr lang="en-US" dirty="0" smtClean="0"/>
          </a:p>
          <a:p>
            <a:r>
              <a:rPr lang="en-US" dirty="0" smtClean="0"/>
              <a:t>Can we position the agencies to respond </a:t>
            </a:r>
            <a:r>
              <a:rPr lang="en-US" u="sng" dirty="0" smtClean="0"/>
              <a:t>proactively</a:t>
            </a:r>
            <a:r>
              <a:rPr lang="en-US" dirty="0" smtClean="0"/>
              <a:t>, leverage efforts across agencies to support the overarching governmental goals of economic vitality, national security, health, and well-being of the US?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0DBC-F36E-7245-810A-7FF1A8EA82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approach is piecemeal (as before)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Duplication of effort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progress is incremental, while the change is exponential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-We would want a data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decadal survey to: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harmonize data practices, research priorities and infrastructure for 2025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0DBC-F36E-7245-810A-7FF1A8EA82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1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Invite BRDI</a:t>
            </a:r>
            <a:r>
              <a:rPr lang="en-US" baseline="0" dirty="0" smtClean="0"/>
              <a:t> to be part of the process as expert contributors</a:t>
            </a:r>
          </a:p>
          <a:p>
            <a:r>
              <a:rPr lang="en-US" baseline="0" dirty="0" smtClean="0"/>
              <a:t>And special thanks to Anne Wilson (University of Colorado/LASP), Chris </a:t>
            </a:r>
            <a:r>
              <a:rPr lang="en-US" baseline="0" dirty="0" err="1" smtClean="0"/>
              <a:t>Lenhardt</a:t>
            </a:r>
            <a:r>
              <a:rPr lang="en-US" baseline="0" dirty="0" smtClean="0"/>
              <a:t> (UNC/</a:t>
            </a:r>
            <a:r>
              <a:rPr lang="en-US" baseline="0" dirty="0" err="1" smtClean="0"/>
              <a:t>Renci</a:t>
            </a:r>
            <a:r>
              <a:rPr lang="en-US" baseline="0" dirty="0" smtClean="0"/>
              <a:t>) &amp; Paul </a:t>
            </a:r>
            <a:r>
              <a:rPr lang="en-US" baseline="0" dirty="0" err="1" smtClean="0"/>
              <a:t>Uhlir</a:t>
            </a:r>
            <a:r>
              <a:rPr lang="en-US" baseline="0" dirty="0" smtClean="0"/>
              <a:t> for advising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0DBC-F36E-7245-810A-7FF1A8EA82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9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653C-9F69-224C-8FDF-001470E905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653C-9F69-224C-8FDF-001470E90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653C-9F69-224C-8FDF-001470E90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653C-9F69-224C-8FDF-001470E90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653C-9F69-224C-8FDF-001470E905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653C-9F69-224C-8FDF-001470E90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653C-9F69-224C-8FDF-001470E90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653C-9F69-224C-8FDF-001470E90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653C-9F69-224C-8FDF-001470E90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653C-9F69-224C-8FDF-001470E90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9/19/13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ESIP Presentation to BRDI, September 23,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BDD653C-9F69-224C-8FDF-001470E905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Case for a Data Decadal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community-driven initiative to harmonize data practices, research priorities and infrastructure for 2025</a:t>
            </a:r>
            <a:endParaRPr lang="en-US" dirty="0"/>
          </a:p>
        </p:txBody>
      </p:sp>
      <p:pic>
        <p:nvPicPr>
          <p:cNvPr id="4" name="Picture 3" descr="ESIP Logo-1.jp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/>
        </p:blipFill>
        <p:spPr>
          <a:xfrm>
            <a:off x="190500" y="304363"/>
            <a:ext cx="3708400" cy="762871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311901" y="5607424"/>
            <a:ext cx="2309279" cy="91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/>
              <a:t>Carol B. Meyer</a:t>
            </a:r>
          </a:p>
          <a:p>
            <a:pPr algn="r"/>
            <a:r>
              <a:rPr lang="en-US" sz="1200" dirty="0" smtClean="0"/>
              <a:t>Foundation for Earth Science</a:t>
            </a:r>
          </a:p>
          <a:p>
            <a:pPr algn="r"/>
            <a:r>
              <a:rPr lang="en-US" sz="1200" dirty="0" smtClean="0"/>
              <a:t>September 23,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722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Next 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Promoting the idea to the broader community</a:t>
            </a:r>
          </a:p>
          <a:p>
            <a:r>
              <a:rPr lang="en-US" dirty="0" smtClean="0"/>
              <a:t>Scoping Workshop: January 7, 2014 (in DC)</a:t>
            </a:r>
          </a:p>
          <a:p>
            <a:r>
              <a:rPr lang="en-US" dirty="0" smtClean="0"/>
              <a:t>Issue Report on Workshop Findings and Recommendations</a:t>
            </a:r>
          </a:p>
          <a:p>
            <a:r>
              <a:rPr lang="en-US" dirty="0" smtClean="0"/>
              <a:t>Decadal Survey in late 2014 - 2015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 you!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Carol B. Meyer</a:t>
            </a:r>
          </a:p>
          <a:p>
            <a:pPr marL="0" indent="0">
              <a:buNone/>
            </a:pPr>
            <a:r>
              <a:rPr lang="en-US" dirty="0" err="1" smtClean="0"/>
              <a:t>carolbmeyer@esipfed.org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About </a:t>
            </a:r>
            <a:r>
              <a:rPr lang="en-US" dirty="0" smtClean="0"/>
              <a:t>ESIP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The Case for a </a:t>
            </a:r>
            <a:r>
              <a:rPr lang="en-US" dirty="0" smtClean="0"/>
              <a:t>Data Decadal Survey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H</a:t>
            </a:r>
            <a:r>
              <a:rPr lang="en-US" dirty="0" smtClean="0"/>
              <a:t>istory </a:t>
            </a:r>
          </a:p>
          <a:p>
            <a:pPr lvl="1">
              <a:buFontTx/>
              <a:buChar char="-"/>
            </a:pPr>
            <a:r>
              <a:rPr lang="en-US" dirty="0"/>
              <a:t>O</a:t>
            </a:r>
            <a:r>
              <a:rPr lang="en-US" dirty="0" smtClean="0"/>
              <a:t>bservations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The time is now</a:t>
            </a:r>
          </a:p>
          <a:p>
            <a:pPr lvl="1">
              <a:buFontTx/>
              <a:buChar char="-"/>
            </a:pPr>
            <a:r>
              <a:rPr lang="en-US" dirty="0" smtClean="0"/>
              <a:t>Grand </a:t>
            </a:r>
            <a:r>
              <a:rPr lang="en-US" dirty="0"/>
              <a:t>v</a:t>
            </a:r>
            <a:r>
              <a:rPr lang="en-US" dirty="0" smtClean="0"/>
              <a:t>ision needed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Rationale for moving forward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Next </a:t>
            </a:r>
            <a:r>
              <a:rPr lang="en-US" dirty="0" smtClean="0"/>
              <a:t>steps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Q&amp;A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9-15 at 6.36.31 PM.png"/>
          <p:cNvPicPr>
            <a:picLocks noChangeAspect="1"/>
          </p:cNvPicPr>
          <p:nvPr/>
        </p:nvPicPr>
        <p:blipFill rotWithShape="1">
          <a:blip r:embed="rId3">
            <a:alphaModFix amt="42000"/>
          </a:blip>
          <a:srcRect r="10738"/>
          <a:stretch/>
        </p:blipFill>
        <p:spPr>
          <a:xfrm>
            <a:off x="2774950" y="1346272"/>
            <a:ext cx="6018014" cy="4991695"/>
          </a:xfrm>
          <a:prstGeom prst="rect">
            <a:avLst/>
          </a:prstGeom>
        </p:spPr>
      </p:pic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01837" y="588309"/>
            <a:ext cx="8340327" cy="626129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b" anchorCtr="0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600" dirty="0" smtClean="0">
                <a:ea typeface="Helvetica Neue"/>
                <a:cs typeface="Helvetica Neue"/>
                <a:sym typeface="Helvetica Neue"/>
              </a:rPr>
              <a:t>About ESIP</a:t>
            </a:r>
            <a:endParaRPr lang="en-US" sz="3600" dirty="0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idx="1"/>
          </p:nvPr>
        </p:nvSpPr>
        <p:spPr>
          <a:xfrm>
            <a:off x="401836" y="1634133"/>
            <a:ext cx="3955852" cy="2583588"/>
          </a:xfrm>
          <a:prstGeom prst="rect">
            <a:avLst/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lIns="35717" tIns="35717" rIns="35717" bIns="35717" anchor="t" anchorCtr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broad-based, distributed community of Earth science data and information technology </a:t>
            </a:r>
            <a:r>
              <a:rPr lang="en-US" sz="2400" b="1" dirty="0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practitioners</a:t>
            </a:r>
          </a:p>
          <a:p>
            <a:pPr marL="0" indent="0"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for a Data Decadal Survey: History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970"/>
            <a:ext cx="56769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Academy has produced many domain decadal surveys</a:t>
            </a:r>
          </a:p>
          <a:p>
            <a:r>
              <a:rPr lang="en-US" dirty="0" smtClean="0"/>
              <a:t>Dan Baker (Chair, 2013 </a:t>
            </a:r>
            <a:r>
              <a:rPr lang="en-US" dirty="0" err="1" smtClean="0"/>
              <a:t>Heliophysics</a:t>
            </a:r>
            <a:r>
              <a:rPr lang="en-US" dirty="0" smtClean="0"/>
              <a:t> Decadal Survey) planted seed of an idea</a:t>
            </a:r>
          </a:p>
          <a:p>
            <a:r>
              <a:rPr lang="en-US" dirty="0" smtClean="0"/>
              <a:t>Touted the process, its stakeholder engagement, the neutrality of recommendations and the authority it conveys</a:t>
            </a:r>
          </a:p>
          <a:p>
            <a:pPr lvl="1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134100" y="1727200"/>
            <a:ext cx="2870200" cy="2921000"/>
            <a:chOff x="5801116" y="2515335"/>
            <a:chExt cx="2731948" cy="252727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5" name="Picture 4" descr="cover-2.ph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115" y="3704608"/>
              <a:ext cx="1018785" cy="133800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6" name="Picture 5" descr="cover-3.php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116" y="2515335"/>
              <a:ext cx="935566" cy="12099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Picture 7" descr="cover-4.php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031" y="2638588"/>
              <a:ext cx="944033" cy="12209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9" name="Picture 8" descr="cover-5.php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144" y="2947621"/>
              <a:ext cx="1151888" cy="18703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4" name="Picture 3" descr="cover.php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140" y="3586517"/>
              <a:ext cx="1059783" cy="139655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</a:t>
            </a:r>
            <a:r>
              <a:rPr lang="en-US" sz="3600" dirty="0"/>
              <a:t>for a Data Decadal Survey</a:t>
            </a:r>
            <a:r>
              <a:rPr lang="en-US" sz="3600" dirty="0" smtClean="0"/>
              <a:t>: Observations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Data-focused organizations are ubiquitous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Initiatives within single agencies don’t always coordinate, much less cut cross agencies</a:t>
            </a:r>
          </a:p>
          <a:p>
            <a:r>
              <a:rPr lang="en-US" dirty="0" smtClean="0"/>
              <a:t>Good work being done but most efforts are responsive to current needs, not long term ones</a:t>
            </a:r>
            <a:endParaRPr lang="en-US" dirty="0"/>
          </a:p>
        </p:txBody>
      </p:sp>
      <p:pic>
        <p:nvPicPr>
          <p:cNvPr id="4" name="Picture 3" descr="ncdsLogo-220x1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2311400"/>
            <a:ext cx="1266345" cy="800100"/>
          </a:xfrm>
          <a:prstGeom prst="rect">
            <a:avLst/>
          </a:prstGeom>
        </p:spPr>
      </p:pic>
      <p:pic>
        <p:nvPicPr>
          <p:cNvPr id="5" name="Picture 4" descr="ESIP-logo-only_edited-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7"/>
          <a:stretch/>
        </p:blipFill>
        <p:spPr>
          <a:xfrm>
            <a:off x="5207000" y="2438400"/>
            <a:ext cx="1181099" cy="558800"/>
          </a:xfrm>
          <a:prstGeom prst="rect">
            <a:avLst/>
          </a:prstGeom>
        </p:spPr>
      </p:pic>
      <p:pic>
        <p:nvPicPr>
          <p:cNvPr id="6" name="Picture 5" descr="codata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159000"/>
            <a:ext cx="1516944" cy="1092200"/>
          </a:xfrm>
          <a:prstGeom prst="rect">
            <a:avLst/>
          </a:prstGeom>
        </p:spPr>
      </p:pic>
      <p:pic>
        <p:nvPicPr>
          <p:cNvPr id="7" name="Picture 6" descr="d4b43bf271f690a2b140790b481886a2_rdaLogo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3" b="17808"/>
          <a:stretch/>
        </p:blipFill>
        <p:spPr>
          <a:xfrm>
            <a:off x="2971800" y="2273300"/>
            <a:ext cx="1447800" cy="86273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</a:t>
            </a:r>
            <a:r>
              <a:rPr lang="en-US" sz="3600" dirty="0"/>
              <a:t>for a Data Decadal Survey: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Time Is Now (2008)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200" i="1" dirty="0"/>
              <a:t>The challenges of organizing and </a:t>
            </a:r>
            <a:r>
              <a:rPr lang="en-US" sz="9200" i="1" dirty="0" smtClean="0"/>
              <a:t>using data </a:t>
            </a:r>
            <a:r>
              <a:rPr lang="en-US" sz="9200" i="1" dirty="0"/>
              <a:t>effectively expand as data volumes</a:t>
            </a:r>
            <a:r>
              <a:rPr lang="en-US" sz="9200" i="1" dirty="0" smtClean="0"/>
              <a:t>, data </a:t>
            </a:r>
            <a:r>
              <a:rPr lang="en-US" sz="9200" i="1" dirty="0"/>
              <a:t>complexity, the need for interoperability</a:t>
            </a:r>
            <a:r>
              <a:rPr lang="en-US" sz="9200" i="1" dirty="0" smtClean="0"/>
              <a:t>, and </a:t>
            </a:r>
            <a:r>
              <a:rPr lang="en-US" sz="9200" i="1" dirty="0"/>
              <a:t>our ability to access data and </a:t>
            </a:r>
            <a:r>
              <a:rPr lang="en-US" sz="9200" i="1" dirty="0" smtClean="0"/>
              <a:t>information increase</a:t>
            </a:r>
            <a:r>
              <a:rPr lang="en-US" sz="9200" i="1" dirty="0"/>
              <a:t>. In particular, there </a:t>
            </a:r>
            <a:r>
              <a:rPr lang="en-US" sz="9200" i="1" dirty="0" smtClean="0"/>
              <a:t>remains great </a:t>
            </a:r>
            <a:r>
              <a:rPr lang="en-US" sz="9200" i="1" dirty="0"/>
              <a:t>reluctance among research </a:t>
            </a:r>
            <a:r>
              <a:rPr lang="en-US" sz="9200" i="1" dirty="0" smtClean="0"/>
              <a:t>scientists and </a:t>
            </a:r>
            <a:r>
              <a:rPr lang="en-US" sz="9200" i="1" dirty="0"/>
              <a:t>others to invest time in good </a:t>
            </a:r>
            <a:r>
              <a:rPr lang="en-US" sz="9200" i="1" dirty="0" smtClean="0"/>
              <a:t>data management </a:t>
            </a:r>
            <a:r>
              <a:rPr lang="en-US" sz="9200" i="1" dirty="0"/>
              <a:t>practices and thereby </a:t>
            </a:r>
            <a:r>
              <a:rPr lang="en-US" sz="9200" i="1" dirty="0" smtClean="0"/>
              <a:t>ensure that </a:t>
            </a:r>
            <a:r>
              <a:rPr lang="en-US" sz="9200" i="1" dirty="0"/>
              <a:t>publicly funded data are openly </a:t>
            </a:r>
            <a:r>
              <a:rPr lang="en-US" sz="9200" i="1" dirty="0" smtClean="0"/>
              <a:t>available for </a:t>
            </a:r>
            <a:r>
              <a:rPr lang="en-US" sz="9200" i="1" dirty="0"/>
              <a:t>use and reuse. The reason is </a:t>
            </a:r>
            <a:r>
              <a:rPr lang="en-US" sz="9200" i="1" dirty="0" smtClean="0"/>
              <a:t>simple: Research </a:t>
            </a:r>
            <a:r>
              <a:rPr lang="en-US" sz="9200" i="1" dirty="0"/>
              <a:t>scientists are rewarded </a:t>
            </a:r>
            <a:r>
              <a:rPr lang="en-US" sz="9200" i="1" dirty="0" smtClean="0"/>
              <a:t>only for </a:t>
            </a:r>
            <a:r>
              <a:rPr lang="en-US" sz="9200" i="1" dirty="0"/>
              <a:t>doing </a:t>
            </a:r>
            <a:r>
              <a:rPr lang="en-US" sz="9200" i="1" dirty="0" smtClean="0"/>
              <a:t>research…Despite </a:t>
            </a:r>
            <a:r>
              <a:rPr lang="en-US" sz="9200" i="1" dirty="0"/>
              <a:t>the informatics revolution, </a:t>
            </a:r>
            <a:r>
              <a:rPr lang="en-US" sz="9200" i="1" dirty="0" smtClean="0"/>
              <a:t>the traditional </a:t>
            </a:r>
            <a:r>
              <a:rPr lang="en-US" sz="9200" i="1" dirty="0"/>
              <a:t>challenges of data preservation</a:t>
            </a:r>
            <a:r>
              <a:rPr lang="en-US" sz="9200" i="1" dirty="0" smtClean="0"/>
              <a:t>, data </a:t>
            </a:r>
            <a:r>
              <a:rPr lang="en-US" sz="9200" i="1" dirty="0"/>
              <a:t>discovery, data release, and education</a:t>
            </a:r>
            <a:r>
              <a:rPr lang="en-US" sz="9200" i="1" dirty="0" smtClean="0"/>
              <a:t>/outreach </a:t>
            </a:r>
            <a:r>
              <a:rPr lang="en-US" sz="9200" i="1" dirty="0"/>
              <a:t>remain</a:t>
            </a:r>
            <a:r>
              <a:rPr lang="en-US" sz="9200" i="1" dirty="0" smtClean="0"/>
              <a:t>.</a:t>
            </a:r>
          </a:p>
          <a:p>
            <a:pPr marL="0" indent="0">
              <a:buNone/>
            </a:pPr>
            <a:r>
              <a:rPr lang="en-US" sz="7200" b="1" dirty="0" smtClean="0"/>
              <a:t>From</a:t>
            </a:r>
            <a:r>
              <a:rPr lang="en-US" sz="7200" b="1" dirty="0"/>
              <a:t>: Eos, Vol. 89, No. 48, 25 November 2008</a:t>
            </a:r>
            <a:endParaRPr lang="en-US" sz="72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</a:t>
            </a:r>
            <a:r>
              <a:rPr lang="en-US" sz="3600" dirty="0"/>
              <a:t>for a Data Decadal Survey: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Time Is Now (2013)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300" i="1" dirty="0"/>
              <a:t>Ever</a:t>
            </a:r>
            <a:r>
              <a:rPr lang="en-US" sz="3300" i="1" dirty="0" smtClean="0"/>
              <a:t>-increasing </a:t>
            </a:r>
            <a:r>
              <a:rPr lang="en-US" sz="3300" i="1" dirty="0"/>
              <a:t>amounts of data are </a:t>
            </a:r>
            <a:r>
              <a:rPr lang="en-US" sz="3300" i="1" dirty="0" smtClean="0"/>
              <a:t>out there</a:t>
            </a:r>
            <a:r>
              <a:rPr lang="en-US" sz="3300" i="1" dirty="0"/>
              <a:t>, waiting for interpretation. </a:t>
            </a:r>
            <a:r>
              <a:rPr lang="en-US" sz="3300" i="1" dirty="0" smtClean="0"/>
              <a:t>Learning from </a:t>
            </a:r>
            <a:r>
              <a:rPr lang="en-US" sz="3300" i="1" dirty="0"/>
              <a:t>these data in a manner that is </a:t>
            </a:r>
            <a:r>
              <a:rPr lang="en-US" sz="3300" i="1" dirty="0" smtClean="0"/>
              <a:t>organized and </a:t>
            </a:r>
            <a:r>
              <a:rPr lang="en-US" sz="3300" i="1" dirty="0"/>
              <a:t>interpretable requires </a:t>
            </a:r>
            <a:r>
              <a:rPr lang="en-US" sz="3300" i="1" dirty="0" smtClean="0"/>
              <a:t>enhanced computation </a:t>
            </a:r>
            <a:r>
              <a:rPr lang="en-US" sz="3300" i="1" dirty="0"/>
              <a:t>abilities to detect patterns </a:t>
            </a:r>
            <a:r>
              <a:rPr lang="en-US" sz="3300" i="1" dirty="0" smtClean="0"/>
              <a:t>within data</a:t>
            </a:r>
            <a:r>
              <a:rPr lang="en-US" sz="3300" i="1" dirty="0"/>
              <a:t>. This will enable scientists and </a:t>
            </a:r>
            <a:r>
              <a:rPr lang="en-US" sz="3300" i="1" dirty="0" smtClean="0"/>
              <a:t>decision makers </a:t>
            </a:r>
            <a:r>
              <a:rPr lang="en-US" sz="3300" i="1" dirty="0"/>
              <a:t>to gain greater confidence in </a:t>
            </a:r>
            <a:r>
              <a:rPr lang="en-US" sz="3300" i="1" dirty="0" smtClean="0"/>
              <a:t>newly discovered </a:t>
            </a:r>
            <a:r>
              <a:rPr lang="en-US" sz="3300" i="1" dirty="0"/>
              <a:t>knowledge of the </a:t>
            </a:r>
            <a:r>
              <a:rPr lang="en-US" sz="3300" i="1" dirty="0" smtClean="0"/>
              <a:t>fundamental causes </a:t>
            </a:r>
            <a:r>
              <a:rPr lang="en-US" sz="3300" i="1" dirty="0"/>
              <a:t>of change to the environment. </a:t>
            </a:r>
            <a:r>
              <a:rPr lang="en-US" sz="3300" i="1" dirty="0" smtClean="0"/>
              <a:t>The advancement </a:t>
            </a:r>
            <a:r>
              <a:rPr lang="en-US" sz="3300" i="1" dirty="0"/>
              <a:t>of such fundamental </a:t>
            </a:r>
            <a:r>
              <a:rPr lang="en-US" sz="3300" i="1" dirty="0" smtClean="0"/>
              <a:t>knowledge will </a:t>
            </a:r>
            <a:r>
              <a:rPr lang="en-US" sz="3300" i="1" dirty="0"/>
              <a:t>assist in quantifying how </a:t>
            </a:r>
            <a:r>
              <a:rPr lang="en-US" sz="3300" i="1" dirty="0" smtClean="0"/>
              <a:t>these changes </a:t>
            </a:r>
            <a:r>
              <a:rPr lang="en-US" sz="3300" i="1" dirty="0"/>
              <a:t>affect society and may help </a:t>
            </a:r>
            <a:r>
              <a:rPr lang="en-US" sz="3300" i="1" dirty="0" smtClean="0"/>
              <a:t>identify future </a:t>
            </a:r>
            <a:r>
              <a:rPr lang="en-US" sz="3300" i="1" dirty="0"/>
              <a:t>sustainability options that can be </a:t>
            </a:r>
            <a:r>
              <a:rPr lang="en-US" sz="3300" i="1" dirty="0" smtClean="0"/>
              <a:t>used for </a:t>
            </a:r>
            <a:r>
              <a:rPr lang="en-US" sz="3300" i="1" dirty="0"/>
              <a:t>the development of adaptation </a:t>
            </a:r>
            <a:r>
              <a:rPr lang="en-US" sz="3300" i="1" dirty="0" smtClean="0"/>
              <a:t>and mitigation </a:t>
            </a:r>
            <a:r>
              <a:rPr lang="en-US" sz="3300" i="1" dirty="0"/>
              <a:t>strategies to protect society</a:t>
            </a:r>
            <a:r>
              <a:rPr lang="en-US" sz="3300" i="1" dirty="0" smtClean="0"/>
              <a:t>.</a:t>
            </a:r>
          </a:p>
          <a:p>
            <a:pPr marL="0" indent="0">
              <a:buNone/>
            </a:pPr>
            <a:r>
              <a:rPr lang="en-US" sz="2600" b="1" dirty="0" smtClean="0"/>
              <a:t>From: Eos</a:t>
            </a:r>
            <a:r>
              <a:rPr lang="en-US" sz="2600" b="1" dirty="0"/>
              <a:t>, Vol. 94, No. 32, 6 August 2013</a:t>
            </a:r>
            <a:endParaRPr lang="en-US" sz="26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Case for a Data Decadal Survey: </a:t>
            </a:r>
            <a:r>
              <a:rPr lang="en-US" sz="3600" dirty="0" smtClean="0"/>
              <a:t>Grand Vision Needed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36701"/>
            <a:ext cx="8042276" cy="4343400"/>
          </a:xfrm>
        </p:spPr>
        <p:txBody>
          <a:bodyPr/>
          <a:lstStyle/>
          <a:p>
            <a:r>
              <a:rPr lang="en-US" dirty="0" smtClean="0"/>
              <a:t>Trends Need Convergence</a:t>
            </a:r>
          </a:p>
          <a:p>
            <a:pPr lvl="1"/>
            <a:r>
              <a:rPr lang="en-US" dirty="0" smtClean="0"/>
              <a:t>Data Technologies Advance</a:t>
            </a:r>
          </a:p>
          <a:p>
            <a:pPr lvl="1"/>
            <a:r>
              <a:rPr lang="en-US" dirty="0" smtClean="0"/>
              <a:t>Data Intensive Science</a:t>
            </a:r>
          </a:p>
          <a:p>
            <a:pPr lvl="1"/>
            <a:r>
              <a:rPr lang="en-US" dirty="0" smtClean="0"/>
              <a:t>Greater Computational Resources</a:t>
            </a:r>
          </a:p>
          <a:p>
            <a:pPr lvl="1"/>
            <a:r>
              <a:rPr lang="en-US" dirty="0" smtClean="0"/>
              <a:t>Open Data</a:t>
            </a:r>
          </a:p>
          <a:p>
            <a:r>
              <a:rPr lang="en-US" dirty="0" smtClean="0"/>
              <a:t>Good News &amp; Bad News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3" y="4224638"/>
            <a:ext cx="2739337" cy="973664"/>
          </a:xfrm>
          <a:prstGeom prst="rect">
            <a:avLst/>
          </a:prstGeom>
          <a:effectLst>
            <a:outerShdw blurRad="50800" dist="152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992" y="3805538"/>
            <a:ext cx="1908508" cy="1788030"/>
          </a:xfrm>
          <a:prstGeom prst="rect">
            <a:avLst/>
          </a:prstGeom>
          <a:effectLst>
            <a:outerShdw blurRad="50800" dist="152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Shot 2013-09-22 at 7.22.05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16889" r="46667" b="9333"/>
          <a:stretch/>
        </p:blipFill>
        <p:spPr>
          <a:xfrm>
            <a:off x="6914076" y="1549401"/>
            <a:ext cx="1772723" cy="1727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8001" y="4682552"/>
            <a:ext cx="2236642" cy="14125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152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Screen Shot 2013-09-22 at 7.20.34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7110" r="29999" b="8030"/>
          <a:stretch/>
        </p:blipFill>
        <p:spPr>
          <a:xfrm>
            <a:off x="3992167" y="4223631"/>
            <a:ext cx="1878076" cy="2081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246" y="2979156"/>
            <a:ext cx="2064305" cy="143598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152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</a:t>
            </a:r>
            <a:r>
              <a:rPr lang="en-US" sz="3600" dirty="0"/>
              <a:t>for a Data Decadal Survey</a:t>
            </a:r>
            <a:r>
              <a:rPr lang="en-US" sz="3600" dirty="0" smtClean="0"/>
              <a:t>: Rationale for Moving Forward 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</a:t>
            </a:r>
            <a:r>
              <a:rPr lang="en-US" dirty="0" smtClean="0"/>
              <a:t>ehicle for focusing resources and priorities for data science</a:t>
            </a:r>
          </a:p>
          <a:p>
            <a:r>
              <a:rPr lang="en-US" dirty="0" smtClean="0"/>
              <a:t>A Data Decadal Survey would provide a</a:t>
            </a:r>
          </a:p>
          <a:p>
            <a:pPr lvl="1"/>
            <a:r>
              <a:rPr lang="en-US" dirty="0" smtClean="0"/>
              <a:t>Comprehensive, synthetic study</a:t>
            </a:r>
          </a:p>
          <a:p>
            <a:pPr lvl="1"/>
            <a:r>
              <a:rPr lang="en-US" dirty="0" smtClean="0"/>
              <a:t>Long-term vision for science data and coordination across agencies</a:t>
            </a:r>
          </a:p>
          <a:p>
            <a:pPr lvl="1"/>
            <a:r>
              <a:rPr lang="en-US" u="sng" dirty="0"/>
              <a:t>N</a:t>
            </a:r>
            <a:r>
              <a:rPr lang="en-US" u="sng" dirty="0" smtClean="0"/>
              <a:t>eutral </a:t>
            </a:r>
            <a:r>
              <a:rPr lang="en-US" dirty="0" smtClean="0"/>
              <a:t>venue that taps ‘the best minds’ to work with US agencies on crafting a proactive, long-term data science strategy (practice, research, infrastructure &amp; funding priorities)</a:t>
            </a:r>
          </a:p>
          <a:p>
            <a:r>
              <a:rPr lang="en-US" dirty="0" smtClean="0"/>
              <a:t>Existing efforts are focused on the near- and mid-term – not visionary.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 Presentation to BRDI, September 23,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3263</TotalTime>
  <Words>1283</Words>
  <Application>Microsoft Office PowerPoint</Application>
  <PresentationFormat>On-screen Show (4:3)</PresentationFormat>
  <Paragraphs>146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Breeze</vt:lpstr>
      <vt:lpstr>The Case for a Data Decadal Survey</vt:lpstr>
      <vt:lpstr>Overview</vt:lpstr>
      <vt:lpstr>About ESIP</vt:lpstr>
      <vt:lpstr>Case for a Data Decadal Survey: History</vt:lpstr>
      <vt:lpstr>Case for a Data Decadal Survey: Observations </vt:lpstr>
      <vt:lpstr>Case for a Data Decadal Survey:  The Time Is Now (2008)</vt:lpstr>
      <vt:lpstr>Case for a Data Decadal Survey:  The Time Is Now (2013)</vt:lpstr>
      <vt:lpstr>Case for a Data Decadal Survey: Grand Vision Needed</vt:lpstr>
      <vt:lpstr>Case for a Data Decadal Survey: Rationale for Moving Forward </vt:lpstr>
      <vt:lpstr>Next Steps</vt:lpstr>
      <vt:lpstr>PowerPoint Presentation</vt:lpstr>
    </vt:vector>
  </TitlesOfParts>
  <Company>Foundation for Earth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B Meyer</dc:creator>
  <cp:lastModifiedBy>The National Academies</cp:lastModifiedBy>
  <cp:revision>45</cp:revision>
  <dcterms:created xsi:type="dcterms:W3CDTF">2013-09-16T15:55:37Z</dcterms:created>
  <dcterms:modified xsi:type="dcterms:W3CDTF">2013-09-23T11:59:55Z</dcterms:modified>
</cp:coreProperties>
</file>