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4" r:id="rId3"/>
    <p:sldId id="302" r:id="rId4"/>
    <p:sldId id="300" r:id="rId5"/>
    <p:sldId id="299" r:id="rId6"/>
    <p:sldId id="304" r:id="rId7"/>
    <p:sldId id="277" r:id="rId8"/>
    <p:sldId id="276" r:id="rId9"/>
    <p:sldId id="293" r:id="rId10"/>
    <p:sldId id="305" r:id="rId11"/>
    <p:sldId id="307" r:id="rId12"/>
    <p:sldId id="285" r:id="rId13"/>
    <p:sldId id="295" r:id="rId14"/>
    <p:sldId id="30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ECE"/>
    <a:srgbClr val="C6DCF0"/>
    <a:srgbClr val="086D03"/>
    <a:srgbClr val="276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-12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63A280-E57E-49AD-BC4B-9E936C814D23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1F3AA-EABA-49D1-82E1-5435C079D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11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1.jpg"/>
          <p:cNvPicPr>
            <a:picLocks noChangeAspect="1"/>
          </p:cNvPicPr>
          <p:nvPr userDrawn="1"/>
        </p:nvPicPr>
        <p:blipFill>
          <a:blip r:embed="rId2" cstate="print">
            <a:duotone>
              <a:srgbClr val="4F81BD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2.png"/>
          <p:cNvPicPr>
            <a:picLocks noChangeAspect="1"/>
          </p:cNvPicPr>
          <p:nvPr userDrawn="1"/>
        </p:nvPicPr>
        <p:blipFill>
          <a:blip r:embed="rId3" cstate="print">
            <a:duotone>
              <a:srgbClr val="4F81BD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3.png"/>
          <p:cNvPicPr>
            <a:picLocks noChangeAspect="1"/>
          </p:cNvPicPr>
          <p:nvPr userDrawn="1"/>
        </p:nvPicPr>
        <p:blipFill>
          <a:blip r:embed="rId4" cstate="print">
            <a:duotone>
              <a:srgbClr val="4F81BD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4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31"/>
          <p:cNvSpPr txBox="1">
            <a:spLocks/>
          </p:cNvSpPr>
          <p:nvPr userDrawn="1"/>
        </p:nvSpPr>
        <p:spPr>
          <a:xfrm>
            <a:off x="2492734" y="4953001"/>
            <a:ext cx="6422666" cy="19050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defPPr>
            <a:lvl1pPr marL="0" marR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latin typeface="+mn-lt"/>
              </a:defRPr>
            </a:lvl1pPr>
            <a:lvl2pPr marL="457200" indent="0" algn="ctr" eaLnBrk="1" hangingPunct="1">
              <a:buNone/>
              <a:defRPr sz="2400">
                <a:latin typeface="+mn-lt"/>
              </a:defRPr>
            </a:lvl2pPr>
            <a:lvl3pPr marL="914400" indent="0" algn="ctr" eaLnBrk="1" hangingPunct="1">
              <a:buNone/>
              <a:defRPr sz="2400">
                <a:latin typeface="+mn-lt"/>
              </a:defRPr>
            </a:lvl3pPr>
            <a:lvl4pPr marL="1371600" indent="0" algn="ctr" eaLnBrk="1" hangingPunct="1">
              <a:buNone/>
              <a:defRPr sz="2000">
                <a:latin typeface="+mn-lt"/>
              </a:defRPr>
            </a:lvl4pPr>
            <a:lvl5pPr marL="1828800" indent="0" algn="ctr" eaLnBrk="1" hangingPunct="1">
              <a:buNone/>
              <a:defRPr sz="2000">
                <a:latin typeface="+mn-lt"/>
              </a:defRPr>
            </a:lvl5pPr>
            <a:lvl6pPr marL="2286000" indent="0" algn="ctr" eaLnBrk="1" hangingPunct="1">
              <a:buNone/>
              <a:defRPr sz="2000"/>
            </a:lvl6pPr>
            <a:lvl7pPr marL="2743200" indent="0" algn="ctr" eaLnBrk="1" hangingPunct="1">
              <a:buNone/>
              <a:defRPr sz="2000"/>
            </a:lvl7pPr>
            <a:lvl8pPr marL="3200400" indent="0" algn="ctr" eaLnBrk="1" hangingPunct="1">
              <a:buNone/>
              <a:defRPr sz="2000"/>
            </a:lvl8pPr>
            <a:lvl9pPr marL="3657600" indent="0" algn="ctr" eaLnBrk="1" hangingPunct="1">
              <a:buNone/>
              <a:defRPr sz="2000"/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72007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241-E633-4681-BADB-A79BC15E01D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A576-F95E-41DA-A061-E01FDF9D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241-E633-4681-BADB-A79BC15E01D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A576-F95E-41DA-A061-E01FDF9D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6"/>
            <a:ext cx="9144000" cy="1152939"/>
          </a:xfrm>
          <a:prstGeom prst="rect">
            <a:avLst/>
          </a:prstGeom>
          <a:solidFill>
            <a:srgbClr val="C6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" y="105038"/>
            <a:ext cx="7886700" cy="887204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4480"/>
            <a:ext cx="7886700" cy="462248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3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25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6"/>
            <a:ext cx="9144000" cy="1152939"/>
          </a:xfrm>
          <a:prstGeom prst="rect">
            <a:avLst/>
          </a:prstGeom>
          <a:solidFill>
            <a:srgbClr val="C6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4307"/>
            <a:ext cx="7886700" cy="648665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2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6"/>
            <a:ext cx="9144000" cy="1152939"/>
          </a:xfrm>
          <a:prstGeom prst="rect">
            <a:avLst/>
          </a:prstGeom>
          <a:solidFill>
            <a:srgbClr val="C6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49" y="229277"/>
            <a:ext cx="7886700" cy="638726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241-E633-4681-BADB-A79BC15E01D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A576-F95E-41DA-A061-E01FDF9D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16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6"/>
            <a:ext cx="9144000" cy="1152939"/>
          </a:xfrm>
          <a:prstGeom prst="rect">
            <a:avLst/>
          </a:prstGeom>
          <a:solidFill>
            <a:srgbClr val="C6D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8" y="182563"/>
            <a:ext cx="7886700" cy="732154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241-E633-4681-BADB-A79BC15E01D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A576-F95E-41DA-A061-E01FDF9D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24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394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241-E633-4681-BADB-A79BC15E01D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A576-F95E-41DA-A061-E01FDF9D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14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F9241-E633-4681-BADB-A79BC15E01D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9A576-F95E-41DA-A061-E01FDF9D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51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F9241-E633-4681-BADB-A79BC15E01DE}" type="datetimeFigureOut">
              <a:rPr lang="en-US" smtClean="0"/>
              <a:t>9/22/2013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9A576-F95E-41DA-A061-E01FDF9D46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41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2118" y="171249"/>
            <a:ext cx="5712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NIST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Data and Information Activities:</a:t>
            </a:r>
          </a:p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May 9</a:t>
            </a:r>
            <a:r>
              <a:rPr lang="en-US" sz="3600" b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EO and the Common Access Platform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0003" y="3385757"/>
            <a:ext cx="6251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/>
              <a:t>John Henry J. Scott</a:t>
            </a:r>
            <a:endParaRPr lang="en-US" u="sng" dirty="0"/>
          </a:p>
          <a:p>
            <a:pPr algn="ctr"/>
            <a:r>
              <a:rPr lang="en-US" i="1" dirty="0" smtClean="0"/>
              <a:t>Physicist</a:t>
            </a:r>
          </a:p>
          <a:p>
            <a:pPr algn="ctr"/>
            <a:endParaRPr lang="en-US" i="1" dirty="0"/>
          </a:p>
          <a:p>
            <a:pPr algn="ctr"/>
            <a:r>
              <a:rPr lang="en-US" dirty="0" smtClean="0"/>
              <a:t>Material </a:t>
            </a:r>
            <a:r>
              <a:rPr lang="en-US" dirty="0"/>
              <a:t>Measurement Laboratory</a:t>
            </a:r>
          </a:p>
          <a:p>
            <a:pPr algn="ctr"/>
            <a:r>
              <a:rPr lang="en-US" dirty="0"/>
              <a:t>National Institute of Standards and </a:t>
            </a:r>
            <a:r>
              <a:rPr lang="en-US" dirty="0" smtClean="0"/>
              <a:t>Technology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Gaithersburg, MD</a:t>
            </a:r>
          </a:p>
        </p:txBody>
      </p:sp>
      <p:pic>
        <p:nvPicPr>
          <p:cNvPr id="1028" name="Picture 4" descr="http://www.ipswitchft.com/landing/moveitnist/images/nistlog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" t="13175" r="2083"/>
          <a:stretch/>
        </p:blipFill>
        <p:spPr bwMode="auto">
          <a:xfrm>
            <a:off x="80475" y="107576"/>
            <a:ext cx="2976490" cy="167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475" y="6451147"/>
            <a:ext cx="610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/>
              <a:t>Federal Government Sponsors Roundtable, BRDI, Sept 23, 2013 </a:t>
            </a:r>
          </a:p>
        </p:txBody>
      </p:sp>
    </p:spTree>
    <p:extLst>
      <p:ext uri="{BB962C8B-B14F-4D97-AF65-F5344CB8AC3E}">
        <p14:creationId xmlns:p14="http://schemas.microsoft.com/office/powerpoint/2010/main" val="9421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8" y="182563"/>
            <a:ext cx="8873466" cy="73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RDA: Data Type Registries Working Group (DTR)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3" y="1362379"/>
            <a:ext cx="44100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7520" y="6096001"/>
            <a:ext cx="1350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Larry Lannom</a:t>
            </a:r>
          </a:p>
          <a:p>
            <a:pPr algn="ctr"/>
            <a:r>
              <a:rPr lang="en-US" sz="1600" b="1" dirty="0" smtClean="0"/>
              <a:t>CNRI</a:t>
            </a:r>
            <a:endParaRPr lang="en-US" sz="1600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0" y="2476133"/>
            <a:ext cx="4438245" cy="1961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14" y="4777397"/>
            <a:ext cx="1289558" cy="128223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17" y="4808912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82332" y="6096001"/>
            <a:ext cx="136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Daan Broeder</a:t>
            </a:r>
          </a:p>
          <a:p>
            <a:pPr algn="ctr"/>
            <a:r>
              <a:rPr lang="en-US" sz="1600" b="1" dirty="0" smtClean="0"/>
              <a:t>MPI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01938" y="1532307"/>
            <a:ext cx="4166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Identify use cases for data type applications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Develop a management framework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Formulate a Data Model for types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Formulate an expressive framework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 functional specifications for type registry services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Propose a federation strategy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020284" y="4218183"/>
            <a:ext cx="3793778" cy="2400657"/>
          </a:xfrm>
          <a:prstGeom prst="rect">
            <a:avLst/>
          </a:prstGeom>
          <a:solidFill>
            <a:srgbClr val="F7FECE"/>
          </a:solidFill>
          <a:ln w="25400">
            <a:solidFill>
              <a:schemeClr val="tx1"/>
            </a:solidFill>
          </a:ln>
        </p:spPr>
        <p:txBody>
          <a:bodyPr wrap="square" lIns="182880" tIns="91440" rIns="182880" bIns="91440" rtlCol="0">
            <a:spAutoFit/>
          </a:bodyPr>
          <a:lstStyle/>
          <a:p>
            <a:pPr algn="ctr"/>
            <a:r>
              <a:rPr lang="en-US" b="1" u="sng" dirty="0" smtClean="0"/>
              <a:t>Must articulate US Gov’t Needs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Requirements for </a:t>
            </a:r>
          </a:p>
          <a:p>
            <a:pPr algn="ctr"/>
            <a:r>
              <a:rPr lang="en-US" dirty="0" smtClean="0"/>
              <a:t>Common Access Platform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Reference Architecture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Federal Agency Use Cases</a:t>
            </a:r>
          </a:p>
        </p:txBody>
      </p:sp>
    </p:spTree>
    <p:extLst>
      <p:ext uri="{BB962C8B-B14F-4D97-AF65-F5344CB8AC3E}">
        <p14:creationId xmlns:p14="http://schemas.microsoft.com/office/powerpoint/2010/main" val="1729939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Interagency Technical Advisory Group (iTAG)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3334565" y="1267594"/>
            <a:ext cx="2564091" cy="2149312"/>
            <a:chOff x="2733773" y="2969443"/>
            <a:chExt cx="2564091" cy="2149312"/>
          </a:xfrm>
        </p:grpSpPr>
        <p:pic>
          <p:nvPicPr>
            <p:cNvPr id="3074" name="Picture 2" descr="http://cerifsupport.org/wp-content/uploads/sites/11/2013/03/d4b43bf271f690a2b140790b481886a2_rdaLogo.jp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535" b="17106"/>
            <a:stretch/>
          </p:blipFill>
          <p:spPr bwMode="auto">
            <a:xfrm>
              <a:off x="3347597" y="3054283"/>
              <a:ext cx="1371567" cy="772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5" y="3952775"/>
              <a:ext cx="807956" cy="64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2965418" y="4594387"/>
              <a:ext cx="8746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PIT WG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903" y="3955155"/>
              <a:ext cx="695718" cy="58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4237430" y="4594387"/>
              <a:ext cx="9634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DTR WG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2733773" y="2969443"/>
              <a:ext cx="2564091" cy="2149312"/>
            </a:xfrm>
            <a:prstGeom prst="roundRect">
              <a:avLst/>
            </a:prstGeom>
            <a:noFill/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51" y="3618292"/>
            <a:ext cx="14763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81" name="Picture 9" descr="http://www.cnri.reston.va.us/images/small_logo_cnri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65" y="3629232"/>
            <a:ext cx="1774384" cy="54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cleanslate.stanford.edu/images/affiliates/nsf_colo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10" y="5594808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ounded Rectangle 28"/>
          <p:cNvSpPr/>
          <p:nvPr/>
        </p:nvSpPr>
        <p:spPr>
          <a:xfrm>
            <a:off x="5330939" y="5703412"/>
            <a:ext cx="1635469" cy="73529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iTAG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4" name="Left Brace 33"/>
          <p:cNvSpPr/>
          <p:nvPr/>
        </p:nvSpPr>
        <p:spPr>
          <a:xfrm rot="16200000">
            <a:off x="4478443" y="2796712"/>
            <a:ext cx="443060" cy="3330445"/>
          </a:xfrm>
          <a:prstGeom prst="leftBrace">
            <a:avLst>
              <a:gd name="adj1" fmla="val 82801"/>
              <a:gd name="adj2" fmla="val 50000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stCxn id="14" idx="2"/>
          </p:cNvCxnSpPr>
          <p:nvPr/>
        </p:nvCxnSpPr>
        <p:spPr>
          <a:xfrm flipH="1">
            <a:off x="3914979" y="3261870"/>
            <a:ext cx="88563" cy="367362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3081" idx="0"/>
          </p:cNvCxnSpPr>
          <p:nvPr/>
        </p:nvCxnSpPr>
        <p:spPr>
          <a:xfrm>
            <a:off x="5297629" y="3238695"/>
            <a:ext cx="61828" cy="390537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443419" y="1832956"/>
            <a:ext cx="2658000" cy="952500"/>
            <a:chOff x="443419" y="1352434"/>
            <a:chExt cx="2658000" cy="952500"/>
          </a:xfrm>
        </p:grpSpPr>
        <p:pic>
          <p:nvPicPr>
            <p:cNvPr id="73" name="Picture 11" descr="http://cleanslate.stanford.edu/images/affiliates/nsf_color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419" y="1352434"/>
              <a:ext cx="952500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Arrow Connector 48"/>
            <p:cNvCxnSpPr/>
            <p:nvPr/>
          </p:nvCxnSpPr>
          <p:spPr>
            <a:xfrm>
              <a:off x="1611984" y="1828684"/>
              <a:ext cx="1489435" cy="0"/>
            </a:xfrm>
            <a:prstGeom prst="straightConnector1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2088839" y="145935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B050"/>
                  </a:solidFill>
                </a:rPr>
                <a:t>$$$</a:t>
              </a:r>
              <a:endParaRPr lang="en-US" dirty="0">
                <a:solidFill>
                  <a:srgbClr val="00B050"/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875316" y="1832956"/>
              <a:ext cx="9250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RDA/US</a:t>
              </a:r>
              <a:endParaRPr lang="en-US" dirty="0"/>
            </a:p>
          </p:txBody>
        </p:sp>
      </p:grpSp>
      <p:pic>
        <p:nvPicPr>
          <p:cNvPr id="3085" name="Picture 13" descr="http://www.muninetworks.org/sites/www.muninetworks.org/files/logo-european-commission.jpg?13748459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30" y="1211525"/>
            <a:ext cx="983711" cy="99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Arrow Connector 79"/>
          <p:cNvCxnSpPr/>
          <p:nvPr/>
        </p:nvCxnSpPr>
        <p:spPr>
          <a:xfrm flipH="1">
            <a:off x="6148673" y="1823413"/>
            <a:ext cx="1489435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 flipH="1">
            <a:off x="6625528" y="1454081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$$$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430859" y="1838799"/>
            <a:ext cx="8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iCORDI</a:t>
            </a:r>
            <a:endParaRPr lang="en-US" dirty="0"/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485" y="2630313"/>
            <a:ext cx="1090856" cy="52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Arrow Connector 82"/>
          <p:cNvCxnSpPr/>
          <p:nvPr/>
        </p:nvCxnSpPr>
        <p:spPr>
          <a:xfrm flipH="1">
            <a:off x="6148673" y="2941636"/>
            <a:ext cx="1489435" cy="0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 flipH="1">
            <a:off x="6625528" y="2572304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$$$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85" name="Straight Arrow Connector 84"/>
          <p:cNvCxnSpPr/>
          <p:nvPr/>
        </p:nvCxnSpPr>
        <p:spPr>
          <a:xfrm flipV="1">
            <a:off x="3914979" y="5071621"/>
            <a:ext cx="719193" cy="52318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 rot="19397332">
            <a:off x="3977729" y="51292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$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9380516">
            <a:off x="3943577" y="5314287"/>
            <a:ext cx="654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advice</a:t>
            </a:r>
            <a:endParaRPr lang="en-US" sz="1400" dirty="0"/>
          </a:p>
        </p:txBody>
      </p:sp>
      <p:cxnSp>
        <p:nvCxnSpPr>
          <p:cNvPr id="90" name="Straight Arrow Connector 89"/>
          <p:cNvCxnSpPr/>
          <p:nvPr/>
        </p:nvCxnSpPr>
        <p:spPr>
          <a:xfrm flipH="1" flipV="1">
            <a:off x="4777267" y="5071621"/>
            <a:ext cx="719193" cy="523187"/>
          </a:xfrm>
          <a:prstGeom prst="straightConnector1">
            <a:avLst/>
          </a:prstGeom>
          <a:ln w="381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5489429" y="5279792"/>
            <a:ext cx="2077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Articulate US Gov’t Needs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17284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779" y="1440176"/>
            <a:ext cx="8587819" cy="50384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NIST Scientific Data Committee</a:t>
            </a:r>
          </a:p>
          <a:p>
            <a:pPr lvl="1"/>
            <a:r>
              <a:rPr lang="en-US" dirty="0" smtClean="0"/>
              <a:t>esp. Chris Greer, Wo Chang</a:t>
            </a:r>
          </a:p>
          <a:p>
            <a:r>
              <a:rPr lang="en-US" dirty="0" smtClean="0"/>
              <a:t>NIST Data Access Working Group</a:t>
            </a:r>
          </a:p>
          <a:p>
            <a:pPr lvl="1"/>
            <a:r>
              <a:rPr lang="en-US" dirty="0" smtClean="0"/>
              <a:t>Peter Linstrom, Sasha Kramida, Andrea Medina-Smith, Kellie Beall, Dan Samarov, Bill Turner, Kirk Dohne, Adam Morey, Carolyn Rowland, Jonathan Hardis, Susannah Schiller</a:t>
            </a:r>
          </a:p>
          <a:p>
            <a:r>
              <a:rPr lang="en-US" dirty="0" smtClean="0"/>
              <a:t>NIST Office of Information Systems Management (CIO)</a:t>
            </a:r>
          </a:p>
          <a:p>
            <a:pPr lvl="1"/>
            <a:r>
              <a:rPr lang="en-US" dirty="0" smtClean="0"/>
              <a:t>esp. Pradip Pandya, Don Koss, Joe Kau, Dale Little, Jimmy Graham, Maxim Alexeev</a:t>
            </a:r>
          </a:p>
          <a:p>
            <a:r>
              <a:rPr lang="en-US" dirty="0" smtClean="0"/>
              <a:t>CNRI</a:t>
            </a:r>
          </a:p>
          <a:p>
            <a:pPr lvl="1"/>
            <a:r>
              <a:rPr lang="en-US" dirty="0" smtClean="0"/>
              <a:t>Larry Lannom, Giridhar Manepalli </a:t>
            </a:r>
          </a:p>
          <a:p>
            <a:r>
              <a:rPr lang="en-US" dirty="0" smtClean="0"/>
              <a:t>JHU</a:t>
            </a:r>
          </a:p>
          <a:p>
            <a:pPr lvl="1"/>
            <a:r>
              <a:rPr lang="en-US" dirty="0" smtClean="0"/>
              <a:t>Sayeed Choudhury, Tim DiLauro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287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1918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23" y="1234507"/>
            <a:ext cx="7670555" cy="5623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NIST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75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447472" y="1591056"/>
            <a:ext cx="2752928" cy="2057400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204855" y="1600200"/>
            <a:ext cx="2795893" cy="2057400"/>
          </a:xfrm>
          <a:prstGeom prst="triangle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27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6000749" y="1569720"/>
            <a:ext cx="2890331" cy="2057400"/>
          </a:xfrm>
          <a:prstGeom prst="triangle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27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20709" y="2438400"/>
            <a:ext cx="1001010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85217" y="3048000"/>
            <a:ext cx="186771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02684" y="2053752"/>
            <a:ext cx="821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Reference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19916" y="2632503"/>
            <a:ext cx="7669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Resource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26929" y="3211623"/>
            <a:ext cx="7589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Research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20600" y="2743202"/>
            <a:ext cx="7599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Software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93304" y="3211622"/>
            <a:ext cx="3962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???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56090" y="1905002"/>
            <a:ext cx="8064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Peer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Reviewed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929440" y="2438400"/>
            <a:ext cx="1172807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482235" y="3048000"/>
            <a:ext cx="195521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055385" y="2512369"/>
            <a:ext cx="807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Gray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Literature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482235" y="3211621"/>
            <a:ext cx="1955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White Papers, Talk Slides, …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5042" y="1200388"/>
            <a:ext cx="620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87841" y="1200388"/>
            <a:ext cx="102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Software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4572" y="1200388"/>
            <a:ext cx="1320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Publications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23736" y="3810000"/>
            <a:ext cx="580190" cy="277672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204856" y="3810000"/>
            <a:ext cx="5686224" cy="18612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Document 30"/>
          <p:cNvSpPr/>
          <p:nvPr/>
        </p:nvSpPr>
        <p:spPr>
          <a:xfrm>
            <a:off x="1041443" y="3968885"/>
            <a:ext cx="942975" cy="83820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NIST Pubic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Servers</a:t>
            </a:r>
          </a:p>
        </p:txBody>
      </p:sp>
      <p:sp>
        <p:nvSpPr>
          <p:cNvPr id="32" name="Flowchart: Document 31"/>
          <p:cNvSpPr/>
          <p:nvPr/>
        </p:nvSpPr>
        <p:spPr>
          <a:xfrm>
            <a:off x="3309618" y="5596128"/>
            <a:ext cx="1083686" cy="990600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Other Fed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Agency Repositories</a:t>
            </a:r>
          </a:p>
        </p:txBody>
      </p:sp>
      <p:sp>
        <p:nvSpPr>
          <p:cNvPr id="33" name="Flowchart: Multidocument 32"/>
          <p:cNvSpPr/>
          <p:nvPr/>
        </p:nvSpPr>
        <p:spPr>
          <a:xfrm>
            <a:off x="3215237" y="4349885"/>
            <a:ext cx="1458095" cy="914400"/>
          </a:xfrm>
          <a:prstGeom prst="flowChartMultidocumen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Publications</a:t>
            </a:r>
          </a:p>
        </p:txBody>
      </p:sp>
      <p:sp>
        <p:nvSpPr>
          <p:cNvPr id="34" name="Flowchart: Document 33"/>
          <p:cNvSpPr/>
          <p:nvPr/>
        </p:nvSpPr>
        <p:spPr>
          <a:xfrm>
            <a:off x="4832485" y="4807085"/>
            <a:ext cx="1083686" cy="99060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Community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Repositories</a:t>
            </a:r>
          </a:p>
        </p:txBody>
      </p:sp>
      <p:sp>
        <p:nvSpPr>
          <p:cNvPr id="35" name="Flowchart: Document 34"/>
          <p:cNvSpPr/>
          <p:nvPr/>
        </p:nvSpPr>
        <p:spPr>
          <a:xfrm>
            <a:off x="7515843" y="5671226"/>
            <a:ext cx="999043" cy="685800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Cloud</a:t>
            </a:r>
          </a:p>
        </p:txBody>
      </p:sp>
      <p:sp>
        <p:nvSpPr>
          <p:cNvPr id="37" name="Flowchart: Document 36"/>
          <p:cNvSpPr/>
          <p:nvPr/>
        </p:nvSpPr>
        <p:spPr>
          <a:xfrm>
            <a:off x="713691" y="4986528"/>
            <a:ext cx="1089695" cy="838200"/>
          </a:xfrm>
          <a:prstGeom prst="flowChart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NIST Internal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Servers</a:t>
            </a:r>
          </a:p>
        </p:txBody>
      </p:sp>
      <p:sp>
        <p:nvSpPr>
          <p:cNvPr id="40" name="Flowchart: Multidocument 39"/>
          <p:cNvSpPr/>
          <p:nvPr/>
        </p:nvSpPr>
        <p:spPr>
          <a:xfrm>
            <a:off x="2028675" y="4646676"/>
            <a:ext cx="1000148" cy="1898904"/>
          </a:xfrm>
          <a:prstGeom prst="flowChartMultidocumen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prstClr val="black"/>
                </a:solidFill>
              </a:rPr>
              <a:t>Other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NIST</a:t>
            </a:r>
          </a:p>
          <a:p>
            <a:pPr algn="ctr"/>
            <a:r>
              <a:rPr lang="en-US" sz="1200" b="1" dirty="0">
                <a:solidFill>
                  <a:prstClr val="black"/>
                </a:solidFill>
              </a:rPr>
              <a:t>Storage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of the Problem: Scientific Resources</a:t>
            </a:r>
            <a:endParaRPr lang="en-US" dirty="0"/>
          </a:p>
        </p:txBody>
      </p:sp>
      <p:sp>
        <p:nvSpPr>
          <p:cNvPr id="42" name="Flowchart: Document 41"/>
          <p:cNvSpPr/>
          <p:nvPr/>
        </p:nvSpPr>
        <p:spPr>
          <a:xfrm>
            <a:off x="4602801" y="5875377"/>
            <a:ext cx="1083686" cy="742447"/>
          </a:xfrm>
          <a:prstGeom prst="flowChartDocumen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GPO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3" name="Flowchart: Document 42"/>
          <p:cNvSpPr/>
          <p:nvPr/>
        </p:nvSpPr>
        <p:spPr>
          <a:xfrm>
            <a:off x="6047968" y="5175926"/>
            <a:ext cx="1083686" cy="99060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Scientific &amp; Professional Societies</a:t>
            </a:r>
            <a:endParaRPr lang="en-US" sz="1200" b="1" dirty="0">
              <a:solidFill>
                <a:prstClr val="black"/>
              </a:solidFill>
            </a:endParaRPr>
          </a:p>
        </p:txBody>
      </p:sp>
      <p:sp>
        <p:nvSpPr>
          <p:cNvPr id="44" name="Flowchart: Document 43"/>
          <p:cNvSpPr/>
          <p:nvPr/>
        </p:nvSpPr>
        <p:spPr>
          <a:xfrm>
            <a:off x="6318255" y="6246600"/>
            <a:ext cx="1083686" cy="495300"/>
          </a:xfrm>
          <a:prstGeom prst="flowChartDocumen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prstClr val="black"/>
                </a:solidFill>
              </a:rPr>
              <a:t>Private Sector</a:t>
            </a:r>
            <a:endParaRPr lang="en-US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60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>
            <a:off x="2631232" y="1646139"/>
            <a:ext cx="4160094" cy="4655497"/>
          </a:xfrm>
          <a:prstGeom prst="triangl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27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943350" y="3521975"/>
            <a:ext cx="1541781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343275" y="4871496"/>
            <a:ext cx="2752725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03184" y="2670448"/>
            <a:ext cx="6043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Ref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9941" y="3951676"/>
            <a:ext cx="1350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Resource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36353" y="5233721"/>
            <a:ext cx="1337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</a:rPr>
              <a:t>Research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340298" y="1200387"/>
            <a:ext cx="749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black"/>
                </a:solidFill>
              </a:rPr>
              <a:t>Data</a:t>
            </a:r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Scope of the Problem: Scientific Resources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flipV="1">
            <a:off x="333375" y="1385053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247096" y="3658679"/>
            <a:ext cx="1008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VETTING</a:t>
            </a:r>
            <a:endParaRPr lang="en-US" dirty="0"/>
          </a:p>
        </p:txBody>
      </p:sp>
      <p:sp>
        <p:nvSpPr>
          <p:cNvPr id="36" name="Down Arrow 35"/>
          <p:cNvSpPr/>
          <p:nvPr/>
        </p:nvSpPr>
        <p:spPr>
          <a:xfrm flipV="1">
            <a:off x="1028700" y="1385053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6200000">
            <a:off x="231282" y="3658679"/>
            <a:ext cx="1442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ANNOTATION</a:t>
            </a:r>
            <a:endParaRPr lang="en-US" dirty="0"/>
          </a:p>
        </p:txBody>
      </p:sp>
      <p:sp>
        <p:nvSpPr>
          <p:cNvPr id="39" name="Down Arrow 38"/>
          <p:cNvSpPr/>
          <p:nvPr/>
        </p:nvSpPr>
        <p:spPr>
          <a:xfrm flipV="1">
            <a:off x="1676400" y="1385053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 rot="16200000">
            <a:off x="1016743" y="3658679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CURATION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 flipV="1">
            <a:off x="2326431" y="1385052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6200000">
            <a:off x="1540264" y="3658678"/>
            <a:ext cx="141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INVESTMENT</a:t>
            </a:r>
            <a:endParaRPr lang="en-US" dirty="0"/>
          </a:p>
        </p:txBody>
      </p:sp>
      <p:sp>
        <p:nvSpPr>
          <p:cNvPr id="47" name="Down Arrow 46"/>
          <p:cNvSpPr/>
          <p:nvPr/>
        </p:nvSpPr>
        <p:spPr>
          <a:xfrm flipV="1">
            <a:off x="6797163" y="1493383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6200000">
            <a:off x="6223202" y="3767009"/>
            <a:ext cx="995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QUALITY</a:t>
            </a:r>
            <a:endParaRPr lang="en-US" dirty="0"/>
          </a:p>
        </p:txBody>
      </p:sp>
      <p:sp>
        <p:nvSpPr>
          <p:cNvPr id="49" name="Down Arrow 48"/>
          <p:cNvSpPr/>
          <p:nvPr/>
        </p:nvSpPr>
        <p:spPr>
          <a:xfrm flipV="1">
            <a:off x="7397238" y="1493383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6200000">
            <a:off x="6568624" y="3767009"/>
            <a:ext cx="1504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51" name="Down Arrow 50"/>
          <p:cNvSpPr/>
          <p:nvPr/>
        </p:nvSpPr>
        <p:spPr>
          <a:xfrm flipV="1">
            <a:off x="7955706" y="1493383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 rot="16200000">
            <a:off x="7136489" y="3767009"/>
            <a:ext cx="1486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PROVENANCE</a:t>
            </a:r>
            <a:endParaRPr lang="en-US" dirty="0"/>
          </a:p>
        </p:txBody>
      </p:sp>
      <p:sp>
        <p:nvSpPr>
          <p:cNvPr id="53" name="Down Arrow 52"/>
          <p:cNvSpPr/>
          <p:nvPr/>
        </p:nvSpPr>
        <p:spPr>
          <a:xfrm flipV="1">
            <a:off x="8603406" y="1493383"/>
            <a:ext cx="285750" cy="4916585"/>
          </a:xfrm>
          <a:prstGeom prst="downArrow">
            <a:avLst>
              <a:gd name="adj1" fmla="val 50000"/>
              <a:gd name="adj2" fmla="val 113333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 rot="16200000">
            <a:off x="7904127" y="3767009"/>
            <a:ext cx="124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FRESHNESS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694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Organizations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251488" y="1197204"/>
            <a:ext cx="1913641" cy="754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NIST Director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28917" y="3742441"/>
            <a:ext cx="1696824" cy="5561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Management Resources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666268" y="3742440"/>
            <a:ext cx="1696824" cy="55618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Laboratory</a:t>
            </a:r>
          </a:p>
          <a:p>
            <a:pPr algn="ctr"/>
            <a:r>
              <a:rPr lang="en-US" dirty="0" smtClean="0"/>
              <a:t>Programs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7390614" y="1809943"/>
            <a:ext cx="1489435" cy="556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Chief of Staff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50826" y="4647414"/>
            <a:ext cx="1046375" cy="5561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CIO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432871" y="4647414"/>
            <a:ext cx="1046375" cy="556182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876692" y="1767523"/>
            <a:ext cx="2771480" cy="641023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Scientific Data Committee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1402" y="2597084"/>
            <a:ext cx="1225485" cy="556182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Data Access </a:t>
            </a:r>
          </a:p>
          <a:p>
            <a:pPr algn="ctr"/>
            <a:r>
              <a:rPr lang="en-US" sz="1400" b="1" dirty="0" smtClean="0"/>
              <a:t>WG</a:t>
            </a:r>
            <a:endParaRPr lang="en-US" sz="14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1508287" y="2597084"/>
            <a:ext cx="1508290" cy="556182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Data Mgt Plans</a:t>
            </a:r>
          </a:p>
          <a:p>
            <a:pPr algn="ctr"/>
            <a:r>
              <a:rPr lang="en-US" sz="1400" b="1" dirty="0" smtClean="0"/>
              <a:t> WG</a:t>
            </a:r>
            <a:endParaRPr lang="en-US" sz="14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3157978" y="2597084"/>
            <a:ext cx="1508290" cy="556182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Outreach</a:t>
            </a:r>
          </a:p>
          <a:p>
            <a:pPr algn="ctr"/>
            <a:r>
              <a:rPr lang="en-US" sz="1400" b="1" dirty="0" smtClean="0"/>
              <a:t> WG</a:t>
            </a:r>
            <a:endParaRPr lang="en-US" sz="1400" b="1" dirty="0"/>
          </a:p>
        </p:txBody>
      </p:sp>
      <p:cxnSp>
        <p:nvCxnSpPr>
          <p:cNvPr id="17" name="Straight Connector 16"/>
          <p:cNvCxnSpPr>
            <a:stCxn id="9" idx="2"/>
            <a:endCxn id="11" idx="0"/>
          </p:cNvCxnSpPr>
          <p:nvPr/>
        </p:nvCxnSpPr>
        <p:spPr>
          <a:xfrm>
            <a:off x="2262432" y="2408546"/>
            <a:ext cx="0" cy="188538"/>
          </a:xfrm>
          <a:prstGeom prst="line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9" idx="2"/>
            <a:endCxn id="10" idx="0"/>
          </p:cNvCxnSpPr>
          <p:nvPr/>
        </p:nvCxnSpPr>
        <p:spPr>
          <a:xfrm rot="5400000">
            <a:off x="1414020" y="1748672"/>
            <a:ext cx="188538" cy="1508287"/>
          </a:xfrm>
          <a:prstGeom prst="bentConnector3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9" idx="2"/>
            <a:endCxn id="12" idx="0"/>
          </p:cNvCxnSpPr>
          <p:nvPr/>
        </p:nvCxnSpPr>
        <p:spPr>
          <a:xfrm rot="16200000" flipH="1">
            <a:off x="2993008" y="1677969"/>
            <a:ext cx="188538" cy="1649691"/>
          </a:xfrm>
          <a:prstGeom prst="bentConnector3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5400000" scaled="0"/>
          </a:gra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3" idx="1"/>
            <a:endCxn id="9" idx="0"/>
          </p:cNvCxnSpPr>
          <p:nvPr/>
        </p:nvCxnSpPr>
        <p:spPr>
          <a:xfrm rot="10800000" flipV="1">
            <a:off x="2262432" y="1574275"/>
            <a:ext cx="1989056" cy="19324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3" idx="3"/>
            <a:endCxn id="6" idx="0"/>
          </p:cNvCxnSpPr>
          <p:nvPr/>
        </p:nvCxnSpPr>
        <p:spPr>
          <a:xfrm>
            <a:off x="6165129" y="1574276"/>
            <a:ext cx="1970203" cy="23566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2"/>
            <a:endCxn id="5" idx="0"/>
          </p:cNvCxnSpPr>
          <p:nvPr/>
        </p:nvCxnSpPr>
        <p:spPr>
          <a:xfrm rot="16200000" flipH="1">
            <a:off x="4465948" y="2693708"/>
            <a:ext cx="1791092" cy="306371"/>
          </a:xfrm>
          <a:prstGeom prst="bentConnector3">
            <a:avLst>
              <a:gd name="adj1" fmla="val 7835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4" idx="2"/>
            <a:endCxn id="7" idx="0"/>
          </p:cNvCxnSpPr>
          <p:nvPr/>
        </p:nvCxnSpPr>
        <p:spPr>
          <a:xfrm rot="5400000">
            <a:off x="801277" y="4171361"/>
            <a:ext cx="348791" cy="603315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/>
          <p:cNvCxnSpPr>
            <a:stCxn id="4" idx="2"/>
            <a:endCxn id="8" idx="0"/>
          </p:cNvCxnSpPr>
          <p:nvPr/>
        </p:nvCxnSpPr>
        <p:spPr>
          <a:xfrm rot="16200000" flipH="1">
            <a:off x="1442299" y="4133653"/>
            <a:ext cx="348791" cy="678730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>
            <a:stCxn id="3" idx="2"/>
            <a:endCxn id="4" idx="0"/>
          </p:cNvCxnSpPr>
          <p:nvPr/>
        </p:nvCxnSpPr>
        <p:spPr>
          <a:xfrm rot="5400000">
            <a:off x="2347273" y="881404"/>
            <a:ext cx="1791093" cy="3930980"/>
          </a:xfrm>
          <a:prstGeom prst="bentConnector3">
            <a:avLst>
              <a:gd name="adj1" fmla="val 7842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ounded Rectangle 40"/>
          <p:cNvSpPr/>
          <p:nvPr/>
        </p:nvSpPr>
        <p:spPr>
          <a:xfrm>
            <a:off x="2802117" y="4647412"/>
            <a:ext cx="904973" cy="886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Info</a:t>
            </a:r>
          </a:p>
          <a:p>
            <a:pPr algn="ctr"/>
            <a:r>
              <a:rPr lang="en-US" dirty="0" smtClean="0"/>
              <a:t>Tech</a:t>
            </a:r>
          </a:p>
          <a:p>
            <a:pPr algn="ctr"/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3" name="Rounded Rectangle 42"/>
          <p:cNvSpPr/>
          <p:nvPr/>
        </p:nvSpPr>
        <p:spPr>
          <a:xfrm>
            <a:off x="3901518" y="4647412"/>
            <a:ext cx="904973" cy="886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Engr</a:t>
            </a:r>
          </a:p>
          <a:p>
            <a:pPr algn="ctr"/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4979707" y="4647411"/>
            <a:ext cx="1028995" cy="886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</a:p>
          <a:p>
            <a:pPr algn="ctr"/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6353665" y="4647412"/>
            <a:ext cx="1284403" cy="886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Materials</a:t>
            </a:r>
          </a:p>
          <a:p>
            <a:pPr algn="ctr"/>
            <a:r>
              <a:rPr lang="en-US" dirty="0" smtClean="0"/>
              <a:t>Lab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683805" y="6061433"/>
            <a:ext cx="1141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 Chang</a:t>
            </a:r>
            <a:endParaRPr lang="en-US" dirty="0"/>
          </a:p>
        </p:txBody>
      </p:sp>
      <p:cxnSp>
        <p:nvCxnSpPr>
          <p:cNvPr id="48" name="Straight Connector 47"/>
          <p:cNvCxnSpPr>
            <a:stCxn id="41" idx="2"/>
            <a:endCxn id="46" idx="0"/>
          </p:cNvCxnSpPr>
          <p:nvPr/>
        </p:nvCxnSpPr>
        <p:spPr>
          <a:xfrm flipH="1">
            <a:off x="3254603" y="5533532"/>
            <a:ext cx="1" cy="5279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901518" y="6081973"/>
            <a:ext cx="1239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Chris Greer</a:t>
            </a:r>
            <a:endParaRPr lang="en-US" dirty="0"/>
          </a:p>
        </p:txBody>
      </p:sp>
      <p:cxnSp>
        <p:nvCxnSpPr>
          <p:cNvPr id="52" name="Straight Connector 51"/>
          <p:cNvCxnSpPr>
            <a:stCxn id="43" idx="2"/>
            <a:endCxn id="50" idx="0"/>
          </p:cNvCxnSpPr>
          <p:nvPr/>
        </p:nvCxnSpPr>
        <p:spPr>
          <a:xfrm>
            <a:off x="4354005" y="5533532"/>
            <a:ext cx="167331" cy="548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ounded Rectangle 52"/>
          <p:cNvSpPr/>
          <p:nvPr/>
        </p:nvSpPr>
        <p:spPr>
          <a:xfrm>
            <a:off x="5366205" y="5880359"/>
            <a:ext cx="1627302" cy="886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Office of Data and Informatics</a:t>
            </a:r>
            <a:endParaRPr lang="en-US" dirty="0"/>
          </a:p>
        </p:txBody>
      </p:sp>
      <p:cxnSp>
        <p:nvCxnSpPr>
          <p:cNvPr id="57" name="Elbow Connector 56"/>
          <p:cNvCxnSpPr>
            <a:stCxn id="5" idx="2"/>
            <a:endCxn id="45" idx="0"/>
          </p:cNvCxnSpPr>
          <p:nvPr/>
        </p:nvCxnSpPr>
        <p:spPr>
          <a:xfrm rot="16200000" flipH="1">
            <a:off x="6080878" y="3732423"/>
            <a:ext cx="348790" cy="1481187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lbow Connector 58"/>
          <p:cNvCxnSpPr>
            <a:stCxn id="5" idx="2"/>
            <a:endCxn id="44" idx="0"/>
          </p:cNvCxnSpPr>
          <p:nvPr/>
        </p:nvCxnSpPr>
        <p:spPr>
          <a:xfrm rot="5400000">
            <a:off x="5330049" y="4462779"/>
            <a:ext cx="348789" cy="20475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lbow Connector 60"/>
          <p:cNvCxnSpPr>
            <a:stCxn id="5" idx="2"/>
            <a:endCxn id="43" idx="0"/>
          </p:cNvCxnSpPr>
          <p:nvPr/>
        </p:nvCxnSpPr>
        <p:spPr>
          <a:xfrm rot="5400000">
            <a:off x="4759948" y="3892680"/>
            <a:ext cx="348790" cy="1160675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" idx="2"/>
            <a:endCxn id="41" idx="0"/>
          </p:cNvCxnSpPr>
          <p:nvPr/>
        </p:nvCxnSpPr>
        <p:spPr>
          <a:xfrm rot="5400000">
            <a:off x="4210247" y="3342979"/>
            <a:ext cx="348790" cy="2260076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064379" y="2540522"/>
            <a:ext cx="1489435" cy="5561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Public Affairs</a:t>
            </a:r>
            <a:endParaRPr lang="en-US" dirty="0"/>
          </a:p>
        </p:txBody>
      </p:sp>
      <p:cxnSp>
        <p:nvCxnSpPr>
          <p:cNvPr id="67" name="Elbow Connector 66"/>
          <p:cNvCxnSpPr>
            <a:stCxn id="3" idx="2"/>
            <a:endCxn id="65" idx="0"/>
          </p:cNvCxnSpPr>
          <p:nvPr/>
        </p:nvCxnSpPr>
        <p:spPr>
          <a:xfrm rot="16200000" flipH="1">
            <a:off x="5714116" y="1445541"/>
            <a:ext cx="589174" cy="1600788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/>
          <p:cNvCxnSpPr>
            <a:stCxn id="45" idx="2"/>
            <a:endCxn id="53" idx="0"/>
          </p:cNvCxnSpPr>
          <p:nvPr/>
        </p:nvCxnSpPr>
        <p:spPr>
          <a:xfrm rot="5400000">
            <a:off x="6414449" y="5298940"/>
            <a:ext cx="346827" cy="816011"/>
          </a:xfrm>
          <a:prstGeom prst="bentConnector3">
            <a:avLst>
              <a:gd name="adj1" fmla="val 5383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295158" y="6075670"/>
            <a:ext cx="1243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John Henry</a:t>
            </a:r>
          </a:p>
          <a:p>
            <a:pPr algn="ctr"/>
            <a:r>
              <a:rPr lang="en-US" dirty="0" smtClean="0"/>
              <a:t>Scott</a:t>
            </a:r>
            <a:endParaRPr lang="en-US" dirty="0"/>
          </a:p>
        </p:txBody>
      </p:sp>
      <p:cxnSp>
        <p:nvCxnSpPr>
          <p:cNvPr id="79" name="Elbow Connector 78"/>
          <p:cNvCxnSpPr>
            <a:stCxn id="45" idx="2"/>
            <a:endCxn id="77" idx="0"/>
          </p:cNvCxnSpPr>
          <p:nvPr/>
        </p:nvCxnSpPr>
        <p:spPr>
          <a:xfrm rot="16200000" flipH="1">
            <a:off x="7185394" y="5344005"/>
            <a:ext cx="542138" cy="921192"/>
          </a:xfrm>
          <a:prstGeom prst="bentConnector3">
            <a:avLst>
              <a:gd name="adj1" fmla="val 34351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ounded Rectangle 92"/>
          <p:cNvSpPr/>
          <p:nvPr/>
        </p:nvSpPr>
        <p:spPr>
          <a:xfrm>
            <a:off x="7917059" y="4623844"/>
            <a:ext cx="904973" cy="886120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Other</a:t>
            </a:r>
          </a:p>
          <a:p>
            <a:pPr algn="ctr"/>
            <a:r>
              <a:rPr lang="en-US" dirty="0" smtClean="0"/>
              <a:t>Labs…</a:t>
            </a:r>
            <a:endParaRPr lang="en-US" dirty="0"/>
          </a:p>
        </p:txBody>
      </p:sp>
      <p:cxnSp>
        <p:nvCxnSpPr>
          <p:cNvPr id="95" name="Elbow Connector 94"/>
          <p:cNvCxnSpPr>
            <a:stCxn id="5" idx="2"/>
            <a:endCxn id="93" idx="0"/>
          </p:cNvCxnSpPr>
          <p:nvPr/>
        </p:nvCxnSpPr>
        <p:spPr>
          <a:xfrm rot="16200000" flipH="1">
            <a:off x="6779502" y="3033800"/>
            <a:ext cx="325222" cy="2854866"/>
          </a:xfrm>
          <a:prstGeom prst="bentConnector3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39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OMB M-13-13 Response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410219"/>
              </p:ext>
            </p:extLst>
          </p:nvPr>
        </p:nvGraphicFramePr>
        <p:xfrm>
          <a:off x="487049" y="1208465"/>
          <a:ext cx="8185610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2805"/>
                <a:gridCol w="409280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Short-term owner</a:t>
                      </a:r>
                      <a:endParaRPr lang="en-US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Consolas" pitchFamily="49" charset="0"/>
                          <a:ea typeface="+mn-ea"/>
                          <a:cs typeface="Consolas" pitchFamily="49" charset="0"/>
                        </a:rPr>
                        <a:t>www.nist.gov/data</a:t>
                      </a:r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page content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CIO,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Public Affairs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data.json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file content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Library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 anchor="ctr"/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onsolas" pitchFamily="49" charset="0"/>
                          <a:cs typeface="Consolas" pitchFamily="49" charset="0"/>
                        </a:rPr>
                        <a:t>www.nist.gov/digitalstrategy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+mn-lt"/>
                          <a:cs typeface="Consolas" pitchFamily="49" charset="0"/>
                        </a:rPr>
                        <a:t>Inventory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n-lt"/>
                          <a:cs typeface="Consolas" pitchFamily="49" charset="0"/>
                        </a:rPr>
                        <a:t> schedule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n-lt"/>
                          <a:cs typeface="Consolas" pitchFamily="49" charset="0"/>
                        </a:rPr>
                        <a:t>Plan for legacy data and new data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+mn-lt"/>
                          <a:cs typeface="Consolas" pitchFamily="49" charset="0"/>
                        </a:rPr>
                        <a:t>Plan for expand, enrich, open</a:t>
                      </a:r>
                      <a:endParaRPr lang="en-US" dirty="0">
                        <a:solidFill>
                          <a:schemeClr val="tx1"/>
                        </a:solidFill>
                        <a:latin typeface="+mn-lt"/>
                        <a:cs typeface="Consolas" pitchFamily="49" charset="0"/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Chris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Greer &amp; </a:t>
                      </a:r>
                    </a:p>
                    <a:p>
                      <a:pPr algn="ctr"/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Scientific Data Committee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Access Level Determination Process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TBD by Director’s Office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Customer Feedback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Public Affairs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Maintenance of Enterprise Data Inventory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CIO,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Chris Greer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&amp; SDC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T="182880" marB="18288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28701" y="260080"/>
            <a:ext cx="2015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Pre-Decisional: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Not for Distribution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54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Notional “Common Access Platform”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228600" y="5393853"/>
            <a:ext cx="838200" cy="544707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Agency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126066" y="5398893"/>
            <a:ext cx="838200" cy="544707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Federal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023532" y="5403933"/>
            <a:ext cx="838200" cy="544707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Publisher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920998" y="5408973"/>
            <a:ext cx="838200" cy="544707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Domain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3818464" y="5414013"/>
            <a:ext cx="838200" cy="544707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Other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Repos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11666" y="5092177"/>
            <a:ext cx="4444997" cy="272354"/>
          </a:xfrm>
          <a:prstGeom prst="roundRect">
            <a:avLst/>
          </a:prstGeom>
          <a:solidFill>
            <a:srgbClr val="E3CC5A">
              <a:lumMod val="40000"/>
              <a:lumOff val="60000"/>
            </a:srgbClr>
          </a:solidFill>
          <a:ln w="38475" cap="flat" cmpd="sng" algn="ctr">
            <a:solidFill>
              <a:srgbClr val="3F3F3F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PID-Type-Enabled Harvesters and Brokers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11666" y="4752167"/>
            <a:ext cx="1693334" cy="272354"/>
          </a:xfrm>
          <a:prstGeom prst="roundRect">
            <a:avLst/>
          </a:prstGeom>
          <a:solidFill>
            <a:srgbClr val="E3CC5A">
              <a:lumMod val="40000"/>
              <a:lumOff val="60000"/>
            </a:srgbClr>
          </a:solidFill>
          <a:ln w="38475" cap="flat" cmpd="sng" algn="ctr">
            <a:solidFill>
              <a:srgbClr val="E3CC5A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PID Resolvers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1972733" y="4748379"/>
            <a:ext cx="1536698" cy="272354"/>
          </a:xfrm>
          <a:prstGeom prst="roundRect">
            <a:avLst/>
          </a:prstGeom>
          <a:solidFill>
            <a:srgbClr val="E3CC5A">
              <a:lumMod val="40000"/>
              <a:lumOff val="60000"/>
            </a:srgbClr>
          </a:solidFill>
          <a:ln w="38475" cap="flat" cmpd="sng" algn="ctr">
            <a:solidFill>
              <a:srgbClr val="E3CC5A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PID Type Servers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838201" y="4378673"/>
            <a:ext cx="3100912" cy="272354"/>
          </a:xfrm>
          <a:prstGeom prst="roundRect">
            <a:avLst/>
          </a:prstGeom>
          <a:solidFill>
            <a:srgbClr val="B1CFDB">
              <a:lumMod val="40000"/>
              <a:lumOff val="60000"/>
            </a:srgbClr>
          </a:solidFill>
          <a:ln w="38475" cap="flat" cmpd="sng" algn="ctr">
            <a:solidFill>
              <a:srgbClr val="B1CFDB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Metadata Registries/Catalogs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838201" y="4037889"/>
            <a:ext cx="1536698" cy="272354"/>
          </a:xfrm>
          <a:prstGeom prst="roundRect">
            <a:avLst/>
          </a:prstGeom>
          <a:solidFill>
            <a:srgbClr val="E3CC5A">
              <a:lumMod val="40000"/>
              <a:lumOff val="60000"/>
            </a:srgbClr>
          </a:solidFill>
          <a:ln w="38475" cap="flat" cmpd="sng" algn="ctr">
            <a:solidFill>
              <a:srgbClr val="E3CC5A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Services Layer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8600" y="3444923"/>
            <a:ext cx="4428064" cy="480108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Portals / Federated Search / Discovery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15901" y="3490811"/>
            <a:ext cx="546100" cy="1160215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81400" y="4378673"/>
            <a:ext cx="357713" cy="642060"/>
          </a:xfrm>
          <a:prstGeom prst="roundRect">
            <a:avLst/>
          </a:prstGeom>
          <a:solidFill>
            <a:srgbClr val="B1CFDB">
              <a:lumMod val="40000"/>
              <a:lumOff val="60000"/>
            </a:srgbClr>
          </a:solidFill>
          <a:ln w="38475" cap="flat" cmpd="sng" algn="ctr">
            <a:solidFill>
              <a:srgbClr val="B1CFDB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038600" y="3588164"/>
            <a:ext cx="626534" cy="1432569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76498" y="3925031"/>
            <a:ext cx="1562101" cy="361151"/>
          </a:xfrm>
          <a:prstGeom prst="roundRect">
            <a:avLst/>
          </a:prstGeom>
          <a:solidFill>
            <a:srgbClr val="3F3F3F">
              <a:lumMod val="20000"/>
              <a:lumOff val="80000"/>
            </a:srgbClr>
          </a:solidFill>
          <a:ln w="38475" cap="flat" cmpd="sng" algn="ctr">
            <a:solidFill>
              <a:srgbClr val="3F3F3F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28598" y="3050190"/>
            <a:ext cx="4876802" cy="307790"/>
          </a:xfrm>
          <a:prstGeom prst="roundRect">
            <a:avLst/>
          </a:prstGeom>
          <a:solidFill>
            <a:srgbClr val="B3B435">
              <a:lumMod val="40000"/>
              <a:lumOff val="60000"/>
            </a:srgbClr>
          </a:solidFill>
          <a:ln w="38475" cap="flat" cmpd="sng" algn="ctr">
            <a:solidFill>
              <a:srgbClr val="B3B435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Consumers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4745566" y="3204085"/>
            <a:ext cx="359834" cy="2754635"/>
          </a:xfrm>
          <a:prstGeom prst="roundRect">
            <a:avLst/>
          </a:prstGeom>
          <a:solidFill>
            <a:srgbClr val="B3B435">
              <a:lumMod val="40000"/>
              <a:lumOff val="60000"/>
            </a:srgbClr>
          </a:solidFill>
          <a:ln w="38475" cap="flat" cmpd="sng" algn="ctr">
            <a:solidFill>
              <a:srgbClr val="B3B435">
                <a:lumMod val="40000"/>
                <a:lumOff val="6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029321" y="2814062"/>
            <a:ext cx="2390779" cy="3144658"/>
            <a:chOff x="5924546" y="2646542"/>
            <a:chExt cx="2390779" cy="3144658"/>
          </a:xfrm>
        </p:grpSpPr>
        <p:sp>
          <p:nvSpPr>
            <p:cNvPr id="37" name="Flowchart: Magnetic Disk 36"/>
            <p:cNvSpPr/>
            <p:nvPr/>
          </p:nvSpPr>
          <p:spPr>
            <a:xfrm>
              <a:off x="5924550" y="5228354"/>
              <a:ext cx="2390775" cy="56284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/>
                </a:gs>
                <a:gs pos="89000">
                  <a:schemeClr val="accent1">
                    <a:lumMod val="40000"/>
                    <a:lumOff val="60000"/>
                  </a:schemeClr>
                </a:gs>
                <a:gs pos="1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 Metadata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5924549" y="4711990"/>
              <a:ext cx="2390775" cy="56284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/>
                </a:gs>
                <a:gs pos="89000">
                  <a:schemeClr val="accent1">
                    <a:lumMod val="40000"/>
                    <a:lumOff val="60000"/>
                  </a:schemeClr>
                </a:gs>
                <a:gs pos="1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Req. if Applicable MD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9" name="Flowchart: Magnetic Disk 38"/>
            <p:cNvSpPr/>
            <p:nvPr/>
          </p:nvSpPr>
          <p:spPr>
            <a:xfrm>
              <a:off x="5924548" y="4195628"/>
              <a:ext cx="2390775" cy="56284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/>
                </a:gs>
                <a:gs pos="89000">
                  <a:schemeClr val="accent1">
                    <a:lumMod val="40000"/>
                    <a:lumOff val="60000"/>
                  </a:schemeClr>
                </a:gs>
                <a:gs pos="1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Extension Metadata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0" name="Flowchart: Magnetic Disk 39"/>
            <p:cNvSpPr/>
            <p:nvPr/>
          </p:nvSpPr>
          <p:spPr>
            <a:xfrm>
              <a:off x="5924547" y="3679266"/>
              <a:ext cx="2390775" cy="56284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/>
                </a:gs>
                <a:gs pos="89000">
                  <a:schemeClr val="accent1">
                    <a:lumMod val="40000"/>
                    <a:lumOff val="60000"/>
                  </a:schemeClr>
                </a:gs>
                <a:gs pos="1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Domain Metadata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5924547" y="3162904"/>
              <a:ext cx="2390775" cy="56284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/>
                </a:gs>
                <a:gs pos="89000">
                  <a:schemeClr val="accent1">
                    <a:lumMod val="40000"/>
                    <a:lumOff val="60000"/>
                  </a:schemeClr>
                </a:gs>
                <a:gs pos="1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Relationship Metadata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5924546" y="2646542"/>
              <a:ext cx="2390775" cy="562846"/>
            </a:xfrm>
            <a:prstGeom prst="flowChartMagneticDisk">
              <a:avLst/>
            </a:prstGeom>
            <a:gradFill flip="none" rotWithShape="1">
              <a:gsLst>
                <a:gs pos="0">
                  <a:schemeClr val="accent1"/>
                </a:gs>
                <a:gs pos="89000">
                  <a:schemeClr val="accent1">
                    <a:lumMod val="40000"/>
                    <a:lumOff val="60000"/>
                  </a:schemeClr>
                </a:gs>
                <a:gs pos="13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ln w="15875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Curation Metadata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23850" y="1336734"/>
            <a:ext cx="5314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Implement OSTP/OMB mandates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Build as little as possible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Capitalize on what already exists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Encourage standardization across agencies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Minimize stranded investments</a:t>
            </a:r>
            <a:endParaRPr lang="en-US" dirty="0"/>
          </a:p>
        </p:txBody>
      </p:sp>
      <p:sp>
        <p:nvSpPr>
          <p:cNvPr id="45" name="Down Arrow 44"/>
          <p:cNvSpPr/>
          <p:nvPr/>
        </p:nvSpPr>
        <p:spPr>
          <a:xfrm flipV="1">
            <a:off x="8673443" y="2814061"/>
            <a:ext cx="285750" cy="3256077"/>
          </a:xfrm>
          <a:prstGeom prst="downArrow">
            <a:avLst>
              <a:gd name="adj1" fmla="val 50000"/>
              <a:gd name="adj2" fmla="val 11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200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383243"/>
              </p:ext>
            </p:extLst>
          </p:nvPr>
        </p:nvGraphicFramePr>
        <p:xfrm>
          <a:off x="419100" y="2705857"/>
          <a:ext cx="8629650" cy="382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56694"/>
                <a:gridCol w="2817843"/>
                <a:gridCol w="475511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hdl:10.12345/456</a:t>
                      </a:r>
                      <a:endParaRPr lang="en-US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PublicKey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20520821aa9b07f46f7a70043ba2e497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Atomic Spectral</a:t>
                      </a:r>
                      <a:r>
                        <a:rPr lang="en-US" baseline="0" dirty="0" smtClean="0"/>
                        <a:t> Database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Database</a:t>
                      </a:r>
                      <a:r>
                        <a:rPr lang="en-US" baseline="0" dirty="0" smtClean="0"/>
                        <a:t> of line energies, transition probabilit…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tags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spectrum; physics; standard reference</a:t>
                      </a:r>
                      <a:r>
                        <a:rPr lang="en-US" baseline="0" dirty="0" smtClean="0"/>
                        <a:t> data; …</a:t>
                      </a:r>
                      <a:endParaRPr lang="en-US" dirty="0" smtClean="0"/>
                    </a:p>
                  </a:txBody>
                  <a:tcPr marL="68580" marR="68580"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last update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2013-09-23:15:35:33.0023</a:t>
                      </a:r>
                      <a:endParaRPr lang="en-US" dirty="0" smtClean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publisher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NIST (006:55)</a:t>
                      </a:r>
                      <a:endParaRPr lang="en-US" dirty="0" smtClean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accessURL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https://www.nist.gov/SRD/ASD.aspx</a:t>
                      </a:r>
                      <a:endParaRPr lang="en-US" dirty="0" smtClean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ParentDataSet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10.12345/886-a7-0f</a:t>
                      </a:r>
                      <a:endParaRPr lang="en-US" dirty="0" smtClean="0"/>
                    </a:p>
                  </a:txBody>
                  <a:tcPr marL="68580" marR="68580"/>
                </a:tc>
              </a:tr>
            </a:tbl>
          </a:graphicData>
        </a:graphic>
      </p:graphicFrame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5907" y="1465225"/>
            <a:ext cx="7000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987" y="1474750"/>
            <a:ext cx="607219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907696" y="1911162"/>
            <a:ext cx="12538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907696" y="2047798"/>
            <a:ext cx="119669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026752" y="1220258"/>
            <a:ext cx="10157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</a:rPr>
              <a:t>optionally</a:t>
            </a:r>
          </a:p>
          <a:p>
            <a:pPr algn="ctr"/>
            <a:r>
              <a:rPr lang="en-US" sz="1600" dirty="0" smtClean="0">
                <a:solidFill>
                  <a:prstClr val="black"/>
                </a:solidFill>
              </a:rPr>
              <a:t>via PKI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and Persistent Identifiers (PIDs)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29207" y="778136"/>
            <a:ext cx="766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Give every data object a unique identifier (including collection objects)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81538" y="1613572"/>
            <a:ext cx="3289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core of proper </a:t>
            </a:r>
          </a:p>
          <a:p>
            <a:r>
              <a:rPr lang="en-US" dirty="0" smtClean="0"/>
              <a:t>data management and access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80221" y="1760858"/>
            <a:ext cx="487017" cy="35175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5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804794"/>
              </p:ext>
            </p:extLst>
          </p:nvPr>
        </p:nvGraphicFramePr>
        <p:xfrm>
          <a:off x="496111" y="1219200"/>
          <a:ext cx="3732989" cy="307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101"/>
                <a:gridCol w="1218935"/>
                <a:gridCol w="205695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10.12345/456</a:t>
                      </a:r>
                      <a:endParaRPr lang="en-US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20520821aa9b07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IP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rights data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Publisher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NIST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GUID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a8-0c-22-7f-c1-00</a:t>
                      </a:r>
                    </a:p>
                  </a:txBody>
                  <a:tcPr marL="68580" marR="68580"/>
                </a:tc>
              </a:tr>
              <a:tr h="482600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http://pubmed.nih..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HDL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10.12345/9934</a:t>
                      </a:r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9915619"/>
              </p:ext>
            </p:extLst>
          </p:nvPr>
        </p:nvGraphicFramePr>
        <p:xfrm>
          <a:off x="5310324" y="4464599"/>
          <a:ext cx="3667327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49060"/>
                <a:gridCol w="1422025"/>
                <a:gridCol w="1796242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10.12345/9934</a:t>
                      </a:r>
                      <a:endParaRPr lang="en-US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PK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publickey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field1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xxx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field2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yyy</a:t>
                      </a:r>
                      <a:endParaRPr lang="en-US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Persistent Identifiers (PIDs)</a:t>
            </a:r>
            <a:endParaRPr lang="en-US" dirty="0"/>
          </a:p>
        </p:txBody>
      </p:sp>
      <p:cxnSp>
        <p:nvCxnSpPr>
          <p:cNvPr id="3" name="Elbow Connector 2"/>
          <p:cNvCxnSpPr>
            <a:endCxn id="5" idx="0"/>
          </p:cNvCxnSpPr>
          <p:nvPr/>
        </p:nvCxnSpPr>
        <p:spPr>
          <a:xfrm>
            <a:off x="3810831" y="3744153"/>
            <a:ext cx="3333156" cy="720446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742251" y="3672441"/>
            <a:ext cx="137160" cy="13716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671391" y="1212573"/>
            <a:ext cx="40849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Rich PID types can persist relationships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PIDs can prove: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Identity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Integrity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Authenticity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 solution for everything…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…but an important technology component in the architecture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8052" y="4487103"/>
            <a:ext cx="408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How many PID types are needed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fields are needed in each type 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What process will be used to integrate new PID types as needed ?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32449" y="5848763"/>
            <a:ext cx="3906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PID Information Types Framework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Running code to manage types and PID type resolution services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9087" y="6037230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849920" y="6125762"/>
            <a:ext cx="315492" cy="1846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98" y="182563"/>
            <a:ext cx="8943852" cy="7321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RDA: PID Information Types Working Group (PIT)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3" y="1362379"/>
            <a:ext cx="441007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83" y="2458869"/>
            <a:ext cx="48577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342" y="1216903"/>
            <a:ext cx="3837508" cy="524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obias Weige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59" r="12924"/>
          <a:stretch/>
        </p:blipFill>
        <p:spPr bwMode="auto">
          <a:xfrm>
            <a:off x="1891542" y="4275137"/>
            <a:ext cx="1030942" cy="126682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8949" y="5620871"/>
            <a:ext cx="12080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Tim DiLauro</a:t>
            </a:r>
          </a:p>
          <a:p>
            <a:pPr algn="ctr"/>
            <a:r>
              <a:rPr lang="en-US" sz="1600" b="1" dirty="0" smtClean="0"/>
              <a:t>JHU</a:t>
            </a:r>
            <a:endParaRPr lang="en-US" sz="1600" b="1" dirty="0"/>
          </a:p>
        </p:txBody>
      </p:sp>
      <p:pic>
        <p:nvPicPr>
          <p:cNvPr id="1032" name="Picture 8" descr="http://www.dlib.org/dlib/march06/authors/dilauro-re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21" y="4275137"/>
            <a:ext cx="952500" cy="1209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3592" y="5620871"/>
            <a:ext cx="1346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 smtClean="0"/>
              <a:t>Tobias Weigel</a:t>
            </a:r>
          </a:p>
          <a:p>
            <a:pPr algn="ctr"/>
            <a:r>
              <a:rPr lang="en-US" sz="1600" b="1" dirty="0" smtClean="0"/>
              <a:t>DKRZ†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4545" y="6522351"/>
            <a:ext cx="29849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†DKRZ = German Climate Computing Center</a:t>
            </a:r>
          </a:p>
        </p:txBody>
      </p:sp>
    </p:spTree>
    <p:extLst>
      <p:ext uri="{BB962C8B-B14F-4D97-AF65-F5344CB8AC3E}">
        <p14:creationId xmlns:p14="http://schemas.microsoft.com/office/powerpoint/2010/main" val="163571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824</TotalTime>
  <Words>706</Words>
  <Application>Microsoft Office PowerPoint</Application>
  <PresentationFormat>On-screen Show (4:3)</PresentationFormat>
  <Paragraphs>267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Scope of the Problem: Scientific Resources</vt:lpstr>
      <vt:lpstr>Scope of the Problem: Scientific Resources</vt:lpstr>
      <vt:lpstr>Internal Organizations</vt:lpstr>
      <vt:lpstr>OMB M-13-13 Response</vt:lpstr>
      <vt:lpstr>Notional “Common Access Platform”</vt:lpstr>
      <vt:lpstr>Unique and Persistent Identifiers (PIDs)</vt:lpstr>
      <vt:lpstr>Persistent Identifiers (PIDs)</vt:lpstr>
      <vt:lpstr>RDA: PID Information Types Working Group (PIT)</vt:lpstr>
      <vt:lpstr>RDA: Data Type Registries Working Group (DTR)</vt:lpstr>
      <vt:lpstr>Interagency Technical Advisory Group (iTAG)</vt:lpstr>
      <vt:lpstr>Acknowledgments</vt:lpstr>
      <vt:lpstr>PowerPoint Presentation</vt:lpstr>
      <vt:lpstr>Why NIST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Henry Scott</dc:creator>
  <cp:lastModifiedBy>Scott, John Henry J.</cp:lastModifiedBy>
  <cp:revision>181</cp:revision>
  <dcterms:created xsi:type="dcterms:W3CDTF">2013-07-08T23:06:13Z</dcterms:created>
  <dcterms:modified xsi:type="dcterms:W3CDTF">2013-09-22T21:16:16Z</dcterms:modified>
</cp:coreProperties>
</file>