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45" d="100"/>
          <a:sy n="45" d="100"/>
        </p:scale>
        <p:origin x="-11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1.wmf"/><Relationship Id="rId1" Type="http://schemas.openxmlformats.org/officeDocument/2006/relationships/image" Target="../media/image2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F68C71-FD65-4C66-9C69-DDE5B9F6F469}" type="datetimeFigureOut">
              <a:rPr lang="en-US" smtClean="0"/>
              <a:t>9/13/2013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2444B1-8B34-47FD-A233-AEE61F31125D}" type="slidenum">
              <a:rPr lang="en-US" smtClean="0"/>
              <a:t>‹#›</a:t>
            </a:fld>
            <a:endParaRPr lang="en-US"/>
          </a:p>
        </p:txBody>
      </p:sp>
    </p:spTree>
    <p:extLst>
      <p:ext uri="{BB962C8B-B14F-4D97-AF65-F5344CB8AC3E}">
        <p14:creationId xmlns:p14="http://schemas.microsoft.com/office/powerpoint/2010/main" val="1756116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Ultra-small angle: how small?</a:t>
            </a:r>
          </a:p>
          <a:p>
            <a:endParaRPr lang="zh-CN" altLang="en-US" dirty="0"/>
          </a:p>
        </p:txBody>
      </p:sp>
      <p:sp>
        <p:nvSpPr>
          <p:cNvPr id="4" name="灯片编号占位符 3"/>
          <p:cNvSpPr>
            <a:spLocks noGrp="1"/>
          </p:cNvSpPr>
          <p:nvPr>
            <p:ph type="sldNum" sz="quarter" idx="10"/>
          </p:nvPr>
        </p:nvSpPr>
        <p:spPr/>
        <p:txBody>
          <a:bodyPr/>
          <a:lstStyle/>
          <a:p>
            <a:fld id="{901D93A7-4B2F-4E09-B14E-43551621C353}" type="slidenum">
              <a:rPr lang="zh-CN" altLang="en-US" smtClean="0"/>
              <a:pPr/>
              <a:t>14</a:t>
            </a:fld>
            <a:endParaRPr lang="zh-CN" altLang="en-US"/>
          </a:p>
        </p:txBody>
      </p:sp>
    </p:spTree>
    <p:extLst>
      <p:ext uri="{BB962C8B-B14F-4D97-AF65-F5344CB8AC3E}">
        <p14:creationId xmlns:p14="http://schemas.microsoft.com/office/powerpoint/2010/main" val="1310272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76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
        <p:nvSpPr>
          <p:cNvPr id="276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8CAC838-1184-384E-9113-91166DE84158}" type="slidenum">
              <a:rPr lang="en-US" sz="1200"/>
              <a:pPr eaLnBrk="1" hangingPunct="1"/>
              <a:t>15</a:t>
            </a:fld>
            <a:endParaRPr lang="en-US" sz="1200"/>
          </a:p>
        </p:txBody>
      </p:sp>
    </p:spTree>
    <p:extLst>
      <p:ext uri="{BB962C8B-B14F-4D97-AF65-F5344CB8AC3E}">
        <p14:creationId xmlns:p14="http://schemas.microsoft.com/office/powerpoint/2010/main" val="924538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r>
              <a:rPr lang="en-US" dirty="0" smtClean="0">
                <a:latin typeface="Calibri" charset="0"/>
              </a:rPr>
              <a:t>-magnetic</a:t>
            </a:r>
            <a:r>
              <a:rPr lang="en-US" baseline="0" dirty="0" smtClean="0">
                <a:latin typeface="Calibri" charset="0"/>
              </a:rPr>
              <a:t> fields are </a:t>
            </a:r>
            <a:r>
              <a:rPr lang="en-US" baseline="0" dirty="0" err="1" smtClean="0">
                <a:latin typeface="Calibri" charset="0"/>
              </a:rPr>
              <a:t>birefringent</a:t>
            </a:r>
            <a:r>
              <a:rPr lang="en-US" baseline="0" dirty="0" smtClean="0">
                <a:latin typeface="Calibri" charset="0"/>
              </a:rPr>
              <a:t> for neutrons because the 2 spin states have different Zeeman energy and hence different kinetic energy i.e. velocity. </a:t>
            </a:r>
          </a:p>
          <a:p>
            <a:r>
              <a:rPr lang="en-US" baseline="0" dirty="0" smtClean="0">
                <a:latin typeface="Calibri" charset="0"/>
              </a:rPr>
              <a:t>Just like Differential </a:t>
            </a:r>
            <a:r>
              <a:rPr lang="en-US" baseline="0" dirty="0" err="1" smtClean="0">
                <a:latin typeface="Calibri" charset="0"/>
              </a:rPr>
              <a:t>interferrence</a:t>
            </a:r>
            <a:r>
              <a:rPr lang="en-US" baseline="0" dirty="0" smtClean="0">
                <a:latin typeface="Calibri" charset="0"/>
              </a:rPr>
              <a:t> contrast microscopy (DICM), we first polarize the neutron beam then pass it through a device which as a non-adiabatic transition between two regions with magnetic fields at right angles. This is like producing a an </a:t>
            </a:r>
            <a:r>
              <a:rPr lang="en-US" baseline="0" dirty="0" err="1" smtClean="0">
                <a:latin typeface="Calibri" charset="0"/>
              </a:rPr>
              <a:t>eigenstate</a:t>
            </a:r>
            <a:r>
              <a:rPr lang="en-US" baseline="0" dirty="0" smtClean="0">
                <a:latin typeface="Calibri" charset="0"/>
              </a:rPr>
              <a:t> of the </a:t>
            </a:r>
            <a:r>
              <a:rPr lang="en-US" baseline="0" dirty="0" err="1" smtClean="0">
                <a:latin typeface="Calibri" charset="0"/>
              </a:rPr>
              <a:t>Sx</a:t>
            </a:r>
            <a:r>
              <a:rPr lang="en-US" baseline="0" dirty="0" smtClean="0">
                <a:latin typeface="Calibri" charset="0"/>
              </a:rPr>
              <a:t> operator, which is a linear superposition of the 2 </a:t>
            </a:r>
            <a:r>
              <a:rPr lang="en-US" baseline="0" dirty="0" err="1" smtClean="0">
                <a:latin typeface="Calibri" charset="0"/>
              </a:rPr>
              <a:t>eigenstates</a:t>
            </a:r>
            <a:r>
              <a:rPr lang="en-US" baseline="0" dirty="0" smtClean="0">
                <a:latin typeface="Calibri" charset="0"/>
              </a:rPr>
              <a:t> of </a:t>
            </a:r>
            <a:r>
              <a:rPr lang="en-US" baseline="0" dirty="0" err="1" smtClean="0">
                <a:latin typeface="Calibri" charset="0"/>
              </a:rPr>
              <a:t>Sz</a:t>
            </a:r>
            <a:r>
              <a:rPr lang="en-US" baseline="0" dirty="0" smtClean="0">
                <a:latin typeface="Calibri" charset="0"/>
              </a:rPr>
              <a:t>. This step is equivalent to the 45 degree polarizer for DICM (which produces a </a:t>
            </a:r>
            <a:r>
              <a:rPr lang="en-US" baseline="0" dirty="0" err="1" smtClean="0">
                <a:latin typeface="Calibri" charset="0"/>
              </a:rPr>
              <a:t>iinear</a:t>
            </a:r>
            <a:r>
              <a:rPr lang="en-US" baseline="0" dirty="0" smtClean="0">
                <a:latin typeface="Calibri" charset="0"/>
              </a:rPr>
              <a:t> combination of the two polarization states of light). The two neutron spin states propagate completely coherently through the SESANS </a:t>
            </a:r>
            <a:r>
              <a:rPr lang="en-US" baseline="0" dirty="0" err="1" smtClean="0">
                <a:latin typeface="Calibri" charset="0"/>
              </a:rPr>
              <a:t>appartus</a:t>
            </a:r>
            <a:r>
              <a:rPr lang="en-US" baseline="0" dirty="0" smtClean="0">
                <a:latin typeface="Calibri" charset="0"/>
              </a:rPr>
              <a:t> i.e. the apparatus is a way of developing coherence in a way that does not involve having either a coherent source or a pin-hole source far away. We split the two spin states using magnetic Wollaston prisms, in a way analogous to the light case in DICM. The spin echo length is the splitting of the states at the sample position and is essentially the correlation distance probed in the sample. It depends on the magnetic fields (B) in the prisms and the wavelength of the neutrons (lambda), as well as some geometric parameters. Values up to 20 microns have been achieved by a scan from zero to 2 microns is more common. </a:t>
            </a:r>
            <a:endParaRPr lang="en-US" dirty="0">
              <a:latin typeface="Calibri" charset="0"/>
            </a:endParaRP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3C88E4B-A491-D84E-BF78-35DC52CD0612}" type="slidenum">
              <a:rPr lang="en-US" sz="1200"/>
              <a:pPr eaLnBrk="1" hangingPunct="1"/>
              <a:t>16</a:t>
            </a:fld>
            <a:endParaRPr lang="en-US" sz="1200"/>
          </a:p>
        </p:txBody>
      </p:sp>
    </p:spTree>
    <p:extLst>
      <p:ext uri="{BB962C8B-B14F-4D97-AF65-F5344CB8AC3E}">
        <p14:creationId xmlns:p14="http://schemas.microsoft.com/office/powerpoint/2010/main" val="3557853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0223493-98C6-7648-A7BA-A1C972E635D9}" type="slidenum">
              <a:rPr lang="en-US" sz="1200"/>
              <a:pPr eaLnBrk="1" hangingPunct="1"/>
              <a:t>17</a:t>
            </a:fld>
            <a:endParaRPr lang="en-US" sz="1200"/>
          </a:p>
        </p:txBody>
      </p:sp>
    </p:spTree>
    <p:extLst>
      <p:ext uri="{BB962C8B-B14F-4D97-AF65-F5344CB8AC3E}">
        <p14:creationId xmlns:p14="http://schemas.microsoft.com/office/powerpoint/2010/main" val="3514655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solidFill>
                  <a:srgbClr val="FFC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b="1">
                <a:solidFill>
                  <a:srgbClr val="FFC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01F2047-3890-422D-8DE0-8CE57DEAB600}" type="datetimeFigureOut">
              <a:rPr lang="en-US" smtClean="0"/>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124617504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F2047-3890-422D-8DE0-8CE57DEAB600}" type="datetimeFigureOut">
              <a:rPr lang="en-US" smtClean="0"/>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424309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F2047-3890-422D-8DE0-8CE57DEAB600}" type="datetimeFigureOut">
              <a:rPr lang="en-US" smtClean="0"/>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1436435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F2047-3890-422D-8DE0-8CE57DEAB600}" type="datetimeFigureOut">
              <a:rPr lang="en-US" smtClean="0"/>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3156103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2047-3890-422D-8DE0-8CE57DEAB600}" type="datetimeFigureOut">
              <a:rPr lang="en-US" smtClean="0"/>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363541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1F2047-3890-422D-8DE0-8CE57DEAB600}" type="datetimeFigureOut">
              <a:rPr lang="en-US" smtClean="0"/>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125207799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1F2047-3890-422D-8DE0-8CE57DEAB600}" type="datetimeFigureOut">
              <a:rPr lang="en-US" smtClean="0"/>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121653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1F2047-3890-422D-8DE0-8CE57DEAB600}" type="datetimeFigureOut">
              <a:rPr lang="en-US" smtClean="0"/>
              <a:t>9/13/2013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11357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2047-3890-422D-8DE0-8CE57DEAB600}" type="datetimeFigureOut">
              <a:rPr lang="en-US" smtClean="0"/>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1231960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2047-3890-422D-8DE0-8CE57DEAB600}" type="datetimeFigureOut">
              <a:rPr lang="en-US" smtClean="0"/>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3621607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2047-3890-422D-8DE0-8CE57DEAB600}" type="datetimeFigureOut">
              <a:rPr lang="en-US" smtClean="0"/>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8AE86-9A98-4908-90D6-F2E097909C53}" type="slidenum">
              <a:rPr lang="en-US" smtClean="0"/>
              <a:t>‹#›</a:t>
            </a:fld>
            <a:endParaRPr lang="en-US"/>
          </a:p>
        </p:txBody>
      </p:sp>
    </p:spTree>
    <p:extLst>
      <p:ext uri="{BB962C8B-B14F-4D97-AF65-F5344CB8AC3E}">
        <p14:creationId xmlns:p14="http://schemas.microsoft.com/office/powerpoint/2010/main" val="2378907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1F2047-3890-422D-8DE0-8CE57DEAB600}" type="datetimeFigureOut">
              <a:rPr lang="en-US" smtClean="0"/>
              <a:t>9/13/2013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8AE86-9A98-4908-90D6-F2E097909C53}" type="slidenum">
              <a:rPr lang="en-US" smtClean="0"/>
              <a:t>‹#›</a:t>
            </a:fld>
            <a:endParaRPr lang="en-US"/>
          </a:p>
        </p:txBody>
      </p:sp>
    </p:spTree>
    <p:extLst>
      <p:ext uri="{BB962C8B-B14F-4D97-AF65-F5344CB8AC3E}">
        <p14:creationId xmlns:p14="http://schemas.microsoft.com/office/powerpoint/2010/main" val="281518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7.png"/><Relationship Id="rId1" Type="http://schemas.openxmlformats.org/officeDocument/2006/relationships/slideLayout" Target="../slideLayouts/slideLayout6.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8.jpeg"/><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8" Type="http://schemas.openxmlformats.org/officeDocument/2006/relationships/image" Target="../media/image1.wmf"/><Relationship Id="rId3" Type="http://schemas.openxmlformats.org/officeDocument/2006/relationships/notesSlide" Target="../notesSlides/notesSlide3.xml"/><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9.wmf"/><Relationship Id="rId5" Type="http://schemas.openxmlformats.org/officeDocument/2006/relationships/oleObject" Target="../embeddings/oleObject8.bin"/><Relationship Id="rId10" Type="http://schemas.openxmlformats.org/officeDocument/2006/relationships/image" Target="../media/image30.wmf"/><Relationship Id="rId4" Type="http://schemas.openxmlformats.org/officeDocument/2006/relationships/image" Target="../media/image31.png"/><Relationship Id="rId9"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notesSlide" Target="../notesSlides/notesSlide4.xml"/><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32.wmf"/><Relationship Id="rId5" Type="http://schemas.openxmlformats.org/officeDocument/2006/relationships/oleObject" Target="../embeddings/oleObject11.bin"/><Relationship Id="rId10" Type="http://schemas.openxmlformats.org/officeDocument/2006/relationships/image" Target="../media/image34.wmf"/><Relationship Id="rId4" Type="http://schemas.openxmlformats.org/officeDocument/2006/relationships/image" Target="../media/image35.jpeg"/><Relationship Id="rId9" Type="http://schemas.openxmlformats.org/officeDocument/2006/relationships/oleObject" Target="../embeddings/oleObject13.bin"/></Relationships>
</file>

<file path=ppt/slides/_rels/slide18.xml.rels><?xml version="1.0" encoding="UTF-8" standalone="yes"?>
<Relationships xmlns="http://schemas.openxmlformats.org/package/2006/relationships"><Relationship Id="rId2" Type="http://schemas.openxmlformats.org/officeDocument/2006/relationships/image" Target="../media/image36.tif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5.bin"/><Relationship Id="rId14" Type="http://schemas.openxmlformats.org/officeDocument/2006/relationships/image" Target="../media/image9.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6.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INTERPLAY BETWEEN QUANTUM MECHANICS AND SOFT MATTER</a:t>
            </a:r>
          </a:p>
        </p:txBody>
      </p:sp>
      <p:sp>
        <p:nvSpPr>
          <p:cNvPr id="3" name="Subtitle 2"/>
          <p:cNvSpPr>
            <a:spLocks noGrp="1"/>
          </p:cNvSpPr>
          <p:nvPr>
            <p:ph type="subTitle" idx="1"/>
          </p:nvPr>
        </p:nvSpPr>
        <p:spPr>
          <a:xfrm>
            <a:off x="1582189" y="3832167"/>
            <a:ext cx="9144000" cy="1853738"/>
          </a:xfrm>
        </p:spPr>
        <p:txBody>
          <a:bodyPr/>
          <a:lstStyle/>
          <a:p>
            <a:r>
              <a:rPr lang="en-US" dirty="0"/>
              <a:t>P. PINCUS</a:t>
            </a:r>
          </a:p>
          <a:p>
            <a:r>
              <a:rPr lang="en-US" dirty="0"/>
              <a:t>PHYSICS AND MATERIALS DEPARTMENTS</a:t>
            </a:r>
          </a:p>
          <a:p>
            <a:r>
              <a:rPr lang="en-US" dirty="0"/>
              <a:t>UNIVERSITY OF </a:t>
            </a:r>
            <a:r>
              <a:rPr lang="en-US" dirty="0" smtClean="0"/>
              <a:t>CALIFORNIA, </a:t>
            </a:r>
            <a:r>
              <a:rPr lang="en-US" dirty="0"/>
              <a:t>SANTA BARBARA</a:t>
            </a:r>
          </a:p>
          <a:p>
            <a:endParaRPr lang="en-US" dirty="0"/>
          </a:p>
        </p:txBody>
      </p:sp>
      <p:sp>
        <p:nvSpPr>
          <p:cNvPr id="4" name="TextBox 3"/>
          <p:cNvSpPr txBox="1"/>
          <p:nvPr/>
        </p:nvSpPr>
        <p:spPr>
          <a:xfrm>
            <a:off x="9446029" y="5852160"/>
            <a:ext cx="2560320" cy="923330"/>
          </a:xfrm>
          <a:prstGeom prst="rect">
            <a:avLst/>
          </a:prstGeom>
          <a:noFill/>
        </p:spPr>
        <p:txBody>
          <a:bodyPr wrap="square" rtlCol="0">
            <a:spAutoFit/>
          </a:bodyPr>
          <a:lstStyle/>
          <a:p>
            <a:r>
              <a:rPr lang="en-US" b="1" dirty="0" smtClean="0">
                <a:solidFill>
                  <a:srgbClr val="FFC000"/>
                </a:solidFill>
              </a:rPr>
              <a:t>CMMRC</a:t>
            </a:r>
          </a:p>
          <a:p>
            <a:r>
              <a:rPr lang="en-US" b="1" dirty="0" smtClean="0">
                <a:solidFill>
                  <a:srgbClr val="FFC000"/>
                </a:solidFill>
              </a:rPr>
              <a:t>WASHINGTON, DC</a:t>
            </a:r>
          </a:p>
          <a:p>
            <a:r>
              <a:rPr lang="en-US" b="1" dirty="0" smtClean="0">
                <a:solidFill>
                  <a:srgbClr val="FFC000"/>
                </a:solidFill>
              </a:rPr>
              <a:t>SEPTEMBER, 2013</a:t>
            </a:r>
            <a:endParaRPr lang="en-US" b="1" dirty="0">
              <a:solidFill>
                <a:srgbClr val="FFC000"/>
              </a:solidFill>
            </a:endParaRPr>
          </a:p>
        </p:txBody>
      </p:sp>
    </p:spTree>
    <p:extLst>
      <p:ext uri="{BB962C8B-B14F-4D97-AF65-F5344CB8AC3E}">
        <p14:creationId xmlns:p14="http://schemas.microsoft.com/office/powerpoint/2010/main" val="1711969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75780" name="Rectangle 4"/>
          <p:cNvSpPr>
            <a:spLocks noGrp="1" noChangeArrowheads="1"/>
          </p:cNvSpPr>
          <p:nvPr>
            <p:ph type="title"/>
          </p:nvPr>
        </p:nvSpPr>
        <p:spPr>
          <a:xfrm>
            <a:off x="1894442" y="242887"/>
            <a:ext cx="10515600" cy="1325563"/>
          </a:xfrm>
        </p:spPr>
        <p:txBody>
          <a:bodyPr/>
          <a:lstStyle/>
          <a:p>
            <a:r>
              <a:rPr lang="en-US" b="1" dirty="0">
                <a:solidFill>
                  <a:srgbClr val="FFC000"/>
                </a:solidFill>
              </a:rPr>
              <a:t>Single Molecule Energies</a:t>
            </a:r>
          </a:p>
        </p:txBody>
      </p:sp>
      <p:grpSp>
        <p:nvGrpSpPr>
          <p:cNvPr id="75828" name="Group 52"/>
          <p:cNvGrpSpPr>
            <a:grpSpLocks/>
          </p:cNvGrpSpPr>
          <p:nvPr/>
        </p:nvGrpSpPr>
        <p:grpSpPr bwMode="auto">
          <a:xfrm>
            <a:off x="1846264" y="2746376"/>
            <a:ext cx="1138237" cy="3338513"/>
            <a:chOff x="203" y="1730"/>
            <a:chExt cx="717" cy="2103"/>
          </a:xfrm>
        </p:grpSpPr>
        <p:grpSp>
          <p:nvGrpSpPr>
            <p:cNvPr id="75809" name="Group 33"/>
            <p:cNvGrpSpPr>
              <a:grpSpLocks/>
            </p:cNvGrpSpPr>
            <p:nvPr/>
          </p:nvGrpSpPr>
          <p:grpSpPr bwMode="auto">
            <a:xfrm>
              <a:off x="203" y="1730"/>
              <a:ext cx="717" cy="765"/>
              <a:chOff x="203" y="1730"/>
              <a:chExt cx="717" cy="765"/>
            </a:xfrm>
          </p:grpSpPr>
          <p:pic>
            <p:nvPicPr>
              <p:cNvPr id="75785" name="Picture 9" descr="clip_image005"/>
              <p:cNvPicPr>
                <a:picLocks noChangeAspect="1" noChangeArrowheads="1"/>
              </p:cNvPicPr>
              <p:nvPr/>
            </p:nvPicPr>
            <p:blipFill>
              <a:blip r:embed="rId2" cstate="print"/>
              <a:srcRect/>
              <a:stretch>
                <a:fillRect/>
              </a:stretch>
            </p:blipFill>
            <p:spPr bwMode="auto">
              <a:xfrm>
                <a:off x="442" y="1969"/>
                <a:ext cx="288" cy="306"/>
              </a:xfrm>
              <a:prstGeom prst="rect">
                <a:avLst/>
              </a:prstGeom>
              <a:noFill/>
            </p:spPr>
          </p:pic>
          <p:sp>
            <p:nvSpPr>
              <p:cNvPr id="75792" name="Oval 16"/>
              <p:cNvSpPr>
                <a:spLocks noChangeArrowheads="1"/>
              </p:cNvSpPr>
              <p:nvPr/>
            </p:nvSpPr>
            <p:spPr bwMode="auto">
              <a:xfrm>
                <a:off x="537" y="1730"/>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5793" name="Oval 17"/>
              <p:cNvSpPr>
                <a:spLocks noChangeArrowheads="1"/>
              </p:cNvSpPr>
              <p:nvPr/>
            </p:nvSpPr>
            <p:spPr bwMode="auto">
              <a:xfrm>
                <a:off x="537" y="2399"/>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5797" name="Oval 21"/>
              <p:cNvSpPr>
                <a:spLocks noChangeArrowheads="1"/>
              </p:cNvSpPr>
              <p:nvPr/>
            </p:nvSpPr>
            <p:spPr bwMode="auto">
              <a:xfrm>
                <a:off x="203" y="2064"/>
                <a:ext cx="96" cy="96"/>
              </a:xfrm>
              <a:prstGeom prst="ellipse">
                <a:avLst/>
              </a:prstGeom>
              <a:noFill/>
              <a:ln w="9525">
                <a:solidFill>
                  <a:schemeClr val="tx1"/>
                </a:solidFill>
                <a:round/>
                <a:headEnd/>
                <a:tailEnd/>
              </a:ln>
              <a:effectLst/>
            </p:spPr>
            <p:txBody>
              <a:bodyPr wrap="none" anchor="ctr"/>
              <a:lstStyle/>
              <a:p>
                <a:endParaRPr lang="en-US"/>
              </a:p>
            </p:txBody>
          </p:sp>
          <p:sp>
            <p:nvSpPr>
              <p:cNvPr id="75798" name="Oval 22"/>
              <p:cNvSpPr>
                <a:spLocks noChangeArrowheads="1"/>
              </p:cNvSpPr>
              <p:nvPr/>
            </p:nvSpPr>
            <p:spPr bwMode="auto">
              <a:xfrm>
                <a:off x="824" y="2064"/>
                <a:ext cx="96" cy="96"/>
              </a:xfrm>
              <a:prstGeom prst="ellipse">
                <a:avLst/>
              </a:prstGeom>
              <a:noFill/>
              <a:ln w="9525">
                <a:solidFill>
                  <a:schemeClr val="tx1"/>
                </a:solidFill>
                <a:round/>
                <a:headEnd/>
                <a:tailEnd/>
              </a:ln>
              <a:effectLst/>
            </p:spPr>
            <p:txBody>
              <a:bodyPr wrap="none" anchor="ctr"/>
              <a:lstStyle/>
              <a:p>
                <a:endParaRPr lang="en-US"/>
              </a:p>
            </p:txBody>
          </p:sp>
        </p:grpSp>
        <p:grpSp>
          <p:nvGrpSpPr>
            <p:cNvPr id="75810" name="Group 34"/>
            <p:cNvGrpSpPr>
              <a:grpSpLocks/>
            </p:cNvGrpSpPr>
            <p:nvPr/>
          </p:nvGrpSpPr>
          <p:grpSpPr bwMode="auto">
            <a:xfrm>
              <a:off x="203" y="3068"/>
              <a:ext cx="717" cy="765"/>
              <a:chOff x="203" y="3068"/>
              <a:chExt cx="717" cy="765"/>
            </a:xfrm>
          </p:grpSpPr>
          <p:pic>
            <p:nvPicPr>
              <p:cNvPr id="75804" name="Picture 28" descr="clip_image005"/>
              <p:cNvPicPr>
                <a:picLocks noChangeAspect="1" noChangeArrowheads="1"/>
              </p:cNvPicPr>
              <p:nvPr/>
            </p:nvPicPr>
            <p:blipFill>
              <a:blip r:embed="rId2" cstate="print"/>
              <a:srcRect/>
              <a:stretch>
                <a:fillRect/>
              </a:stretch>
            </p:blipFill>
            <p:spPr bwMode="auto">
              <a:xfrm>
                <a:off x="442" y="3307"/>
                <a:ext cx="288" cy="306"/>
              </a:xfrm>
              <a:prstGeom prst="rect">
                <a:avLst/>
              </a:prstGeom>
              <a:noFill/>
            </p:spPr>
          </p:pic>
          <p:sp>
            <p:nvSpPr>
              <p:cNvPr id="75805" name="Oval 29"/>
              <p:cNvSpPr>
                <a:spLocks noChangeArrowheads="1"/>
              </p:cNvSpPr>
              <p:nvPr/>
            </p:nvSpPr>
            <p:spPr bwMode="auto">
              <a:xfrm>
                <a:off x="537" y="3068"/>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5806" name="Oval 30"/>
              <p:cNvSpPr>
                <a:spLocks noChangeArrowheads="1"/>
              </p:cNvSpPr>
              <p:nvPr/>
            </p:nvSpPr>
            <p:spPr bwMode="auto">
              <a:xfrm>
                <a:off x="537" y="3737"/>
                <a:ext cx="96" cy="96"/>
              </a:xfrm>
              <a:prstGeom prst="ellipse">
                <a:avLst/>
              </a:prstGeom>
              <a:noFill/>
              <a:ln w="9525">
                <a:solidFill>
                  <a:schemeClr val="tx1"/>
                </a:solidFill>
                <a:round/>
                <a:headEnd/>
                <a:tailEnd/>
              </a:ln>
              <a:effectLst/>
            </p:spPr>
            <p:txBody>
              <a:bodyPr wrap="none" anchor="ctr"/>
              <a:lstStyle/>
              <a:p>
                <a:endParaRPr lang="en-US"/>
              </a:p>
            </p:txBody>
          </p:sp>
          <p:sp>
            <p:nvSpPr>
              <p:cNvPr id="75807" name="Oval 31"/>
              <p:cNvSpPr>
                <a:spLocks noChangeArrowheads="1"/>
              </p:cNvSpPr>
              <p:nvPr/>
            </p:nvSpPr>
            <p:spPr bwMode="auto">
              <a:xfrm>
                <a:off x="203" y="3402"/>
                <a:ext cx="96" cy="96"/>
              </a:xfrm>
              <a:prstGeom prst="ellipse">
                <a:avLst/>
              </a:prstGeom>
              <a:noFill/>
              <a:ln w="9525">
                <a:solidFill>
                  <a:schemeClr val="tx1"/>
                </a:solidFill>
                <a:round/>
                <a:headEnd/>
                <a:tailEnd/>
              </a:ln>
              <a:effectLst/>
            </p:spPr>
            <p:txBody>
              <a:bodyPr wrap="none" anchor="ctr"/>
              <a:lstStyle/>
              <a:p>
                <a:endParaRPr lang="en-US"/>
              </a:p>
            </p:txBody>
          </p:sp>
          <p:sp>
            <p:nvSpPr>
              <p:cNvPr id="75808" name="Oval 32"/>
              <p:cNvSpPr>
                <a:spLocks noChangeArrowheads="1"/>
              </p:cNvSpPr>
              <p:nvPr/>
            </p:nvSpPr>
            <p:spPr bwMode="auto">
              <a:xfrm>
                <a:off x="824" y="3402"/>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grpSp>
      </p:grpSp>
      <p:sp>
        <p:nvSpPr>
          <p:cNvPr id="75811" name="Text Box 35"/>
          <p:cNvSpPr txBox="1">
            <a:spLocks noChangeArrowheads="1"/>
          </p:cNvSpPr>
          <p:nvPr/>
        </p:nvSpPr>
        <p:spPr bwMode="auto">
          <a:xfrm>
            <a:off x="1770063" y="1758950"/>
            <a:ext cx="455612" cy="457200"/>
          </a:xfrm>
          <a:prstGeom prst="rect">
            <a:avLst/>
          </a:prstGeom>
          <a:solidFill>
            <a:schemeClr val="accent2"/>
          </a:solidFill>
          <a:ln w="9525">
            <a:noFill/>
            <a:miter lim="800000"/>
            <a:headEnd/>
            <a:tailEnd/>
          </a:ln>
          <a:effectLst/>
        </p:spPr>
        <p:txBody>
          <a:bodyPr>
            <a:spAutoFit/>
          </a:bodyPr>
          <a:lstStyle/>
          <a:p>
            <a:pPr>
              <a:spcBef>
                <a:spcPct val="50000"/>
              </a:spcBef>
            </a:pPr>
            <a:r>
              <a:rPr lang="en-US" sz="2400" b="1">
                <a:solidFill>
                  <a:srgbClr val="FFFF66"/>
                </a:solidFill>
                <a:latin typeface="Comic Sans MS" pitchFamily="66" charset="0"/>
              </a:rPr>
              <a:t>U</a:t>
            </a:r>
          </a:p>
        </p:txBody>
      </p:sp>
      <p:sp>
        <p:nvSpPr>
          <p:cNvPr id="75812" name="Text Box 36"/>
          <p:cNvSpPr txBox="1">
            <a:spLocks noChangeArrowheads="1"/>
          </p:cNvSpPr>
          <p:nvPr/>
        </p:nvSpPr>
        <p:spPr bwMode="auto">
          <a:xfrm>
            <a:off x="1693863" y="4264025"/>
            <a:ext cx="379412" cy="457200"/>
          </a:xfrm>
          <a:prstGeom prst="rect">
            <a:avLst/>
          </a:prstGeom>
          <a:solidFill>
            <a:schemeClr val="accent2"/>
          </a:solidFill>
          <a:ln w="9525">
            <a:noFill/>
            <a:miter lim="800000"/>
            <a:headEnd/>
            <a:tailEnd/>
          </a:ln>
          <a:effectLst/>
        </p:spPr>
        <p:txBody>
          <a:bodyPr>
            <a:spAutoFit/>
          </a:bodyPr>
          <a:lstStyle/>
          <a:p>
            <a:pPr>
              <a:spcBef>
                <a:spcPct val="50000"/>
              </a:spcBef>
            </a:pPr>
            <a:r>
              <a:rPr lang="en-US" sz="2400">
                <a:solidFill>
                  <a:srgbClr val="FFFF66"/>
                </a:solidFill>
                <a:latin typeface="Comic Sans MS" pitchFamily="66" charset="0"/>
              </a:rPr>
              <a:t>V</a:t>
            </a:r>
          </a:p>
        </p:txBody>
      </p:sp>
      <p:sp>
        <p:nvSpPr>
          <p:cNvPr id="75813" name="Line 37"/>
          <p:cNvSpPr>
            <a:spLocks noChangeShapeType="1"/>
          </p:cNvSpPr>
          <p:nvPr/>
        </p:nvSpPr>
        <p:spPr bwMode="auto">
          <a:xfrm>
            <a:off x="1997075" y="2290764"/>
            <a:ext cx="228600" cy="606425"/>
          </a:xfrm>
          <a:prstGeom prst="line">
            <a:avLst/>
          </a:prstGeom>
          <a:noFill/>
          <a:ln w="38100">
            <a:solidFill>
              <a:srgbClr val="008080"/>
            </a:solidFill>
            <a:round/>
            <a:headEnd/>
            <a:tailEnd type="triangle" w="med" len="med"/>
          </a:ln>
          <a:effectLst/>
        </p:spPr>
        <p:txBody>
          <a:bodyPr/>
          <a:lstStyle/>
          <a:p>
            <a:endParaRPr lang="en-US"/>
          </a:p>
        </p:txBody>
      </p:sp>
      <p:sp>
        <p:nvSpPr>
          <p:cNvPr id="75814" name="Line 38"/>
          <p:cNvSpPr>
            <a:spLocks noChangeShapeType="1"/>
          </p:cNvSpPr>
          <p:nvPr/>
        </p:nvSpPr>
        <p:spPr bwMode="auto">
          <a:xfrm>
            <a:off x="1846263" y="4795839"/>
            <a:ext cx="303212" cy="454025"/>
          </a:xfrm>
          <a:prstGeom prst="line">
            <a:avLst/>
          </a:prstGeom>
          <a:noFill/>
          <a:ln w="28575">
            <a:solidFill>
              <a:srgbClr val="008080"/>
            </a:solidFill>
            <a:round/>
            <a:headEnd/>
            <a:tailEnd type="triangle" w="med" len="med"/>
          </a:ln>
          <a:effectLst/>
        </p:spPr>
        <p:txBody>
          <a:bodyPr/>
          <a:lstStyle/>
          <a:p>
            <a:endParaRPr lang="en-US"/>
          </a:p>
        </p:txBody>
      </p:sp>
      <p:sp>
        <p:nvSpPr>
          <p:cNvPr id="75815" name="Text Box 39"/>
          <p:cNvSpPr txBox="1">
            <a:spLocks noChangeArrowheads="1"/>
          </p:cNvSpPr>
          <p:nvPr/>
        </p:nvSpPr>
        <p:spPr bwMode="auto">
          <a:xfrm>
            <a:off x="3743325" y="2290763"/>
            <a:ext cx="4705350" cy="457200"/>
          </a:xfrm>
          <a:prstGeom prst="rect">
            <a:avLst/>
          </a:prstGeom>
          <a:solidFill>
            <a:schemeClr val="accent2"/>
          </a:solidFill>
          <a:ln w="9525">
            <a:noFill/>
            <a:miter lim="800000"/>
            <a:headEnd/>
            <a:tailEnd/>
          </a:ln>
          <a:effectLst/>
        </p:spPr>
        <p:txBody>
          <a:bodyPr>
            <a:spAutoFit/>
          </a:bodyPr>
          <a:lstStyle/>
          <a:p>
            <a:pPr>
              <a:spcBef>
                <a:spcPct val="50000"/>
              </a:spcBef>
            </a:pPr>
            <a:r>
              <a:rPr lang="en-US" sz="2400" b="1">
                <a:solidFill>
                  <a:schemeClr val="bg1"/>
                </a:solidFill>
                <a:latin typeface="Comic Sans MS" pitchFamily="66" charset="0"/>
              </a:rPr>
              <a:t>s-p hybridiztion        U&gt;V</a:t>
            </a:r>
          </a:p>
        </p:txBody>
      </p:sp>
      <p:sp>
        <p:nvSpPr>
          <p:cNvPr id="75816" name="Line 40"/>
          <p:cNvSpPr>
            <a:spLocks noChangeShapeType="1"/>
          </p:cNvSpPr>
          <p:nvPr/>
        </p:nvSpPr>
        <p:spPr bwMode="auto">
          <a:xfrm>
            <a:off x="6323014" y="2517775"/>
            <a:ext cx="835025" cy="0"/>
          </a:xfrm>
          <a:prstGeom prst="line">
            <a:avLst/>
          </a:prstGeom>
          <a:noFill/>
          <a:ln w="57150">
            <a:solidFill>
              <a:srgbClr val="FF3300"/>
            </a:solidFill>
            <a:round/>
            <a:headEnd/>
            <a:tailEnd type="triangle" w="med" len="med"/>
          </a:ln>
          <a:effectLst/>
        </p:spPr>
        <p:txBody>
          <a:bodyPr/>
          <a:lstStyle/>
          <a:p>
            <a:endParaRPr lang="en-US"/>
          </a:p>
        </p:txBody>
      </p:sp>
      <p:pic>
        <p:nvPicPr>
          <p:cNvPr id="75818" name="Picture 42" descr="clip_image001"/>
          <p:cNvPicPr>
            <a:picLocks noChangeAspect="1" noChangeArrowheads="1"/>
          </p:cNvPicPr>
          <p:nvPr/>
        </p:nvPicPr>
        <p:blipFill>
          <a:blip r:embed="rId3" cstate="print"/>
          <a:srcRect/>
          <a:stretch>
            <a:fillRect/>
          </a:stretch>
        </p:blipFill>
        <p:spPr bwMode="auto">
          <a:xfrm>
            <a:off x="3598864" y="1576389"/>
            <a:ext cx="3114675" cy="542925"/>
          </a:xfrm>
          <a:prstGeom prst="rect">
            <a:avLst/>
          </a:prstGeom>
          <a:noFill/>
        </p:spPr>
      </p:pic>
      <p:pic>
        <p:nvPicPr>
          <p:cNvPr id="75819" name="Picture 43" descr="clip_image002"/>
          <p:cNvPicPr>
            <a:picLocks noChangeAspect="1" noChangeArrowheads="1"/>
          </p:cNvPicPr>
          <p:nvPr/>
        </p:nvPicPr>
        <p:blipFill>
          <a:blip r:embed="rId4" cstate="print"/>
          <a:srcRect/>
          <a:stretch>
            <a:fillRect/>
          </a:stretch>
        </p:blipFill>
        <p:spPr bwMode="auto">
          <a:xfrm>
            <a:off x="3819526" y="4264025"/>
            <a:ext cx="1381125" cy="457200"/>
          </a:xfrm>
          <a:prstGeom prst="rect">
            <a:avLst/>
          </a:prstGeom>
          <a:noFill/>
        </p:spPr>
      </p:pic>
      <p:pic>
        <p:nvPicPr>
          <p:cNvPr id="75820" name="Picture 44" descr="clip_image003"/>
          <p:cNvPicPr>
            <a:picLocks noChangeAspect="1" noChangeArrowheads="1"/>
          </p:cNvPicPr>
          <p:nvPr/>
        </p:nvPicPr>
        <p:blipFill>
          <a:blip r:embed="rId5" cstate="print"/>
          <a:srcRect/>
          <a:stretch>
            <a:fillRect/>
          </a:stretch>
        </p:blipFill>
        <p:spPr bwMode="auto">
          <a:xfrm>
            <a:off x="7081838" y="4264025"/>
            <a:ext cx="1600200" cy="457200"/>
          </a:xfrm>
          <a:prstGeom prst="rect">
            <a:avLst/>
          </a:prstGeom>
          <a:noFill/>
        </p:spPr>
      </p:pic>
      <p:pic>
        <p:nvPicPr>
          <p:cNvPr id="75821" name="Picture 45" descr="clip_image004"/>
          <p:cNvPicPr>
            <a:picLocks noChangeAspect="1" noChangeArrowheads="1"/>
          </p:cNvPicPr>
          <p:nvPr/>
        </p:nvPicPr>
        <p:blipFill>
          <a:blip r:embed="rId6" cstate="print"/>
          <a:srcRect/>
          <a:stretch>
            <a:fillRect/>
          </a:stretch>
        </p:blipFill>
        <p:spPr bwMode="auto">
          <a:xfrm>
            <a:off x="4198939" y="6084888"/>
            <a:ext cx="4924425" cy="476250"/>
          </a:xfrm>
          <a:prstGeom prst="rect">
            <a:avLst/>
          </a:prstGeom>
          <a:noFill/>
        </p:spPr>
      </p:pic>
      <p:sp>
        <p:nvSpPr>
          <p:cNvPr id="75824" name="Text Box 48"/>
          <p:cNvSpPr txBox="1">
            <a:spLocks noChangeArrowheads="1"/>
          </p:cNvSpPr>
          <p:nvPr/>
        </p:nvSpPr>
        <p:spPr bwMode="auto">
          <a:xfrm>
            <a:off x="3819525" y="3276600"/>
            <a:ext cx="4857750" cy="457200"/>
          </a:xfrm>
          <a:prstGeom prst="rect">
            <a:avLst/>
          </a:prstGeom>
          <a:solidFill>
            <a:schemeClr val="accent2"/>
          </a:solidFill>
          <a:ln w="9525">
            <a:noFill/>
            <a:miter lim="800000"/>
            <a:headEnd/>
            <a:tailEnd/>
          </a:ln>
          <a:effectLst/>
        </p:spPr>
        <p:txBody>
          <a:bodyPr>
            <a:spAutoFit/>
          </a:bodyPr>
          <a:lstStyle/>
          <a:p>
            <a:pPr>
              <a:spcBef>
                <a:spcPct val="50000"/>
              </a:spcBef>
            </a:pPr>
            <a:r>
              <a:rPr lang="en-US" sz="2400" b="1">
                <a:solidFill>
                  <a:srgbClr val="66FFFF"/>
                </a:solidFill>
                <a:latin typeface="Comic Sans MS" pitchFamily="66" charset="0"/>
              </a:rPr>
              <a:t>2H</a:t>
            </a:r>
            <a:r>
              <a:rPr lang="en-US" sz="2400" b="1" baseline="-25000">
                <a:solidFill>
                  <a:srgbClr val="66FFFF"/>
                </a:solidFill>
                <a:latin typeface="Comic Sans MS" pitchFamily="66" charset="0"/>
              </a:rPr>
              <a:t>2</a:t>
            </a:r>
            <a:r>
              <a:rPr lang="en-US" sz="2400" b="1">
                <a:solidFill>
                  <a:srgbClr val="66FFFF"/>
                </a:solidFill>
                <a:latin typeface="Comic Sans MS" pitchFamily="66" charset="0"/>
              </a:rPr>
              <a:t>O        OH</a:t>
            </a:r>
            <a:r>
              <a:rPr lang="en-US" sz="2400" b="1" baseline="30000">
                <a:solidFill>
                  <a:srgbClr val="66FFFF"/>
                </a:solidFill>
                <a:latin typeface="Comic Sans MS" pitchFamily="66" charset="0"/>
              </a:rPr>
              <a:t>-</a:t>
            </a:r>
            <a:r>
              <a:rPr lang="en-US" sz="2400" b="1">
                <a:solidFill>
                  <a:srgbClr val="66FFFF"/>
                </a:solidFill>
                <a:latin typeface="Comic Sans MS" pitchFamily="66" charset="0"/>
              </a:rPr>
              <a:t> + H</a:t>
            </a:r>
            <a:r>
              <a:rPr lang="en-US" sz="2400" b="1" baseline="-25000">
                <a:solidFill>
                  <a:srgbClr val="66FFFF"/>
                </a:solidFill>
                <a:latin typeface="Comic Sans MS" pitchFamily="66" charset="0"/>
              </a:rPr>
              <a:t>3</a:t>
            </a:r>
            <a:r>
              <a:rPr lang="en-US" sz="2400" b="1">
                <a:solidFill>
                  <a:srgbClr val="66FFFF"/>
                </a:solidFill>
                <a:latin typeface="Comic Sans MS" pitchFamily="66" charset="0"/>
              </a:rPr>
              <a:t>O</a:t>
            </a:r>
            <a:r>
              <a:rPr lang="en-US" sz="2400" b="1" baseline="30000">
                <a:solidFill>
                  <a:srgbClr val="66FFFF"/>
                </a:solidFill>
                <a:latin typeface="Comic Sans MS" pitchFamily="66" charset="0"/>
              </a:rPr>
              <a:t>+</a:t>
            </a:r>
            <a:r>
              <a:rPr lang="en-US"/>
              <a:t> </a:t>
            </a:r>
          </a:p>
        </p:txBody>
      </p:sp>
      <p:sp>
        <p:nvSpPr>
          <p:cNvPr id="75825" name="Line 49"/>
          <p:cNvSpPr>
            <a:spLocks noChangeShapeType="1"/>
          </p:cNvSpPr>
          <p:nvPr/>
        </p:nvSpPr>
        <p:spPr bwMode="auto">
          <a:xfrm flipV="1">
            <a:off x="4502151" y="3808413"/>
            <a:ext cx="758825" cy="455612"/>
          </a:xfrm>
          <a:prstGeom prst="line">
            <a:avLst/>
          </a:prstGeom>
          <a:noFill/>
          <a:ln w="38100">
            <a:solidFill>
              <a:srgbClr val="FF3300"/>
            </a:solidFill>
            <a:round/>
            <a:headEnd/>
            <a:tailEnd type="triangle" w="med" len="med"/>
          </a:ln>
          <a:effectLst/>
        </p:spPr>
        <p:txBody>
          <a:bodyPr/>
          <a:lstStyle/>
          <a:p>
            <a:endParaRPr lang="en-US"/>
          </a:p>
        </p:txBody>
      </p:sp>
      <p:sp>
        <p:nvSpPr>
          <p:cNvPr id="75826" name="Line 50"/>
          <p:cNvSpPr>
            <a:spLocks noChangeShapeType="1"/>
          </p:cNvSpPr>
          <p:nvPr/>
        </p:nvSpPr>
        <p:spPr bwMode="auto">
          <a:xfrm flipH="1" flipV="1">
            <a:off x="6854826" y="3732213"/>
            <a:ext cx="835025" cy="455612"/>
          </a:xfrm>
          <a:prstGeom prst="line">
            <a:avLst/>
          </a:prstGeom>
          <a:noFill/>
          <a:ln w="38100">
            <a:solidFill>
              <a:srgbClr val="FF3300"/>
            </a:solidFill>
            <a:round/>
            <a:headEnd/>
            <a:tailEnd type="triangle" w="med" len="med"/>
          </a:ln>
          <a:effectLst/>
        </p:spPr>
        <p:txBody>
          <a:bodyPr/>
          <a:lstStyle/>
          <a:p>
            <a:endParaRPr lang="en-US"/>
          </a:p>
        </p:txBody>
      </p:sp>
      <p:sp>
        <p:nvSpPr>
          <p:cNvPr id="75827" name="AutoShape 51"/>
          <p:cNvSpPr>
            <a:spLocks noChangeArrowheads="1"/>
          </p:cNvSpPr>
          <p:nvPr/>
        </p:nvSpPr>
        <p:spPr bwMode="auto">
          <a:xfrm>
            <a:off x="6172201" y="4946651"/>
            <a:ext cx="485775" cy="976313"/>
          </a:xfrm>
          <a:prstGeom prst="downArrow">
            <a:avLst>
              <a:gd name="adj1" fmla="val 50000"/>
              <a:gd name="adj2" fmla="val 50245"/>
            </a:avLst>
          </a:prstGeom>
          <a:solidFill>
            <a:schemeClr val="accent1"/>
          </a:solidFill>
          <a:ln w="9525">
            <a:solidFill>
              <a:schemeClr val="tx1"/>
            </a:solidFill>
            <a:miter lim="800000"/>
            <a:headEnd/>
            <a:tailEnd/>
          </a:ln>
          <a:effectLst/>
        </p:spPr>
        <p:txBody>
          <a:bodyPr vert="eaVert" wrap="none" anchor="ctr"/>
          <a:lstStyle/>
          <a:p>
            <a:endParaRPr lang="en-US"/>
          </a:p>
        </p:txBody>
      </p:sp>
      <p:sp>
        <p:nvSpPr>
          <p:cNvPr id="75830" name="Line 54"/>
          <p:cNvSpPr>
            <a:spLocks noChangeShapeType="1"/>
          </p:cNvSpPr>
          <p:nvPr/>
        </p:nvSpPr>
        <p:spPr bwMode="auto">
          <a:xfrm>
            <a:off x="4957763" y="3429000"/>
            <a:ext cx="666750" cy="0"/>
          </a:xfrm>
          <a:prstGeom prst="line">
            <a:avLst/>
          </a:prstGeom>
          <a:noFill/>
          <a:ln w="38100">
            <a:solidFill>
              <a:srgbClr val="FFFF00"/>
            </a:solidFill>
            <a:round/>
            <a:headEnd type="triangle" w="med" len="med"/>
            <a:tailEnd/>
          </a:ln>
          <a:effectLst/>
        </p:spPr>
        <p:txBody>
          <a:bodyPr/>
          <a:lstStyle/>
          <a:p>
            <a:endParaRPr lang="en-US"/>
          </a:p>
        </p:txBody>
      </p:sp>
      <p:sp>
        <p:nvSpPr>
          <p:cNvPr id="75831" name="Line 55"/>
          <p:cNvSpPr>
            <a:spLocks noChangeShapeType="1"/>
          </p:cNvSpPr>
          <p:nvPr/>
        </p:nvSpPr>
        <p:spPr bwMode="auto">
          <a:xfrm>
            <a:off x="4957764" y="3581400"/>
            <a:ext cx="682625" cy="0"/>
          </a:xfrm>
          <a:prstGeom prst="line">
            <a:avLst/>
          </a:prstGeom>
          <a:noFill/>
          <a:ln w="38100">
            <a:solidFill>
              <a:srgbClr val="FFFF00"/>
            </a:solidFill>
            <a:round/>
            <a:headEnd/>
            <a:tailEnd type="triangle" w="med" len="med"/>
          </a:ln>
          <a:effectLst/>
        </p:spPr>
        <p:txBody>
          <a:bodyPr/>
          <a:lstStyle/>
          <a:p>
            <a:endParaRPr lang="en-US"/>
          </a:p>
        </p:txBody>
      </p:sp>
    </p:spTree>
    <p:extLst>
      <p:ext uri="{BB962C8B-B14F-4D97-AF65-F5344CB8AC3E}">
        <p14:creationId xmlns:p14="http://schemas.microsoft.com/office/powerpoint/2010/main" val="1042158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77828" name="Rectangle 4"/>
          <p:cNvSpPr>
            <a:spLocks noGrp="1" noChangeArrowheads="1"/>
          </p:cNvSpPr>
          <p:nvPr>
            <p:ph type="title"/>
          </p:nvPr>
        </p:nvSpPr>
        <p:spPr>
          <a:xfrm>
            <a:off x="1846263" y="167482"/>
            <a:ext cx="10515600" cy="1325563"/>
          </a:xfrm>
        </p:spPr>
        <p:txBody>
          <a:bodyPr/>
          <a:lstStyle/>
          <a:p>
            <a:r>
              <a:rPr lang="en-US" sz="3200" b="1" dirty="0">
                <a:solidFill>
                  <a:srgbClr val="FFC000"/>
                </a:solidFill>
              </a:rPr>
              <a:t>Hydrogen Bonds and the Hubbard Model</a:t>
            </a:r>
          </a:p>
        </p:txBody>
      </p:sp>
      <p:sp>
        <p:nvSpPr>
          <p:cNvPr id="77843" name="AutoShape 19"/>
          <p:cNvSpPr>
            <a:spLocks noChangeArrowheads="1"/>
          </p:cNvSpPr>
          <p:nvPr/>
        </p:nvSpPr>
        <p:spPr bwMode="auto">
          <a:xfrm>
            <a:off x="1238249" y="2720975"/>
            <a:ext cx="303212" cy="758825"/>
          </a:xfrm>
          <a:prstGeom prst="curvedRightArrow">
            <a:avLst>
              <a:gd name="adj1" fmla="val 50052"/>
              <a:gd name="adj2" fmla="val 100105"/>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77844" name="Text Box 20"/>
          <p:cNvSpPr txBox="1">
            <a:spLocks noChangeArrowheads="1"/>
          </p:cNvSpPr>
          <p:nvPr/>
        </p:nvSpPr>
        <p:spPr bwMode="auto">
          <a:xfrm>
            <a:off x="818935" y="2758932"/>
            <a:ext cx="379412" cy="519113"/>
          </a:xfrm>
          <a:prstGeom prst="rect">
            <a:avLst/>
          </a:prstGeom>
          <a:solidFill>
            <a:schemeClr val="accent2"/>
          </a:solidFill>
          <a:ln w="9525">
            <a:noFill/>
            <a:miter lim="800000"/>
            <a:headEnd/>
            <a:tailEnd/>
          </a:ln>
          <a:effectLst/>
        </p:spPr>
        <p:txBody>
          <a:bodyPr>
            <a:spAutoFit/>
          </a:bodyPr>
          <a:lstStyle/>
          <a:p>
            <a:pPr>
              <a:spcBef>
                <a:spcPct val="50000"/>
              </a:spcBef>
            </a:pPr>
            <a:r>
              <a:rPr lang="en-US" sz="2800" dirty="0">
                <a:solidFill>
                  <a:srgbClr val="66FFFF"/>
                </a:solidFill>
                <a:latin typeface="Comic Sans MS" pitchFamily="66" charset="0"/>
              </a:rPr>
              <a:t>t</a:t>
            </a:r>
          </a:p>
        </p:txBody>
      </p:sp>
      <p:grpSp>
        <p:nvGrpSpPr>
          <p:cNvPr id="2" name="Group 1"/>
          <p:cNvGrpSpPr/>
          <p:nvPr/>
        </p:nvGrpSpPr>
        <p:grpSpPr>
          <a:xfrm>
            <a:off x="708024" y="1377070"/>
            <a:ext cx="3035301" cy="3446636"/>
            <a:chOff x="2301875" y="1955627"/>
            <a:chExt cx="3035301" cy="3446636"/>
          </a:xfrm>
        </p:grpSpPr>
        <p:grpSp>
          <p:nvGrpSpPr>
            <p:cNvPr id="77830" name="Group 6"/>
            <p:cNvGrpSpPr>
              <a:grpSpLocks/>
            </p:cNvGrpSpPr>
            <p:nvPr/>
          </p:nvGrpSpPr>
          <p:grpSpPr bwMode="auto">
            <a:xfrm>
              <a:off x="2301875" y="1955627"/>
              <a:ext cx="1138238" cy="1214438"/>
              <a:chOff x="203" y="1730"/>
              <a:chExt cx="717" cy="765"/>
            </a:xfrm>
          </p:grpSpPr>
          <p:pic>
            <p:nvPicPr>
              <p:cNvPr id="77831" name="Picture 7" descr="clip_image005"/>
              <p:cNvPicPr>
                <a:picLocks noChangeAspect="1" noChangeArrowheads="1"/>
              </p:cNvPicPr>
              <p:nvPr/>
            </p:nvPicPr>
            <p:blipFill>
              <a:blip r:embed="rId2" cstate="print"/>
              <a:srcRect/>
              <a:stretch>
                <a:fillRect/>
              </a:stretch>
            </p:blipFill>
            <p:spPr bwMode="auto">
              <a:xfrm>
                <a:off x="442" y="1969"/>
                <a:ext cx="288" cy="306"/>
              </a:xfrm>
              <a:prstGeom prst="rect">
                <a:avLst/>
              </a:prstGeom>
              <a:noFill/>
            </p:spPr>
          </p:pic>
          <p:sp>
            <p:nvSpPr>
              <p:cNvPr id="77832" name="Oval 8"/>
              <p:cNvSpPr>
                <a:spLocks noChangeArrowheads="1"/>
              </p:cNvSpPr>
              <p:nvPr/>
            </p:nvSpPr>
            <p:spPr bwMode="auto">
              <a:xfrm>
                <a:off x="537" y="1730"/>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833" name="Oval 9"/>
              <p:cNvSpPr>
                <a:spLocks noChangeArrowheads="1"/>
              </p:cNvSpPr>
              <p:nvPr/>
            </p:nvSpPr>
            <p:spPr bwMode="auto">
              <a:xfrm>
                <a:off x="537" y="2399"/>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834" name="Oval 10"/>
              <p:cNvSpPr>
                <a:spLocks noChangeArrowheads="1"/>
              </p:cNvSpPr>
              <p:nvPr/>
            </p:nvSpPr>
            <p:spPr bwMode="auto">
              <a:xfrm>
                <a:off x="203" y="2064"/>
                <a:ext cx="96" cy="96"/>
              </a:xfrm>
              <a:prstGeom prst="ellipse">
                <a:avLst/>
              </a:prstGeom>
              <a:noFill/>
              <a:ln w="9525">
                <a:solidFill>
                  <a:schemeClr val="tx1"/>
                </a:solidFill>
                <a:round/>
                <a:headEnd/>
                <a:tailEnd/>
              </a:ln>
              <a:effectLst/>
            </p:spPr>
            <p:txBody>
              <a:bodyPr wrap="none" anchor="ctr"/>
              <a:lstStyle/>
              <a:p>
                <a:endParaRPr lang="en-US"/>
              </a:p>
            </p:txBody>
          </p:sp>
          <p:sp>
            <p:nvSpPr>
              <p:cNvPr id="77835" name="Oval 11"/>
              <p:cNvSpPr>
                <a:spLocks noChangeArrowheads="1"/>
              </p:cNvSpPr>
              <p:nvPr/>
            </p:nvSpPr>
            <p:spPr bwMode="auto">
              <a:xfrm>
                <a:off x="824" y="2064"/>
                <a:ext cx="96" cy="96"/>
              </a:xfrm>
              <a:prstGeom prst="ellipse">
                <a:avLst/>
              </a:prstGeom>
              <a:noFill/>
              <a:ln w="9525">
                <a:solidFill>
                  <a:schemeClr val="tx1"/>
                </a:solidFill>
                <a:round/>
                <a:headEnd/>
                <a:tailEnd/>
              </a:ln>
              <a:effectLst/>
            </p:spPr>
            <p:txBody>
              <a:bodyPr wrap="none" anchor="ctr"/>
              <a:lstStyle/>
              <a:p>
                <a:endParaRPr lang="en-US"/>
              </a:p>
            </p:txBody>
          </p:sp>
        </p:grpSp>
        <p:grpSp>
          <p:nvGrpSpPr>
            <p:cNvPr id="77842" name="Group 18"/>
            <p:cNvGrpSpPr>
              <a:grpSpLocks/>
            </p:cNvGrpSpPr>
            <p:nvPr/>
          </p:nvGrpSpPr>
          <p:grpSpPr bwMode="auto">
            <a:xfrm>
              <a:off x="2301875" y="4111625"/>
              <a:ext cx="1138238" cy="1290638"/>
              <a:chOff x="490" y="2590"/>
              <a:chExt cx="717" cy="813"/>
            </a:xfrm>
          </p:grpSpPr>
          <p:pic>
            <p:nvPicPr>
              <p:cNvPr id="77837" name="Picture 13" descr="clip_image005"/>
              <p:cNvPicPr>
                <a:picLocks noChangeAspect="1" noChangeArrowheads="1"/>
              </p:cNvPicPr>
              <p:nvPr/>
            </p:nvPicPr>
            <p:blipFill>
              <a:blip r:embed="rId2" cstate="print"/>
              <a:srcRect/>
              <a:stretch>
                <a:fillRect/>
              </a:stretch>
            </p:blipFill>
            <p:spPr bwMode="auto">
              <a:xfrm>
                <a:off x="729" y="2829"/>
                <a:ext cx="288" cy="306"/>
              </a:xfrm>
              <a:prstGeom prst="rect">
                <a:avLst/>
              </a:prstGeom>
              <a:noFill/>
            </p:spPr>
          </p:pic>
          <p:sp>
            <p:nvSpPr>
              <p:cNvPr id="77838" name="Oval 14"/>
              <p:cNvSpPr>
                <a:spLocks noChangeArrowheads="1"/>
              </p:cNvSpPr>
              <p:nvPr/>
            </p:nvSpPr>
            <p:spPr bwMode="auto">
              <a:xfrm>
                <a:off x="824" y="3307"/>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839" name="Oval 15"/>
              <p:cNvSpPr>
                <a:spLocks noChangeArrowheads="1"/>
              </p:cNvSpPr>
              <p:nvPr/>
            </p:nvSpPr>
            <p:spPr bwMode="auto">
              <a:xfrm>
                <a:off x="824" y="2590"/>
                <a:ext cx="96" cy="96"/>
              </a:xfrm>
              <a:prstGeom prst="ellipse">
                <a:avLst/>
              </a:prstGeom>
              <a:noFill/>
              <a:ln w="9525">
                <a:solidFill>
                  <a:schemeClr val="tx1"/>
                </a:solidFill>
                <a:round/>
                <a:headEnd/>
                <a:tailEnd/>
              </a:ln>
              <a:effectLst/>
            </p:spPr>
            <p:txBody>
              <a:bodyPr wrap="none" anchor="ctr"/>
              <a:lstStyle/>
              <a:p>
                <a:endParaRPr lang="en-US"/>
              </a:p>
            </p:txBody>
          </p:sp>
          <p:sp>
            <p:nvSpPr>
              <p:cNvPr id="77840" name="Oval 16"/>
              <p:cNvSpPr>
                <a:spLocks noChangeArrowheads="1"/>
              </p:cNvSpPr>
              <p:nvPr/>
            </p:nvSpPr>
            <p:spPr bwMode="auto">
              <a:xfrm>
                <a:off x="490" y="2924"/>
                <a:ext cx="96" cy="96"/>
              </a:xfrm>
              <a:prstGeom prst="ellipse">
                <a:avLst/>
              </a:prstGeom>
              <a:noFill/>
              <a:ln w="9525">
                <a:solidFill>
                  <a:schemeClr val="tx1"/>
                </a:solidFill>
                <a:round/>
                <a:headEnd/>
                <a:tailEnd/>
              </a:ln>
              <a:effectLst/>
            </p:spPr>
            <p:txBody>
              <a:bodyPr wrap="none" anchor="ctr"/>
              <a:lstStyle/>
              <a:p>
                <a:endParaRPr lang="en-US"/>
              </a:p>
            </p:txBody>
          </p:sp>
          <p:sp>
            <p:nvSpPr>
              <p:cNvPr id="77841" name="Oval 17"/>
              <p:cNvSpPr>
                <a:spLocks noChangeArrowheads="1"/>
              </p:cNvSpPr>
              <p:nvPr/>
            </p:nvSpPr>
            <p:spPr bwMode="auto">
              <a:xfrm>
                <a:off x="1111" y="2924"/>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grpSp>
        <p:grpSp>
          <p:nvGrpSpPr>
            <p:cNvPr id="77858" name="Group 34"/>
            <p:cNvGrpSpPr>
              <a:grpSpLocks/>
            </p:cNvGrpSpPr>
            <p:nvPr/>
          </p:nvGrpSpPr>
          <p:grpSpPr bwMode="auto">
            <a:xfrm>
              <a:off x="4198939" y="2062163"/>
              <a:ext cx="1138237" cy="3340100"/>
              <a:chOff x="1685" y="1299"/>
              <a:chExt cx="717" cy="2104"/>
            </a:xfrm>
          </p:grpSpPr>
          <p:pic>
            <p:nvPicPr>
              <p:cNvPr id="77847" name="Picture 23" descr="clip_image005"/>
              <p:cNvPicPr>
                <a:picLocks noChangeAspect="1" noChangeArrowheads="1"/>
              </p:cNvPicPr>
              <p:nvPr/>
            </p:nvPicPr>
            <p:blipFill>
              <a:blip r:embed="rId2" cstate="print"/>
              <a:srcRect/>
              <a:stretch>
                <a:fillRect/>
              </a:stretch>
            </p:blipFill>
            <p:spPr bwMode="auto">
              <a:xfrm>
                <a:off x="1924" y="1538"/>
                <a:ext cx="288" cy="306"/>
              </a:xfrm>
              <a:prstGeom prst="rect">
                <a:avLst/>
              </a:prstGeom>
              <a:noFill/>
            </p:spPr>
          </p:pic>
          <p:sp>
            <p:nvSpPr>
              <p:cNvPr id="77848" name="Oval 24"/>
              <p:cNvSpPr>
                <a:spLocks noChangeArrowheads="1"/>
              </p:cNvSpPr>
              <p:nvPr/>
            </p:nvSpPr>
            <p:spPr bwMode="auto">
              <a:xfrm>
                <a:off x="2019" y="1299"/>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849" name="Oval 25"/>
              <p:cNvSpPr>
                <a:spLocks noChangeArrowheads="1"/>
              </p:cNvSpPr>
              <p:nvPr/>
            </p:nvSpPr>
            <p:spPr bwMode="auto">
              <a:xfrm>
                <a:off x="2019" y="3307"/>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850" name="Oval 26"/>
              <p:cNvSpPr>
                <a:spLocks noChangeArrowheads="1"/>
              </p:cNvSpPr>
              <p:nvPr/>
            </p:nvSpPr>
            <p:spPr bwMode="auto">
              <a:xfrm>
                <a:off x="1685" y="1633"/>
                <a:ext cx="96" cy="96"/>
              </a:xfrm>
              <a:prstGeom prst="ellipse">
                <a:avLst/>
              </a:prstGeom>
              <a:noFill/>
              <a:ln w="9525">
                <a:solidFill>
                  <a:schemeClr val="tx1"/>
                </a:solidFill>
                <a:round/>
                <a:headEnd/>
                <a:tailEnd/>
              </a:ln>
              <a:effectLst/>
            </p:spPr>
            <p:txBody>
              <a:bodyPr wrap="none" anchor="ctr"/>
              <a:lstStyle/>
              <a:p>
                <a:endParaRPr lang="en-US"/>
              </a:p>
            </p:txBody>
          </p:sp>
          <p:sp>
            <p:nvSpPr>
              <p:cNvPr id="77851" name="Oval 27"/>
              <p:cNvSpPr>
                <a:spLocks noChangeArrowheads="1"/>
              </p:cNvSpPr>
              <p:nvPr/>
            </p:nvSpPr>
            <p:spPr bwMode="auto">
              <a:xfrm>
                <a:off x="2306" y="1633"/>
                <a:ext cx="96" cy="96"/>
              </a:xfrm>
              <a:prstGeom prst="ellipse">
                <a:avLst/>
              </a:prstGeom>
              <a:noFill/>
              <a:ln w="9525">
                <a:solidFill>
                  <a:schemeClr val="tx1"/>
                </a:solidFill>
                <a:round/>
                <a:headEnd/>
                <a:tailEnd/>
              </a:ln>
              <a:effectLst/>
            </p:spPr>
            <p:txBody>
              <a:bodyPr wrap="none" anchor="ctr"/>
              <a:lstStyle/>
              <a:p>
                <a:endParaRPr lang="en-US"/>
              </a:p>
            </p:txBody>
          </p:sp>
          <p:pic>
            <p:nvPicPr>
              <p:cNvPr id="77853" name="Picture 29" descr="clip_image005"/>
              <p:cNvPicPr>
                <a:picLocks noChangeAspect="1" noChangeArrowheads="1"/>
              </p:cNvPicPr>
              <p:nvPr/>
            </p:nvPicPr>
            <p:blipFill>
              <a:blip r:embed="rId2" cstate="print"/>
              <a:srcRect/>
              <a:stretch>
                <a:fillRect/>
              </a:stretch>
            </p:blipFill>
            <p:spPr bwMode="auto">
              <a:xfrm>
                <a:off x="1924" y="2876"/>
                <a:ext cx="288" cy="306"/>
              </a:xfrm>
              <a:prstGeom prst="rect">
                <a:avLst/>
              </a:prstGeom>
              <a:noFill/>
            </p:spPr>
          </p:pic>
          <p:sp>
            <p:nvSpPr>
              <p:cNvPr id="77854" name="Oval 30"/>
              <p:cNvSpPr>
                <a:spLocks noChangeArrowheads="1"/>
              </p:cNvSpPr>
              <p:nvPr/>
            </p:nvSpPr>
            <p:spPr bwMode="auto">
              <a:xfrm>
                <a:off x="2019" y="2637"/>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855" name="Oval 31"/>
              <p:cNvSpPr>
                <a:spLocks noChangeArrowheads="1"/>
              </p:cNvSpPr>
              <p:nvPr/>
            </p:nvSpPr>
            <p:spPr bwMode="auto">
              <a:xfrm>
                <a:off x="2019" y="1969"/>
                <a:ext cx="96" cy="96"/>
              </a:xfrm>
              <a:prstGeom prst="ellipse">
                <a:avLst/>
              </a:prstGeom>
              <a:noFill/>
              <a:ln w="9525">
                <a:solidFill>
                  <a:schemeClr val="tx1"/>
                </a:solidFill>
                <a:round/>
                <a:headEnd/>
                <a:tailEnd/>
              </a:ln>
              <a:effectLst/>
            </p:spPr>
            <p:txBody>
              <a:bodyPr wrap="none" anchor="ctr"/>
              <a:lstStyle/>
              <a:p>
                <a:endParaRPr lang="en-US"/>
              </a:p>
            </p:txBody>
          </p:sp>
          <p:sp>
            <p:nvSpPr>
              <p:cNvPr id="77856" name="Oval 32"/>
              <p:cNvSpPr>
                <a:spLocks noChangeArrowheads="1"/>
              </p:cNvSpPr>
              <p:nvPr/>
            </p:nvSpPr>
            <p:spPr bwMode="auto">
              <a:xfrm>
                <a:off x="1685" y="2971"/>
                <a:ext cx="96" cy="96"/>
              </a:xfrm>
              <a:prstGeom prst="ellipse">
                <a:avLst/>
              </a:prstGeom>
              <a:noFill/>
              <a:ln w="9525">
                <a:solidFill>
                  <a:schemeClr val="tx1"/>
                </a:solidFill>
                <a:round/>
                <a:headEnd/>
                <a:tailEnd/>
              </a:ln>
              <a:effectLst/>
            </p:spPr>
            <p:txBody>
              <a:bodyPr wrap="none" anchor="ctr"/>
              <a:lstStyle/>
              <a:p>
                <a:endParaRPr lang="en-US"/>
              </a:p>
            </p:txBody>
          </p:sp>
          <p:sp>
            <p:nvSpPr>
              <p:cNvPr id="77857" name="Oval 33"/>
              <p:cNvSpPr>
                <a:spLocks noChangeArrowheads="1"/>
              </p:cNvSpPr>
              <p:nvPr/>
            </p:nvSpPr>
            <p:spPr bwMode="auto">
              <a:xfrm>
                <a:off x="2306" y="2971"/>
                <a:ext cx="96" cy="96"/>
              </a:xfrm>
              <a:prstGeom prst="ellipse">
                <a:avLst/>
              </a:prstGeom>
              <a:solidFill>
                <a:schemeClr val="tx1"/>
              </a:solidFill>
              <a:ln w="9525">
                <a:solidFill>
                  <a:schemeClr val="tx1"/>
                </a:solidFill>
                <a:round/>
                <a:headEnd/>
                <a:tailEnd/>
              </a:ln>
              <a:effectLst/>
            </p:spPr>
            <p:txBody>
              <a:bodyPr wrap="none" anchor="ctr"/>
              <a:lstStyle/>
              <a:p>
                <a:endParaRPr lang="en-US"/>
              </a:p>
            </p:txBody>
          </p:sp>
        </p:grpSp>
      </p:grpSp>
      <p:sp>
        <p:nvSpPr>
          <p:cNvPr id="77859" name="Text Box 35"/>
          <p:cNvSpPr txBox="1">
            <a:spLocks noChangeArrowheads="1"/>
          </p:cNvSpPr>
          <p:nvPr/>
        </p:nvSpPr>
        <p:spPr bwMode="auto">
          <a:xfrm>
            <a:off x="3897607" y="1785231"/>
            <a:ext cx="909638" cy="457200"/>
          </a:xfrm>
          <a:prstGeom prst="rect">
            <a:avLst/>
          </a:prstGeom>
          <a:solidFill>
            <a:schemeClr val="accent2"/>
          </a:solidFill>
          <a:ln w="9525">
            <a:noFill/>
            <a:miter lim="800000"/>
            <a:headEnd/>
            <a:tailEnd/>
          </a:ln>
          <a:effectLst/>
        </p:spPr>
        <p:txBody>
          <a:bodyPr>
            <a:spAutoFit/>
          </a:bodyPr>
          <a:lstStyle/>
          <a:p>
            <a:pPr>
              <a:spcBef>
                <a:spcPct val="50000"/>
              </a:spcBef>
            </a:pPr>
            <a:r>
              <a:rPr lang="en-US" sz="2400" b="1">
                <a:solidFill>
                  <a:srgbClr val="66FFFF"/>
                </a:solidFill>
                <a:latin typeface="Comic Sans MS" pitchFamily="66" charset="0"/>
              </a:rPr>
              <a:t>OH</a:t>
            </a:r>
            <a:r>
              <a:rPr lang="en-US" sz="2400" b="1" baseline="30000">
                <a:solidFill>
                  <a:srgbClr val="66FFFF"/>
                </a:solidFill>
                <a:latin typeface="Comic Sans MS" pitchFamily="66" charset="0"/>
              </a:rPr>
              <a:t>-</a:t>
            </a:r>
          </a:p>
        </p:txBody>
      </p:sp>
      <p:sp>
        <p:nvSpPr>
          <p:cNvPr id="77860" name="Text Box 36"/>
          <p:cNvSpPr txBox="1">
            <a:spLocks noChangeArrowheads="1"/>
          </p:cNvSpPr>
          <p:nvPr/>
        </p:nvSpPr>
        <p:spPr bwMode="auto">
          <a:xfrm>
            <a:off x="3857626" y="4015669"/>
            <a:ext cx="1062037" cy="457200"/>
          </a:xfrm>
          <a:prstGeom prst="rect">
            <a:avLst/>
          </a:prstGeom>
          <a:solidFill>
            <a:schemeClr val="accent2"/>
          </a:solidFill>
          <a:ln w="9525">
            <a:noFill/>
            <a:miter lim="800000"/>
            <a:headEnd/>
            <a:tailEnd/>
          </a:ln>
          <a:effectLst/>
        </p:spPr>
        <p:txBody>
          <a:bodyPr>
            <a:spAutoFit/>
          </a:bodyPr>
          <a:lstStyle/>
          <a:p>
            <a:pPr>
              <a:spcBef>
                <a:spcPct val="50000"/>
              </a:spcBef>
            </a:pPr>
            <a:r>
              <a:rPr lang="en-US" sz="2400" b="1" dirty="0">
                <a:solidFill>
                  <a:srgbClr val="66FFFF"/>
                </a:solidFill>
                <a:latin typeface="Comic Sans MS" pitchFamily="66" charset="0"/>
              </a:rPr>
              <a:t>H</a:t>
            </a:r>
            <a:r>
              <a:rPr lang="en-US" sz="2400" b="1" baseline="-25000" dirty="0">
                <a:solidFill>
                  <a:srgbClr val="66FFFF"/>
                </a:solidFill>
                <a:latin typeface="Comic Sans MS" pitchFamily="66" charset="0"/>
              </a:rPr>
              <a:t>3</a:t>
            </a:r>
            <a:r>
              <a:rPr lang="en-US" sz="2400" b="1" dirty="0">
                <a:solidFill>
                  <a:srgbClr val="66FFFF"/>
                </a:solidFill>
                <a:latin typeface="Comic Sans MS" pitchFamily="66" charset="0"/>
              </a:rPr>
              <a:t>O</a:t>
            </a:r>
            <a:r>
              <a:rPr lang="en-US" sz="2400" b="1" baseline="30000" dirty="0">
                <a:solidFill>
                  <a:srgbClr val="66FFFF"/>
                </a:solidFill>
                <a:latin typeface="Comic Sans MS" pitchFamily="66" charset="0"/>
              </a:rPr>
              <a:t>+</a:t>
            </a:r>
          </a:p>
        </p:txBody>
      </p:sp>
      <p:sp>
        <p:nvSpPr>
          <p:cNvPr id="77861" name="Text Box 37"/>
          <p:cNvSpPr txBox="1">
            <a:spLocks noChangeArrowheads="1"/>
          </p:cNvSpPr>
          <p:nvPr/>
        </p:nvSpPr>
        <p:spPr bwMode="auto">
          <a:xfrm>
            <a:off x="5640683" y="1281559"/>
            <a:ext cx="4249738" cy="2378075"/>
          </a:xfrm>
          <a:prstGeom prst="rect">
            <a:avLst/>
          </a:prstGeom>
          <a:solidFill>
            <a:schemeClr val="accent2"/>
          </a:solidFill>
          <a:ln w="9525">
            <a:noFill/>
            <a:miter lim="800000"/>
            <a:headEnd/>
            <a:tailEnd/>
          </a:ln>
          <a:effectLst/>
        </p:spPr>
        <p:txBody>
          <a:bodyPr>
            <a:spAutoFit/>
          </a:bodyPr>
          <a:lstStyle/>
          <a:p>
            <a:pPr>
              <a:buClr>
                <a:srgbClr val="66FFFF"/>
              </a:buClr>
              <a:buFont typeface="Wingdings" pitchFamily="2" charset="2"/>
              <a:buChar char="Ü"/>
            </a:pPr>
            <a:r>
              <a:rPr lang="en-US" sz="2000">
                <a:solidFill>
                  <a:srgbClr val="66FFFF"/>
                </a:solidFill>
                <a:latin typeface="Comic Sans MS" pitchFamily="66" charset="0"/>
              </a:rPr>
              <a:t> Treat basins as Fermion states  </a:t>
            </a:r>
          </a:p>
          <a:p>
            <a:pPr>
              <a:buClr>
                <a:srgbClr val="66FFFF"/>
              </a:buClr>
              <a:buFont typeface="Wingdings" pitchFamily="2" charset="2"/>
              <a:buNone/>
            </a:pPr>
            <a:endParaRPr lang="en-US" sz="2000">
              <a:solidFill>
                <a:srgbClr val="66FFFF"/>
              </a:solidFill>
              <a:latin typeface="Comic Sans MS" pitchFamily="66" charset="0"/>
            </a:endParaRPr>
          </a:p>
          <a:p>
            <a:pPr>
              <a:buClr>
                <a:srgbClr val="66FFFF"/>
              </a:buClr>
              <a:buFont typeface="Wingdings" pitchFamily="2" charset="2"/>
              <a:buChar char="Ü"/>
            </a:pPr>
            <a:r>
              <a:rPr lang="en-US" sz="2000">
                <a:solidFill>
                  <a:srgbClr val="66FFFF"/>
                </a:solidFill>
                <a:latin typeface="Comic Sans MS" pitchFamily="66" charset="0"/>
              </a:rPr>
              <a:t>  t is matrix element to transfer a proton from one basin to another associated with a nearest neighbor O- - </a:t>
            </a:r>
          </a:p>
          <a:p>
            <a:pPr>
              <a:spcBef>
                <a:spcPct val="50000"/>
              </a:spcBef>
              <a:buClr>
                <a:srgbClr val="66FFFF"/>
              </a:buClr>
              <a:buFont typeface="Wingdings" pitchFamily="2" charset="2"/>
              <a:buChar char="Ü"/>
            </a:pPr>
            <a:endParaRPr lang="en-US" sz="2000">
              <a:solidFill>
                <a:srgbClr val="66FFFF"/>
              </a:solidFill>
              <a:latin typeface="Comic Sans MS" pitchFamily="66" charset="0"/>
            </a:endParaRPr>
          </a:p>
        </p:txBody>
      </p:sp>
      <p:sp>
        <p:nvSpPr>
          <p:cNvPr id="77866" name="Text Box 42"/>
          <p:cNvSpPr txBox="1">
            <a:spLocks noChangeArrowheads="1"/>
          </p:cNvSpPr>
          <p:nvPr/>
        </p:nvSpPr>
        <p:spPr bwMode="auto">
          <a:xfrm>
            <a:off x="5868989" y="4015669"/>
            <a:ext cx="5084763" cy="1311275"/>
          </a:xfrm>
          <a:prstGeom prst="rect">
            <a:avLst/>
          </a:prstGeom>
          <a:solidFill>
            <a:schemeClr val="accent2"/>
          </a:solidFill>
          <a:ln w="9525">
            <a:noFill/>
            <a:miter lim="800000"/>
            <a:headEnd/>
            <a:tailEnd/>
          </a:ln>
          <a:effectLst/>
        </p:spPr>
        <p:txBody>
          <a:bodyPr>
            <a:spAutoFit/>
          </a:bodyPr>
          <a:lstStyle/>
          <a:p>
            <a:pPr>
              <a:spcBef>
                <a:spcPct val="50000"/>
              </a:spcBef>
            </a:pPr>
            <a:r>
              <a:rPr lang="en-US" sz="2000" b="1" dirty="0">
                <a:solidFill>
                  <a:schemeClr val="bg1"/>
                </a:solidFill>
                <a:latin typeface="Comic Sans MS" pitchFamily="66" charset="0"/>
              </a:rPr>
              <a:t>H-bond energy ~ -t</a:t>
            </a:r>
            <a:r>
              <a:rPr lang="en-US" sz="2000" b="1" baseline="30000" dirty="0">
                <a:solidFill>
                  <a:schemeClr val="bg1"/>
                </a:solidFill>
                <a:latin typeface="Comic Sans MS" pitchFamily="66" charset="0"/>
              </a:rPr>
              <a:t>2</a:t>
            </a:r>
            <a:r>
              <a:rPr lang="en-US" sz="2000" b="1" dirty="0">
                <a:solidFill>
                  <a:schemeClr val="bg1"/>
                </a:solidFill>
                <a:latin typeface="Comic Sans MS" pitchFamily="66" charset="0"/>
              </a:rPr>
              <a:t>/V ~  5k</a:t>
            </a:r>
            <a:r>
              <a:rPr lang="en-US" sz="2000" b="1" baseline="-25000" dirty="0">
                <a:solidFill>
                  <a:schemeClr val="bg1"/>
                </a:solidFill>
                <a:latin typeface="Comic Sans MS" pitchFamily="66" charset="0"/>
              </a:rPr>
              <a:t>B</a:t>
            </a:r>
            <a:r>
              <a:rPr lang="en-US" sz="2000" b="1" dirty="0">
                <a:solidFill>
                  <a:schemeClr val="bg1"/>
                </a:solidFill>
                <a:latin typeface="Comic Sans MS" pitchFamily="66" charset="0"/>
              </a:rPr>
              <a:t>T</a:t>
            </a:r>
          </a:p>
          <a:p>
            <a:pPr>
              <a:spcBef>
                <a:spcPct val="50000"/>
              </a:spcBef>
            </a:pPr>
            <a:endParaRPr lang="en-US" sz="2000" b="1" dirty="0">
              <a:solidFill>
                <a:schemeClr val="bg1"/>
              </a:solidFill>
              <a:latin typeface="Comic Sans MS" pitchFamily="66" charset="0"/>
            </a:endParaRPr>
          </a:p>
          <a:p>
            <a:pPr>
              <a:spcBef>
                <a:spcPct val="50000"/>
              </a:spcBef>
            </a:pPr>
            <a:r>
              <a:rPr lang="en-US" sz="2000" b="1" dirty="0">
                <a:solidFill>
                  <a:schemeClr val="bg1"/>
                </a:solidFill>
                <a:latin typeface="Comic Sans MS" pitchFamily="66" charset="0"/>
              </a:rPr>
              <a:t>t ~ 10k</a:t>
            </a:r>
            <a:r>
              <a:rPr lang="en-US" sz="2000" b="1" baseline="-25000" dirty="0">
                <a:solidFill>
                  <a:schemeClr val="bg1"/>
                </a:solidFill>
                <a:latin typeface="Comic Sans MS" pitchFamily="66" charset="0"/>
              </a:rPr>
              <a:t>B</a:t>
            </a:r>
            <a:r>
              <a:rPr lang="en-US" sz="2000" b="1" dirty="0">
                <a:solidFill>
                  <a:schemeClr val="bg1"/>
                </a:solidFill>
                <a:latin typeface="Comic Sans MS" pitchFamily="66" charset="0"/>
              </a:rPr>
              <a:t>T     Intermediate Coupling</a:t>
            </a:r>
          </a:p>
        </p:txBody>
      </p:sp>
      <p:sp>
        <p:nvSpPr>
          <p:cNvPr id="77867" name="AutoShape 43"/>
          <p:cNvSpPr>
            <a:spLocks noChangeArrowheads="1"/>
          </p:cNvSpPr>
          <p:nvPr/>
        </p:nvSpPr>
        <p:spPr bwMode="auto">
          <a:xfrm>
            <a:off x="6454616" y="4472869"/>
            <a:ext cx="485775" cy="369888"/>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en-US"/>
          </a:p>
        </p:txBody>
      </p:sp>
      <p:sp>
        <p:nvSpPr>
          <p:cNvPr id="3" name="TextBox 2"/>
          <p:cNvSpPr txBox="1"/>
          <p:nvPr/>
        </p:nvSpPr>
        <p:spPr>
          <a:xfrm>
            <a:off x="1834152" y="5553311"/>
            <a:ext cx="7748089" cy="461665"/>
          </a:xfrm>
          <a:prstGeom prst="rect">
            <a:avLst/>
          </a:prstGeom>
          <a:solidFill>
            <a:srgbClr val="FFFF00"/>
          </a:solidFill>
        </p:spPr>
        <p:txBody>
          <a:bodyPr wrap="square" rtlCol="0">
            <a:spAutoFit/>
          </a:bodyPr>
          <a:lstStyle/>
          <a:p>
            <a:r>
              <a:rPr lang="en-US" sz="2400" b="1" dirty="0" smtClean="0">
                <a:solidFill>
                  <a:srgbClr val="FF0000"/>
                </a:solidFill>
              </a:rPr>
              <a:t>H Bond is proton resonating between two waters</a:t>
            </a:r>
            <a:endParaRPr lang="en-US" sz="2400" b="1" dirty="0">
              <a:solidFill>
                <a:srgbClr val="FF0000"/>
              </a:solidFill>
            </a:endParaRPr>
          </a:p>
        </p:txBody>
      </p:sp>
      <p:sp>
        <p:nvSpPr>
          <p:cNvPr id="4" name="Right Arrow 3"/>
          <p:cNvSpPr/>
          <p:nvPr/>
        </p:nvSpPr>
        <p:spPr>
          <a:xfrm>
            <a:off x="1770062" y="6235417"/>
            <a:ext cx="1087640" cy="388446"/>
          </a:xfrm>
          <a:prstGeom prst="rightArrow">
            <a:avLst/>
          </a:prstGeom>
          <a:solidFill>
            <a:srgbClr val="00B0F0"/>
          </a:solidFill>
          <a:ln w="762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1968211" y="6354121"/>
            <a:ext cx="51371"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160313" y="6168030"/>
            <a:ext cx="4674884" cy="523220"/>
          </a:xfrm>
          <a:prstGeom prst="rect">
            <a:avLst/>
          </a:prstGeom>
          <a:solidFill>
            <a:srgbClr val="FFFF00"/>
          </a:solidFill>
        </p:spPr>
        <p:txBody>
          <a:bodyPr wrap="square" rtlCol="0">
            <a:spAutoFit/>
          </a:bodyPr>
          <a:lstStyle/>
          <a:p>
            <a:r>
              <a:rPr lang="en-US" sz="2800" b="1" dirty="0" smtClean="0">
                <a:solidFill>
                  <a:srgbClr val="FF0000"/>
                </a:solidFill>
              </a:rPr>
              <a:t>Hydrophobic Interaction</a:t>
            </a:r>
            <a:endParaRPr lang="en-US" sz="2800" b="1" dirty="0">
              <a:solidFill>
                <a:srgbClr val="FF0000"/>
              </a:solidFill>
            </a:endParaRPr>
          </a:p>
        </p:txBody>
      </p:sp>
    </p:spTree>
    <p:extLst>
      <p:ext uri="{BB962C8B-B14F-4D97-AF65-F5344CB8AC3E}">
        <p14:creationId xmlns:p14="http://schemas.microsoft.com/office/powerpoint/2010/main" val="608579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C000"/>
                </a:solidFill>
              </a:rPr>
              <a:t>Quantum Soft Matter Probes</a:t>
            </a:r>
            <a:endParaRPr lang="en-US" b="1" dirty="0">
              <a:solidFill>
                <a:srgbClr val="FFC000"/>
              </a:solidFill>
            </a:endParaRPr>
          </a:p>
        </p:txBody>
      </p:sp>
      <p:sp>
        <p:nvSpPr>
          <p:cNvPr id="3" name="TextBox 2"/>
          <p:cNvSpPr txBox="1"/>
          <p:nvPr/>
        </p:nvSpPr>
        <p:spPr>
          <a:xfrm>
            <a:off x="2239766" y="2188396"/>
            <a:ext cx="7068620" cy="3108543"/>
          </a:xfrm>
          <a:prstGeom prst="rect">
            <a:avLst/>
          </a:prstGeom>
          <a:noFill/>
        </p:spPr>
        <p:txBody>
          <a:bodyPr wrap="square" rtlCol="0">
            <a:spAutoFit/>
          </a:bodyPr>
          <a:lstStyle/>
          <a:p>
            <a:pPr marL="285750" indent="-285750">
              <a:buFont typeface="Courier New" panose="02070309020205020404" pitchFamily="49" charset="0"/>
              <a:buChar char="o"/>
            </a:pPr>
            <a:r>
              <a:rPr lang="en-US" sz="2800" b="1" smtClean="0">
                <a:solidFill>
                  <a:srgbClr val="FFC000"/>
                </a:solidFill>
              </a:rPr>
              <a:t>Magnetic </a:t>
            </a:r>
            <a:r>
              <a:rPr lang="en-US" sz="2800" b="1" dirty="0" smtClean="0">
                <a:solidFill>
                  <a:srgbClr val="FFC000"/>
                </a:solidFill>
              </a:rPr>
              <a:t>resonance techniques </a:t>
            </a:r>
          </a:p>
          <a:p>
            <a:pPr marL="285750" indent="-285750">
              <a:buFont typeface="Courier New" panose="02070309020205020404" pitchFamily="49" charset="0"/>
              <a:buChar char="o"/>
            </a:pPr>
            <a:endParaRPr lang="en-US" sz="2800" b="1" dirty="0">
              <a:solidFill>
                <a:srgbClr val="FFC000"/>
              </a:solidFill>
            </a:endParaRPr>
          </a:p>
          <a:p>
            <a:pPr marL="914400" lvl="1" indent="-457200">
              <a:buFont typeface="Wingdings" panose="05000000000000000000" pitchFamily="2" charset="2"/>
              <a:buChar char="§"/>
            </a:pPr>
            <a:r>
              <a:rPr lang="en-US" sz="2800" b="1" dirty="0" smtClean="0">
                <a:solidFill>
                  <a:srgbClr val="FFC000"/>
                </a:solidFill>
              </a:rPr>
              <a:t>Dynamic Overhauser effect to study motions</a:t>
            </a:r>
          </a:p>
          <a:p>
            <a:pPr lvl="1"/>
            <a:endParaRPr lang="en-US" sz="2800" b="1" dirty="0" smtClean="0">
              <a:solidFill>
                <a:srgbClr val="FFC000"/>
              </a:solidFill>
            </a:endParaRPr>
          </a:p>
          <a:p>
            <a:pPr marL="457200" indent="-457200">
              <a:buFont typeface="Courier New" panose="02070309020205020404" pitchFamily="49" charset="0"/>
              <a:buChar char="o"/>
            </a:pPr>
            <a:endParaRPr lang="en-US" sz="2800" b="1" dirty="0" smtClean="0">
              <a:solidFill>
                <a:srgbClr val="FFC000"/>
              </a:solidFill>
            </a:endParaRPr>
          </a:p>
          <a:p>
            <a:pPr marL="914400" lvl="1" indent="-457200">
              <a:buFont typeface="Wingdings" panose="05000000000000000000" pitchFamily="2" charset="2"/>
              <a:buChar char="§"/>
            </a:pPr>
            <a:endParaRPr lang="en-US" sz="2800" b="1" dirty="0">
              <a:solidFill>
                <a:srgbClr val="FFC000"/>
              </a:solidFill>
            </a:endParaRPr>
          </a:p>
        </p:txBody>
      </p:sp>
      <p:sp>
        <p:nvSpPr>
          <p:cNvPr id="4" name="TextBox 3"/>
          <p:cNvSpPr txBox="1"/>
          <p:nvPr/>
        </p:nvSpPr>
        <p:spPr>
          <a:xfrm>
            <a:off x="2239766" y="4372495"/>
            <a:ext cx="7959950" cy="1569660"/>
          </a:xfrm>
          <a:prstGeom prst="rect">
            <a:avLst/>
          </a:prstGeom>
          <a:noFill/>
        </p:spPr>
        <p:txBody>
          <a:bodyPr wrap="square" rtlCol="0">
            <a:spAutoFit/>
          </a:bodyPr>
          <a:lstStyle/>
          <a:p>
            <a:pPr marL="285750" indent="-285750">
              <a:buFont typeface="Courier New" panose="02070309020205020404" pitchFamily="49" charset="0"/>
              <a:buChar char="o"/>
            </a:pPr>
            <a:r>
              <a:rPr lang="en-US" sz="2400" b="1" dirty="0" smtClean="0">
                <a:solidFill>
                  <a:srgbClr val="FFC000"/>
                </a:solidFill>
              </a:rPr>
              <a:t>Neutron scattering techniques</a:t>
            </a:r>
          </a:p>
          <a:p>
            <a:pPr marL="285750" indent="-285750">
              <a:buFont typeface="Courier New" panose="02070309020205020404" pitchFamily="49" charset="0"/>
              <a:buChar char="o"/>
            </a:pPr>
            <a:endParaRPr lang="en-US" sz="2400" b="1" dirty="0">
              <a:solidFill>
                <a:srgbClr val="FFC000"/>
              </a:solidFill>
            </a:endParaRPr>
          </a:p>
          <a:p>
            <a:r>
              <a:rPr lang="en-US" sz="2400" b="1" dirty="0">
                <a:solidFill>
                  <a:srgbClr val="FFC000"/>
                </a:solidFill>
              </a:rPr>
              <a:t>	</a:t>
            </a:r>
            <a:r>
              <a:rPr lang="en-US" sz="2400" b="1" dirty="0" smtClean="0">
                <a:solidFill>
                  <a:srgbClr val="7030A0"/>
                </a:solidFill>
              </a:rPr>
              <a:t>Spin Echo Small Angle Neutron Scattering </a:t>
            </a:r>
          </a:p>
          <a:p>
            <a:pPr marL="1257300" lvl="2" indent="-342900">
              <a:buFont typeface="Wingdings" panose="05000000000000000000" pitchFamily="2" charset="2"/>
              <a:buChar char="§"/>
            </a:pPr>
            <a:r>
              <a:rPr lang="en-US" sz="2400" b="1" dirty="0" smtClean="0">
                <a:solidFill>
                  <a:srgbClr val="7030A0"/>
                </a:solidFill>
              </a:rPr>
              <a:t>SESANS </a:t>
            </a:r>
            <a:endParaRPr lang="en-US" sz="2400" b="1" dirty="0">
              <a:solidFill>
                <a:srgbClr val="7030A0"/>
              </a:solidFill>
            </a:endParaRPr>
          </a:p>
        </p:txBody>
      </p:sp>
    </p:spTree>
    <p:extLst>
      <p:ext uri="{BB962C8B-B14F-4D97-AF65-F5344CB8AC3E}">
        <p14:creationId xmlns:p14="http://schemas.microsoft.com/office/powerpoint/2010/main" val="3171716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ext Box 36"/>
          <p:cNvSpPr txBox="1">
            <a:spLocks noChangeArrowheads="1"/>
          </p:cNvSpPr>
          <p:nvPr/>
        </p:nvSpPr>
        <p:spPr bwMode="auto">
          <a:xfrm>
            <a:off x="833120" y="515145"/>
            <a:ext cx="11023600" cy="4832092"/>
          </a:xfrm>
          <a:prstGeom prst="rect">
            <a:avLst/>
          </a:prstGeom>
          <a:noFill/>
          <a:ln w="9525">
            <a:noFill/>
            <a:miter lim="800000"/>
            <a:headEnd/>
            <a:tailEnd/>
          </a:ln>
        </p:spPr>
        <p:txBody>
          <a:bodyPr wrap="square">
            <a:spAutoFit/>
          </a:bodyPr>
          <a:lstStyle/>
          <a:p>
            <a:pPr algn="ctr">
              <a:lnSpc>
                <a:spcPct val="150000"/>
              </a:lnSpc>
              <a:spcAft>
                <a:spcPts val="600"/>
              </a:spcAft>
            </a:pPr>
            <a:r>
              <a:rPr lang="en-US" altLang="zh-CN" sz="3200" b="1" dirty="0">
                <a:solidFill>
                  <a:srgbClr val="FFC000"/>
                </a:solidFill>
                <a:latin typeface="Comic Sans MS" panose="030F0702030302020204" pitchFamily="66" charset="0"/>
                <a:cs typeface="Times New Roman" pitchFamily="18" charset="0"/>
              </a:rPr>
              <a:t>Spin-Echo Small-Angle Neutron Scattering (SESANS</a:t>
            </a:r>
            <a:r>
              <a:rPr lang="en-US" altLang="zh-CN" sz="3200" b="1" dirty="0" smtClean="0">
                <a:solidFill>
                  <a:srgbClr val="FFC000"/>
                </a:solidFill>
                <a:latin typeface="Comic Sans MS" panose="030F0702030302020204" pitchFamily="66" charset="0"/>
                <a:cs typeface="Times New Roman" pitchFamily="18" charset="0"/>
              </a:rPr>
              <a:t>)</a:t>
            </a:r>
          </a:p>
          <a:p>
            <a:pPr algn="r">
              <a:lnSpc>
                <a:spcPct val="150000"/>
              </a:lnSpc>
              <a:spcAft>
                <a:spcPts val="600"/>
              </a:spcAft>
            </a:pPr>
            <a:r>
              <a:rPr lang="en-US" altLang="zh-CN" b="1" dirty="0" smtClean="0">
                <a:solidFill>
                  <a:srgbClr val="7030A0"/>
                </a:solidFill>
                <a:latin typeface="Comic Sans MS" panose="030F0702030302020204" pitchFamily="66" charset="0"/>
                <a:cs typeface="Times New Roman" pitchFamily="18" charset="0"/>
              </a:rPr>
              <a:t>Slides courtesy of Xin Li and Roger Pynn (Indiana University)</a:t>
            </a:r>
            <a:endParaRPr lang="en-US" altLang="zh-CN" b="1" dirty="0">
              <a:solidFill>
                <a:srgbClr val="7030A0"/>
              </a:solidFill>
              <a:latin typeface="Comic Sans MS" panose="030F0702030302020204" pitchFamily="66" charset="0"/>
              <a:cs typeface="Times New Roman" pitchFamily="18" charset="0"/>
            </a:endParaRPr>
          </a:p>
          <a:p>
            <a:pPr>
              <a:lnSpc>
                <a:spcPct val="150000"/>
              </a:lnSpc>
              <a:spcBef>
                <a:spcPts val="600"/>
              </a:spcBef>
              <a:buFontTx/>
              <a:buChar char="•"/>
            </a:pPr>
            <a:endParaRPr lang="en-US" altLang="zh-CN" sz="2400" b="1" dirty="0" smtClean="0">
              <a:solidFill>
                <a:srgbClr val="00B050"/>
              </a:solidFill>
              <a:latin typeface="Times New Roman" pitchFamily="18" charset="0"/>
              <a:cs typeface="Times New Roman" pitchFamily="18" charset="0"/>
            </a:endParaRPr>
          </a:p>
          <a:p>
            <a:pPr>
              <a:lnSpc>
                <a:spcPct val="150000"/>
              </a:lnSpc>
              <a:spcBef>
                <a:spcPts val="600"/>
              </a:spcBef>
              <a:buFontTx/>
              <a:buChar char="•"/>
            </a:pPr>
            <a:r>
              <a:rPr lang="en-US" altLang="zh-CN" sz="2400" b="1" dirty="0" smtClean="0">
                <a:solidFill>
                  <a:srgbClr val="00B050"/>
                </a:solidFill>
                <a:latin typeface="Times New Roman" pitchFamily="18" charset="0"/>
                <a:cs typeface="Times New Roman" pitchFamily="18" charset="0"/>
              </a:rPr>
              <a:t> </a:t>
            </a:r>
            <a:r>
              <a:rPr lang="en-US" altLang="zh-CN" sz="2800" b="1" dirty="0" smtClean="0">
                <a:solidFill>
                  <a:srgbClr val="FFC000"/>
                </a:solidFill>
                <a:cs typeface="Times New Roman" pitchFamily="18" charset="0"/>
              </a:rPr>
              <a:t>Elastic </a:t>
            </a:r>
            <a:r>
              <a:rPr lang="en-US" altLang="zh-CN" sz="2800" b="1" dirty="0">
                <a:solidFill>
                  <a:srgbClr val="FFC000"/>
                </a:solidFill>
                <a:cs typeface="Times New Roman" pitchFamily="18" charset="0"/>
              </a:rPr>
              <a:t>scattering technique to investigate </a:t>
            </a:r>
            <a:r>
              <a:rPr lang="en-US" altLang="zh-CN" sz="2800" b="1" dirty="0" smtClean="0">
                <a:solidFill>
                  <a:srgbClr val="FFC000"/>
                </a:solidFill>
                <a:cs typeface="Times New Roman" pitchFamily="18" charset="0"/>
              </a:rPr>
              <a:t>structure</a:t>
            </a:r>
            <a:endParaRPr lang="en-US" altLang="zh-CN" sz="2800" b="1" dirty="0">
              <a:solidFill>
                <a:srgbClr val="FFC000"/>
              </a:solidFill>
              <a:cs typeface="Times New Roman" pitchFamily="18" charset="0"/>
            </a:endParaRPr>
          </a:p>
          <a:p>
            <a:pPr>
              <a:lnSpc>
                <a:spcPct val="150000"/>
              </a:lnSpc>
              <a:spcBef>
                <a:spcPts val="600"/>
              </a:spcBef>
            </a:pPr>
            <a:r>
              <a:rPr lang="en-US" altLang="zh-CN" sz="2800" b="1" dirty="0" smtClean="0">
                <a:solidFill>
                  <a:srgbClr val="FFC000"/>
                </a:solidFill>
                <a:cs typeface="Times New Roman" pitchFamily="18" charset="0"/>
              </a:rPr>
              <a:t> </a:t>
            </a:r>
          </a:p>
          <a:p>
            <a:pPr>
              <a:lnSpc>
                <a:spcPct val="150000"/>
              </a:lnSpc>
              <a:spcBef>
                <a:spcPts val="600"/>
              </a:spcBef>
            </a:pPr>
            <a:r>
              <a:rPr lang="en-US" altLang="zh-CN" sz="2800" b="1" dirty="0">
                <a:solidFill>
                  <a:srgbClr val="FFC000"/>
                </a:solidFill>
                <a:cs typeface="Times New Roman" pitchFamily="18" charset="0"/>
              </a:rPr>
              <a:t> </a:t>
            </a:r>
            <a:r>
              <a:rPr lang="en-US" altLang="zh-CN" sz="2800" b="1" dirty="0" smtClean="0">
                <a:solidFill>
                  <a:srgbClr val="FFC000"/>
                </a:solidFill>
                <a:cs typeface="Times New Roman" pitchFamily="18" charset="0"/>
              </a:rPr>
              <a:t>Real </a:t>
            </a:r>
            <a:r>
              <a:rPr lang="en-US" altLang="zh-CN" sz="2800" b="1" dirty="0">
                <a:solidFill>
                  <a:srgbClr val="FFC000"/>
                </a:solidFill>
                <a:cs typeface="Times New Roman" pitchFamily="18" charset="0"/>
              </a:rPr>
              <a:t>space correlation function</a:t>
            </a:r>
          </a:p>
          <a:p>
            <a:pPr>
              <a:lnSpc>
                <a:spcPct val="150000"/>
              </a:lnSpc>
              <a:spcBef>
                <a:spcPts val="600"/>
              </a:spcBef>
              <a:buFontTx/>
              <a:buChar char="•"/>
            </a:pPr>
            <a:endParaRPr lang="en-US" altLang="zh-CN" sz="2400" b="1"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pic>
        <p:nvPicPr>
          <p:cNvPr id="7" name="图片 6" descr="SESANS length scale.bmp"/>
          <p:cNvPicPr>
            <a:picLocks noChangeAspect="1"/>
          </p:cNvPicPr>
          <p:nvPr/>
        </p:nvPicPr>
        <p:blipFill>
          <a:blip r:embed="rId3" cstate="print"/>
          <a:stretch>
            <a:fillRect/>
          </a:stretch>
        </p:blipFill>
        <p:spPr>
          <a:xfrm>
            <a:off x="2639616" y="938532"/>
            <a:ext cx="6912768" cy="5874845"/>
          </a:xfrm>
          <a:prstGeom prst="rect">
            <a:avLst/>
          </a:prstGeom>
        </p:spPr>
      </p:pic>
      <p:sp>
        <p:nvSpPr>
          <p:cNvPr id="8" name="Rectangle 11"/>
          <p:cNvSpPr txBox="1">
            <a:spLocks noChangeArrowheads="1"/>
          </p:cNvSpPr>
          <p:nvPr/>
        </p:nvSpPr>
        <p:spPr>
          <a:xfrm>
            <a:off x="1981200" y="311150"/>
            <a:ext cx="8229600" cy="525562"/>
          </a:xfrm>
          <a:prstGeom prst="rect">
            <a:avLst/>
          </a:prstGeom>
        </p:spPr>
        <p:txBody>
          <a:bodyPr/>
          <a:lstStyle/>
          <a:p>
            <a:pPr algn="ctr">
              <a:spcBef>
                <a:spcPct val="0"/>
              </a:spcBef>
              <a:defRPr/>
            </a:pPr>
            <a:r>
              <a:rPr lang="en-US" altLang="zh-TW" sz="2800" b="1" dirty="0">
                <a:solidFill>
                  <a:srgbClr val="FFC000"/>
                </a:solidFill>
                <a:latin typeface="Comic Sans MS" panose="030F0702030302020204" pitchFamily="66" charset="0"/>
                <a:ea typeface="+mj-ea"/>
                <a:cs typeface="+mj-cs"/>
              </a:rPr>
              <a:t>SESANS Length Scale</a:t>
            </a:r>
          </a:p>
        </p:txBody>
      </p:sp>
      <p:sp>
        <p:nvSpPr>
          <p:cNvPr id="9" name="Line 3"/>
          <p:cNvSpPr>
            <a:spLocks noChangeShapeType="1"/>
          </p:cNvSpPr>
          <p:nvPr/>
        </p:nvSpPr>
        <p:spPr bwMode="auto">
          <a:xfrm>
            <a:off x="1776413" y="908050"/>
            <a:ext cx="8642350" cy="0"/>
          </a:xfrm>
          <a:prstGeom prst="line">
            <a:avLst/>
          </a:prstGeom>
          <a:noFill/>
          <a:ln w="25400">
            <a:solidFill>
              <a:srgbClr val="C00000"/>
            </a:solidFill>
            <a:round/>
            <a:headEnd/>
            <a:tailEnd/>
          </a:ln>
        </p:spPr>
        <p:txBody>
          <a:bodyPr/>
          <a:lstStyle/>
          <a:p>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6625" name="Title 1"/>
          <p:cNvSpPr>
            <a:spLocks noGrp="1"/>
          </p:cNvSpPr>
          <p:nvPr>
            <p:ph type="title"/>
          </p:nvPr>
        </p:nvSpPr>
        <p:spPr>
          <a:xfrm>
            <a:off x="121921" y="152401"/>
            <a:ext cx="12070080" cy="792163"/>
          </a:xfrm>
        </p:spPr>
        <p:txBody>
          <a:bodyPr>
            <a:normAutofit fontScale="90000"/>
          </a:bodyPr>
          <a:lstStyle/>
          <a:p>
            <a:r>
              <a:rPr lang="en-US" sz="3200" dirty="0" smtClean="0">
                <a:solidFill>
                  <a:srgbClr val="FFC000"/>
                </a:solidFill>
                <a:latin typeface="Comic Sans MS" panose="030F0702030302020204" pitchFamily="66" charset="0"/>
              </a:rPr>
              <a:t>Neutron </a:t>
            </a:r>
            <a:r>
              <a:rPr lang="en-US" sz="3200" dirty="0" err="1" smtClean="0">
                <a:solidFill>
                  <a:srgbClr val="FFC000"/>
                </a:solidFill>
                <a:latin typeface="Comic Sans MS" panose="030F0702030302020204" pitchFamily="66" charset="0"/>
              </a:rPr>
              <a:t>Alalogue</a:t>
            </a:r>
            <a:r>
              <a:rPr lang="en-US" sz="3200" dirty="0" smtClean="0">
                <a:solidFill>
                  <a:srgbClr val="FFC000"/>
                </a:solidFill>
                <a:latin typeface="Comic Sans MS" panose="030F0702030302020204" pitchFamily="66" charset="0"/>
              </a:rPr>
              <a:t> of Differential </a:t>
            </a:r>
            <a:r>
              <a:rPr lang="en-US" sz="3200" dirty="0">
                <a:solidFill>
                  <a:srgbClr val="FFC000"/>
                </a:solidFill>
                <a:latin typeface="Comic Sans MS" panose="030F0702030302020204" pitchFamily="66" charset="0"/>
              </a:rPr>
              <a:t>Interference Contrast Microscopy</a:t>
            </a:r>
          </a:p>
        </p:txBody>
      </p:sp>
      <p:pic>
        <p:nvPicPr>
          <p:cNvPr id="6147" name="Picture 2" descr="http://www.olympusmicro.com/primer/techniques/dic/images/dicoverviewfigur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676400"/>
            <a:ext cx="2800350" cy="382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AutoShape 4" descr="data:image/jpeg;base64,/9j/4AAQSkZJRgABAQAAAQABAAD/2wCEAAkGBhAQEA8QEBAQDxAQFQ8QDw8QEA8QDw8QFBAVFBQQEhQXHCYeFxkjGRQUHy8gIycpLCwsFR4xNTAqNSYrLCkBCQoKDgwOGg8PFykcHB8pKSkpLCwpKSwpKSkpKSksLCksLCkpLCwpKSktLCksKSkpKSkpKSwpKSksLCkqKSkpLP/AABEIAMIBAwMBIgACEQEDEQH/xAAaAAEAAwEBAQAAAAAAAAAAAAAAAQMEAgUG/8QANxAAAgIBAwMCAwUIAQUBAAAAAAECEQMEITEFEkFRYRMicQYUMoGhQlSRksHR0vAjJDNSYuEV/8QAGgEBAQEBAQEBAAAAAAAAAAAAAAECAwQFBv/EACwRAQEAAgIBAgMGBwAAAAAAAAABAhEDITESQXGR0SIyUYGh0gQTQlJhscH/2gAMAwEAAhEDEQA/ANYJB6355BIBAAAAAkCASQAAJAAAAAAJIJIsCSHIqyZTXpeh5si7vwxfmQup3Vk91KkdIt1X2fywVxlGdeFyedi1LT7ZbNeGWas3BsAi7IIJAAQIJIAkAiT2f5so4yZlFu6SStu+N/K9PcsR4PVscsjjClKbjOUZd/ZKDun2pHq6JtJRbuox+iaSVL2MS7tjpljrGVpABpzVkgFAkgEAEkACQAAAAAAAASBBIIsAzib2OrOMi2As6Jh+Jlt/hju7PT6h1WrbkowWy359kYfs6l3yT5o36rDjdwaXyu9159UeS7yz1fDplp5+HX5pVP8AAr2jy37sy9auX/JSUtrrg9Xsi4yVelP8/wCx4vW+qKSyrsWNRajBbfMkt5+1s74YzHLpi1bosvdFM0GDpV9kfob0dAAAQAAA4z5FGMnJpJJ23sjsiUE+Unw9/VcMDPg6Rh1eNy7czyx7+xuEo4IpSS+ebrsle6d7Xw9jpaZwyOKz/FUe6O0IpUnS38v1a2tbGLqvTZTlDJGeVdke1xxZGnV3tF/LJbfh29tz0cMUoqklsuFS4/3k8fDw8uHJlllnuV9L+J5uDPixnHjq+/y/V2AD19PmOKBJBpQCyLIJFEgABQACw2cSkB13EdxW5MimTa6Xdx0mZ+47jkAsZzKQ7jiUGW3RpDyFmJWVfCZoxYtjncmtMuSWTFPvx1a5T4aKZfaJXUrU+Hfn6HpSxmbLo4S/HFNGuqM8uvQ7dnZ5fw3nnfi7bPXh0jHaqFenH6m3FpopbVtyh0zpRghSSLkRNbkxRRIAZUAAAAAAAAALAFbZy5HMpEdrYE95PeFgZEsdDY6UjtMyyyVzsWY8yC6XgIMIiTKLtlkcM8j7YRcn7G/R/Zucnc8kYfqTKyTutSKNPgRr+6KjQ+lzxpPaa9UTGRzmO+16eVnwUYJSpnr6xnkag1EW4nZoiZtM9jTBGcq1FmPGXwxkY4nUrXBzjVcZMP8AczqL49y7Nmpf7wYZZfmTN7YaU2vzvkOWzdcXt6lUs/dwiHH1uv4GvKGK3u0WxOYS/gdRZuIkBkFBgAIAAAAAFAADKtzXhwmfDE9LFDY5W9tSK/hmrTdGc4PJN9sPH/sVtcH1Ou7VjjBcRitvyLlbjOly6j537rhbqOGo0k+7duXlo87X9FhTlhbhNW+1vZnp6nKoXvR4+o16u7EzuPux3WXRanutPaS2a9zRkZ42LU/9RKvO/wCZ6GozU0/Ro65f4ax8vfyf9PDHHGv+Saub42qzJotTK3bNGp1Sk1Ln5VJe6R5+WfEl2ru8Xx7Hi4u8d5XutXy9iHU+3ZtUk7t0q5PN1fU4qSae01aow6rUNe/0PDy6tzz9qkpKNbxdrjg64zXhh9Bn1FqzDOVsjHjdX4W5pjBbL9p70dIrrTo1J0UQVfV8I2S06gk8snFviC5OfJljhN5VqTbvHI6nNFWOWN7JSV+bK9dhcPmT7o+fVHPj5Mc/G58VyxsV5sm5lnO2TN3uVU/Cbb4S8nWSstEHRZ3F+l6NOTXxJLHxt+1uac3SsEbSyy7oun6Wb9WGPmoxJHSXoV6mDxPlTg+JL+pZjnt9eDUss3LtER3Opx9CpN70SkwjoAFAAAAAAAAFOKR6eGao8iMjZhmzjZ221ZWadX1aUsce17pVL1MGXI1+K19Tz9Vfh0TlxueOp1Vl0sfVG5qMq+ZNJ+9cWeD1HXKCk3t22t5XcvZk58Wou4yVri0UQ6BLJNSzScq37Vxv6nHHjz1qm8d9L/sxo5TvLL9p7P2Pe1WiTR3p9L2RSiqSL1NeT0zqI83HrZ4qjJ7R/A349voebk1UbcnLltvd19Ej3s2CMuUeZqehQe/Byz4ZldzpZlp5Gp6laajbvbybOidKcV3SVN+PQ16TosYyTq2ettHavp6HWY6mmb2qjHlUcxx+a/iaVHbd/wBCtb+b/ua2NHTdk8rp9rqK9yu+6Uskqk220nwl6IY8yWnp+JOxhVxXueW/a5bv2dPEUZc1fLGLu07tJRXlUcy1Tez/ADvyWZ8PoZdbLti2+Ed9MKdI77l4TdHtdG0tReWrbfbG/wBn3PF6Rjbg5cd1uj2dDmhLA4Sfa8MnJtOtn6lzsmO19nWem5VJtvl+/qRn02TsUrTae0fVE4tVt8rjKLVxdeDnJnb8mPv460nh5Opzzd41GTck/lUW6f8AQ76VqviY43ytjrW6jtjP5qVO3dV+Zg6BCofLsvHnYnFxfy7bL5Llt6+yFleRL134OVP+B3ZXgpWQsUyjoEogIAMAAABn0+Lul7Ld/RGrSalVKbvn5a+m1IowzcZWuWmuLO8yShUu6vFKvzM5xqVVqNa5Ld3fhmbva2Zny45NqXdcU6ovpt+qXoZxx0LUyyC29W/JW4OtkX6ZUqNWCzJneyXscd6baVp+/lmhxrkoakmn6WY+DTpSr+xZ3bPgrhDmyJKtwlcOck7ql7bkxm5O2HKzpGtImUVXO/oI3y6a39Qly/IcdueOff8AIixRlk4Xe8Zc+zLcGZJKN9zq7W8V7HVdyox6jpju4ScfoS4S31Tyu+tNs9SqPE6h1F5JfCxu2/xNbpI7l0TJL8eWTXpfJv0fTMeLZLf1q22VGjR4FGCj5oy5YyhKUklJSXbOD3TRt438vx6HCfOz35slks1fFXbzcHVYx7IucVKTcViqpJLfu9KL9T1KMItuUb25fBOq6dDJ4r6GSP2bx3bt/mTDj9E1vaW7eZqtVPUyWPGmoftS9fY97S4Fjgo8F2HRwgqSRzk8HTaLceJza9Fstt2/U3R6dS3O+mQS9Lrk9bZx3b+n9TML0+b1Omoy48h7eo6fOf4Vt6vZHjarpcot/wDND6KicnLhx/fulxxtXQZ0Y+6eP8STX/kjVDIpK0bxyxznqxu4llnlIANMhAsAV5Md8bGfLky1XK48mwgDz+ycqTj2xXvya44qRcgBT3tbERluWuJw4gXp3R1Pn2Mnc0dfeWk15fsYsaXzqilo4W9c/mW9pQUSewlIsy/L5S2A4lGlYdV6t+EJTbjTomFc+nBBONpPd8VdDvUpbf77lWSbfH8QlLt7WlyvmT3oK7a8HcU1dbe5XKJPc0B1UU23u3yc4pRbfhFbV8oKHNDSLMlJ888FmLE2n7Ga6e4nmd/K+1fUC9R8GPU5Kf0LsWSkyr4bk2NbGrS6xpLb2v1R6mi1fxZqPC/a+i9Dwc1xTV7vxWxd9m8tSzLe1HYxqyWq9jrPWO5/DhtBbbeTxPgKT3L5wp2y3FjVq2l3XXqzneHfdJdPLxTfdkiu6WNbfWXoTifZNw8Pdf2NWDSdijBNbN3b2fuY+o5l8eONV3RSckt6T4s7ceGOHjouW2+wRESZ0ZTRAsBEMAAAAAJjEgu06slVxLEVPHV+vj2PQlj2MWYg5xy9dzu3TkUqR1klaSX1aKO2/wDjtpud1X7KQyOOz5ey9q/oVyg2mre/ucS22Jqqty5I7K9/NM5U06NWk6JOUe+qj68Fc9C06ira8Es1N1XcsSS4RTJ77ccvb9CiOqfc4StNcp+hoe//AME7K6xwsexCTS4Zw5tuq2RUd5KT5/32KW21aK9Q758eDZptO5JLhEqxhcJN7nUsR7sNBtZg1uDtsxctDI/ljV7sux0k3Zjw6LLlbWOLlXL8L8zUugalp/Kmoq2lNXRvHv3Kry/lvune7M0MrwZFkSuL2kvZ+SyEfhtKUZRfju8mmeNSXqdJ11UXx1MG++NSTptX+jKdRq38snSrubUf0SPK1HSZJt45OPsuDBl6RqZbPK69jPps8Mu+rde7Y1G/iSvtgt3fqzR9nemShF5MjvJk+aTfPsiemfZuGN90vml6vc9pKhpQAFQBBBE0EsgFUAABjHlpg5aINEtYZcmSyOwlQJpUwRYkQkdGhDI0WL4maMebfHqSULM8c4zWzT5CyvpusdaWNLFBVOMVKMK2e9Uzw83UMrVqouXoqr6noaebzN5HK6jwlvS3pe5m17goy+aME4qTc67lb2il4Z5eXhmXkxunk9VT+WbcXKLptO/yZfpctpHmdU1iSUIpJy+aSW27PS0GOoxv2O2GMxmob21Tz3Frgzw2VHeTFuzmfNL+JqIpk9z3tDFUjwMpv0OtqiXysfSRSo8Tqkqf9DR/+iq5PH1uuTlFN7OSX6mcsZ5THy9fHlWLTR8OVylR5c+qSm4xj8kd++T/ABV6I51/UFKbxptKKXbtaONPkjHu7oqVqrdqn5OHHnhlPX+LVlta9bJZcbi6farjLyjzum5u6KvxsyjqX2txQUcOCDyZpNqU012448fxHRcbULfLds9cvsw9JsAFCxZBIABEAc2DqgBAAAEkAA0cxidgCKJoAAASAK8uKyygQYMery4Jd2PeuU+Gjztd1nLJykscfiSe73a5vg95wTOVp4+iLdUeD0zpuSUviZbbe7v1PoFGkdUkQQQ5W97a9PUhb71XsdUSIqjLjMztG9orlhsqMjzyMeq0zmn+jPT+7nUcJNaHh4ckoSvK5bKk1w17+5Tq+tT+b4cck8ktk5Lb6s+kemT5o5WhhzSOWXBhZqdNzKx4PROjOMV3byl805eZN7n0eLH2omMEiTrOmbdgIJKiATZAAABCwQAABqx6qCSTwQk1zJyyJv32Zz5M8sZ9nG5fL/tjckvm6Zkb3qMLhL5UpOEFSh+12+H4p735K/vmP93x/wA2X/IffMf7vj/ny/5Hi5Zny63x5TX4XH9zrjrH+qfK/RbGOnXb3NttQcu1z2tY+7def+5+hjz9t/Jsqjtvs+1dy397L/vmP93x/wA+X/IffMf7vj/my/5E4py8d9Vxzvxyx1/tcrjlNbk/K/RkBr++4/3fH/Nl/wAjnJqoNNLDCLfElLJa992emcvJbq8dn54/Vz9GP90/X6MwAPS5gBLAglkACQQSAAFgARYAmgAADAIIABQAAAAAAAwiKAoASQAUGSyAQAAFSQAWAACASiABIAAAAAc4nuwAOmEAAJQABkAAAAAAAAIAAQAEdAAI/9k="/>
          <p:cNvSpPr>
            <a:spLocks noChangeAspect="1" noChangeArrowheads="1"/>
          </p:cNvSpPr>
          <p:nvPr/>
        </p:nvSpPr>
        <p:spPr bwMode="auto">
          <a:xfrm>
            <a:off x="1587501" y="-892175"/>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6628" name="AutoShape 6" descr="data:image/jpeg;base64,/9j/4AAQSkZJRgABAQAAAQABAAD/2wCEAAkGBhAQEA8QEBAQDxAQFQ8QDw8QEA8QDw8QFBAVFBQQEhQXHCYeFxkjGRQUHy8gIycpLCwsFR4xNTAqNSYrLCkBCQoKDgwOGg8PFykcHB8pKSkpLCwpKSwpKSkpKSksLCksLCkpLCwpKSktLCksKSkpKSkpKSwpKSksLCkqKSkpLP/AABEIAMIBAwMBIgACEQEDEQH/xAAaAAEAAwEBAQAAAAAAAAAAAAAAAQMEAgUG/8QANxAAAgIBAwMCAwUIAQUBAAAAAAECEQMEITEFEkFRYRMicQYUMoGhQlSRksHR0vAjJDNSYuEV/8QAGgEBAQEBAQEBAAAAAAAAAAAAAAECAwQFBv/EACwRAQEAAgIBAgMGBwAAAAAAAAABAhEDITESQXGR0SIyUYGh0gQTQlJhscH/2gAMAwEAAhEDEQA/ANYJB6355BIBAAAAAkCASQAAJAAAAAAJIJIsCSHIqyZTXpeh5si7vwxfmQup3Vk91KkdIt1X2fywVxlGdeFyedi1LT7ZbNeGWas3BsAi7IIJAAQIJIAkAiT2f5so4yZlFu6SStu+N/K9PcsR4PVscsjjClKbjOUZd/ZKDun2pHq6JtJRbuox+iaSVL2MS7tjpljrGVpABpzVkgFAkgEAEkACQAAAAAAAASBBIIsAzib2OrOMi2As6Jh+Jlt/hju7PT6h1WrbkowWy359kYfs6l3yT5o36rDjdwaXyu9159UeS7yz1fDplp5+HX5pVP8AAr2jy37sy9auX/JSUtrrg9Xsi4yVelP8/wCx4vW+qKSyrsWNRajBbfMkt5+1s74YzHLpi1bosvdFM0GDpV9kfob0dAAAQAAA4z5FGMnJpJJ23sjsiUE+Unw9/VcMDPg6Rh1eNy7czyx7+xuEo4IpSS+ebrsle6d7Xw9jpaZwyOKz/FUe6O0IpUnS38v1a2tbGLqvTZTlDJGeVdke1xxZGnV3tF/LJbfh29tz0cMUoqklsuFS4/3k8fDw8uHJlllnuV9L+J5uDPixnHjq+/y/V2AD19PmOKBJBpQCyLIJFEgABQACw2cSkB13EdxW5MimTa6Xdx0mZ+47jkAsZzKQ7jiUGW3RpDyFmJWVfCZoxYtjncmtMuSWTFPvx1a5T4aKZfaJXUrU+Hfn6HpSxmbLo4S/HFNGuqM8uvQ7dnZ5fw3nnfi7bPXh0jHaqFenH6m3FpopbVtyh0zpRghSSLkRNbkxRRIAZUAAAAAAAAALAFbZy5HMpEdrYE95PeFgZEsdDY6UjtMyyyVzsWY8yC6XgIMIiTKLtlkcM8j7YRcn7G/R/Zucnc8kYfqTKyTutSKNPgRr+6KjQ+lzxpPaa9UTGRzmO+16eVnwUYJSpnr6xnkag1EW4nZoiZtM9jTBGcq1FmPGXwxkY4nUrXBzjVcZMP8AczqL49y7Nmpf7wYZZfmTN7YaU2vzvkOWzdcXt6lUs/dwiHH1uv4GvKGK3u0WxOYS/gdRZuIkBkFBgAIAAAAAFAADKtzXhwmfDE9LFDY5W9tSK/hmrTdGc4PJN9sPH/sVtcH1Ou7VjjBcRitvyLlbjOly6j537rhbqOGo0k+7duXlo87X9FhTlhbhNW+1vZnp6nKoXvR4+o16u7EzuPux3WXRanutPaS2a9zRkZ42LU/9RKvO/wCZ6GozU0/Ro65f4ax8vfyf9PDHHGv+Saub42qzJotTK3bNGp1Sk1Ln5VJe6R5+WfEl2ru8Xx7Hi4u8d5XutXy9iHU+3ZtUk7t0q5PN1fU4qSae01aow6rUNe/0PDy6tzz9qkpKNbxdrjg64zXhh9Bn1FqzDOVsjHjdX4W5pjBbL9p70dIrrTo1J0UQVfV8I2S06gk8snFviC5OfJljhN5VqTbvHI6nNFWOWN7JSV+bK9dhcPmT7o+fVHPj5Mc/G58VyxsV5sm5lnO2TN3uVU/Cbb4S8nWSstEHRZ3F+l6NOTXxJLHxt+1uac3SsEbSyy7oun6Wb9WGPmoxJHSXoV6mDxPlTg+JL+pZjnt9eDUss3LtER3Opx9CpN70SkwjoAFAAAAAAAAFOKR6eGao8iMjZhmzjZ221ZWadX1aUsce17pVL1MGXI1+K19Tz9Vfh0TlxueOp1Vl0sfVG5qMq+ZNJ+9cWeD1HXKCk3t22t5XcvZk58Wou4yVri0UQ6BLJNSzScq37Vxv6nHHjz1qm8d9L/sxo5TvLL9p7P2Pe1WiTR3p9L2RSiqSL1NeT0zqI83HrZ4qjJ7R/A349voebk1UbcnLltvd19Ej3s2CMuUeZqehQe/Byz4ZldzpZlp5Gp6laajbvbybOidKcV3SVN+PQ16TosYyTq2ettHavp6HWY6mmb2qjHlUcxx+a/iaVHbd/wBCtb+b/ua2NHTdk8rp9rqK9yu+6Uskqk220nwl6IY8yWnp+JOxhVxXueW/a5bv2dPEUZc1fLGLu07tJRXlUcy1Tez/ADvyWZ8PoZdbLti2+Ed9MKdI77l4TdHtdG0tReWrbfbG/wBn3PF6Rjbg5cd1uj2dDmhLA4Sfa8MnJtOtn6lzsmO19nWem5VJtvl+/qRn02TsUrTae0fVE4tVt8rjKLVxdeDnJnb8mPv460nh5Opzzd41GTck/lUW6f8AQ76VqviY43ytjrW6jtjP5qVO3dV+Zg6BCofLsvHnYnFxfy7bL5Llt6+yFleRL134OVP+B3ZXgpWQsUyjoEogIAMAAABn0+Lul7Ld/RGrSalVKbvn5a+m1IowzcZWuWmuLO8yShUu6vFKvzM5xqVVqNa5Ld3fhmbva2Zny45NqXdcU6ovpt+qXoZxx0LUyyC29W/JW4OtkX6ZUqNWCzJneyXscd6baVp+/lmhxrkoakmn6WY+DTpSr+xZ3bPgrhDmyJKtwlcOck7ql7bkxm5O2HKzpGtImUVXO/oI3y6a39Qly/IcdueOff8AIixRlk4Xe8Zc+zLcGZJKN9zq7W8V7HVdyox6jpju4ScfoS4S31Tyu+tNs9SqPE6h1F5JfCxu2/xNbpI7l0TJL8eWTXpfJv0fTMeLZLf1q22VGjR4FGCj5oy5YyhKUklJSXbOD3TRt438vx6HCfOz35slks1fFXbzcHVYx7IucVKTcViqpJLfu9KL9T1KMItuUb25fBOq6dDJ4r6GSP2bx3bt/mTDj9E1vaW7eZqtVPUyWPGmoftS9fY97S4Fjgo8F2HRwgqSRzk8HTaLceJza9Fstt2/U3R6dS3O+mQS9Lrk9bZx3b+n9TML0+b1Omoy48h7eo6fOf4Vt6vZHjarpcot/wDND6KicnLhx/fulxxtXQZ0Y+6eP8STX/kjVDIpK0bxyxznqxu4llnlIANMhAsAV5Md8bGfLky1XK48mwgDz+ycqTj2xXvya44qRcgBT3tbERluWuJw4gXp3R1Pn2Mnc0dfeWk15fsYsaXzqilo4W9c/mW9pQUSewlIsy/L5S2A4lGlYdV6t+EJTbjTomFc+nBBONpPd8VdDvUpbf77lWSbfH8QlLt7WlyvmT3oK7a8HcU1dbe5XKJPc0B1UU23u3yc4pRbfhFbV8oKHNDSLMlJ888FmLE2n7Ga6e4nmd/K+1fUC9R8GPU5Kf0LsWSkyr4bk2NbGrS6xpLb2v1R6mi1fxZqPC/a+i9Dwc1xTV7vxWxd9m8tSzLe1HYxqyWq9jrPWO5/DhtBbbeTxPgKT3L5wp2y3FjVq2l3XXqzneHfdJdPLxTfdkiu6WNbfWXoTifZNw8Pdf2NWDSdijBNbN3b2fuY+o5l8eONV3RSckt6T4s7ceGOHjouW2+wRESZ0ZTRAsBEMAAAAAJjEgu06slVxLEVPHV+vj2PQlj2MWYg5xy9dzu3TkUqR1klaSX1aKO2/wDjtpud1X7KQyOOz5ey9q/oVyg2mre/ucS22Jqqty5I7K9/NM5U06NWk6JOUe+qj68Fc9C06ira8Es1N1XcsSS4RTJ77ccvb9CiOqfc4StNcp+hoe//AME7K6xwsexCTS4Zw5tuq2RUd5KT5/32KW21aK9Q758eDZptO5JLhEqxhcJN7nUsR7sNBtZg1uDtsxctDI/ljV7sux0k3Zjw6LLlbWOLlXL8L8zUugalp/Kmoq2lNXRvHv3Kry/lvune7M0MrwZFkSuL2kvZ+SyEfhtKUZRfju8mmeNSXqdJ11UXx1MG++NSTptX+jKdRq38snSrubUf0SPK1HSZJt45OPsuDBl6RqZbPK69jPps8Mu+rde7Y1G/iSvtgt3fqzR9nemShF5MjvJk+aTfPsiemfZuGN90vml6vc9pKhpQAFQBBBE0EsgFUAABjHlpg5aINEtYZcmSyOwlQJpUwRYkQkdGhDI0WL4maMebfHqSULM8c4zWzT5CyvpusdaWNLFBVOMVKMK2e9Uzw83UMrVqouXoqr6noaebzN5HK6jwlvS3pe5m17goy+aME4qTc67lb2il4Z5eXhmXkxunk9VT+WbcXKLptO/yZfpctpHmdU1iSUIpJy+aSW27PS0GOoxv2O2GMxmob21Tz3Frgzw2VHeTFuzmfNL+JqIpk9z3tDFUjwMpv0OtqiXysfSRSo8Tqkqf9DR/+iq5PH1uuTlFN7OSX6mcsZ5THy9fHlWLTR8OVylR5c+qSm4xj8kd++T/ABV6I51/UFKbxptKKXbtaONPkjHu7oqVqrdqn5OHHnhlPX+LVlta9bJZcbi6farjLyjzum5u6KvxsyjqX2txQUcOCDyZpNqU012448fxHRcbULfLds9cvsw9JsAFCxZBIABEAc2DqgBAAAEkAA0cxidgCKJoAAASAK8uKyygQYMery4Jd2PeuU+Gjztd1nLJykscfiSe73a5vg95wTOVp4+iLdUeD0zpuSUviZbbe7v1PoFGkdUkQQQ5W97a9PUhb71XsdUSIqjLjMztG9orlhsqMjzyMeq0zmn+jPT+7nUcJNaHh4ckoSvK5bKk1w17+5Tq+tT+b4cck8ktk5Lb6s+kemT5o5WhhzSOWXBhZqdNzKx4PROjOMV3byl805eZN7n0eLH2omMEiTrOmbdgIJKiATZAAABCwQAABqx6qCSTwQk1zJyyJv32Zz5M8sZ9nG5fL/tjckvm6Zkb3qMLhL5UpOEFSh+12+H4p735K/vmP93x/wA2X/IffMf7vj/ny/5Hi5Zny63x5TX4XH9zrjrH+qfK/RbGOnXb3NttQcu1z2tY+7def+5+hjz9t/Jsqjtvs+1dy397L/vmP93x/wA+X/IffMf7vj/my/5E4py8d9Vxzvxyx1/tcrjlNbk/K/RkBr++4/3fH/Nl/wAjnJqoNNLDCLfElLJa992emcvJbq8dn54/Vz9GP90/X6MwAPS5gBLAglkACQQSAAFgARYAmgAADAIIABQAAAAAAAwiKAoASQAUGSyAQAAFSQAWAACASiABIAAAAAc4nuwAOmEAAJQABkAAAAAAAAIAAQAEdAAI/9k="/>
          <p:cNvSpPr>
            <a:spLocks noChangeAspect="1" noChangeArrowheads="1"/>
          </p:cNvSpPr>
          <p:nvPr/>
        </p:nvSpPr>
        <p:spPr bwMode="auto">
          <a:xfrm>
            <a:off x="1587501" y="-892175"/>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 name="Group 11"/>
          <p:cNvGrpSpPr>
            <a:grpSpLocks/>
          </p:cNvGrpSpPr>
          <p:nvPr/>
        </p:nvGrpSpPr>
        <p:grpSpPr bwMode="auto">
          <a:xfrm>
            <a:off x="5715000" y="1524001"/>
            <a:ext cx="4619779" cy="1484313"/>
            <a:chOff x="4191000" y="1524000"/>
            <a:chExt cx="4619779" cy="1484313"/>
          </a:xfrm>
        </p:grpSpPr>
        <p:pic>
          <p:nvPicPr>
            <p:cNvPr id="26635" name="Picture 10" descr="http://upload.wikimedia.org/wikipedia/commons/thumb/9/99/Wollaston-prism.svg/397px-Wollaston-prism.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1524000"/>
              <a:ext cx="2562225"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6" name="TextBox 8"/>
            <p:cNvSpPr txBox="1">
              <a:spLocks noChangeArrowheads="1"/>
            </p:cNvSpPr>
            <p:nvPr/>
          </p:nvSpPr>
          <p:spPr bwMode="auto">
            <a:xfrm>
              <a:off x="6858000" y="1828800"/>
              <a:ext cx="195277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solidFill>
                    <a:srgbClr val="FFC000"/>
                  </a:solidFill>
                  <a:latin typeface="+mn-lt"/>
                </a:rPr>
                <a:t>Wollaston Prism</a:t>
              </a:r>
            </a:p>
          </p:txBody>
        </p:sp>
      </p:grpSp>
      <p:grpSp>
        <p:nvGrpSpPr>
          <p:cNvPr id="3" name="Group 12"/>
          <p:cNvGrpSpPr>
            <a:grpSpLocks/>
          </p:cNvGrpSpPr>
          <p:nvPr/>
        </p:nvGrpSpPr>
        <p:grpSpPr bwMode="auto">
          <a:xfrm>
            <a:off x="3048001" y="914400"/>
            <a:ext cx="7306181" cy="4305300"/>
            <a:chOff x="1524000" y="914400"/>
            <a:chExt cx="7306181" cy="4305300"/>
          </a:xfrm>
        </p:grpSpPr>
        <p:pic>
          <p:nvPicPr>
            <p:cNvPr id="26632" name="Picture 8" descr="http://starcentral.mbl.edu/msr/rawdata/viewable/aureoumbra1510_bgw.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3733800"/>
              <a:ext cx="1981200"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3" name="TextBox 9"/>
            <p:cNvSpPr txBox="1">
              <a:spLocks noChangeArrowheads="1"/>
            </p:cNvSpPr>
            <p:nvPr/>
          </p:nvSpPr>
          <p:spPr bwMode="auto">
            <a:xfrm>
              <a:off x="1524000" y="914400"/>
              <a:ext cx="6579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solidFill>
                    <a:srgbClr val="FFC000"/>
                  </a:solidFill>
                  <a:latin typeface="+mj-lt"/>
                </a:rPr>
                <a:t>Beautiful real-space images at about 1 micron resolution</a:t>
              </a:r>
            </a:p>
          </p:txBody>
        </p:sp>
        <p:sp>
          <p:nvSpPr>
            <p:cNvPr id="26634" name="TextBox 10"/>
            <p:cNvSpPr txBox="1">
              <a:spLocks noChangeArrowheads="1"/>
            </p:cNvSpPr>
            <p:nvPr/>
          </p:nvSpPr>
          <p:spPr bwMode="auto">
            <a:xfrm>
              <a:off x="6781800" y="4114800"/>
              <a:ext cx="204838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solidFill>
                    <a:srgbClr val="FFC000"/>
                  </a:solidFill>
                  <a:latin typeface="+mn-lt"/>
                </a:rPr>
                <a:t>Eukaryotic Algae</a:t>
              </a:r>
            </a:p>
          </p:txBody>
        </p:sp>
      </p:grpSp>
      <p:sp>
        <p:nvSpPr>
          <p:cNvPr id="6155" name="TextBox 11"/>
          <p:cNvSpPr txBox="1">
            <a:spLocks noChangeArrowheads="1"/>
          </p:cNvSpPr>
          <p:nvPr/>
        </p:nvSpPr>
        <p:spPr bwMode="auto">
          <a:xfrm>
            <a:off x="1905000" y="5867401"/>
            <a:ext cx="976884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solidFill>
                  <a:srgbClr val="FFC000"/>
                </a:solidFill>
                <a:latin typeface="+mn-lt"/>
              </a:rPr>
              <a:t>Two polarization states of light </a:t>
            </a:r>
            <a:r>
              <a:rPr lang="ja-JP" altLang="en-US" sz="1800" b="1" dirty="0">
                <a:solidFill>
                  <a:srgbClr val="FFC000"/>
                </a:solidFill>
                <a:latin typeface="+mn-lt"/>
              </a:rPr>
              <a:t>“</a:t>
            </a:r>
            <a:r>
              <a:rPr lang="en-US" altLang="ja-JP" sz="1800" b="1" dirty="0">
                <a:solidFill>
                  <a:srgbClr val="FFC000"/>
                </a:solidFill>
                <a:latin typeface="+mn-lt"/>
              </a:rPr>
              <a:t>visit</a:t>
            </a:r>
            <a:r>
              <a:rPr lang="ja-JP" altLang="en-US" sz="1800" b="1" dirty="0">
                <a:solidFill>
                  <a:srgbClr val="FFC000"/>
                </a:solidFill>
                <a:latin typeface="+mn-lt"/>
              </a:rPr>
              <a:t>”</a:t>
            </a:r>
            <a:r>
              <a:rPr lang="en-US" altLang="ja-JP" sz="1800" b="1" dirty="0">
                <a:solidFill>
                  <a:srgbClr val="FFC000"/>
                </a:solidFill>
                <a:latin typeface="+mn-lt"/>
              </a:rPr>
              <a:t> neighboring parts of a sample and interfere to produce contrast that depends on the phase difference between the paths.</a:t>
            </a:r>
            <a:endParaRPr lang="en-US" sz="1800" b="1" dirty="0">
              <a:solidFill>
                <a:srgbClr val="FFC000"/>
              </a:solidFill>
              <a:latin typeface="+mn-lt"/>
            </a:endParaRPr>
          </a:p>
        </p:txBody>
      </p:sp>
    </p:spTree>
    <p:extLst>
      <p:ext uri="{BB962C8B-B14F-4D97-AF65-F5344CB8AC3E}">
        <p14:creationId xmlns:p14="http://schemas.microsoft.com/office/powerpoint/2010/main" val="5800035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3553" name="Title 1"/>
          <p:cNvSpPr>
            <a:spLocks noGrp="1"/>
          </p:cNvSpPr>
          <p:nvPr>
            <p:ph type="title"/>
          </p:nvPr>
        </p:nvSpPr>
        <p:spPr>
          <a:xfrm>
            <a:off x="1524000" y="274638"/>
            <a:ext cx="9144000" cy="1173162"/>
          </a:xfrm>
        </p:spPr>
        <p:txBody>
          <a:bodyPr>
            <a:normAutofit/>
          </a:bodyPr>
          <a:lstStyle/>
          <a:p>
            <a:pPr algn="ctr"/>
            <a:r>
              <a:rPr lang="en-US" sz="3200" b="1" dirty="0" smtClean="0">
                <a:solidFill>
                  <a:srgbClr val="FFC000"/>
                </a:solidFill>
              </a:rPr>
              <a:t>SESANS</a:t>
            </a:r>
            <a:r>
              <a:rPr lang="en-US" sz="2800" dirty="0">
                <a:solidFill>
                  <a:srgbClr val="FF3399"/>
                </a:solidFill>
                <a:latin typeface="Calibri" charset="0"/>
              </a:rPr>
              <a:t/>
            </a:r>
            <a:br>
              <a:rPr lang="en-US" sz="2800" dirty="0">
                <a:solidFill>
                  <a:srgbClr val="FF3399"/>
                </a:solidFill>
                <a:latin typeface="Calibri" charset="0"/>
              </a:rPr>
            </a:br>
            <a:endParaRPr lang="en-US" sz="2800" dirty="0">
              <a:solidFill>
                <a:srgbClr val="FF3399"/>
              </a:solidFill>
              <a:latin typeface="Calibri" charset="0"/>
            </a:endParaRPr>
          </a:p>
        </p:txBody>
      </p:sp>
      <p:pic>
        <p:nvPicPr>
          <p:cNvPr id="23557" name="Object 3"/>
          <p:cNvPicPr>
            <a:picLocks noChangeArrowheads="1"/>
          </p:cNvPicPr>
          <p:nvPr/>
        </p:nvPicPr>
        <p:blipFill>
          <a:blip r:embed="rId4">
            <a:extLst>
              <a:ext uri="{28A0092B-C50C-407E-A947-70E740481C1C}">
                <a14:useLocalDpi xmlns:a14="http://schemas.microsoft.com/office/drawing/2010/main" val="0"/>
              </a:ext>
            </a:extLst>
          </a:blip>
          <a:srcRect l="-2225" t="-16667" r="-848" b="-1111"/>
          <a:stretch>
            <a:fillRect/>
          </a:stretch>
        </p:blipFill>
        <p:spPr bwMode="auto">
          <a:xfrm>
            <a:off x="2590800" y="1219200"/>
            <a:ext cx="6934200"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42"/>
          <p:cNvSpPr txBox="1">
            <a:spLocks noChangeArrowheads="1"/>
          </p:cNvSpPr>
          <p:nvPr/>
        </p:nvSpPr>
        <p:spPr bwMode="auto">
          <a:xfrm>
            <a:off x="2362200" y="6019800"/>
            <a:ext cx="861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solidFill>
                  <a:srgbClr val="FFC000"/>
                </a:solidFill>
                <a:latin typeface="+mn-lt"/>
              </a:rPr>
              <a:t>SESANS measures a real-space correlation function as a function of </a:t>
            </a:r>
            <a:r>
              <a:rPr lang="en-US" sz="1800" b="1" dirty="0" smtClean="0">
                <a:solidFill>
                  <a:srgbClr val="FFC000"/>
                </a:solidFill>
                <a:latin typeface="+mn-lt"/>
              </a:rPr>
              <a:t>z</a:t>
            </a:r>
            <a:endParaRPr lang="en-US" sz="1800" b="1" dirty="0">
              <a:solidFill>
                <a:srgbClr val="FFC000"/>
              </a:solidFill>
              <a:latin typeface="+mn-lt"/>
            </a:endParaRPr>
          </a:p>
        </p:txBody>
      </p:sp>
      <p:cxnSp>
        <p:nvCxnSpPr>
          <p:cNvPr id="3" name="Straight Arrow Connector 2"/>
          <p:cNvCxnSpPr/>
          <p:nvPr/>
        </p:nvCxnSpPr>
        <p:spPr>
          <a:xfrm>
            <a:off x="5867400" y="1447800"/>
            <a:ext cx="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V="1">
            <a:off x="5867400" y="2209800"/>
            <a:ext cx="0" cy="457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191000" y="1371600"/>
            <a:ext cx="0" cy="304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4953000" y="1524000"/>
            <a:ext cx="457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H="1">
            <a:off x="4191000" y="1524000"/>
            <a:ext cx="457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566" name="TextBox 14"/>
          <p:cNvSpPr txBox="1">
            <a:spLocks noChangeArrowheads="1"/>
          </p:cNvSpPr>
          <p:nvPr/>
        </p:nvSpPr>
        <p:spPr bwMode="auto">
          <a:xfrm>
            <a:off x="4648200" y="12954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L</a:t>
            </a:r>
          </a:p>
        </p:txBody>
      </p:sp>
      <p:sp>
        <p:nvSpPr>
          <p:cNvPr id="23567" name="TextBox 15"/>
          <p:cNvSpPr txBox="1">
            <a:spLocks noChangeArrowheads="1"/>
          </p:cNvSpPr>
          <p:nvPr/>
        </p:nvSpPr>
        <p:spPr bwMode="auto">
          <a:xfrm>
            <a:off x="4183064" y="2144714"/>
            <a:ext cx="3127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Symbol" charset="0"/>
                <a:cs typeface="Symbol" charset="0"/>
              </a:rPr>
              <a:t>q</a:t>
            </a:r>
          </a:p>
        </p:txBody>
      </p:sp>
      <p:cxnSp>
        <p:nvCxnSpPr>
          <p:cNvPr id="4" name="Straight Arrow Connector 3"/>
          <p:cNvCxnSpPr/>
          <p:nvPr/>
        </p:nvCxnSpPr>
        <p:spPr>
          <a:xfrm flipV="1">
            <a:off x="4274049" y="1524000"/>
            <a:ext cx="1136151" cy="14073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136832" y="1590160"/>
            <a:ext cx="1273368" cy="20081"/>
          </a:xfrm>
          <a:prstGeom prst="straightConnector1">
            <a:avLst/>
          </a:prstGeom>
          <a:ln w="28575">
            <a:solidFill>
              <a:srgbClr val="FFFF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324601" y="1590160"/>
            <a:ext cx="30822" cy="379564"/>
          </a:xfrm>
          <a:prstGeom prst="straightConnector1">
            <a:avLst/>
          </a:prstGeom>
          <a:ln w="1905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6324599" y="2329657"/>
            <a:ext cx="1" cy="534256"/>
          </a:xfrm>
          <a:prstGeom prst="straightConnector1">
            <a:avLst/>
          </a:prstGeom>
          <a:ln>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362200" y="3565133"/>
            <a:ext cx="7768119" cy="1323439"/>
          </a:xfrm>
          <a:prstGeom prst="rect">
            <a:avLst/>
          </a:prstGeom>
          <a:noFill/>
        </p:spPr>
        <p:txBody>
          <a:bodyPr wrap="square" rtlCol="0">
            <a:spAutoFit/>
          </a:bodyPr>
          <a:lstStyle/>
          <a:p>
            <a:r>
              <a:rPr lang="en-US" sz="2000" dirty="0" smtClean="0">
                <a:solidFill>
                  <a:srgbClr val="FFC000"/>
                </a:solidFill>
              </a:rPr>
              <a:t>Triangular regions have oppositely directed magnetic fields to change neutron wavelength</a:t>
            </a:r>
          </a:p>
          <a:p>
            <a:endParaRPr lang="en-US" sz="2000" dirty="0">
              <a:solidFill>
                <a:srgbClr val="FFC000"/>
              </a:solidFill>
            </a:endParaRPr>
          </a:p>
          <a:p>
            <a:r>
              <a:rPr lang="en-US" sz="2000" dirty="0" smtClean="0">
                <a:solidFill>
                  <a:srgbClr val="FFC000"/>
                </a:solidFill>
              </a:rPr>
              <a:t>Spin Echo length </a:t>
            </a:r>
            <a:endParaRPr lang="en-US" sz="2000" dirty="0">
              <a:solidFill>
                <a:srgbClr val="FFC000"/>
              </a:solidFill>
            </a:endParaRPr>
          </a:p>
        </p:txBody>
      </p:sp>
      <p:graphicFrame>
        <p:nvGraphicFramePr>
          <p:cNvPr id="21" name="Object 20"/>
          <p:cNvGraphicFramePr>
            <a:graphicFrameLocks noChangeAspect="1"/>
          </p:cNvGraphicFramePr>
          <p:nvPr>
            <p:extLst>
              <p:ext uri="{D42A27DB-BD31-4B8C-83A1-F6EECF244321}">
                <p14:modId xmlns:p14="http://schemas.microsoft.com/office/powerpoint/2010/main" val="1624655130"/>
              </p:ext>
            </p:extLst>
          </p:nvPr>
        </p:nvGraphicFramePr>
        <p:xfrm>
          <a:off x="3898900" y="2062163"/>
          <a:ext cx="1346200" cy="495300"/>
        </p:xfrm>
        <a:graphic>
          <a:graphicData uri="http://schemas.openxmlformats.org/presentationml/2006/ole">
            <mc:AlternateContent xmlns:mc="http://schemas.openxmlformats.org/markup-compatibility/2006">
              <mc:Choice xmlns:v="urn:schemas-microsoft-com:vml" Requires="v">
                <p:oleObj spid="_x0000_s3083" name="Equation" r:id="rId5" imgW="1346040" imgH="495000" progId="Equation.DSMT4">
                  <p:embed/>
                </p:oleObj>
              </mc:Choice>
              <mc:Fallback>
                <p:oleObj name="Equation" r:id="rId5" imgW="1346040" imgH="495000" progId="Equation.DSMT4">
                  <p:embed/>
                  <p:pic>
                    <p:nvPicPr>
                      <p:cNvPr id="0" name=""/>
                      <p:cNvPicPr/>
                      <p:nvPr/>
                    </p:nvPicPr>
                    <p:blipFill>
                      <a:blip r:embed="rId6"/>
                      <a:stretch>
                        <a:fillRect/>
                      </a:stretch>
                    </p:blipFill>
                    <p:spPr>
                      <a:xfrm>
                        <a:off x="3898900" y="2062163"/>
                        <a:ext cx="1346200" cy="495300"/>
                      </a:xfrm>
                      <a:prstGeom prst="rect">
                        <a:avLst/>
                      </a:prstGeom>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3037439918"/>
              </p:ext>
            </p:extLst>
          </p:nvPr>
        </p:nvGraphicFramePr>
        <p:xfrm>
          <a:off x="4514850" y="2219325"/>
          <a:ext cx="114300" cy="177800"/>
        </p:xfrm>
        <a:graphic>
          <a:graphicData uri="http://schemas.openxmlformats.org/presentationml/2006/ole">
            <mc:AlternateContent xmlns:mc="http://schemas.openxmlformats.org/markup-compatibility/2006">
              <mc:Choice xmlns:v="urn:schemas-microsoft-com:vml" Requires="v">
                <p:oleObj spid="_x0000_s3084" name="Equation" r:id="rId7" imgW="114120" imgH="177480" progId="Equation.DSMT4">
                  <p:embed/>
                </p:oleObj>
              </mc:Choice>
              <mc:Fallback>
                <p:oleObj name="Equation" r:id="rId7" imgW="114120" imgH="177480" progId="Equation.DSMT4">
                  <p:embed/>
                  <p:pic>
                    <p:nvPicPr>
                      <p:cNvPr id="0" name=""/>
                      <p:cNvPicPr/>
                      <p:nvPr/>
                    </p:nvPicPr>
                    <p:blipFill>
                      <a:blip r:embed="rId8"/>
                      <a:stretch>
                        <a:fillRect/>
                      </a:stretch>
                    </p:blipFill>
                    <p:spPr>
                      <a:xfrm>
                        <a:off x="4514850" y="2219325"/>
                        <a:ext cx="114300" cy="177800"/>
                      </a:xfrm>
                      <a:prstGeom prst="rect">
                        <a:avLst/>
                      </a:prstGeom>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3657339625"/>
              </p:ext>
            </p:extLst>
          </p:nvPr>
        </p:nvGraphicFramePr>
        <p:xfrm>
          <a:off x="4629150" y="4205991"/>
          <a:ext cx="1843039" cy="765035"/>
        </p:xfrm>
        <a:graphic>
          <a:graphicData uri="http://schemas.openxmlformats.org/presentationml/2006/ole">
            <mc:AlternateContent xmlns:mc="http://schemas.openxmlformats.org/markup-compatibility/2006">
              <mc:Choice xmlns:v="urn:schemas-microsoft-com:vml" Requires="v">
                <p:oleObj spid="_x0000_s3085" name="Equation" r:id="rId9" imgW="1346040" imgH="558720" progId="Equation.DSMT4">
                  <p:embed/>
                </p:oleObj>
              </mc:Choice>
              <mc:Fallback>
                <p:oleObj name="Equation" r:id="rId9" imgW="1346040" imgH="558720" progId="Equation.DSMT4">
                  <p:embed/>
                  <p:pic>
                    <p:nvPicPr>
                      <p:cNvPr id="0" name=""/>
                      <p:cNvPicPr/>
                      <p:nvPr/>
                    </p:nvPicPr>
                    <p:blipFill>
                      <a:blip r:embed="rId10"/>
                      <a:stretch>
                        <a:fillRect/>
                      </a:stretch>
                    </p:blipFill>
                    <p:spPr>
                      <a:xfrm>
                        <a:off x="4629150" y="4205991"/>
                        <a:ext cx="1843039" cy="765035"/>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2993014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Effect transition="in" filter="checkerboard(across)">
                                      <p:cBhvr>
                                        <p:cTn id="7" dur="5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0721" name="Title 1"/>
          <p:cNvSpPr>
            <a:spLocks noGrp="1"/>
          </p:cNvSpPr>
          <p:nvPr>
            <p:ph type="title"/>
          </p:nvPr>
        </p:nvSpPr>
        <p:spPr>
          <a:xfrm>
            <a:off x="184935" y="152400"/>
            <a:ext cx="11907747" cy="1219200"/>
          </a:xfrm>
        </p:spPr>
        <p:txBody>
          <a:bodyPr>
            <a:normAutofit/>
          </a:bodyPr>
          <a:lstStyle/>
          <a:p>
            <a:pPr algn="ctr"/>
            <a:r>
              <a:rPr lang="en-US" sz="3200" b="1" i="1" dirty="0">
                <a:solidFill>
                  <a:srgbClr val="FFC000"/>
                </a:solidFill>
                <a:latin typeface="+mn-lt"/>
              </a:rPr>
              <a:t>SESANS &amp; SANS Measure Different Transforms of the Debye Correlation Function</a:t>
            </a:r>
          </a:p>
        </p:txBody>
      </p:sp>
      <p:pic>
        <p:nvPicPr>
          <p:cNvPr id="30722" name="图片 6" descr="colloidCartoo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600200"/>
            <a:ext cx="2952750"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TextBox 43"/>
          <p:cNvSpPr txBox="1">
            <a:spLocks noChangeArrowheads="1"/>
          </p:cNvSpPr>
          <p:nvPr/>
        </p:nvSpPr>
        <p:spPr bwMode="auto">
          <a:xfrm>
            <a:off x="5257799" y="1595438"/>
            <a:ext cx="44512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kumimoji="1" lang="en-US" altLang="zh-CN" b="1" dirty="0">
                <a:solidFill>
                  <a:srgbClr val="FFC000"/>
                </a:solidFill>
                <a:latin typeface="+mn-lt"/>
                <a:ea typeface="新細明體" charset="0"/>
                <a:cs typeface="新細明體" charset="0"/>
              </a:rPr>
              <a:t>Local Particle </a:t>
            </a:r>
            <a:r>
              <a:rPr kumimoji="1" lang="en-US" altLang="zh-CN" b="1" dirty="0" smtClean="0">
                <a:solidFill>
                  <a:srgbClr val="FFC000"/>
                </a:solidFill>
                <a:latin typeface="+mn-lt"/>
                <a:ea typeface="新細明體" charset="0"/>
                <a:cs typeface="新細明體" charset="0"/>
              </a:rPr>
              <a:t>Density </a:t>
            </a:r>
            <a:r>
              <a:rPr kumimoji="1" lang="el-GR" altLang="zh-CN" b="1" dirty="0" smtClean="0">
                <a:solidFill>
                  <a:srgbClr val="FFC000"/>
                </a:solidFill>
                <a:latin typeface="+mn-lt"/>
                <a:ea typeface="新細明體" charset="0"/>
                <a:cs typeface="新細明體" charset="0"/>
              </a:rPr>
              <a:t>ρ</a:t>
            </a:r>
            <a:r>
              <a:rPr kumimoji="1" lang="en-US" altLang="zh-CN" b="1" dirty="0" smtClean="0">
                <a:solidFill>
                  <a:srgbClr val="FFC000"/>
                </a:solidFill>
                <a:latin typeface="+mn-lt"/>
                <a:ea typeface="新細明體" charset="0"/>
                <a:cs typeface="新細明體" charset="0"/>
              </a:rPr>
              <a:t>(r)</a:t>
            </a:r>
            <a:endParaRPr kumimoji="1" lang="en-US" altLang="zh-CN" b="1" dirty="0">
              <a:solidFill>
                <a:srgbClr val="FFC000"/>
              </a:solidFill>
              <a:latin typeface="+mn-lt"/>
              <a:ea typeface="新細明體" charset="0"/>
              <a:cs typeface="新細明體" charset="0"/>
            </a:endParaRPr>
          </a:p>
        </p:txBody>
      </p:sp>
      <p:sp>
        <p:nvSpPr>
          <p:cNvPr id="30725" name="TextBox 42"/>
          <p:cNvSpPr txBox="1">
            <a:spLocks noChangeArrowheads="1"/>
          </p:cNvSpPr>
          <p:nvPr/>
        </p:nvSpPr>
        <p:spPr bwMode="auto">
          <a:xfrm>
            <a:off x="5250717" y="2568576"/>
            <a:ext cx="42226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kumimoji="1" lang="en-US" altLang="zh-CN" b="1" dirty="0">
                <a:solidFill>
                  <a:srgbClr val="FFC000"/>
                </a:solidFill>
                <a:latin typeface="+mn-lt"/>
                <a:ea typeface="新細明體" charset="0"/>
                <a:cs typeface="新細明體" charset="0"/>
              </a:rPr>
              <a:t>Debye Correlation Function</a:t>
            </a:r>
          </a:p>
        </p:txBody>
      </p:sp>
      <p:graphicFrame>
        <p:nvGraphicFramePr>
          <p:cNvPr id="30726" name="Object 3"/>
          <p:cNvGraphicFramePr>
            <a:graphicFrameLocks noChangeAspect="1"/>
          </p:cNvGraphicFramePr>
          <p:nvPr>
            <p:extLst>
              <p:ext uri="{D42A27DB-BD31-4B8C-83A1-F6EECF244321}">
                <p14:modId xmlns:p14="http://schemas.microsoft.com/office/powerpoint/2010/main" val="4024417800"/>
              </p:ext>
            </p:extLst>
          </p:nvPr>
        </p:nvGraphicFramePr>
        <p:xfrm>
          <a:off x="5699126" y="3103563"/>
          <a:ext cx="3921125" cy="1046163"/>
        </p:xfrm>
        <a:graphic>
          <a:graphicData uri="http://schemas.openxmlformats.org/presentationml/2006/ole">
            <mc:AlternateContent xmlns:mc="http://schemas.openxmlformats.org/markup-compatibility/2006">
              <mc:Choice xmlns:v="urn:schemas-microsoft-com:vml" Requires="v">
                <p:oleObj spid="_x0000_s4104" name="公式" r:id="rId5" imgW="1905000" imgH="508000" progId="Equation.3">
                  <p:embed/>
                </p:oleObj>
              </mc:Choice>
              <mc:Fallback>
                <p:oleObj name="公式" r:id="rId5" imgW="1905000" imgH="508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99126" y="3103563"/>
                        <a:ext cx="3921125" cy="1046163"/>
                      </a:xfrm>
                      <a:prstGeom prst="rect">
                        <a:avLst/>
                      </a:prstGeom>
                      <a:solidFill>
                        <a:srgbClr val="FFFF00"/>
                      </a:solidFill>
                      <a:ln>
                        <a:noFill/>
                      </a:ln>
                      <a:extLst>
                        <a:ext uri="{91240B29-F687-4F45-9708-019B960494DF}">
                          <a14:hiddenLine xmlns:a14="http://schemas.microsoft.com/office/drawing/2010/main" w="9525">
                            <a:solidFill>
                              <a:srgbClr val="0066CC"/>
                            </a:solidFill>
                            <a:miter lim="800000"/>
                            <a:headEnd/>
                            <a:tailEnd/>
                          </a14:hiddenLine>
                        </a:ext>
                      </a:extLst>
                    </p:spPr>
                  </p:pic>
                </p:oleObj>
              </mc:Fallback>
            </mc:AlternateContent>
          </a:graphicData>
        </a:graphic>
      </p:graphicFrame>
      <p:sp>
        <p:nvSpPr>
          <p:cNvPr id="21" name="TextBox 20"/>
          <p:cNvSpPr txBox="1"/>
          <p:nvPr/>
        </p:nvSpPr>
        <p:spPr bwMode="auto">
          <a:xfrm>
            <a:off x="4149858" y="4191521"/>
            <a:ext cx="1085554" cy="461665"/>
          </a:xfrm>
          <a:prstGeom prst="rect">
            <a:avLst/>
          </a:prstGeom>
          <a:noFill/>
          <a:scene3d>
            <a:camera prst="orthographicFront">
              <a:rot lat="0" lon="0" rev="1800000"/>
            </a:camera>
            <a:lightRig rig="threePt" dir="t"/>
          </a:scene3d>
        </p:spPr>
        <p:txBody>
          <a:bodyPr wrap="none">
            <a:spAutoFit/>
          </a:bodyPr>
          <a:lstStyle/>
          <a:p>
            <a:pPr algn="ctr">
              <a:defRPr/>
            </a:pPr>
            <a:r>
              <a:rPr kumimoji="1" lang="en-US" sz="2400" b="1" dirty="0">
                <a:solidFill>
                  <a:srgbClr val="FFC000"/>
                </a:solidFill>
                <a:latin typeface="Comic Sans MS" panose="030F0702030302020204" pitchFamily="66" charset="0"/>
                <a:ea typeface="新細明體" pitchFamily="18" charset="-120"/>
                <a:cs typeface="Arial" pitchFamily="34" charset="0"/>
              </a:rPr>
              <a:t>SANS</a:t>
            </a:r>
          </a:p>
        </p:txBody>
      </p:sp>
      <p:cxnSp>
        <p:nvCxnSpPr>
          <p:cNvPr id="30728" name="直接箭头连接符 27"/>
          <p:cNvCxnSpPr>
            <a:cxnSpLocks noChangeShapeType="1"/>
          </p:cNvCxnSpPr>
          <p:nvPr/>
        </p:nvCxnSpPr>
        <p:spPr bwMode="auto">
          <a:xfrm flipV="1">
            <a:off x="4114801" y="4191001"/>
            <a:ext cx="1584325" cy="936625"/>
          </a:xfrm>
          <a:prstGeom prst="straightConnector1">
            <a:avLst/>
          </a:prstGeom>
          <a:noFill/>
          <a:ln w="25400">
            <a:solidFill>
              <a:schemeClr val="tx1"/>
            </a:solidFill>
            <a:round/>
            <a:headEnd type="arrow" w="med" len="med"/>
            <a:tailEnd/>
          </a:ln>
          <a:extLst>
            <a:ext uri="{909E8E84-426E-40DD-AFC4-6F175D3DCCD1}">
              <a14:hiddenFill xmlns:a14="http://schemas.microsoft.com/office/drawing/2010/main">
                <a:noFill/>
              </a14:hiddenFill>
            </a:ext>
          </a:extLst>
        </p:spPr>
      </p:cxnSp>
      <p:graphicFrame>
        <p:nvGraphicFramePr>
          <p:cNvPr id="30729" name="Object 7"/>
          <p:cNvGraphicFramePr>
            <a:graphicFrameLocks noChangeAspect="1"/>
          </p:cNvGraphicFramePr>
          <p:nvPr>
            <p:extLst>
              <p:ext uri="{D42A27DB-BD31-4B8C-83A1-F6EECF244321}">
                <p14:modId xmlns:p14="http://schemas.microsoft.com/office/powerpoint/2010/main" val="2531693861"/>
              </p:ext>
            </p:extLst>
          </p:nvPr>
        </p:nvGraphicFramePr>
        <p:xfrm>
          <a:off x="7391401" y="5357814"/>
          <a:ext cx="3059113" cy="890587"/>
        </p:xfrm>
        <a:graphic>
          <a:graphicData uri="http://schemas.openxmlformats.org/presentationml/2006/ole">
            <mc:AlternateContent xmlns:mc="http://schemas.openxmlformats.org/markup-compatibility/2006">
              <mc:Choice xmlns:v="urn:schemas-microsoft-com:vml" Requires="v">
                <p:oleObj spid="_x0000_s4105" name="公式" r:id="rId7" imgW="1625600" imgH="469900" progId="Equation.3">
                  <p:embed/>
                </p:oleObj>
              </mc:Choice>
              <mc:Fallback>
                <p:oleObj name="公式" r:id="rId7" imgW="1625600" imgH="4699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91401" y="5357814"/>
                        <a:ext cx="3059113" cy="8905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0730" name="直接箭头连接符 28"/>
          <p:cNvCxnSpPr>
            <a:cxnSpLocks noChangeShapeType="1"/>
          </p:cNvCxnSpPr>
          <p:nvPr/>
        </p:nvCxnSpPr>
        <p:spPr bwMode="auto">
          <a:xfrm>
            <a:off x="7391401" y="4267201"/>
            <a:ext cx="1584325" cy="855663"/>
          </a:xfrm>
          <a:prstGeom prst="straightConnector1">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cxnSp>
      <p:sp>
        <p:nvSpPr>
          <p:cNvPr id="27" name="TextBox 26"/>
          <p:cNvSpPr txBox="1"/>
          <p:nvPr/>
        </p:nvSpPr>
        <p:spPr bwMode="auto">
          <a:xfrm>
            <a:off x="7832492" y="4343400"/>
            <a:ext cx="1491114" cy="461665"/>
          </a:xfrm>
          <a:prstGeom prst="rect">
            <a:avLst/>
          </a:prstGeom>
          <a:solidFill>
            <a:schemeClr val="bg1"/>
          </a:solidFill>
          <a:scene3d>
            <a:camera prst="orthographicFront">
              <a:rot lat="0" lon="0" rev="19800000"/>
            </a:camera>
            <a:lightRig rig="threePt" dir="t"/>
          </a:scene3d>
        </p:spPr>
        <p:txBody>
          <a:bodyPr wrap="none">
            <a:spAutoFit/>
          </a:bodyPr>
          <a:lstStyle/>
          <a:p>
            <a:pPr algn="ctr">
              <a:defRPr/>
            </a:pPr>
            <a:r>
              <a:rPr kumimoji="1" lang="en-US" sz="2400" b="1" dirty="0">
                <a:solidFill>
                  <a:srgbClr val="0070C0"/>
                </a:solidFill>
                <a:latin typeface="Comic Sans MS" panose="030F0702030302020204" pitchFamily="66" charset="0"/>
                <a:ea typeface="新細明體" pitchFamily="18" charset="-120"/>
                <a:cs typeface="Arial" pitchFamily="34" charset="0"/>
              </a:rPr>
              <a:t>SESANS</a:t>
            </a:r>
          </a:p>
        </p:txBody>
      </p:sp>
      <p:sp>
        <p:nvSpPr>
          <p:cNvPr id="28" name="TextBox 26">
            <a:hlinkClick r:id="" action="ppaction://noaction"/>
          </p:cNvPr>
          <p:cNvSpPr txBox="1">
            <a:spLocks noChangeArrowheads="1"/>
          </p:cNvSpPr>
          <p:nvPr/>
        </p:nvSpPr>
        <p:spPr bwMode="auto">
          <a:xfrm>
            <a:off x="8490453" y="6248400"/>
            <a:ext cx="848310" cy="461665"/>
          </a:xfrm>
          <a:prstGeom prst="rect">
            <a:avLst/>
          </a:prstGeom>
          <a:solidFill>
            <a:schemeClr val="accent6">
              <a:lumMod val="60000"/>
              <a:lumOff val="40000"/>
            </a:schemeClr>
          </a:solidFill>
          <a:ln w="9525">
            <a:noFill/>
            <a:miter lim="800000"/>
            <a:headEnd/>
            <a:tailEnd/>
          </a:ln>
        </p:spPr>
        <p:txBody>
          <a:bodyPr wrap="none">
            <a:spAutoFit/>
          </a:bodyPr>
          <a:lstStyle/>
          <a:p>
            <a:pPr algn="ctr">
              <a:defRPr/>
            </a:pPr>
            <a:r>
              <a:rPr kumimoji="1" lang="en-US" altLang="zh-CN" sz="2400" b="1" dirty="0">
                <a:solidFill>
                  <a:srgbClr val="FF0000"/>
                </a:solidFill>
                <a:latin typeface="Comic Sans MS" panose="030F0702030302020204" pitchFamily="66" charset="0"/>
                <a:ea typeface="新細明體" pitchFamily="18" charset="-120"/>
                <a:cs typeface="Arial" pitchFamily="34" charset="0"/>
              </a:rPr>
              <a:t>Abel</a:t>
            </a:r>
          </a:p>
        </p:txBody>
      </p:sp>
      <p:graphicFrame>
        <p:nvGraphicFramePr>
          <p:cNvPr id="30733" name="Object 9"/>
          <p:cNvGraphicFramePr>
            <a:graphicFrameLocks noChangeAspect="1"/>
          </p:cNvGraphicFramePr>
          <p:nvPr>
            <p:extLst>
              <p:ext uri="{D42A27DB-BD31-4B8C-83A1-F6EECF244321}">
                <p14:modId xmlns:p14="http://schemas.microsoft.com/office/powerpoint/2010/main" val="342840908"/>
              </p:ext>
            </p:extLst>
          </p:nvPr>
        </p:nvGraphicFramePr>
        <p:xfrm>
          <a:off x="2133601" y="5334000"/>
          <a:ext cx="4340225" cy="915988"/>
        </p:xfrm>
        <a:graphic>
          <a:graphicData uri="http://schemas.openxmlformats.org/presentationml/2006/ole">
            <mc:AlternateContent xmlns:mc="http://schemas.openxmlformats.org/markup-compatibility/2006">
              <mc:Choice xmlns:v="urn:schemas-microsoft-com:vml" Requires="v">
                <p:oleObj spid="_x0000_s4106" name="Equation" r:id="rId9" imgW="2311400" imgH="482600" progId="Equation.3">
                  <p:embed/>
                </p:oleObj>
              </mc:Choice>
              <mc:Fallback>
                <p:oleObj name="Equation" r:id="rId9" imgW="2311400" imgH="482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1" y="5334000"/>
                        <a:ext cx="4340225" cy="9159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 name="TextBox 25"/>
          <p:cNvSpPr txBox="1">
            <a:spLocks noChangeArrowheads="1"/>
          </p:cNvSpPr>
          <p:nvPr/>
        </p:nvSpPr>
        <p:spPr bwMode="auto">
          <a:xfrm>
            <a:off x="3100548" y="6172200"/>
            <a:ext cx="1247457" cy="461665"/>
          </a:xfrm>
          <a:prstGeom prst="rect">
            <a:avLst/>
          </a:prstGeom>
          <a:solidFill>
            <a:srgbClr val="92D050"/>
          </a:solidFill>
          <a:ln w="9525">
            <a:noFill/>
            <a:miter lim="800000"/>
            <a:headEnd/>
            <a:tailEnd/>
          </a:ln>
        </p:spPr>
        <p:txBody>
          <a:bodyPr wrap="none">
            <a:spAutoFit/>
          </a:bodyPr>
          <a:lstStyle/>
          <a:p>
            <a:pPr algn="ctr">
              <a:defRPr/>
            </a:pPr>
            <a:r>
              <a:rPr kumimoji="1" lang="en-US" altLang="zh-CN" sz="2400" b="1" dirty="0">
                <a:solidFill>
                  <a:srgbClr val="FF0000"/>
                </a:solidFill>
                <a:latin typeface="Comic Sans MS" panose="030F0702030302020204" pitchFamily="66" charset="0"/>
                <a:ea typeface="新細明體" pitchFamily="18" charset="-120"/>
                <a:cs typeface="Arial" pitchFamily="34" charset="0"/>
              </a:rPr>
              <a:t>Fourier</a:t>
            </a:r>
          </a:p>
        </p:txBody>
      </p:sp>
    </p:spTree>
    <p:extLst>
      <p:ext uri="{BB962C8B-B14F-4D97-AF65-F5344CB8AC3E}">
        <p14:creationId xmlns:p14="http://schemas.microsoft.com/office/powerpoint/2010/main" val="19301203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Rectangle 11"/>
          <p:cNvSpPr txBox="1">
            <a:spLocks noChangeArrowheads="1"/>
          </p:cNvSpPr>
          <p:nvPr/>
        </p:nvSpPr>
        <p:spPr>
          <a:xfrm>
            <a:off x="1981200" y="311150"/>
            <a:ext cx="8229600" cy="525562"/>
          </a:xfrm>
          <a:prstGeom prst="rect">
            <a:avLst/>
          </a:prstGeom>
        </p:spPr>
        <p:txBody>
          <a:bodyPr/>
          <a:lstStyle/>
          <a:p>
            <a:pPr algn="ctr">
              <a:spcBef>
                <a:spcPct val="0"/>
              </a:spcBef>
              <a:defRPr/>
            </a:pPr>
            <a:r>
              <a:rPr lang="en-US" altLang="zh-TW" sz="2800" b="1" dirty="0">
                <a:solidFill>
                  <a:srgbClr val="FFC000"/>
                </a:solidFill>
                <a:ea typeface="+mj-ea"/>
                <a:cs typeface="+mj-cs"/>
              </a:rPr>
              <a:t>Hard Sphere vs. Adhesive Hard Sphere</a:t>
            </a:r>
          </a:p>
        </p:txBody>
      </p:sp>
      <p:sp>
        <p:nvSpPr>
          <p:cNvPr id="4" name="Line 3"/>
          <p:cNvSpPr>
            <a:spLocks noChangeShapeType="1"/>
          </p:cNvSpPr>
          <p:nvPr/>
        </p:nvSpPr>
        <p:spPr bwMode="auto">
          <a:xfrm>
            <a:off x="1776413" y="908050"/>
            <a:ext cx="8642350" cy="0"/>
          </a:xfrm>
          <a:prstGeom prst="line">
            <a:avLst/>
          </a:prstGeom>
          <a:noFill/>
          <a:ln w="25400">
            <a:solidFill>
              <a:srgbClr val="C00000"/>
            </a:solidFill>
            <a:round/>
            <a:headEnd/>
            <a:tailEnd/>
          </a:ln>
        </p:spPr>
        <p:txBody>
          <a:bodyPr/>
          <a:lstStyle/>
          <a:p>
            <a:endParaRPr lang="zh-CN" altLang="en-US"/>
          </a:p>
        </p:txBody>
      </p:sp>
      <p:pic>
        <p:nvPicPr>
          <p:cNvPr id="5" name="图片 4" descr="PMMA_PS_colloid.TIF"/>
          <p:cNvPicPr>
            <a:picLocks noChangeAspect="1"/>
          </p:cNvPicPr>
          <p:nvPr/>
        </p:nvPicPr>
        <p:blipFill>
          <a:blip r:embed="rId2" cstate="print"/>
          <a:srcRect l="4326" t="4298" r="3538" b="954"/>
          <a:stretch>
            <a:fillRect/>
          </a:stretch>
        </p:blipFill>
        <p:spPr>
          <a:xfrm>
            <a:off x="412166" y="913058"/>
            <a:ext cx="7200800" cy="5231351"/>
          </a:xfrm>
          <a:prstGeom prst="rect">
            <a:avLst/>
          </a:prstGeom>
        </p:spPr>
      </p:pic>
      <p:sp>
        <p:nvSpPr>
          <p:cNvPr id="6" name="Text Box 12"/>
          <p:cNvSpPr txBox="1">
            <a:spLocks noChangeArrowheads="1"/>
          </p:cNvSpPr>
          <p:nvPr/>
        </p:nvSpPr>
        <p:spPr bwMode="auto">
          <a:xfrm>
            <a:off x="7032104" y="5982380"/>
            <a:ext cx="4062331" cy="830997"/>
          </a:xfrm>
          <a:prstGeom prst="rect">
            <a:avLst/>
          </a:prstGeom>
          <a:noFill/>
          <a:ln w="9525">
            <a:noFill/>
            <a:miter lim="800000"/>
            <a:headEnd/>
            <a:tailEnd/>
          </a:ln>
        </p:spPr>
        <p:txBody>
          <a:bodyPr wrap="none">
            <a:spAutoFit/>
          </a:bodyPr>
          <a:lstStyle/>
          <a:p>
            <a:r>
              <a:rPr lang="en-US" altLang="zh-CN" sz="1600" dirty="0">
                <a:solidFill>
                  <a:srgbClr val="FFC000"/>
                </a:solidFill>
                <a:latin typeface="Comic Sans MS" panose="030F0702030302020204" pitchFamily="66" charset="0"/>
                <a:cs typeface="Times New Roman" pitchFamily="18" charset="0"/>
              </a:rPr>
              <a:t>Theoretical Predictions:</a:t>
            </a:r>
          </a:p>
          <a:p>
            <a:r>
              <a:rPr lang="en-US" altLang="zh-CN" sz="1600" dirty="0">
                <a:solidFill>
                  <a:srgbClr val="FFC000"/>
                </a:solidFill>
                <a:latin typeface="Comic Sans MS" panose="030F0702030302020204" pitchFamily="66" charset="0"/>
                <a:cs typeface="Times New Roman" pitchFamily="18" charset="0"/>
              </a:rPr>
              <a:t>T. </a:t>
            </a:r>
            <a:r>
              <a:rPr lang="en-US" altLang="zh-CN" sz="1600" dirty="0" err="1">
                <a:solidFill>
                  <a:srgbClr val="FFC000"/>
                </a:solidFill>
                <a:latin typeface="Comic Sans MS" panose="030F0702030302020204" pitchFamily="66" charset="0"/>
                <a:cs typeface="Times New Roman" pitchFamily="18" charset="0"/>
              </a:rPr>
              <a:t>Kruglov</a:t>
            </a:r>
            <a:r>
              <a:rPr lang="en-US" altLang="zh-CN" sz="1600" dirty="0">
                <a:solidFill>
                  <a:srgbClr val="FFC000"/>
                </a:solidFill>
                <a:latin typeface="Comic Sans MS" panose="030F0702030302020204" pitchFamily="66" charset="0"/>
                <a:cs typeface="Times New Roman" pitchFamily="18" charset="0"/>
              </a:rPr>
              <a:t> </a:t>
            </a:r>
            <a:r>
              <a:rPr lang="en-US" altLang="zh-CN" sz="1600" i="1" dirty="0">
                <a:solidFill>
                  <a:srgbClr val="FFC000"/>
                </a:solidFill>
                <a:latin typeface="Comic Sans MS" panose="030F0702030302020204" pitchFamily="66" charset="0"/>
                <a:cs typeface="Times New Roman" pitchFamily="18" charset="0"/>
              </a:rPr>
              <a:t>J. Appl. </a:t>
            </a:r>
            <a:r>
              <a:rPr lang="en-US" altLang="zh-CN" sz="1600" i="1" dirty="0" err="1">
                <a:solidFill>
                  <a:srgbClr val="FFC000"/>
                </a:solidFill>
                <a:latin typeface="Comic Sans MS" panose="030F0702030302020204" pitchFamily="66" charset="0"/>
                <a:cs typeface="Times New Roman" pitchFamily="18" charset="0"/>
              </a:rPr>
              <a:t>Cryst</a:t>
            </a:r>
            <a:r>
              <a:rPr lang="en-US" altLang="zh-CN" sz="1600" i="1" dirty="0">
                <a:solidFill>
                  <a:srgbClr val="FFC000"/>
                </a:solidFill>
                <a:latin typeface="Comic Sans MS" panose="030F0702030302020204" pitchFamily="66" charset="0"/>
                <a:cs typeface="Times New Roman" pitchFamily="18" charset="0"/>
              </a:rPr>
              <a:t>.</a:t>
            </a:r>
            <a:r>
              <a:rPr lang="en-US" altLang="zh-CN" sz="1600" dirty="0">
                <a:solidFill>
                  <a:srgbClr val="FFC000"/>
                </a:solidFill>
                <a:latin typeface="Comic Sans MS" panose="030F0702030302020204" pitchFamily="66" charset="0"/>
                <a:cs typeface="Times New Roman" pitchFamily="18" charset="0"/>
              </a:rPr>
              <a:t> </a:t>
            </a:r>
            <a:r>
              <a:rPr lang="en-US" altLang="zh-CN" sz="1600" b="1" dirty="0">
                <a:solidFill>
                  <a:srgbClr val="FFC000"/>
                </a:solidFill>
                <a:latin typeface="Comic Sans MS" panose="030F0702030302020204" pitchFamily="66" charset="0"/>
                <a:cs typeface="Times New Roman" pitchFamily="18" charset="0"/>
              </a:rPr>
              <a:t>38</a:t>
            </a:r>
            <a:r>
              <a:rPr lang="en-US" altLang="zh-CN" sz="1600" dirty="0">
                <a:solidFill>
                  <a:srgbClr val="FFC000"/>
                </a:solidFill>
                <a:latin typeface="Comic Sans MS" panose="030F0702030302020204" pitchFamily="66" charset="0"/>
                <a:cs typeface="Times New Roman" pitchFamily="18" charset="0"/>
              </a:rPr>
              <a:t>, 721 2005</a:t>
            </a:r>
          </a:p>
          <a:p>
            <a:r>
              <a:rPr lang="en-US" altLang="zh-CN" sz="1600" dirty="0">
                <a:solidFill>
                  <a:srgbClr val="FFC000"/>
                </a:solidFill>
                <a:latin typeface="Comic Sans MS" panose="030F0702030302020204" pitchFamily="66" charset="0"/>
                <a:cs typeface="Times New Roman" pitchFamily="18" charset="0"/>
              </a:rPr>
              <a:t>Li </a:t>
            </a:r>
            <a:r>
              <a:rPr lang="en-US" altLang="zh-CN" sz="1600" i="1" dirty="0">
                <a:solidFill>
                  <a:srgbClr val="FFC000"/>
                </a:solidFill>
                <a:latin typeface="Comic Sans MS" panose="030F0702030302020204" pitchFamily="66" charset="0"/>
                <a:cs typeface="Times New Roman" pitchFamily="18" charset="0"/>
              </a:rPr>
              <a:t>et al. J. Chem. Phys. </a:t>
            </a:r>
            <a:r>
              <a:rPr lang="en-US" altLang="zh-CN" sz="1600" b="1" dirty="0">
                <a:solidFill>
                  <a:srgbClr val="FFC000"/>
                </a:solidFill>
                <a:latin typeface="Comic Sans MS" panose="030F0702030302020204" pitchFamily="66" charset="0"/>
                <a:cs typeface="Times New Roman" pitchFamily="18" charset="0"/>
              </a:rPr>
              <a:t>132</a:t>
            </a:r>
            <a:r>
              <a:rPr lang="en-US" altLang="zh-CN" sz="1600" dirty="0">
                <a:solidFill>
                  <a:srgbClr val="FFC000"/>
                </a:solidFill>
                <a:latin typeface="Comic Sans MS" panose="030F0702030302020204" pitchFamily="66" charset="0"/>
                <a:cs typeface="Times New Roman" pitchFamily="18" charset="0"/>
              </a:rPr>
              <a:t> 174509 2010</a:t>
            </a:r>
          </a:p>
        </p:txBody>
      </p:sp>
      <p:grpSp>
        <p:nvGrpSpPr>
          <p:cNvPr id="64" name="组合 63"/>
          <p:cNvGrpSpPr>
            <a:grpSpLocks noChangeAspect="1"/>
          </p:cNvGrpSpPr>
          <p:nvPr/>
        </p:nvGrpSpPr>
        <p:grpSpPr>
          <a:xfrm>
            <a:off x="4513522" y="3000194"/>
            <a:ext cx="861910" cy="788400"/>
            <a:chOff x="2989522" y="3000194"/>
            <a:chExt cx="8619100" cy="7884000"/>
          </a:xfrm>
        </p:grpSpPr>
        <p:sp>
          <p:nvSpPr>
            <p:cNvPr id="8" name="Oval 5"/>
            <p:cNvSpPr>
              <a:spLocks noChangeArrowheads="1"/>
            </p:cNvSpPr>
            <p:nvPr/>
          </p:nvSpPr>
          <p:spPr bwMode="auto">
            <a:xfrm>
              <a:off x="6492294" y="4169011"/>
              <a:ext cx="2117101" cy="2117102"/>
            </a:xfrm>
            <a:prstGeom prst="ellipse">
              <a:avLst/>
            </a:prstGeom>
            <a:solidFill>
              <a:srgbClr val="92D050"/>
            </a:solidFill>
            <a:ln w="9525">
              <a:noFill/>
              <a:round/>
              <a:headEnd/>
              <a:tailEnd/>
            </a:ln>
          </p:spPr>
          <p:txBody>
            <a:bodyPr wrap="none" anchor="ctr"/>
            <a:lstStyle/>
            <a:p>
              <a:endParaRPr lang="en-US" altLang="zh-CN"/>
            </a:p>
          </p:txBody>
        </p:sp>
        <p:sp>
          <p:nvSpPr>
            <p:cNvPr id="9" name="Oval 7"/>
            <p:cNvSpPr>
              <a:spLocks noChangeArrowheads="1"/>
            </p:cNvSpPr>
            <p:nvPr/>
          </p:nvSpPr>
          <p:spPr bwMode="auto">
            <a:xfrm>
              <a:off x="6492294" y="8337056"/>
              <a:ext cx="2117101" cy="2117102"/>
            </a:xfrm>
            <a:prstGeom prst="ellipse">
              <a:avLst/>
            </a:prstGeom>
            <a:solidFill>
              <a:srgbClr val="92D050"/>
            </a:solidFill>
            <a:ln w="9525">
              <a:noFill/>
              <a:round/>
              <a:headEnd/>
              <a:tailEnd/>
            </a:ln>
          </p:spPr>
          <p:txBody>
            <a:bodyPr wrap="none" anchor="ctr"/>
            <a:lstStyle/>
            <a:p>
              <a:endParaRPr lang="en-US" altLang="zh-CN"/>
            </a:p>
          </p:txBody>
        </p:sp>
        <p:sp>
          <p:nvSpPr>
            <p:cNvPr id="10" name="Oval 10"/>
            <p:cNvSpPr>
              <a:spLocks noChangeArrowheads="1"/>
            </p:cNvSpPr>
            <p:nvPr/>
          </p:nvSpPr>
          <p:spPr bwMode="auto">
            <a:xfrm>
              <a:off x="9491521" y="6168497"/>
              <a:ext cx="2117101" cy="2117102"/>
            </a:xfrm>
            <a:prstGeom prst="ellipse">
              <a:avLst/>
            </a:prstGeom>
            <a:solidFill>
              <a:srgbClr val="92D050"/>
            </a:solidFill>
            <a:ln w="9525">
              <a:noFill/>
              <a:round/>
              <a:headEnd/>
              <a:tailEnd/>
            </a:ln>
          </p:spPr>
          <p:txBody>
            <a:bodyPr wrap="none" anchor="ctr"/>
            <a:lstStyle/>
            <a:p>
              <a:endParaRPr lang="en-US" altLang="zh-CN"/>
            </a:p>
          </p:txBody>
        </p:sp>
        <p:sp>
          <p:nvSpPr>
            <p:cNvPr id="11" name="Oval 12"/>
            <p:cNvSpPr>
              <a:spLocks noChangeArrowheads="1"/>
            </p:cNvSpPr>
            <p:nvPr/>
          </p:nvSpPr>
          <p:spPr bwMode="auto">
            <a:xfrm>
              <a:off x="3323993" y="3169268"/>
              <a:ext cx="2117101" cy="2117102"/>
            </a:xfrm>
            <a:prstGeom prst="ellipse">
              <a:avLst/>
            </a:prstGeom>
            <a:solidFill>
              <a:srgbClr val="92D050"/>
            </a:solidFill>
            <a:ln w="9525">
              <a:noFill/>
              <a:round/>
              <a:headEnd/>
              <a:tailEnd/>
            </a:ln>
          </p:spPr>
          <p:txBody>
            <a:bodyPr wrap="none" anchor="ctr"/>
            <a:lstStyle/>
            <a:p>
              <a:endParaRPr lang="en-US" altLang="zh-CN"/>
            </a:p>
          </p:txBody>
        </p:sp>
        <p:sp>
          <p:nvSpPr>
            <p:cNvPr id="12" name="Oval 13"/>
            <p:cNvSpPr>
              <a:spLocks noChangeArrowheads="1"/>
            </p:cNvSpPr>
            <p:nvPr/>
          </p:nvSpPr>
          <p:spPr bwMode="auto">
            <a:xfrm>
              <a:off x="4158338" y="7002840"/>
              <a:ext cx="2117101" cy="2117102"/>
            </a:xfrm>
            <a:prstGeom prst="ellipse">
              <a:avLst/>
            </a:prstGeom>
            <a:solidFill>
              <a:srgbClr val="92D050"/>
            </a:solidFill>
            <a:ln w="9525">
              <a:noFill/>
              <a:round/>
              <a:headEnd/>
              <a:tailEnd/>
            </a:ln>
          </p:spPr>
          <p:txBody>
            <a:bodyPr wrap="none" anchor="ctr"/>
            <a:lstStyle/>
            <a:p>
              <a:endParaRPr lang="en-US" altLang="zh-CN"/>
            </a:p>
          </p:txBody>
        </p:sp>
        <p:sp>
          <p:nvSpPr>
            <p:cNvPr id="13" name="Oval 18"/>
            <p:cNvSpPr>
              <a:spLocks noChangeArrowheads="1"/>
            </p:cNvSpPr>
            <p:nvPr/>
          </p:nvSpPr>
          <p:spPr bwMode="auto">
            <a:xfrm>
              <a:off x="3989264" y="766811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14" name="Oval 19"/>
            <p:cNvSpPr>
              <a:spLocks noChangeArrowheads="1"/>
            </p:cNvSpPr>
            <p:nvPr/>
          </p:nvSpPr>
          <p:spPr bwMode="auto">
            <a:xfrm>
              <a:off x="4323736" y="917139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15" name="Oval 20"/>
            <p:cNvSpPr>
              <a:spLocks noChangeArrowheads="1"/>
            </p:cNvSpPr>
            <p:nvPr/>
          </p:nvSpPr>
          <p:spPr bwMode="auto">
            <a:xfrm>
              <a:off x="6157823" y="5834023"/>
              <a:ext cx="213180" cy="213180"/>
            </a:xfrm>
            <a:prstGeom prst="ellipse">
              <a:avLst/>
            </a:prstGeom>
            <a:solidFill>
              <a:schemeClr val="tx1"/>
            </a:solidFill>
            <a:ln w="9525">
              <a:noFill/>
              <a:round/>
              <a:headEnd/>
              <a:tailEnd/>
            </a:ln>
          </p:spPr>
          <p:txBody>
            <a:bodyPr wrap="none" anchor="ctr"/>
            <a:lstStyle/>
            <a:p>
              <a:endParaRPr lang="en-US" altLang="zh-CN"/>
            </a:p>
          </p:txBody>
        </p:sp>
        <p:sp>
          <p:nvSpPr>
            <p:cNvPr id="16" name="Oval 21"/>
            <p:cNvSpPr>
              <a:spLocks noChangeArrowheads="1"/>
            </p:cNvSpPr>
            <p:nvPr/>
          </p:nvSpPr>
          <p:spPr bwMode="auto">
            <a:xfrm>
              <a:off x="6157823" y="650296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17" name="Oval 22"/>
            <p:cNvSpPr>
              <a:spLocks noChangeArrowheads="1"/>
            </p:cNvSpPr>
            <p:nvPr/>
          </p:nvSpPr>
          <p:spPr bwMode="auto">
            <a:xfrm>
              <a:off x="7157565" y="650296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18" name="Oval 23"/>
            <p:cNvSpPr>
              <a:spLocks noChangeArrowheads="1"/>
            </p:cNvSpPr>
            <p:nvPr/>
          </p:nvSpPr>
          <p:spPr bwMode="auto">
            <a:xfrm>
              <a:off x="7826510" y="666836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19" name="Oval 24"/>
            <p:cNvSpPr>
              <a:spLocks noChangeArrowheads="1"/>
            </p:cNvSpPr>
            <p:nvPr/>
          </p:nvSpPr>
          <p:spPr bwMode="auto">
            <a:xfrm>
              <a:off x="5492552" y="433440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0" name="Oval 25"/>
            <p:cNvSpPr>
              <a:spLocks noChangeArrowheads="1"/>
            </p:cNvSpPr>
            <p:nvPr/>
          </p:nvSpPr>
          <p:spPr bwMode="auto">
            <a:xfrm>
              <a:off x="5992423" y="5168754"/>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1" name="Oval 26"/>
            <p:cNvSpPr>
              <a:spLocks noChangeArrowheads="1"/>
            </p:cNvSpPr>
            <p:nvPr/>
          </p:nvSpPr>
          <p:spPr bwMode="auto">
            <a:xfrm>
              <a:off x="5657952" y="666836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2" name="Oval 27"/>
            <p:cNvSpPr>
              <a:spLocks noChangeArrowheads="1"/>
            </p:cNvSpPr>
            <p:nvPr/>
          </p:nvSpPr>
          <p:spPr bwMode="auto">
            <a:xfrm>
              <a:off x="6157823" y="716823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3" name="Oval 28"/>
            <p:cNvSpPr>
              <a:spLocks noChangeArrowheads="1"/>
            </p:cNvSpPr>
            <p:nvPr/>
          </p:nvSpPr>
          <p:spPr bwMode="auto">
            <a:xfrm>
              <a:off x="4992681" y="3000194"/>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4" name="Oval 29"/>
            <p:cNvSpPr>
              <a:spLocks noChangeArrowheads="1"/>
            </p:cNvSpPr>
            <p:nvPr/>
          </p:nvSpPr>
          <p:spPr bwMode="auto">
            <a:xfrm>
              <a:off x="5492552" y="3500065"/>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5" name="Oval 30"/>
            <p:cNvSpPr>
              <a:spLocks noChangeArrowheads="1"/>
            </p:cNvSpPr>
            <p:nvPr/>
          </p:nvSpPr>
          <p:spPr bwMode="auto">
            <a:xfrm>
              <a:off x="2989522" y="4834280"/>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6" name="Oval 31"/>
            <p:cNvSpPr>
              <a:spLocks noChangeArrowheads="1"/>
            </p:cNvSpPr>
            <p:nvPr/>
          </p:nvSpPr>
          <p:spPr bwMode="auto">
            <a:xfrm>
              <a:off x="3489393" y="533415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7" name="Oval 32"/>
            <p:cNvSpPr>
              <a:spLocks noChangeArrowheads="1"/>
            </p:cNvSpPr>
            <p:nvPr/>
          </p:nvSpPr>
          <p:spPr bwMode="auto">
            <a:xfrm>
              <a:off x="8947543" y="533415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8" name="Oval 33"/>
            <p:cNvSpPr>
              <a:spLocks noChangeArrowheads="1"/>
            </p:cNvSpPr>
            <p:nvPr/>
          </p:nvSpPr>
          <p:spPr bwMode="auto">
            <a:xfrm>
              <a:off x="8947543" y="6003097"/>
              <a:ext cx="213180" cy="213180"/>
            </a:xfrm>
            <a:prstGeom prst="ellipse">
              <a:avLst/>
            </a:prstGeom>
            <a:solidFill>
              <a:schemeClr val="tx1"/>
            </a:solidFill>
            <a:ln w="9525">
              <a:noFill/>
              <a:round/>
              <a:headEnd/>
              <a:tailEnd/>
            </a:ln>
          </p:spPr>
          <p:txBody>
            <a:bodyPr wrap="none" anchor="ctr"/>
            <a:lstStyle/>
            <a:p>
              <a:endParaRPr lang="en-US" altLang="zh-CN"/>
            </a:p>
          </p:txBody>
        </p:sp>
        <p:sp>
          <p:nvSpPr>
            <p:cNvPr id="29" name="Oval 34"/>
            <p:cNvSpPr>
              <a:spLocks noChangeArrowheads="1"/>
            </p:cNvSpPr>
            <p:nvPr/>
          </p:nvSpPr>
          <p:spPr bwMode="auto">
            <a:xfrm>
              <a:off x="8447672" y="6168497"/>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0" name="Oval 35"/>
            <p:cNvSpPr>
              <a:spLocks noChangeArrowheads="1"/>
            </p:cNvSpPr>
            <p:nvPr/>
          </p:nvSpPr>
          <p:spPr bwMode="auto">
            <a:xfrm>
              <a:off x="8613072" y="6833765"/>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1" name="Oval 36"/>
            <p:cNvSpPr>
              <a:spLocks noChangeArrowheads="1"/>
            </p:cNvSpPr>
            <p:nvPr/>
          </p:nvSpPr>
          <p:spPr bwMode="auto">
            <a:xfrm>
              <a:off x="8613072" y="750271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2" name="Oval 37"/>
            <p:cNvSpPr>
              <a:spLocks noChangeArrowheads="1"/>
            </p:cNvSpPr>
            <p:nvPr/>
          </p:nvSpPr>
          <p:spPr bwMode="auto">
            <a:xfrm>
              <a:off x="8113201" y="766811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3" name="Oval 38"/>
            <p:cNvSpPr>
              <a:spLocks noChangeArrowheads="1"/>
            </p:cNvSpPr>
            <p:nvPr/>
          </p:nvSpPr>
          <p:spPr bwMode="auto">
            <a:xfrm>
              <a:off x="7278856" y="695505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4" name="Oval 39"/>
            <p:cNvSpPr>
              <a:spLocks noChangeArrowheads="1"/>
            </p:cNvSpPr>
            <p:nvPr/>
          </p:nvSpPr>
          <p:spPr bwMode="auto">
            <a:xfrm>
              <a:off x="8826252" y="9002325"/>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5" name="Oval 40"/>
            <p:cNvSpPr>
              <a:spLocks noChangeArrowheads="1"/>
            </p:cNvSpPr>
            <p:nvPr/>
          </p:nvSpPr>
          <p:spPr bwMode="auto">
            <a:xfrm>
              <a:off x="6778985" y="7789402"/>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6" name="Oval 41"/>
            <p:cNvSpPr>
              <a:spLocks noChangeArrowheads="1"/>
            </p:cNvSpPr>
            <p:nvPr/>
          </p:nvSpPr>
          <p:spPr bwMode="auto">
            <a:xfrm>
              <a:off x="5158081" y="528637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7" name="Oval 42"/>
            <p:cNvSpPr>
              <a:spLocks noChangeArrowheads="1"/>
            </p:cNvSpPr>
            <p:nvPr/>
          </p:nvSpPr>
          <p:spPr bwMode="auto">
            <a:xfrm>
              <a:off x="5158081" y="5955316"/>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8" name="Oval 43"/>
            <p:cNvSpPr>
              <a:spLocks noChangeArrowheads="1"/>
            </p:cNvSpPr>
            <p:nvPr/>
          </p:nvSpPr>
          <p:spPr bwMode="auto">
            <a:xfrm>
              <a:off x="4492810" y="650296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39" name="Oval 44"/>
            <p:cNvSpPr>
              <a:spLocks noChangeArrowheads="1"/>
            </p:cNvSpPr>
            <p:nvPr/>
          </p:nvSpPr>
          <p:spPr bwMode="auto">
            <a:xfrm>
              <a:off x="6323220" y="8123876"/>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0" name="Oval 45"/>
            <p:cNvSpPr>
              <a:spLocks noChangeArrowheads="1"/>
            </p:cNvSpPr>
            <p:nvPr/>
          </p:nvSpPr>
          <p:spPr bwMode="auto">
            <a:xfrm>
              <a:off x="3823865" y="8671528"/>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1" name="Oval 46"/>
            <p:cNvSpPr>
              <a:spLocks noChangeArrowheads="1"/>
            </p:cNvSpPr>
            <p:nvPr/>
          </p:nvSpPr>
          <p:spPr bwMode="auto">
            <a:xfrm>
              <a:off x="5823349" y="895821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2" name="Oval 47"/>
            <p:cNvSpPr>
              <a:spLocks noChangeArrowheads="1"/>
            </p:cNvSpPr>
            <p:nvPr/>
          </p:nvSpPr>
          <p:spPr bwMode="auto">
            <a:xfrm>
              <a:off x="10660337" y="4665206"/>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3" name="Oval 48"/>
            <p:cNvSpPr>
              <a:spLocks noChangeArrowheads="1"/>
            </p:cNvSpPr>
            <p:nvPr/>
          </p:nvSpPr>
          <p:spPr bwMode="auto">
            <a:xfrm>
              <a:off x="10660337" y="533415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4" name="Oval 49"/>
            <p:cNvSpPr>
              <a:spLocks noChangeArrowheads="1"/>
            </p:cNvSpPr>
            <p:nvPr/>
          </p:nvSpPr>
          <p:spPr bwMode="auto">
            <a:xfrm>
              <a:off x="10160466" y="549955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5" name="Oval 50"/>
            <p:cNvSpPr>
              <a:spLocks noChangeArrowheads="1"/>
            </p:cNvSpPr>
            <p:nvPr/>
          </p:nvSpPr>
          <p:spPr bwMode="auto">
            <a:xfrm>
              <a:off x="9660595" y="478649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6" name="Oval 51"/>
            <p:cNvSpPr>
              <a:spLocks noChangeArrowheads="1"/>
            </p:cNvSpPr>
            <p:nvPr/>
          </p:nvSpPr>
          <p:spPr bwMode="auto">
            <a:xfrm>
              <a:off x="10825737" y="8502454"/>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7" name="Oval 52"/>
            <p:cNvSpPr>
              <a:spLocks noChangeArrowheads="1"/>
            </p:cNvSpPr>
            <p:nvPr/>
          </p:nvSpPr>
          <p:spPr bwMode="auto">
            <a:xfrm>
              <a:off x="10825737" y="917139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8" name="Oval 53"/>
            <p:cNvSpPr>
              <a:spLocks noChangeArrowheads="1"/>
            </p:cNvSpPr>
            <p:nvPr/>
          </p:nvSpPr>
          <p:spPr bwMode="auto">
            <a:xfrm>
              <a:off x="8991650" y="9671271"/>
              <a:ext cx="213180" cy="213180"/>
            </a:xfrm>
            <a:prstGeom prst="ellipse">
              <a:avLst/>
            </a:prstGeom>
            <a:solidFill>
              <a:schemeClr val="tx1"/>
            </a:solidFill>
            <a:ln w="9525">
              <a:noFill/>
              <a:round/>
              <a:headEnd/>
              <a:tailEnd/>
            </a:ln>
          </p:spPr>
          <p:txBody>
            <a:bodyPr wrap="none" anchor="ctr"/>
            <a:lstStyle/>
            <a:p>
              <a:endParaRPr lang="en-US" altLang="zh-CN"/>
            </a:p>
          </p:txBody>
        </p:sp>
        <p:sp>
          <p:nvSpPr>
            <p:cNvPr id="49" name="Oval 54"/>
            <p:cNvSpPr>
              <a:spLocks noChangeArrowheads="1"/>
            </p:cNvSpPr>
            <p:nvPr/>
          </p:nvSpPr>
          <p:spPr bwMode="auto">
            <a:xfrm>
              <a:off x="9825995" y="8623747"/>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0" name="Oval 55"/>
            <p:cNvSpPr>
              <a:spLocks noChangeArrowheads="1"/>
            </p:cNvSpPr>
            <p:nvPr/>
          </p:nvSpPr>
          <p:spPr bwMode="auto">
            <a:xfrm>
              <a:off x="4323736" y="6837442"/>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1" name="Oval 56"/>
            <p:cNvSpPr>
              <a:spLocks noChangeArrowheads="1"/>
            </p:cNvSpPr>
            <p:nvPr/>
          </p:nvSpPr>
          <p:spPr bwMode="auto">
            <a:xfrm>
              <a:off x="3823865" y="7168239"/>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2" name="Oval 57"/>
            <p:cNvSpPr>
              <a:spLocks noChangeArrowheads="1"/>
            </p:cNvSpPr>
            <p:nvPr/>
          </p:nvSpPr>
          <p:spPr bwMode="auto">
            <a:xfrm>
              <a:off x="3323993" y="7333637"/>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3" name="Oval 58"/>
            <p:cNvSpPr>
              <a:spLocks noChangeArrowheads="1"/>
            </p:cNvSpPr>
            <p:nvPr/>
          </p:nvSpPr>
          <p:spPr bwMode="auto">
            <a:xfrm>
              <a:off x="3658467" y="8002582"/>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4" name="Oval 59"/>
            <p:cNvSpPr>
              <a:spLocks noChangeArrowheads="1"/>
            </p:cNvSpPr>
            <p:nvPr/>
          </p:nvSpPr>
          <p:spPr bwMode="auto">
            <a:xfrm>
              <a:off x="6492294" y="10336542"/>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5" name="Oval 60"/>
            <p:cNvSpPr>
              <a:spLocks noChangeArrowheads="1"/>
            </p:cNvSpPr>
            <p:nvPr/>
          </p:nvSpPr>
          <p:spPr bwMode="auto">
            <a:xfrm>
              <a:off x="7826510" y="10671014"/>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6" name="Oval 61"/>
            <p:cNvSpPr>
              <a:spLocks noChangeArrowheads="1"/>
            </p:cNvSpPr>
            <p:nvPr/>
          </p:nvSpPr>
          <p:spPr bwMode="auto">
            <a:xfrm>
              <a:off x="6992165" y="10671014"/>
              <a:ext cx="213180" cy="213180"/>
            </a:xfrm>
            <a:prstGeom prst="ellipse">
              <a:avLst/>
            </a:prstGeom>
            <a:solidFill>
              <a:schemeClr val="tx1"/>
            </a:solidFill>
            <a:ln w="9525">
              <a:noFill/>
              <a:round/>
              <a:headEnd/>
              <a:tailEnd/>
            </a:ln>
          </p:spPr>
          <p:txBody>
            <a:bodyPr wrap="none" anchor="ctr"/>
            <a:lstStyle/>
            <a:p>
              <a:endParaRPr lang="en-US" altLang="zh-CN"/>
            </a:p>
          </p:txBody>
        </p:sp>
        <p:sp>
          <p:nvSpPr>
            <p:cNvPr id="57" name="Oval 62"/>
            <p:cNvSpPr>
              <a:spLocks noChangeArrowheads="1"/>
            </p:cNvSpPr>
            <p:nvPr/>
          </p:nvSpPr>
          <p:spPr bwMode="auto">
            <a:xfrm>
              <a:off x="8660853" y="10336542"/>
              <a:ext cx="213180" cy="213180"/>
            </a:xfrm>
            <a:prstGeom prst="ellipse">
              <a:avLst/>
            </a:prstGeom>
            <a:solidFill>
              <a:schemeClr val="tx1"/>
            </a:solidFill>
            <a:ln w="9525">
              <a:noFill/>
              <a:round/>
              <a:headEnd/>
              <a:tailEnd/>
            </a:ln>
          </p:spPr>
          <p:txBody>
            <a:bodyPr wrap="none" anchor="ctr"/>
            <a:lstStyle/>
            <a:p>
              <a:endParaRPr lang="en-US" altLang="zh-CN"/>
            </a:p>
          </p:txBody>
        </p:sp>
      </p:grpSp>
      <p:grpSp>
        <p:nvGrpSpPr>
          <p:cNvPr id="58" name="组合 57"/>
          <p:cNvGrpSpPr>
            <a:grpSpLocks noChangeAspect="1"/>
          </p:cNvGrpSpPr>
          <p:nvPr/>
        </p:nvGrpSpPr>
        <p:grpSpPr>
          <a:xfrm>
            <a:off x="3397222" y="4718400"/>
            <a:ext cx="826570" cy="726824"/>
            <a:chOff x="345703" y="1825030"/>
            <a:chExt cx="3578225" cy="3146425"/>
          </a:xfrm>
        </p:grpSpPr>
        <p:sp>
          <p:nvSpPr>
            <p:cNvPr id="59" name="Oval 5"/>
            <p:cNvSpPr>
              <a:spLocks noChangeArrowheads="1"/>
            </p:cNvSpPr>
            <p:nvPr/>
          </p:nvSpPr>
          <p:spPr bwMode="auto">
            <a:xfrm>
              <a:off x="1714128" y="2256830"/>
              <a:ext cx="914400" cy="914400"/>
            </a:xfrm>
            <a:prstGeom prst="ellipse">
              <a:avLst/>
            </a:prstGeom>
            <a:solidFill>
              <a:srgbClr val="92D050"/>
            </a:solidFill>
            <a:ln w="9525">
              <a:noFill/>
              <a:round/>
              <a:headEnd/>
              <a:tailEnd/>
            </a:ln>
          </p:spPr>
          <p:txBody>
            <a:bodyPr wrap="none" anchor="ctr"/>
            <a:lstStyle/>
            <a:p>
              <a:endParaRPr lang="en-US" altLang="zh-CN"/>
            </a:p>
          </p:txBody>
        </p:sp>
        <p:sp>
          <p:nvSpPr>
            <p:cNvPr id="60" name="Oval 7"/>
            <p:cNvSpPr>
              <a:spLocks noChangeArrowheads="1"/>
            </p:cNvSpPr>
            <p:nvPr/>
          </p:nvSpPr>
          <p:spPr bwMode="auto">
            <a:xfrm>
              <a:off x="1714128" y="4057055"/>
              <a:ext cx="914400" cy="914400"/>
            </a:xfrm>
            <a:prstGeom prst="ellipse">
              <a:avLst/>
            </a:prstGeom>
            <a:solidFill>
              <a:srgbClr val="92D050"/>
            </a:solidFill>
            <a:ln w="9525">
              <a:noFill/>
              <a:round/>
              <a:headEnd/>
              <a:tailEnd/>
            </a:ln>
          </p:spPr>
          <p:txBody>
            <a:bodyPr wrap="none" anchor="ctr"/>
            <a:lstStyle/>
            <a:p>
              <a:endParaRPr lang="en-US" altLang="zh-CN"/>
            </a:p>
          </p:txBody>
        </p:sp>
        <p:sp>
          <p:nvSpPr>
            <p:cNvPr id="61" name="Oval 10"/>
            <p:cNvSpPr>
              <a:spLocks noChangeArrowheads="1"/>
            </p:cNvSpPr>
            <p:nvPr/>
          </p:nvSpPr>
          <p:spPr bwMode="auto">
            <a:xfrm>
              <a:off x="3009528" y="3120430"/>
              <a:ext cx="914400" cy="914400"/>
            </a:xfrm>
            <a:prstGeom prst="ellipse">
              <a:avLst/>
            </a:prstGeom>
            <a:solidFill>
              <a:srgbClr val="92D050"/>
            </a:solidFill>
            <a:ln w="9525">
              <a:noFill/>
              <a:round/>
              <a:headEnd/>
              <a:tailEnd/>
            </a:ln>
          </p:spPr>
          <p:txBody>
            <a:bodyPr wrap="none" anchor="ctr"/>
            <a:lstStyle/>
            <a:p>
              <a:endParaRPr lang="en-US" altLang="zh-CN"/>
            </a:p>
          </p:txBody>
        </p:sp>
        <p:sp>
          <p:nvSpPr>
            <p:cNvPr id="62" name="Oval 12"/>
            <p:cNvSpPr>
              <a:spLocks noChangeArrowheads="1"/>
            </p:cNvSpPr>
            <p:nvPr/>
          </p:nvSpPr>
          <p:spPr bwMode="auto">
            <a:xfrm>
              <a:off x="345703" y="1825030"/>
              <a:ext cx="914400" cy="914400"/>
            </a:xfrm>
            <a:prstGeom prst="ellipse">
              <a:avLst/>
            </a:prstGeom>
            <a:solidFill>
              <a:srgbClr val="92D050"/>
            </a:solidFill>
            <a:ln w="9525">
              <a:noFill/>
              <a:round/>
              <a:headEnd/>
              <a:tailEnd/>
            </a:ln>
          </p:spPr>
          <p:txBody>
            <a:bodyPr wrap="none" anchor="ctr"/>
            <a:lstStyle/>
            <a:p>
              <a:endParaRPr lang="en-US" altLang="zh-CN"/>
            </a:p>
          </p:txBody>
        </p:sp>
        <p:sp>
          <p:nvSpPr>
            <p:cNvPr id="63" name="Oval 13"/>
            <p:cNvSpPr>
              <a:spLocks noChangeArrowheads="1"/>
            </p:cNvSpPr>
            <p:nvPr/>
          </p:nvSpPr>
          <p:spPr bwMode="auto">
            <a:xfrm>
              <a:off x="706066" y="3480792"/>
              <a:ext cx="914400" cy="914400"/>
            </a:xfrm>
            <a:prstGeom prst="ellipse">
              <a:avLst/>
            </a:prstGeom>
            <a:solidFill>
              <a:srgbClr val="92D050"/>
            </a:solidFill>
            <a:ln w="9525">
              <a:noFill/>
              <a:round/>
              <a:headEnd/>
              <a:tailEnd/>
            </a:ln>
          </p:spPr>
          <p:txBody>
            <a:bodyPr wrap="none" anchor="ctr"/>
            <a:lstStyle/>
            <a:p>
              <a:endParaRPr lang="en-US" altLang="zh-CN"/>
            </a:p>
          </p:txBody>
        </p:sp>
      </p:grpSp>
      <p:sp>
        <p:nvSpPr>
          <p:cNvPr id="2" name="TextBox 1"/>
          <p:cNvSpPr txBox="1"/>
          <p:nvPr/>
        </p:nvSpPr>
        <p:spPr>
          <a:xfrm>
            <a:off x="7934574" y="2260315"/>
            <a:ext cx="3159861" cy="923330"/>
          </a:xfrm>
          <a:prstGeom prst="rect">
            <a:avLst/>
          </a:prstGeom>
          <a:noFill/>
        </p:spPr>
        <p:txBody>
          <a:bodyPr wrap="square" rtlCol="0">
            <a:spAutoFit/>
          </a:bodyPr>
          <a:lstStyle/>
          <a:p>
            <a:r>
              <a:rPr lang="en-US" b="1" dirty="0" smtClean="0">
                <a:solidFill>
                  <a:srgbClr val="FFC000"/>
                </a:solidFill>
              </a:rPr>
              <a:t>Unpublished experiments at LANSCE by Xin Li and Roger Pynn</a:t>
            </a:r>
            <a:endParaRPr lang="en-US" b="1" dirty="0">
              <a:solidFill>
                <a:srgbClr val="FFC000"/>
              </a:solidFill>
            </a:endParaRPr>
          </a:p>
        </p:txBody>
      </p:sp>
    </p:spTree>
    <p:extLst>
      <p:ext uri="{BB962C8B-B14F-4D97-AF65-F5344CB8AC3E}">
        <p14:creationId xmlns:p14="http://schemas.microsoft.com/office/powerpoint/2010/main" val="22410497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147299" y="1469204"/>
            <a:ext cx="7253555" cy="4524315"/>
          </a:xfrm>
          <a:prstGeom prst="rect">
            <a:avLst/>
          </a:prstGeom>
          <a:solidFill>
            <a:srgbClr val="FFFF00"/>
          </a:solidFill>
        </p:spPr>
        <p:txBody>
          <a:bodyPr wrap="square" rtlCol="0">
            <a:spAutoFit/>
          </a:bodyPr>
          <a:lstStyle/>
          <a:p>
            <a:pPr algn="ctr"/>
            <a:r>
              <a:rPr lang="en-US" sz="3200" dirty="0" smtClean="0">
                <a:solidFill>
                  <a:srgbClr val="7030A0"/>
                </a:solidFill>
              </a:rPr>
              <a:t>We are usually completely wrong in predicting the future in science.    However while waiting for unexpected discoveries, I believe that these categories merit some exploration.</a:t>
            </a:r>
          </a:p>
          <a:p>
            <a:pPr algn="ctr"/>
            <a:endParaRPr lang="en-US" sz="3200" dirty="0">
              <a:solidFill>
                <a:srgbClr val="7030A0"/>
              </a:solidFill>
            </a:endParaRPr>
          </a:p>
          <a:p>
            <a:pPr algn="ctr"/>
            <a:endParaRPr lang="en-US" sz="3200" dirty="0" smtClean="0">
              <a:solidFill>
                <a:srgbClr val="7030A0"/>
              </a:solidFill>
            </a:endParaRPr>
          </a:p>
          <a:p>
            <a:pPr algn="ctr"/>
            <a:r>
              <a:rPr lang="en-US" sz="3200" dirty="0" smtClean="0">
                <a:solidFill>
                  <a:srgbClr val="7030A0"/>
                </a:solidFill>
              </a:rPr>
              <a:t>Thanks for listening!</a:t>
            </a:r>
          </a:p>
        </p:txBody>
      </p:sp>
    </p:spTree>
    <p:extLst>
      <p:ext uri="{BB962C8B-B14F-4D97-AF65-F5344CB8AC3E}">
        <p14:creationId xmlns:p14="http://schemas.microsoft.com/office/powerpoint/2010/main" val="2294099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extBox 1"/>
          <p:cNvSpPr txBox="1"/>
          <p:nvPr/>
        </p:nvSpPr>
        <p:spPr>
          <a:xfrm>
            <a:off x="3150524" y="581891"/>
            <a:ext cx="4289367" cy="584775"/>
          </a:xfrm>
          <a:prstGeom prst="rect">
            <a:avLst/>
          </a:prstGeom>
          <a:noFill/>
        </p:spPr>
        <p:txBody>
          <a:bodyPr wrap="square" rtlCol="0">
            <a:spAutoFit/>
          </a:bodyPr>
          <a:lstStyle/>
          <a:p>
            <a:pPr algn="ctr"/>
            <a:r>
              <a:rPr lang="en-US" sz="3200" dirty="0" smtClean="0">
                <a:solidFill>
                  <a:srgbClr val="FFC000"/>
                </a:solidFill>
              </a:rPr>
              <a:t>OUTLINE &amp; SCOPE</a:t>
            </a:r>
            <a:endParaRPr lang="en-US" sz="3200" dirty="0">
              <a:solidFill>
                <a:srgbClr val="FFC000"/>
              </a:solidFill>
            </a:endParaRPr>
          </a:p>
        </p:txBody>
      </p:sp>
      <p:sp>
        <p:nvSpPr>
          <p:cNvPr id="4" name="TextBox 3"/>
          <p:cNvSpPr txBox="1"/>
          <p:nvPr/>
        </p:nvSpPr>
        <p:spPr>
          <a:xfrm>
            <a:off x="648393" y="1529542"/>
            <a:ext cx="10723418" cy="3046988"/>
          </a:xfrm>
          <a:prstGeom prst="rect">
            <a:avLst/>
          </a:prstGeom>
          <a:noFill/>
        </p:spPr>
        <p:txBody>
          <a:bodyPr wrap="square" rtlCol="0">
            <a:spAutoFit/>
          </a:bodyPr>
          <a:lstStyle/>
          <a:p>
            <a:r>
              <a:rPr lang="en-US" sz="2400" b="1" dirty="0">
                <a:solidFill>
                  <a:srgbClr val="FFC000"/>
                </a:solidFill>
              </a:rPr>
              <a:t>Soft condensed matter physics is generally regarded as mainly classical (ħ=0) because it is typically concerned with objects at the nanoscale or larger. </a:t>
            </a:r>
            <a:endParaRPr lang="en-US" sz="2400" b="1" dirty="0" smtClean="0">
              <a:solidFill>
                <a:srgbClr val="FFC000"/>
              </a:solidFill>
            </a:endParaRPr>
          </a:p>
          <a:p>
            <a:endParaRPr lang="en-US" sz="2400" b="1" dirty="0">
              <a:solidFill>
                <a:srgbClr val="FFC000"/>
              </a:solidFill>
            </a:endParaRPr>
          </a:p>
          <a:p>
            <a:r>
              <a:rPr lang="en-US" sz="2400" b="1" dirty="0">
                <a:solidFill>
                  <a:srgbClr val="FFC000"/>
                </a:solidFill>
              </a:rPr>
              <a:t>Some categories where QM </a:t>
            </a:r>
            <a:r>
              <a:rPr lang="en-US" sz="2400" b="1" dirty="0" smtClean="0">
                <a:solidFill>
                  <a:srgbClr val="FFC000"/>
                </a:solidFill>
              </a:rPr>
              <a:t>plays a role include</a:t>
            </a:r>
            <a:r>
              <a:rPr lang="en-US" sz="2400" b="1" dirty="0">
                <a:solidFill>
                  <a:srgbClr val="FFC000"/>
                </a:solidFill>
              </a:rPr>
              <a:t>: </a:t>
            </a:r>
            <a:endParaRPr lang="en-US" sz="2400" b="1" dirty="0" smtClean="0">
              <a:solidFill>
                <a:srgbClr val="FFC000"/>
              </a:solidFill>
            </a:endParaRPr>
          </a:p>
          <a:p>
            <a:endParaRPr lang="en-US" sz="2400" b="1" dirty="0">
              <a:solidFill>
                <a:srgbClr val="FFC000"/>
              </a:solidFill>
            </a:endParaRPr>
          </a:p>
          <a:p>
            <a:endParaRPr lang="en-US" sz="2400" b="1" dirty="0">
              <a:solidFill>
                <a:srgbClr val="FFC000"/>
              </a:solidFill>
            </a:endParaRPr>
          </a:p>
          <a:p>
            <a:endParaRPr lang="en-US" sz="2400" b="1" dirty="0">
              <a:solidFill>
                <a:srgbClr val="FFC000"/>
              </a:solidFill>
            </a:endParaRPr>
          </a:p>
        </p:txBody>
      </p:sp>
      <p:sp>
        <p:nvSpPr>
          <p:cNvPr id="6" name="TextBox 5"/>
          <p:cNvSpPr txBox="1"/>
          <p:nvPr/>
        </p:nvSpPr>
        <p:spPr>
          <a:xfrm>
            <a:off x="2128059" y="3645132"/>
            <a:ext cx="7448203" cy="2954655"/>
          </a:xfrm>
          <a:prstGeom prst="rect">
            <a:avLst/>
          </a:prstGeom>
          <a:solidFill>
            <a:srgbClr val="FFFF00"/>
          </a:solidFill>
        </p:spPr>
        <p:txBody>
          <a:bodyPr wrap="square" rtlCol="0">
            <a:spAutoFit/>
          </a:bodyPr>
          <a:lstStyle/>
          <a:p>
            <a:pPr marL="342900" indent="-342900">
              <a:buAutoNum type="arabicParenBoth"/>
            </a:pPr>
            <a:r>
              <a:rPr lang="en-US" sz="2400" b="1" dirty="0" smtClean="0">
                <a:solidFill>
                  <a:srgbClr val="C00000"/>
                </a:solidFill>
              </a:rPr>
              <a:t>direct </a:t>
            </a:r>
            <a:r>
              <a:rPr lang="en-US" sz="2400" b="1" dirty="0">
                <a:solidFill>
                  <a:srgbClr val="C00000"/>
                </a:solidFill>
              </a:rPr>
              <a:t>interplay between electrons and soft matter properties; </a:t>
            </a:r>
            <a:endParaRPr lang="en-US" sz="2400" b="1" dirty="0" smtClean="0">
              <a:solidFill>
                <a:srgbClr val="C00000"/>
              </a:solidFill>
            </a:endParaRPr>
          </a:p>
          <a:p>
            <a:pPr marL="342900" indent="-342900">
              <a:buAutoNum type="arabicParenBoth"/>
            </a:pPr>
            <a:endParaRPr lang="en-US" sz="2400" b="1" dirty="0">
              <a:solidFill>
                <a:srgbClr val="C00000"/>
              </a:solidFill>
            </a:endParaRPr>
          </a:p>
          <a:p>
            <a:pPr marL="342900" indent="-342900">
              <a:buAutoNum type="arabicParenBoth"/>
            </a:pPr>
            <a:r>
              <a:rPr lang="en-US" sz="2400" b="1" dirty="0" smtClean="0">
                <a:solidFill>
                  <a:srgbClr val="C00000"/>
                </a:solidFill>
              </a:rPr>
              <a:t> </a:t>
            </a:r>
            <a:r>
              <a:rPr lang="en-US" sz="2400" b="1" dirty="0">
                <a:solidFill>
                  <a:srgbClr val="C00000"/>
                </a:solidFill>
              </a:rPr>
              <a:t>quantum models for classical behavior; </a:t>
            </a:r>
            <a:endParaRPr lang="en-US" sz="2400" b="1" dirty="0" smtClean="0">
              <a:solidFill>
                <a:srgbClr val="C00000"/>
              </a:solidFill>
            </a:endParaRPr>
          </a:p>
          <a:p>
            <a:pPr marL="342900" indent="-342900">
              <a:buAutoNum type="arabicParenBoth"/>
            </a:pPr>
            <a:endParaRPr lang="en-US" sz="2400" b="1" dirty="0">
              <a:solidFill>
                <a:srgbClr val="C00000"/>
              </a:solidFill>
            </a:endParaRPr>
          </a:p>
          <a:p>
            <a:pPr marL="342900" indent="-342900">
              <a:buAutoNum type="arabicParenBoth"/>
            </a:pPr>
            <a:r>
              <a:rPr lang="en-US" sz="2400" b="1" dirty="0">
                <a:solidFill>
                  <a:srgbClr val="C00000"/>
                </a:solidFill>
              </a:rPr>
              <a:t> </a:t>
            </a:r>
            <a:r>
              <a:rPr lang="en-US" sz="2400" b="1" dirty="0" smtClean="0">
                <a:solidFill>
                  <a:srgbClr val="C00000"/>
                </a:solidFill>
              </a:rPr>
              <a:t>experimental </a:t>
            </a:r>
            <a:r>
              <a:rPr lang="en-US" sz="2400" b="1" dirty="0">
                <a:solidFill>
                  <a:srgbClr val="C00000"/>
                </a:solidFill>
              </a:rPr>
              <a:t>tools to probe soft matter that rely in an essential way upon QM.   </a:t>
            </a:r>
          </a:p>
          <a:p>
            <a:endParaRPr lang="en-US" dirty="0"/>
          </a:p>
        </p:txBody>
      </p:sp>
    </p:spTree>
    <p:extLst>
      <p:ext uri="{BB962C8B-B14F-4D97-AF65-F5344CB8AC3E}">
        <p14:creationId xmlns:p14="http://schemas.microsoft.com/office/powerpoint/2010/main" val="4098169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938409" y="349322"/>
            <a:ext cx="6657653" cy="523220"/>
          </a:xfrm>
          <a:prstGeom prst="rect">
            <a:avLst/>
          </a:prstGeom>
          <a:noFill/>
        </p:spPr>
        <p:txBody>
          <a:bodyPr wrap="square" rtlCol="0">
            <a:spAutoFit/>
          </a:bodyPr>
          <a:lstStyle/>
          <a:p>
            <a:pPr algn="ctr"/>
            <a:r>
              <a:rPr lang="en-US" sz="2800" b="1" dirty="0" smtClean="0">
                <a:solidFill>
                  <a:srgbClr val="FFC000"/>
                </a:solidFill>
              </a:rPr>
              <a:t>ELECTRONS AND SOFT MATTER</a:t>
            </a:r>
            <a:endParaRPr lang="en-US" sz="2800" b="1" dirty="0">
              <a:solidFill>
                <a:srgbClr val="FFC000"/>
              </a:solidFill>
            </a:endParaRPr>
          </a:p>
        </p:txBody>
      </p:sp>
      <p:sp>
        <p:nvSpPr>
          <p:cNvPr id="3" name="TextBox 2"/>
          <p:cNvSpPr txBox="1"/>
          <p:nvPr/>
        </p:nvSpPr>
        <p:spPr>
          <a:xfrm>
            <a:off x="849330" y="1263721"/>
            <a:ext cx="10551560" cy="5632311"/>
          </a:xfrm>
          <a:prstGeom prst="rect">
            <a:avLst/>
          </a:prstGeom>
          <a:noFill/>
        </p:spPr>
        <p:txBody>
          <a:bodyPr wrap="square" rtlCol="0">
            <a:spAutoFit/>
          </a:bodyPr>
          <a:lstStyle/>
          <a:p>
            <a:pPr marL="285750" indent="-285750">
              <a:buFont typeface="Courier New" panose="02070309020205020404" pitchFamily="49" charset="0"/>
              <a:buChar char="o"/>
            </a:pPr>
            <a:r>
              <a:rPr lang="en-US" sz="2400" b="1" dirty="0" smtClean="0">
                <a:solidFill>
                  <a:srgbClr val="FFC000"/>
                </a:solidFill>
              </a:rPr>
              <a:t>BATTERIES, PHOTOVOLTAICS, FLEXIBLE ELECTRONICS where polymers are essential elements</a:t>
            </a:r>
          </a:p>
          <a:p>
            <a:pPr marL="285750" indent="-285750">
              <a:buFont typeface="Courier New" panose="02070309020205020404" pitchFamily="49" charset="0"/>
              <a:buChar char="o"/>
            </a:pPr>
            <a:endParaRPr lang="en-US" sz="2400" b="1" dirty="0">
              <a:solidFill>
                <a:srgbClr val="FFC000"/>
              </a:solidFill>
            </a:endParaRPr>
          </a:p>
          <a:p>
            <a:pPr marL="285750" indent="-285750">
              <a:buFont typeface="Courier New" panose="02070309020205020404" pitchFamily="49" charset="0"/>
              <a:buChar char="o"/>
            </a:pPr>
            <a:r>
              <a:rPr lang="en-US" sz="2400" b="1" dirty="0" smtClean="0">
                <a:solidFill>
                  <a:srgbClr val="FFC000"/>
                </a:solidFill>
              </a:rPr>
              <a:t>COORDINATION CHEMISTRY EFFECTS WITH TRANSITION METAL IONS AND SOFT MATERIALS….flexible lighting</a:t>
            </a:r>
          </a:p>
          <a:p>
            <a:pPr marL="285750" indent="-285750">
              <a:buFont typeface="Courier New" panose="02070309020205020404" pitchFamily="49" charset="0"/>
              <a:buChar char="o"/>
            </a:pPr>
            <a:endParaRPr lang="en-US" sz="2400" b="1" dirty="0">
              <a:solidFill>
                <a:srgbClr val="FFC000"/>
              </a:solidFill>
            </a:endParaRPr>
          </a:p>
          <a:p>
            <a:pPr marL="285750" indent="-285750">
              <a:buFont typeface="Courier New" panose="02070309020205020404" pitchFamily="49" charset="0"/>
              <a:buChar char="o"/>
            </a:pPr>
            <a:r>
              <a:rPr lang="en-US" sz="2400" b="1" dirty="0" smtClean="0">
                <a:solidFill>
                  <a:srgbClr val="FFC000"/>
                </a:solidFill>
              </a:rPr>
              <a:t>COMPENSATION OF ELECTRONIC CHARGES BY IONIC CHARGES IN AQUEOUS MEDIA…..screening of Schottky barrier by dissolved salts in doping of conjugated polymers</a:t>
            </a:r>
          </a:p>
          <a:p>
            <a:pPr marL="285750" indent="-285750">
              <a:buFont typeface="Courier New" panose="02070309020205020404" pitchFamily="49" charset="0"/>
              <a:buChar char="o"/>
            </a:pPr>
            <a:endParaRPr lang="en-US" sz="2400" b="1" dirty="0">
              <a:solidFill>
                <a:srgbClr val="FFC000"/>
              </a:solidFill>
            </a:endParaRPr>
          </a:p>
          <a:p>
            <a:pPr marL="285750" indent="-285750">
              <a:buFont typeface="Courier New" panose="02070309020205020404" pitchFamily="49" charset="0"/>
              <a:buChar char="o"/>
            </a:pPr>
            <a:r>
              <a:rPr lang="en-US" sz="2400" b="1" dirty="0" smtClean="0">
                <a:solidFill>
                  <a:srgbClr val="FFC000"/>
                </a:solidFill>
              </a:rPr>
              <a:t>CONDUCTIVITY OF CONJUGATED POLYMERS…hopping</a:t>
            </a:r>
          </a:p>
          <a:p>
            <a:pPr marL="285750" indent="-285750">
              <a:buFont typeface="Courier New" panose="02070309020205020404" pitchFamily="49" charset="0"/>
              <a:buChar char="o"/>
            </a:pPr>
            <a:endParaRPr lang="en-US" sz="2400" b="1" dirty="0">
              <a:solidFill>
                <a:srgbClr val="FFC000"/>
              </a:solidFill>
            </a:endParaRPr>
          </a:p>
          <a:p>
            <a:pPr marL="285750" indent="-285750">
              <a:buFont typeface="Courier New" panose="02070309020205020404" pitchFamily="49" charset="0"/>
              <a:buChar char="o"/>
            </a:pPr>
            <a:r>
              <a:rPr lang="en-US" sz="2400" b="1" dirty="0" smtClean="0">
                <a:solidFill>
                  <a:srgbClr val="FFC000"/>
                </a:solidFill>
              </a:rPr>
              <a:t>ELECTRON COUPLING TO BENDING MODES IN d=2..grapheme,</a:t>
            </a:r>
          </a:p>
          <a:p>
            <a:pPr marL="285750" indent="-285750">
              <a:buFont typeface="Courier New" panose="02070309020205020404" pitchFamily="49" charset="0"/>
              <a:buChar char="o"/>
            </a:pPr>
            <a:endParaRPr lang="en-US" sz="2400" b="1" dirty="0">
              <a:solidFill>
                <a:srgbClr val="FFC000"/>
              </a:solidFill>
            </a:endParaRPr>
          </a:p>
          <a:p>
            <a:pPr marL="285750" indent="-285750">
              <a:buFont typeface="Courier New" panose="02070309020205020404" pitchFamily="49" charset="0"/>
              <a:buChar char="o"/>
            </a:pPr>
            <a:r>
              <a:rPr lang="en-US" sz="2400" b="1" dirty="0" smtClean="0">
                <a:solidFill>
                  <a:srgbClr val="7030A0"/>
                </a:solidFill>
                <a:effectLst/>
              </a:rPr>
              <a:t>ELECTRON DELOCALIZATION AND POLYMER RIGIDITY</a:t>
            </a:r>
            <a:endParaRPr lang="en-US" sz="2400" b="1" dirty="0">
              <a:solidFill>
                <a:srgbClr val="7030A0"/>
              </a:solidFill>
              <a:effectLst/>
            </a:endParaRPr>
          </a:p>
        </p:txBody>
      </p:sp>
    </p:spTree>
    <p:extLst>
      <p:ext uri="{BB962C8B-B14F-4D97-AF65-F5344CB8AC3E}">
        <p14:creationId xmlns:p14="http://schemas.microsoft.com/office/powerpoint/2010/main" val="1798880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297951" y="629897"/>
            <a:ext cx="11332395" cy="461665"/>
          </a:xfrm>
          <a:prstGeom prst="rect">
            <a:avLst/>
          </a:prstGeom>
        </p:spPr>
        <p:txBody>
          <a:bodyPr wrap="square">
            <a:spAutoFit/>
          </a:bodyPr>
          <a:lstStyle/>
          <a:p>
            <a:pPr lvl="0"/>
            <a:r>
              <a:rPr lang="en-US" sz="2400" b="1" dirty="0" smtClean="0">
                <a:solidFill>
                  <a:srgbClr val="FFC000"/>
                </a:solidFill>
              </a:rPr>
              <a:t>CONFORMONS-ELECTRON </a:t>
            </a:r>
            <a:r>
              <a:rPr lang="en-US" sz="2400" b="1" dirty="0">
                <a:solidFill>
                  <a:srgbClr val="FFC000"/>
                </a:solidFill>
              </a:rPr>
              <a:t>DELOCALIZATION AND POLYMER RIGIDITY</a:t>
            </a:r>
          </a:p>
        </p:txBody>
      </p:sp>
      <p:sp>
        <p:nvSpPr>
          <p:cNvPr id="4" name="TextBox 3"/>
          <p:cNvSpPr txBox="1"/>
          <p:nvPr/>
        </p:nvSpPr>
        <p:spPr>
          <a:xfrm>
            <a:off x="1109609" y="1602769"/>
            <a:ext cx="6441897" cy="369332"/>
          </a:xfrm>
          <a:prstGeom prst="rect">
            <a:avLst/>
          </a:prstGeom>
          <a:noFill/>
        </p:spPr>
        <p:txBody>
          <a:bodyPr wrap="square" rtlCol="0">
            <a:spAutoFit/>
          </a:bodyPr>
          <a:lstStyle/>
          <a:p>
            <a:r>
              <a:rPr lang="en-US" b="1" dirty="0" smtClean="0">
                <a:solidFill>
                  <a:srgbClr val="FFC000"/>
                </a:solidFill>
              </a:rPr>
              <a:t>ELECTRON DOPED CONJUGATED POLYMER CHAIN</a:t>
            </a:r>
            <a:endParaRPr lang="en-US" b="1" dirty="0">
              <a:solidFill>
                <a:srgbClr val="FFC000"/>
              </a:solidFill>
            </a:endParaRPr>
          </a:p>
        </p:txBody>
      </p:sp>
      <p:pic>
        <p:nvPicPr>
          <p:cNvPr id="5" name="Picture 4"/>
          <p:cNvPicPr>
            <a:picLocks noChangeAspect="1"/>
          </p:cNvPicPr>
          <p:nvPr/>
        </p:nvPicPr>
        <p:blipFill>
          <a:blip r:embed="rId3"/>
          <a:stretch>
            <a:fillRect/>
          </a:stretch>
        </p:blipFill>
        <p:spPr>
          <a:xfrm>
            <a:off x="8504273" y="1464282"/>
            <a:ext cx="3126073" cy="1643421"/>
          </a:xfrm>
          <a:prstGeom prst="rect">
            <a:avLst/>
          </a:prstGeom>
        </p:spPr>
      </p:pic>
      <p:pic>
        <p:nvPicPr>
          <p:cNvPr id="6" name="Picture 5"/>
          <p:cNvPicPr>
            <a:picLocks noChangeAspect="1"/>
          </p:cNvPicPr>
          <p:nvPr/>
        </p:nvPicPr>
        <p:blipFill>
          <a:blip r:embed="rId4"/>
          <a:stretch>
            <a:fillRect/>
          </a:stretch>
        </p:blipFill>
        <p:spPr>
          <a:xfrm>
            <a:off x="9626028" y="3278483"/>
            <a:ext cx="2508379" cy="1828894"/>
          </a:xfrm>
          <a:prstGeom prst="rect">
            <a:avLst/>
          </a:prstGeom>
        </p:spPr>
      </p:pic>
      <p:sp>
        <p:nvSpPr>
          <p:cNvPr id="7" name="TextBox 6"/>
          <p:cNvSpPr txBox="1"/>
          <p:nvPr/>
        </p:nvSpPr>
        <p:spPr>
          <a:xfrm>
            <a:off x="6405937" y="2500818"/>
            <a:ext cx="2291137" cy="369332"/>
          </a:xfrm>
          <a:prstGeom prst="rect">
            <a:avLst/>
          </a:prstGeom>
          <a:noFill/>
        </p:spPr>
        <p:txBody>
          <a:bodyPr wrap="square" rtlCol="0">
            <a:spAutoFit/>
          </a:bodyPr>
          <a:lstStyle/>
          <a:p>
            <a:r>
              <a:rPr lang="en-US" b="1" dirty="0" smtClean="0">
                <a:solidFill>
                  <a:srgbClr val="7030A0"/>
                </a:solidFill>
              </a:rPr>
              <a:t>POLYTHIOPHENE</a:t>
            </a:r>
            <a:endParaRPr lang="en-US" b="1" dirty="0">
              <a:solidFill>
                <a:srgbClr val="7030A0"/>
              </a:solidFill>
            </a:endParaRPr>
          </a:p>
        </p:txBody>
      </p:sp>
      <p:cxnSp>
        <p:nvCxnSpPr>
          <p:cNvPr id="10" name="Straight Arrow Connector 9"/>
          <p:cNvCxnSpPr/>
          <p:nvPr/>
        </p:nvCxnSpPr>
        <p:spPr>
          <a:xfrm>
            <a:off x="6904234" y="2685484"/>
            <a:ext cx="85275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183411" y="2369600"/>
            <a:ext cx="1106807" cy="0"/>
          </a:xfrm>
          <a:prstGeom prst="straightConnector1">
            <a:avLst/>
          </a:prstGeom>
          <a:ln w="57150">
            <a:solidFill>
              <a:srgbClr val="FFFF00"/>
            </a:solidFill>
            <a:tailEnd type="triangle"/>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731520" y="2285992"/>
            <a:ext cx="5295207" cy="923330"/>
          </a:xfrm>
          <a:prstGeom prst="rect">
            <a:avLst/>
          </a:prstGeom>
          <a:noFill/>
        </p:spPr>
        <p:txBody>
          <a:bodyPr wrap="square" rtlCol="0">
            <a:spAutoFit/>
          </a:bodyPr>
          <a:lstStyle/>
          <a:p>
            <a:r>
              <a:rPr lang="el-GR" dirty="0" smtClean="0">
                <a:solidFill>
                  <a:srgbClr val="FFC000"/>
                </a:solidFill>
              </a:rPr>
              <a:t>Π</a:t>
            </a:r>
            <a:r>
              <a:rPr lang="en-US" dirty="0" smtClean="0">
                <a:solidFill>
                  <a:srgbClr val="FFC000"/>
                </a:solidFill>
              </a:rPr>
              <a:t> ELECTRON DELOCALIZATION STIFFENS GAUSSIAN POLYMER INTO A SEMI-FLEXIBLE  CHAIN</a:t>
            </a:r>
            <a:endParaRPr lang="en-US" dirty="0">
              <a:solidFill>
                <a:srgbClr val="FFC000"/>
              </a:solidFill>
            </a:endParaRPr>
          </a:p>
        </p:txBody>
      </p:sp>
      <p:cxnSp>
        <p:nvCxnSpPr>
          <p:cNvPr id="17" name="Straight Arrow Connector 16"/>
          <p:cNvCxnSpPr/>
          <p:nvPr/>
        </p:nvCxnSpPr>
        <p:spPr>
          <a:xfrm>
            <a:off x="5527964" y="2898318"/>
            <a:ext cx="4098064" cy="1487423"/>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989215" y="3748696"/>
            <a:ext cx="6845476" cy="1477328"/>
          </a:xfrm>
          <a:prstGeom prst="rect">
            <a:avLst/>
          </a:prstGeom>
          <a:noFill/>
        </p:spPr>
        <p:txBody>
          <a:bodyPr wrap="square" rtlCol="0">
            <a:spAutoFit/>
          </a:bodyPr>
          <a:lstStyle/>
          <a:p>
            <a:pPr algn="ctr"/>
            <a:r>
              <a:rPr lang="en-US" b="1" dirty="0" smtClean="0">
                <a:solidFill>
                  <a:schemeClr val="accent4">
                    <a:lumMod val="40000"/>
                    <a:lumOff val="60000"/>
                  </a:schemeClr>
                </a:solidFill>
              </a:rPr>
              <a:t>TOY MODEL</a:t>
            </a:r>
          </a:p>
          <a:p>
            <a:pPr marL="285750" indent="-285750">
              <a:buFont typeface="Courier New" panose="02070309020205020404" pitchFamily="49" charset="0"/>
              <a:buChar char="o"/>
            </a:pPr>
            <a:endParaRPr lang="en-US" b="1" dirty="0" smtClean="0">
              <a:solidFill>
                <a:schemeClr val="accent4">
                  <a:lumMod val="40000"/>
                  <a:lumOff val="60000"/>
                </a:schemeClr>
              </a:solidFill>
            </a:endParaRPr>
          </a:p>
          <a:p>
            <a:pPr marL="285750" indent="-285750">
              <a:buFont typeface="Courier New" panose="02070309020205020404" pitchFamily="49" charset="0"/>
              <a:buChar char="o"/>
            </a:pPr>
            <a:r>
              <a:rPr lang="en-US" b="1" dirty="0" smtClean="0">
                <a:solidFill>
                  <a:schemeClr val="accent4">
                    <a:lumMod val="40000"/>
                    <a:lumOff val="60000"/>
                  </a:schemeClr>
                </a:solidFill>
              </a:rPr>
              <a:t>TIGHT BINDING </a:t>
            </a:r>
            <a:r>
              <a:rPr lang="el-GR" b="1" dirty="0" smtClean="0">
                <a:solidFill>
                  <a:schemeClr val="accent4">
                    <a:lumMod val="40000"/>
                    <a:lumOff val="60000"/>
                  </a:schemeClr>
                </a:solidFill>
              </a:rPr>
              <a:t>Π</a:t>
            </a:r>
            <a:r>
              <a:rPr lang="en-US" b="1" dirty="0" smtClean="0">
                <a:solidFill>
                  <a:schemeClr val="accent4">
                    <a:lumMod val="40000"/>
                    <a:lumOff val="60000"/>
                  </a:schemeClr>
                </a:solidFill>
              </a:rPr>
              <a:t> ELECTRON HOPPING MATRIX ELEMENT t……all or nothing</a:t>
            </a:r>
          </a:p>
          <a:p>
            <a:pPr lvl="1"/>
            <a:endParaRPr lang="en-US" dirty="0">
              <a:solidFill>
                <a:schemeClr val="accent4">
                  <a:lumMod val="40000"/>
                  <a:lumOff val="60000"/>
                </a:schemeClr>
              </a:solidFill>
            </a:endParaRPr>
          </a:p>
        </p:txBody>
      </p:sp>
      <p:graphicFrame>
        <p:nvGraphicFramePr>
          <p:cNvPr id="21" name="Object 20"/>
          <p:cNvGraphicFramePr>
            <a:graphicFrameLocks noChangeAspect="1"/>
          </p:cNvGraphicFramePr>
          <p:nvPr>
            <p:extLst>
              <p:ext uri="{D42A27DB-BD31-4B8C-83A1-F6EECF244321}">
                <p14:modId xmlns:p14="http://schemas.microsoft.com/office/powerpoint/2010/main" val="3250224792"/>
              </p:ext>
            </p:extLst>
          </p:nvPr>
        </p:nvGraphicFramePr>
        <p:xfrm>
          <a:off x="4114800" y="2209800"/>
          <a:ext cx="914400" cy="198438"/>
        </p:xfrm>
        <a:graphic>
          <a:graphicData uri="http://schemas.openxmlformats.org/presentationml/2006/ole">
            <mc:AlternateContent xmlns:mc="http://schemas.openxmlformats.org/markup-compatibility/2006">
              <mc:Choice xmlns:v="urn:schemas-microsoft-com:vml" Requires="v">
                <p:oleObj spid="_x0000_s1055" name="Equation" r:id="rId5" imgW="914400" imgH="198720" progId="Equation.DSMT4">
                  <p:embed/>
                </p:oleObj>
              </mc:Choice>
              <mc:Fallback>
                <p:oleObj name="Equation" r:id="rId5" imgW="914400" imgH="198720" progId="Equation.DSMT4">
                  <p:embed/>
                  <p:pic>
                    <p:nvPicPr>
                      <p:cNvPr id="0" name=""/>
                      <p:cNvPicPr/>
                      <p:nvPr/>
                    </p:nvPicPr>
                    <p:blipFill>
                      <a:blip r:embed="rId6"/>
                      <a:stretch>
                        <a:fillRect/>
                      </a:stretch>
                    </p:blipFill>
                    <p:spPr>
                      <a:xfrm>
                        <a:off x="4114800" y="2209800"/>
                        <a:ext cx="914400" cy="198438"/>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22" name="Rectangle 21"/>
              <p:cNvSpPr/>
              <p:nvPr/>
            </p:nvSpPr>
            <p:spPr>
              <a:xfrm>
                <a:off x="2377440" y="5198453"/>
                <a:ext cx="3333404" cy="898003"/>
              </a:xfrm>
              <a:prstGeom prst="rect">
                <a:avLst/>
              </a:prstGeom>
              <a:solidFill>
                <a:schemeClr val="tx1">
                  <a:lumMod val="50000"/>
                  <a:lumOff val="50000"/>
                </a:schemeClr>
              </a:solidFill>
            </p:spPr>
            <p:txBody>
              <a:bodyPr wrap="square">
                <a:spAutoFit/>
              </a:bodyPr>
              <a:lstStyle/>
              <a:p>
                <a:pPr/>
                <a14:m>
                  <m:oMathPara xmlns:m="http://schemas.openxmlformats.org/officeDocument/2006/math">
                    <m:oMathParaPr>
                      <m:jc m:val="left"/>
                    </m:oMathParaPr>
                    <m:oMath xmlns:m="http://schemas.openxmlformats.org/officeDocument/2006/math">
                      <m:m>
                        <m:mPr>
                          <m:mcs>
                            <m:mc>
                              <m:mcPr>
                                <m:count m:val="1"/>
                                <m:mcJc m:val="center"/>
                              </m:mcPr>
                            </m:mc>
                          </m:mcs>
                          <m:ctrlPr>
                            <a:rPr lang="en-US" b="1" i="1" smtClean="0">
                              <a:solidFill>
                                <a:schemeClr val="accent4">
                                  <a:lumMod val="40000"/>
                                  <a:lumOff val="60000"/>
                                </a:schemeClr>
                              </a:solidFill>
                              <a:latin typeface="Cambria Math"/>
                            </a:rPr>
                          </m:ctrlPr>
                        </m:mPr>
                        <m:mr>
                          <m:e>
                            <m:r>
                              <a:rPr lang="en-US" b="1" i="1">
                                <a:solidFill>
                                  <a:schemeClr val="accent4">
                                    <a:lumMod val="40000"/>
                                    <a:lumOff val="60000"/>
                                  </a:schemeClr>
                                </a:solidFill>
                                <a:latin typeface="Cambria Math" panose="02040503050406030204" pitchFamily="18" charset="0"/>
                              </a:rPr>
                              <m:t>𝜺</m:t>
                            </m:r>
                            <m:r>
                              <a:rPr lang="en-US" b="1" i="0">
                                <a:solidFill>
                                  <a:schemeClr val="accent4">
                                    <a:lumMod val="40000"/>
                                    <a:lumOff val="60000"/>
                                  </a:schemeClr>
                                </a:solidFill>
                                <a:latin typeface="Cambria Math" panose="02040503050406030204" pitchFamily="18" charset="0"/>
                              </a:rPr>
                              <m:t>(</m:t>
                            </m:r>
                            <m:r>
                              <a:rPr lang="en-US" b="1" i="1">
                                <a:solidFill>
                                  <a:schemeClr val="accent4">
                                    <a:lumMod val="40000"/>
                                    <a:lumOff val="60000"/>
                                  </a:schemeClr>
                                </a:solidFill>
                                <a:latin typeface="Cambria Math" panose="02040503050406030204" pitchFamily="18" charset="0"/>
                              </a:rPr>
                              <m:t>𝒌</m:t>
                            </m:r>
                            <m:r>
                              <a:rPr lang="en-US" b="1" i="0">
                                <a:solidFill>
                                  <a:schemeClr val="accent4">
                                    <a:lumMod val="40000"/>
                                    <a:lumOff val="60000"/>
                                  </a:schemeClr>
                                </a:solidFill>
                                <a:latin typeface="Cambria Math" panose="02040503050406030204" pitchFamily="18" charset="0"/>
                              </a:rPr>
                              <m:t>)=</m:t>
                            </m:r>
                            <m:r>
                              <a:rPr lang="en-US" b="1" i="0">
                                <a:solidFill>
                                  <a:schemeClr val="accent4">
                                    <a:lumMod val="40000"/>
                                    <a:lumOff val="60000"/>
                                  </a:schemeClr>
                                </a:solidFill>
                                <a:latin typeface="Cambria Math" panose="02040503050406030204" pitchFamily="18" charset="0"/>
                              </a:rPr>
                              <m:t>𝟒</m:t>
                            </m:r>
                            <m:r>
                              <a:rPr lang="en-US" b="1" i="1">
                                <a:solidFill>
                                  <a:schemeClr val="accent4">
                                    <a:lumMod val="40000"/>
                                    <a:lumOff val="60000"/>
                                  </a:schemeClr>
                                </a:solidFill>
                                <a:latin typeface="Cambria Math" panose="02040503050406030204" pitchFamily="18" charset="0"/>
                              </a:rPr>
                              <m:t>𝒕</m:t>
                            </m:r>
                            <m:sSup>
                              <m:sSupPr>
                                <m:ctrlPr>
                                  <a:rPr lang="en-US" b="1" i="1">
                                    <a:solidFill>
                                      <a:schemeClr val="accent4">
                                        <a:lumMod val="40000"/>
                                        <a:lumOff val="60000"/>
                                      </a:schemeClr>
                                    </a:solidFill>
                                    <a:latin typeface="Cambria Math"/>
                                  </a:rPr>
                                </m:ctrlPr>
                              </m:sSupPr>
                              <m:e>
                                <m:r>
                                  <a:rPr lang="en-US" b="1" i="0">
                                    <a:solidFill>
                                      <a:schemeClr val="accent4">
                                        <a:lumMod val="40000"/>
                                        <a:lumOff val="60000"/>
                                      </a:schemeClr>
                                    </a:solidFill>
                                    <a:latin typeface="Cambria Math" panose="02040503050406030204" pitchFamily="18" charset="0"/>
                                  </a:rPr>
                                  <m:t>𝐬𝐢𝐧</m:t>
                                </m:r>
                              </m:e>
                              <m:sup>
                                <m:r>
                                  <a:rPr lang="en-US" b="1" i="0">
                                    <a:solidFill>
                                      <a:schemeClr val="accent4">
                                        <a:lumMod val="40000"/>
                                        <a:lumOff val="60000"/>
                                      </a:schemeClr>
                                    </a:solidFill>
                                    <a:latin typeface="Cambria Math" panose="02040503050406030204" pitchFamily="18" charset="0"/>
                                  </a:rPr>
                                  <m:t>𝟐</m:t>
                                </m:r>
                              </m:sup>
                            </m:sSup>
                            <m:r>
                              <a:rPr lang="en-US" b="1" i="0">
                                <a:solidFill>
                                  <a:schemeClr val="accent4">
                                    <a:lumMod val="40000"/>
                                    <a:lumOff val="60000"/>
                                  </a:schemeClr>
                                </a:solidFill>
                                <a:latin typeface="Cambria Math" panose="02040503050406030204" pitchFamily="18" charset="0"/>
                              </a:rPr>
                              <m:t>(</m:t>
                            </m:r>
                            <m:f>
                              <m:fPr>
                                <m:type m:val="lin"/>
                                <m:ctrlPr>
                                  <a:rPr lang="en-US" b="1" i="1">
                                    <a:solidFill>
                                      <a:schemeClr val="accent4">
                                        <a:lumMod val="40000"/>
                                        <a:lumOff val="60000"/>
                                      </a:schemeClr>
                                    </a:solidFill>
                                    <a:latin typeface="Cambria Math"/>
                                  </a:rPr>
                                </m:ctrlPr>
                              </m:fPr>
                              <m:num>
                                <m:r>
                                  <a:rPr lang="en-US" b="1" i="1">
                                    <a:solidFill>
                                      <a:schemeClr val="accent4">
                                        <a:lumMod val="40000"/>
                                        <a:lumOff val="60000"/>
                                      </a:schemeClr>
                                    </a:solidFill>
                                    <a:latin typeface="Cambria Math" panose="02040503050406030204" pitchFamily="18" charset="0"/>
                                  </a:rPr>
                                  <m:t>𝒌</m:t>
                                </m:r>
                              </m:num>
                              <m:den>
                                <m:r>
                                  <a:rPr lang="en-US" b="1" i="0">
                                    <a:solidFill>
                                      <a:schemeClr val="accent4">
                                        <a:lumMod val="40000"/>
                                        <a:lumOff val="60000"/>
                                      </a:schemeClr>
                                    </a:solidFill>
                                    <a:latin typeface="Cambria Math" panose="02040503050406030204" pitchFamily="18" charset="0"/>
                                  </a:rPr>
                                  <m:t>𝟐</m:t>
                                </m:r>
                              </m:den>
                            </m:f>
                            <m:r>
                              <a:rPr lang="en-US" b="1" i="0">
                                <a:solidFill>
                                  <a:schemeClr val="accent4">
                                    <a:lumMod val="40000"/>
                                    <a:lumOff val="60000"/>
                                  </a:schemeClr>
                                </a:solidFill>
                                <a:latin typeface="Cambria Math" panose="02040503050406030204" pitchFamily="18" charset="0"/>
                              </a:rPr>
                              <m:t>),</m:t>
                            </m:r>
                          </m:e>
                        </m:mr>
                        <m:mr>
                          <m:e>
                            <m:r>
                              <a:rPr lang="en-US" b="1" i="1">
                                <a:solidFill>
                                  <a:schemeClr val="accent4">
                                    <a:lumMod val="40000"/>
                                    <a:lumOff val="60000"/>
                                  </a:schemeClr>
                                </a:solidFill>
                                <a:latin typeface="Cambria Math" panose="02040503050406030204" pitchFamily="18" charset="0"/>
                              </a:rPr>
                              <m:t>𝒌</m:t>
                            </m:r>
                            <m:r>
                              <a:rPr lang="en-US" b="1">
                                <a:solidFill>
                                  <a:schemeClr val="accent4">
                                    <a:lumMod val="40000"/>
                                    <a:lumOff val="60000"/>
                                  </a:schemeClr>
                                </a:solidFill>
                                <a:latin typeface="Cambria Math" panose="02040503050406030204" pitchFamily="18" charset="0"/>
                              </a:rPr>
                              <m:t>=</m:t>
                            </m:r>
                            <m:f>
                              <m:fPr>
                                <m:ctrlPr>
                                  <a:rPr lang="en-US" b="1" i="1">
                                    <a:solidFill>
                                      <a:schemeClr val="accent4">
                                        <a:lumMod val="40000"/>
                                        <a:lumOff val="60000"/>
                                      </a:schemeClr>
                                    </a:solidFill>
                                    <a:latin typeface="Cambria Math"/>
                                  </a:rPr>
                                </m:ctrlPr>
                              </m:fPr>
                              <m:num>
                                <m:r>
                                  <a:rPr lang="en-US" b="1" i="1">
                                    <a:solidFill>
                                      <a:schemeClr val="accent4">
                                        <a:lumMod val="40000"/>
                                        <a:lumOff val="60000"/>
                                      </a:schemeClr>
                                    </a:solidFill>
                                    <a:latin typeface="Cambria Math" panose="02040503050406030204" pitchFamily="18" charset="0"/>
                                  </a:rPr>
                                  <m:t>𝒑</m:t>
                                </m:r>
                                <m:r>
                                  <a:rPr lang="en-US" b="1" i="1">
                                    <a:solidFill>
                                      <a:schemeClr val="accent4">
                                        <a:lumMod val="40000"/>
                                        <a:lumOff val="60000"/>
                                      </a:schemeClr>
                                    </a:solidFill>
                                    <a:latin typeface="Cambria Math" panose="02040503050406030204" pitchFamily="18" charset="0"/>
                                  </a:rPr>
                                  <m:t>𝝅</m:t>
                                </m:r>
                              </m:num>
                              <m:den>
                                <m:r>
                                  <a:rPr lang="en-US" b="1">
                                    <a:solidFill>
                                      <a:schemeClr val="accent4">
                                        <a:lumMod val="40000"/>
                                        <a:lumOff val="60000"/>
                                      </a:schemeClr>
                                    </a:solidFill>
                                    <a:latin typeface="Cambria Math" panose="02040503050406030204" pitchFamily="18" charset="0"/>
                                  </a:rPr>
                                  <m:t>ℓ+</m:t>
                                </m:r>
                                <m:r>
                                  <a:rPr lang="en-US" b="1" i="1">
                                    <a:solidFill>
                                      <a:schemeClr val="accent4">
                                        <a:lumMod val="40000"/>
                                        <a:lumOff val="60000"/>
                                      </a:schemeClr>
                                    </a:solidFill>
                                    <a:latin typeface="Cambria Math" panose="02040503050406030204" pitchFamily="18" charset="0"/>
                                  </a:rPr>
                                  <m:t>𝟏</m:t>
                                </m:r>
                              </m:den>
                            </m:f>
                            <m:r>
                              <a:rPr lang="en-US" b="1">
                                <a:solidFill>
                                  <a:schemeClr val="accent4">
                                    <a:lumMod val="40000"/>
                                    <a:lumOff val="60000"/>
                                  </a:schemeClr>
                                </a:solidFill>
                                <a:latin typeface="Cambria Math" panose="02040503050406030204" pitchFamily="18" charset="0"/>
                              </a:rPr>
                              <m:t>,</m:t>
                            </m:r>
                            <m:r>
                              <a:rPr lang="en-US" b="1" i="1">
                                <a:solidFill>
                                  <a:schemeClr val="accent4">
                                    <a:lumMod val="40000"/>
                                    <a:lumOff val="60000"/>
                                  </a:schemeClr>
                                </a:solidFill>
                                <a:latin typeface="Cambria Math" panose="02040503050406030204" pitchFamily="18" charset="0"/>
                              </a:rPr>
                              <m:t>𝒑</m:t>
                            </m:r>
                            <m:r>
                              <a:rPr lang="en-US" b="1">
                                <a:solidFill>
                                  <a:schemeClr val="accent4">
                                    <a:lumMod val="40000"/>
                                    <a:lumOff val="60000"/>
                                  </a:schemeClr>
                                </a:solidFill>
                                <a:latin typeface="Cambria Math" panose="02040503050406030204" pitchFamily="18" charset="0"/>
                              </a:rPr>
                              <m:t>=</m:t>
                            </m:r>
                            <m:r>
                              <a:rPr lang="en-US" b="1" i="1">
                                <a:solidFill>
                                  <a:schemeClr val="accent4">
                                    <a:lumMod val="40000"/>
                                    <a:lumOff val="60000"/>
                                  </a:schemeClr>
                                </a:solidFill>
                                <a:latin typeface="Cambria Math" panose="02040503050406030204" pitchFamily="18" charset="0"/>
                              </a:rPr>
                              <m:t>𝟏</m:t>
                            </m:r>
                            <m:r>
                              <a:rPr lang="en-US" b="1">
                                <a:solidFill>
                                  <a:schemeClr val="accent4">
                                    <a:lumMod val="40000"/>
                                    <a:lumOff val="60000"/>
                                  </a:schemeClr>
                                </a:solidFill>
                                <a:latin typeface="Cambria Math" panose="02040503050406030204" pitchFamily="18" charset="0"/>
                              </a:rPr>
                              <m:t>,</m:t>
                            </m:r>
                            <m:r>
                              <a:rPr lang="en-US" b="1" i="1">
                                <a:solidFill>
                                  <a:schemeClr val="accent4">
                                    <a:lumMod val="40000"/>
                                    <a:lumOff val="60000"/>
                                  </a:schemeClr>
                                </a:solidFill>
                                <a:latin typeface="Cambria Math" panose="02040503050406030204" pitchFamily="18" charset="0"/>
                              </a:rPr>
                              <m:t>𝟐</m:t>
                            </m:r>
                            <m:r>
                              <a:rPr lang="en-US" b="1">
                                <a:solidFill>
                                  <a:schemeClr val="accent4">
                                    <a:lumMod val="40000"/>
                                    <a:lumOff val="60000"/>
                                  </a:schemeClr>
                                </a:solidFill>
                                <a:latin typeface="Cambria Math" panose="02040503050406030204" pitchFamily="18" charset="0"/>
                              </a:rPr>
                              <m:t>,</m:t>
                            </m:r>
                            <m:r>
                              <a:rPr lang="en-US" b="1" i="1">
                                <a:solidFill>
                                  <a:schemeClr val="accent4">
                                    <a:lumMod val="40000"/>
                                    <a:lumOff val="60000"/>
                                  </a:schemeClr>
                                </a:solidFill>
                                <a:latin typeface="Cambria Math" panose="02040503050406030204" pitchFamily="18" charset="0"/>
                              </a:rPr>
                              <m:t>𝟑</m:t>
                            </m:r>
                            <m:r>
                              <a:rPr lang="en-US" b="1">
                                <a:solidFill>
                                  <a:schemeClr val="accent4">
                                    <a:lumMod val="40000"/>
                                    <a:lumOff val="60000"/>
                                  </a:schemeClr>
                                </a:solidFill>
                                <a:latin typeface="Cambria Math" panose="02040503050406030204" pitchFamily="18" charset="0"/>
                              </a:rPr>
                              <m:t>....ℓ</m:t>
                            </m:r>
                            <m:r>
                              <m:rPr>
                                <m:nor/>
                              </m:rPr>
                              <a:rPr lang="en-US" b="1" dirty="0">
                                <a:solidFill>
                                  <a:schemeClr val="accent4">
                                    <a:lumMod val="40000"/>
                                    <a:lumOff val="60000"/>
                                  </a:schemeClr>
                                </a:solidFill>
                              </a:rPr>
                              <m:t> </m:t>
                            </m:r>
                          </m:e>
                        </m:mr>
                      </m:m>
                    </m:oMath>
                  </m:oMathPara>
                </a14:m>
                <a:endParaRPr lang="en-US" b="1" dirty="0"/>
              </a:p>
            </p:txBody>
          </p:sp>
        </mc:Choice>
        <mc:Fallback xmlns="">
          <p:sp>
            <p:nvSpPr>
              <p:cNvPr id="22" name="Rectangle 21"/>
              <p:cNvSpPr>
                <a:spLocks noRot="1" noChangeAspect="1" noMove="1" noResize="1" noEditPoints="1" noAdjustHandles="1" noChangeArrowheads="1" noChangeShapeType="1" noTextEdit="1"/>
              </p:cNvSpPr>
              <p:nvPr/>
            </p:nvSpPr>
            <p:spPr>
              <a:xfrm>
                <a:off x="2377440" y="5198453"/>
                <a:ext cx="3333404" cy="898003"/>
              </a:xfrm>
              <a:prstGeom prst="rect">
                <a:avLst/>
              </a:prstGeom>
              <a:blipFill rotWithShape="0">
                <a:blip r:embed="rId7"/>
                <a:stretch>
                  <a:fillRect/>
                </a:stretch>
              </a:blipFill>
            </p:spPr>
            <p:txBody>
              <a:bodyPr/>
              <a:lstStyle/>
              <a:p>
                <a:r>
                  <a:rPr lang="en-US">
                    <a:noFill/>
                  </a:rPr>
                  <a:t> </a:t>
                </a:r>
              </a:p>
            </p:txBody>
          </p:sp>
        </mc:Fallback>
      </mc:AlternateContent>
      <p:sp>
        <p:nvSpPr>
          <p:cNvPr id="23" name="TextBox 22"/>
          <p:cNvSpPr txBox="1"/>
          <p:nvPr/>
        </p:nvSpPr>
        <p:spPr>
          <a:xfrm>
            <a:off x="989215" y="6306449"/>
            <a:ext cx="5569527" cy="369332"/>
          </a:xfrm>
          <a:prstGeom prst="rect">
            <a:avLst/>
          </a:prstGeom>
          <a:noFill/>
        </p:spPr>
        <p:txBody>
          <a:bodyPr wrap="square" rtlCol="0">
            <a:spAutoFit/>
          </a:bodyPr>
          <a:lstStyle/>
          <a:p>
            <a:pPr marL="285750" indent="-285750">
              <a:buFont typeface="Courier New" panose="02070309020205020404" pitchFamily="49" charset="0"/>
              <a:buChar char="o"/>
            </a:pPr>
            <a:r>
              <a:rPr lang="en-US" b="1" dirty="0" smtClean="0">
                <a:solidFill>
                  <a:schemeClr val="accent4">
                    <a:lumMod val="40000"/>
                    <a:lumOff val="60000"/>
                  </a:schemeClr>
                </a:solidFill>
              </a:rPr>
              <a:t>Loss of configurational entropy </a:t>
            </a:r>
            <a:r>
              <a:rPr lang="el-GR" b="1" dirty="0" smtClean="0">
                <a:solidFill>
                  <a:schemeClr val="accent4">
                    <a:lumMod val="40000"/>
                    <a:lumOff val="60000"/>
                  </a:schemeClr>
                </a:solidFill>
              </a:rPr>
              <a:t>α</a:t>
            </a:r>
            <a:r>
              <a:rPr lang="en-US" b="1" dirty="0" smtClean="0">
                <a:solidFill>
                  <a:schemeClr val="accent4">
                    <a:lumMod val="40000"/>
                    <a:lumOff val="60000"/>
                  </a:schemeClr>
                </a:solidFill>
              </a:rPr>
              <a:t>T/rigid bond</a:t>
            </a:r>
            <a:endParaRPr lang="en-US" b="1" dirty="0">
              <a:solidFill>
                <a:schemeClr val="accent4">
                  <a:lumMod val="40000"/>
                  <a:lumOff val="60000"/>
                </a:schemeClr>
              </a:solidFill>
            </a:endParaRPr>
          </a:p>
        </p:txBody>
      </p:sp>
      <p:sp>
        <p:nvSpPr>
          <p:cNvPr id="24" name="TextBox 23"/>
          <p:cNvSpPr txBox="1"/>
          <p:nvPr/>
        </p:nvSpPr>
        <p:spPr>
          <a:xfrm>
            <a:off x="7657235" y="5278157"/>
            <a:ext cx="4155149" cy="1477328"/>
          </a:xfrm>
          <a:prstGeom prst="rect">
            <a:avLst/>
          </a:prstGeom>
          <a:noFill/>
        </p:spPr>
        <p:txBody>
          <a:bodyPr wrap="square" rtlCol="0">
            <a:spAutoFit/>
          </a:bodyPr>
          <a:lstStyle/>
          <a:p>
            <a:r>
              <a:rPr lang="en-US" b="1" dirty="0" smtClean="0">
                <a:solidFill>
                  <a:schemeClr val="accent4">
                    <a:lumMod val="40000"/>
                    <a:lumOff val="60000"/>
                  </a:schemeClr>
                </a:solidFill>
              </a:rPr>
              <a:t>ℓ is number of monomers per rigid segment</a:t>
            </a:r>
          </a:p>
          <a:p>
            <a:endParaRPr lang="en-US" b="1" dirty="0">
              <a:solidFill>
                <a:schemeClr val="accent4">
                  <a:lumMod val="40000"/>
                  <a:lumOff val="60000"/>
                </a:schemeClr>
              </a:solidFill>
            </a:endParaRPr>
          </a:p>
          <a:p>
            <a:r>
              <a:rPr lang="en-US" b="1" dirty="0" smtClean="0">
                <a:solidFill>
                  <a:schemeClr val="accent4">
                    <a:lumMod val="40000"/>
                    <a:lumOff val="60000"/>
                  </a:schemeClr>
                </a:solidFill>
              </a:rPr>
              <a:t>Rigid segment--- </a:t>
            </a:r>
            <a:r>
              <a:rPr lang="en-US" b="1" dirty="0" err="1" smtClean="0">
                <a:solidFill>
                  <a:srgbClr val="FF0000"/>
                </a:solidFill>
              </a:rPr>
              <a:t>conformon</a:t>
            </a:r>
            <a:r>
              <a:rPr lang="en-US" b="1" dirty="0" smtClean="0">
                <a:solidFill>
                  <a:schemeClr val="accent4">
                    <a:lumMod val="40000"/>
                    <a:lumOff val="60000"/>
                  </a:schemeClr>
                </a:solidFill>
              </a:rPr>
              <a:t>….. analogous to polaron</a:t>
            </a:r>
            <a:endParaRPr lang="en-US" b="1" dirty="0">
              <a:solidFill>
                <a:schemeClr val="accent4">
                  <a:lumMod val="40000"/>
                  <a:lumOff val="60000"/>
                </a:schemeClr>
              </a:solidFill>
            </a:endParaRPr>
          </a:p>
        </p:txBody>
      </p:sp>
    </p:spTree>
    <p:extLst>
      <p:ext uri="{BB962C8B-B14F-4D97-AF65-F5344CB8AC3E}">
        <p14:creationId xmlns:p14="http://schemas.microsoft.com/office/powerpoint/2010/main" val="774355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737360" y="415636"/>
            <a:ext cx="8254537" cy="523220"/>
          </a:xfrm>
          <a:prstGeom prst="rect">
            <a:avLst/>
          </a:prstGeom>
          <a:noFill/>
        </p:spPr>
        <p:txBody>
          <a:bodyPr wrap="square" rtlCol="0">
            <a:spAutoFit/>
          </a:bodyPr>
          <a:lstStyle/>
          <a:p>
            <a:pPr algn="r"/>
            <a:r>
              <a:rPr lang="en-US" sz="2800" b="1" dirty="0" smtClean="0">
                <a:solidFill>
                  <a:srgbClr val="FFC000"/>
                </a:solidFill>
              </a:rPr>
              <a:t>CONFORMONS AT LOW DOPING-RESULTS</a:t>
            </a:r>
            <a:endParaRPr lang="en-US" sz="2800" b="1" dirty="0">
              <a:solidFill>
                <a:srgbClr val="FFC000"/>
              </a:solidFill>
            </a:endParaRPr>
          </a:p>
        </p:txBody>
      </p:sp>
      <p:sp>
        <p:nvSpPr>
          <p:cNvPr id="3" name="TextBox 2"/>
          <p:cNvSpPr txBox="1"/>
          <p:nvPr/>
        </p:nvSpPr>
        <p:spPr>
          <a:xfrm>
            <a:off x="2543695" y="1580035"/>
            <a:ext cx="8204662" cy="923330"/>
          </a:xfrm>
          <a:prstGeom prst="rect">
            <a:avLst/>
          </a:prstGeom>
          <a:noFill/>
        </p:spPr>
        <p:txBody>
          <a:bodyPr wrap="square" rtlCol="0">
            <a:spAutoFit/>
          </a:bodyPr>
          <a:lstStyle/>
          <a:p>
            <a:r>
              <a:rPr lang="en-US" b="1" dirty="0" smtClean="0">
                <a:solidFill>
                  <a:srgbClr val="FFC000"/>
                </a:solidFill>
              </a:rPr>
              <a:t>For r electrons (</a:t>
            </a:r>
            <a:r>
              <a:rPr lang="en-US" b="1" dirty="0" err="1" smtClean="0">
                <a:solidFill>
                  <a:srgbClr val="FFC000"/>
                </a:solidFill>
              </a:rPr>
              <a:t>spinless</a:t>
            </a:r>
            <a:r>
              <a:rPr lang="en-US" b="1" dirty="0" smtClean="0">
                <a:solidFill>
                  <a:srgbClr val="FFC000"/>
                </a:solidFill>
              </a:rPr>
              <a:t> for simplicity)  in a </a:t>
            </a:r>
            <a:r>
              <a:rPr lang="en-US" b="1" dirty="0" err="1" smtClean="0">
                <a:solidFill>
                  <a:srgbClr val="FFC000"/>
                </a:solidFill>
              </a:rPr>
              <a:t>conformon</a:t>
            </a:r>
            <a:r>
              <a:rPr lang="en-US" b="1" dirty="0" smtClean="0">
                <a:solidFill>
                  <a:srgbClr val="FFC000"/>
                </a:solidFill>
              </a:rPr>
              <a:t>:</a:t>
            </a:r>
          </a:p>
          <a:p>
            <a:endParaRPr lang="en-US" b="1" dirty="0">
              <a:solidFill>
                <a:srgbClr val="FFC000"/>
              </a:solidFill>
            </a:endParaRPr>
          </a:p>
          <a:p>
            <a:pPr marL="285750" indent="-285750">
              <a:buFont typeface="Courier New" panose="02070309020205020404" pitchFamily="49" charset="0"/>
              <a:buChar char="o"/>
            </a:pPr>
            <a:r>
              <a:rPr lang="en-US" b="1" dirty="0" smtClean="0">
                <a:solidFill>
                  <a:srgbClr val="FFC000"/>
                </a:solidFill>
              </a:rPr>
              <a:t>Optimal </a:t>
            </a:r>
            <a:r>
              <a:rPr lang="en-US" b="1" dirty="0" err="1" smtClean="0">
                <a:solidFill>
                  <a:srgbClr val="FFC000"/>
                </a:solidFill>
              </a:rPr>
              <a:t>conformon</a:t>
            </a:r>
            <a:r>
              <a:rPr lang="en-US" b="1" dirty="0" smtClean="0">
                <a:solidFill>
                  <a:srgbClr val="FFC000"/>
                </a:solidFill>
              </a:rPr>
              <a:t> length ,</a:t>
            </a:r>
            <a:endParaRPr lang="en-US" b="1" dirty="0">
              <a:solidFill>
                <a:srgbClr val="FFC000"/>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1790654052"/>
              </p:ext>
            </p:extLst>
          </p:nvPr>
        </p:nvGraphicFramePr>
        <p:xfrm>
          <a:off x="2795154" y="2701351"/>
          <a:ext cx="1895996" cy="541713"/>
        </p:xfrm>
        <a:graphic>
          <a:graphicData uri="http://schemas.openxmlformats.org/presentationml/2006/ole">
            <mc:AlternateContent xmlns:mc="http://schemas.openxmlformats.org/markup-compatibility/2006">
              <mc:Choice xmlns:v="urn:schemas-microsoft-com:vml" Requires="v">
                <p:oleObj spid="_x0000_s2157" name="Equation" r:id="rId3" imgW="799920" imgH="228600" progId="Equation.DSMT4">
                  <p:embed/>
                </p:oleObj>
              </mc:Choice>
              <mc:Fallback>
                <p:oleObj name="Equation" r:id="rId3" imgW="799920" imgH="228600" progId="Equation.DSMT4">
                  <p:embed/>
                  <p:pic>
                    <p:nvPicPr>
                      <p:cNvPr id="0" name=""/>
                      <p:cNvPicPr/>
                      <p:nvPr/>
                    </p:nvPicPr>
                    <p:blipFill>
                      <a:blip r:embed="rId4"/>
                      <a:stretch>
                        <a:fillRect/>
                      </a:stretch>
                    </p:blipFill>
                    <p:spPr>
                      <a:xfrm>
                        <a:off x="2795154" y="2701351"/>
                        <a:ext cx="1895996" cy="541713"/>
                      </a:xfrm>
                      <a:prstGeom prst="rect">
                        <a:avLst/>
                      </a:prstGeom>
                      <a:solidFill>
                        <a:srgbClr val="FFFF00"/>
                      </a:solidFill>
                      <a:ln>
                        <a:solidFill>
                          <a:schemeClr val="accent4">
                            <a:lumMod val="20000"/>
                            <a:lumOff val="80000"/>
                          </a:schemeClr>
                        </a:solidFill>
                      </a:ln>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23316573"/>
              </p:ext>
            </p:extLst>
          </p:nvPr>
        </p:nvGraphicFramePr>
        <p:xfrm>
          <a:off x="5280025" y="2654300"/>
          <a:ext cx="1612900" cy="671513"/>
        </p:xfrm>
        <a:graphic>
          <a:graphicData uri="http://schemas.openxmlformats.org/presentationml/2006/ole">
            <mc:AlternateContent xmlns:mc="http://schemas.openxmlformats.org/markup-compatibility/2006">
              <mc:Choice xmlns:v="urn:schemas-microsoft-com:vml" Requires="v">
                <p:oleObj spid="_x0000_s2158" name="Equation" r:id="rId5" imgW="1130040" imgH="469800" progId="Equation.DSMT4">
                  <p:embed/>
                </p:oleObj>
              </mc:Choice>
              <mc:Fallback>
                <p:oleObj name="Equation" r:id="rId5" imgW="1130040" imgH="469800" progId="Equation.DSMT4">
                  <p:embed/>
                  <p:pic>
                    <p:nvPicPr>
                      <p:cNvPr id="0" name=""/>
                      <p:cNvPicPr/>
                      <p:nvPr/>
                    </p:nvPicPr>
                    <p:blipFill>
                      <a:blip r:embed="rId6"/>
                      <a:stretch>
                        <a:fillRect/>
                      </a:stretch>
                    </p:blipFill>
                    <p:spPr>
                      <a:xfrm>
                        <a:off x="5280025" y="2654300"/>
                        <a:ext cx="1612900" cy="671513"/>
                      </a:xfrm>
                      <a:prstGeom prst="rect">
                        <a:avLst/>
                      </a:prstGeom>
                      <a:solidFill>
                        <a:srgbClr val="FFFF00"/>
                      </a:solidFill>
                    </p:spPr>
                  </p:pic>
                </p:oleObj>
              </mc:Fallback>
            </mc:AlternateContent>
          </a:graphicData>
        </a:graphic>
      </p:graphicFrame>
      <p:sp>
        <p:nvSpPr>
          <p:cNvPr id="5" name="TextBox 4"/>
          <p:cNvSpPr txBox="1"/>
          <p:nvPr/>
        </p:nvSpPr>
        <p:spPr>
          <a:xfrm>
            <a:off x="1737360" y="3715789"/>
            <a:ext cx="6392487" cy="1200329"/>
          </a:xfrm>
          <a:prstGeom prst="rect">
            <a:avLst/>
          </a:prstGeom>
          <a:noFill/>
        </p:spPr>
        <p:txBody>
          <a:bodyPr wrap="square" rtlCol="0">
            <a:spAutoFit/>
          </a:bodyPr>
          <a:lstStyle/>
          <a:p>
            <a:pPr marL="285750" indent="-285750">
              <a:buFont typeface="Courier New" panose="02070309020205020404" pitchFamily="49" charset="0"/>
              <a:buChar char="o"/>
            </a:pPr>
            <a:r>
              <a:rPr lang="en-US" b="1" dirty="0" smtClean="0">
                <a:solidFill>
                  <a:srgbClr val="FFC000"/>
                </a:solidFill>
              </a:rPr>
              <a:t>Using transfer matrix method to do stat </a:t>
            </a:r>
            <a:r>
              <a:rPr lang="en-US" b="1" dirty="0" err="1" smtClean="0">
                <a:solidFill>
                  <a:srgbClr val="FFC000"/>
                </a:solidFill>
              </a:rPr>
              <a:t>mech</a:t>
            </a:r>
            <a:r>
              <a:rPr lang="en-US" b="1" dirty="0" smtClean="0">
                <a:solidFill>
                  <a:srgbClr val="FFC000"/>
                </a:solidFill>
              </a:rPr>
              <a:t> for concentration c of electrons:</a:t>
            </a:r>
          </a:p>
          <a:p>
            <a:pPr marL="285750" indent="-285750">
              <a:buFont typeface="Courier New" panose="02070309020205020404" pitchFamily="49" charset="0"/>
              <a:buChar char="o"/>
            </a:pPr>
            <a:endParaRPr lang="en-US" b="1" dirty="0">
              <a:solidFill>
                <a:srgbClr val="FFC000"/>
              </a:solidFill>
            </a:endParaRPr>
          </a:p>
          <a:p>
            <a:pPr marL="742950" lvl="1" indent="-285750">
              <a:buFont typeface="Wingdings" panose="05000000000000000000" pitchFamily="2" charset="2"/>
              <a:buChar char="§"/>
            </a:pPr>
            <a:r>
              <a:rPr lang="en-US" b="1" dirty="0" smtClean="0">
                <a:solidFill>
                  <a:srgbClr val="FFC000"/>
                </a:solidFill>
              </a:rPr>
              <a:t>For ,</a:t>
            </a:r>
            <a:endParaRPr lang="en-US" b="1" dirty="0">
              <a:solidFill>
                <a:srgbClr val="FFC000"/>
              </a:soli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653418369"/>
              </p:ext>
            </p:extLst>
          </p:nvPr>
        </p:nvGraphicFramePr>
        <p:xfrm>
          <a:off x="2965450" y="4406900"/>
          <a:ext cx="1444625" cy="509588"/>
        </p:xfrm>
        <a:graphic>
          <a:graphicData uri="http://schemas.openxmlformats.org/presentationml/2006/ole">
            <mc:AlternateContent xmlns:mc="http://schemas.openxmlformats.org/markup-compatibility/2006">
              <mc:Choice xmlns:v="urn:schemas-microsoft-com:vml" Requires="v">
                <p:oleObj spid="_x0000_s2159" name="Equation" r:id="rId7" imgW="863280" imgH="304560" progId="Equation.DSMT4">
                  <p:embed/>
                </p:oleObj>
              </mc:Choice>
              <mc:Fallback>
                <p:oleObj name="Equation" r:id="rId7" imgW="863280" imgH="304560" progId="Equation.DSMT4">
                  <p:embed/>
                  <p:pic>
                    <p:nvPicPr>
                      <p:cNvPr id="0" name=""/>
                      <p:cNvPicPr/>
                      <p:nvPr/>
                    </p:nvPicPr>
                    <p:blipFill>
                      <a:blip r:embed="rId8"/>
                      <a:stretch>
                        <a:fillRect/>
                      </a:stretch>
                    </p:blipFill>
                    <p:spPr>
                      <a:xfrm>
                        <a:off x="2965450" y="4406900"/>
                        <a:ext cx="1444625" cy="509588"/>
                      </a:xfrm>
                      <a:prstGeom prst="rect">
                        <a:avLst/>
                      </a:prstGeom>
                      <a:solidFill>
                        <a:srgbClr val="FFFF00"/>
                      </a:solidFill>
                    </p:spPr>
                  </p:pic>
                </p:oleObj>
              </mc:Fallback>
            </mc:AlternateContent>
          </a:graphicData>
        </a:graphic>
      </p:graphicFrame>
      <p:sp>
        <p:nvSpPr>
          <p:cNvPr id="8" name="TextBox 7"/>
          <p:cNvSpPr txBox="1"/>
          <p:nvPr/>
        </p:nvSpPr>
        <p:spPr>
          <a:xfrm>
            <a:off x="4488872" y="4540168"/>
            <a:ext cx="4630190" cy="646331"/>
          </a:xfrm>
          <a:prstGeom prst="rect">
            <a:avLst/>
          </a:prstGeom>
          <a:noFill/>
        </p:spPr>
        <p:txBody>
          <a:bodyPr wrap="square" rtlCol="0">
            <a:spAutoFit/>
          </a:bodyPr>
          <a:lstStyle/>
          <a:p>
            <a:r>
              <a:rPr lang="en-US" b="1" dirty="0" smtClean="0">
                <a:solidFill>
                  <a:srgbClr val="FFC000"/>
                </a:solidFill>
              </a:rPr>
              <a:t>Isolated one electron conformons</a:t>
            </a:r>
          </a:p>
          <a:p>
            <a:endParaRPr lang="en-US" b="1" dirty="0">
              <a:solidFill>
                <a:srgbClr val="FFC000"/>
              </a:solidFill>
            </a:endParaRPr>
          </a:p>
        </p:txBody>
      </p:sp>
      <p:sp>
        <p:nvSpPr>
          <p:cNvPr id="9" name="TextBox 8"/>
          <p:cNvSpPr txBox="1"/>
          <p:nvPr/>
        </p:nvSpPr>
        <p:spPr>
          <a:xfrm>
            <a:off x="2261062" y="5306094"/>
            <a:ext cx="3825413" cy="369332"/>
          </a:xfrm>
          <a:prstGeom prst="rect">
            <a:avLst/>
          </a:prstGeom>
          <a:noFill/>
        </p:spPr>
        <p:txBody>
          <a:bodyPr wrap="square" rtlCol="0">
            <a:spAutoFit/>
          </a:bodyPr>
          <a:lstStyle/>
          <a:p>
            <a:pPr marL="285750" indent="-285750">
              <a:buFont typeface="Wingdings" panose="05000000000000000000" pitchFamily="2" charset="2"/>
              <a:buChar char="§"/>
            </a:pPr>
            <a:r>
              <a:rPr lang="en-US" b="1" dirty="0" smtClean="0">
                <a:solidFill>
                  <a:srgbClr val="FFC000"/>
                </a:solidFill>
              </a:rPr>
              <a:t>For</a:t>
            </a:r>
            <a:r>
              <a:rPr lang="en-US" dirty="0" smtClean="0"/>
              <a:t> </a:t>
            </a:r>
            <a:endParaRPr lang="en-US" dirty="0"/>
          </a:p>
        </p:txBody>
      </p:sp>
      <p:graphicFrame>
        <p:nvGraphicFramePr>
          <p:cNvPr id="10" name="Object 9"/>
          <p:cNvGraphicFramePr>
            <a:graphicFrameLocks noChangeAspect="1"/>
          </p:cNvGraphicFramePr>
          <p:nvPr>
            <p:extLst>
              <p:ext uri="{D42A27DB-BD31-4B8C-83A1-F6EECF244321}">
                <p14:modId xmlns:p14="http://schemas.microsoft.com/office/powerpoint/2010/main" val="3624987957"/>
              </p:ext>
            </p:extLst>
          </p:nvPr>
        </p:nvGraphicFramePr>
        <p:xfrm>
          <a:off x="3146656" y="5328646"/>
          <a:ext cx="576782" cy="346780"/>
        </p:xfrm>
        <a:graphic>
          <a:graphicData uri="http://schemas.openxmlformats.org/presentationml/2006/ole">
            <mc:AlternateContent xmlns:mc="http://schemas.openxmlformats.org/markup-compatibility/2006">
              <mc:Choice xmlns:v="urn:schemas-microsoft-com:vml" Requires="v">
                <p:oleObj spid="_x0000_s2160" name="Equation" r:id="rId9" imgW="380880" imgH="164880" progId="Equation.DSMT4">
                  <p:embed/>
                </p:oleObj>
              </mc:Choice>
              <mc:Fallback>
                <p:oleObj name="Equation" r:id="rId9" imgW="380880" imgH="164880" progId="Equation.DSMT4">
                  <p:embed/>
                  <p:pic>
                    <p:nvPicPr>
                      <p:cNvPr id="0" name=""/>
                      <p:cNvPicPr/>
                      <p:nvPr/>
                    </p:nvPicPr>
                    <p:blipFill>
                      <a:blip r:embed="rId10"/>
                      <a:stretch>
                        <a:fillRect/>
                      </a:stretch>
                    </p:blipFill>
                    <p:spPr>
                      <a:xfrm>
                        <a:off x="3146656" y="5328646"/>
                        <a:ext cx="576782" cy="346780"/>
                      </a:xfrm>
                      <a:prstGeom prst="rect">
                        <a:avLst/>
                      </a:prstGeom>
                      <a:solidFill>
                        <a:srgbClr val="FFFF00"/>
                      </a:solidFill>
                    </p:spPr>
                  </p:pic>
                </p:oleObj>
              </mc:Fallback>
            </mc:AlternateContent>
          </a:graphicData>
        </a:graphic>
      </p:graphicFrame>
      <p:sp>
        <p:nvSpPr>
          <p:cNvPr id="11" name="TextBox 10"/>
          <p:cNvSpPr txBox="1"/>
          <p:nvPr/>
        </p:nvSpPr>
        <p:spPr>
          <a:xfrm>
            <a:off x="3940233" y="5306094"/>
            <a:ext cx="3308465" cy="369332"/>
          </a:xfrm>
          <a:prstGeom prst="rect">
            <a:avLst/>
          </a:prstGeom>
          <a:noFill/>
        </p:spPr>
        <p:txBody>
          <a:bodyPr wrap="square" rtlCol="0">
            <a:spAutoFit/>
          </a:bodyPr>
          <a:lstStyle/>
          <a:p>
            <a:r>
              <a:rPr lang="en-US" b="1" dirty="0" smtClean="0">
                <a:solidFill>
                  <a:srgbClr val="FFC000"/>
                </a:solidFill>
              </a:rPr>
              <a:t>There are </a:t>
            </a:r>
            <a:endParaRPr lang="en-US" b="1" dirty="0">
              <a:solidFill>
                <a:srgbClr val="FFC000"/>
              </a:solidFill>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321999133"/>
              </p:ext>
            </p:extLst>
          </p:nvPr>
        </p:nvGraphicFramePr>
        <p:xfrm>
          <a:off x="5280025" y="5280298"/>
          <a:ext cx="1144316" cy="369702"/>
        </p:xfrm>
        <a:graphic>
          <a:graphicData uri="http://schemas.openxmlformats.org/presentationml/2006/ole">
            <mc:AlternateContent xmlns:mc="http://schemas.openxmlformats.org/markup-compatibility/2006">
              <mc:Choice xmlns:v="urn:schemas-microsoft-com:vml" Requires="v">
                <p:oleObj spid="_x0000_s2161" name="Equation" r:id="rId11" imgW="825480" imgH="266400" progId="Equation.DSMT4">
                  <p:embed/>
                </p:oleObj>
              </mc:Choice>
              <mc:Fallback>
                <p:oleObj name="Equation" r:id="rId11" imgW="825480" imgH="266400" progId="Equation.DSMT4">
                  <p:embed/>
                  <p:pic>
                    <p:nvPicPr>
                      <p:cNvPr id="0" name=""/>
                      <p:cNvPicPr/>
                      <p:nvPr/>
                    </p:nvPicPr>
                    <p:blipFill>
                      <a:blip r:embed="rId12"/>
                      <a:stretch>
                        <a:fillRect/>
                      </a:stretch>
                    </p:blipFill>
                    <p:spPr>
                      <a:xfrm>
                        <a:off x="5280025" y="5280298"/>
                        <a:ext cx="1144316" cy="369702"/>
                      </a:xfrm>
                      <a:prstGeom prst="rect">
                        <a:avLst/>
                      </a:prstGeom>
                      <a:solidFill>
                        <a:srgbClr val="FFFF00"/>
                      </a:solidFill>
                    </p:spPr>
                  </p:pic>
                </p:oleObj>
              </mc:Fallback>
            </mc:AlternateContent>
          </a:graphicData>
        </a:graphic>
      </p:graphicFrame>
      <p:sp>
        <p:nvSpPr>
          <p:cNvPr id="13" name="TextBox 12"/>
          <p:cNvSpPr txBox="1"/>
          <p:nvPr/>
        </p:nvSpPr>
        <p:spPr>
          <a:xfrm>
            <a:off x="6650182" y="5317370"/>
            <a:ext cx="4937760" cy="369332"/>
          </a:xfrm>
          <a:prstGeom prst="rect">
            <a:avLst/>
          </a:prstGeom>
          <a:noFill/>
        </p:spPr>
        <p:txBody>
          <a:bodyPr wrap="square" rtlCol="0">
            <a:spAutoFit/>
          </a:bodyPr>
          <a:lstStyle/>
          <a:p>
            <a:r>
              <a:rPr lang="en-US" b="1" dirty="0">
                <a:solidFill>
                  <a:srgbClr val="FFC000"/>
                </a:solidFill>
              </a:rPr>
              <a:t>c</a:t>
            </a:r>
            <a:r>
              <a:rPr lang="en-US" b="1" dirty="0" smtClean="0">
                <a:solidFill>
                  <a:srgbClr val="FFC000"/>
                </a:solidFill>
              </a:rPr>
              <a:t>onformons each containing </a:t>
            </a:r>
            <a:endParaRPr lang="en-US" b="1" dirty="0">
              <a:solidFill>
                <a:srgbClr val="FFC000"/>
              </a:solidFill>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1804868850"/>
              </p:ext>
            </p:extLst>
          </p:nvPr>
        </p:nvGraphicFramePr>
        <p:xfrm>
          <a:off x="9814560" y="5226241"/>
          <a:ext cx="906202" cy="477816"/>
        </p:xfrm>
        <a:graphic>
          <a:graphicData uri="http://schemas.openxmlformats.org/presentationml/2006/ole">
            <mc:AlternateContent xmlns:mc="http://schemas.openxmlformats.org/markup-compatibility/2006">
              <mc:Choice xmlns:v="urn:schemas-microsoft-com:vml" Requires="v">
                <p:oleObj spid="_x0000_s2162" name="Equation" r:id="rId13" imgW="698400" imgH="368280" progId="Equation.DSMT4">
                  <p:embed/>
                </p:oleObj>
              </mc:Choice>
              <mc:Fallback>
                <p:oleObj name="Equation" r:id="rId13" imgW="698400" imgH="368280" progId="Equation.DSMT4">
                  <p:embed/>
                  <p:pic>
                    <p:nvPicPr>
                      <p:cNvPr id="0" name=""/>
                      <p:cNvPicPr/>
                      <p:nvPr/>
                    </p:nvPicPr>
                    <p:blipFill>
                      <a:blip r:embed="rId14"/>
                      <a:stretch>
                        <a:fillRect/>
                      </a:stretch>
                    </p:blipFill>
                    <p:spPr>
                      <a:xfrm>
                        <a:off x="9814560" y="5226241"/>
                        <a:ext cx="906202" cy="477816"/>
                      </a:xfrm>
                      <a:prstGeom prst="rect">
                        <a:avLst/>
                      </a:prstGeom>
                      <a:solidFill>
                        <a:srgbClr val="FFFF00"/>
                      </a:solidFill>
                    </p:spPr>
                  </p:pic>
                </p:oleObj>
              </mc:Fallback>
            </mc:AlternateContent>
          </a:graphicData>
        </a:graphic>
      </p:graphicFrame>
      <p:sp>
        <p:nvSpPr>
          <p:cNvPr id="15" name="TextBox 14"/>
          <p:cNvSpPr txBox="1"/>
          <p:nvPr/>
        </p:nvSpPr>
        <p:spPr>
          <a:xfrm>
            <a:off x="2571845" y="5759210"/>
            <a:ext cx="6560676" cy="923330"/>
          </a:xfrm>
          <a:prstGeom prst="rect">
            <a:avLst/>
          </a:prstGeom>
          <a:noFill/>
        </p:spPr>
        <p:txBody>
          <a:bodyPr wrap="square" rtlCol="0">
            <a:spAutoFit/>
          </a:bodyPr>
          <a:lstStyle/>
          <a:p>
            <a:r>
              <a:rPr lang="en-US" b="1" dirty="0">
                <a:solidFill>
                  <a:srgbClr val="FFC000"/>
                </a:solidFill>
              </a:rPr>
              <a:t>e</a:t>
            </a:r>
            <a:r>
              <a:rPr lang="en-US" b="1" dirty="0" smtClean="0">
                <a:solidFill>
                  <a:srgbClr val="FFC000"/>
                </a:solidFill>
              </a:rPr>
              <a:t>lectrons.  The chain stiffens  and swells considerably. </a:t>
            </a:r>
          </a:p>
          <a:p>
            <a:endParaRPr lang="en-US" b="1" dirty="0">
              <a:solidFill>
                <a:srgbClr val="FFC000"/>
              </a:solidFill>
            </a:endParaRPr>
          </a:p>
          <a:p>
            <a:r>
              <a:rPr lang="en-US" b="1" dirty="0" smtClean="0">
                <a:solidFill>
                  <a:srgbClr val="FFC000"/>
                </a:solidFill>
              </a:rPr>
              <a:t>…………………..</a:t>
            </a:r>
            <a:endParaRPr lang="en-US" b="1" dirty="0">
              <a:solidFill>
                <a:srgbClr val="FFC000"/>
              </a:solidFill>
            </a:endParaRPr>
          </a:p>
        </p:txBody>
      </p:sp>
    </p:spTree>
    <p:extLst>
      <p:ext uri="{BB962C8B-B14F-4D97-AF65-F5344CB8AC3E}">
        <p14:creationId xmlns:p14="http://schemas.microsoft.com/office/powerpoint/2010/main" val="2734272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extBox 1"/>
          <p:cNvSpPr txBox="1"/>
          <p:nvPr/>
        </p:nvSpPr>
        <p:spPr>
          <a:xfrm>
            <a:off x="3041150" y="616449"/>
            <a:ext cx="5887092" cy="584775"/>
          </a:xfrm>
          <a:prstGeom prst="rect">
            <a:avLst/>
          </a:prstGeom>
          <a:noFill/>
        </p:spPr>
        <p:txBody>
          <a:bodyPr wrap="square" rtlCol="0">
            <a:spAutoFit/>
          </a:bodyPr>
          <a:lstStyle/>
          <a:p>
            <a:pPr algn="ctr"/>
            <a:r>
              <a:rPr lang="en-US" sz="3200" b="1" dirty="0" smtClean="0">
                <a:solidFill>
                  <a:srgbClr val="FFC000"/>
                </a:solidFill>
              </a:rPr>
              <a:t>QUANTUM MODELS</a:t>
            </a:r>
            <a:endParaRPr lang="en-US" sz="3200" b="1" dirty="0">
              <a:solidFill>
                <a:srgbClr val="FFC000"/>
              </a:solidFill>
            </a:endParaRPr>
          </a:p>
        </p:txBody>
      </p:sp>
      <p:sp>
        <p:nvSpPr>
          <p:cNvPr id="3" name="TextBox 2"/>
          <p:cNvSpPr txBox="1"/>
          <p:nvPr/>
        </p:nvSpPr>
        <p:spPr>
          <a:xfrm>
            <a:off x="1715783" y="1541123"/>
            <a:ext cx="9328935" cy="3539430"/>
          </a:xfrm>
          <a:prstGeom prst="rect">
            <a:avLst/>
          </a:prstGeom>
          <a:noFill/>
        </p:spPr>
        <p:txBody>
          <a:bodyPr wrap="square" rtlCol="0">
            <a:spAutoFit/>
          </a:bodyPr>
          <a:lstStyle/>
          <a:p>
            <a:r>
              <a:rPr lang="en-US" sz="2800" b="1" dirty="0">
                <a:solidFill>
                  <a:srgbClr val="FFC000"/>
                </a:solidFill>
              </a:rPr>
              <a:t>Analog calculations using quantum models </a:t>
            </a:r>
            <a:r>
              <a:rPr lang="en-US" sz="2800" b="1" dirty="0" smtClean="0">
                <a:solidFill>
                  <a:srgbClr val="FFC000"/>
                </a:solidFill>
              </a:rPr>
              <a:t> </a:t>
            </a:r>
            <a:r>
              <a:rPr lang="en-US" sz="2800" b="1" dirty="0">
                <a:solidFill>
                  <a:srgbClr val="FFC000"/>
                </a:solidFill>
              </a:rPr>
              <a:t>may be easier because of the finite state </a:t>
            </a:r>
            <a:r>
              <a:rPr lang="en-US" sz="2800" b="1" dirty="0" smtClean="0">
                <a:solidFill>
                  <a:srgbClr val="FFC000"/>
                </a:solidFill>
              </a:rPr>
              <a:t>counting</a:t>
            </a:r>
          </a:p>
          <a:p>
            <a:endParaRPr lang="en-US" sz="2800" b="1" dirty="0">
              <a:solidFill>
                <a:srgbClr val="FFC000"/>
              </a:solidFill>
            </a:endParaRPr>
          </a:p>
          <a:p>
            <a:pPr marL="457200" indent="-457200">
              <a:buFont typeface="Courier New" panose="02070309020205020404" pitchFamily="49" charset="0"/>
              <a:buChar char="o"/>
            </a:pPr>
            <a:endParaRPr lang="en-US" sz="2800" b="1" dirty="0" smtClean="0">
              <a:solidFill>
                <a:srgbClr val="7030A0"/>
              </a:solidFill>
            </a:endParaRPr>
          </a:p>
          <a:p>
            <a:pPr marL="457200" indent="-457200">
              <a:buFont typeface="Courier New" panose="02070309020205020404" pitchFamily="49" charset="0"/>
              <a:buChar char="o"/>
            </a:pPr>
            <a:endParaRPr lang="en-US" sz="2800" b="1" dirty="0">
              <a:solidFill>
                <a:srgbClr val="7030A0"/>
              </a:solidFill>
            </a:endParaRPr>
          </a:p>
          <a:p>
            <a:pPr marL="457200" indent="-457200">
              <a:buFont typeface="Courier New" panose="02070309020205020404" pitchFamily="49" charset="0"/>
              <a:buChar char="o"/>
            </a:pPr>
            <a:endParaRPr lang="en-US" sz="2800" b="1" dirty="0" smtClean="0">
              <a:solidFill>
                <a:srgbClr val="7030A0"/>
              </a:solidFill>
            </a:endParaRPr>
          </a:p>
          <a:p>
            <a:pPr marL="457200" indent="-457200">
              <a:buFont typeface="Courier New" panose="02070309020205020404" pitchFamily="49" charset="0"/>
              <a:buChar char="o"/>
            </a:pPr>
            <a:r>
              <a:rPr lang="en-US" sz="2800" b="1" dirty="0" smtClean="0">
                <a:solidFill>
                  <a:srgbClr val="7030A0"/>
                </a:solidFill>
              </a:rPr>
              <a:t>HUBBARD MODEL FOR HYDROGEN BOND NETWORKS</a:t>
            </a:r>
            <a:endParaRPr lang="en-US" sz="2800" b="1" dirty="0">
              <a:solidFill>
                <a:srgbClr val="7030A0"/>
              </a:solidFill>
            </a:endParaRPr>
          </a:p>
        </p:txBody>
      </p:sp>
    </p:spTree>
    <p:extLst>
      <p:ext uri="{BB962C8B-B14F-4D97-AF65-F5344CB8AC3E}">
        <p14:creationId xmlns:p14="http://schemas.microsoft.com/office/powerpoint/2010/main" val="234847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1988" name="Rectangle 4"/>
          <p:cNvSpPr>
            <a:spLocks noGrp="1" noChangeArrowheads="1"/>
          </p:cNvSpPr>
          <p:nvPr>
            <p:ph type="title"/>
          </p:nvPr>
        </p:nvSpPr>
        <p:spPr>
          <a:xfrm>
            <a:off x="116377" y="1292906"/>
            <a:ext cx="10515600" cy="1328651"/>
          </a:xfrm>
        </p:spPr>
        <p:txBody>
          <a:bodyPr>
            <a:normAutofit/>
          </a:bodyPr>
          <a:lstStyle/>
          <a:p>
            <a:r>
              <a:rPr lang="en-US" sz="2800" b="1" dirty="0">
                <a:solidFill>
                  <a:srgbClr val="FFC000"/>
                </a:solidFill>
              </a:rPr>
              <a:t>Water Structure</a:t>
            </a:r>
          </a:p>
        </p:txBody>
      </p:sp>
      <p:pic>
        <p:nvPicPr>
          <p:cNvPr id="41990" name="Picture 6" descr="clip_image001"/>
          <p:cNvPicPr>
            <a:picLocks noChangeAspect="1" noChangeArrowheads="1"/>
          </p:cNvPicPr>
          <p:nvPr/>
        </p:nvPicPr>
        <p:blipFill>
          <a:blip r:embed="rId2" cstate="print"/>
          <a:srcRect/>
          <a:stretch>
            <a:fillRect/>
          </a:stretch>
        </p:blipFill>
        <p:spPr bwMode="auto">
          <a:xfrm>
            <a:off x="538163" y="2249979"/>
            <a:ext cx="3038475" cy="1762125"/>
          </a:xfrm>
          <a:prstGeom prst="rect">
            <a:avLst/>
          </a:prstGeom>
          <a:noFill/>
        </p:spPr>
      </p:pic>
      <p:pic>
        <p:nvPicPr>
          <p:cNvPr id="41992" name="Picture 8" descr="clip_image001"/>
          <p:cNvPicPr>
            <a:picLocks noChangeAspect="1" noChangeArrowheads="1"/>
          </p:cNvPicPr>
          <p:nvPr/>
        </p:nvPicPr>
        <p:blipFill>
          <a:blip r:embed="rId3" cstate="print"/>
          <a:srcRect/>
          <a:stretch>
            <a:fillRect/>
          </a:stretch>
        </p:blipFill>
        <p:spPr bwMode="auto">
          <a:xfrm>
            <a:off x="4391631" y="4072505"/>
            <a:ext cx="2609850" cy="2362200"/>
          </a:xfrm>
          <a:prstGeom prst="rect">
            <a:avLst/>
          </a:prstGeom>
          <a:noFill/>
        </p:spPr>
      </p:pic>
      <p:pic>
        <p:nvPicPr>
          <p:cNvPr id="41994" name="Picture 10" descr="clip_image001"/>
          <p:cNvPicPr>
            <a:picLocks noChangeAspect="1" noChangeArrowheads="1"/>
          </p:cNvPicPr>
          <p:nvPr/>
        </p:nvPicPr>
        <p:blipFill>
          <a:blip r:embed="rId4" cstate="print"/>
          <a:srcRect/>
          <a:stretch>
            <a:fillRect/>
          </a:stretch>
        </p:blipFill>
        <p:spPr bwMode="auto">
          <a:xfrm>
            <a:off x="8028290" y="1447799"/>
            <a:ext cx="3592513" cy="5410200"/>
          </a:xfrm>
          <a:prstGeom prst="rect">
            <a:avLst/>
          </a:prstGeom>
          <a:noFill/>
        </p:spPr>
      </p:pic>
      <p:sp>
        <p:nvSpPr>
          <p:cNvPr id="2" name="Rectangle 1"/>
          <p:cNvSpPr/>
          <p:nvPr/>
        </p:nvSpPr>
        <p:spPr>
          <a:xfrm>
            <a:off x="116377" y="404199"/>
            <a:ext cx="11504425" cy="523220"/>
          </a:xfrm>
          <a:prstGeom prst="rect">
            <a:avLst/>
          </a:prstGeom>
        </p:spPr>
        <p:txBody>
          <a:bodyPr wrap="square">
            <a:spAutoFit/>
          </a:bodyPr>
          <a:lstStyle/>
          <a:p>
            <a:pPr lvl="0" algn="ctr"/>
            <a:r>
              <a:rPr lang="en-US" sz="2800" b="1" dirty="0">
                <a:solidFill>
                  <a:srgbClr val="FFC000"/>
                </a:solidFill>
              </a:rPr>
              <a:t>HUBBARD MODEL FOR HYDROGEN BOND NETWORKS</a:t>
            </a:r>
          </a:p>
        </p:txBody>
      </p:sp>
    </p:spTree>
    <p:extLst>
      <p:ext uri="{BB962C8B-B14F-4D97-AF65-F5344CB8AC3E}">
        <p14:creationId xmlns:p14="http://schemas.microsoft.com/office/powerpoint/2010/main" val="25911374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71684" name="Rectangle 4"/>
          <p:cNvSpPr>
            <a:spLocks noGrp="1" noChangeArrowheads="1"/>
          </p:cNvSpPr>
          <p:nvPr>
            <p:ph type="title"/>
          </p:nvPr>
        </p:nvSpPr>
        <p:spPr>
          <a:xfrm>
            <a:off x="5105400" y="304800"/>
            <a:ext cx="2971800" cy="1143000"/>
          </a:xfrm>
        </p:spPr>
        <p:txBody>
          <a:bodyPr/>
          <a:lstStyle/>
          <a:p>
            <a:r>
              <a:rPr lang="en-US" b="1" dirty="0">
                <a:solidFill>
                  <a:srgbClr val="FFC000"/>
                </a:solidFill>
              </a:rPr>
              <a:t>Ice</a:t>
            </a:r>
          </a:p>
        </p:txBody>
      </p:sp>
      <p:pic>
        <p:nvPicPr>
          <p:cNvPr id="71686" name="Picture 6" descr="clip_image001"/>
          <p:cNvPicPr>
            <a:picLocks noChangeAspect="1" noChangeArrowheads="1"/>
          </p:cNvPicPr>
          <p:nvPr/>
        </p:nvPicPr>
        <p:blipFill>
          <a:blip r:embed="rId2" cstate="print"/>
          <a:srcRect/>
          <a:stretch>
            <a:fillRect/>
          </a:stretch>
        </p:blipFill>
        <p:spPr bwMode="auto">
          <a:xfrm>
            <a:off x="2133600" y="1981200"/>
            <a:ext cx="3505200" cy="2624138"/>
          </a:xfrm>
          <a:prstGeom prst="rect">
            <a:avLst/>
          </a:prstGeom>
          <a:noFill/>
        </p:spPr>
      </p:pic>
      <p:sp>
        <p:nvSpPr>
          <p:cNvPr id="71687" name="Text Box 7"/>
          <p:cNvSpPr txBox="1">
            <a:spLocks noChangeArrowheads="1"/>
          </p:cNvSpPr>
          <p:nvPr/>
        </p:nvSpPr>
        <p:spPr bwMode="auto">
          <a:xfrm rot="10834658" flipV="1">
            <a:off x="1752600" y="6019801"/>
            <a:ext cx="5867400" cy="396875"/>
          </a:xfrm>
          <a:prstGeom prst="rect">
            <a:avLst/>
          </a:prstGeom>
          <a:solidFill>
            <a:schemeClr val="accent2"/>
          </a:solidFill>
          <a:ln w="9525">
            <a:noFill/>
            <a:miter lim="800000"/>
            <a:headEnd/>
            <a:tailEnd/>
          </a:ln>
          <a:effectLst/>
        </p:spPr>
        <p:txBody>
          <a:bodyPr>
            <a:spAutoFit/>
          </a:bodyPr>
          <a:lstStyle/>
          <a:p>
            <a:pPr>
              <a:spcBef>
                <a:spcPct val="50000"/>
              </a:spcBef>
            </a:pPr>
            <a:r>
              <a:rPr lang="en-US" sz="2000" b="1">
                <a:solidFill>
                  <a:srgbClr val="66FFFF"/>
                </a:solidFill>
                <a:latin typeface="Comic Sans MS" pitchFamily="66" charset="0"/>
              </a:rPr>
              <a:t>Crystalline Fields Break Rotational Symmetry</a:t>
            </a:r>
          </a:p>
        </p:txBody>
      </p:sp>
      <p:sp>
        <p:nvSpPr>
          <p:cNvPr id="71688" name="Text Box 8"/>
          <p:cNvSpPr txBox="1">
            <a:spLocks noChangeArrowheads="1"/>
          </p:cNvSpPr>
          <p:nvPr/>
        </p:nvSpPr>
        <p:spPr bwMode="auto">
          <a:xfrm>
            <a:off x="5943600" y="3048001"/>
            <a:ext cx="1371600" cy="366713"/>
          </a:xfrm>
          <a:prstGeom prst="rect">
            <a:avLst/>
          </a:prstGeom>
          <a:solidFill>
            <a:schemeClr val="accent2"/>
          </a:solidFill>
          <a:ln w="9525">
            <a:noFill/>
            <a:miter lim="800000"/>
            <a:headEnd/>
            <a:tailEnd/>
          </a:ln>
          <a:effectLst/>
        </p:spPr>
        <p:txBody>
          <a:bodyPr>
            <a:spAutoFit/>
          </a:bodyPr>
          <a:lstStyle/>
          <a:p>
            <a:pPr>
              <a:spcBef>
                <a:spcPct val="50000"/>
              </a:spcBef>
            </a:pPr>
            <a:r>
              <a:rPr lang="en-US" b="1">
                <a:solidFill>
                  <a:schemeClr val="bg1"/>
                </a:solidFill>
                <a:latin typeface="Comic Sans MS" pitchFamily="66" charset="0"/>
              </a:rPr>
              <a:t>H Bonds</a:t>
            </a:r>
          </a:p>
        </p:txBody>
      </p:sp>
      <p:sp>
        <p:nvSpPr>
          <p:cNvPr id="71689" name="Line 9"/>
          <p:cNvSpPr>
            <a:spLocks noChangeShapeType="1"/>
          </p:cNvSpPr>
          <p:nvPr/>
        </p:nvSpPr>
        <p:spPr bwMode="auto">
          <a:xfrm>
            <a:off x="4800600" y="2819400"/>
            <a:ext cx="1066800" cy="381000"/>
          </a:xfrm>
          <a:prstGeom prst="line">
            <a:avLst/>
          </a:prstGeom>
          <a:noFill/>
          <a:ln w="38100">
            <a:solidFill>
              <a:schemeClr val="hlink"/>
            </a:solidFill>
            <a:round/>
            <a:headEnd type="triangle" w="med" len="med"/>
            <a:tailEnd/>
          </a:ln>
          <a:effectLst/>
        </p:spPr>
        <p:txBody>
          <a:bodyPr/>
          <a:lstStyle/>
          <a:p>
            <a:endParaRPr lang="en-US"/>
          </a:p>
        </p:txBody>
      </p:sp>
    </p:spTree>
    <p:extLst>
      <p:ext uri="{BB962C8B-B14F-4D97-AF65-F5344CB8AC3E}">
        <p14:creationId xmlns:p14="http://schemas.microsoft.com/office/powerpoint/2010/main" val="2206310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73732" name="Rectangle 4"/>
          <p:cNvSpPr>
            <a:spLocks noGrp="1" noChangeArrowheads="1"/>
          </p:cNvSpPr>
          <p:nvPr>
            <p:ph type="title"/>
          </p:nvPr>
        </p:nvSpPr>
        <p:spPr>
          <a:xfrm>
            <a:off x="4038600" y="228601"/>
            <a:ext cx="4267200" cy="1143000"/>
          </a:xfrm>
        </p:spPr>
        <p:txBody>
          <a:bodyPr/>
          <a:lstStyle/>
          <a:p>
            <a:r>
              <a:rPr lang="en-US" b="1" dirty="0">
                <a:solidFill>
                  <a:srgbClr val="FFC000"/>
                </a:solidFill>
              </a:rPr>
              <a:t>Model- Basins</a:t>
            </a:r>
          </a:p>
        </p:txBody>
      </p:sp>
      <p:grpSp>
        <p:nvGrpSpPr>
          <p:cNvPr id="73753" name="Group 25"/>
          <p:cNvGrpSpPr>
            <a:grpSpLocks/>
          </p:cNvGrpSpPr>
          <p:nvPr/>
        </p:nvGrpSpPr>
        <p:grpSpPr bwMode="auto">
          <a:xfrm>
            <a:off x="2514600" y="1676401"/>
            <a:ext cx="4114800" cy="4143375"/>
            <a:chOff x="1536" y="1440"/>
            <a:chExt cx="2592" cy="2610"/>
          </a:xfrm>
        </p:grpSpPr>
        <p:pic>
          <p:nvPicPr>
            <p:cNvPr id="73745" name="Picture 17" descr="clip_image002"/>
            <p:cNvPicPr>
              <a:picLocks noChangeAspect="1" noChangeArrowheads="1"/>
            </p:cNvPicPr>
            <p:nvPr/>
          </p:nvPicPr>
          <p:blipFill>
            <a:blip r:embed="rId2" cstate="print"/>
            <a:srcRect/>
            <a:stretch>
              <a:fillRect/>
            </a:stretch>
          </p:blipFill>
          <p:spPr bwMode="auto">
            <a:xfrm>
              <a:off x="3216" y="2640"/>
              <a:ext cx="192" cy="192"/>
            </a:xfrm>
            <a:prstGeom prst="rect">
              <a:avLst/>
            </a:prstGeom>
            <a:noFill/>
          </p:spPr>
        </p:pic>
        <p:pic>
          <p:nvPicPr>
            <p:cNvPr id="73746" name="Picture 18" descr="clip_image003"/>
            <p:cNvPicPr>
              <a:picLocks noChangeAspect="1" noChangeArrowheads="1"/>
            </p:cNvPicPr>
            <p:nvPr/>
          </p:nvPicPr>
          <p:blipFill>
            <a:blip r:embed="rId3" cstate="print"/>
            <a:srcRect/>
            <a:stretch>
              <a:fillRect/>
            </a:stretch>
          </p:blipFill>
          <p:spPr bwMode="auto">
            <a:xfrm>
              <a:off x="2784" y="3744"/>
              <a:ext cx="288" cy="306"/>
            </a:xfrm>
            <a:prstGeom prst="rect">
              <a:avLst/>
            </a:prstGeom>
            <a:noFill/>
          </p:spPr>
        </p:pic>
        <p:pic>
          <p:nvPicPr>
            <p:cNvPr id="73747" name="Picture 19" descr="clip_image004"/>
            <p:cNvPicPr>
              <a:picLocks noChangeAspect="1" noChangeArrowheads="1"/>
            </p:cNvPicPr>
            <p:nvPr/>
          </p:nvPicPr>
          <p:blipFill>
            <a:blip r:embed="rId4" cstate="print"/>
            <a:srcRect/>
            <a:stretch>
              <a:fillRect/>
            </a:stretch>
          </p:blipFill>
          <p:spPr bwMode="auto">
            <a:xfrm>
              <a:off x="3840" y="2592"/>
              <a:ext cx="288" cy="288"/>
            </a:xfrm>
            <a:prstGeom prst="rect">
              <a:avLst/>
            </a:prstGeom>
            <a:noFill/>
          </p:spPr>
        </p:pic>
        <p:pic>
          <p:nvPicPr>
            <p:cNvPr id="73748" name="Picture 20" descr="clip_image005"/>
            <p:cNvPicPr>
              <a:picLocks noChangeAspect="1" noChangeArrowheads="1"/>
            </p:cNvPicPr>
            <p:nvPr/>
          </p:nvPicPr>
          <p:blipFill>
            <a:blip r:embed="rId5" cstate="print"/>
            <a:srcRect/>
            <a:stretch>
              <a:fillRect/>
            </a:stretch>
          </p:blipFill>
          <p:spPr bwMode="auto">
            <a:xfrm>
              <a:off x="2736" y="2544"/>
              <a:ext cx="288" cy="306"/>
            </a:xfrm>
            <a:prstGeom prst="rect">
              <a:avLst/>
            </a:prstGeom>
            <a:noFill/>
          </p:spPr>
        </p:pic>
        <p:pic>
          <p:nvPicPr>
            <p:cNvPr id="73749" name="Picture 21" descr="clip_image006"/>
            <p:cNvPicPr>
              <a:picLocks noChangeAspect="1" noChangeArrowheads="1"/>
            </p:cNvPicPr>
            <p:nvPr/>
          </p:nvPicPr>
          <p:blipFill>
            <a:blip r:embed="rId6" cstate="print"/>
            <a:srcRect/>
            <a:stretch>
              <a:fillRect/>
            </a:stretch>
          </p:blipFill>
          <p:spPr bwMode="auto">
            <a:xfrm>
              <a:off x="2784" y="2256"/>
              <a:ext cx="192" cy="198"/>
            </a:xfrm>
            <a:prstGeom prst="rect">
              <a:avLst/>
            </a:prstGeom>
            <a:noFill/>
          </p:spPr>
        </p:pic>
        <p:pic>
          <p:nvPicPr>
            <p:cNvPr id="73750" name="Picture 22" descr="clip_image002"/>
            <p:cNvPicPr>
              <a:picLocks noChangeAspect="1" noChangeArrowheads="1"/>
            </p:cNvPicPr>
            <p:nvPr/>
          </p:nvPicPr>
          <p:blipFill>
            <a:blip r:embed="rId2" cstate="print"/>
            <a:srcRect/>
            <a:stretch>
              <a:fillRect/>
            </a:stretch>
          </p:blipFill>
          <p:spPr bwMode="auto">
            <a:xfrm>
              <a:off x="2352" y="2640"/>
              <a:ext cx="192" cy="192"/>
            </a:xfrm>
            <a:prstGeom prst="rect">
              <a:avLst/>
            </a:prstGeom>
            <a:noFill/>
          </p:spPr>
        </p:pic>
        <p:pic>
          <p:nvPicPr>
            <p:cNvPr id="73751" name="Picture 23" descr="clip_image007"/>
            <p:cNvPicPr>
              <a:picLocks noChangeAspect="1" noChangeArrowheads="1"/>
            </p:cNvPicPr>
            <p:nvPr/>
          </p:nvPicPr>
          <p:blipFill>
            <a:blip r:embed="rId7" cstate="print"/>
            <a:srcRect/>
            <a:stretch>
              <a:fillRect/>
            </a:stretch>
          </p:blipFill>
          <p:spPr bwMode="auto">
            <a:xfrm>
              <a:off x="2784" y="2976"/>
              <a:ext cx="198" cy="192"/>
            </a:xfrm>
            <a:prstGeom prst="rect">
              <a:avLst/>
            </a:prstGeom>
            <a:noFill/>
          </p:spPr>
        </p:pic>
        <p:pic>
          <p:nvPicPr>
            <p:cNvPr id="73752" name="Picture 24" descr="clip_image001"/>
            <p:cNvPicPr>
              <a:picLocks noChangeAspect="1" noChangeArrowheads="1"/>
            </p:cNvPicPr>
            <p:nvPr/>
          </p:nvPicPr>
          <p:blipFill>
            <a:blip r:embed="rId8" cstate="print"/>
            <a:srcRect/>
            <a:stretch>
              <a:fillRect/>
            </a:stretch>
          </p:blipFill>
          <p:spPr bwMode="auto">
            <a:xfrm>
              <a:off x="1536" y="2640"/>
              <a:ext cx="288" cy="306"/>
            </a:xfrm>
            <a:prstGeom prst="rect">
              <a:avLst/>
            </a:prstGeom>
            <a:noFill/>
          </p:spPr>
        </p:pic>
        <p:pic>
          <p:nvPicPr>
            <p:cNvPr id="73744" name="Picture 16" descr="clip_image001"/>
            <p:cNvPicPr>
              <a:picLocks noChangeAspect="1" noChangeArrowheads="1"/>
            </p:cNvPicPr>
            <p:nvPr/>
          </p:nvPicPr>
          <p:blipFill>
            <a:blip r:embed="rId8" cstate="print"/>
            <a:srcRect/>
            <a:stretch>
              <a:fillRect/>
            </a:stretch>
          </p:blipFill>
          <p:spPr bwMode="auto">
            <a:xfrm>
              <a:off x="2736" y="1440"/>
              <a:ext cx="288" cy="306"/>
            </a:xfrm>
            <a:prstGeom prst="rect">
              <a:avLst/>
            </a:prstGeom>
            <a:noFill/>
          </p:spPr>
        </p:pic>
      </p:grpSp>
      <p:sp>
        <p:nvSpPr>
          <p:cNvPr id="73754" name="Text Box 26"/>
          <p:cNvSpPr txBox="1">
            <a:spLocks noChangeArrowheads="1"/>
          </p:cNvSpPr>
          <p:nvPr/>
        </p:nvSpPr>
        <p:spPr bwMode="auto">
          <a:xfrm>
            <a:off x="6629400" y="4114801"/>
            <a:ext cx="5486400" cy="2769989"/>
          </a:xfrm>
          <a:prstGeom prst="rect">
            <a:avLst/>
          </a:prstGeom>
          <a:solidFill>
            <a:schemeClr val="accent2"/>
          </a:solidFill>
          <a:ln w="9525">
            <a:noFill/>
            <a:miter lim="800000"/>
            <a:headEnd/>
            <a:tailEnd/>
          </a:ln>
          <a:effectLst/>
        </p:spPr>
        <p:txBody>
          <a:bodyPr>
            <a:spAutoFit/>
          </a:bodyPr>
          <a:lstStyle/>
          <a:p>
            <a:pPr>
              <a:spcBef>
                <a:spcPct val="50000"/>
              </a:spcBef>
            </a:pPr>
            <a:r>
              <a:rPr lang="en-US" sz="2400" b="1" dirty="0">
                <a:solidFill>
                  <a:schemeClr val="bg1"/>
                </a:solidFill>
                <a:latin typeface="Comic Sans MS" pitchFamily="66" charset="0"/>
              </a:rPr>
              <a:t>Crystal field basins     may be occupied by (0,1) protons</a:t>
            </a:r>
            <a:r>
              <a:rPr lang="en-US" b="1" dirty="0">
                <a:solidFill>
                  <a:schemeClr val="bg1"/>
                </a:solidFill>
              </a:rPr>
              <a:t>.</a:t>
            </a:r>
            <a:r>
              <a:rPr lang="en-US" dirty="0">
                <a:solidFill>
                  <a:schemeClr val="bg1"/>
                </a:solidFill>
              </a:rPr>
              <a:t>  </a:t>
            </a:r>
            <a:endParaRPr lang="en-US" dirty="0" smtClean="0">
              <a:solidFill>
                <a:schemeClr val="bg1"/>
              </a:solidFill>
            </a:endParaRPr>
          </a:p>
          <a:p>
            <a:pPr>
              <a:spcBef>
                <a:spcPct val="50000"/>
              </a:spcBef>
            </a:pPr>
            <a:r>
              <a:rPr lang="en-US" sz="2800" b="1" dirty="0" smtClean="0">
                <a:solidFill>
                  <a:schemeClr val="bg1"/>
                </a:solidFill>
              </a:rPr>
              <a:t>Strong Coulomb Repulsion</a:t>
            </a:r>
          </a:p>
          <a:p>
            <a:pPr>
              <a:spcBef>
                <a:spcPct val="50000"/>
              </a:spcBef>
            </a:pPr>
            <a:r>
              <a:rPr lang="en-US" sz="2800" b="1" dirty="0" err="1" smtClean="0">
                <a:solidFill>
                  <a:schemeClr val="bg1"/>
                </a:solidFill>
              </a:rPr>
              <a:t>Spinless</a:t>
            </a:r>
            <a:r>
              <a:rPr lang="en-US" sz="2800" b="1" dirty="0" smtClean="0">
                <a:solidFill>
                  <a:schemeClr val="bg1"/>
                </a:solidFill>
              </a:rPr>
              <a:t> Fermions</a:t>
            </a:r>
          </a:p>
          <a:p>
            <a:pPr>
              <a:spcBef>
                <a:spcPct val="50000"/>
              </a:spcBef>
            </a:pPr>
            <a:endParaRPr lang="en-US" sz="2800" b="1" dirty="0">
              <a:solidFill>
                <a:schemeClr val="bg1"/>
              </a:solidFill>
            </a:endParaRPr>
          </a:p>
        </p:txBody>
      </p:sp>
      <p:pic>
        <p:nvPicPr>
          <p:cNvPr id="73758" name="Picture 30" descr="clip_image001"/>
          <p:cNvPicPr>
            <a:picLocks noChangeAspect="1" noChangeArrowheads="1"/>
          </p:cNvPicPr>
          <p:nvPr/>
        </p:nvPicPr>
        <p:blipFill>
          <a:blip r:embed="rId2" cstate="print"/>
          <a:srcRect/>
          <a:stretch>
            <a:fillRect/>
          </a:stretch>
        </p:blipFill>
        <p:spPr bwMode="auto">
          <a:xfrm>
            <a:off x="9769011" y="4259495"/>
            <a:ext cx="304800" cy="304800"/>
          </a:xfrm>
          <a:prstGeom prst="rect">
            <a:avLst/>
          </a:prstGeom>
          <a:noFill/>
        </p:spPr>
      </p:pic>
    </p:spTree>
    <p:extLst>
      <p:ext uri="{BB962C8B-B14F-4D97-AF65-F5344CB8AC3E}">
        <p14:creationId xmlns:p14="http://schemas.microsoft.com/office/powerpoint/2010/main" val="1507038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5918</TotalTime>
  <Words>927</Words>
  <Application>Microsoft Office PowerPoint</Application>
  <PresentationFormat>Custom</PresentationFormat>
  <Paragraphs>139</Paragraphs>
  <Slides>19</Slides>
  <Notes>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2" baseType="lpstr">
      <vt:lpstr>Office Theme</vt:lpstr>
      <vt:lpstr>Equation</vt:lpstr>
      <vt:lpstr>公式</vt:lpstr>
      <vt:lpstr>INTERPLAY BETWEEN QUANTUM MECHANICS AND SOFT MATTER</vt:lpstr>
      <vt:lpstr>PowerPoint Presentation</vt:lpstr>
      <vt:lpstr>PowerPoint Presentation</vt:lpstr>
      <vt:lpstr>PowerPoint Presentation</vt:lpstr>
      <vt:lpstr>PowerPoint Presentation</vt:lpstr>
      <vt:lpstr>PowerPoint Presentation</vt:lpstr>
      <vt:lpstr>Water Structure</vt:lpstr>
      <vt:lpstr>Ice</vt:lpstr>
      <vt:lpstr>Model- Basins</vt:lpstr>
      <vt:lpstr>Single Molecule Energies</vt:lpstr>
      <vt:lpstr>Hydrogen Bonds and the Hubbard Model</vt:lpstr>
      <vt:lpstr>Quantum Soft Matter Probes</vt:lpstr>
      <vt:lpstr>PowerPoint Presentation</vt:lpstr>
      <vt:lpstr>PowerPoint Presentation</vt:lpstr>
      <vt:lpstr>Neutron Alalogue of Differential Interference Contrast Microscopy</vt:lpstr>
      <vt:lpstr>SESANS </vt:lpstr>
      <vt:lpstr>SESANS &amp; SANS Measure Different Transforms of the Debye Correlation Function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fyl pincus</dc:creator>
  <cp:lastModifiedBy>ITS</cp:lastModifiedBy>
  <cp:revision>45</cp:revision>
  <dcterms:created xsi:type="dcterms:W3CDTF">2013-09-08T20:25:15Z</dcterms:created>
  <dcterms:modified xsi:type="dcterms:W3CDTF">2013-09-13T16:11:22Z</dcterms:modified>
</cp:coreProperties>
</file>