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 id="2147483688" r:id="rId3"/>
  </p:sldMasterIdLst>
  <p:notesMasterIdLst>
    <p:notesMasterId r:id="rId37"/>
  </p:notesMasterIdLst>
  <p:handoutMasterIdLst>
    <p:handoutMasterId r:id="rId38"/>
  </p:handoutMasterIdLst>
  <p:sldIdLst>
    <p:sldId id="530" r:id="rId4"/>
    <p:sldId id="516" r:id="rId5"/>
    <p:sldId id="515" r:id="rId6"/>
    <p:sldId id="456" r:id="rId7"/>
    <p:sldId id="498" r:id="rId8"/>
    <p:sldId id="501" r:id="rId9"/>
    <p:sldId id="499" r:id="rId10"/>
    <p:sldId id="502" r:id="rId11"/>
    <p:sldId id="503" r:id="rId12"/>
    <p:sldId id="505" r:id="rId13"/>
    <p:sldId id="489" r:id="rId14"/>
    <p:sldId id="507" r:id="rId15"/>
    <p:sldId id="508" r:id="rId16"/>
    <p:sldId id="509" r:id="rId17"/>
    <p:sldId id="511" r:id="rId18"/>
    <p:sldId id="513" r:id="rId19"/>
    <p:sldId id="473" r:id="rId20"/>
    <p:sldId id="512" r:id="rId21"/>
    <p:sldId id="514" r:id="rId22"/>
    <p:sldId id="531" r:id="rId23"/>
    <p:sldId id="517"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Lst>
  <p:sldSz cx="9144000" cy="6858000" type="screen4x3"/>
  <p:notesSz cx="9874250" cy="6797675"/>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ónica Rodríguez Miranda" initials="MR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6CB7"/>
    <a:srgbClr val="DB4144"/>
    <a:srgbClr val="DDDDDD"/>
    <a:srgbClr val="FEE8F1"/>
    <a:srgbClr val="FEC6DE"/>
    <a:srgbClr val="F51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4610" autoAdjust="0"/>
  </p:normalViewPr>
  <p:slideViewPr>
    <p:cSldViewPr>
      <p:cViewPr>
        <p:scale>
          <a:sx n="110" d="100"/>
          <a:sy n="110" d="100"/>
        </p:scale>
        <p:origin x="-7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4-04T15:12:41.850" idx="1">
    <p:pos x="5375" y="754"/>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78841" cy="339707"/>
          </a:xfrm>
          <a:prstGeom prst="rect">
            <a:avLst/>
          </a:prstGeom>
        </p:spPr>
        <p:txBody>
          <a:bodyPr vert="horz" lIns="89465" tIns="44732" rIns="89465" bIns="44732" rtlCol="0"/>
          <a:lstStyle>
            <a:lvl1pPr algn="l">
              <a:defRPr sz="1200">
                <a:latin typeface="Arial" charset="0"/>
                <a:cs typeface="Arial" charset="0"/>
              </a:defRPr>
            </a:lvl1pPr>
          </a:lstStyle>
          <a:p>
            <a:pPr>
              <a:defRPr/>
            </a:pPr>
            <a:endParaRPr lang="es-CL"/>
          </a:p>
        </p:txBody>
      </p:sp>
      <p:sp>
        <p:nvSpPr>
          <p:cNvPr id="3" name="2 Marcador de fecha"/>
          <p:cNvSpPr>
            <a:spLocks noGrp="1"/>
          </p:cNvSpPr>
          <p:nvPr>
            <p:ph type="dt" sz="quarter" idx="1"/>
          </p:nvPr>
        </p:nvSpPr>
        <p:spPr>
          <a:xfrm>
            <a:off x="5593123" y="0"/>
            <a:ext cx="4278841" cy="339707"/>
          </a:xfrm>
          <a:prstGeom prst="rect">
            <a:avLst/>
          </a:prstGeom>
        </p:spPr>
        <p:txBody>
          <a:bodyPr vert="horz" lIns="89465" tIns="44732" rIns="89465" bIns="44732" rtlCol="0"/>
          <a:lstStyle>
            <a:lvl1pPr algn="r">
              <a:defRPr sz="1200">
                <a:latin typeface="Arial" charset="0"/>
                <a:cs typeface="Arial" charset="0"/>
              </a:defRPr>
            </a:lvl1pPr>
          </a:lstStyle>
          <a:p>
            <a:pPr>
              <a:defRPr/>
            </a:pPr>
            <a:fld id="{7E7B7B16-2397-4810-BE2C-ECBB8C690EDF}" type="datetimeFigureOut">
              <a:rPr lang="es-CL"/>
              <a:pPr>
                <a:defRPr/>
              </a:pPr>
              <a:t>29-05-2014</a:t>
            </a:fld>
            <a:endParaRPr lang="es-CL"/>
          </a:p>
        </p:txBody>
      </p:sp>
      <p:sp>
        <p:nvSpPr>
          <p:cNvPr id="4" name="3 Marcador de pie de página"/>
          <p:cNvSpPr>
            <a:spLocks noGrp="1"/>
          </p:cNvSpPr>
          <p:nvPr>
            <p:ph type="ftr" sz="quarter" idx="2"/>
          </p:nvPr>
        </p:nvSpPr>
        <p:spPr>
          <a:xfrm>
            <a:off x="0" y="6456792"/>
            <a:ext cx="4278841" cy="339707"/>
          </a:xfrm>
          <a:prstGeom prst="rect">
            <a:avLst/>
          </a:prstGeom>
        </p:spPr>
        <p:txBody>
          <a:bodyPr vert="horz" lIns="89465" tIns="44732" rIns="89465" bIns="44732" rtlCol="0" anchor="b"/>
          <a:lstStyle>
            <a:lvl1pPr algn="l">
              <a:defRPr sz="1200">
                <a:latin typeface="Arial" charset="0"/>
                <a:cs typeface="Arial" charset="0"/>
              </a:defRPr>
            </a:lvl1pPr>
          </a:lstStyle>
          <a:p>
            <a:pPr>
              <a:defRPr/>
            </a:pPr>
            <a:endParaRPr lang="es-CL"/>
          </a:p>
        </p:txBody>
      </p:sp>
      <p:sp>
        <p:nvSpPr>
          <p:cNvPr id="5" name="4 Marcador de número de diapositiva"/>
          <p:cNvSpPr>
            <a:spLocks noGrp="1"/>
          </p:cNvSpPr>
          <p:nvPr>
            <p:ph type="sldNum" sz="quarter" idx="3"/>
          </p:nvPr>
        </p:nvSpPr>
        <p:spPr>
          <a:xfrm>
            <a:off x="5593123" y="6456792"/>
            <a:ext cx="4278841" cy="339707"/>
          </a:xfrm>
          <a:prstGeom prst="rect">
            <a:avLst/>
          </a:prstGeom>
        </p:spPr>
        <p:txBody>
          <a:bodyPr vert="horz" lIns="89465" tIns="44732" rIns="89465" bIns="44732" rtlCol="0" anchor="b"/>
          <a:lstStyle>
            <a:lvl1pPr algn="r">
              <a:defRPr sz="1200">
                <a:latin typeface="Arial" charset="0"/>
                <a:cs typeface="Arial" charset="0"/>
              </a:defRPr>
            </a:lvl1pPr>
          </a:lstStyle>
          <a:p>
            <a:pPr>
              <a:defRPr/>
            </a:pPr>
            <a:fld id="{DF51789F-DAA1-48B3-960D-FF37FA048D71}" type="slidenum">
              <a:rPr lang="es-CL"/>
              <a:pPr>
                <a:defRPr/>
              </a:pPr>
              <a:t>‹#›</a:t>
            </a:fld>
            <a:endParaRPr lang="es-CL"/>
          </a:p>
        </p:txBody>
      </p:sp>
    </p:spTree>
    <p:extLst>
      <p:ext uri="{BB962C8B-B14F-4D97-AF65-F5344CB8AC3E}">
        <p14:creationId xmlns:p14="http://schemas.microsoft.com/office/powerpoint/2010/main" val="62007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78841" cy="339707"/>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L"/>
          </a:p>
        </p:txBody>
      </p:sp>
      <p:sp>
        <p:nvSpPr>
          <p:cNvPr id="3" name="2 Marcador de fecha"/>
          <p:cNvSpPr>
            <a:spLocks noGrp="1"/>
          </p:cNvSpPr>
          <p:nvPr>
            <p:ph type="dt" idx="1"/>
          </p:nvPr>
        </p:nvSpPr>
        <p:spPr>
          <a:xfrm>
            <a:off x="5593123" y="0"/>
            <a:ext cx="4278841" cy="339707"/>
          </a:xfrm>
          <a:prstGeom prst="rect">
            <a:avLst/>
          </a:prstGeom>
        </p:spPr>
        <p:txBody>
          <a:bodyPr vert="horz" lIns="91440" tIns="45720" rIns="91440" bIns="45720" rtlCol="0"/>
          <a:lstStyle>
            <a:lvl1pPr algn="r">
              <a:defRPr sz="1200">
                <a:latin typeface="Arial" charset="0"/>
                <a:cs typeface="Arial" charset="0"/>
              </a:defRPr>
            </a:lvl1pPr>
          </a:lstStyle>
          <a:p>
            <a:pPr>
              <a:defRPr/>
            </a:pPr>
            <a:fld id="{C584A7D1-55C9-431B-AF16-AC0CD975ADA9}" type="datetimeFigureOut">
              <a:rPr lang="es-CL"/>
              <a:pPr>
                <a:defRPr/>
              </a:pPr>
              <a:t>29-05-2014</a:t>
            </a:fld>
            <a:endParaRPr lang="es-CL"/>
          </a:p>
        </p:txBody>
      </p:sp>
      <p:sp>
        <p:nvSpPr>
          <p:cNvPr id="4" name="3 Marcador de imagen de diapositiva"/>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4 Marcador de notas"/>
          <p:cNvSpPr>
            <a:spLocks noGrp="1"/>
          </p:cNvSpPr>
          <p:nvPr>
            <p:ph type="body" sz="quarter" idx="3"/>
          </p:nvPr>
        </p:nvSpPr>
        <p:spPr>
          <a:xfrm>
            <a:off x="987426" y="3228985"/>
            <a:ext cx="7899400" cy="3058542"/>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smtClean="0"/>
          </a:p>
        </p:txBody>
      </p:sp>
      <p:sp>
        <p:nvSpPr>
          <p:cNvPr id="6" name="5 Marcador de pie de página"/>
          <p:cNvSpPr>
            <a:spLocks noGrp="1"/>
          </p:cNvSpPr>
          <p:nvPr>
            <p:ph type="ftr" sz="quarter" idx="4"/>
          </p:nvPr>
        </p:nvSpPr>
        <p:spPr>
          <a:xfrm>
            <a:off x="0" y="6456792"/>
            <a:ext cx="4278841" cy="33970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L"/>
          </a:p>
        </p:txBody>
      </p:sp>
      <p:sp>
        <p:nvSpPr>
          <p:cNvPr id="7" name="6 Marcador de número de diapositiva"/>
          <p:cNvSpPr>
            <a:spLocks noGrp="1"/>
          </p:cNvSpPr>
          <p:nvPr>
            <p:ph type="sldNum" sz="quarter" idx="5"/>
          </p:nvPr>
        </p:nvSpPr>
        <p:spPr>
          <a:xfrm>
            <a:off x="5593123" y="6456792"/>
            <a:ext cx="4278841" cy="33970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9619132-DF3F-4889-B909-1726D02A9CC3}" type="slidenum">
              <a:rPr lang="es-CL"/>
              <a:pPr>
                <a:defRPr/>
              </a:pPr>
              <a:t>‹#›</a:t>
            </a:fld>
            <a:endParaRPr lang="es-CL"/>
          </a:p>
        </p:txBody>
      </p:sp>
    </p:spTree>
    <p:extLst>
      <p:ext uri="{BB962C8B-B14F-4D97-AF65-F5344CB8AC3E}">
        <p14:creationId xmlns:p14="http://schemas.microsoft.com/office/powerpoint/2010/main" val="2562027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Resaltar aspectos positivos. </a:t>
            </a:r>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15</a:t>
            </a:fld>
            <a:endParaRPr lang="es-CL" dirty="0">
              <a:solidFill>
                <a:prstClr val="black"/>
              </a:solidFill>
            </a:endParaRPr>
          </a:p>
        </p:txBody>
      </p:sp>
    </p:spTree>
    <p:extLst>
      <p:ext uri="{BB962C8B-B14F-4D97-AF65-F5344CB8AC3E}">
        <p14:creationId xmlns:p14="http://schemas.microsoft.com/office/powerpoint/2010/main" val="38613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Resaltar aspectos positivos. </a:t>
            </a:r>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19</a:t>
            </a:fld>
            <a:endParaRPr lang="es-CL" dirty="0">
              <a:solidFill>
                <a:prstClr val="black"/>
              </a:solidFill>
            </a:endParaRPr>
          </a:p>
        </p:txBody>
      </p:sp>
    </p:spTree>
    <p:extLst>
      <p:ext uri="{BB962C8B-B14F-4D97-AF65-F5344CB8AC3E}">
        <p14:creationId xmlns:p14="http://schemas.microsoft.com/office/powerpoint/2010/main" val="386131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Resaltar aspectos positivos. </a:t>
            </a:r>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21</a:t>
            </a:fld>
            <a:endParaRPr lang="es-CL" dirty="0">
              <a:solidFill>
                <a:prstClr val="black"/>
              </a:solidFill>
            </a:endParaRPr>
          </a:p>
        </p:txBody>
      </p:sp>
    </p:spTree>
    <p:extLst>
      <p:ext uri="{BB962C8B-B14F-4D97-AF65-F5344CB8AC3E}">
        <p14:creationId xmlns:p14="http://schemas.microsoft.com/office/powerpoint/2010/main" val="386131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12A5A526-F3BD-4A59-B476-C97C3D36C712}" type="datetime1">
              <a:rPr lang="en-US" smtClean="0">
                <a:solidFill>
                  <a:prstClr val="white"/>
                </a:solidFill>
                <a:cs typeface="+mn-cs"/>
              </a:rPr>
              <a:pPr defTabSz="457200"/>
              <a:t>5/29/2014</a:t>
            </a:fld>
            <a:endParaRPr lang="en-US" smtClean="0">
              <a:solidFill>
                <a:prstClr val="white"/>
              </a:solidFill>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white"/>
              </a:solidFill>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D5765B6D-D2BE-4C5A-B0A0-D45DD91D848B}" type="slidenum">
              <a:rPr lang="en-US" smtClean="0">
                <a:solidFill>
                  <a:prstClr val="white"/>
                </a:solidFill>
                <a:cs typeface="+mn-cs"/>
              </a:rPr>
              <a:pPr defTabSz="457200"/>
              <a:t>‹#›</a:t>
            </a:fld>
            <a:endParaRPr lang="en-US" smtClean="0">
              <a:solidFill>
                <a:prstClr val="white"/>
              </a:solidFill>
              <a:cs typeface="+mn-cs"/>
            </a:endParaRPr>
          </a:p>
        </p:txBody>
      </p:sp>
    </p:spTree>
    <p:extLst>
      <p:ext uri="{BB962C8B-B14F-4D97-AF65-F5344CB8AC3E}">
        <p14:creationId xmlns:p14="http://schemas.microsoft.com/office/powerpoint/2010/main" val="172093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endParaRPr lang="es-ES"/>
          </a:p>
        </p:txBody>
      </p:sp>
      <p:sp>
        <p:nvSpPr>
          <p:cNvPr id="4" name="Slide Number Placeholder 4"/>
          <p:cNvSpPr>
            <a:spLocks noGrp="1"/>
          </p:cNvSpPr>
          <p:nvPr>
            <p:ph type="sldNum" sz="quarter" idx="11"/>
          </p:nvPr>
        </p:nvSpPr>
        <p:spPr/>
        <p:txBody>
          <a:bodyPr/>
          <a:lstStyle>
            <a:lvl1pPr>
              <a:defRPr/>
            </a:lvl1pPr>
          </a:lstStyle>
          <a:p>
            <a:fld id="{CE465BD9-FECD-4608-AC69-5EB5447CC7C7}" type="slidenum">
              <a:rPr lang="en-US"/>
              <a:pPr/>
              <a:t>‹#›</a:t>
            </a:fld>
            <a:endParaRPr lang="en-US"/>
          </a:p>
        </p:txBody>
      </p:sp>
    </p:spTree>
    <p:extLst>
      <p:ext uri="{BB962C8B-B14F-4D97-AF65-F5344CB8AC3E}">
        <p14:creationId xmlns:p14="http://schemas.microsoft.com/office/powerpoint/2010/main" val="33967888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s-ES"/>
          </a:p>
        </p:txBody>
      </p:sp>
      <p:sp>
        <p:nvSpPr>
          <p:cNvPr id="3" name="Slide Number Placeholder 3"/>
          <p:cNvSpPr>
            <a:spLocks noGrp="1"/>
          </p:cNvSpPr>
          <p:nvPr>
            <p:ph type="sldNum" sz="quarter" idx="11"/>
          </p:nvPr>
        </p:nvSpPr>
        <p:spPr/>
        <p:txBody>
          <a:bodyPr/>
          <a:lstStyle>
            <a:lvl1pPr>
              <a:defRPr/>
            </a:lvl1pPr>
          </a:lstStyle>
          <a:p>
            <a:fld id="{8E39C864-E9C1-4925-A823-B8AE98117D72}" type="slidenum">
              <a:rPr lang="en-US"/>
              <a:pPr/>
              <a:t>‹#›</a:t>
            </a:fld>
            <a:endParaRPr lang="en-US"/>
          </a:p>
        </p:txBody>
      </p:sp>
    </p:spTree>
    <p:extLst>
      <p:ext uri="{BB962C8B-B14F-4D97-AF65-F5344CB8AC3E}">
        <p14:creationId xmlns:p14="http://schemas.microsoft.com/office/powerpoint/2010/main" val="307560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p>
        </p:txBody>
      </p:sp>
      <p:sp>
        <p:nvSpPr>
          <p:cNvPr id="6" name="Slide Number Placeholder 6"/>
          <p:cNvSpPr>
            <a:spLocks noGrp="1"/>
          </p:cNvSpPr>
          <p:nvPr>
            <p:ph type="sldNum" sz="quarter" idx="11"/>
          </p:nvPr>
        </p:nvSpPr>
        <p:spPr/>
        <p:txBody>
          <a:bodyPr/>
          <a:lstStyle>
            <a:lvl1pPr>
              <a:defRPr/>
            </a:lvl1pPr>
          </a:lstStyle>
          <a:p>
            <a:fld id="{DE11A438-92DB-4E5C-8F94-6C3CCE1D879D}" type="slidenum">
              <a:rPr lang="en-US"/>
              <a:pPr/>
              <a:t>‹#›</a:t>
            </a:fld>
            <a:endParaRPr lang="en-US"/>
          </a:p>
        </p:txBody>
      </p:sp>
    </p:spTree>
    <p:extLst>
      <p:ext uri="{BB962C8B-B14F-4D97-AF65-F5344CB8AC3E}">
        <p14:creationId xmlns:p14="http://schemas.microsoft.com/office/powerpoint/2010/main" val="196576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p>
        </p:txBody>
      </p:sp>
      <p:sp>
        <p:nvSpPr>
          <p:cNvPr id="6" name="Slide Number Placeholder 6"/>
          <p:cNvSpPr>
            <a:spLocks noGrp="1"/>
          </p:cNvSpPr>
          <p:nvPr>
            <p:ph type="sldNum" sz="quarter" idx="11"/>
          </p:nvPr>
        </p:nvSpPr>
        <p:spPr/>
        <p:txBody>
          <a:bodyPr/>
          <a:lstStyle>
            <a:lvl1pPr>
              <a:defRPr/>
            </a:lvl1pPr>
          </a:lstStyle>
          <a:p>
            <a:fld id="{FC7E1E22-70BA-481A-BB77-EDDC343AA589}" type="slidenum">
              <a:rPr lang="en-US"/>
              <a:pPr/>
              <a:t>‹#›</a:t>
            </a:fld>
            <a:endParaRPr lang="en-US"/>
          </a:p>
        </p:txBody>
      </p:sp>
    </p:spTree>
    <p:extLst>
      <p:ext uri="{BB962C8B-B14F-4D97-AF65-F5344CB8AC3E}">
        <p14:creationId xmlns:p14="http://schemas.microsoft.com/office/powerpoint/2010/main" val="2297990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p>
        </p:txBody>
      </p:sp>
      <p:sp>
        <p:nvSpPr>
          <p:cNvPr id="5" name="Slide Number Placeholder 5"/>
          <p:cNvSpPr>
            <a:spLocks noGrp="1"/>
          </p:cNvSpPr>
          <p:nvPr>
            <p:ph type="sldNum" sz="quarter" idx="11"/>
          </p:nvPr>
        </p:nvSpPr>
        <p:spPr/>
        <p:txBody>
          <a:bodyPr/>
          <a:lstStyle>
            <a:lvl1pPr>
              <a:defRPr/>
            </a:lvl1pPr>
          </a:lstStyle>
          <a:p>
            <a:fld id="{B6489AD8-FB24-4E6B-B39C-2369A7CA8CAA}" type="slidenum">
              <a:rPr lang="en-US"/>
              <a:pPr/>
              <a:t>‹#›</a:t>
            </a:fld>
            <a:endParaRPr lang="en-US"/>
          </a:p>
        </p:txBody>
      </p:sp>
    </p:spTree>
    <p:extLst>
      <p:ext uri="{BB962C8B-B14F-4D97-AF65-F5344CB8AC3E}">
        <p14:creationId xmlns:p14="http://schemas.microsoft.com/office/powerpoint/2010/main" val="254986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p>
        </p:txBody>
      </p:sp>
      <p:sp>
        <p:nvSpPr>
          <p:cNvPr id="5" name="Slide Number Placeholder 5"/>
          <p:cNvSpPr>
            <a:spLocks noGrp="1"/>
          </p:cNvSpPr>
          <p:nvPr>
            <p:ph type="sldNum" sz="quarter" idx="11"/>
          </p:nvPr>
        </p:nvSpPr>
        <p:spPr/>
        <p:txBody>
          <a:bodyPr/>
          <a:lstStyle>
            <a:lvl1pPr>
              <a:defRPr/>
            </a:lvl1pPr>
          </a:lstStyle>
          <a:p>
            <a:fld id="{0467495B-CC01-42AC-9137-84DD521E02CA}" type="slidenum">
              <a:rPr lang="en-US"/>
              <a:pPr/>
              <a:t>‹#›</a:t>
            </a:fld>
            <a:endParaRPr lang="en-US"/>
          </a:p>
        </p:txBody>
      </p:sp>
    </p:spTree>
    <p:extLst>
      <p:ext uri="{BB962C8B-B14F-4D97-AF65-F5344CB8AC3E}">
        <p14:creationId xmlns:p14="http://schemas.microsoft.com/office/powerpoint/2010/main" val="225284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E88682B0-F38E-4C04-9AFB-CD8E9D53C2CB}"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B9FC398D-2024-424F-922D-DDC5D10A5EAE}"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20288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1C465249-97EF-4794-9669-D0566B570580}"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FF7ECA1D-7C93-45EC-BA36-D8683F03C6D5}"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2353261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0C205BDC-81FD-46EE-908A-723D1B49D773}"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28BE23A8-17A8-404D-A955-BE385FC6FA84}"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137853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9614B0A5-44D0-4D5F-B705-C708F026890F}"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BD94D7AE-F5D6-4F83-8DAF-221CFBA7CB43}"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154064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E4AE691B-08F0-408D-9BB6-189DA4602CF7}" type="datetime1">
              <a:rPr lang="en-US" smtClean="0">
                <a:solidFill>
                  <a:prstClr val="white"/>
                </a:solidFill>
                <a:cs typeface="+mn-cs"/>
              </a:rPr>
              <a:pPr defTabSz="457200"/>
              <a:t>5/29/2014</a:t>
            </a:fld>
            <a:endParaRPr lang="en-US" smtClean="0">
              <a:solidFill>
                <a:prstClr val="white"/>
              </a:solidFill>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white"/>
              </a:solidFill>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9D5B3B28-CB4E-4CBF-8C9F-B32B80A5EEA2}" type="slidenum">
              <a:rPr lang="en-US" smtClean="0">
                <a:solidFill>
                  <a:prstClr val="white"/>
                </a:solidFill>
                <a:cs typeface="+mn-cs"/>
              </a:rPr>
              <a:pPr defTabSz="457200"/>
              <a:t>‹#›</a:t>
            </a:fld>
            <a:endParaRPr lang="en-US" smtClean="0">
              <a:solidFill>
                <a:prstClr val="white"/>
              </a:solidFill>
              <a:cs typeface="+mn-cs"/>
            </a:endParaRPr>
          </a:p>
        </p:txBody>
      </p:sp>
    </p:spTree>
    <p:extLst>
      <p:ext uri="{BB962C8B-B14F-4D97-AF65-F5344CB8AC3E}">
        <p14:creationId xmlns:p14="http://schemas.microsoft.com/office/powerpoint/2010/main" val="29085388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D163F622-E8B7-4E0F-B3C3-F4950C911EF7}"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62EC4FFC-2075-4211-921F-49030D39BBBC}"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2487846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CB9D4DF6-4BAA-4A1E-B617-BE835A5E3B9B}"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B1021379-3BD0-466D-8B84-A9F2013B06D3}"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401768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5B01175B-CCF1-4B0F-97C2-936B9804751F}"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FB4E4F0B-A6E2-40BE-B11C-0BE3387A3DF6}"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2794970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2C97CBC9-3494-48BD-97A9-F0D28A8F5395}"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92BE5C55-AD83-48F3-95DA-1AA37675EE86}"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1211257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8ADBFBA5-921C-4FF6-9F83-DC7C416C5F75}"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36256AAB-B5F2-489B-A0F4-F247D31AE806}"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1263144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57D75C02-6E57-4892-8B31-D0613E49CC04}"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1AB193EC-440B-4449-8A9A-D9A2B230500C}"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762698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4547E7A8-1B0F-4FB9-8AEC-AA9FFDF5C00C}"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black"/>
              </a:solidFill>
              <a:ea typeface="ヒラギノ角ゴ Pro W3" charset="-128"/>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F9512FCA-F150-461D-9AB9-DF39BB0D6196}" type="slidenum">
              <a:rPr lang="en-US" smtClean="0">
                <a:solidFill>
                  <a:prstClr val="black"/>
                </a:solidFill>
                <a:ea typeface="ヒラギノ角ゴ Pro W3" charset="-128"/>
                <a:cs typeface="+mn-cs"/>
              </a:rPr>
              <a:pPr defTabSz="457200"/>
              <a:t>‹#›</a:t>
            </a:fld>
            <a:endParaRPr lang="en-US" smtClean="0">
              <a:solidFill>
                <a:prstClr val="black"/>
              </a:solidFill>
              <a:ea typeface="ヒラギノ角ゴ Pro W3" charset="-128"/>
              <a:cs typeface="+mn-cs"/>
            </a:endParaRPr>
          </a:p>
        </p:txBody>
      </p:sp>
    </p:spTree>
    <p:extLst>
      <p:ext uri="{BB962C8B-B14F-4D97-AF65-F5344CB8AC3E}">
        <p14:creationId xmlns:p14="http://schemas.microsoft.com/office/powerpoint/2010/main" val="419353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0BE8C141-30CF-4D6C-A75D-4D1A1FEFDF57}" type="datetime1">
              <a:rPr lang="en-US" smtClean="0">
                <a:solidFill>
                  <a:prstClr val="white"/>
                </a:solidFill>
                <a:cs typeface="+mn-cs"/>
              </a:rPr>
              <a:pPr defTabSz="457200"/>
              <a:t>5/29/2014</a:t>
            </a:fld>
            <a:endParaRPr lang="en-US" smtClean="0">
              <a:solidFill>
                <a:prstClr val="white"/>
              </a:solidFill>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white"/>
              </a:solidFill>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C2A4E819-4C5F-4504-B2C4-333E39075690}" type="slidenum">
              <a:rPr lang="en-US" smtClean="0">
                <a:solidFill>
                  <a:prstClr val="white"/>
                </a:solidFill>
                <a:cs typeface="+mn-cs"/>
              </a:rPr>
              <a:pPr defTabSz="457200"/>
              <a:t>‹#›</a:t>
            </a:fld>
            <a:endParaRPr lang="en-US" smtClean="0">
              <a:solidFill>
                <a:prstClr val="white"/>
              </a:solidFill>
              <a:cs typeface="+mn-cs"/>
            </a:endParaRPr>
          </a:p>
        </p:txBody>
      </p:sp>
    </p:spTree>
    <p:extLst>
      <p:ext uri="{BB962C8B-B14F-4D97-AF65-F5344CB8AC3E}">
        <p14:creationId xmlns:p14="http://schemas.microsoft.com/office/powerpoint/2010/main" val="5796084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19434926-2718-4DE7-BDD9-E4541AD57C21}" type="datetime1">
              <a:rPr lang="en-US" smtClean="0">
                <a:solidFill>
                  <a:prstClr val="white"/>
                </a:solidFill>
                <a:cs typeface="+mn-cs"/>
              </a:rPr>
              <a:pPr defTabSz="457200"/>
              <a:t>5/29/2014</a:t>
            </a:fld>
            <a:endParaRPr lang="en-US" smtClean="0">
              <a:solidFill>
                <a:prstClr val="white"/>
              </a:solidFill>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endParaRPr lang="es-ES" smtClean="0">
              <a:solidFill>
                <a:prstClr val="white"/>
              </a:solidFill>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6A91408B-B3CC-4509-95A9-E0D111EEB52C}" type="slidenum">
              <a:rPr lang="en-US" smtClean="0">
                <a:solidFill>
                  <a:prstClr val="white"/>
                </a:solidFill>
                <a:cs typeface="+mn-cs"/>
              </a:rPr>
              <a:pPr defTabSz="457200"/>
              <a:t>‹#›</a:t>
            </a:fld>
            <a:endParaRPr lang="en-US" smtClean="0">
              <a:solidFill>
                <a:prstClr val="white"/>
              </a:solidFill>
              <a:cs typeface="+mn-cs"/>
            </a:endParaRPr>
          </a:p>
        </p:txBody>
      </p:sp>
    </p:spTree>
    <p:extLst>
      <p:ext uri="{BB962C8B-B14F-4D97-AF65-F5344CB8AC3E}">
        <p14:creationId xmlns:p14="http://schemas.microsoft.com/office/powerpoint/2010/main" val="49568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FED29606-B102-442F-8A3A-51B3384C59DC}"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D730680-7B27-41BF-B05E-96E036E2CF41}" type="slidenum">
              <a:rPr lang="en-US"/>
              <a:pPr/>
              <a:t>‹#›</a:t>
            </a:fld>
            <a:endParaRPr lang="en-US"/>
          </a:p>
        </p:txBody>
      </p:sp>
    </p:spTree>
    <p:extLst>
      <p:ext uri="{BB962C8B-B14F-4D97-AF65-F5344CB8AC3E}">
        <p14:creationId xmlns:p14="http://schemas.microsoft.com/office/powerpoint/2010/main" val="3325439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184A1AD4-F035-472C-AA79-9F8871F7F70E}" type="slidenum">
              <a:rPr lang="en-US"/>
              <a:pPr/>
              <a:t>‹#›</a:t>
            </a:fld>
            <a:endParaRPr lang="en-US"/>
          </a:p>
        </p:txBody>
      </p:sp>
    </p:spTree>
    <p:extLst>
      <p:ext uri="{BB962C8B-B14F-4D97-AF65-F5344CB8AC3E}">
        <p14:creationId xmlns:p14="http://schemas.microsoft.com/office/powerpoint/2010/main" val="34371238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E07878DE-FA42-4BCA-A421-8E6CD767625C}"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D2D5842-3F6D-42C5-AFDF-ED2F625B7DCF}" type="slidenum">
              <a:rPr lang="en-US"/>
              <a:pPr/>
              <a:t>‹#›</a:t>
            </a:fld>
            <a:endParaRPr lang="en-US"/>
          </a:p>
        </p:txBody>
      </p:sp>
    </p:spTree>
    <p:extLst>
      <p:ext uri="{BB962C8B-B14F-4D97-AF65-F5344CB8AC3E}">
        <p14:creationId xmlns:p14="http://schemas.microsoft.com/office/powerpoint/2010/main" val="43699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9AC34794-65EF-4566-B8B9-1B2AB6B1E5C4}"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B86C936-3CE0-408A-A9EE-6F3A51963D4C}" type="slidenum">
              <a:rPr lang="en-US"/>
              <a:pPr/>
              <a:t>‹#›</a:t>
            </a:fld>
            <a:endParaRPr lang="en-US"/>
          </a:p>
        </p:txBody>
      </p:sp>
    </p:spTree>
    <p:extLst>
      <p:ext uri="{BB962C8B-B14F-4D97-AF65-F5344CB8AC3E}">
        <p14:creationId xmlns:p14="http://schemas.microsoft.com/office/powerpoint/2010/main" val="129928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BFAAD31D-70C6-4300-A2D6-1E6C1C21AB64}" type="datetime1">
              <a:rPr lang="en-US" smtClean="0">
                <a:solidFill>
                  <a:prstClr val="black"/>
                </a:solidFill>
                <a:ea typeface="ヒラギノ角ゴ Pro W3" charset="-128"/>
                <a:cs typeface="+mn-cs"/>
              </a:rPr>
              <a:pPr defTabSz="457200"/>
              <a:t>5/29/2014</a:t>
            </a:fld>
            <a:endParaRPr lang="en-US" smtClean="0">
              <a:solidFill>
                <a:prstClr val="black"/>
              </a:solidFill>
              <a:ea typeface="ヒラギノ角ゴ Pro W3" charset="-128"/>
              <a:cs typeface="+mn-cs"/>
            </a:endParaRPr>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2F7BEE2D-97A9-49B1-98C4-6E22CE1943BE}" type="slidenum">
              <a:rPr lang="en-US"/>
              <a:pPr/>
              <a:t>‹#›</a:t>
            </a:fld>
            <a:endParaRPr lang="en-US"/>
          </a:p>
        </p:txBody>
      </p:sp>
    </p:spTree>
    <p:extLst>
      <p:ext uri="{BB962C8B-B14F-4D97-AF65-F5344CB8AC3E}">
        <p14:creationId xmlns:p14="http://schemas.microsoft.com/office/powerpoint/2010/main" val="1706538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userDrawn="1"/>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cs typeface="+mn-cs"/>
            </a:endParaRPr>
          </a:p>
        </p:txBody>
      </p:sp>
      <p:sp>
        <p:nvSpPr>
          <p:cNvPr id="66" name="Rectangle 65"/>
          <p:cNvSpPr>
            <a:spLocks noChangeArrowheads="1"/>
          </p:cNvSpPr>
          <p:nvPr userDrawn="1"/>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cs typeface="+mn-cs"/>
            </a:endParaRPr>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userDrawn="1"/>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cs typeface="+mn-cs"/>
            </a:endParaRPr>
          </a:p>
        </p:txBody>
      </p:sp>
      <p:sp>
        <p:nvSpPr>
          <p:cNvPr id="72" name="Rectangle 71"/>
          <p:cNvSpPr>
            <a:spLocks noChangeArrowheads="1"/>
          </p:cNvSpPr>
          <p:nvPr userDrawn="1"/>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cs typeface="+mn-cs"/>
            </a:endParaRPr>
          </a:p>
        </p:txBody>
      </p:sp>
    </p:spTree>
    <p:extLst>
      <p:ext uri="{BB962C8B-B14F-4D97-AF65-F5344CB8AC3E}">
        <p14:creationId xmlns:p14="http://schemas.microsoft.com/office/powerpoint/2010/main" val="140784436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defTabSz="457200"/>
            <a:r>
              <a:rPr lang="es-ES_tradnl" dirty="0" smtClean="0">
                <a:ea typeface="ヒラギノ角ゴ Pro W3" charset="-128"/>
                <a:cs typeface="+mn-cs"/>
              </a:rPr>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a:fld id="{6DC5902B-05AD-467A-B3F7-72ED93D8C248}" type="slidenum">
              <a:rPr lang="en-US" smtClean="0">
                <a:ea typeface="ヒラギノ角ゴ Pro W3" charset="-128"/>
                <a:cs typeface="+mn-cs"/>
              </a:rPr>
              <a:pPr defTabSz="457200"/>
              <a:t>‹#›</a:t>
            </a:fld>
            <a:endParaRPr lang="en-US" smtClean="0">
              <a:ea typeface="ヒラギノ角ゴ Pro W3" charset="-128"/>
              <a:cs typeface="+mn-cs"/>
            </a:endParaRPr>
          </a:p>
        </p:txBody>
      </p:sp>
      <p:sp>
        <p:nvSpPr>
          <p:cNvPr id="7" name="Rectangle 6"/>
          <p:cNvSpPr>
            <a:spLocks noChangeArrowheads="1"/>
          </p:cNvSpPr>
          <p:nvPr userDrawn="1"/>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ea typeface="ヒラギノ角ゴ Pro W3" charset="-128"/>
              <a:cs typeface="+mn-cs"/>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ea typeface="ヒラギノ角ゴ Pro W3" charset="-128"/>
              <a:cs typeface="+mn-cs"/>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ea typeface="ヒラギノ角ゴ Pro W3" charset="-128"/>
              <a:cs typeface="+mn-cs"/>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ea typeface="ヒラギノ角ゴ Pro W3" charset="-128"/>
              <a:cs typeface="+mn-cs"/>
            </a:endParaRPr>
          </a:p>
        </p:txBody>
      </p:sp>
    </p:spTree>
    <p:extLst>
      <p:ext uri="{BB962C8B-B14F-4D97-AF65-F5344CB8AC3E}">
        <p14:creationId xmlns:p14="http://schemas.microsoft.com/office/powerpoint/2010/main" val="28489506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endParaRPr lang="es-ES" smtClean="0">
              <a:solidFill>
                <a:srgbClr val="FFFFFF"/>
              </a:solidFill>
              <a:ea typeface="ヒラギノ角ゴ Pro W3" charset="-128"/>
            </a:endParaRPr>
          </a:p>
        </p:txBody>
      </p:sp>
      <p:sp>
        <p:nvSpPr>
          <p:cNvPr id="14" name="Rectangle 13"/>
          <p:cNvSpPr>
            <a:spLocks noChangeArrowheads="1"/>
          </p:cNvSpPr>
          <p:nvPr userDrawn="1"/>
        </p:nvSpPr>
        <p:spPr bwMode="auto">
          <a:xfrm>
            <a:off x="7153275" y="0"/>
            <a:ext cx="1990725" cy="6629400"/>
          </a:xfrm>
          <a:prstGeom prst="rect">
            <a:avLst/>
          </a:prstGeom>
          <a:solidFill>
            <a:schemeClr val="bg1"/>
          </a:solidFill>
          <a:ln>
            <a:noFill/>
          </a:ln>
          <a:effectLst>
            <a:outerShdw blurRad="254000"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ea typeface="ヒラギノ角ゴ Pro W3" charset="-128"/>
              <a:cs typeface="+mn-cs"/>
            </a:endParaRPr>
          </a:p>
        </p:txBody>
      </p:sp>
      <p:grpSp>
        <p:nvGrpSpPr>
          <p:cNvPr id="18436"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endParaRPr lang="es-ES" smtClean="0">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endParaRPr lang="es-ES" smtClean="0">
                <a:solidFill>
                  <a:srgbClr val="FFFFFF"/>
                </a:solidFill>
                <a:ea typeface="ヒラギノ角ゴ Pro W3" charset="-128"/>
              </a:endParaRPr>
            </a:p>
          </p:txBody>
        </p:sp>
        <p:pic>
          <p:nvPicPr>
            <p:cNvPr id="18441" name="Picture 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2" name="Picture 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3" name="Picture 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3" name="Rectangle 12"/>
          <p:cNvSpPr>
            <a:spLocks noChangeArrowheads="1"/>
          </p:cNvSpPr>
          <p:nvPr userDrawn="1"/>
        </p:nvSpPr>
        <p:spPr bwMode="auto">
          <a:xfrm>
            <a:off x="4763" y="0"/>
            <a:ext cx="7148512" cy="6629400"/>
          </a:xfrm>
          <a:prstGeom prst="rect">
            <a:avLst/>
          </a:prstGeom>
          <a:solidFill>
            <a:srgbClr val="006CB7"/>
          </a:solidFill>
          <a:ln>
            <a:noFill/>
          </a:ln>
          <a:effectLst>
            <a:outerShdw blurRad="508000"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a:endParaRPr lang="es-ES" smtClean="0">
              <a:solidFill>
                <a:srgbClr val="FFFFFF"/>
              </a:solidFill>
              <a:latin typeface="Calibri" pitchFamily="34" charset="0"/>
              <a:ea typeface="ヒラギノ角ゴ Pro W3" charset="-128"/>
              <a:cs typeface="+mn-cs"/>
            </a:endParaRPr>
          </a:p>
        </p:txBody>
      </p:sp>
      <p:sp>
        <p:nvSpPr>
          <p:cNvPr id="1843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393468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sz="3200" b="1" dirty="0" smtClean="0">
                <a:solidFill>
                  <a:srgbClr val="FFFFFF"/>
                </a:solidFill>
                <a:latin typeface="Verdana" pitchFamily="34" charset="0"/>
                <a:sym typeface="Verdana Bold" charset="0"/>
              </a:rPr>
              <a:t>CORF Meeting-2014</a:t>
            </a:r>
          </a:p>
        </p:txBody>
      </p:sp>
      <p:sp>
        <p:nvSpPr>
          <p:cNvPr id="3" name="Subtitle 2"/>
          <p:cNvSpPr>
            <a:spLocks noGrp="1"/>
          </p:cNvSpPr>
          <p:nvPr>
            <p:ph type="subTitle" idx="1"/>
          </p:nvPr>
        </p:nvSpPr>
        <p:spPr>
          <a:xfrm>
            <a:off x="2771800" y="5877272"/>
            <a:ext cx="4499992" cy="792088"/>
          </a:xfrm>
        </p:spPr>
        <p:txBody>
          <a:bodyPr vert="horz" wrap="square" lIns="91440" tIns="45720" rIns="91440" bIns="45720" numCol="1" anchor="t" anchorCtr="0" compatLnSpc="1">
            <a:prstTxWarp prst="textNoShape">
              <a:avLst/>
            </a:prstTxWarp>
          </a:bodyPr>
          <a:lstStyle/>
          <a:p>
            <a:pPr algn="ctr" fontAlgn="base">
              <a:spcAft>
                <a:spcPct val="0"/>
              </a:spcAft>
              <a:buFont typeface="Arial" pitchFamily="34" charset="0"/>
              <a:buNone/>
            </a:pPr>
            <a:r>
              <a:rPr lang="es-ES_tradnl" sz="1400" dirty="0" err="1" smtClean="0">
                <a:solidFill>
                  <a:srgbClr val="FFFFFF"/>
                </a:solidFill>
                <a:latin typeface="Verdana" pitchFamily="34" charset="0"/>
                <a:sym typeface="Verdana" pitchFamily="34" charset="0"/>
              </a:rPr>
              <a:t>May</a:t>
            </a:r>
            <a:r>
              <a:rPr lang="es-ES_tradnl" sz="1400" dirty="0" smtClean="0">
                <a:solidFill>
                  <a:srgbClr val="FFFFFF"/>
                </a:solidFill>
                <a:latin typeface="Verdana" pitchFamily="34" charset="0"/>
                <a:sym typeface="Verdana" pitchFamily="34" charset="0"/>
              </a:rPr>
              <a:t> 2014</a:t>
            </a:r>
            <a:endParaRPr lang="en-US" sz="2400" dirty="0" smtClean="0">
              <a:solidFill>
                <a:srgbClr val="FFFFFF"/>
              </a:solidFill>
            </a:endParaRPr>
          </a:p>
        </p:txBody>
      </p:sp>
      <p:sp>
        <p:nvSpPr>
          <p:cNvPr id="4" name="Rectangle 3"/>
          <p:cNvSpPr>
            <a:spLocks noChangeArrowheads="1"/>
          </p:cNvSpPr>
          <p:nvPr/>
        </p:nvSpPr>
        <p:spPr bwMode="auto">
          <a:xfrm>
            <a:off x="2915816" y="3284984"/>
            <a:ext cx="5950992" cy="2304256"/>
          </a:xfrm>
          <a:prstGeom prst="rect">
            <a:avLst/>
          </a:prstGeom>
          <a:noFill/>
          <a:ln w="9525">
            <a:noFill/>
            <a:miter lim="800000"/>
            <a:headEnd/>
            <a:tailEnd/>
          </a:ln>
        </p:spPr>
        <p:txBody>
          <a:bodyPr lIns="92075" tIns="46038" rIns="92075" bIns="46038"/>
          <a:lstStyle/>
          <a:p>
            <a:pPr marL="742950" lvl="1" indent="-285750" eaLnBrk="0" hangingPunct="0">
              <a:spcBef>
                <a:spcPct val="20000"/>
              </a:spcBef>
              <a:buFont typeface="Arial" pitchFamily="34" charset="0"/>
              <a:buNone/>
            </a:pPr>
            <a:r>
              <a:rPr lang="es-ES_tradnl" dirty="0">
                <a:solidFill>
                  <a:srgbClr val="595959"/>
                </a:solidFill>
                <a:latin typeface="Verdana" pitchFamily="34" charset="0"/>
                <a:ea typeface="Verdana" pitchFamily="34" charset="0"/>
                <a:cs typeface="Verdana" pitchFamily="34" charset="0"/>
              </a:rPr>
              <a:t>	</a:t>
            </a:r>
          </a:p>
          <a:p>
            <a:pPr marL="1143000" lvl="2" indent="-228600" eaLnBrk="0" hangingPunct="0">
              <a:spcBef>
                <a:spcPct val="20000"/>
              </a:spcBef>
              <a:buFont typeface="Arial" pitchFamily="34" charset="0"/>
              <a:buChar char="•"/>
            </a:pPr>
            <a:endParaRPr lang="es-ES_tradnl" dirty="0" smtClean="0">
              <a:solidFill>
                <a:srgbClr val="595959"/>
              </a:solidFill>
              <a:latin typeface="Verdana" pitchFamily="34" charset="0"/>
              <a:ea typeface="Verdana" pitchFamily="34" charset="0"/>
              <a:cs typeface="Verdana" pitchFamily="34" charset="0"/>
            </a:endParaRPr>
          </a:p>
          <a:p>
            <a:pPr marL="1143000" lvl="2" indent="-228600" eaLnBrk="0" hangingPunct="0">
              <a:spcBef>
                <a:spcPct val="20000"/>
              </a:spcBef>
              <a:buFont typeface="Arial" pitchFamily="34" charset="0"/>
              <a:buChar char="•"/>
            </a:pPr>
            <a:endParaRPr lang="es-ES_tradnl" dirty="0">
              <a:solidFill>
                <a:srgbClr val="595959"/>
              </a:solidFill>
              <a:latin typeface="Verdana" pitchFamily="34" charset="0"/>
              <a:ea typeface="Verdana" pitchFamily="34" charset="0"/>
              <a:cs typeface="Verdana" pitchFamily="34" charset="0"/>
            </a:endParaRPr>
          </a:p>
          <a:p>
            <a:pPr algn="ctr" eaLnBrk="1" hangingPunct="1">
              <a:lnSpc>
                <a:spcPct val="90000"/>
              </a:lnSpc>
              <a:buFontTx/>
              <a:buNone/>
            </a:pPr>
            <a:r>
              <a:rPr lang="es-ES" altLang="es-CL" sz="2000" dirty="0"/>
              <a:t>Mónica Rodríguez Miranda,</a:t>
            </a:r>
          </a:p>
          <a:p>
            <a:pPr algn="ctr" eaLnBrk="1" hangingPunct="1">
              <a:lnSpc>
                <a:spcPct val="90000"/>
              </a:lnSpc>
              <a:buFontTx/>
              <a:buNone/>
            </a:pPr>
            <a:r>
              <a:rPr lang="es-ES" altLang="es-CL" sz="2000" dirty="0"/>
              <a:t>Ingeniería y Administración del Espectro Radioeléctrico</a:t>
            </a:r>
          </a:p>
          <a:p>
            <a:pPr algn="ctr" eaLnBrk="1" hangingPunct="1">
              <a:lnSpc>
                <a:spcPct val="90000"/>
              </a:lnSpc>
              <a:buFontTx/>
              <a:buNone/>
            </a:pPr>
            <a:r>
              <a:rPr lang="es-ES" altLang="es-CL" sz="2000" dirty="0"/>
              <a:t> </a:t>
            </a:r>
            <a:r>
              <a:rPr lang="es-CL" altLang="es-CL" sz="2000" dirty="0"/>
              <a:t>Política Regulatoria y Estudios, </a:t>
            </a:r>
          </a:p>
          <a:p>
            <a:pPr algn="ctr" eaLnBrk="1" hangingPunct="1">
              <a:lnSpc>
                <a:spcPct val="90000"/>
              </a:lnSpc>
              <a:buFontTx/>
              <a:buNone/>
            </a:pPr>
            <a:r>
              <a:rPr lang="es-CL" altLang="es-CL" sz="2000" dirty="0"/>
              <a:t>Subsecretaría de Telecomunicaciones</a:t>
            </a:r>
            <a:endParaRPr lang="es-ES" altLang="es-CL" sz="2000" dirty="0"/>
          </a:p>
          <a:p>
            <a:pPr lvl="2" eaLnBrk="0" hangingPunct="0">
              <a:spcBef>
                <a:spcPct val="20000"/>
              </a:spcBef>
            </a:pPr>
            <a:endParaRPr lang="es-ES_tradnl" dirty="0">
              <a:solidFill>
                <a:srgbClr val="595959"/>
              </a:solidFill>
              <a:latin typeface="Verdana" pitchFamily="34" charset="0"/>
              <a:ea typeface="Verdana" pitchFamily="34" charset="0"/>
              <a:cs typeface="Verdana" pitchFamily="34" charset="0"/>
            </a:endParaRPr>
          </a:p>
          <a:p>
            <a:pPr marL="1143000" lvl="2" indent="-228600" eaLnBrk="0" hangingPunct="0">
              <a:spcBef>
                <a:spcPct val="20000"/>
              </a:spcBef>
              <a:buFont typeface="Arial" pitchFamily="34" charset="0"/>
              <a:buChar char="•"/>
            </a:pPr>
            <a:endParaRPr lang="es-ES_tradnl" dirty="0" smtClean="0">
              <a:solidFill>
                <a:srgbClr val="595959"/>
              </a:solidFill>
              <a:latin typeface="Verdana" pitchFamily="34" charset="0"/>
              <a:ea typeface="Verdana" pitchFamily="34" charset="0"/>
              <a:cs typeface="Verdana" pitchFamily="34" charset="0"/>
            </a:endParaRPr>
          </a:p>
          <a:p>
            <a:pPr marL="1143000" lvl="2" indent="-228600" eaLnBrk="0" hangingPunct="0">
              <a:spcBef>
                <a:spcPct val="20000"/>
              </a:spcBef>
              <a:buFont typeface="Arial" pitchFamily="34" charset="0"/>
              <a:buChar char="•"/>
            </a:pPr>
            <a:endParaRPr lang="es-ES_tradnl" dirty="0">
              <a:solidFill>
                <a:srgbClr val="595959"/>
              </a:solidFill>
              <a:latin typeface="Verdana" pitchFamily="34" charset="0"/>
              <a:ea typeface="Verdana" pitchFamily="34" charset="0"/>
              <a:cs typeface="Verdana" pitchFamily="34" charset="0"/>
            </a:endParaRPr>
          </a:p>
          <a:p>
            <a:pPr marL="1143000" lvl="2" indent="-228600" eaLnBrk="0" hangingPunct="0">
              <a:spcBef>
                <a:spcPct val="20000"/>
              </a:spcBef>
              <a:buFont typeface="Arial" pitchFamily="34" charset="0"/>
              <a:buChar char="•"/>
            </a:pPr>
            <a:endParaRPr lang="es-ES_tradnl" dirty="0">
              <a:solidFill>
                <a:srgbClr val="595959"/>
              </a:solidFill>
              <a:latin typeface="Verdana" pitchFamily="34" charset="0"/>
              <a:ea typeface="Verdana" pitchFamily="34" charset="0"/>
              <a:cs typeface="Verdana" pitchFamily="34" charset="0"/>
            </a:endParaRPr>
          </a:p>
          <a:p>
            <a:pPr marL="342900" indent="-342900" eaLnBrk="0" hangingPunct="0">
              <a:spcBef>
                <a:spcPct val="20000"/>
              </a:spcBef>
              <a:buFont typeface="Arial" pitchFamily="34" charset="0"/>
              <a:buChar char="•"/>
            </a:pPr>
            <a:endParaRPr lang="es-ES_tradnl" dirty="0">
              <a:solidFill>
                <a:srgbClr val="595959"/>
              </a:solidFill>
              <a:latin typeface="Verdana" pitchFamily="34" charset="0"/>
              <a:ea typeface="Verdana" pitchFamily="34" charset="0"/>
              <a:cs typeface="Verdana" pitchFamily="34" charset="0"/>
            </a:endParaRPr>
          </a:p>
          <a:p>
            <a:pPr marL="742950" lvl="1" indent="-285750" eaLnBrk="0" hangingPunct="0">
              <a:spcBef>
                <a:spcPct val="20000"/>
              </a:spcBef>
              <a:buFont typeface="Arial" pitchFamily="34" charset="0"/>
              <a:buNone/>
            </a:pPr>
            <a:r>
              <a:rPr lang="es-ES_tradnl" dirty="0" smtClean="0">
                <a:solidFill>
                  <a:srgbClr val="595959"/>
                </a:solidFill>
                <a:latin typeface="Verdana" pitchFamily="34" charset="0"/>
                <a:ea typeface="Verdana" pitchFamily="34" charset="0"/>
                <a:cs typeface="Verdana" pitchFamily="34" charset="0"/>
              </a:rPr>
              <a:t>		</a:t>
            </a:r>
            <a:endParaRPr lang="es-ES_tradnl" dirty="0">
              <a:solidFill>
                <a:srgbClr val="59595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1879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10</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Regulating Spectrum</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9" name="Rectangle 3"/>
          <p:cNvSpPr>
            <a:spLocks noChangeArrowheads="1"/>
          </p:cNvSpPr>
          <p:nvPr/>
        </p:nvSpPr>
        <p:spPr bwMode="auto">
          <a:xfrm>
            <a:off x="457200" y="1196752"/>
            <a:ext cx="8075240" cy="860648"/>
          </a:xfrm>
          <a:prstGeom prst="rect">
            <a:avLst/>
          </a:prstGeom>
          <a:noFill/>
          <a:ln w="9525">
            <a:noFill/>
            <a:miter lim="800000"/>
            <a:headEnd/>
            <a:tailEnd/>
          </a:ln>
        </p:spPr>
        <p:txBody>
          <a:bodyPr lIns="92075" tIns="46038" rIns="92075" bIns="46038"/>
          <a:lstStyle/>
          <a:p>
            <a:endParaRPr lang="es-CL" sz="2400" dirty="0"/>
          </a:p>
        </p:txBody>
      </p:sp>
      <p:sp>
        <p:nvSpPr>
          <p:cNvPr id="10" name="Rectangle 3"/>
          <p:cNvSpPr>
            <a:spLocks noChangeArrowheads="1"/>
          </p:cNvSpPr>
          <p:nvPr/>
        </p:nvSpPr>
        <p:spPr bwMode="auto">
          <a:xfrm>
            <a:off x="443583" y="1188439"/>
            <a:ext cx="8075240" cy="860648"/>
          </a:xfrm>
          <a:prstGeom prst="rect">
            <a:avLst/>
          </a:prstGeom>
          <a:noFill/>
          <a:ln w="9525">
            <a:noFill/>
            <a:miter lim="800000"/>
            <a:headEnd/>
            <a:tailEnd/>
          </a:ln>
        </p:spPr>
        <p:txBody>
          <a:bodyPr lIns="92075" tIns="46038" rIns="92075" bIns="46038"/>
          <a:lstStyle/>
          <a:p>
            <a:r>
              <a:rPr lang="en-US" sz="2400" dirty="0">
                <a:solidFill>
                  <a:srgbClr val="595959"/>
                </a:solidFill>
                <a:latin typeface="Verdana" pitchFamily="34" charset="0"/>
                <a:ea typeface="Verdana" pitchFamily="34" charset="0"/>
                <a:cs typeface="Verdana" pitchFamily="34" charset="0"/>
              </a:rPr>
              <a:t>Legal hierarchy on </a:t>
            </a:r>
            <a:r>
              <a:rPr lang="en-US" sz="2400" dirty="0" smtClean="0">
                <a:solidFill>
                  <a:srgbClr val="595959"/>
                </a:solidFill>
                <a:latin typeface="Verdana" pitchFamily="34" charset="0"/>
                <a:ea typeface="Verdana" pitchFamily="34" charset="0"/>
                <a:cs typeface="Verdana" pitchFamily="34" charset="0"/>
              </a:rPr>
              <a:t>regulating spectrum</a:t>
            </a:r>
            <a:endParaRPr lang="es-ES_tradnl" sz="2400" dirty="0">
              <a:solidFill>
                <a:srgbClr val="595959"/>
              </a:solidFill>
              <a:latin typeface="Verdana" pitchFamily="34" charset="0"/>
              <a:ea typeface="Verdana" pitchFamily="34" charset="0"/>
              <a:cs typeface="Verdana" pitchFamily="34" charset="0"/>
            </a:endParaRPr>
          </a:p>
          <a:p>
            <a:endParaRPr lang="es-CL" sz="2400" dirty="0"/>
          </a:p>
        </p:txBody>
      </p:sp>
      <p:sp>
        <p:nvSpPr>
          <p:cNvPr id="11" name="Rectangle 3"/>
          <p:cNvSpPr>
            <a:spLocks noChangeArrowheads="1"/>
          </p:cNvSpPr>
          <p:nvPr/>
        </p:nvSpPr>
        <p:spPr bwMode="auto">
          <a:xfrm>
            <a:off x="309698" y="2204864"/>
            <a:ext cx="7934709" cy="1710167"/>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s-CL" altLang="es-CL" noProof="1" smtClean="0">
                <a:solidFill>
                  <a:srgbClr val="595959"/>
                </a:solidFill>
                <a:latin typeface="Verdana" pitchFamily="34" charset="0"/>
                <a:ea typeface="Verdana" pitchFamily="34" charset="0"/>
                <a:cs typeface="Verdana" pitchFamily="34" charset="0"/>
              </a:rPr>
              <a:t>Spectrum </a:t>
            </a:r>
            <a:r>
              <a:rPr lang="es-CL" altLang="es-CL" noProof="1">
                <a:solidFill>
                  <a:srgbClr val="595959"/>
                </a:solidFill>
                <a:latin typeface="Verdana" pitchFamily="34" charset="0"/>
                <a:ea typeface="Verdana" pitchFamily="34" charset="0"/>
                <a:cs typeface="Verdana" pitchFamily="34" charset="0"/>
              </a:rPr>
              <a:t>Plan, </a:t>
            </a:r>
            <a:r>
              <a:rPr lang="es-CL" altLang="es-CL" noProof="1">
                <a:solidFill>
                  <a:srgbClr val="FFC000"/>
                </a:solidFill>
                <a:latin typeface="Verdana" pitchFamily="34" charset="0"/>
                <a:ea typeface="Verdana" pitchFamily="34" charset="0"/>
                <a:cs typeface="Verdana" pitchFamily="34" charset="0"/>
              </a:rPr>
              <a:t>Plan General de Uso del Espectro Radioeléctrico</a:t>
            </a:r>
            <a:r>
              <a:rPr lang="es-CL" altLang="es-CL" noProof="1">
                <a:solidFill>
                  <a:srgbClr val="595959"/>
                </a:solidFill>
                <a:latin typeface="Verdana" pitchFamily="34" charset="0"/>
                <a:ea typeface="Verdana" pitchFamily="34" charset="0"/>
                <a:cs typeface="Verdana" pitchFamily="34" charset="0"/>
              </a:rPr>
              <a:t>, Decreto Nº 127 year 2006</a:t>
            </a:r>
            <a:r>
              <a:rPr lang="es-ES" dirty="0">
                <a:solidFill>
                  <a:srgbClr val="595959"/>
                </a:solidFill>
                <a:latin typeface="Verdana" pitchFamily="34" charset="0"/>
                <a:ea typeface="Verdana" pitchFamily="34" charset="0"/>
                <a:cs typeface="Verdana" pitchFamily="34" charset="0"/>
              </a:rPr>
              <a:t> determines </a:t>
            </a:r>
            <a:r>
              <a:rPr lang="es-ES" dirty="0" err="1">
                <a:solidFill>
                  <a:srgbClr val="595959"/>
                </a:solidFill>
                <a:latin typeface="Verdana" pitchFamily="34" charset="0"/>
                <a:ea typeface="Verdana" pitchFamily="34" charset="0"/>
                <a:cs typeface="Verdana" pitchFamily="34" charset="0"/>
              </a:rPr>
              <a:t>the</a:t>
            </a:r>
            <a:r>
              <a:rPr lang="es-ES" dirty="0">
                <a:solidFill>
                  <a:srgbClr val="595959"/>
                </a:solidFill>
                <a:latin typeface="Verdana" pitchFamily="34" charset="0"/>
                <a:ea typeface="Verdana" pitchFamily="34" charset="0"/>
                <a:cs typeface="Verdana" pitchFamily="34" charset="0"/>
              </a:rPr>
              <a:t> </a:t>
            </a:r>
            <a:r>
              <a:rPr lang="es-ES" dirty="0" err="1">
                <a:solidFill>
                  <a:srgbClr val="595959"/>
                </a:solidFill>
                <a:latin typeface="Verdana" pitchFamily="34" charset="0"/>
                <a:ea typeface="Verdana" pitchFamily="34" charset="0"/>
                <a:cs typeface="Verdana" pitchFamily="34" charset="0"/>
              </a:rPr>
              <a:t>way</a:t>
            </a:r>
            <a:r>
              <a:rPr lang="es-ES" dirty="0">
                <a:solidFill>
                  <a:srgbClr val="595959"/>
                </a:solidFill>
                <a:latin typeface="Verdana" pitchFamily="34" charset="0"/>
                <a:ea typeface="Verdana" pitchFamily="34" charset="0"/>
                <a:cs typeface="Verdana" pitchFamily="34" charset="0"/>
              </a:rPr>
              <a:t> </a:t>
            </a:r>
            <a:r>
              <a:rPr lang="es-ES" dirty="0" err="1">
                <a:solidFill>
                  <a:srgbClr val="595959"/>
                </a:solidFill>
                <a:latin typeface="Verdana" pitchFamily="34" charset="0"/>
                <a:ea typeface="Verdana" pitchFamily="34" charset="0"/>
                <a:cs typeface="Verdana" pitchFamily="34" charset="0"/>
              </a:rPr>
              <a:t>that</a:t>
            </a:r>
            <a:r>
              <a:rPr lang="es-ES" dirty="0">
                <a:solidFill>
                  <a:srgbClr val="595959"/>
                </a:solidFill>
                <a:latin typeface="Verdana" pitchFamily="34" charset="0"/>
                <a:ea typeface="Verdana" pitchFamily="34" charset="0"/>
                <a:cs typeface="Verdana" pitchFamily="34" charset="0"/>
              </a:rPr>
              <a:t> </a:t>
            </a:r>
            <a:r>
              <a:rPr lang="es-ES" dirty="0" err="1">
                <a:solidFill>
                  <a:srgbClr val="595959"/>
                </a:solidFill>
                <a:latin typeface="Verdana" pitchFamily="34" charset="0"/>
                <a:ea typeface="Verdana" pitchFamily="34" charset="0"/>
                <a:cs typeface="Verdana" pitchFamily="34" charset="0"/>
              </a:rPr>
              <a:t>the</a:t>
            </a:r>
            <a:r>
              <a:rPr lang="es-ES" dirty="0">
                <a:solidFill>
                  <a:srgbClr val="595959"/>
                </a:solidFill>
                <a:latin typeface="Verdana" pitchFamily="34" charset="0"/>
                <a:ea typeface="Verdana" pitchFamily="34" charset="0"/>
                <a:cs typeface="Verdana" pitchFamily="34" charset="0"/>
              </a:rPr>
              <a:t> </a:t>
            </a:r>
            <a:r>
              <a:rPr lang="es-ES" dirty="0" err="1">
                <a:solidFill>
                  <a:srgbClr val="595959"/>
                </a:solidFill>
                <a:latin typeface="Verdana" pitchFamily="34" charset="0"/>
                <a:ea typeface="Verdana" pitchFamily="34" charset="0"/>
                <a:cs typeface="Verdana" pitchFamily="34" charset="0"/>
              </a:rPr>
              <a:t>frequencies</a:t>
            </a:r>
            <a:r>
              <a:rPr lang="es-ES" dirty="0">
                <a:solidFill>
                  <a:srgbClr val="595959"/>
                </a:solidFill>
                <a:latin typeface="Verdana" pitchFamily="34" charset="0"/>
                <a:ea typeface="Verdana" pitchFamily="34" charset="0"/>
                <a:cs typeface="Verdana" pitchFamily="34" charset="0"/>
              </a:rPr>
              <a:t> </a:t>
            </a:r>
            <a:r>
              <a:rPr lang="es-ES" dirty="0" err="1">
                <a:solidFill>
                  <a:srgbClr val="595959"/>
                </a:solidFill>
                <a:latin typeface="Verdana" pitchFamily="34" charset="0"/>
                <a:ea typeface="Verdana" pitchFamily="34" charset="0"/>
                <a:cs typeface="Verdana" pitchFamily="34" charset="0"/>
              </a:rPr>
              <a:t>will</a:t>
            </a:r>
            <a:r>
              <a:rPr lang="es-ES" dirty="0">
                <a:solidFill>
                  <a:srgbClr val="595959"/>
                </a:solidFill>
                <a:latin typeface="Verdana" pitchFamily="34" charset="0"/>
                <a:ea typeface="Verdana" pitchFamily="34" charset="0"/>
                <a:cs typeface="Verdana" pitchFamily="34" charset="0"/>
              </a:rPr>
              <a:t> be </a:t>
            </a:r>
            <a:r>
              <a:rPr lang="es-ES" dirty="0" err="1">
                <a:solidFill>
                  <a:srgbClr val="595959"/>
                </a:solidFill>
                <a:latin typeface="Verdana" pitchFamily="34" charset="0"/>
                <a:ea typeface="Verdana" pitchFamily="34" charset="0"/>
                <a:cs typeface="Verdana" pitchFamily="34" charset="0"/>
              </a:rPr>
              <a:t>allocated</a:t>
            </a:r>
            <a:r>
              <a:rPr lang="es-ES" dirty="0">
                <a:solidFill>
                  <a:srgbClr val="595959"/>
                </a:solidFill>
                <a:latin typeface="Verdana" pitchFamily="34" charset="0"/>
                <a:ea typeface="Verdana" pitchFamily="34" charset="0"/>
                <a:cs typeface="Verdana" pitchFamily="34" charset="0"/>
              </a:rPr>
              <a:t> </a:t>
            </a:r>
            <a:r>
              <a:rPr lang="es-ES" dirty="0" err="1">
                <a:solidFill>
                  <a:srgbClr val="595959"/>
                </a:solidFill>
                <a:latin typeface="Verdana" pitchFamily="34" charset="0"/>
                <a:ea typeface="Verdana" pitchFamily="34" charset="0"/>
                <a:cs typeface="Verdana" pitchFamily="34" charset="0"/>
              </a:rPr>
              <a:t>by</a:t>
            </a:r>
            <a:r>
              <a:rPr lang="es-ES" dirty="0">
                <a:solidFill>
                  <a:srgbClr val="595959"/>
                </a:solidFill>
                <a:latin typeface="Verdana" pitchFamily="34" charset="0"/>
                <a:ea typeface="Verdana" pitchFamily="34" charset="0"/>
                <a:cs typeface="Verdana" pitchFamily="34" charset="0"/>
              </a:rPr>
              <a:t> </a:t>
            </a:r>
            <a:r>
              <a:rPr lang="es-ES" dirty="0" err="1">
                <a:solidFill>
                  <a:srgbClr val="595959"/>
                </a:solidFill>
                <a:latin typeface="Verdana" pitchFamily="34" charset="0"/>
                <a:ea typeface="Verdana" pitchFamily="34" charset="0"/>
                <a:cs typeface="Verdana" pitchFamily="34" charset="0"/>
              </a:rPr>
              <a:t>the</a:t>
            </a:r>
            <a:r>
              <a:rPr lang="es-ES" dirty="0">
                <a:solidFill>
                  <a:srgbClr val="595959"/>
                </a:solidFill>
                <a:latin typeface="Verdana" pitchFamily="34" charset="0"/>
                <a:ea typeface="Verdana" pitchFamily="34" charset="0"/>
                <a:cs typeface="Verdana" pitchFamily="34" charset="0"/>
              </a:rPr>
              <a:t> </a:t>
            </a:r>
            <a:r>
              <a:rPr lang="es-CL" altLang="es-CL" noProof="1">
                <a:solidFill>
                  <a:srgbClr val="595959"/>
                </a:solidFill>
                <a:latin typeface="Verdana" pitchFamily="34" charset="0"/>
                <a:ea typeface="Verdana" pitchFamily="34" charset="0"/>
                <a:cs typeface="Verdana" pitchFamily="34" charset="0"/>
              </a:rPr>
              <a:t>Table of frequency allocation. (based on Article 5 of the ITU Radio Regulations, Region 2) </a:t>
            </a:r>
            <a:endParaRPr lang="es-ES_tradnl" dirty="0">
              <a:solidFill>
                <a:srgbClr val="595959"/>
              </a:solidFill>
              <a:latin typeface="Verdana" pitchFamily="34" charset="0"/>
              <a:ea typeface="Verdana" pitchFamily="34" charset="0"/>
              <a:cs typeface="Verdana" pitchFamily="34" charset="0"/>
            </a:endParaRPr>
          </a:p>
        </p:txBody>
      </p:sp>
      <p:sp>
        <p:nvSpPr>
          <p:cNvPr id="12" name="Rectangle 3"/>
          <p:cNvSpPr>
            <a:spLocks noChangeArrowheads="1"/>
          </p:cNvSpPr>
          <p:nvPr/>
        </p:nvSpPr>
        <p:spPr bwMode="auto">
          <a:xfrm>
            <a:off x="443582" y="4149080"/>
            <a:ext cx="7934709" cy="1710167"/>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n-US" noProof="1" smtClean="0">
                <a:solidFill>
                  <a:srgbClr val="595959"/>
                </a:solidFill>
                <a:latin typeface="Verdana" pitchFamily="34" charset="0"/>
                <a:ea typeface="Verdana" pitchFamily="34" charset="0"/>
                <a:cs typeface="Verdana" pitchFamily="34" charset="0"/>
              </a:rPr>
              <a:t>Through Rules (</a:t>
            </a:r>
            <a:r>
              <a:rPr lang="en-US" noProof="1" smtClean="0">
                <a:solidFill>
                  <a:srgbClr val="FFC000"/>
                </a:solidFill>
                <a:latin typeface="Verdana" pitchFamily="34" charset="0"/>
                <a:ea typeface="Verdana" pitchFamily="34" charset="0"/>
                <a:cs typeface="Verdana" pitchFamily="34" charset="0"/>
              </a:rPr>
              <a:t>Resolución Exenta</a:t>
            </a:r>
            <a:r>
              <a:rPr lang="en-US" noProof="1" smtClean="0">
                <a:solidFill>
                  <a:srgbClr val="595959"/>
                </a:solidFill>
                <a:latin typeface="Verdana" pitchFamily="34" charset="0"/>
                <a:ea typeface="Verdana" pitchFamily="34" charset="0"/>
                <a:cs typeface="Verdana" pitchFamily="34" charset="0"/>
              </a:rPr>
              <a:t>), </a:t>
            </a:r>
            <a:r>
              <a:rPr lang="en-US" noProof="1">
                <a:solidFill>
                  <a:srgbClr val="595959"/>
                </a:solidFill>
                <a:latin typeface="Verdana" pitchFamily="34" charset="0"/>
                <a:ea typeface="Verdana" pitchFamily="34" charset="0"/>
                <a:cs typeface="Verdana" pitchFamily="34" charset="0"/>
              </a:rPr>
              <a:t>frequency bands are appointed for specific uses, </a:t>
            </a:r>
            <a:r>
              <a:rPr lang="es-ES" noProof="1">
                <a:solidFill>
                  <a:srgbClr val="595959"/>
                </a:solidFill>
                <a:latin typeface="Verdana" pitchFamily="34" charset="0"/>
                <a:ea typeface="Verdana" pitchFamily="34" charset="0"/>
                <a:cs typeface="Verdana" pitchFamily="34" charset="0"/>
              </a:rPr>
              <a:t>in accordance with requirements of technological trends, spectrum planning criteria based on discussions in  different </a:t>
            </a:r>
            <a:r>
              <a:rPr lang="es-ES" noProof="1" smtClean="0">
                <a:solidFill>
                  <a:srgbClr val="595959"/>
                </a:solidFill>
                <a:latin typeface="Verdana" pitchFamily="34" charset="0"/>
                <a:ea typeface="Verdana" pitchFamily="34" charset="0"/>
                <a:cs typeface="Verdana" pitchFamily="34" charset="0"/>
              </a:rPr>
              <a:t>forums (like </a:t>
            </a:r>
            <a:r>
              <a:rPr lang="es-ES" noProof="1">
                <a:solidFill>
                  <a:srgbClr val="595959"/>
                </a:solidFill>
                <a:latin typeface="Verdana" pitchFamily="34" charset="0"/>
                <a:ea typeface="Verdana" pitchFamily="34" charset="0"/>
                <a:cs typeface="Verdana" pitchFamily="34" charset="0"/>
              </a:rPr>
              <a:t>CITEL), </a:t>
            </a:r>
            <a:r>
              <a:rPr lang="es-ES" noProof="1" smtClean="0">
                <a:solidFill>
                  <a:srgbClr val="595959"/>
                </a:solidFill>
                <a:latin typeface="Verdana" pitchFamily="34" charset="0"/>
                <a:ea typeface="Verdana" pitchFamily="34" charset="0"/>
                <a:cs typeface="Verdana" pitchFamily="34" charset="0"/>
              </a:rPr>
              <a:t>regional </a:t>
            </a:r>
            <a:r>
              <a:rPr lang="es-ES" noProof="1">
                <a:solidFill>
                  <a:srgbClr val="595959"/>
                </a:solidFill>
                <a:latin typeface="Verdana" pitchFamily="34" charset="0"/>
                <a:ea typeface="Verdana" pitchFamily="34" charset="0"/>
                <a:cs typeface="Verdana" pitchFamily="34" charset="0"/>
              </a:rPr>
              <a:t>and national positions</a:t>
            </a:r>
            <a:endParaRPr lang="es-ES_tradnl" dirty="0">
              <a:solidFill>
                <a:srgbClr val="59595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52013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11</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564438" cy="1143000"/>
          </a:xfrm>
          <a:prstGeom prst="rect">
            <a:avLst/>
          </a:prstGeom>
          <a:noFill/>
          <a:ln w="9525">
            <a:noFill/>
            <a:miter lim="800000"/>
            <a:headEnd/>
            <a:tailEnd/>
          </a:ln>
        </p:spPr>
        <p:txBody>
          <a:bodyPr lIns="92075" tIns="46038" rIns="92075" bIns="46038" anchor="ctr"/>
          <a:lstStyle/>
          <a:p>
            <a:pPr algn="ctr" eaLnBrk="0" hangingPunct="0"/>
            <a:r>
              <a:rPr lang="en-US" sz="3600" dirty="0">
                <a:solidFill>
                  <a:srgbClr val="006CB7"/>
                </a:solidFill>
                <a:latin typeface="Verdana" pitchFamily="34" charset="0"/>
                <a:ea typeface="Verdana" pitchFamily="34" charset="0"/>
                <a:cs typeface="Verdana" pitchFamily="34" charset="0"/>
              </a:rPr>
              <a:t>Regulating Spectrum</a:t>
            </a:r>
            <a:endParaRPr lang="es-ES_tradnl" sz="4400" dirty="0">
              <a:solidFill>
                <a:srgbClr val="006CB7"/>
              </a:solidFill>
              <a:latin typeface="Verdana" pitchFamily="34" charset="0"/>
              <a:ea typeface="Verdana" pitchFamily="34" charset="0"/>
              <a:cs typeface="Verdana" pitchFamily="34" charset="0"/>
            </a:endParaRPr>
          </a:p>
          <a:p>
            <a:pPr algn="ctr" eaLnBrk="0" hangingPunct="0"/>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23528" y="2348881"/>
            <a:ext cx="8448997" cy="1008112"/>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endParaRPr lang="es-ES_tradnl" sz="2800" dirty="0">
              <a:solidFill>
                <a:srgbClr val="595959"/>
              </a:solidFill>
              <a:latin typeface="Verdana" pitchFamily="34" charset="0"/>
              <a:ea typeface="Verdana" pitchFamily="34" charset="0"/>
              <a:cs typeface="Verdana" pitchFamily="34" charset="0"/>
            </a:endParaRPr>
          </a:p>
        </p:txBody>
      </p:sp>
      <p:sp>
        <p:nvSpPr>
          <p:cNvPr id="8" name="Rectangle 3"/>
          <p:cNvSpPr>
            <a:spLocks noChangeArrowheads="1"/>
          </p:cNvSpPr>
          <p:nvPr/>
        </p:nvSpPr>
        <p:spPr bwMode="auto">
          <a:xfrm>
            <a:off x="457200" y="2204864"/>
            <a:ext cx="8075239" cy="3888432"/>
          </a:xfrm>
          <a:prstGeom prst="rect">
            <a:avLst/>
          </a:prstGeom>
          <a:noFill/>
          <a:ln w="9525">
            <a:noFill/>
            <a:miter lim="800000"/>
            <a:headEnd/>
            <a:tailEnd/>
          </a:ln>
        </p:spPr>
        <p:txBody>
          <a:bodyPr lIns="92075" tIns="46038" rIns="92075" bIns="46038"/>
          <a:lstStyle/>
          <a:p>
            <a:pPr marL="742950" lvl="1" indent="-285750" eaLnBrk="0" hangingPunct="0">
              <a:spcBef>
                <a:spcPct val="20000"/>
              </a:spcBef>
              <a:buFont typeface="Arial" pitchFamily="34" charset="0"/>
              <a:buChar char="•"/>
            </a:pPr>
            <a:r>
              <a:rPr lang="es-ES" altLang="es-CL" noProof="1" smtClean="0">
                <a:solidFill>
                  <a:schemeClr val="tx1">
                    <a:lumMod val="50000"/>
                    <a:lumOff val="50000"/>
                  </a:schemeClr>
                </a:solidFill>
              </a:rPr>
              <a:t>Services allocated on </a:t>
            </a:r>
            <a:r>
              <a:rPr lang="es-ES" altLang="es-CL" noProof="1">
                <a:solidFill>
                  <a:schemeClr val="tx1">
                    <a:lumMod val="50000"/>
                    <a:lumOff val="50000"/>
                  </a:schemeClr>
                </a:solidFill>
              </a:rPr>
              <a:t>a Primary basis: can claim protection </a:t>
            </a:r>
            <a:r>
              <a:rPr lang="es-ES" altLang="es-CL" noProof="1" smtClean="0">
                <a:solidFill>
                  <a:schemeClr val="tx1">
                    <a:lumMod val="50000"/>
                    <a:lumOff val="50000"/>
                  </a:schemeClr>
                </a:solidFill>
              </a:rPr>
              <a:t>from </a:t>
            </a:r>
            <a:r>
              <a:rPr lang="es-ES" altLang="es-CL" noProof="1">
                <a:solidFill>
                  <a:schemeClr val="tx1">
                    <a:lumMod val="50000"/>
                    <a:lumOff val="50000"/>
                  </a:schemeClr>
                </a:solidFill>
              </a:rPr>
              <a:t>harmful interferences from stations of a primary service or from stations of a secondary service </a:t>
            </a:r>
            <a:endParaRPr lang="es-ES" altLang="es-CL" noProof="1" smtClean="0">
              <a:solidFill>
                <a:schemeClr val="tx1">
                  <a:lumMod val="50000"/>
                  <a:lumOff val="50000"/>
                </a:schemeClr>
              </a:solidFill>
            </a:endParaRPr>
          </a:p>
          <a:p>
            <a:pPr marL="742950" lvl="1" indent="-285750" eaLnBrk="0" hangingPunct="0">
              <a:spcBef>
                <a:spcPct val="20000"/>
              </a:spcBef>
              <a:buFont typeface="Arial" pitchFamily="34" charset="0"/>
              <a:buChar char="•"/>
            </a:pPr>
            <a:endParaRPr lang="es-ES" noProof="1">
              <a:solidFill>
                <a:schemeClr val="tx1">
                  <a:lumMod val="50000"/>
                  <a:lumOff val="50000"/>
                </a:schemeClr>
              </a:solidFill>
              <a:latin typeface="Verdana" pitchFamily="34" charset="0"/>
              <a:ea typeface="Verdana" pitchFamily="34" charset="0"/>
              <a:cs typeface="Verdana" pitchFamily="34" charset="0"/>
            </a:endParaRPr>
          </a:p>
          <a:p>
            <a:pPr marL="742950" lvl="1" indent="-285750" eaLnBrk="0" hangingPunct="0">
              <a:spcBef>
                <a:spcPct val="20000"/>
              </a:spcBef>
              <a:buFont typeface="Arial" pitchFamily="34" charset="0"/>
              <a:buChar char="•"/>
            </a:pPr>
            <a:endParaRPr lang="es-ES_tradnl" dirty="0">
              <a:solidFill>
                <a:schemeClr val="tx1">
                  <a:lumMod val="50000"/>
                  <a:lumOff val="50000"/>
                </a:schemeClr>
              </a:solidFill>
              <a:latin typeface="Verdana" pitchFamily="34" charset="0"/>
              <a:ea typeface="Verdana" pitchFamily="34" charset="0"/>
              <a:cs typeface="Verdana" pitchFamily="34" charset="0"/>
            </a:endParaRPr>
          </a:p>
          <a:p>
            <a:pPr marL="742950" lvl="1" indent="-285750" eaLnBrk="0" hangingPunct="0">
              <a:spcBef>
                <a:spcPct val="20000"/>
              </a:spcBef>
              <a:buFont typeface="Arial" pitchFamily="34" charset="0"/>
              <a:buChar char="•"/>
            </a:pPr>
            <a:r>
              <a:rPr lang="es-ES" altLang="es-CL" noProof="1" smtClean="0">
                <a:solidFill>
                  <a:schemeClr val="tx1">
                    <a:lumMod val="50000"/>
                    <a:lumOff val="50000"/>
                  </a:schemeClr>
                </a:solidFill>
              </a:rPr>
              <a:t>Services allocated on </a:t>
            </a:r>
            <a:r>
              <a:rPr lang="es-ES" altLang="es-CL" noProof="1">
                <a:solidFill>
                  <a:schemeClr val="tx1">
                    <a:lumMod val="50000"/>
                    <a:lumOff val="50000"/>
                  </a:schemeClr>
                </a:solidFill>
              </a:rPr>
              <a:t>a Secondary basis: can not claim protection </a:t>
            </a:r>
            <a:r>
              <a:rPr lang="es-ES" altLang="es-CL" noProof="1" smtClean="0">
                <a:solidFill>
                  <a:schemeClr val="tx1">
                    <a:lumMod val="50000"/>
                    <a:lumOff val="50000"/>
                  </a:schemeClr>
                </a:solidFill>
              </a:rPr>
              <a:t>from </a:t>
            </a:r>
            <a:r>
              <a:rPr lang="es-ES" altLang="es-CL" noProof="1">
                <a:solidFill>
                  <a:schemeClr val="tx1">
                    <a:lumMod val="50000"/>
                    <a:lumOff val="50000"/>
                  </a:schemeClr>
                </a:solidFill>
              </a:rPr>
              <a:t>harmful interferences from stations of a primary </a:t>
            </a:r>
            <a:r>
              <a:rPr lang="es-ES" altLang="es-CL" noProof="1" smtClean="0">
                <a:solidFill>
                  <a:schemeClr val="tx1">
                    <a:lumMod val="50000"/>
                    <a:lumOff val="50000"/>
                  </a:schemeClr>
                </a:solidFill>
              </a:rPr>
              <a:t>service</a:t>
            </a:r>
            <a:r>
              <a:rPr lang="es-ES" altLang="es-CL" noProof="1">
                <a:solidFill>
                  <a:schemeClr val="tx1">
                    <a:lumMod val="50000"/>
                    <a:lumOff val="50000"/>
                  </a:schemeClr>
                </a:solidFill>
              </a:rPr>
              <a:t>, but they have the right to claim protection </a:t>
            </a:r>
            <a:r>
              <a:rPr lang="es-ES" altLang="es-CL" noProof="1" smtClean="0">
                <a:solidFill>
                  <a:schemeClr val="tx1">
                    <a:lumMod val="50000"/>
                    <a:lumOff val="50000"/>
                  </a:schemeClr>
                </a:solidFill>
              </a:rPr>
              <a:t>from </a:t>
            </a:r>
            <a:r>
              <a:rPr lang="es-ES" altLang="es-CL" noProof="1">
                <a:solidFill>
                  <a:schemeClr val="tx1">
                    <a:lumMod val="50000"/>
                    <a:lumOff val="50000"/>
                  </a:schemeClr>
                </a:solidFill>
              </a:rPr>
              <a:t>harmful interferences from stations of a secondary </a:t>
            </a:r>
            <a:r>
              <a:rPr lang="es-ES" altLang="es-CL" noProof="1" smtClean="0">
                <a:solidFill>
                  <a:schemeClr val="tx1">
                    <a:lumMod val="50000"/>
                    <a:lumOff val="50000"/>
                  </a:schemeClr>
                </a:solidFill>
              </a:rPr>
              <a:t>service</a:t>
            </a:r>
            <a:r>
              <a:rPr lang="es-ES" altLang="es-CL" noProof="1">
                <a:solidFill>
                  <a:schemeClr val="tx1">
                    <a:lumMod val="50000"/>
                    <a:lumOff val="50000"/>
                  </a:schemeClr>
                </a:solidFill>
              </a:rPr>
              <a:t>.</a:t>
            </a:r>
          </a:p>
          <a:p>
            <a:pPr marL="742950" lvl="1" indent="-285750" eaLnBrk="0" hangingPunct="0">
              <a:spcBef>
                <a:spcPct val="20000"/>
              </a:spcBef>
              <a:buFont typeface="Arial" pitchFamily="34" charset="0"/>
              <a:buChar char="•"/>
            </a:pPr>
            <a:endParaRPr lang="es-ES_tradnl" sz="2800" dirty="0">
              <a:solidFill>
                <a:srgbClr val="595959"/>
              </a:solidFill>
              <a:latin typeface="Verdana" pitchFamily="34" charset="0"/>
              <a:ea typeface="Verdana" pitchFamily="34" charset="0"/>
              <a:cs typeface="Verdana" pitchFamily="34" charset="0"/>
            </a:endParaRPr>
          </a:p>
        </p:txBody>
      </p:sp>
      <p:sp>
        <p:nvSpPr>
          <p:cNvPr id="10" name="Rectangle 3"/>
          <p:cNvSpPr>
            <a:spLocks noChangeArrowheads="1"/>
          </p:cNvSpPr>
          <p:nvPr/>
        </p:nvSpPr>
        <p:spPr bwMode="auto">
          <a:xfrm>
            <a:off x="457200" y="1268760"/>
            <a:ext cx="7499176" cy="722399"/>
          </a:xfrm>
          <a:prstGeom prst="rect">
            <a:avLst/>
          </a:prstGeom>
          <a:noFill/>
          <a:ln w="9525">
            <a:noFill/>
            <a:miter lim="800000"/>
            <a:headEnd/>
            <a:tailEnd/>
          </a:ln>
        </p:spPr>
        <p:txBody>
          <a:bodyPr lIns="92075" tIns="46038" rIns="92075" bIns="46038"/>
          <a:lstStyle/>
          <a:p>
            <a:r>
              <a:rPr lang="es-CL" altLang="es-CL" sz="2400" noProof="1" smtClean="0">
                <a:solidFill>
                  <a:schemeClr val="tx1">
                    <a:lumMod val="50000"/>
                    <a:lumOff val="50000"/>
                  </a:schemeClr>
                </a:solidFill>
              </a:rPr>
              <a:t>Categories </a:t>
            </a:r>
            <a:r>
              <a:rPr lang="es-CL" altLang="es-CL" sz="2400" noProof="1">
                <a:solidFill>
                  <a:schemeClr val="tx1">
                    <a:lumMod val="50000"/>
                    <a:lumOff val="50000"/>
                  </a:schemeClr>
                </a:solidFill>
              </a:rPr>
              <a:t>of services and allocations</a:t>
            </a:r>
          </a:p>
          <a:p>
            <a:r>
              <a:rPr lang="en-US" sz="2400" dirty="0"/>
              <a:t> </a:t>
            </a:r>
            <a:endParaRPr lang="es-CL" sz="2400" dirty="0"/>
          </a:p>
        </p:txBody>
      </p:sp>
    </p:spTree>
    <p:extLst>
      <p:ext uri="{BB962C8B-B14F-4D97-AF65-F5344CB8AC3E}">
        <p14:creationId xmlns:p14="http://schemas.microsoft.com/office/powerpoint/2010/main" val="3834763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12</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a:t>
            </a:r>
            <a:endParaRPr lang="es-CL" sz="4000" kern="0" dirty="0" smtClean="0">
              <a:solidFill>
                <a:prstClr val="white"/>
              </a:solidFill>
              <a:latin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602344392"/>
              </p:ext>
            </p:extLst>
          </p:nvPr>
        </p:nvGraphicFramePr>
        <p:xfrm>
          <a:off x="971600" y="2564904"/>
          <a:ext cx="6477000" cy="771144"/>
        </p:xfrm>
        <a:graphic>
          <a:graphicData uri="http://schemas.openxmlformats.org/drawingml/2006/table">
            <a:tbl>
              <a:tblPr firstRow="1" firstCol="1" bandRow="1">
                <a:tableStyleId>{5C22544A-7EE6-4342-B048-85BDC9FD1C3A}</a:tableStyleId>
              </a:tblPr>
              <a:tblGrid>
                <a:gridCol w="1244600"/>
                <a:gridCol w="3200400"/>
                <a:gridCol w="2032000"/>
              </a:tblGrid>
              <a:tr h="190500">
                <a:tc>
                  <a:txBody>
                    <a:bodyPr/>
                    <a:lstStyle/>
                    <a:p>
                      <a:pPr>
                        <a:lnSpc>
                          <a:spcPct val="115000"/>
                        </a:lnSpc>
                        <a:spcAft>
                          <a:spcPts val="0"/>
                        </a:spcAft>
                      </a:pPr>
                      <a:r>
                        <a:rPr lang="es-CL" sz="1100" dirty="0">
                          <a:effectLst/>
                        </a:rPr>
                        <a:t>Band </a:t>
                      </a:r>
                      <a:endParaRPr lang="es-CL"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CL" sz="1100">
                          <a:effectLst/>
                        </a:rPr>
                        <a:t>PLAN General:  ALLOCATION</a:t>
                      </a:r>
                      <a:endParaRPr lang="es-CL" sz="1100">
                        <a:effectLst/>
                        <a:latin typeface="Calibri"/>
                        <a:ea typeface="Calibri"/>
                        <a:cs typeface="Times New Roman"/>
                      </a:endParaRPr>
                    </a:p>
                  </a:txBody>
                  <a:tcPr marL="44450" marR="44450" marT="0" marB="0" anchor="b"/>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CL" sz="1100" dirty="0" smtClean="0">
                          <a:effectLst/>
                        </a:rPr>
                        <a:t>Rules: APPOINTED </a:t>
                      </a:r>
                      <a:endParaRPr lang="es-CL" sz="1100" dirty="0">
                        <a:effectLst/>
                        <a:latin typeface="Calibri"/>
                        <a:ea typeface="Calibri"/>
                        <a:cs typeface="Times New Roman"/>
                      </a:endParaRPr>
                    </a:p>
                  </a:txBody>
                  <a:tcPr marL="44450" marR="44450" marT="0" marB="0" anchor="b"/>
                </a:tc>
              </a:tr>
              <a:tr h="535796">
                <a:tc>
                  <a:txBody>
                    <a:bodyPr/>
                    <a:lstStyle/>
                    <a:p>
                      <a:pPr>
                        <a:lnSpc>
                          <a:spcPct val="115000"/>
                        </a:lnSpc>
                        <a:spcAft>
                          <a:spcPts val="0"/>
                        </a:spcAft>
                      </a:pPr>
                      <a:r>
                        <a:rPr lang="es-CL" sz="1100" dirty="0">
                          <a:effectLst/>
                        </a:rPr>
                        <a:t> </a:t>
                      </a:r>
                      <a:r>
                        <a:rPr lang="es-CL" sz="1100" dirty="0" smtClean="0">
                          <a:effectLst/>
                        </a:rPr>
                        <a:t>14,47 </a:t>
                      </a:r>
                      <a:r>
                        <a:rPr lang="es-CL" sz="1100" dirty="0">
                          <a:effectLst/>
                        </a:rPr>
                        <a:t>– </a:t>
                      </a:r>
                      <a:r>
                        <a:rPr lang="es-CL" sz="1100" dirty="0" smtClean="0">
                          <a:effectLst/>
                        </a:rPr>
                        <a:t>14,5 </a:t>
                      </a:r>
                      <a:r>
                        <a:rPr lang="es-CL" sz="1100" dirty="0">
                          <a:effectLst/>
                        </a:rPr>
                        <a:t>GHz </a:t>
                      </a:r>
                      <a:endParaRPr lang="es-CL" sz="1100" dirty="0">
                        <a:effectLst/>
                        <a:latin typeface="Calibri"/>
                        <a:ea typeface="Calibri"/>
                        <a:cs typeface="Times New Roman"/>
                      </a:endParaRPr>
                    </a:p>
                    <a:p>
                      <a:pPr>
                        <a:lnSpc>
                          <a:spcPct val="115000"/>
                        </a:lnSpc>
                        <a:spcAft>
                          <a:spcPts val="0"/>
                        </a:spcAft>
                      </a:pPr>
                      <a:r>
                        <a:rPr lang="es-CL" sz="1100" dirty="0">
                          <a:effectLst/>
                        </a:rPr>
                        <a:t> </a:t>
                      </a:r>
                      <a:endParaRPr lang="es-CL" sz="1100" dirty="0">
                        <a:effectLst/>
                        <a:latin typeface="Calibri"/>
                        <a:ea typeface="Calibri"/>
                        <a:cs typeface="Times New Roman"/>
                      </a:endParaRPr>
                    </a:p>
                    <a:p>
                      <a:pPr>
                        <a:lnSpc>
                          <a:spcPct val="115000"/>
                        </a:lnSpc>
                        <a:spcAft>
                          <a:spcPts val="0"/>
                        </a:spcAft>
                      </a:pPr>
                      <a:r>
                        <a:rPr lang="es-CL" sz="1100" dirty="0">
                          <a:effectLst/>
                        </a:rPr>
                        <a:t> </a:t>
                      </a:r>
                      <a:endParaRPr lang="es-CL"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CL" sz="1100" dirty="0" smtClean="0">
                          <a:effectLst/>
                        </a:rPr>
                        <a:t>FIJO POR SATÉLITE (Tierra‑espacio)</a:t>
                      </a:r>
                      <a:endParaRPr lang="es-CL" sz="1100" dirty="0" smtClean="0">
                        <a:effectLst/>
                        <a:latin typeface="Calibri"/>
                        <a:ea typeface="Calibri"/>
                        <a:cs typeface="Times New Roman"/>
                      </a:endParaRPr>
                    </a:p>
                    <a:p>
                      <a:pPr>
                        <a:lnSpc>
                          <a:spcPct val="115000"/>
                        </a:lnSpc>
                        <a:spcAft>
                          <a:spcPts val="0"/>
                        </a:spcAft>
                      </a:pPr>
                      <a:r>
                        <a:rPr lang="es-CL" sz="1100" dirty="0" smtClean="0">
                          <a:effectLst/>
                        </a:rPr>
                        <a:t>Radioastronomía</a:t>
                      </a:r>
                      <a:endParaRPr lang="es-CL" sz="1100" dirty="0" smtClean="0">
                        <a:effectLst/>
                        <a:latin typeface="Calibri"/>
                        <a:ea typeface="Calibri"/>
                        <a:cs typeface="Times New Roman"/>
                      </a:endParaRPr>
                    </a:p>
                    <a:p>
                      <a:pPr>
                        <a:lnSpc>
                          <a:spcPct val="115000"/>
                        </a:lnSpc>
                        <a:spcAft>
                          <a:spcPts val="0"/>
                        </a:spcAft>
                      </a:pPr>
                      <a:r>
                        <a:rPr lang="es-CL" sz="1100" dirty="0" smtClean="0">
                          <a:effectLst/>
                        </a:rPr>
                        <a:t>Móvil por satélite (Tierra-espacio)</a:t>
                      </a:r>
                      <a:endParaRPr lang="es-CL" sz="1100" dirty="0">
                        <a:effectLst/>
                        <a:latin typeface="Calibri"/>
                        <a:ea typeface="Calibri"/>
                        <a:cs typeface="Times New Roman"/>
                      </a:endParaRPr>
                    </a:p>
                  </a:txBody>
                  <a:tcPr marL="44450" marR="44450" marT="0" marB="0" anchor="b"/>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CL" sz="1100" dirty="0" smtClean="0">
                          <a:effectLst/>
                        </a:rPr>
                        <a:t>Resolución Fijo por satélite</a:t>
                      </a:r>
                      <a:endParaRPr lang="es-CL" sz="1100" dirty="0" smtClean="0">
                        <a:effectLst/>
                        <a:latin typeface="+mn-lt"/>
                        <a:ea typeface="Calibri"/>
                        <a:cs typeface="Times New Roman"/>
                      </a:endParaRPr>
                    </a:p>
                    <a:p>
                      <a:pPr>
                        <a:lnSpc>
                          <a:spcPct val="115000"/>
                        </a:lnSpc>
                        <a:spcAft>
                          <a:spcPts val="0"/>
                        </a:spcAft>
                      </a:pPr>
                      <a:r>
                        <a:rPr lang="es-CL" sz="1100" dirty="0" smtClean="0">
                          <a:effectLst/>
                        </a:rPr>
                        <a:t> </a:t>
                      </a:r>
                      <a:endParaRPr lang="es-CL" sz="1100" dirty="0">
                        <a:effectLst/>
                        <a:latin typeface="Calibri"/>
                        <a:ea typeface="Calibri"/>
                        <a:cs typeface="Times New Roman"/>
                      </a:endParaRPr>
                    </a:p>
                  </a:txBody>
                  <a:tcPr marL="44450" marR="44450" marT="0" marB="0" anchor="b"/>
                </a:tc>
              </a:tr>
            </a:tbl>
          </a:graphicData>
        </a:graphic>
      </p:graphicFrame>
      <p:sp>
        <p:nvSpPr>
          <p:cNvPr id="5"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Regulating Spectrum</a:t>
            </a:r>
            <a:endParaRPr lang="es-ES_tradnl" sz="3600" dirty="0">
              <a:solidFill>
                <a:srgbClr val="006CB7"/>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179339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rPr>
              <a:pPr eaLnBrk="1" hangingPunct="1"/>
              <a:t>13</a:t>
            </a:fld>
            <a:endParaRPr lang="en-US" sz="1000">
              <a:solidFill>
                <a:srgbClr val="898989"/>
              </a:solidFill>
              <a:latin typeface="Verdana" pitchFamily="34" charset="0"/>
            </a:endParaRPr>
          </a:p>
        </p:txBody>
      </p:sp>
      <p:grpSp>
        <p:nvGrpSpPr>
          <p:cNvPr id="4" name="3 Grupo"/>
          <p:cNvGrpSpPr/>
          <p:nvPr/>
        </p:nvGrpSpPr>
        <p:grpSpPr>
          <a:xfrm>
            <a:off x="1524000" y="2820600"/>
            <a:ext cx="6096000" cy="896432"/>
            <a:chOff x="0" y="119567"/>
            <a:chExt cx="6096000" cy="1216800"/>
          </a:xfrm>
          <a:solidFill>
            <a:srgbClr val="006CB7"/>
          </a:solidFill>
        </p:grpSpPr>
        <p:sp>
          <p:nvSpPr>
            <p:cNvPr id="5" name="4 Rectángulo redondeado"/>
            <p:cNvSpPr/>
            <p:nvPr/>
          </p:nvSpPr>
          <p:spPr>
            <a:xfrm>
              <a:off x="0" y="119567"/>
              <a:ext cx="6096000" cy="121680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5 Rectángulo"/>
            <p:cNvSpPr/>
            <p:nvPr/>
          </p:nvSpPr>
          <p:spPr>
            <a:xfrm>
              <a:off x="59399" y="178966"/>
              <a:ext cx="5977202" cy="10980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noProof="1" smtClean="0">
                  <a:latin typeface="Verdana" pitchFamily="34" charset="0"/>
                  <a:ea typeface="Verdana" pitchFamily="34" charset="0"/>
                  <a:cs typeface="Verdana" pitchFamily="34" charset="0"/>
                </a:rPr>
                <a:t>Coordination - ALMA Radiotelescope</a:t>
              </a:r>
              <a:endParaRPr lang="es-CL" sz="2400" kern="1200" noProof="1">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1238549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14</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564438" cy="11430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rgbClr val="006CB7"/>
                </a:solidFill>
                <a:latin typeface="Verdana" pitchFamily="34" charset="0"/>
                <a:ea typeface="Verdana" pitchFamily="34" charset="0"/>
                <a:cs typeface="Verdana" pitchFamily="34" charset="0"/>
              </a:rPr>
              <a:t>Coordination</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23528" y="2348881"/>
            <a:ext cx="8448997" cy="1008112"/>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endParaRPr lang="es-ES_tradnl" sz="2800" dirty="0">
              <a:solidFill>
                <a:srgbClr val="595959"/>
              </a:solidFill>
              <a:latin typeface="Verdana" pitchFamily="34" charset="0"/>
              <a:ea typeface="Verdana" pitchFamily="34" charset="0"/>
              <a:cs typeface="Verdana" pitchFamily="34" charset="0"/>
            </a:endParaRPr>
          </a:p>
        </p:txBody>
      </p:sp>
      <p:sp>
        <p:nvSpPr>
          <p:cNvPr id="8" name="Rectangle 3"/>
          <p:cNvSpPr>
            <a:spLocks noChangeArrowheads="1"/>
          </p:cNvSpPr>
          <p:nvPr/>
        </p:nvSpPr>
        <p:spPr bwMode="auto">
          <a:xfrm>
            <a:off x="440762" y="2233602"/>
            <a:ext cx="8075239" cy="1411422"/>
          </a:xfrm>
          <a:prstGeom prst="rect">
            <a:avLst/>
          </a:prstGeom>
          <a:noFill/>
          <a:ln w="9525">
            <a:noFill/>
            <a:miter lim="800000"/>
            <a:headEnd/>
            <a:tailEnd/>
          </a:ln>
        </p:spPr>
        <p:txBody>
          <a:bodyPr lIns="92075" tIns="46038" rIns="92075" bIns="46038"/>
          <a:lstStyle/>
          <a:p>
            <a:pPr marL="742950" lvl="1" indent="-285750" eaLnBrk="0" hangingPunct="0">
              <a:spcBef>
                <a:spcPct val="20000"/>
              </a:spcBef>
              <a:buFont typeface="Arial" pitchFamily="34" charset="0"/>
              <a:buChar char="•"/>
            </a:pPr>
            <a:r>
              <a:rPr lang="es-ES" altLang="es-CL" noProof="1" smtClean="0">
                <a:solidFill>
                  <a:schemeClr val="tx1">
                    <a:lumMod val="50000"/>
                    <a:lumOff val="50000"/>
                  </a:schemeClr>
                </a:solidFill>
              </a:rPr>
              <a:t>Granted in 2004.</a:t>
            </a:r>
          </a:p>
          <a:p>
            <a:pPr marL="742950" lvl="1" indent="-285750" eaLnBrk="0" hangingPunct="0">
              <a:spcBef>
                <a:spcPct val="20000"/>
              </a:spcBef>
              <a:buFont typeface="Arial" pitchFamily="34" charset="0"/>
              <a:buChar char="•"/>
            </a:pPr>
            <a:r>
              <a:rPr lang="es-ES" altLang="es-CL" noProof="1" smtClean="0">
                <a:solidFill>
                  <a:schemeClr val="tx1">
                    <a:lumMod val="50000"/>
                    <a:lumOff val="50000"/>
                  </a:schemeClr>
                </a:solidFill>
              </a:rPr>
              <a:t>Renewed in 2013</a:t>
            </a:r>
          </a:p>
          <a:p>
            <a:pPr marL="1200150" lvl="2" indent="-285750" eaLnBrk="0" hangingPunct="0">
              <a:spcBef>
                <a:spcPct val="20000"/>
              </a:spcBef>
              <a:buFont typeface="Arial" panose="020B0604020202020204" pitchFamily="34" charset="0"/>
              <a:buChar char="•"/>
            </a:pPr>
            <a:r>
              <a:rPr lang="es-ES" altLang="es-CL" sz="1600" noProof="1">
                <a:solidFill>
                  <a:schemeClr val="tx1">
                    <a:lumMod val="50000"/>
                    <a:lumOff val="50000"/>
                  </a:schemeClr>
                </a:solidFill>
              </a:rPr>
              <a:t>Resolución Exenta N° </a:t>
            </a:r>
            <a:r>
              <a:rPr lang="es-ES" altLang="es-CL" sz="1600" noProof="1" smtClean="0">
                <a:solidFill>
                  <a:schemeClr val="tx1">
                    <a:lumMod val="50000"/>
                    <a:lumOff val="50000"/>
                  </a:schemeClr>
                </a:solidFill>
              </a:rPr>
              <a:t>3075, </a:t>
            </a:r>
            <a:r>
              <a:rPr lang="es-ES" altLang="es-CL" sz="1600" noProof="1">
                <a:solidFill>
                  <a:schemeClr val="tx1">
                    <a:lumMod val="50000"/>
                    <a:lumOff val="50000"/>
                  </a:schemeClr>
                </a:solidFill>
              </a:rPr>
              <a:t>august 2013 to </a:t>
            </a:r>
            <a:r>
              <a:rPr lang="es-ES" altLang="es-CL" sz="1600" noProof="1" smtClean="0">
                <a:solidFill>
                  <a:schemeClr val="tx1">
                    <a:lumMod val="50000"/>
                    <a:lumOff val="50000"/>
                  </a:schemeClr>
                </a:solidFill>
              </a:rPr>
              <a:t>AUI </a:t>
            </a:r>
            <a:endParaRPr lang="es-ES" altLang="es-CL" sz="1600" noProof="1">
              <a:solidFill>
                <a:schemeClr val="tx1">
                  <a:lumMod val="50000"/>
                  <a:lumOff val="50000"/>
                </a:schemeClr>
              </a:solidFill>
            </a:endParaRPr>
          </a:p>
          <a:p>
            <a:pPr marL="1200150" lvl="2" indent="-285750" eaLnBrk="0" hangingPunct="0">
              <a:spcBef>
                <a:spcPct val="20000"/>
              </a:spcBef>
              <a:buFont typeface="Arial" panose="020B0604020202020204" pitchFamily="34" charset="0"/>
              <a:buChar char="•"/>
            </a:pPr>
            <a:r>
              <a:rPr lang="es-ES" altLang="es-CL" sz="1600" noProof="1" smtClean="0">
                <a:solidFill>
                  <a:schemeClr val="tx1">
                    <a:lumMod val="50000"/>
                    <a:lumOff val="50000"/>
                  </a:schemeClr>
                </a:solidFill>
              </a:rPr>
              <a:t>Resolución Exenta N° 3076, august 2013 to ESO </a:t>
            </a:r>
          </a:p>
          <a:p>
            <a:pPr marL="742950" lvl="1" indent="-285750" eaLnBrk="0" hangingPunct="0">
              <a:spcBef>
                <a:spcPct val="20000"/>
              </a:spcBef>
              <a:buFont typeface="Arial" pitchFamily="34" charset="0"/>
              <a:buChar char="•"/>
            </a:pPr>
            <a:endParaRPr lang="es-ES" noProof="1">
              <a:solidFill>
                <a:schemeClr val="tx1">
                  <a:lumMod val="50000"/>
                  <a:lumOff val="50000"/>
                </a:schemeClr>
              </a:solidFill>
              <a:latin typeface="Verdana" pitchFamily="34" charset="0"/>
              <a:ea typeface="Verdana" pitchFamily="34" charset="0"/>
              <a:cs typeface="Verdana" pitchFamily="34" charset="0"/>
            </a:endParaRPr>
          </a:p>
          <a:p>
            <a:pPr marL="742950" lvl="1" indent="-285750" eaLnBrk="0" hangingPunct="0">
              <a:spcBef>
                <a:spcPct val="20000"/>
              </a:spcBef>
              <a:buFont typeface="Arial" pitchFamily="34" charset="0"/>
              <a:buChar char="•"/>
            </a:pPr>
            <a:endParaRPr lang="es-ES_tradnl" dirty="0">
              <a:solidFill>
                <a:schemeClr val="tx1">
                  <a:lumMod val="50000"/>
                  <a:lumOff val="50000"/>
                </a:schemeClr>
              </a:solidFill>
              <a:latin typeface="Verdana" pitchFamily="34" charset="0"/>
              <a:ea typeface="Verdana" pitchFamily="34" charset="0"/>
              <a:cs typeface="Verdana" pitchFamily="34" charset="0"/>
            </a:endParaRPr>
          </a:p>
        </p:txBody>
      </p:sp>
      <p:sp>
        <p:nvSpPr>
          <p:cNvPr id="10" name="Rectangle 3"/>
          <p:cNvSpPr>
            <a:spLocks noChangeArrowheads="1"/>
          </p:cNvSpPr>
          <p:nvPr/>
        </p:nvSpPr>
        <p:spPr bwMode="auto">
          <a:xfrm>
            <a:off x="457200" y="1268760"/>
            <a:ext cx="7499176" cy="722399"/>
          </a:xfrm>
          <a:prstGeom prst="rect">
            <a:avLst/>
          </a:prstGeom>
          <a:noFill/>
          <a:ln w="9525">
            <a:noFill/>
            <a:miter lim="800000"/>
            <a:headEnd/>
            <a:tailEnd/>
          </a:ln>
        </p:spPr>
        <p:txBody>
          <a:bodyPr lIns="92075" tIns="46038" rIns="92075" bIns="46038"/>
          <a:lstStyle/>
          <a:p>
            <a:endParaRPr lang="es-CL" sz="2400" dirty="0"/>
          </a:p>
        </p:txBody>
      </p:sp>
      <p:sp>
        <p:nvSpPr>
          <p:cNvPr id="9" name="Rectangle 3"/>
          <p:cNvSpPr>
            <a:spLocks noChangeArrowheads="1"/>
          </p:cNvSpPr>
          <p:nvPr/>
        </p:nvSpPr>
        <p:spPr bwMode="auto">
          <a:xfrm>
            <a:off x="609600" y="1196752"/>
            <a:ext cx="7499176" cy="1008112"/>
          </a:xfrm>
          <a:prstGeom prst="rect">
            <a:avLst/>
          </a:prstGeom>
          <a:noFill/>
          <a:ln w="9525">
            <a:noFill/>
            <a:miter lim="800000"/>
            <a:headEnd/>
            <a:tailEnd/>
          </a:ln>
        </p:spPr>
        <p:txBody>
          <a:bodyPr lIns="92075" tIns="46038" rIns="92075" bIns="46038"/>
          <a:lstStyle/>
          <a:p>
            <a:r>
              <a:rPr lang="es-CL" altLang="es-CL" noProof="1" smtClean="0">
                <a:solidFill>
                  <a:schemeClr val="tx1">
                    <a:lumMod val="50000"/>
                    <a:lumOff val="50000"/>
                  </a:schemeClr>
                </a:solidFill>
              </a:rPr>
              <a:t>Subtel </a:t>
            </a:r>
            <a:r>
              <a:rPr lang="es-CL" altLang="es-CL" noProof="1">
                <a:solidFill>
                  <a:schemeClr val="tx1">
                    <a:lumMod val="50000"/>
                    <a:lumOff val="50000"/>
                  </a:schemeClr>
                </a:solidFill>
              </a:rPr>
              <a:t>granted AUI and </a:t>
            </a:r>
            <a:r>
              <a:rPr lang="es-CL" altLang="es-CL" noProof="1" smtClean="0">
                <a:solidFill>
                  <a:schemeClr val="tx1">
                    <a:lumMod val="50000"/>
                    <a:lumOff val="50000"/>
                  </a:schemeClr>
                </a:solidFill>
              </a:rPr>
              <a:t>ESO, </a:t>
            </a:r>
            <a:r>
              <a:rPr lang="es-CL" altLang="es-CL" noProof="1">
                <a:solidFill>
                  <a:schemeClr val="tx1">
                    <a:lumMod val="50000"/>
                    <a:lumOff val="50000"/>
                  </a:schemeClr>
                </a:solidFill>
              </a:rPr>
              <a:t>licence </a:t>
            </a:r>
            <a:r>
              <a:rPr lang="es-CL" altLang="es-CL" noProof="1" smtClean="0">
                <a:solidFill>
                  <a:schemeClr val="tx1">
                    <a:lumMod val="50000"/>
                    <a:lumOff val="50000"/>
                  </a:schemeClr>
                </a:solidFill>
              </a:rPr>
              <a:t>(</a:t>
            </a:r>
            <a:r>
              <a:rPr lang="es-CL" altLang="es-CL" noProof="1" smtClean="0">
                <a:solidFill>
                  <a:srgbClr val="FFC000"/>
                </a:solidFill>
              </a:rPr>
              <a:t>Permiso </a:t>
            </a:r>
            <a:r>
              <a:rPr lang="es-CL" altLang="es-CL" noProof="1">
                <a:solidFill>
                  <a:srgbClr val="FFC000"/>
                </a:solidFill>
              </a:rPr>
              <a:t>de Servicio </a:t>
            </a:r>
            <a:r>
              <a:rPr lang="es-CL" altLang="es-CL" noProof="1" smtClean="0">
                <a:solidFill>
                  <a:srgbClr val="FFC000"/>
                </a:solidFill>
              </a:rPr>
              <a:t>Limitado</a:t>
            </a:r>
            <a:r>
              <a:rPr lang="es-CL" altLang="es-CL" noProof="1" smtClean="0">
                <a:solidFill>
                  <a:schemeClr val="tx1">
                    <a:lumMod val="50000"/>
                    <a:lumOff val="50000"/>
                  </a:schemeClr>
                </a:solidFill>
              </a:rPr>
              <a:t>), </a:t>
            </a:r>
            <a:r>
              <a:rPr lang="es-CL" altLang="es-CL" noProof="1">
                <a:solidFill>
                  <a:schemeClr val="tx1">
                    <a:lumMod val="50000"/>
                    <a:lumOff val="50000"/>
                  </a:schemeClr>
                </a:solidFill>
              </a:rPr>
              <a:t>to install and operate the  radiotelescope at Llano de Chajnantor, </a:t>
            </a:r>
            <a:r>
              <a:rPr lang="es-CL" altLang="es-CL" noProof="1" smtClean="0">
                <a:solidFill>
                  <a:schemeClr val="tx1">
                    <a:lumMod val="50000"/>
                    <a:lumOff val="50000"/>
                  </a:schemeClr>
                </a:solidFill>
              </a:rPr>
              <a:t>Atacama. </a:t>
            </a:r>
            <a:r>
              <a:rPr lang="en-US" sz="2400" dirty="0"/>
              <a:t> </a:t>
            </a:r>
            <a:endParaRPr lang="es-CL" sz="2400" dirty="0"/>
          </a:p>
        </p:txBody>
      </p:sp>
      <p:sp>
        <p:nvSpPr>
          <p:cNvPr id="12" name="Rectangle 3"/>
          <p:cNvSpPr>
            <a:spLocks noChangeArrowheads="1"/>
          </p:cNvSpPr>
          <p:nvPr/>
        </p:nvSpPr>
        <p:spPr bwMode="auto">
          <a:xfrm>
            <a:off x="609600" y="4149080"/>
            <a:ext cx="8075239" cy="2088232"/>
          </a:xfrm>
          <a:prstGeom prst="rect">
            <a:avLst/>
          </a:prstGeom>
          <a:noFill/>
          <a:ln w="9525">
            <a:noFill/>
            <a:miter lim="800000"/>
            <a:headEnd/>
            <a:tailEnd/>
          </a:ln>
        </p:spPr>
        <p:txBody>
          <a:bodyPr lIns="92075" tIns="46038" rIns="92075" bIns="46038"/>
          <a:lstStyle/>
          <a:p>
            <a:pPr marL="742950" lvl="1" indent="-285750" eaLnBrk="0" hangingPunct="0">
              <a:spcBef>
                <a:spcPct val="20000"/>
              </a:spcBef>
              <a:buFont typeface="Arial" pitchFamily="34" charset="0"/>
              <a:buChar char="•"/>
            </a:pPr>
            <a:r>
              <a:rPr lang="es-CL" altLang="es-CL" noProof="1" smtClean="0">
                <a:solidFill>
                  <a:schemeClr val="tx1">
                    <a:lumMod val="50000"/>
                    <a:lumOff val="50000"/>
                  </a:schemeClr>
                </a:solidFill>
              </a:rPr>
              <a:t>Asociated </a:t>
            </a:r>
            <a:r>
              <a:rPr lang="es-CL" altLang="es-CL" noProof="1">
                <a:solidFill>
                  <a:schemeClr val="tx1">
                    <a:lumMod val="50000"/>
                    <a:lumOff val="50000"/>
                  </a:schemeClr>
                </a:solidFill>
              </a:rPr>
              <a:t>to characteristics of </a:t>
            </a:r>
            <a:endParaRPr lang="es-ES" altLang="es-CL" noProof="1" smtClean="0">
              <a:solidFill>
                <a:schemeClr val="tx1">
                  <a:lumMod val="50000"/>
                  <a:lumOff val="50000"/>
                </a:schemeClr>
              </a:solidFill>
            </a:endParaRPr>
          </a:p>
          <a:p>
            <a:pPr lvl="2">
              <a:spcBef>
                <a:spcPct val="50000"/>
              </a:spcBef>
              <a:buFontTx/>
              <a:buChar char="•"/>
            </a:pPr>
            <a:r>
              <a:rPr lang="es-CL" altLang="es-CL" sz="1600" noProof="1" smtClean="0">
                <a:solidFill>
                  <a:schemeClr val="bg1">
                    <a:lumMod val="50000"/>
                  </a:schemeClr>
                </a:solidFill>
              </a:rPr>
              <a:t>Frequency </a:t>
            </a:r>
            <a:r>
              <a:rPr lang="es-CL" altLang="es-CL" sz="1600" noProof="1">
                <a:solidFill>
                  <a:schemeClr val="bg1">
                    <a:lumMod val="50000"/>
                  </a:schemeClr>
                </a:solidFill>
              </a:rPr>
              <a:t>asignment</a:t>
            </a:r>
          </a:p>
          <a:p>
            <a:pPr lvl="2">
              <a:spcBef>
                <a:spcPct val="50000"/>
              </a:spcBef>
              <a:buFontTx/>
              <a:buChar char="•"/>
            </a:pPr>
            <a:r>
              <a:rPr lang="es-CL" altLang="es-CL" sz="1600" noProof="1">
                <a:solidFill>
                  <a:schemeClr val="bg1">
                    <a:lumMod val="50000"/>
                  </a:schemeClr>
                </a:solidFill>
              </a:rPr>
              <a:t>Location</a:t>
            </a:r>
          </a:p>
          <a:p>
            <a:pPr lvl="2">
              <a:spcBef>
                <a:spcPct val="50000"/>
              </a:spcBef>
              <a:buFontTx/>
              <a:buChar char="•"/>
            </a:pPr>
            <a:r>
              <a:rPr lang="es-CL" altLang="es-CL" sz="1600" noProof="1">
                <a:solidFill>
                  <a:schemeClr val="bg1">
                    <a:lumMod val="50000"/>
                  </a:schemeClr>
                </a:solidFill>
              </a:rPr>
              <a:t>Type and number of antennas</a:t>
            </a:r>
          </a:p>
          <a:p>
            <a:pPr lvl="2">
              <a:spcBef>
                <a:spcPct val="50000"/>
              </a:spcBef>
              <a:buFontTx/>
              <a:buChar char="•"/>
            </a:pPr>
            <a:r>
              <a:rPr lang="es-CL" altLang="es-CL" sz="1600" noProof="1">
                <a:solidFill>
                  <a:schemeClr val="bg1">
                    <a:lumMod val="50000"/>
                  </a:schemeClr>
                </a:solidFill>
              </a:rPr>
              <a:t>Definition of protection zone and coordination zone </a:t>
            </a:r>
          </a:p>
          <a:p>
            <a:pPr marL="1200150" lvl="2" indent="-285750" eaLnBrk="0" hangingPunct="0">
              <a:spcBef>
                <a:spcPct val="20000"/>
              </a:spcBef>
              <a:buFont typeface="Wingdings" panose="05000000000000000000" pitchFamily="2" charset="2"/>
              <a:buChar char="q"/>
            </a:pPr>
            <a:endParaRPr lang="es-ES" noProof="1">
              <a:solidFill>
                <a:schemeClr val="tx1">
                  <a:lumMod val="50000"/>
                  <a:lumOff val="50000"/>
                </a:schemeClr>
              </a:solidFill>
              <a:latin typeface="Verdana" pitchFamily="34" charset="0"/>
              <a:ea typeface="Verdana" pitchFamily="34" charset="0"/>
              <a:cs typeface="Verdana" pitchFamily="34" charset="0"/>
            </a:endParaRPr>
          </a:p>
          <a:p>
            <a:pPr marL="742950" lvl="1" indent="-285750" eaLnBrk="0" hangingPunct="0">
              <a:spcBef>
                <a:spcPct val="20000"/>
              </a:spcBef>
              <a:buFont typeface="Arial" pitchFamily="34" charset="0"/>
              <a:buChar char="•"/>
            </a:pPr>
            <a:endParaRPr lang="es-ES_tradnl" dirty="0">
              <a:solidFill>
                <a:schemeClr val="tx1">
                  <a:lumMod val="50000"/>
                  <a:lumOff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193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52" y="140603"/>
            <a:ext cx="7683690" cy="684312"/>
          </a:xfrm>
        </p:spPr>
        <p:txBody>
          <a:bodyPr anchor="ctr"/>
          <a:lstStyle/>
          <a:p>
            <a:r>
              <a:rPr lang="es-CL" b="1" dirty="0" smtClean="0"/>
              <a:t>…</a:t>
            </a:r>
            <a:endParaRPr lang="es-CL" b="1" dirty="0"/>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15</a:t>
            </a:fld>
            <a:endParaRPr lang="en-US" dirty="0"/>
          </a:p>
        </p:txBody>
      </p:sp>
      <p:sp>
        <p:nvSpPr>
          <p:cNvPr id="6" name="5 Rectángulo"/>
          <p:cNvSpPr/>
          <p:nvPr/>
        </p:nvSpPr>
        <p:spPr>
          <a:xfrm>
            <a:off x="136480" y="6613732"/>
            <a:ext cx="3302756" cy="230832"/>
          </a:xfrm>
          <a:prstGeom prst="rect">
            <a:avLst/>
          </a:prstGeom>
        </p:spPr>
        <p:txBody>
          <a:bodyPr wrap="square">
            <a:spAutoFit/>
          </a:bodyPr>
          <a:lstStyle/>
          <a:p>
            <a:pPr defTabSz="457200" fontAlgn="base">
              <a:spcBef>
                <a:spcPct val="0"/>
              </a:spcBef>
              <a:spcAft>
                <a:spcPct val="0"/>
              </a:spcAft>
              <a:defRPr/>
            </a:pPr>
            <a:r>
              <a:rPr lang="es-ES_tradnl" sz="900" dirty="0" smtClean="0">
                <a:solidFill>
                  <a:prstClr val="white">
                    <a:lumMod val="50000"/>
                  </a:prstClr>
                </a:solidFill>
                <a:latin typeface="Verdana" pitchFamily="34" charset="0"/>
                <a:ea typeface="Verdana" pitchFamily="34" charset="0"/>
                <a:cs typeface="Verdana" pitchFamily="34" charset="0"/>
              </a:rPr>
              <a:t>Subtel – </a:t>
            </a:r>
            <a:r>
              <a:rPr lang="es-ES_tradnl" sz="900" dirty="0">
                <a:solidFill>
                  <a:prstClr val="white">
                    <a:lumMod val="50000"/>
                  </a:prstClr>
                </a:solidFill>
                <a:latin typeface="Verdana" pitchFamily="34" charset="0"/>
                <a:ea typeface="Verdana" pitchFamily="34" charset="0"/>
                <a:cs typeface="Verdana" pitchFamily="34" charset="0"/>
              </a:rPr>
              <a:t>Unidad de Estudios  y Planificación</a:t>
            </a:r>
          </a:p>
        </p:txBody>
      </p:sp>
      <p:graphicFrame>
        <p:nvGraphicFramePr>
          <p:cNvPr id="5" name="Group 226"/>
          <p:cNvGraphicFramePr>
            <a:graphicFrameLocks noGrp="1"/>
          </p:cNvGraphicFramePr>
          <p:nvPr>
            <p:extLst>
              <p:ext uri="{D42A27DB-BD31-4B8C-83A1-F6EECF244321}">
                <p14:modId xmlns:p14="http://schemas.microsoft.com/office/powerpoint/2010/main" val="1984308581"/>
              </p:ext>
            </p:extLst>
          </p:nvPr>
        </p:nvGraphicFramePr>
        <p:xfrm>
          <a:off x="1259632" y="1988840"/>
          <a:ext cx="6321199" cy="3084570"/>
        </p:xfrm>
        <a:graphic>
          <a:graphicData uri="http://schemas.openxmlformats.org/drawingml/2006/table">
            <a:tbl>
              <a:tblPr/>
              <a:tblGrid>
                <a:gridCol w="1342799"/>
                <a:gridCol w="2476500"/>
                <a:gridCol w="2501900"/>
              </a:tblGrid>
              <a:tr h="640014">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altLang="es-CL" sz="1200" b="1" i="0" u="none" strike="noStrike" cap="none" normalizeH="0" baseline="0" noProof="1" smtClean="0">
                          <a:ln>
                            <a:noFill/>
                          </a:ln>
                          <a:solidFill>
                            <a:schemeClr val="tx1"/>
                          </a:solidFill>
                          <a:effectLst/>
                          <a:latin typeface="Arial" charset="0"/>
                          <a:cs typeface="Arial" charset="0"/>
                        </a:rPr>
                        <a:t>Auth</a:t>
                      </a:r>
                      <a:r>
                        <a:rPr kumimoji="0" lang="es-ES" altLang="es-CL" sz="1200" b="1" i="0" u="none" strike="noStrike" cap="none" normalizeH="0" baseline="0" dirty="0" smtClean="0">
                          <a:ln>
                            <a:noFill/>
                          </a:ln>
                          <a:solidFill>
                            <a:schemeClr val="tx1"/>
                          </a:solidFill>
                          <a:effectLst/>
                          <a:latin typeface="Arial" charset="0"/>
                          <a:cs typeface="Arial" charset="0"/>
                        </a:rPr>
                        <a:t>o</a:t>
                      </a:r>
                      <a:r>
                        <a:rPr kumimoji="0" lang="es-ES" altLang="es-CL" sz="1200" b="1" i="0" u="none" strike="noStrike" cap="none" normalizeH="0" baseline="0" noProof="1" smtClean="0">
                          <a:ln>
                            <a:noFill/>
                          </a:ln>
                          <a:solidFill>
                            <a:schemeClr val="tx1"/>
                          </a:solidFill>
                          <a:effectLst/>
                          <a:latin typeface="Arial" charset="0"/>
                          <a:cs typeface="Arial" charset="0"/>
                        </a:rPr>
                        <a:t>rized Frequency Bands [GHz]</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altLang="es-CL" sz="1200" b="1" i="0" u="none" strike="noStrike" cap="none" normalizeH="0" baseline="0" noProof="1" smtClean="0">
                          <a:ln>
                            <a:noFill/>
                          </a:ln>
                          <a:solidFill>
                            <a:schemeClr val="tx1"/>
                          </a:solidFill>
                          <a:effectLst/>
                          <a:latin typeface="Arial" charset="0"/>
                          <a:cs typeface="Arial" charset="0"/>
                        </a:rPr>
                        <a:t>Band allocated to radioastronomy service on primary basis [GHz]</a:t>
                      </a:r>
                      <a:endParaRPr kumimoji="0" lang="es-CL" altLang="es-CL" sz="1200" b="0" i="0" u="none" strike="noStrike" cap="none" normalizeH="0" baseline="0" noProof="1"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altLang="es-CL" sz="1200" b="1" i="0" u="none" strike="noStrike" cap="none" normalizeH="0" baseline="0" noProof="1" smtClean="0">
                          <a:ln>
                            <a:noFill/>
                          </a:ln>
                          <a:solidFill>
                            <a:schemeClr val="tx1"/>
                          </a:solidFill>
                          <a:effectLst/>
                          <a:latin typeface="Arial" charset="0"/>
                          <a:cs typeface="Arial" charset="0"/>
                        </a:rPr>
                        <a:t>Band allocated to radioastronomy service on secondary basis [GHz]</a:t>
                      </a:r>
                      <a:endParaRPr kumimoji="0" lang="es-CL" altLang="es-CL" sz="1200" b="0" i="0" u="none" strike="noStrike" cap="none" normalizeH="0" baseline="0" noProof="1"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35 - 52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dirty="0" smtClean="0">
                          <a:ln>
                            <a:noFill/>
                          </a:ln>
                          <a:solidFill>
                            <a:schemeClr val="tx1"/>
                          </a:solidFill>
                          <a:effectLst/>
                          <a:latin typeface="Arial" charset="0"/>
                          <a:cs typeface="Arial" charset="0"/>
                        </a:rPr>
                        <a:t>42,4 - 43,5</a:t>
                      </a:r>
                      <a:endParaRPr kumimoji="0" lang="es-ES"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67 - 90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76-77,5 / 79 - 90</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77,5 - 78</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84 - 116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84 - 94 / 94,1 - 116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dirty="0" smtClean="0">
                          <a:ln>
                            <a:noFill/>
                          </a:ln>
                          <a:solidFill>
                            <a:schemeClr val="tx1"/>
                          </a:solidFill>
                          <a:effectLst/>
                          <a:latin typeface="Arial" charset="0"/>
                          <a:cs typeface="Arial" charset="0"/>
                        </a:rPr>
                        <a:t> 94 - 94,1</a:t>
                      </a:r>
                      <a:endParaRPr kumimoji="0" lang="es-ES"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125 - 163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130-134 / 136-158,5</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125-130 / 134-136</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163 - 211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164 - 167 / 182-185 / 200-211</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211 - 275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211-231,5 / 241-275</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275 - 370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altLang="es-CL" sz="1000" b="0" i="0" u="none" strike="noStrike" cap="none" normalizeH="0" baseline="0" noProof="1" smtClean="0">
                          <a:ln>
                            <a:noFill/>
                          </a:ln>
                          <a:solidFill>
                            <a:schemeClr val="tx1"/>
                          </a:solidFill>
                          <a:effectLst/>
                          <a:latin typeface="Arial" charset="0"/>
                          <a:cs typeface="Arial" charset="0"/>
                        </a:rPr>
                        <a:t>Not  allocated</a:t>
                      </a:r>
                      <a:endParaRPr kumimoji="0" lang="es-CL" altLang="es-CL" sz="1800" b="0" i="0" u="none" strike="noStrike" cap="none" normalizeH="0" baseline="0" noProof="1"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285 - 500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altLang="es-CL" sz="1000" b="0" i="0" u="none" strike="noStrike" cap="none" normalizeH="0" baseline="0" noProof="1" smtClean="0">
                          <a:ln>
                            <a:noFill/>
                          </a:ln>
                          <a:solidFill>
                            <a:schemeClr val="tx1"/>
                          </a:solidFill>
                          <a:effectLst/>
                          <a:latin typeface="Arial" charset="0"/>
                          <a:cs typeface="Arial" charset="0"/>
                        </a:rPr>
                        <a:t>Not  allocated</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602 - 720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altLang="es-CL" sz="1000" b="0" i="0" u="none" strike="noStrike" cap="none" normalizeH="0" baseline="0" noProof="1" smtClean="0">
                          <a:ln>
                            <a:noFill/>
                          </a:ln>
                          <a:solidFill>
                            <a:schemeClr val="tx1"/>
                          </a:solidFill>
                          <a:effectLst/>
                          <a:latin typeface="Arial" charset="0"/>
                          <a:cs typeface="Arial" charset="0"/>
                        </a:rPr>
                        <a:t>Not  allocated</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787 - 950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altLang="es-CL" sz="1000" b="0" i="0" u="none" strike="noStrike" cap="none" normalizeH="0" baseline="0" noProof="1" smtClean="0">
                          <a:ln>
                            <a:noFill/>
                          </a:ln>
                          <a:solidFill>
                            <a:schemeClr val="tx1"/>
                          </a:solidFill>
                          <a:effectLst/>
                          <a:latin typeface="Arial" charset="0"/>
                          <a:cs typeface="Arial" charset="0"/>
                        </a:rPr>
                        <a:t>Not  allocated</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dirty="0" smtClean="0">
                          <a:ln>
                            <a:noFill/>
                          </a:ln>
                          <a:solidFill>
                            <a:schemeClr val="tx1"/>
                          </a:solidFill>
                          <a:effectLst/>
                          <a:latin typeface="Arial" charset="0"/>
                          <a:cs typeface="Arial" charset="0"/>
                        </a:rPr>
                        <a:t> </a:t>
                      </a:r>
                      <a:endParaRPr kumimoji="0" lang="es-ES"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2"/>
          <p:cNvSpPr>
            <a:spLocks noChangeArrowheads="1"/>
          </p:cNvSpPr>
          <p:nvPr/>
        </p:nvSpPr>
        <p:spPr bwMode="auto">
          <a:xfrm>
            <a:off x="823986" y="274638"/>
            <a:ext cx="7564438" cy="11430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rgbClr val="006CB7"/>
                </a:solidFill>
                <a:latin typeface="Verdana" pitchFamily="34" charset="0"/>
                <a:ea typeface="Verdana" pitchFamily="34" charset="0"/>
                <a:cs typeface="Verdana" pitchFamily="34" charset="0"/>
              </a:rPr>
              <a:t>Coordination</a:t>
            </a:r>
            <a:endParaRPr lang="es-ES_tradnl" sz="3600" dirty="0">
              <a:solidFill>
                <a:srgbClr val="006CB7"/>
              </a:solidFill>
              <a:latin typeface="Verdana" pitchFamily="34" charset="0"/>
              <a:ea typeface="Verdana" pitchFamily="34" charset="0"/>
              <a:cs typeface="Verdana" pitchFamily="34" charset="0"/>
            </a:endParaRPr>
          </a:p>
        </p:txBody>
      </p:sp>
      <p:sp>
        <p:nvSpPr>
          <p:cNvPr id="8" name="Text Box 3"/>
          <p:cNvSpPr txBox="1">
            <a:spLocks noChangeArrowheads="1"/>
          </p:cNvSpPr>
          <p:nvPr/>
        </p:nvSpPr>
        <p:spPr bwMode="auto">
          <a:xfrm>
            <a:off x="384175" y="1439384"/>
            <a:ext cx="8199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lvl="1" eaLnBrk="1" hangingPunct="1">
              <a:spcBef>
                <a:spcPct val="50000"/>
              </a:spcBef>
              <a:buFontTx/>
              <a:buChar char="•"/>
            </a:pPr>
            <a:r>
              <a:rPr lang="es-CL" altLang="es-CL" noProof="1">
                <a:solidFill>
                  <a:schemeClr val="bg1">
                    <a:lumMod val="50000"/>
                  </a:schemeClr>
                </a:solidFill>
              </a:rPr>
              <a:t>Reception frequency </a:t>
            </a:r>
            <a:r>
              <a:rPr lang="es-CL" altLang="es-CL" noProof="1" smtClean="0">
                <a:solidFill>
                  <a:schemeClr val="bg1">
                    <a:lumMod val="50000"/>
                  </a:schemeClr>
                </a:solidFill>
              </a:rPr>
              <a:t>bands of </a:t>
            </a:r>
            <a:r>
              <a:rPr lang="es-CL" altLang="es-CL" noProof="1">
                <a:solidFill>
                  <a:schemeClr val="bg1">
                    <a:lumMod val="50000"/>
                  </a:schemeClr>
                </a:solidFill>
              </a:rPr>
              <a:t>ALMA antennas</a:t>
            </a:r>
          </a:p>
          <a:p>
            <a:pPr lvl="1" eaLnBrk="1" hangingPunct="1">
              <a:spcBef>
                <a:spcPct val="50000"/>
              </a:spcBef>
            </a:pPr>
            <a:endParaRPr lang="es-CL" altLang="es-CL" noProof="1">
              <a:solidFill>
                <a:schemeClr val="accent2"/>
              </a:solidFill>
            </a:endParaRPr>
          </a:p>
        </p:txBody>
      </p:sp>
      <p:sp>
        <p:nvSpPr>
          <p:cNvPr id="9" name="Text Box 215"/>
          <p:cNvSpPr txBox="1">
            <a:spLocks noChangeArrowheads="1"/>
          </p:cNvSpPr>
          <p:nvPr/>
        </p:nvSpPr>
        <p:spPr bwMode="auto">
          <a:xfrm>
            <a:off x="506486" y="5229200"/>
            <a:ext cx="8199437"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lvl="1" eaLnBrk="1" hangingPunct="1">
              <a:spcBef>
                <a:spcPct val="50000"/>
              </a:spcBef>
              <a:buFontTx/>
              <a:buChar char="•"/>
            </a:pPr>
            <a:r>
              <a:rPr lang="es-CL" altLang="es-CL" noProof="1">
                <a:solidFill>
                  <a:schemeClr val="bg1">
                    <a:lumMod val="50000"/>
                  </a:schemeClr>
                </a:solidFill>
              </a:rPr>
              <a:t>The radiotelescope can operate on all the frequency bands authorized, nevertheless it is no possible to guarantee protection on the bands, or parte of them, not allocated to radioastronomy on primary basis.  </a:t>
            </a:r>
          </a:p>
          <a:p>
            <a:pPr lvl="1" eaLnBrk="1" hangingPunct="1">
              <a:spcBef>
                <a:spcPct val="50000"/>
              </a:spcBef>
            </a:pPr>
            <a:endParaRPr lang="es-CL" altLang="es-CL" noProof="1">
              <a:solidFill>
                <a:schemeClr val="bg1">
                  <a:lumMod val="50000"/>
                </a:schemeClr>
              </a:solidFill>
            </a:endParaRPr>
          </a:p>
        </p:txBody>
      </p:sp>
    </p:spTree>
    <p:extLst>
      <p:ext uri="{BB962C8B-B14F-4D97-AF65-F5344CB8AC3E}">
        <p14:creationId xmlns:p14="http://schemas.microsoft.com/office/powerpoint/2010/main" val="76614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16</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564438" cy="11430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rgbClr val="006CB7"/>
                </a:solidFill>
                <a:latin typeface="Verdana" pitchFamily="34" charset="0"/>
                <a:ea typeface="Verdana" pitchFamily="34" charset="0"/>
                <a:cs typeface="Verdana" pitchFamily="34" charset="0"/>
              </a:rPr>
              <a:t>Coordination</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23528" y="2348881"/>
            <a:ext cx="8448997" cy="1008112"/>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endParaRPr lang="es-ES_tradnl" sz="2800" dirty="0">
              <a:solidFill>
                <a:srgbClr val="595959"/>
              </a:solidFill>
              <a:latin typeface="Verdana" pitchFamily="34" charset="0"/>
              <a:ea typeface="Verdana" pitchFamily="34" charset="0"/>
              <a:cs typeface="Verdana" pitchFamily="34" charset="0"/>
            </a:endParaRPr>
          </a:p>
        </p:txBody>
      </p:sp>
      <p:sp>
        <p:nvSpPr>
          <p:cNvPr id="10" name="Rectangle 3"/>
          <p:cNvSpPr>
            <a:spLocks noChangeArrowheads="1"/>
          </p:cNvSpPr>
          <p:nvPr/>
        </p:nvSpPr>
        <p:spPr bwMode="auto">
          <a:xfrm>
            <a:off x="457200" y="1268760"/>
            <a:ext cx="7499176" cy="722399"/>
          </a:xfrm>
          <a:prstGeom prst="rect">
            <a:avLst/>
          </a:prstGeom>
          <a:noFill/>
          <a:ln w="9525">
            <a:noFill/>
            <a:miter lim="800000"/>
            <a:headEnd/>
            <a:tailEnd/>
          </a:ln>
        </p:spPr>
        <p:txBody>
          <a:bodyPr lIns="92075" tIns="46038" rIns="92075" bIns="46038"/>
          <a:lstStyle/>
          <a:p>
            <a:endParaRPr lang="es-CL" sz="2400" dirty="0"/>
          </a:p>
        </p:txBody>
      </p:sp>
      <p:sp>
        <p:nvSpPr>
          <p:cNvPr id="2" name="1 Rectángulo"/>
          <p:cNvSpPr/>
          <p:nvPr/>
        </p:nvSpPr>
        <p:spPr>
          <a:xfrm>
            <a:off x="529208" y="1299798"/>
            <a:ext cx="7355160" cy="2123658"/>
          </a:xfrm>
          <a:prstGeom prst="rect">
            <a:avLst/>
          </a:prstGeom>
        </p:spPr>
        <p:txBody>
          <a:bodyPr wrap="square">
            <a:spAutoFit/>
          </a:bodyPr>
          <a:lstStyle/>
          <a:p>
            <a:pPr lvl="1" eaLnBrk="1" hangingPunct="1">
              <a:spcBef>
                <a:spcPct val="50000"/>
              </a:spcBef>
              <a:buFontTx/>
              <a:buChar char="•"/>
            </a:pPr>
            <a:r>
              <a:rPr lang="es-CL" altLang="es-CL" sz="2400" noProof="1">
                <a:solidFill>
                  <a:schemeClr val="bg1">
                    <a:lumMod val="50000"/>
                  </a:schemeClr>
                </a:solidFill>
              </a:rPr>
              <a:t>Protection Zone:  </a:t>
            </a:r>
          </a:p>
          <a:p>
            <a:pPr marL="1200150" lvl="2" indent="-285750">
              <a:spcBef>
                <a:spcPct val="50000"/>
              </a:spcBef>
              <a:buFont typeface="Arial" panose="020B0604020202020204" pitchFamily="34" charset="0"/>
              <a:buChar char="•"/>
            </a:pPr>
            <a:r>
              <a:rPr lang="es-CL" altLang="es-CL" noProof="1">
                <a:solidFill>
                  <a:schemeClr val="bg1">
                    <a:lumMod val="50000"/>
                  </a:schemeClr>
                </a:solidFill>
              </a:rPr>
              <a:t>Centered </a:t>
            </a:r>
            <a:r>
              <a:rPr lang="es-ES" altLang="es-CL" dirty="0">
                <a:solidFill>
                  <a:schemeClr val="bg1">
                    <a:lumMod val="50000"/>
                  </a:schemeClr>
                </a:solidFill>
              </a:rPr>
              <a:t>at </a:t>
            </a:r>
            <a:r>
              <a:rPr lang="es-ES" altLang="es-CL" dirty="0" smtClean="0">
                <a:solidFill>
                  <a:schemeClr val="bg1">
                    <a:lumMod val="50000"/>
                  </a:schemeClr>
                </a:solidFill>
              </a:rPr>
              <a:t>lat.</a:t>
            </a:r>
            <a:r>
              <a:rPr lang="es-ES" altLang="es-CL" noProof="1" smtClean="0">
                <a:solidFill>
                  <a:schemeClr val="bg1">
                    <a:lumMod val="50000"/>
                  </a:schemeClr>
                </a:solidFill>
              </a:rPr>
              <a:t> 23°01‘40‘</a:t>
            </a:r>
            <a:r>
              <a:rPr lang="es-ES" altLang="es-CL" noProof="1">
                <a:solidFill>
                  <a:schemeClr val="bg1">
                    <a:lumMod val="50000"/>
                  </a:schemeClr>
                </a:solidFill>
              </a:rPr>
              <a:t>‘</a:t>
            </a:r>
            <a:r>
              <a:rPr lang="es-ES" altLang="es-CL" noProof="1" smtClean="0">
                <a:solidFill>
                  <a:schemeClr val="bg1">
                    <a:lumMod val="50000"/>
                  </a:schemeClr>
                </a:solidFill>
              </a:rPr>
              <a:t> South </a:t>
            </a:r>
            <a:r>
              <a:rPr lang="es-ES" altLang="es-CL" dirty="0" smtClean="0">
                <a:solidFill>
                  <a:schemeClr val="bg1">
                    <a:lumMod val="50000"/>
                  </a:schemeClr>
                </a:solidFill>
              </a:rPr>
              <a:t>and </a:t>
            </a:r>
            <a:r>
              <a:rPr lang="es-ES" altLang="es-CL" dirty="0" err="1" smtClean="0">
                <a:solidFill>
                  <a:schemeClr val="bg1">
                    <a:lumMod val="50000"/>
                  </a:schemeClr>
                </a:solidFill>
              </a:rPr>
              <a:t>long</a:t>
            </a:r>
            <a:r>
              <a:rPr lang="es-ES" altLang="es-CL" dirty="0" smtClean="0">
                <a:solidFill>
                  <a:schemeClr val="bg1">
                    <a:lumMod val="50000"/>
                  </a:schemeClr>
                </a:solidFill>
              </a:rPr>
              <a:t>.</a:t>
            </a:r>
            <a:r>
              <a:rPr lang="es-ES" altLang="es-CL" noProof="1" smtClean="0">
                <a:solidFill>
                  <a:schemeClr val="bg1">
                    <a:lumMod val="50000"/>
                  </a:schemeClr>
                </a:solidFill>
              </a:rPr>
              <a:t>  67°45‘17‘</a:t>
            </a:r>
            <a:r>
              <a:rPr lang="es-ES" altLang="es-CL" noProof="1">
                <a:solidFill>
                  <a:schemeClr val="bg1">
                    <a:lumMod val="50000"/>
                  </a:schemeClr>
                </a:solidFill>
              </a:rPr>
              <a:t>‘</a:t>
            </a:r>
            <a:r>
              <a:rPr lang="es-ES" altLang="es-CL" noProof="1" smtClean="0">
                <a:solidFill>
                  <a:schemeClr val="bg1">
                    <a:lumMod val="50000"/>
                  </a:schemeClr>
                </a:solidFill>
              </a:rPr>
              <a:t> West, </a:t>
            </a:r>
            <a:r>
              <a:rPr lang="es-ES" altLang="es-CL" noProof="1">
                <a:solidFill>
                  <a:schemeClr val="bg1">
                    <a:lumMod val="50000"/>
                  </a:schemeClr>
                </a:solidFill>
              </a:rPr>
              <a:t>30 km radius</a:t>
            </a:r>
            <a:r>
              <a:rPr lang="es-ES" altLang="es-CL" dirty="0">
                <a:solidFill>
                  <a:schemeClr val="bg1">
                    <a:lumMod val="50000"/>
                  </a:schemeClr>
                </a:solidFill>
              </a:rPr>
              <a:t>.</a:t>
            </a:r>
            <a:endParaRPr lang="es-ES" altLang="es-CL" noProof="1">
              <a:solidFill>
                <a:schemeClr val="bg1">
                  <a:lumMod val="50000"/>
                </a:schemeClr>
              </a:solidFill>
            </a:endParaRPr>
          </a:p>
          <a:p>
            <a:pPr marL="1200150" lvl="2" indent="-285750">
              <a:spcBef>
                <a:spcPct val="50000"/>
              </a:spcBef>
              <a:buFont typeface="Arial" panose="020B0604020202020204" pitchFamily="34" charset="0"/>
              <a:buChar char="•"/>
            </a:pPr>
            <a:r>
              <a:rPr lang="es-ES" altLang="es-CL" noProof="1">
                <a:solidFill>
                  <a:schemeClr val="bg1">
                    <a:lumMod val="50000"/>
                  </a:schemeClr>
                </a:solidFill>
              </a:rPr>
              <a:t>Subtel guarantees that will not authorize the  instalation of radiocommunicaciones systems which operate in the reception bands of the radiotelescope.</a:t>
            </a:r>
          </a:p>
        </p:txBody>
      </p:sp>
    </p:spTree>
    <p:extLst>
      <p:ext uri="{BB962C8B-B14F-4D97-AF65-F5344CB8AC3E}">
        <p14:creationId xmlns:p14="http://schemas.microsoft.com/office/powerpoint/2010/main" val="163054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rPr>
              <a:pPr eaLnBrk="1" hangingPunct="1"/>
              <a:t>17</a:t>
            </a:fld>
            <a:endParaRPr lang="en-US" sz="1000">
              <a:solidFill>
                <a:srgbClr val="898989"/>
              </a:solidFill>
              <a:latin typeface="Verdana" pitchFamily="34" charset="0"/>
            </a:endParaRPr>
          </a:p>
        </p:txBody>
      </p:sp>
      <p:sp>
        <p:nvSpPr>
          <p:cNvPr id="10"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11" name="Text Box 3"/>
          <p:cNvSpPr txBox="1">
            <a:spLocks noChangeArrowheads="1"/>
          </p:cNvSpPr>
          <p:nvPr/>
        </p:nvSpPr>
        <p:spPr bwMode="auto">
          <a:xfrm>
            <a:off x="415925" y="1268760"/>
            <a:ext cx="8326438"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lvl="1" eaLnBrk="1" hangingPunct="1">
              <a:spcBef>
                <a:spcPct val="50000"/>
              </a:spcBef>
              <a:buFontTx/>
              <a:buChar char="•"/>
            </a:pPr>
            <a:r>
              <a:rPr lang="es-CL" altLang="es-CL" sz="2400" noProof="1" smtClean="0">
                <a:solidFill>
                  <a:schemeClr val="bg1">
                    <a:lumMod val="50000"/>
                  </a:schemeClr>
                </a:solidFill>
              </a:rPr>
              <a:t>Coordination Zone</a:t>
            </a:r>
          </a:p>
          <a:p>
            <a:pPr marL="1200150" lvl="2" indent="-285750" eaLnBrk="1" hangingPunct="1">
              <a:spcBef>
                <a:spcPct val="50000"/>
              </a:spcBef>
              <a:buFont typeface="Arial" panose="020B0604020202020204" pitchFamily="34" charset="0"/>
              <a:buChar char="•"/>
            </a:pPr>
            <a:r>
              <a:rPr lang="es-CL" altLang="es-CL" noProof="1" smtClean="0">
                <a:solidFill>
                  <a:schemeClr val="bg1">
                    <a:lumMod val="50000"/>
                  </a:schemeClr>
                </a:solidFill>
              </a:rPr>
              <a:t>Same center as the protection Zone, </a:t>
            </a:r>
            <a:r>
              <a:rPr lang="es-CL" altLang="es-CL" noProof="1">
                <a:solidFill>
                  <a:schemeClr val="bg1">
                    <a:lumMod val="50000"/>
                  </a:schemeClr>
                </a:solidFill>
              </a:rPr>
              <a:t>inside national territory.</a:t>
            </a:r>
          </a:p>
          <a:p>
            <a:pPr marL="1200150" lvl="2" indent="-285750" eaLnBrk="1" hangingPunct="1">
              <a:spcBef>
                <a:spcPct val="50000"/>
              </a:spcBef>
              <a:buFont typeface="Arial" panose="020B0604020202020204" pitchFamily="34" charset="0"/>
              <a:buChar char="•"/>
            </a:pPr>
            <a:r>
              <a:rPr lang="es-CL" altLang="es-CL" noProof="1">
                <a:solidFill>
                  <a:schemeClr val="bg1">
                    <a:lumMod val="50000"/>
                  </a:schemeClr>
                </a:solidFill>
              </a:rPr>
              <a:t> Any authorization will be submited to a coordination process:</a:t>
            </a:r>
          </a:p>
          <a:p>
            <a:pPr lvl="3" eaLnBrk="1" hangingPunct="1">
              <a:spcBef>
                <a:spcPct val="50000"/>
              </a:spcBef>
              <a:buFontTx/>
              <a:buChar char="•"/>
            </a:pPr>
            <a:r>
              <a:rPr lang="es-CL" altLang="es-CL" noProof="1">
                <a:solidFill>
                  <a:schemeClr val="bg1">
                    <a:lumMod val="50000"/>
                  </a:schemeClr>
                </a:solidFill>
              </a:rPr>
              <a:t>Subtel will inform ESO and AUI about applications that could afect the operation of the radiotelescope, asking for their technical oppinion.</a:t>
            </a:r>
          </a:p>
          <a:p>
            <a:pPr lvl="3" eaLnBrk="1" hangingPunct="1">
              <a:spcBef>
                <a:spcPct val="50000"/>
              </a:spcBef>
              <a:buFontTx/>
              <a:buChar char="•"/>
            </a:pPr>
            <a:r>
              <a:rPr lang="es-CL" altLang="es-CL" noProof="1">
                <a:solidFill>
                  <a:schemeClr val="bg1">
                    <a:lumMod val="50000"/>
                  </a:schemeClr>
                </a:solidFill>
              </a:rPr>
              <a:t>In any case ESO and AUI will detect emissions affecting the radiotelescope operation, they will inform Subtel for their coordination</a:t>
            </a:r>
            <a:r>
              <a:rPr lang="es-ES" altLang="es-CL" dirty="0">
                <a:solidFill>
                  <a:schemeClr val="bg1">
                    <a:lumMod val="50000"/>
                  </a:schemeClr>
                </a:solidFill>
              </a:rPr>
              <a:t>.</a:t>
            </a:r>
            <a:r>
              <a:rPr lang="es-ES" altLang="es-CL" noProof="1">
                <a:solidFill>
                  <a:schemeClr val="bg1">
                    <a:lumMod val="50000"/>
                  </a:schemeClr>
                </a:solidFill>
              </a:rPr>
              <a:t>  </a:t>
            </a:r>
            <a:endParaRPr lang="es-ES" altLang="es-CL" dirty="0">
              <a:solidFill>
                <a:schemeClr val="bg1">
                  <a:lumMod val="50000"/>
                </a:schemeClr>
              </a:solidFill>
            </a:endParaRPr>
          </a:p>
          <a:p>
            <a:pPr lvl="2" eaLnBrk="1" hangingPunct="1">
              <a:spcBef>
                <a:spcPct val="50000"/>
              </a:spcBef>
              <a:buFontTx/>
              <a:buChar char="•"/>
            </a:pPr>
            <a:endParaRPr lang="es-ES" altLang="es-CL" noProof="1" smtClean="0">
              <a:solidFill>
                <a:schemeClr val="bg1">
                  <a:lumMod val="50000"/>
                </a:schemeClr>
              </a:solidFill>
            </a:endParaRPr>
          </a:p>
          <a:p>
            <a:pPr lvl="2" eaLnBrk="1" hangingPunct="1">
              <a:spcBef>
                <a:spcPct val="50000"/>
              </a:spcBef>
            </a:pPr>
            <a:r>
              <a:rPr lang="es-ES" altLang="es-CL" noProof="1" smtClean="0">
                <a:solidFill>
                  <a:schemeClr val="bg1">
                    <a:lumMod val="50000"/>
                  </a:schemeClr>
                </a:solidFill>
              </a:rPr>
              <a:t>“Good Practices” regarding adjusting antenna beams, power, filtering  armonic emissions.   </a:t>
            </a:r>
          </a:p>
          <a:p>
            <a:pPr lvl="1" eaLnBrk="1" hangingPunct="1">
              <a:spcBef>
                <a:spcPct val="50000"/>
              </a:spcBef>
              <a:buFont typeface="Wingdings" pitchFamily="2" charset="2"/>
              <a:buNone/>
            </a:pPr>
            <a:r>
              <a:rPr lang="es-ES" altLang="es-CL" noProof="1" smtClean="0">
                <a:solidFill>
                  <a:schemeClr val="bg1">
                    <a:lumMod val="50000"/>
                  </a:schemeClr>
                </a:solidFill>
              </a:rPr>
              <a:t> </a:t>
            </a:r>
            <a:endParaRPr lang="es-ES" altLang="es-CL" noProof="1">
              <a:solidFill>
                <a:schemeClr val="bg1">
                  <a:lumMod val="50000"/>
                </a:schemeClr>
              </a:solidFill>
            </a:endParaRPr>
          </a:p>
        </p:txBody>
      </p:sp>
      <p:sp>
        <p:nvSpPr>
          <p:cNvPr id="12" name="Rectangle 2"/>
          <p:cNvSpPr>
            <a:spLocks noChangeArrowheads="1"/>
          </p:cNvSpPr>
          <p:nvPr/>
        </p:nvSpPr>
        <p:spPr bwMode="auto">
          <a:xfrm>
            <a:off x="823986" y="274638"/>
            <a:ext cx="7564438" cy="11430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rgbClr val="006CB7"/>
                </a:solidFill>
                <a:latin typeface="Verdana" pitchFamily="34" charset="0"/>
                <a:ea typeface="Verdana" pitchFamily="34" charset="0"/>
                <a:cs typeface="Verdana" pitchFamily="34" charset="0"/>
              </a:rPr>
              <a:t>Coordination</a:t>
            </a:r>
            <a:endParaRPr lang="es-ES_tradnl" sz="3600" dirty="0">
              <a:solidFill>
                <a:srgbClr val="006CB7"/>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529064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18</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564438" cy="11430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rgbClr val="006CB7"/>
                </a:solidFill>
                <a:latin typeface="Verdana" pitchFamily="34" charset="0"/>
                <a:ea typeface="Verdana" pitchFamily="34" charset="0"/>
                <a:cs typeface="Verdana" pitchFamily="34" charset="0"/>
              </a:rPr>
              <a:t>Coordination</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23528" y="2348881"/>
            <a:ext cx="8448997" cy="1008112"/>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endParaRPr lang="es-ES_tradnl" sz="2800" dirty="0">
              <a:solidFill>
                <a:srgbClr val="595959"/>
              </a:solidFill>
              <a:latin typeface="Verdana" pitchFamily="34" charset="0"/>
              <a:ea typeface="Verdana" pitchFamily="34" charset="0"/>
              <a:cs typeface="Verdana" pitchFamily="34" charset="0"/>
            </a:endParaRPr>
          </a:p>
        </p:txBody>
      </p:sp>
      <p:sp>
        <p:nvSpPr>
          <p:cNvPr id="10" name="Rectangle 3"/>
          <p:cNvSpPr>
            <a:spLocks noChangeArrowheads="1"/>
          </p:cNvSpPr>
          <p:nvPr/>
        </p:nvSpPr>
        <p:spPr bwMode="auto">
          <a:xfrm>
            <a:off x="457200" y="1268760"/>
            <a:ext cx="7499176" cy="722399"/>
          </a:xfrm>
          <a:prstGeom prst="rect">
            <a:avLst/>
          </a:prstGeom>
          <a:noFill/>
          <a:ln w="9525">
            <a:noFill/>
            <a:miter lim="800000"/>
            <a:headEnd/>
            <a:tailEnd/>
          </a:ln>
        </p:spPr>
        <p:txBody>
          <a:bodyPr lIns="92075" tIns="46038" rIns="92075" bIns="46038"/>
          <a:lstStyle/>
          <a:p>
            <a:endParaRPr lang="es-CL" sz="2400" dirty="0"/>
          </a:p>
        </p:txBody>
      </p:sp>
      <p:sp>
        <p:nvSpPr>
          <p:cNvPr id="8" name="Text Box 3"/>
          <p:cNvSpPr txBox="1">
            <a:spLocks noChangeArrowheads="1"/>
          </p:cNvSpPr>
          <p:nvPr/>
        </p:nvSpPr>
        <p:spPr bwMode="auto">
          <a:xfrm>
            <a:off x="401393" y="1629959"/>
            <a:ext cx="83264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lvl="1" eaLnBrk="1" hangingPunct="1">
              <a:spcBef>
                <a:spcPct val="50000"/>
              </a:spcBef>
              <a:buFont typeface="Wingdings" pitchFamily="2" charset="2"/>
              <a:buNone/>
            </a:pPr>
            <a:r>
              <a:rPr lang="es-CL" altLang="es-CL" noProof="1" smtClean="0">
                <a:solidFill>
                  <a:schemeClr val="bg1">
                    <a:lumMod val="50000"/>
                  </a:schemeClr>
                </a:solidFill>
              </a:rPr>
              <a:t>Inside </a:t>
            </a:r>
            <a:r>
              <a:rPr lang="es-CL" altLang="es-CL" noProof="1">
                <a:solidFill>
                  <a:schemeClr val="bg1">
                    <a:lumMod val="50000"/>
                  </a:schemeClr>
                </a:solidFill>
              </a:rPr>
              <a:t>the coordination zone, the emissions from equipments authorized to licensees will be limited according to Rec. </a:t>
            </a:r>
            <a:r>
              <a:rPr lang="es-CL" altLang="es-CL" noProof="1" smtClean="0">
                <a:solidFill>
                  <a:schemeClr val="bg1">
                    <a:lumMod val="50000"/>
                  </a:schemeClr>
                </a:solidFill>
              </a:rPr>
              <a:t>ITU-R RA  769-2 </a:t>
            </a:r>
            <a:r>
              <a:rPr lang="es-CL" altLang="es-CL" noProof="1">
                <a:solidFill>
                  <a:schemeClr val="bg1">
                    <a:lumMod val="50000"/>
                  </a:schemeClr>
                </a:solidFill>
              </a:rPr>
              <a:t>in the cases:</a:t>
            </a:r>
          </a:p>
          <a:p>
            <a:pPr lvl="2" eaLnBrk="1" hangingPunct="1">
              <a:spcBef>
                <a:spcPct val="50000"/>
              </a:spcBef>
              <a:buFontTx/>
              <a:buChar char="•"/>
            </a:pPr>
            <a:r>
              <a:rPr lang="es-CL" altLang="es-CL" noProof="1">
                <a:solidFill>
                  <a:schemeClr val="bg1">
                    <a:lumMod val="50000"/>
                  </a:schemeClr>
                </a:solidFill>
              </a:rPr>
              <a:t>For frequencies &lt;31,3 GHz,  maximum EIRP is defined for distances from 10Km to 100 Km.</a:t>
            </a:r>
          </a:p>
          <a:p>
            <a:pPr lvl="2" eaLnBrk="1" hangingPunct="1">
              <a:spcBef>
                <a:spcPct val="50000"/>
              </a:spcBef>
              <a:buFontTx/>
              <a:buChar char="•"/>
            </a:pPr>
            <a:r>
              <a:rPr lang="es-CL" altLang="es-CL" noProof="1">
                <a:solidFill>
                  <a:schemeClr val="bg1">
                    <a:lumMod val="50000"/>
                  </a:schemeClr>
                </a:solidFill>
              </a:rPr>
              <a:t> For frequencies &gt;31,3 GHz,  protection criteria established by Rec. </a:t>
            </a:r>
            <a:r>
              <a:rPr lang="es-CL" altLang="es-CL" noProof="1" smtClean="0">
                <a:solidFill>
                  <a:schemeClr val="bg1">
                    <a:lumMod val="50000"/>
                  </a:schemeClr>
                </a:solidFill>
              </a:rPr>
              <a:t>ITU-R RA 769-2 (or </a:t>
            </a:r>
            <a:r>
              <a:rPr lang="es-CL" altLang="es-CL" noProof="1">
                <a:solidFill>
                  <a:schemeClr val="bg1">
                    <a:lumMod val="50000"/>
                  </a:schemeClr>
                </a:solidFill>
              </a:rPr>
              <a:t>any ITU Recomentatiod that will replace it) will be settled.   </a:t>
            </a:r>
          </a:p>
        </p:txBody>
      </p:sp>
    </p:spTree>
    <p:extLst>
      <p:ext uri="{BB962C8B-B14F-4D97-AF65-F5344CB8AC3E}">
        <p14:creationId xmlns:p14="http://schemas.microsoft.com/office/powerpoint/2010/main" val="1971651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52" y="140603"/>
            <a:ext cx="7683690" cy="684312"/>
          </a:xfrm>
        </p:spPr>
        <p:txBody>
          <a:bodyPr anchor="ctr"/>
          <a:lstStyle/>
          <a:p>
            <a:r>
              <a:rPr lang="es-CL" b="1" dirty="0" smtClean="0"/>
              <a:t>…</a:t>
            </a:r>
            <a:endParaRPr lang="es-CL" b="1" dirty="0"/>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19</a:t>
            </a:fld>
            <a:endParaRPr lang="en-US" dirty="0"/>
          </a:p>
        </p:txBody>
      </p:sp>
      <p:sp>
        <p:nvSpPr>
          <p:cNvPr id="6" name="5 Rectángulo"/>
          <p:cNvSpPr/>
          <p:nvPr/>
        </p:nvSpPr>
        <p:spPr>
          <a:xfrm>
            <a:off x="136480" y="6613732"/>
            <a:ext cx="3302756" cy="230832"/>
          </a:xfrm>
          <a:prstGeom prst="rect">
            <a:avLst/>
          </a:prstGeom>
        </p:spPr>
        <p:txBody>
          <a:bodyPr wrap="square">
            <a:spAutoFit/>
          </a:bodyPr>
          <a:lstStyle/>
          <a:p>
            <a:pPr defTabSz="457200" fontAlgn="base">
              <a:spcBef>
                <a:spcPct val="0"/>
              </a:spcBef>
              <a:spcAft>
                <a:spcPct val="0"/>
              </a:spcAft>
              <a:defRPr/>
            </a:pPr>
            <a:r>
              <a:rPr lang="es-ES_tradnl" sz="900" dirty="0" smtClean="0">
                <a:solidFill>
                  <a:prstClr val="white">
                    <a:lumMod val="50000"/>
                  </a:prstClr>
                </a:solidFill>
                <a:latin typeface="Verdana" pitchFamily="34" charset="0"/>
                <a:ea typeface="Verdana" pitchFamily="34" charset="0"/>
                <a:cs typeface="Verdana" pitchFamily="34" charset="0"/>
              </a:rPr>
              <a:t>Subtel – </a:t>
            </a:r>
            <a:r>
              <a:rPr lang="es-ES_tradnl" sz="900" dirty="0">
                <a:solidFill>
                  <a:prstClr val="white">
                    <a:lumMod val="50000"/>
                  </a:prstClr>
                </a:solidFill>
                <a:latin typeface="Verdana" pitchFamily="34" charset="0"/>
                <a:ea typeface="Verdana" pitchFamily="34" charset="0"/>
                <a:cs typeface="Verdana" pitchFamily="34" charset="0"/>
              </a:rPr>
              <a:t>Unidad de Estudios  y Planificación</a:t>
            </a:r>
          </a:p>
        </p:txBody>
      </p:sp>
      <p:sp>
        <p:nvSpPr>
          <p:cNvPr id="7" name="Rectangle 2"/>
          <p:cNvSpPr>
            <a:spLocks noChangeArrowheads="1"/>
          </p:cNvSpPr>
          <p:nvPr/>
        </p:nvSpPr>
        <p:spPr bwMode="auto">
          <a:xfrm>
            <a:off x="823986" y="274638"/>
            <a:ext cx="7564438" cy="11430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rgbClr val="006CB7"/>
                </a:solidFill>
                <a:latin typeface="Verdana" pitchFamily="34" charset="0"/>
                <a:ea typeface="Verdana" pitchFamily="34" charset="0"/>
                <a:cs typeface="Verdana" pitchFamily="34" charset="0"/>
              </a:rPr>
              <a:t>Coordination</a:t>
            </a:r>
            <a:endParaRPr lang="es-ES_tradnl" sz="3600" dirty="0">
              <a:solidFill>
                <a:srgbClr val="006CB7"/>
              </a:solidFill>
              <a:latin typeface="Verdana" pitchFamily="34" charset="0"/>
              <a:ea typeface="Verdana" pitchFamily="34" charset="0"/>
              <a:cs typeface="Verdana" pitchFamily="34" charset="0"/>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808504980"/>
              </p:ext>
            </p:extLst>
          </p:nvPr>
        </p:nvGraphicFramePr>
        <p:xfrm>
          <a:off x="823986" y="2852936"/>
          <a:ext cx="7361238" cy="2828925"/>
        </p:xfrm>
        <a:graphic>
          <a:graphicData uri="http://schemas.openxmlformats.org/presentationml/2006/ole">
            <mc:AlternateContent xmlns:mc="http://schemas.openxmlformats.org/markup-compatibility/2006">
              <mc:Choice xmlns:v="urn:schemas-microsoft-com:vml" Requires="v">
                <p:oleObj spid="_x0000_s3090" name="Imagen de mapa de bits" r:id="rId4" imgW="7361905" imgH="2828571" progId="PBrush">
                  <p:embed/>
                </p:oleObj>
              </mc:Choice>
              <mc:Fallback>
                <p:oleObj name="Imagen de mapa de bits" r:id="rId4" imgW="7361905" imgH="2828571"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86" y="2852936"/>
                        <a:ext cx="7361238"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a:spLocks noChangeArrowheads="1"/>
          </p:cNvSpPr>
          <p:nvPr/>
        </p:nvSpPr>
        <p:spPr bwMode="auto">
          <a:xfrm>
            <a:off x="457200" y="1268760"/>
            <a:ext cx="8075240" cy="860648"/>
          </a:xfrm>
          <a:prstGeom prst="rect">
            <a:avLst/>
          </a:prstGeom>
          <a:noFill/>
          <a:ln w="9525">
            <a:noFill/>
            <a:miter lim="800000"/>
            <a:headEnd/>
            <a:tailEnd/>
          </a:ln>
        </p:spPr>
        <p:txBody>
          <a:bodyPr lIns="92075" tIns="46038" rIns="92075" bIns="46038"/>
          <a:lstStyle/>
          <a:p>
            <a:pPr eaLnBrk="1" hangingPunct="1"/>
            <a:r>
              <a:rPr lang="es-CL" altLang="es-CL" sz="2400" noProof="1" smtClean="0">
                <a:solidFill>
                  <a:schemeClr val="bg1">
                    <a:lumMod val="50000"/>
                  </a:schemeClr>
                </a:solidFill>
              </a:rPr>
              <a:t>Inclusion </a:t>
            </a:r>
            <a:r>
              <a:rPr lang="es-CL" altLang="es-CL" sz="2400" noProof="1">
                <a:solidFill>
                  <a:schemeClr val="bg1">
                    <a:lumMod val="50000"/>
                  </a:schemeClr>
                </a:solidFill>
              </a:rPr>
              <a:t>of the frequencies of ALMA Radio Observatory in the </a:t>
            </a:r>
            <a:r>
              <a:rPr lang="es-CL" altLang="es-CL" sz="2400" noProof="1" smtClean="0">
                <a:solidFill>
                  <a:schemeClr val="bg1">
                    <a:lumMod val="50000"/>
                  </a:schemeClr>
                </a:solidFill>
              </a:rPr>
              <a:t>ITU </a:t>
            </a:r>
            <a:r>
              <a:rPr lang="es-ES" altLang="es-CL" sz="2400" noProof="1" smtClean="0">
                <a:solidFill>
                  <a:schemeClr val="bg1">
                    <a:lumMod val="50000"/>
                  </a:schemeClr>
                </a:solidFill>
              </a:rPr>
              <a:t>Master </a:t>
            </a:r>
            <a:r>
              <a:rPr lang="es-ES" altLang="es-CL" sz="2400" noProof="1">
                <a:solidFill>
                  <a:schemeClr val="bg1">
                    <a:lumMod val="50000"/>
                  </a:schemeClr>
                </a:solidFill>
              </a:rPr>
              <a:t>International</a:t>
            </a:r>
            <a:r>
              <a:rPr lang="es-ES" altLang="es-CL" sz="2400" dirty="0">
                <a:solidFill>
                  <a:schemeClr val="bg1">
                    <a:lumMod val="50000"/>
                  </a:schemeClr>
                </a:solidFill>
              </a:rPr>
              <a:t> </a:t>
            </a:r>
            <a:r>
              <a:rPr lang="es-ES" altLang="es-CL" sz="2400" noProof="1">
                <a:solidFill>
                  <a:schemeClr val="bg1">
                    <a:lumMod val="50000"/>
                  </a:schemeClr>
                </a:solidFill>
              </a:rPr>
              <a:t>Frequency </a:t>
            </a:r>
            <a:r>
              <a:rPr lang="es-ES" altLang="es-CL" sz="2400" noProof="1" smtClean="0">
                <a:solidFill>
                  <a:schemeClr val="bg1">
                    <a:lumMod val="50000"/>
                  </a:schemeClr>
                </a:solidFill>
              </a:rPr>
              <a:t>Register</a:t>
            </a:r>
            <a:endParaRPr lang="es-CL" sz="2400" dirty="0"/>
          </a:p>
        </p:txBody>
      </p:sp>
    </p:spTree>
    <p:extLst>
      <p:ext uri="{BB962C8B-B14F-4D97-AF65-F5344CB8AC3E}">
        <p14:creationId xmlns:p14="http://schemas.microsoft.com/office/powerpoint/2010/main" val="111644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CHILE</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9" name="Rectangle 3"/>
          <p:cNvSpPr>
            <a:spLocks noChangeArrowheads="1"/>
          </p:cNvSpPr>
          <p:nvPr/>
        </p:nvSpPr>
        <p:spPr bwMode="auto">
          <a:xfrm>
            <a:off x="457200" y="1196752"/>
            <a:ext cx="8075240" cy="4536504"/>
          </a:xfrm>
          <a:prstGeom prst="rect">
            <a:avLst/>
          </a:prstGeom>
          <a:noFill/>
          <a:ln w="9525">
            <a:noFill/>
            <a:miter lim="800000"/>
            <a:headEnd/>
            <a:tailEnd/>
          </a:ln>
        </p:spPr>
        <p:txBody>
          <a:bodyPr lIns="92075" tIns="46038" rIns="92075" bIns="46038"/>
          <a:lstStyle/>
          <a:p>
            <a:r>
              <a:rPr lang="es-ES" sz="2400" noProof="1" smtClean="0"/>
              <a:t>Chile is a democratic republic, divided into 15 administrative regions; presided over by Ms. Michelle Bachellet. It has a population of more than 15 million people, and a continental longitude of approximately 4.200 km and 8.000 km, if the Chilean Antarctic is considered. </a:t>
            </a:r>
          </a:p>
          <a:p>
            <a:r>
              <a:rPr lang="es-ES" sz="2400" noProof="1" smtClean="0"/>
              <a:t>Chile has plenty of natural resources, and is advanced in its multisectorial variety of products and services, such as mining, aquiculture, agriculture, communications, financial sector and retail, among others.</a:t>
            </a:r>
            <a:endParaRPr lang="es-CL" sz="2400" noProof="1" smtClean="0"/>
          </a:p>
          <a:p>
            <a:endParaRPr lang="es-CL" sz="2400" noProof="1"/>
          </a:p>
        </p:txBody>
      </p:sp>
    </p:spTree>
    <p:extLst>
      <p:ext uri="{BB962C8B-B14F-4D97-AF65-F5344CB8AC3E}">
        <p14:creationId xmlns:p14="http://schemas.microsoft.com/office/powerpoint/2010/main" val="779857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rPr>
              <a:pPr eaLnBrk="1" hangingPunct="1"/>
              <a:t>20</a:t>
            </a:fld>
            <a:endParaRPr lang="en-US" sz="1000">
              <a:solidFill>
                <a:srgbClr val="898989"/>
              </a:solidFill>
              <a:latin typeface="Verdana" pitchFamily="34" charset="0"/>
            </a:endParaRPr>
          </a:p>
        </p:txBody>
      </p:sp>
      <p:grpSp>
        <p:nvGrpSpPr>
          <p:cNvPr id="4" name="3 Grupo"/>
          <p:cNvGrpSpPr/>
          <p:nvPr/>
        </p:nvGrpSpPr>
        <p:grpSpPr>
          <a:xfrm>
            <a:off x="1524000" y="2820600"/>
            <a:ext cx="6096000" cy="896432"/>
            <a:chOff x="0" y="119567"/>
            <a:chExt cx="6096000" cy="1216800"/>
          </a:xfrm>
          <a:solidFill>
            <a:srgbClr val="006CB7"/>
          </a:solidFill>
        </p:grpSpPr>
        <p:sp>
          <p:nvSpPr>
            <p:cNvPr id="5" name="4 Rectángulo redondeado"/>
            <p:cNvSpPr/>
            <p:nvPr/>
          </p:nvSpPr>
          <p:spPr>
            <a:xfrm>
              <a:off x="0" y="119567"/>
              <a:ext cx="6096000" cy="121680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5 Rectángulo"/>
            <p:cNvSpPr/>
            <p:nvPr/>
          </p:nvSpPr>
          <p:spPr>
            <a:xfrm>
              <a:off x="59399" y="178966"/>
              <a:ext cx="5977202" cy="10980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noProof="1" smtClean="0">
                  <a:latin typeface="Verdana" pitchFamily="34" charset="0"/>
                  <a:ea typeface="Verdana" pitchFamily="34" charset="0"/>
                  <a:cs typeface="Verdana" pitchFamily="34" charset="0"/>
                </a:rPr>
                <a:t>On vehicular radars</a:t>
              </a:r>
              <a:endParaRPr lang="es-CL" sz="2400" kern="1200" noProof="1">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79131928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52" y="140603"/>
            <a:ext cx="7683690" cy="684312"/>
          </a:xfrm>
        </p:spPr>
        <p:txBody>
          <a:bodyPr anchor="ctr"/>
          <a:lstStyle/>
          <a:p>
            <a:r>
              <a:rPr lang="es-CL" b="1" dirty="0" smtClean="0"/>
              <a:t>…</a:t>
            </a:r>
            <a:endParaRPr lang="es-CL" b="1" dirty="0"/>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21</a:t>
            </a:fld>
            <a:endParaRPr lang="en-US" dirty="0"/>
          </a:p>
        </p:txBody>
      </p:sp>
      <p:sp>
        <p:nvSpPr>
          <p:cNvPr id="6" name="5 Rectángulo"/>
          <p:cNvSpPr/>
          <p:nvPr/>
        </p:nvSpPr>
        <p:spPr>
          <a:xfrm>
            <a:off x="136480" y="6613732"/>
            <a:ext cx="3302756" cy="230832"/>
          </a:xfrm>
          <a:prstGeom prst="rect">
            <a:avLst/>
          </a:prstGeom>
        </p:spPr>
        <p:txBody>
          <a:bodyPr wrap="square">
            <a:spAutoFit/>
          </a:bodyPr>
          <a:lstStyle/>
          <a:p>
            <a:pPr defTabSz="457200" fontAlgn="base">
              <a:spcBef>
                <a:spcPct val="0"/>
              </a:spcBef>
              <a:spcAft>
                <a:spcPct val="0"/>
              </a:spcAft>
              <a:defRPr/>
            </a:pPr>
            <a:r>
              <a:rPr lang="es-ES_tradnl" sz="900" dirty="0" smtClean="0">
                <a:solidFill>
                  <a:prstClr val="white">
                    <a:lumMod val="50000"/>
                  </a:prstClr>
                </a:solidFill>
                <a:latin typeface="Verdana" pitchFamily="34" charset="0"/>
                <a:ea typeface="Verdana" pitchFamily="34" charset="0"/>
                <a:cs typeface="Verdana" pitchFamily="34" charset="0"/>
              </a:rPr>
              <a:t>Subtel – </a:t>
            </a:r>
            <a:r>
              <a:rPr lang="es-ES_tradnl" sz="900" dirty="0">
                <a:solidFill>
                  <a:prstClr val="white">
                    <a:lumMod val="50000"/>
                  </a:prstClr>
                </a:solidFill>
                <a:latin typeface="Verdana" pitchFamily="34" charset="0"/>
                <a:ea typeface="Verdana" pitchFamily="34" charset="0"/>
                <a:cs typeface="Verdana" pitchFamily="34" charset="0"/>
              </a:rPr>
              <a:t>Unidad de Estudios  y Planificación</a:t>
            </a:r>
          </a:p>
        </p:txBody>
      </p:sp>
      <p:graphicFrame>
        <p:nvGraphicFramePr>
          <p:cNvPr id="5" name="Group 226"/>
          <p:cNvGraphicFramePr>
            <a:graphicFrameLocks noGrp="1"/>
          </p:cNvGraphicFramePr>
          <p:nvPr>
            <p:extLst>
              <p:ext uri="{D42A27DB-BD31-4B8C-83A1-F6EECF244321}">
                <p14:modId xmlns:p14="http://schemas.microsoft.com/office/powerpoint/2010/main" val="3045226727"/>
              </p:ext>
            </p:extLst>
          </p:nvPr>
        </p:nvGraphicFramePr>
        <p:xfrm>
          <a:off x="1259632" y="1988840"/>
          <a:ext cx="6321199" cy="3084570"/>
        </p:xfrm>
        <a:graphic>
          <a:graphicData uri="http://schemas.openxmlformats.org/drawingml/2006/table">
            <a:tbl>
              <a:tblPr/>
              <a:tblGrid>
                <a:gridCol w="1342799"/>
                <a:gridCol w="2476500"/>
                <a:gridCol w="2501900"/>
              </a:tblGrid>
              <a:tr h="640014">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altLang="es-CL" sz="1200" b="1" i="0" u="none" strike="noStrike" cap="none" normalizeH="0" baseline="0" noProof="1" smtClean="0">
                          <a:ln>
                            <a:noFill/>
                          </a:ln>
                          <a:solidFill>
                            <a:schemeClr val="tx1"/>
                          </a:solidFill>
                          <a:effectLst/>
                          <a:latin typeface="Arial" charset="0"/>
                          <a:cs typeface="Arial" charset="0"/>
                        </a:rPr>
                        <a:t>Auth</a:t>
                      </a:r>
                      <a:r>
                        <a:rPr kumimoji="0" lang="es-ES" altLang="es-CL" sz="1200" b="1" i="0" u="none" strike="noStrike" cap="none" normalizeH="0" baseline="0" dirty="0" smtClean="0">
                          <a:ln>
                            <a:noFill/>
                          </a:ln>
                          <a:solidFill>
                            <a:schemeClr val="tx1"/>
                          </a:solidFill>
                          <a:effectLst/>
                          <a:latin typeface="Arial" charset="0"/>
                          <a:cs typeface="Arial" charset="0"/>
                        </a:rPr>
                        <a:t>o</a:t>
                      </a:r>
                      <a:r>
                        <a:rPr kumimoji="0" lang="es-ES" altLang="es-CL" sz="1200" b="1" i="0" u="none" strike="noStrike" cap="none" normalizeH="0" baseline="0" noProof="1" smtClean="0">
                          <a:ln>
                            <a:noFill/>
                          </a:ln>
                          <a:solidFill>
                            <a:schemeClr val="tx1"/>
                          </a:solidFill>
                          <a:effectLst/>
                          <a:latin typeface="Arial" charset="0"/>
                          <a:cs typeface="Arial" charset="0"/>
                        </a:rPr>
                        <a:t>rized Frequency Bands [GHz]</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altLang="es-CL" sz="1200" b="1" i="0" u="none" strike="noStrike" cap="none" normalizeH="0" baseline="0" noProof="1" smtClean="0">
                          <a:ln>
                            <a:noFill/>
                          </a:ln>
                          <a:solidFill>
                            <a:schemeClr val="tx1"/>
                          </a:solidFill>
                          <a:effectLst/>
                          <a:latin typeface="Arial" charset="0"/>
                          <a:cs typeface="Arial" charset="0"/>
                        </a:rPr>
                        <a:t>Band allocated to radioastronomy service on primary basis [GHz]</a:t>
                      </a:r>
                      <a:endParaRPr kumimoji="0" lang="es-CL" altLang="es-CL" sz="1200" b="0" i="0" u="none" strike="noStrike" cap="none" normalizeH="0" baseline="0" noProof="1"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altLang="es-CL" sz="1200" b="1" i="0" u="none" strike="noStrike" cap="none" normalizeH="0" baseline="0" noProof="1" smtClean="0">
                          <a:ln>
                            <a:noFill/>
                          </a:ln>
                          <a:solidFill>
                            <a:schemeClr val="tx1"/>
                          </a:solidFill>
                          <a:effectLst/>
                          <a:latin typeface="Arial" charset="0"/>
                          <a:cs typeface="Arial" charset="0"/>
                        </a:rPr>
                        <a:t>Band allocated to radioastronomy service on secondary basis [GHz]</a:t>
                      </a:r>
                      <a:endParaRPr kumimoji="0" lang="es-CL" altLang="es-CL" sz="1200" b="0" i="0" u="none" strike="noStrike" cap="none" normalizeH="0" baseline="0" noProof="1"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35 - 52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dirty="0" smtClean="0">
                          <a:ln>
                            <a:noFill/>
                          </a:ln>
                          <a:solidFill>
                            <a:schemeClr val="tx1"/>
                          </a:solidFill>
                          <a:effectLst/>
                          <a:latin typeface="Arial" charset="0"/>
                          <a:cs typeface="Arial" charset="0"/>
                        </a:rPr>
                        <a:t>42,4 - 43,5</a:t>
                      </a:r>
                      <a:endParaRPr kumimoji="0" lang="es-ES"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67 - 90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dirty="0" smtClean="0">
                          <a:ln>
                            <a:noFill/>
                          </a:ln>
                          <a:solidFill>
                            <a:schemeClr val="tx1"/>
                          </a:solidFill>
                          <a:effectLst/>
                          <a:latin typeface="Arial" charset="0"/>
                          <a:cs typeface="Arial" charset="0"/>
                        </a:rPr>
                        <a:t>76-77,5 / 79 - 90</a:t>
                      </a:r>
                      <a:endParaRPr kumimoji="0" lang="es-ES"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dirty="0" smtClean="0">
                          <a:ln>
                            <a:noFill/>
                          </a:ln>
                          <a:solidFill>
                            <a:schemeClr val="tx1"/>
                          </a:solidFill>
                          <a:effectLst/>
                          <a:latin typeface="Arial" charset="0"/>
                          <a:cs typeface="Arial" charset="0"/>
                        </a:rPr>
                        <a:t>77,5 - 78</a:t>
                      </a:r>
                      <a:endParaRPr kumimoji="0" lang="es-ES"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84 - 116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84 - 94 / 94,1 - 116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dirty="0" smtClean="0">
                          <a:ln>
                            <a:noFill/>
                          </a:ln>
                          <a:solidFill>
                            <a:schemeClr val="tx1"/>
                          </a:solidFill>
                          <a:effectLst/>
                          <a:latin typeface="Arial" charset="0"/>
                          <a:cs typeface="Arial" charset="0"/>
                        </a:rPr>
                        <a:t> 94 - 94,1</a:t>
                      </a:r>
                      <a:endParaRPr kumimoji="0" lang="es-ES"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125 - 163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130-134 / 136-158,5</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125-130 / 134-136</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163 - 211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164 - 167 / 182-185 / 200-211</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 211 - 275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211-231,5 / 241-275</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275 - 370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altLang="es-CL" sz="1000" b="0" i="0" u="none" strike="noStrike" cap="none" normalizeH="0" baseline="0" noProof="1" smtClean="0">
                          <a:ln>
                            <a:noFill/>
                          </a:ln>
                          <a:solidFill>
                            <a:schemeClr val="tx1"/>
                          </a:solidFill>
                          <a:effectLst/>
                          <a:latin typeface="Arial" charset="0"/>
                          <a:cs typeface="Arial" charset="0"/>
                        </a:rPr>
                        <a:t>Not  allocated</a:t>
                      </a:r>
                      <a:endParaRPr kumimoji="0" lang="es-CL" altLang="es-CL" sz="1800" b="0" i="0" u="none" strike="noStrike" cap="none" normalizeH="0" baseline="0" noProof="1"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285 - 500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altLang="es-CL" sz="1000" b="0" i="0" u="none" strike="noStrike" cap="none" normalizeH="0" baseline="0" noProof="1" smtClean="0">
                          <a:ln>
                            <a:noFill/>
                          </a:ln>
                          <a:solidFill>
                            <a:schemeClr val="tx1"/>
                          </a:solidFill>
                          <a:effectLst/>
                          <a:latin typeface="Arial" charset="0"/>
                          <a:cs typeface="Arial" charset="0"/>
                        </a:rPr>
                        <a:t>Not  allocated</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602 - 720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altLang="es-CL" sz="1000" b="0" i="0" u="none" strike="noStrike" cap="none" normalizeH="0" baseline="0" noProof="1" smtClean="0">
                          <a:ln>
                            <a:noFill/>
                          </a:ln>
                          <a:solidFill>
                            <a:schemeClr val="tx1"/>
                          </a:solidFill>
                          <a:effectLst/>
                          <a:latin typeface="Arial" charset="0"/>
                          <a:cs typeface="Arial" charset="0"/>
                        </a:rPr>
                        <a:t>Not  allocated</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smtClean="0">
                          <a:ln>
                            <a:noFill/>
                          </a:ln>
                          <a:solidFill>
                            <a:schemeClr val="tx1"/>
                          </a:solidFill>
                          <a:effectLst/>
                          <a:latin typeface="Arial" charset="0"/>
                          <a:cs typeface="Arial" charset="0"/>
                        </a:rPr>
                        <a:t> </a:t>
                      </a:r>
                      <a:endParaRPr kumimoji="0" lang="es-ES" altLang="es-CL" sz="1800" b="0" i="0" u="none" strike="noStrike" cap="none" normalizeH="0" baseline="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50">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ctr" defTabSz="914400" rtl="0" eaLnBrk="1" fontAlgn="b" latinLnBrk="0" hangingPunct="1">
                        <a:lnSpc>
                          <a:spcPct val="100000"/>
                        </a:lnSpc>
                        <a:spcBef>
                          <a:spcPct val="50000"/>
                        </a:spcBef>
                        <a:spcAft>
                          <a:spcPct val="0"/>
                        </a:spcAft>
                        <a:buClrTx/>
                        <a:buSzTx/>
                        <a:buFontTx/>
                        <a:buNone/>
                        <a:tabLst/>
                      </a:pPr>
                      <a:r>
                        <a:rPr kumimoji="0" lang="es-CL" altLang="es-CL" sz="1000" b="0" i="0" u="none" strike="noStrike" cap="none" normalizeH="0" baseline="0" dirty="0" smtClean="0">
                          <a:ln>
                            <a:noFill/>
                          </a:ln>
                          <a:solidFill>
                            <a:schemeClr val="tx1"/>
                          </a:solidFill>
                          <a:effectLst/>
                          <a:latin typeface="Arial" charset="0"/>
                          <a:cs typeface="Arial" charset="0"/>
                        </a:rPr>
                        <a:t>787 - 950 </a:t>
                      </a:r>
                      <a:endParaRPr kumimoji="0" lang="es-CL"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altLang="es-CL" sz="1000" b="0" i="0" u="none" strike="noStrike" cap="none" normalizeH="0" baseline="0" noProof="1" smtClean="0">
                          <a:ln>
                            <a:noFill/>
                          </a:ln>
                          <a:solidFill>
                            <a:schemeClr val="tx1"/>
                          </a:solidFill>
                          <a:effectLst/>
                          <a:latin typeface="Arial" charset="0"/>
                          <a:cs typeface="Arial" charset="0"/>
                        </a:rPr>
                        <a:t>Not  allocated</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0099"/>
                          </a:solidFill>
                          <a:latin typeface="Trebuchet MS" pitchFamily="34" charset="0"/>
                        </a:defRPr>
                      </a:lvl1pPr>
                      <a:lvl2pPr>
                        <a:spcBef>
                          <a:spcPct val="20000"/>
                        </a:spcBef>
                        <a:defRPr>
                          <a:solidFill>
                            <a:srgbClr val="000099"/>
                          </a:solidFill>
                          <a:latin typeface="Trebuchet MS" pitchFamily="34" charset="0"/>
                        </a:defRPr>
                      </a:lvl2pPr>
                      <a:lvl3pPr>
                        <a:spcBef>
                          <a:spcPct val="20000"/>
                        </a:spcBef>
                        <a:defRPr sz="1600">
                          <a:solidFill>
                            <a:srgbClr val="000099"/>
                          </a:solidFill>
                          <a:latin typeface="Trebuchet MS" pitchFamily="34" charset="0"/>
                        </a:defRPr>
                      </a:lvl3pPr>
                      <a:lvl4pPr>
                        <a:spcBef>
                          <a:spcPct val="20000"/>
                        </a:spcBef>
                        <a:defRPr sz="1400">
                          <a:solidFill>
                            <a:srgbClr val="000099"/>
                          </a:solidFill>
                          <a:latin typeface="Trebuchet MS" pitchFamily="34" charset="0"/>
                        </a:defRPr>
                      </a:lvl4pPr>
                      <a:lvl5pPr>
                        <a:spcBef>
                          <a:spcPct val="20000"/>
                        </a:spcBef>
                        <a:defRPr sz="1400">
                          <a:solidFill>
                            <a:srgbClr val="000099"/>
                          </a:solidFill>
                          <a:latin typeface="Trebuchet MS" pitchFamily="34" charset="0"/>
                        </a:defRPr>
                      </a:lvl5pPr>
                      <a:lvl6pPr fontAlgn="base">
                        <a:spcBef>
                          <a:spcPct val="20000"/>
                        </a:spcBef>
                        <a:spcAft>
                          <a:spcPct val="0"/>
                        </a:spcAft>
                        <a:defRPr sz="1400">
                          <a:solidFill>
                            <a:srgbClr val="000099"/>
                          </a:solidFill>
                          <a:latin typeface="Trebuchet MS" pitchFamily="34" charset="0"/>
                        </a:defRPr>
                      </a:lvl6pPr>
                      <a:lvl7pPr fontAlgn="base">
                        <a:spcBef>
                          <a:spcPct val="20000"/>
                        </a:spcBef>
                        <a:spcAft>
                          <a:spcPct val="0"/>
                        </a:spcAft>
                        <a:defRPr sz="1400">
                          <a:solidFill>
                            <a:srgbClr val="000099"/>
                          </a:solidFill>
                          <a:latin typeface="Trebuchet MS" pitchFamily="34" charset="0"/>
                        </a:defRPr>
                      </a:lvl7pPr>
                      <a:lvl8pPr fontAlgn="base">
                        <a:spcBef>
                          <a:spcPct val="20000"/>
                        </a:spcBef>
                        <a:spcAft>
                          <a:spcPct val="0"/>
                        </a:spcAft>
                        <a:defRPr sz="1400">
                          <a:solidFill>
                            <a:srgbClr val="000099"/>
                          </a:solidFill>
                          <a:latin typeface="Trebuchet MS" pitchFamily="34" charset="0"/>
                        </a:defRPr>
                      </a:lvl8pPr>
                      <a:lvl9pPr fontAlgn="base">
                        <a:spcBef>
                          <a:spcPct val="20000"/>
                        </a:spcBef>
                        <a:spcAft>
                          <a:spcPct val="0"/>
                        </a:spcAft>
                        <a:defRPr sz="1400">
                          <a:solidFill>
                            <a:srgbClr val="000099"/>
                          </a:solidFill>
                          <a:latin typeface="Trebuchet MS"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altLang="es-CL" sz="1000" b="0" i="0" u="none" strike="noStrike" cap="none" normalizeH="0" baseline="0" dirty="0" smtClean="0">
                          <a:ln>
                            <a:noFill/>
                          </a:ln>
                          <a:solidFill>
                            <a:schemeClr val="tx1"/>
                          </a:solidFill>
                          <a:effectLst/>
                          <a:latin typeface="Arial" charset="0"/>
                          <a:cs typeface="Arial" charset="0"/>
                        </a:rPr>
                        <a:t> </a:t>
                      </a:r>
                      <a:endParaRPr kumimoji="0" lang="es-ES" altLang="es-CL" sz="1800" b="0" i="0" u="none" strike="noStrike" cap="none" normalizeH="0" baseline="0" dirty="0" smtClean="0">
                        <a:ln>
                          <a:noFill/>
                        </a:ln>
                        <a:solidFill>
                          <a:schemeClr val="tx1"/>
                        </a:solidFill>
                        <a:effectLst/>
                        <a:latin typeface="Arial"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2"/>
          <p:cNvSpPr>
            <a:spLocks noChangeArrowheads="1"/>
          </p:cNvSpPr>
          <p:nvPr/>
        </p:nvSpPr>
        <p:spPr bwMode="auto">
          <a:xfrm>
            <a:off x="823986" y="274638"/>
            <a:ext cx="7564438" cy="11430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rgbClr val="006CB7"/>
                </a:solidFill>
                <a:latin typeface="Verdana" pitchFamily="34" charset="0"/>
                <a:ea typeface="Verdana" pitchFamily="34" charset="0"/>
                <a:cs typeface="Verdana" pitchFamily="34" charset="0"/>
              </a:rPr>
              <a:t>Coordination</a:t>
            </a:r>
            <a:endParaRPr lang="es-ES_tradnl" sz="3600" dirty="0">
              <a:solidFill>
                <a:srgbClr val="006CB7"/>
              </a:solidFill>
              <a:latin typeface="Verdana" pitchFamily="34" charset="0"/>
              <a:ea typeface="Verdana" pitchFamily="34" charset="0"/>
              <a:cs typeface="Verdana" pitchFamily="34" charset="0"/>
            </a:endParaRPr>
          </a:p>
        </p:txBody>
      </p:sp>
      <p:sp>
        <p:nvSpPr>
          <p:cNvPr id="8" name="Text Box 3"/>
          <p:cNvSpPr txBox="1">
            <a:spLocks noChangeArrowheads="1"/>
          </p:cNvSpPr>
          <p:nvPr/>
        </p:nvSpPr>
        <p:spPr bwMode="auto">
          <a:xfrm>
            <a:off x="384175" y="1439384"/>
            <a:ext cx="8199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lvl="1" eaLnBrk="1" hangingPunct="1">
              <a:spcBef>
                <a:spcPct val="50000"/>
              </a:spcBef>
              <a:buFontTx/>
              <a:buChar char="•"/>
            </a:pPr>
            <a:r>
              <a:rPr lang="es-CL" altLang="es-CL" noProof="1">
                <a:solidFill>
                  <a:schemeClr val="bg1">
                    <a:lumMod val="50000"/>
                  </a:schemeClr>
                </a:solidFill>
              </a:rPr>
              <a:t>Reception frequency </a:t>
            </a:r>
            <a:r>
              <a:rPr lang="es-CL" altLang="es-CL" noProof="1" smtClean="0">
                <a:solidFill>
                  <a:schemeClr val="bg1">
                    <a:lumMod val="50000"/>
                  </a:schemeClr>
                </a:solidFill>
              </a:rPr>
              <a:t>bands of </a:t>
            </a:r>
            <a:r>
              <a:rPr lang="es-CL" altLang="es-CL" noProof="1">
                <a:solidFill>
                  <a:schemeClr val="bg1">
                    <a:lumMod val="50000"/>
                  </a:schemeClr>
                </a:solidFill>
              </a:rPr>
              <a:t>ALMA antennas</a:t>
            </a:r>
          </a:p>
          <a:p>
            <a:pPr lvl="1" eaLnBrk="1" hangingPunct="1">
              <a:spcBef>
                <a:spcPct val="50000"/>
              </a:spcBef>
            </a:pPr>
            <a:endParaRPr lang="es-CL" altLang="es-CL" noProof="1">
              <a:solidFill>
                <a:schemeClr val="accent2"/>
              </a:solidFill>
            </a:endParaRPr>
          </a:p>
        </p:txBody>
      </p:sp>
    </p:spTree>
    <p:extLst>
      <p:ext uri="{BB962C8B-B14F-4D97-AF65-F5344CB8AC3E}">
        <p14:creationId xmlns:p14="http://schemas.microsoft.com/office/powerpoint/2010/main" val="300631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22</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Regulation on Vehicular Radar</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8" name="Rectangle 3"/>
          <p:cNvSpPr>
            <a:spLocks noChangeArrowheads="1"/>
          </p:cNvSpPr>
          <p:nvPr/>
        </p:nvSpPr>
        <p:spPr bwMode="auto">
          <a:xfrm>
            <a:off x="457200" y="2852936"/>
            <a:ext cx="8315325" cy="2769170"/>
          </a:xfrm>
          <a:prstGeom prst="rect">
            <a:avLst/>
          </a:prstGeom>
          <a:noFill/>
          <a:ln w="9525">
            <a:noFill/>
            <a:miter lim="800000"/>
            <a:headEnd/>
            <a:tailEnd/>
          </a:ln>
        </p:spPr>
        <p:txBody>
          <a:bodyPr lIns="92075" tIns="46038" rIns="92075" bIns="46038"/>
          <a:lstStyle/>
          <a:p>
            <a:pPr marL="800100" lvl="1" indent="-342900" eaLnBrk="0" hangingPunct="0">
              <a:spcBef>
                <a:spcPct val="20000"/>
              </a:spcBef>
              <a:buFont typeface="Times" pitchFamily="80" charset="0"/>
              <a:buChar char="•"/>
            </a:pPr>
            <a:r>
              <a:rPr lang="en-US" sz="2000" dirty="0">
                <a:solidFill>
                  <a:srgbClr val="595959"/>
                </a:solidFill>
                <a:latin typeface="Verdana" pitchFamily="34" charset="0"/>
                <a:ea typeface="Verdana" pitchFamily="34" charset="0"/>
                <a:cs typeface="Verdana" pitchFamily="34" charset="0"/>
              </a:rPr>
              <a:t>States the conditions for short-range devices which do not require a license </a:t>
            </a:r>
            <a:endParaRPr lang="en-US" sz="2000" dirty="0" smtClean="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endParaRPr lang="es-CL"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In </a:t>
            </a:r>
            <a:r>
              <a:rPr lang="en-US" sz="2000" dirty="0">
                <a:solidFill>
                  <a:srgbClr val="595959"/>
                </a:solidFill>
                <a:latin typeface="Verdana" pitchFamily="34" charset="0"/>
                <a:ea typeface="Verdana" pitchFamily="34" charset="0"/>
                <a:cs typeface="Verdana" pitchFamily="34" charset="0"/>
              </a:rPr>
              <a:t>the rule </a:t>
            </a:r>
            <a:r>
              <a:rPr lang="en-US" sz="2000" dirty="0" err="1" smtClean="0">
                <a:solidFill>
                  <a:srgbClr val="595959"/>
                </a:solidFill>
                <a:latin typeface="Verdana" pitchFamily="34" charset="0"/>
                <a:ea typeface="Verdana" pitchFamily="34" charset="0"/>
                <a:cs typeface="Verdana" pitchFamily="34" charset="0"/>
              </a:rPr>
              <a:t>Resolución</a:t>
            </a:r>
            <a:r>
              <a:rPr lang="en-US" sz="2000" dirty="0" smtClean="0">
                <a:solidFill>
                  <a:srgbClr val="595959"/>
                </a:solidFill>
                <a:latin typeface="Verdana" pitchFamily="34" charset="0"/>
                <a:ea typeface="Verdana" pitchFamily="34" charset="0"/>
                <a:cs typeface="Verdana" pitchFamily="34" charset="0"/>
              </a:rPr>
              <a:t> </a:t>
            </a:r>
            <a:r>
              <a:rPr lang="en-US" sz="2000" dirty="0">
                <a:solidFill>
                  <a:srgbClr val="595959"/>
                </a:solidFill>
                <a:latin typeface="Verdana" pitchFamily="34" charset="0"/>
                <a:ea typeface="Verdana" pitchFamily="34" charset="0"/>
                <a:cs typeface="Verdana" pitchFamily="34" charset="0"/>
              </a:rPr>
              <a:t>N° 755, of year 2005 (http://</a:t>
            </a:r>
            <a:r>
              <a:rPr lang="en-US" sz="2000" dirty="0" smtClean="0">
                <a:solidFill>
                  <a:srgbClr val="595959"/>
                </a:solidFill>
                <a:latin typeface="Verdana" pitchFamily="34" charset="0"/>
                <a:ea typeface="Verdana" pitchFamily="34" charset="0"/>
                <a:cs typeface="Verdana" pitchFamily="34" charset="0"/>
              </a:rPr>
              <a:t>www.leychile.cl/Navegar?idNorma=240404) </a:t>
            </a:r>
          </a:p>
          <a:p>
            <a:pPr marL="800100" lvl="1" indent="-342900" eaLnBrk="0" hangingPunct="0">
              <a:spcBef>
                <a:spcPct val="20000"/>
              </a:spcBef>
              <a:buFont typeface="Times" pitchFamily="80" charset="0"/>
              <a:buChar char="•"/>
            </a:pPr>
            <a:endParaRPr lang="en-US"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Modified be rule </a:t>
            </a:r>
            <a:r>
              <a:rPr lang="en-US" sz="2000" dirty="0" err="1" smtClean="0">
                <a:solidFill>
                  <a:srgbClr val="595959"/>
                </a:solidFill>
                <a:latin typeface="Verdana" pitchFamily="34" charset="0"/>
                <a:ea typeface="Verdana" pitchFamily="34" charset="0"/>
                <a:cs typeface="Verdana" pitchFamily="34" charset="0"/>
              </a:rPr>
              <a:t>Resolución</a:t>
            </a:r>
            <a:r>
              <a:rPr lang="en-US" sz="2000" dirty="0" smtClean="0">
                <a:solidFill>
                  <a:srgbClr val="595959"/>
                </a:solidFill>
                <a:latin typeface="Verdana" pitchFamily="34" charset="0"/>
                <a:ea typeface="Verdana" pitchFamily="34" charset="0"/>
                <a:cs typeface="Verdana" pitchFamily="34" charset="0"/>
              </a:rPr>
              <a:t> N° 2094, of year 2013 ( </a:t>
            </a:r>
            <a:r>
              <a:rPr lang="en-US" sz="2000" dirty="0">
                <a:solidFill>
                  <a:srgbClr val="595959"/>
                </a:solidFill>
                <a:latin typeface="Verdana" pitchFamily="34" charset="0"/>
                <a:ea typeface="Verdana" pitchFamily="34" charset="0"/>
                <a:cs typeface="Verdana" pitchFamily="34" charset="0"/>
              </a:rPr>
              <a:t>http://</a:t>
            </a:r>
            <a:r>
              <a:rPr lang="en-US" sz="2000" dirty="0" smtClean="0">
                <a:solidFill>
                  <a:srgbClr val="595959"/>
                </a:solidFill>
                <a:latin typeface="Verdana" pitchFamily="34" charset="0"/>
                <a:ea typeface="Verdana" pitchFamily="34" charset="0"/>
                <a:cs typeface="Verdana" pitchFamily="34" charset="0"/>
              </a:rPr>
              <a:t>www.leychile.cl/Navegar?idNorma=1051775) </a:t>
            </a:r>
            <a:endParaRPr lang="en-US" sz="2000" dirty="0">
              <a:solidFill>
                <a:srgbClr val="595959"/>
              </a:solidFill>
              <a:latin typeface="Verdana" pitchFamily="34" charset="0"/>
              <a:ea typeface="Verdana" pitchFamily="34" charset="0"/>
              <a:cs typeface="Verdana" pitchFamily="34" charset="0"/>
            </a:endParaRPr>
          </a:p>
          <a:p>
            <a:pPr lvl="2" eaLnBrk="0" hangingPunct="0">
              <a:spcBef>
                <a:spcPct val="20000"/>
              </a:spcBef>
            </a:pPr>
            <a:r>
              <a:rPr lang="es-ES_tradnl" sz="2800" dirty="0">
                <a:solidFill>
                  <a:srgbClr val="595959"/>
                </a:solidFill>
                <a:latin typeface="Verdana" pitchFamily="34" charset="0"/>
                <a:ea typeface="Verdana" pitchFamily="34" charset="0"/>
                <a:cs typeface="Verdana" pitchFamily="34" charset="0"/>
              </a:rPr>
              <a:t>	</a:t>
            </a:r>
          </a:p>
        </p:txBody>
      </p:sp>
      <p:sp>
        <p:nvSpPr>
          <p:cNvPr id="9" name="Rectangle 3"/>
          <p:cNvSpPr>
            <a:spLocks noChangeArrowheads="1"/>
          </p:cNvSpPr>
          <p:nvPr/>
        </p:nvSpPr>
        <p:spPr bwMode="auto">
          <a:xfrm>
            <a:off x="457200" y="1196752"/>
            <a:ext cx="8219256" cy="1224136"/>
          </a:xfrm>
          <a:prstGeom prst="rect">
            <a:avLst/>
          </a:prstGeom>
          <a:noFill/>
          <a:ln w="9525">
            <a:noFill/>
            <a:miter lim="800000"/>
            <a:headEnd/>
            <a:tailEnd/>
          </a:ln>
        </p:spPr>
        <p:txBody>
          <a:bodyPr lIns="92075" tIns="46038" rIns="92075" bIns="46038"/>
          <a:lstStyle/>
          <a:p>
            <a:r>
              <a:rPr lang="en-US" sz="2200" dirty="0" smtClean="0">
                <a:solidFill>
                  <a:srgbClr val="595959"/>
                </a:solidFill>
                <a:latin typeface="Verdana" pitchFamily="34" charset="0"/>
                <a:ea typeface="Verdana" pitchFamily="34" charset="0"/>
                <a:cs typeface="Verdana" pitchFamily="34" charset="0"/>
              </a:rPr>
              <a:t>The Legal </a:t>
            </a:r>
            <a:r>
              <a:rPr lang="en-US" sz="2200" dirty="0">
                <a:solidFill>
                  <a:srgbClr val="595959"/>
                </a:solidFill>
                <a:latin typeface="Verdana" pitchFamily="34" charset="0"/>
                <a:ea typeface="Verdana" pitchFamily="34" charset="0"/>
                <a:cs typeface="Verdana" pitchFamily="34" charset="0"/>
              </a:rPr>
              <a:t>Framework for Telecommunications </a:t>
            </a:r>
            <a:r>
              <a:rPr lang="en-US" sz="2200" dirty="0" smtClean="0">
                <a:solidFill>
                  <a:srgbClr val="595959"/>
                </a:solidFill>
                <a:latin typeface="Verdana" pitchFamily="34" charset="0"/>
                <a:ea typeface="Verdana" pitchFamily="34" charset="0"/>
                <a:cs typeface="Verdana" pitchFamily="34" charset="0"/>
              </a:rPr>
              <a:t>includes the vehicular radars in the rule called “NORMA TÉCNICA DE EQUIPOS DE ALCANCE REDUCIDO” </a:t>
            </a:r>
            <a:endParaRPr lang="es-CL" sz="2400" dirty="0"/>
          </a:p>
        </p:txBody>
      </p:sp>
    </p:spTree>
    <p:extLst>
      <p:ext uri="{BB962C8B-B14F-4D97-AF65-F5344CB8AC3E}">
        <p14:creationId xmlns:p14="http://schemas.microsoft.com/office/powerpoint/2010/main" val="144534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23</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a:solidFill>
                  <a:srgbClr val="006CB7"/>
                </a:solidFill>
                <a:latin typeface="Verdana" pitchFamily="34" charset="0"/>
                <a:ea typeface="Verdana" pitchFamily="34" charset="0"/>
                <a:cs typeface="Verdana" pitchFamily="34" charset="0"/>
              </a:rPr>
              <a:t>Regulation on Vehicular Radar</a:t>
            </a:r>
            <a:endParaRPr lang="es-ES_tradnl" sz="3600" dirty="0">
              <a:solidFill>
                <a:srgbClr val="006CB7"/>
              </a:solidFill>
              <a:latin typeface="Verdana" pitchFamily="34" charset="0"/>
              <a:ea typeface="Verdana" pitchFamily="34" charset="0"/>
              <a:cs typeface="Verdana" pitchFamily="34" charset="0"/>
            </a:endParaRPr>
          </a:p>
          <a:p>
            <a:pPr algn="ctr" eaLnBrk="0" hangingPunct="0"/>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23528" y="2348880"/>
            <a:ext cx="8368331" cy="2016223"/>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n-US" sz="2000" dirty="0" smtClean="0">
                <a:solidFill>
                  <a:srgbClr val="595959"/>
                </a:solidFill>
                <a:latin typeface="Verdana" pitchFamily="34" charset="0"/>
                <a:ea typeface="Verdana" pitchFamily="34" charset="0"/>
                <a:cs typeface="Verdana" pitchFamily="34" charset="0"/>
              </a:rPr>
              <a:t>Article 1°: the following devices which fulfill the conditions settled below will no require license for their use:…</a:t>
            </a:r>
          </a:p>
          <a:p>
            <a:pPr marL="342900" indent="-342900" eaLnBrk="0" hangingPunct="0">
              <a:spcBef>
                <a:spcPct val="20000"/>
              </a:spcBef>
              <a:buFont typeface="Arial" pitchFamily="34" charset="0"/>
              <a:buChar char="•"/>
            </a:pPr>
            <a:endParaRPr lang="en-US" sz="2000" dirty="0" smtClean="0">
              <a:solidFill>
                <a:srgbClr val="595959"/>
              </a:solidFill>
              <a:latin typeface="Verdana" pitchFamily="34" charset="0"/>
              <a:ea typeface="Verdana" pitchFamily="34" charset="0"/>
              <a:cs typeface="Verdana" pitchFamily="34" charset="0"/>
            </a:endParaRPr>
          </a:p>
          <a:p>
            <a:pPr marL="342900" indent="-342900" eaLnBrk="0" hangingPunct="0">
              <a:spcBef>
                <a:spcPct val="20000"/>
              </a:spcBef>
              <a:buFont typeface="Arial" pitchFamily="34" charset="0"/>
              <a:buChar char="•"/>
            </a:pPr>
            <a:r>
              <a:rPr lang="en-US" sz="2000" dirty="0" smtClean="0">
                <a:solidFill>
                  <a:srgbClr val="595959"/>
                </a:solidFill>
                <a:latin typeface="Verdana" pitchFamily="34" charset="0"/>
                <a:ea typeface="Verdana" pitchFamily="34" charset="0"/>
                <a:cs typeface="Verdana" pitchFamily="34" charset="0"/>
              </a:rPr>
              <a:t>Article 2°: Importers or manufacturers of those devices, should obtain a certified  approval from the Undersecretary of Telecommunications.</a:t>
            </a:r>
            <a:endParaRPr lang="es-ES_tradnl" sz="2000" dirty="0" smtClean="0">
              <a:solidFill>
                <a:srgbClr val="595959"/>
              </a:solidFill>
              <a:latin typeface="Verdana" pitchFamily="34" charset="0"/>
              <a:ea typeface="Verdana" pitchFamily="34" charset="0"/>
              <a:cs typeface="Verdana" pitchFamily="34" charset="0"/>
            </a:endParaRPr>
          </a:p>
          <a:p>
            <a:pPr marL="457200" indent="-457200" eaLnBrk="0" hangingPunct="0">
              <a:spcBef>
                <a:spcPct val="20000"/>
              </a:spcBef>
              <a:buFont typeface="Arial" panose="020B0604020202020204" pitchFamily="34" charset="0"/>
              <a:buChar char="•"/>
            </a:pPr>
            <a:endParaRPr lang="es-ES_tradnl" sz="2000" dirty="0">
              <a:solidFill>
                <a:srgbClr val="595959"/>
              </a:solidFill>
              <a:latin typeface="Verdana" pitchFamily="34" charset="0"/>
              <a:ea typeface="Verdana" pitchFamily="34" charset="0"/>
              <a:cs typeface="Verdana" pitchFamily="34" charset="0"/>
            </a:endParaRPr>
          </a:p>
          <a:p>
            <a:pPr marL="457200" indent="-457200" eaLnBrk="0" hangingPunct="0">
              <a:spcBef>
                <a:spcPct val="20000"/>
              </a:spcBef>
              <a:buFont typeface="Arial" panose="020B0604020202020204" pitchFamily="34" charset="0"/>
              <a:buChar char="•"/>
            </a:pPr>
            <a:endParaRPr lang="es-ES_tradnl" sz="2000" dirty="0">
              <a:solidFill>
                <a:srgbClr val="595959"/>
              </a:solidFill>
              <a:latin typeface="Verdana" pitchFamily="34" charset="0"/>
              <a:ea typeface="Verdana" pitchFamily="34" charset="0"/>
              <a:cs typeface="Verdana" pitchFamily="34" charset="0"/>
            </a:endParaRPr>
          </a:p>
        </p:txBody>
      </p:sp>
      <p:sp>
        <p:nvSpPr>
          <p:cNvPr id="9" name="Rectangle 3"/>
          <p:cNvSpPr>
            <a:spLocks noChangeArrowheads="1"/>
          </p:cNvSpPr>
          <p:nvPr/>
        </p:nvSpPr>
        <p:spPr bwMode="auto">
          <a:xfrm>
            <a:off x="457200" y="1196752"/>
            <a:ext cx="8075240" cy="860648"/>
          </a:xfrm>
          <a:prstGeom prst="rect">
            <a:avLst/>
          </a:prstGeom>
          <a:noFill/>
          <a:ln w="9525">
            <a:noFill/>
            <a:miter lim="800000"/>
            <a:headEnd/>
            <a:tailEnd/>
          </a:ln>
        </p:spPr>
        <p:txBody>
          <a:bodyPr lIns="92075" tIns="46038" rIns="92075" bIns="46038"/>
          <a:lstStyle/>
          <a:p>
            <a:r>
              <a:rPr lang="en-US" sz="2400" dirty="0" err="1">
                <a:solidFill>
                  <a:srgbClr val="595959"/>
                </a:solidFill>
                <a:latin typeface="Verdana" pitchFamily="34" charset="0"/>
                <a:ea typeface="Verdana" pitchFamily="34" charset="0"/>
                <a:cs typeface="Verdana" pitchFamily="34" charset="0"/>
              </a:rPr>
              <a:t>Resolución</a:t>
            </a:r>
            <a:r>
              <a:rPr lang="en-US" sz="2400" dirty="0">
                <a:solidFill>
                  <a:srgbClr val="595959"/>
                </a:solidFill>
                <a:latin typeface="Verdana" pitchFamily="34" charset="0"/>
                <a:ea typeface="Verdana" pitchFamily="34" charset="0"/>
                <a:cs typeface="Verdana" pitchFamily="34" charset="0"/>
              </a:rPr>
              <a:t> N° </a:t>
            </a:r>
            <a:r>
              <a:rPr lang="en-US" sz="2400" dirty="0" smtClean="0">
                <a:solidFill>
                  <a:srgbClr val="595959"/>
                </a:solidFill>
                <a:latin typeface="Verdana" pitchFamily="34" charset="0"/>
                <a:ea typeface="Verdana" pitchFamily="34" charset="0"/>
                <a:cs typeface="Verdana" pitchFamily="34" charset="0"/>
              </a:rPr>
              <a:t>755 of year 2005 and its modifications </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109675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24</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a:solidFill>
                  <a:srgbClr val="006CB7"/>
                </a:solidFill>
                <a:latin typeface="Verdana" pitchFamily="34" charset="0"/>
                <a:ea typeface="Verdana" pitchFamily="34" charset="0"/>
                <a:cs typeface="Verdana" pitchFamily="34" charset="0"/>
              </a:rPr>
              <a:t>Regulation on Vehicular Radar</a:t>
            </a:r>
            <a:endParaRPr lang="es-ES_tradnl" sz="3600" dirty="0">
              <a:solidFill>
                <a:srgbClr val="006CB7"/>
              </a:solidFill>
              <a:latin typeface="Verdana" pitchFamily="34" charset="0"/>
              <a:ea typeface="Verdana" pitchFamily="34" charset="0"/>
              <a:cs typeface="Verdana" pitchFamily="34" charset="0"/>
            </a:endParaRPr>
          </a:p>
          <a:p>
            <a:pPr algn="ctr" eaLnBrk="0" hangingPunct="0"/>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23528" y="2348880"/>
            <a:ext cx="8368331" cy="2736304"/>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n-US" sz="2000" dirty="0" smtClean="0">
                <a:solidFill>
                  <a:srgbClr val="595959"/>
                </a:solidFill>
                <a:latin typeface="Verdana" pitchFamily="34" charset="0"/>
                <a:ea typeface="Verdana" pitchFamily="34" charset="0"/>
                <a:cs typeface="Verdana" pitchFamily="34" charset="0"/>
              </a:rPr>
              <a:t>Article 1°: </a:t>
            </a:r>
          </a:p>
          <a:p>
            <a:pPr eaLnBrk="0" hangingPunct="0">
              <a:spcBef>
                <a:spcPct val="20000"/>
              </a:spcBef>
            </a:pPr>
            <a:r>
              <a:rPr lang="en-US" sz="2000" dirty="0" err="1" smtClean="0">
                <a:solidFill>
                  <a:srgbClr val="595959"/>
                </a:solidFill>
                <a:latin typeface="Verdana" pitchFamily="34" charset="0"/>
                <a:ea typeface="Verdana" pitchFamily="34" charset="0"/>
                <a:cs typeface="Verdana" pitchFamily="34" charset="0"/>
              </a:rPr>
              <a:t>i</a:t>
            </a:r>
            <a:r>
              <a:rPr lang="en-US" sz="2000" dirty="0" smtClean="0">
                <a:solidFill>
                  <a:srgbClr val="595959"/>
                </a:solidFill>
                <a:latin typeface="Verdana" pitchFamily="34" charset="0"/>
                <a:ea typeface="Verdana" pitchFamily="34" charset="0"/>
                <a:cs typeface="Verdana" pitchFamily="34" charset="0"/>
              </a:rPr>
              <a:t>) Devices used as radar systems on vehicles which operate in band 77 to 81 GHz with maximum </a:t>
            </a:r>
            <a:r>
              <a:rPr lang="en-US" sz="2000" dirty="0" err="1" smtClean="0">
                <a:solidFill>
                  <a:srgbClr val="595959"/>
                </a:solidFill>
                <a:latin typeface="Verdana" pitchFamily="34" charset="0"/>
                <a:ea typeface="Verdana" pitchFamily="34" charset="0"/>
                <a:cs typeface="Verdana" pitchFamily="34" charset="0"/>
              </a:rPr>
              <a:t>e.i.r.p</a:t>
            </a:r>
            <a:r>
              <a:rPr lang="en-US" sz="2000" dirty="0" smtClean="0">
                <a:solidFill>
                  <a:srgbClr val="595959"/>
                </a:solidFill>
                <a:latin typeface="Verdana" pitchFamily="34" charset="0"/>
                <a:ea typeface="Verdana" pitchFamily="34" charset="0"/>
                <a:cs typeface="Verdana" pitchFamily="34" charset="0"/>
              </a:rPr>
              <a:t>. 55dBm, as stated in ITU-R Recommendation  M.1452-2, in band 76 to 77 GHz with maximum power to the antenna of 10 </a:t>
            </a:r>
            <a:r>
              <a:rPr lang="en-US" sz="2000" dirty="0" err="1" smtClean="0">
                <a:solidFill>
                  <a:srgbClr val="595959"/>
                </a:solidFill>
                <a:latin typeface="Verdana" pitchFamily="34" charset="0"/>
                <a:ea typeface="Verdana" pitchFamily="34" charset="0"/>
                <a:cs typeface="Verdana" pitchFamily="34" charset="0"/>
              </a:rPr>
              <a:t>mW</a:t>
            </a:r>
            <a:r>
              <a:rPr lang="en-US" sz="2000" dirty="0" smtClean="0">
                <a:solidFill>
                  <a:srgbClr val="595959"/>
                </a:solidFill>
                <a:latin typeface="Verdana" pitchFamily="34" charset="0"/>
                <a:ea typeface="Verdana" pitchFamily="34" charset="0"/>
                <a:cs typeface="Verdana" pitchFamily="34" charset="0"/>
              </a:rPr>
              <a:t> and with maximum gain of 40 dB and, in band 24 to 24.25 GHz with maximum radiated power of 100 </a:t>
            </a:r>
            <a:r>
              <a:rPr lang="en-US" sz="2000" dirty="0" err="1" smtClean="0">
                <a:solidFill>
                  <a:srgbClr val="595959"/>
                </a:solidFill>
                <a:latin typeface="Verdana" pitchFamily="34" charset="0"/>
                <a:ea typeface="Verdana" pitchFamily="34" charset="0"/>
                <a:cs typeface="Verdana" pitchFamily="34" charset="0"/>
              </a:rPr>
              <a:t>mW</a:t>
            </a:r>
            <a:r>
              <a:rPr lang="en-US" sz="2000" dirty="0" smtClean="0">
                <a:solidFill>
                  <a:srgbClr val="595959"/>
                </a:solidFill>
                <a:latin typeface="Verdana" pitchFamily="34" charset="0"/>
                <a:ea typeface="Verdana" pitchFamily="34" charset="0"/>
                <a:cs typeface="Verdana" pitchFamily="34" charset="0"/>
              </a:rPr>
              <a:t>.</a:t>
            </a:r>
            <a:endParaRPr lang="es-ES_tradnl" sz="2000" dirty="0">
              <a:solidFill>
                <a:srgbClr val="595959"/>
              </a:solidFill>
              <a:latin typeface="Verdana" pitchFamily="34" charset="0"/>
              <a:ea typeface="Verdana" pitchFamily="34" charset="0"/>
              <a:cs typeface="Verdana" pitchFamily="34" charset="0"/>
            </a:endParaRPr>
          </a:p>
          <a:p>
            <a:pPr marL="457200" indent="-457200" eaLnBrk="0" hangingPunct="0">
              <a:spcBef>
                <a:spcPct val="20000"/>
              </a:spcBef>
              <a:buFont typeface="Arial" panose="020B0604020202020204" pitchFamily="34" charset="0"/>
              <a:buChar char="•"/>
            </a:pPr>
            <a:endParaRPr lang="es-ES_tradnl" sz="2000" dirty="0">
              <a:solidFill>
                <a:srgbClr val="595959"/>
              </a:solidFill>
              <a:latin typeface="Verdana" pitchFamily="34" charset="0"/>
              <a:ea typeface="Verdana" pitchFamily="34" charset="0"/>
              <a:cs typeface="Verdana" pitchFamily="34" charset="0"/>
            </a:endParaRPr>
          </a:p>
        </p:txBody>
      </p:sp>
      <p:sp>
        <p:nvSpPr>
          <p:cNvPr id="9" name="Rectangle 3"/>
          <p:cNvSpPr>
            <a:spLocks noChangeArrowheads="1"/>
          </p:cNvSpPr>
          <p:nvPr/>
        </p:nvSpPr>
        <p:spPr bwMode="auto">
          <a:xfrm>
            <a:off x="457200" y="1196752"/>
            <a:ext cx="8075240" cy="860648"/>
          </a:xfrm>
          <a:prstGeom prst="rect">
            <a:avLst/>
          </a:prstGeom>
          <a:noFill/>
          <a:ln w="9525">
            <a:noFill/>
            <a:miter lim="800000"/>
            <a:headEnd/>
            <a:tailEnd/>
          </a:ln>
        </p:spPr>
        <p:txBody>
          <a:bodyPr lIns="92075" tIns="46038" rIns="92075" bIns="46038"/>
          <a:lstStyle/>
          <a:p>
            <a:r>
              <a:rPr lang="en-US" sz="2400" dirty="0" err="1">
                <a:solidFill>
                  <a:srgbClr val="595959"/>
                </a:solidFill>
                <a:latin typeface="Verdana" pitchFamily="34" charset="0"/>
                <a:ea typeface="Verdana" pitchFamily="34" charset="0"/>
                <a:cs typeface="Verdana" pitchFamily="34" charset="0"/>
              </a:rPr>
              <a:t>Resolución</a:t>
            </a:r>
            <a:r>
              <a:rPr lang="en-US" sz="2400" dirty="0">
                <a:solidFill>
                  <a:srgbClr val="595959"/>
                </a:solidFill>
                <a:latin typeface="Verdana" pitchFamily="34" charset="0"/>
                <a:ea typeface="Verdana" pitchFamily="34" charset="0"/>
                <a:cs typeface="Verdana" pitchFamily="34" charset="0"/>
              </a:rPr>
              <a:t> N° </a:t>
            </a:r>
            <a:r>
              <a:rPr lang="en-US" sz="2400" dirty="0" smtClean="0">
                <a:solidFill>
                  <a:srgbClr val="595959"/>
                </a:solidFill>
                <a:latin typeface="Verdana" pitchFamily="34" charset="0"/>
                <a:ea typeface="Verdana" pitchFamily="34" charset="0"/>
                <a:cs typeface="Verdana" pitchFamily="34" charset="0"/>
              </a:rPr>
              <a:t>755 of year 2005 and its modifications </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379276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25</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CHILE</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459985715"/>
              </p:ext>
            </p:extLst>
          </p:nvPr>
        </p:nvGraphicFramePr>
        <p:xfrm>
          <a:off x="1043608" y="1484778"/>
          <a:ext cx="6192688" cy="4608515"/>
        </p:xfrm>
        <a:graphic>
          <a:graphicData uri="http://schemas.openxmlformats.org/drawingml/2006/table">
            <a:tbl>
              <a:tblPr firstRow="1" firstCol="1" bandRow="1">
                <a:tableStyleId>{5C22544A-7EE6-4342-B048-85BDC9FD1C3A}</a:tableStyleId>
              </a:tblPr>
              <a:tblGrid>
                <a:gridCol w="2180721"/>
                <a:gridCol w="4011967"/>
              </a:tblGrid>
              <a:tr h="238960">
                <a:tc>
                  <a:txBody>
                    <a:bodyPr/>
                    <a:lstStyle/>
                    <a:p>
                      <a:pPr algn="l" rtl="0" fontAlgn="ctr"/>
                      <a:r>
                        <a:rPr lang="es-CL" sz="1100" u="none" strike="noStrike">
                          <a:effectLst/>
                        </a:rPr>
                        <a:t>Band </a:t>
                      </a:r>
                      <a:endParaRPr lang="es-CL" sz="1100" b="1" i="0" u="none" strike="noStrike">
                        <a:solidFill>
                          <a:srgbClr val="FFFFFF"/>
                        </a:solidFill>
                        <a:effectLst/>
                        <a:latin typeface="Calibri"/>
                      </a:endParaRPr>
                    </a:p>
                  </a:txBody>
                  <a:tcPr marL="9525" marR="9525" marT="9525" marB="0" anchor="ctr"/>
                </a:tc>
                <a:tc>
                  <a:txBody>
                    <a:bodyPr/>
                    <a:lstStyle/>
                    <a:p>
                      <a:pPr algn="l" rtl="0" fontAlgn="ctr"/>
                      <a:r>
                        <a:rPr lang="es-CL" sz="1100" u="none" strike="noStrike">
                          <a:effectLst/>
                        </a:rPr>
                        <a:t>PLAN General:  ALLOCATION </a:t>
                      </a:r>
                      <a:endParaRPr lang="es-CL" sz="1100" b="1" i="0" u="none" strike="noStrike">
                        <a:solidFill>
                          <a:srgbClr val="FFFFFF"/>
                        </a:solidFill>
                        <a:effectLst/>
                        <a:latin typeface="Calibri"/>
                      </a:endParaRPr>
                    </a:p>
                  </a:txBody>
                  <a:tcPr marL="9525" marR="9525" marT="9525" marB="0" anchor="ctr"/>
                </a:tc>
              </a:tr>
              <a:tr h="227581">
                <a:tc rowSpan="5">
                  <a:txBody>
                    <a:bodyPr/>
                    <a:lstStyle/>
                    <a:p>
                      <a:pPr algn="l" fontAlgn="t"/>
                      <a:r>
                        <a:rPr lang="es-CL" sz="1100" u="none" strike="noStrike">
                          <a:effectLst/>
                        </a:rPr>
                        <a:t> 76 – 77,5 GHz </a:t>
                      </a:r>
                      <a:endParaRPr lang="es-CL" sz="1100" b="0" i="0" u="none" strike="noStrike">
                        <a:solidFill>
                          <a:srgbClr val="000000"/>
                        </a:solidFill>
                        <a:effectLst/>
                        <a:latin typeface="Calibri"/>
                      </a:endParaRPr>
                    </a:p>
                  </a:txBody>
                  <a:tcPr marL="9525" marR="9525" marT="9525" marB="0"/>
                </a:tc>
                <a:tc>
                  <a:txBody>
                    <a:bodyPr/>
                    <a:lstStyle/>
                    <a:p>
                      <a:pPr algn="l" fontAlgn="b"/>
                      <a:r>
                        <a:rPr lang="es-CL" sz="1100" u="none" strike="noStrike">
                          <a:effectLst/>
                        </a:rPr>
                        <a:t>RADIOASTRONOMÍA</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RADIOLOCALIZACIÓN</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Aficionados</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Aficionados por satélite</a:t>
                      </a:r>
                      <a:endParaRPr lang="es-CL" sz="1100" b="0" i="0" u="none" strike="noStrike">
                        <a:solidFill>
                          <a:srgbClr val="000000"/>
                        </a:solidFill>
                        <a:effectLst/>
                        <a:latin typeface="Calibri"/>
                      </a:endParaRPr>
                    </a:p>
                  </a:txBody>
                  <a:tcPr marL="9525" marR="9525" marT="9525" marB="0" anchor="b"/>
                </a:tc>
              </a:tr>
              <a:tr h="238960">
                <a:tc vMerge="1">
                  <a:txBody>
                    <a:bodyPr/>
                    <a:lstStyle/>
                    <a:p>
                      <a:endParaRPr lang="es-CL"/>
                    </a:p>
                  </a:txBody>
                  <a:tcPr/>
                </a:tc>
                <a:tc>
                  <a:txBody>
                    <a:bodyPr/>
                    <a:lstStyle/>
                    <a:p>
                      <a:pPr algn="l" fontAlgn="b"/>
                      <a:r>
                        <a:rPr lang="es-CL" sz="1100" u="none" strike="noStrike">
                          <a:effectLst/>
                        </a:rPr>
                        <a:t>Investigación espacial (espacio-Tierra)</a:t>
                      </a:r>
                      <a:endParaRPr lang="es-CL" sz="1100" b="0" i="0" u="none" strike="noStrike">
                        <a:solidFill>
                          <a:srgbClr val="000000"/>
                        </a:solidFill>
                        <a:effectLst/>
                        <a:latin typeface="Calibri"/>
                      </a:endParaRPr>
                    </a:p>
                  </a:txBody>
                  <a:tcPr marL="9525" marR="9525" marT="9525" marB="0" anchor="b"/>
                </a:tc>
              </a:tr>
              <a:tr h="227581">
                <a:tc rowSpan="4">
                  <a:txBody>
                    <a:bodyPr/>
                    <a:lstStyle/>
                    <a:p>
                      <a:pPr algn="l" fontAlgn="t"/>
                      <a:r>
                        <a:rPr lang="es-CL" sz="1100" u="none" strike="noStrike">
                          <a:effectLst/>
                        </a:rPr>
                        <a:t> 77,5 – 78 GHz </a:t>
                      </a:r>
                      <a:endParaRPr lang="es-CL" sz="1100" b="0" i="0" u="none" strike="noStrike">
                        <a:solidFill>
                          <a:srgbClr val="000000"/>
                        </a:solidFill>
                        <a:effectLst/>
                        <a:latin typeface="Calibri"/>
                      </a:endParaRPr>
                    </a:p>
                  </a:txBody>
                  <a:tcPr marL="9525" marR="9525" marT="9525" marB="0"/>
                </a:tc>
                <a:tc>
                  <a:txBody>
                    <a:bodyPr/>
                    <a:lstStyle/>
                    <a:p>
                      <a:pPr algn="l" fontAlgn="b"/>
                      <a:r>
                        <a:rPr lang="es-CL" sz="1100" u="none" strike="noStrike">
                          <a:effectLst/>
                        </a:rPr>
                        <a:t>AFICIONADOS</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AFICIONADOS POR SATÉLITE</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Radioastronomía</a:t>
                      </a:r>
                      <a:endParaRPr lang="es-CL" sz="1100" b="0" i="0" u="none" strike="noStrike">
                        <a:solidFill>
                          <a:srgbClr val="000000"/>
                        </a:solidFill>
                        <a:effectLst/>
                        <a:latin typeface="Calibri"/>
                      </a:endParaRPr>
                    </a:p>
                  </a:txBody>
                  <a:tcPr marL="9525" marR="9525" marT="9525" marB="0" anchor="b"/>
                </a:tc>
              </a:tr>
              <a:tr h="238960">
                <a:tc vMerge="1">
                  <a:txBody>
                    <a:bodyPr/>
                    <a:lstStyle/>
                    <a:p>
                      <a:endParaRPr lang="es-CL"/>
                    </a:p>
                  </a:txBody>
                  <a:tcPr/>
                </a:tc>
                <a:tc>
                  <a:txBody>
                    <a:bodyPr/>
                    <a:lstStyle/>
                    <a:p>
                      <a:pPr algn="l" fontAlgn="b"/>
                      <a:r>
                        <a:rPr lang="es-CL" sz="1100" u="none" strike="noStrike">
                          <a:effectLst/>
                        </a:rPr>
                        <a:t>Investigación espacial (espacio-Tierra)</a:t>
                      </a:r>
                      <a:endParaRPr lang="es-CL" sz="1100" b="0" i="0" u="none" strike="noStrike">
                        <a:solidFill>
                          <a:srgbClr val="000000"/>
                        </a:solidFill>
                        <a:effectLst/>
                        <a:latin typeface="Calibri"/>
                      </a:endParaRPr>
                    </a:p>
                  </a:txBody>
                  <a:tcPr marL="9525" marR="9525" marT="9525" marB="0" anchor="b"/>
                </a:tc>
              </a:tr>
              <a:tr h="227581">
                <a:tc rowSpan="5">
                  <a:txBody>
                    <a:bodyPr/>
                    <a:lstStyle/>
                    <a:p>
                      <a:pPr algn="l" fontAlgn="t"/>
                      <a:r>
                        <a:rPr lang="es-CL" sz="1100" u="none" strike="noStrike">
                          <a:effectLst/>
                        </a:rPr>
                        <a:t> 78 – 79 GHz </a:t>
                      </a:r>
                      <a:endParaRPr lang="es-CL" sz="1100" b="0" i="0" u="none" strike="noStrike">
                        <a:solidFill>
                          <a:srgbClr val="000000"/>
                        </a:solidFill>
                        <a:effectLst/>
                        <a:latin typeface="Calibri"/>
                      </a:endParaRPr>
                    </a:p>
                  </a:txBody>
                  <a:tcPr marL="9525" marR="9525" marT="9525" marB="0"/>
                </a:tc>
                <a:tc>
                  <a:txBody>
                    <a:bodyPr/>
                    <a:lstStyle/>
                    <a:p>
                      <a:pPr algn="l" fontAlgn="b"/>
                      <a:r>
                        <a:rPr lang="es-CL" sz="1100" u="none" strike="noStrike">
                          <a:effectLst/>
                        </a:rPr>
                        <a:t>RADIOLOCALIZACIÓN</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Aficionados</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Aficionados por satélite</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Radioastronomía</a:t>
                      </a:r>
                      <a:endParaRPr lang="es-CL" sz="1100" b="0" i="0" u="none" strike="noStrike">
                        <a:solidFill>
                          <a:srgbClr val="000000"/>
                        </a:solidFill>
                        <a:effectLst/>
                        <a:latin typeface="Calibri"/>
                      </a:endParaRPr>
                    </a:p>
                  </a:txBody>
                  <a:tcPr marL="9525" marR="9525" marT="9525" marB="0" anchor="b"/>
                </a:tc>
              </a:tr>
              <a:tr h="238960">
                <a:tc vMerge="1">
                  <a:txBody>
                    <a:bodyPr/>
                    <a:lstStyle/>
                    <a:p>
                      <a:endParaRPr lang="es-CL"/>
                    </a:p>
                  </a:txBody>
                  <a:tcPr/>
                </a:tc>
                <a:tc>
                  <a:txBody>
                    <a:bodyPr/>
                    <a:lstStyle/>
                    <a:p>
                      <a:pPr algn="l" fontAlgn="b"/>
                      <a:r>
                        <a:rPr lang="es-CL" sz="1100" u="none" strike="noStrike">
                          <a:effectLst/>
                        </a:rPr>
                        <a:t>Investigación espacial (espacio-Tierra)</a:t>
                      </a:r>
                      <a:endParaRPr lang="es-CL" sz="1100" b="0" i="0" u="none" strike="noStrike">
                        <a:solidFill>
                          <a:srgbClr val="000000"/>
                        </a:solidFill>
                        <a:effectLst/>
                        <a:latin typeface="Calibri"/>
                      </a:endParaRPr>
                    </a:p>
                  </a:txBody>
                  <a:tcPr marL="9525" marR="9525" marT="9525" marB="0" anchor="b"/>
                </a:tc>
              </a:tr>
              <a:tr h="227581">
                <a:tc rowSpan="5">
                  <a:txBody>
                    <a:bodyPr/>
                    <a:lstStyle/>
                    <a:p>
                      <a:pPr algn="l" fontAlgn="t"/>
                      <a:r>
                        <a:rPr lang="es-CL" sz="1100" u="none" strike="noStrike">
                          <a:effectLst/>
                        </a:rPr>
                        <a:t> 79 – 81 GHz </a:t>
                      </a:r>
                      <a:endParaRPr lang="es-CL" sz="1100" b="0" i="0" u="none" strike="noStrike">
                        <a:solidFill>
                          <a:srgbClr val="000000"/>
                        </a:solidFill>
                        <a:effectLst/>
                        <a:latin typeface="Calibri"/>
                      </a:endParaRPr>
                    </a:p>
                  </a:txBody>
                  <a:tcPr marL="9525" marR="9525" marT="9525" marB="0"/>
                </a:tc>
                <a:tc>
                  <a:txBody>
                    <a:bodyPr/>
                    <a:lstStyle/>
                    <a:p>
                      <a:pPr algn="l" fontAlgn="b"/>
                      <a:r>
                        <a:rPr lang="es-CL" sz="1100" u="none" strike="noStrike">
                          <a:effectLst/>
                        </a:rPr>
                        <a:t>RADIOASTRONOMÍA</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RADIOLOCALIZACIÓN</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Aficionados</a:t>
                      </a:r>
                      <a:endParaRPr lang="es-CL" sz="1100" b="0" i="0" u="none" strike="noStrike">
                        <a:solidFill>
                          <a:srgbClr val="000000"/>
                        </a:solidFill>
                        <a:effectLst/>
                        <a:latin typeface="Calibri"/>
                      </a:endParaRPr>
                    </a:p>
                  </a:txBody>
                  <a:tcPr marL="9525" marR="9525" marT="9525" marB="0" anchor="b"/>
                </a:tc>
              </a:tr>
              <a:tr h="227581">
                <a:tc vMerge="1">
                  <a:txBody>
                    <a:bodyPr/>
                    <a:lstStyle/>
                    <a:p>
                      <a:endParaRPr lang="es-CL"/>
                    </a:p>
                  </a:txBody>
                  <a:tcPr/>
                </a:tc>
                <a:tc>
                  <a:txBody>
                    <a:bodyPr/>
                    <a:lstStyle/>
                    <a:p>
                      <a:pPr algn="l" fontAlgn="b"/>
                      <a:r>
                        <a:rPr lang="es-CL" sz="1100" u="none" strike="noStrike">
                          <a:effectLst/>
                        </a:rPr>
                        <a:t>Aficionados por satélite</a:t>
                      </a:r>
                      <a:endParaRPr lang="es-CL" sz="1100" b="0" i="0" u="none" strike="noStrike">
                        <a:solidFill>
                          <a:srgbClr val="000000"/>
                        </a:solidFill>
                        <a:effectLst/>
                        <a:latin typeface="Calibri"/>
                      </a:endParaRPr>
                    </a:p>
                  </a:txBody>
                  <a:tcPr marL="9525" marR="9525" marT="9525" marB="0" anchor="b"/>
                </a:tc>
              </a:tr>
              <a:tr h="238960">
                <a:tc vMerge="1">
                  <a:txBody>
                    <a:bodyPr/>
                    <a:lstStyle/>
                    <a:p>
                      <a:endParaRPr lang="es-CL"/>
                    </a:p>
                  </a:txBody>
                  <a:tcPr/>
                </a:tc>
                <a:tc>
                  <a:txBody>
                    <a:bodyPr/>
                    <a:lstStyle/>
                    <a:p>
                      <a:pPr algn="l" fontAlgn="b"/>
                      <a:r>
                        <a:rPr lang="es-CL" sz="1100" u="none" strike="noStrike" dirty="0">
                          <a:effectLst/>
                        </a:rPr>
                        <a:t>Investigación espacial (espacio-Tierra)</a:t>
                      </a:r>
                      <a:endParaRPr lang="es-CL"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41129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26</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Considerations</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Text Box 3"/>
          <p:cNvSpPr txBox="1">
            <a:spLocks noChangeArrowheads="1"/>
          </p:cNvSpPr>
          <p:nvPr/>
        </p:nvSpPr>
        <p:spPr bwMode="auto">
          <a:xfrm>
            <a:off x="415925" y="1268760"/>
            <a:ext cx="832643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lvl="1" eaLnBrk="1" hangingPunct="1">
              <a:spcBef>
                <a:spcPct val="50000"/>
              </a:spcBef>
              <a:buFontTx/>
              <a:buChar char="•"/>
            </a:pPr>
            <a:r>
              <a:rPr lang="es-CL" altLang="es-CL" sz="2400" noProof="1" smtClean="0">
                <a:solidFill>
                  <a:schemeClr val="bg1">
                    <a:lumMod val="50000"/>
                  </a:schemeClr>
                </a:solidFill>
              </a:rPr>
              <a:t>The following facts where taken under consideration</a:t>
            </a:r>
          </a:p>
          <a:p>
            <a:pPr marL="1200150" lvl="2" indent="-285750" eaLnBrk="1" hangingPunct="1">
              <a:spcBef>
                <a:spcPct val="50000"/>
              </a:spcBef>
              <a:buFont typeface="Arial" panose="020B0604020202020204" pitchFamily="34" charset="0"/>
              <a:buChar char="•"/>
            </a:pPr>
            <a:r>
              <a:rPr lang="es-CL" altLang="es-CL" noProof="1">
                <a:solidFill>
                  <a:schemeClr val="bg1">
                    <a:lumMod val="50000"/>
                  </a:schemeClr>
                </a:solidFill>
              </a:rPr>
              <a:t>Frequency bands 76-77.5 GHz and 78-81 GHz are already allocated to radiolocation service on primary basis (in the </a:t>
            </a:r>
            <a:r>
              <a:rPr lang="en-US" dirty="0">
                <a:solidFill>
                  <a:schemeClr val="bg1">
                    <a:lumMod val="50000"/>
                  </a:schemeClr>
                </a:solidFill>
              </a:rPr>
              <a:t>three ITU Regions).</a:t>
            </a:r>
          </a:p>
          <a:p>
            <a:pPr marL="1200150" lvl="2" indent="-285750" eaLnBrk="1" hangingPunct="1">
              <a:spcBef>
                <a:spcPct val="50000"/>
              </a:spcBef>
              <a:buFont typeface="Arial" panose="020B0604020202020204" pitchFamily="34" charset="0"/>
              <a:buChar char="•"/>
            </a:pPr>
            <a:r>
              <a:rPr lang="es-CL" altLang="es-CL" noProof="1">
                <a:solidFill>
                  <a:schemeClr val="bg1">
                    <a:lumMod val="50000"/>
                  </a:schemeClr>
                </a:solidFill>
              </a:rPr>
              <a:t>Frequency band 77-81 GHz has been appointed for the use of automotive short range radar in many countries, meaning they </a:t>
            </a:r>
            <a:r>
              <a:rPr lang="es-CL" altLang="es-CL" noProof="1" smtClean="0">
                <a:solidFill>
                  <a:schemeClr val="bg1">
                    <a:lumMod val="50000"/>
                  </a:schemeClr>
                </a:solidFill>
              </a:rPr>
              <a:t>would </a:t>
            </a:r>
            <a:r>
              <a:rPr lang="es-CL" altLang="es-CL" noProof="1">
                <a:solidFill>
                  <a:schemeClr val="bg1">
                    <a:lumMod val="50000"/>
                  </a:schemeClr>
                </a:solidFill>
              </a:rPr>
              <a:t>arrive included as a part of the vehicles to be sold in Chile.</a:t>
            </a:r>
          </a:p>
          <a:p>
            <a:pPr marL="1200150" lvl="2" indent="-285750" eaLnBrk="1" hangingPunct="1">
              <a:spcBef>
                <a:spcPct val="50000"/>
              </a:spcBef>
              <a:buFont typeface="Arial" panose="020B0604020202020204" pitchFamily="34" charset="0"/>
              <a:buChar char="•"/>
            </a:pPr>
            <a:r>
              <a:rPr lang="es-CL" altLang="es-CL" noProof="1">
                <a:solidFill>
                  <a:schemeClr val="bg1">
                    <a:lumMod val="50000"/>
                  </a:schemeClr>
                </a:solidFill>
              </a:rPr>
              <a:t>Seeking to avoid an unregulated development of automotive radar devices, Subtel considered useful to regulate the band in order to inform vehicles </a:t>
            </a:r>
            <a:r>
              <a:rPr lang="es-CL" altLang="es-CL" noProof="1" smtClean="0">
                <a:solidFill>
                  <a:schemeClr val="bg1">
                    <a:lumMod val="50000"/>
                  </a:schemeClr>
                </a:solidFill>
              </a:rPr>
              <a:t>manufacturers and importers  </a:t>
            </a:r>
            <a:r>
              <a:rPr lang="es-CL" altLang="es-CL" noProof="1">
                <a:solidFill>
                  <a:schemeClr val="bg1">
                    <a:lumMod val="50000"/>
                  </a:schemeClr>
                </a:solidFill>
              </a:rPr>
              <a:t>the conditions for </a:t>
            </a:r>
            <a:r>
              <a:rPr lang="es-CL" altLang="es-CL" noProof="1" smtClean="0">
                <a:solidFill>
                  <a:schemeClr val="bg1">
                    <a:lumMod val="50000"/>
                  </a:schemeClr>
                </a:solidFill>
              </a:rPr>
              <a:t>their operation, </a:t>
            </a:r>
            <a:r>
              <a:rPr lang="es-CL" altLang="es-CL" noProof="1">
                <a:solidFill>
                  <a:schemeClr val="bg1">
                    <a:lumMod val="50000"/>
                  </a:schemeClr>
                </a:solidFill>
              </a:rPr>
              <a:t>mainly radiated power (as stated in </a:t>
            </a:r>
            <a:r>
              <a:rPr lang="es-CL" altLang="es-CL" noProof="1" smtClean="0">
                <a:solidFill>
                  <a:schemeClr val="bg1">
                    <a:lumMod val="50000"/>
                  </a:schemeClr>
                </a:solidFill>
              </a:rPr>
              <a:t>Recommendation ITU-R </a:t>
            </a:r>
            <a:r>
              <a:rPr lang="es-CL" altLang="es-CL" noProof="1">
                <a:solidFill>
                  <a:schemeClr val="bg1">
                    <a:lumMod val="50000"/>
                  </a:schemeClr>
                </a:solidFill>
              </a:rPr>
              <a:t>M-1452-2). </a:t>
            </a:r>
          </a:p>
          <a:p>
            <a:pPr marL="1200150" lvl="2" indent="-285750" eaLnBrk="1" hangingPunct="1">
              <a:spcBef>
                <a:spcPct val="50000"/>
              </a:spcBef>
              <a:buFont typeface="Arial" panose="020B0604020202020204" pitchFamily="34" charset="0"/>
              <a:buChar char="•"/>
            </a:pPr>
            <a:endParaRPr lang="es-CL" altLang="es-CL" noProof="1">
              <a:solidFill>
                <a:schemeClr val="bg1">
                  <a:lumMod val="50000"/>
                </a:schemeClr>
              </a:solidFill>
            </a:endParaRPr>
          </a:p>
          <a:p>
            <a:endParaRPr lang="es-CL" altLang="es-CL" noProof="1" smtClean="0">
              <a:solidFill>
                <a:schemeClr val="bg1">
                  <a:lumMod val="50000"/>
                </a:schemeClr>
              </a:solidFill>
            </a:endParaRPr>
          </a:p>
        </p:txBody>
      </p:sp>
    </p:spTree>
    <p:extLst>
      <p:ext uri="{BB962C8B-B14F-4D97-AF65-F5344CB8AC3E}">
        <p14:creationId xmlns:p14="http://schemas.microsoft.com/office/powerpoint/2010/main" val="414692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27</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Considerations</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Text Box 3"/>
          <p:cNvSpPr txBox="1">
            <a:spLocks noChangeArrowheads="1"/>
          </p:cNvSpPr>
          <p:nvPr/>
        </p:nvSpPr>
        <p:spPr bwMode="auto">
          <a:xfrm>
            <a:off x="415925" y="1268760"/>
            <a:ext cx="832643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lvl="1" eaLnBrk="1" hangingPunct="1">
              <a:spcBef>
                <a:spcPct val="50000"/>
              </a:spcBef>
              <a:buFontTx/>
              <a:buChar char="•"/>
            </a:pPr>
            <a:r>
              <a:rPr lang="es-CL" altLang="es-CL" sz="2400" noProof="1">
                <a:solidFill>
                  <a:schemeClr val="bg1">
                    <a:lumMod val="50000"/>
                  </a:schemeClr>
                </a:solidFill>
              </a:rPr>
              <a:t>Sharing might be difficult with radioastronomy, due to the extreme sensitivity of the radioastronomy </a:t>
            </a:r>
            <a:r>
              <a:rPr lang="es-CL" altLang="es-CL" sz="2400" noProof="1" smtClean="0">
                <a:solidFill>
                  <a:schemeClr val="bg1">
                    <a:lumMod val="50000"/>
                  </a:schemeClr>
                </a:solidFill>
              </a:rPr>
              <a:t>equipment</a:t>
            </a:r>
          </a:p>
          <a:p>
            <a:pPr marL="742950" lvl="1" indent="-285750" eaLnBrk="1" hangingPunct="1">
              <a:spcBef>
                <a:spcPct val="50000"/>
              </a:spcBef>
              <a:buFont typeface="Arial" panose="020B0604020202020204" pitchFamily="34" charset="0"/>
              <a:buChar char="•"/>
            </a:pPr>
            <a:r>
              <a:rPr lang="es-CL" altLang="es-CL" noProof="1" smtClean="0">
                <a:solidFill>
                  <a:schemeClr val="bg1">
                    <a:lumMod val="50000"/>
                  </a:schemeClr>
                </a:solidFill>
              </a:rPr>
              <a:t>Documents on measurements performed, like NRAO Technical Note N°219 concluded:</a:t>
            </a:r>
          </a:p>
          <a:p>
            <a:pPr marL="1200150" lvl="2" indent="-285750" eaLnBrk="1" hangingPunct="1">
              <a:spcBef>
                <a:spcPct val="50000"/>
              </a:spcBef>
              <a:buFont typeface="Arial" panose="020B0604020202020204" pitchFamily="34" charset="0"/>
              <a:buChar char="•"/>
            </a:pPr>
            <a:r>
              <a:rPr lang="es-CL" altLang="es-CL" noProof="1" smtClean="0">
                <a:solidFill>
                  <a:schemeClr val="bg1">
                    <a:lumMod val="50000"/>
                  </a:schemeClr>
                </a:solidFill>
              </a:rPr>
              <a:t>A zone of avoidance of about 30 to 40 km around the mm wave observatory would be needed.</a:t>
            </a:r>
          </a:p>
          <a:p>
            <a:pPr marL="1200150" lvl="2" indent="-285750" eaLnBrk="1" hangingPunct="1">
              <a:spcBef>
                <a:spcPct val="50000"/>
              </a:spcBef>
              <a:buFont typeface="Arial" panose="020B0604020202020204" pitchFamily="34" charset="0"/>
              <a:buChar char="•"/>
            </a:pPr>
            <a:r>
              <a:rPr lang="es-CL" altLang="es-CL" noProof="1">
                <a:solidFill>
                  <a:schemeClr val="bg1">
                    <a:lumMod val="50000"/>
                  </a:schemeClr>
                </a:solidFill>
              </a:rPr>
              <a:t>The </a:t>
            </a:r>
            <a:r>
              <a:rPr lang="en-US" dirty="0">
                <a:solidFill>
                  <a:schemeClr val="bg1">
                    <a:lumMod val="50000"/>
                  </a:schemeClr>
                </a:solidFill>
              </a:rPr>
              <a:t>study acknowledged that other factors such as terrain shielding, orientation of the vehicular radar transmitter antenna with respect to the observatory were not taken into account</a:t>
            </a:r>
          </a:p>
          <a:p>
            <a:pPr marL="1200150" lvl="2" indent="-285750" eaLnBrk="1" hangingPunct="1">
              <a:spcBef>
                <a:spcPct val="50000"/>
              </a:spcBef>
              <a:buFont typeface="Arial" panose="020B0604020202020204" pitchFamily="34" charset="0"/>
              <a:buChar char="•"/>
            </a:pPr>
            <a:r>
              <a:rPr lang="en-US" dirty="0">
                <a:solidFill>
                  <a:schemeClr val="bg1">
                    <a:lumMod val="50000"/>
                  </a:schemeClr>
                </a:solidFill>
              </a:rPr>
              <a:t>Smaller zones of avoidance might suffice in areas without direct line of sight to the radio telescope </a:t>
            </a:r>
            <a:r>
              <a:rPr lang="es-CL" altLang="es-CL" noProof="1">
                <a:solidFill>
                  <a:schemeClr val="bg1">
                    <a:lumMod val="50000"/>
                  </a:schemeClr>
                </a:solidFill>
              </a:rPr>
              <a:t> </a:t>
            </a:r>
          </a:p>
        </p:txBody>
      </p:sp>
    </p:spTree>
    <p:extLst>
      <p:ext uri="{BB962C8B-B14F-4D97-AF65-F5344CB8AC3E}">
        <p14:creationId xmlns:p14="http://schemas.microsoft.com/office/powerpoint/2010/main" val="1279543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28</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Example of 7 profiles ALMA to nearby roads</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pic>
        <p:nvPicPr>
          <p:cNvPr id="4099" name="Picture 3" descr="C:\Users\mrodriguez\Documents\Mónica 2014\808\CORF\ALMA Perf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56690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71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29</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Profile1</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pic>
        <p:nvPicPr>
          <p:cNvPr id="5122" name="Picture 2" descr="C:\Users\mrodriguez\Documents\Mónica 2014\808\CORF\AL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6122289" cy="5365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6588224" y="1052736"/>
            <a:ext cx="2376264" cy="5365800"/>
          </a:xfrm>
          <a:prstGeom prst="rect">
            <a:avLst/>
          </a:prstGeom>
          <a:noFill/>
          <a:ln w="9525">
            <a:noFill/>
            <a:miter lim="800000"/>
            <a:headEnd/>
            <a:tailEnd/>
          </a:ln>
        </p:spPr>
        <p:txBody>
          <a:bodyPr lIns="92075" tIns="46038" rIns="92075" bIns="46038"/>
          <a:lstStyle/>
          <a:p>
            <a:r>
              <a:rPr lang="en-US" sz="2200" dirty="0" smtClean="0">
                <a:solidFill>
                  <a:srgbClr val="595959"/>
                </a:solidFill>
                <a:latin typeface="Verdana" pitchFamily="34" charset="0"/>
                <a:ea typeface="Verdana" pitchFamily="34" charset="0"/>
                <a:cs typeface="Verdana" pitchFamily="34" charset="0"/>
              </a:rPr>
              <a:t>Dist.= 11.5 Km</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3782004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3</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CHILE</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9" name="Rectangle 3"/>
          <p:cNvSpPr>
            <a:spLocks noChangeArrowheads="1"/>
          </p:cNvSpPr>
          <p:nvPr/>
        </p:nvSpPr>
        <p:spPr bwMode="auto">
          <a:xfrm>
            <a:off x="457200" y="1196752"/>
            <a:ext cx="8075240" cy="4536504"/>
          </a:xfrm>
          <a:prstGeom prst="rect">
            <a:avLst/>
          </a:prstGeom>
          <a:noFill/>
          <a:ln w="9525">
            <a:noFill/>
            <a:miter lim="800000"/>
            <a:headEnd/>
            <a:tailEnd/>
          </a:ln>
        </p:spPr>
        <p:txBody>
          <a:bodyPr lIns="92075" tIns="46038" rIns="92075" bIns="46038"/>
          <a:lstStyle/>
          <a:p>
            <a:endParaRPr lang="es-CL" sz="2400" noProof="1"/>
          </a:p>
        </p:txBody>
      </p:sp>
      <p:sp>
        <p:nvSpPr>
          <p:cNvPr id="2" name="1 Rectángulo"/>
          <p:cNvSpPr/>
          <p:nvPr/>
        </p:nvSpPr>
        <p:spPr>
          <a:xfrm>
            <a:off x="823986" y="1196753"/>
            <a:ext cx="7708454" cy="3139321"/>
          </a:xfrm>
          <a:prstGeom prst="rect">
            <a:avLst/>
          </a:prstGeom>
        </p:spPr>
        <p:txBody>
          <a:bodyPr wrap="square">
            <a:spAutoFit/>
          </a:bodyPr>
          <a:lstStyle/>
          <a:p>
            <a:r>
              <a:rPr lang="es-ES" noProof="1" smtClean="0"/>
              <a:t>Chilean business environment is based on a commitment to economic liberalization and free-market policies. It has focused on building sound macroeconomic bases and strong institutions, as well as promoting competition and international integration.</a:t>
            </a:r>
          </a:p>
          <a:p>
            <a:endParaRPr lang="es-ES" noProof="1" smtClean="0"/>
          </a:p>
          <a:p>
            <a:r>
              <a:rPr lang="es-ES" noProof="1" smtClean="0"/>
              <a:t>It is worth mentioning the country’s modern telecommunications system, its internationally competitive banking sector, fine standard of public infrastructure, excellent quality of services and availability of qualified workers. </a:t>
            </a:r>
            <a:endParaRPr lang="es-CL" noProof="1" smtClean="0"/>
          </a:p>
          <a:p>
            <a:r>
              <a:rPr lang="es-ES" noProof="1" smtClean="0"/>
              <a:t> </a:t>
            </a:r>
            <a:endParaRPr lang="es-CL" noProof="1" smtClean="0"/>
          </a:p>
          <a:p>
            <a:r>
              <a:rPr lang="es-ES" noProof="1" smtClean="0"/>
              <a:t> </a:t>
            </a:r>
            <a:endParaRPr lang="es-CL" noProof="1"/>
          </a:p>
        </p:txBody>
      </p:sp>
    </p:spTree>
    <p:extLst>
      <p:ext uri="{BB962C8B-B14F-4D97-AF65-F5344CB8AC3E}">
        <p14:creationId xmlns:p14="http://schemas.microsoft.com/office/powerpoint/2010/main" val="92495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30</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Profile 2</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pic>
        <p:nvPicPr>
          <p:cNvPr id="6146" name="Picture 2" descr="C:\Users\mrodriguez\Documents\Mónica 2014\808\CORF\AL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35291"/>
            <a:ext cx="5957970" cy="52217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6588224" y="1052736"/>
            <a:ext cx="2376264" cy="5365800"/>
          </a:xfrm>
          <a:prstGeom prst="rect">
            <a:avLst/>
          </a:prstGeom>
          <a:noFill/>
          <a:ln w="9525">
            <a:noFill/>
            <a:miter lim="800000"/>
            <a:headEnd/>
            <a:tailEnd/>
          </a:ln>
        </p:spPr>
        <p:txBody>
          <a:bodyPr lIns="92075" tIns="46038" rIns="92075" bIns="46038"/>
          <a:lstStyle/>
          <a:p>
            <a:r>
              <a:rPr lang="en-US" sz="2200" dirty="0" smtClean="0">
                <a:solidFill>
                  <a:srgbClr val="595959"/>
                </a:solidFill>
                <a:latin typeface="Verdana" pitchFamily="34" charset="0"/>
                <a:ea typeface="Verdana" pitchFamily="34" charset="0"/>
                <a:cs typeface="Verdana" pitchFamily="34" charset="0"/>
              </a:rPr>
              <a:t>Dist.= 12.7 Km</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2230524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31</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Profile 3</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pic>
        <p:nvPicPr>
          <p:cNvPr id="7170" name="Picture 2" descr="C:\Users\mrodriguez\Documents\Mónica 2014\808\CORF\AL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61129"/>
            <a:ext cx="6226813" cy="54574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6588224" y="1052736"/>
            <a:ext cx="2376264" cy="5365800"/>
          </a:xfrm>
          <a:prstGeom prst="rect">
            <a:avLst/>
          </a:prstGeom>
          <a:noFill/>
          <a:ln w="9525">
            <a:noFill/>
            <a:miter lim="800000"/>
            <a:headEnd/>
            <a:tailEnd/>
          </a:ln>
        </p:spPr>
        <p:txBody>
          <a:bodyPr lIns="92075" tIns="46038" rIns="92075" bIns="46038"/>
          <a:lstStyle/>
          <a:p>
            <a:r>
              <a:rPr lang="en-US" sz="2200" dirty="0" smtClean="0">
                <a:solidFill>
                  <a:srgbClr val="595959"/>
                </a:solidFill>
                <a:latin typeface="Verdana" pitchFamily="34" charset="0"/>
                <a:ea typeface="Verdana" pitchFamily="34" charset="0"/>
                <a:cs typeface="Verdana" pitchFamily="34" charset="0"/>
              </a:rPr>
              <a:t>Dist.= 15.8 Km</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95918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32</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Profile 4</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pic>
        <p:nvPicPr>
          <p:cNvPr id="8194" name="Picture 2" descr="C:\Users\mrodriguez\Documents\Mónica 2014\808\CORF\ALM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88740"/>
            <a:ext cx="6081209" cy="53297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6588224" y="1052736"/>
            <a:ext cx="2376264" cy="5365800"/>
          </a:xfrm>
          <a:prstGeom prst="rect">
            <a:avLst/>
          </a:prstGeom>
          <a:noFill/>
          <a:ln w="9525">
            <a:noFill/>
            <a:miter lim="800000"/>
            <a:headEnd/>
            <a:tailEnd/>
          </a:ln>
        </p:spPr>
        <p:txBody>
          <a:bodyPr lIns="92075" tIns="46038" rIns="92075" bIns="46038"/>
          <a:lstStyle/>
          <a:p>
            <a:r>
              <a:rPr lang="en-US" sz="2200" dirty="0" smtClean="0">
                <a:solidFill>
                  <a:srgbClr val="595959"/>
                </a:solidFill>
                <a:latin typeface="Verdana" pitchFamily="34" charset="0"/>
                <a:ea typeface="Verdana" pitchFamily="34" charset="0"/>
                <a:cs typeface="Verdana" pitchFamily="34" charset="0"/>
              </a:rPr>
              <a:t>Dist.= 39.4 Km</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4163917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33</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Profile 5</a:t>
            </a:r>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pic>
        <p:nvPicPr>
          <p:cNvPr id="9218" name="Picture 2" descr="C:\Users\mrodriguez\Documents\Mónica 2014\808\CORF\AL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58776"/>
            <a:ext cx="6229497" cy="5459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6588224" y="1052736"/>
            <a:ext cx="2376264" cy="5365800"/>
          </a:xfrm>
          <a:prstGeom prst="rect">
            <a:avLst/>
          </a:prstGeom>
          <a:noFill/>
          <a:ln w="9525">
            <a:noFill/>
            <a:miter lim="800000"/>
            <a:headEnd/>
            <a:tailEnd/>
          </a:ln>
        </p:spPr>
        <p:txBody>
          <a:bodyPr lIns="92075" tIns="46038" rIns="92075" bIns="46038"/>
          <a:lstStyle/>
          <a:p>
            <a:r>
              <a:rPr lang="en-US" sz="2200" dirty="0" smtClean="0">
                <a:solidFill>
                  <a:srgbClr val="595959"/>
                </a:solidFill>
                <a:latin typeface="Verdana" pitchFamily="34" charset="0"/>
                <a:ea typeface="Verdana" pitchFamily="34" charset="0"/>
                <a:cs typeface="Verdana" pitchFamily="34" charset="0"/>
              </a:rPr>
              <a:t>Dist.= 32.0 Km</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2153332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rPr>
              <a:pPr eaLnBrk="1" hangingPunct="1"/>
              <a:t>4</a:t>
            </a:fld>
            <a:endParaRPr lang="en-US" sz="1000">
              <a:solidFill>
                <a:srgbClr val="898989"/>
              </a:solidFill>
              <a:latin typeface="Verdana" pitchFamily="34" charset="0"/>
            </a:endParaRPr>
          </a:p>
        </p:txBody>
      </p:sp>
      <p:sp>
        <p:nvSpPr>
          <p:cNvPr id="8" name="7 Forma libre"/>
          <p:cNvSpPr/>
          <p:nvPr/>
        </p:nvSpPr>
        <p:spPr>
          <a:xfrm>
            <a:off x="1547664" y="2564904"/>
            <a:ext cx="6096000" cy="864096"/>
          </a:xfrm>
          <a:custGeom>
            <a:avLst/>
            <a:gdLst>
              <a:gd name="connsiteX0" fmla="*/ 0 w 6096000"/>
              <a:gd name="connsiteY0" fmla="*/ 202804 h 1216800"/>
              <a:gd name="connsiteX1" fmla="*/ 59400 w 6096000"/>
              <a:gd name="connsiteY1" fmla="*/ 59400 h 1216800"/>
              <a:gd name="connsiteX2" fmla="*/ 202804 w 6096000"/>
              <a:gd name="connsiteY2" fmla="*/ 0 h 1216800"/>
              <a:gd name="connsiteX3" fmla="*/ 5893196 w 6096000"/>
              <a:gd name="connsiteY3" fmla="*/ 0 h 1216800"/>
              <a:gd name="connsiteX4" fmla="*/ 6036600 w 6096000"/>
              <a:gd name="connsiteY4" fmla="*/ 59400 h 1216800"/>
              <a:gd name="connsiteX5" fmla="*/ 6096000 w 6096000"/>
              <a:gd name="connsiteY5" fmla="*/ 202804 h 1216800"/>
              <a:gd name="connsiteX6" fmla="*/ 6096000 w 6096000"/>
              <a:gd name="connsiteY6" fmla="*/ 1013996 h 1216800"/>
              <a:gd name="connsiteX7" fmla="*/ 6036600 w 6096000"/>
              <a:gd name="connsiteY7" fmla="*/ 1157400 h 1216800"/>
              <a:gd name="connsiteX8" fmla="*/ 5893196 w 6096000"/>
              <a:gd name="connsiteY8" fmla="*/ 1216800 h 1216800"/>
              <a:gd name="connsiteX9" fmla="*/ 202804 w 6096000"/>
              <a:gd name="connsiteY9" fmla="*/ 1216800 h 1216800"/>
              <a:gd name="connsiteX10" fmla="*/ 59400 w 6096000"/>
              <a:gd name="connsiteY10" fmla="*/ 1157400 h 1216800"/>
              <a:gd name="connsiteX11" fmla="*/ 0 w 6096000"/>
              <a:gd name="connsiteY11" fmla="*/ 1013996 h 1216800"/>
              <a:gd name="connsiteX12" fmla="*/ 0 w 6096000"/>
              <a:gd name="connsiteY12"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216800">
                <a:moveTo>
                  <a:pt x="0" y="202804"/>
                </a:moveTo>
                <a:cubicBezTo>
                  <a:pt x="0" y="149017"/>
                  <a:pt x="21367" y="97433"/>
                  <a:pt x="59400" y="59400"/>
                </a:cubicBezTo>
                <a:cubicBezTo>
                  <a:pt x="97433" y="21367"/>
                  <a:pt x="149017" y="0"/>
                  <a:pt x="202804" y="0"/>
                </a:cubicBezTo>
                <a:lnTo>
                  <a:pt x="5893196" y="0"/>
                </a:lnTo>
                <a:cubicBezTo>
                  <a:pt x="5946983" y="0"/>
                  <a:pt x="5998567" y="21367"/>
                  <a:pt x="6036600" y="59400"/>
                </a:cubicBezTo>
                <a:cubicBezTo>
                  <a:pt x="6074633" y="97433"/>
                  <a:pt x="6096000" y="149017"/>
                  <a:pt x="6096000" y="202804"/>
                </a:cubicBezTo>
                <a:lnTo>
                  <a:pt x="6096000" y="1013996"/>
                </a:lnTo>
                <a:cubicBezTo>
                  <a:pt x="6096000" y="1067783"/>
                  <a:pt x="6074633" y="1119367"/>
                  <a:pt x="6036600" y="1157400"/>
                </a:cubicBezTo>
                <a:cubicBezTo>
                  <a:pt x="5998567" y="1195433"/>
                  <a:pt x="5946983" y="1216800"/>
                  <a:pt x="5893196" y="1216800"/>
                </a:cubicBezTo>
                <a:lnTo>
                  <a:pt x="202804" y="1216800"/>
                </a:lnTo>
                <a:cubicBezTo>
                  <a:pt x="149017" y="1216800"/>
                  <a:pt x="97433" y="1195433"/>
                  <a:pt x="59400" y="1157400"/>
                </a:cubicBezTo>
                <a:cubicBezTo>
                  <a:pt x="21367" y="1119367"/>
                  <a:pt x="0" y="1067783"/>
                  <a:pt x="0" y="1013996"/>
                </a:cubicBezTo>
                <a:lnTo>
                  <a:pt x="0" y="202804"/>
                </a:lnTo>
                <a:close/>
              </a:path>
            </a:pathLst>
          </a:custGeom>
          <a:solidFill>
            <a:srgbClr val="006CB7"/>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66079" tIns="166079" rIns="166079" bIns="166079" numCol="1" spcCol="1270" anchor="ctr" anchorCtr="0">
            <a:noAutofit/>
          </a:bodyPr>
          <a:lstStyle/>
          <a:p>
            <a:pPr defTabSz="1244600">
              <a:lnSpc>
                <a:spcPct val="90000"/>
              </a:lnSpc>
              <a:spcAft>
                <a:spcPct val="35000"/>
              </a:spcAft>
            </a:pPr>
            <a:r>
              <a:rPr lang="en-US" sz="2400" dirty="0" smtClean="0">
                <a:latin typeface="Verdana" pitchFamily="34" charset="0"/>
                <a:ea typeface="Verdana" pitchFamily="34" charset="0"/>
                <a:cs typeface="Verdana" pitchFamily="34" charset="0"/>
              </a:rPr>
              <a:t>Framework </a:t>
            </a:r>
            <a:r>
              <a:rPr lang="en-US" sz="2400" dirty="0">
                <a:latin typeface="Verdana" pitchFamily="34" charset="0"/>
                <a:ea typeface="Verdana" pitchFamily="34" charset="0"/>
                <a:cs typeface="Verdana" pitchFamily="34" charset="0"/>
              </a:rPr>
              <a:t>for </a:t>
            </a:r>
            <a:r>
              <a:rPr lang="en-US" sz="2400" dirty="0" smtClean="0">
                <a:latin typeface="Verdana" pitchFamily="34" charset="0"/>
                <a:ea typeface="Verdana" pitchFamily="34" charset="0"/>
                <a:cs typeface="Verdana" pitchFamily="34" charset="0"/>
              </a:rPr>
              <a:t>Telecommunications</a:t>
            </a:r>
            <a:endParaRPr lang="es-CL" sz="2400" kern="1200" dirty="0">
              <a:latin typeface="Verdana" pitchFamily="34" charset="0"/>
              <a:ea typeface="Verdana" pitchFamily="34" charset="0"/>
              <a:cs typeface="Verdana" pitchFamily="34" charset="0"/>
            </a:endParaRPr>
          </a:p>
        </p:txBody>
      </p:sp>
      <p:sp>
        <p:nvSpPr>
          <p:cNvPr id="9"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Tree>
    <p:extLst>
      <p:ext uri="{BB962C8B-B14F-4D97-AF65-F5344CB8AC3E}">
        <p14:creationId xmlns:p14="http://schemas.microsoft.com/office/powerpoint/2010/main" val="201725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5</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Framework for Telecommunications </a:t>
            </a:r>
            <a:endParaRPr lang="es-ES_tradnl" sz="2800" dirty="0">
              <a:solidFill>
                <a:srgbClr val="006CB7"/>
              </a:solidFill>
              <a:latin typeface="Verdana" pitchFamily="34" charset="0"/>
              <a:ea typeface="Verdana" pitchFamily="34" charset="0"/>
              <a:cs typeface="Verdana" pitchFamily="34" charset="0"/>
            </a:endParaRPr>
          </a:p>
          <a:p>
            <a:pPr algn="ctr" eaLnBrk="0" hangingPunct="0"/>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23528" y="2348881"/>
            <a:ext cx="8448997" cy="1008112"/>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n-US" sz="2000" dirty="0" smtClean="0">
                <a:solidFill>
                  <a:srgbClr val="595959"/>
                </a:solidFill>
                <a:latin typeface="Verdana" pitchFamily="34" charset="0"/>
                <a:ea typeface="Verdana" pitchFamily="34" charset="0"/>
                <a:cs typeface="Verdana" pitchFamily="34" charset="0"/>
              </a:rPr>
              <a:t>The </a:t>
            </a:r>
            <a:r>
              <a:rPr lang="en-US" sz="2000" dirty="0" err="1">
                <a:solidFill>
                  <a:srgbClr val="595959"/>
                </a:solidFill>
                <a:latin typeface="Verdana" pitchFamily="34" charset="0"/>
                <a:ea typeface="Verdana" pitchFamily="34" charset="0"/>
                <a:cs typeface="Verdana" pitchFamily="34" charset="0"/>
              </a:rPr>
              <a:t>Undersecretariat</a:t>
            </a:r>
            <a:r>
              <a:rPr lang="en-US" sz="2000" dirty="0">
                <a:solidFill>
                  <a:srgbClr val="595959"/>
                </a:solidFill>
                <a:latin typeface="Verdana" pitchFamily="34" charset="0"/>
                <a:ea typeface="Verdana" pitchFamily="34" charset="0"/>
                <a:cs typeface="Verdana" pitchFamily="34" charset="0"/>
              </a:rPr>
              <a:t> of Telecommunications (SUBTEL) </a:t>
            </a:r>
            <a:endParaRPr lang="es-ES_tradnl" sz="2000" dirty="0">
              <a:solidFill>
                <a:srgbClr val="595959"/>
              </a:solidFill>
              <a:latin typeface="Verdana" pitchFamily="34" charset="0"/>
              <a:ea typeface="Verdana" pitchFamily="34" charset="0"/>
              <a:cs typeface="Verdana" pitchFamily="34" charset="0"/>
            </a:endParaRPr>
          </a:p>
        </p:txBody>
      </p:sp>
      <p:sp>
        <p:nvSpPr>
          <p:cNvPr id="8" name="Rectangle 3"/>
          <p:cNvSpPr>
            <a:spLocks noChangeArrowheads="1"/>
          </p:cNvSpPr>
          <p:nvPr/>
        </p:nvSpPr>
        <p:spPr bwMode="auto">
          <a:xfrm>
            <a:off x="457200" y="3356993"/>
            <a:ext cx="8315325" cy="2769170"/>
          </a:xfrm>
          <a:prstGeom prst="rect">
            <a:avLst/>
          </a:prstGeom>
          <a:noFill/>
          <a:ln w="9525">
            <a:noFill/>
            <a:miter lim="800000"/>
            <a:headEnd/>
            <a:tailEnd/>
          </a:ln>
        </p:spPr>
        <p:txBody>
          <a:bodyPr lIns="92075" tIns="46038" rIns="92075" bIns="46038"/>
          <a:lstStyle/>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was </a:t>
            </a:r>
            <a:r>
              <a:rPr lang="en-US" sz="2000" dirty="0">
                <a:solidFill>
                  <a:srgbClr val="595959"/>
                </a:solidFill>
                <a:latin typeface="Verdana" pitchFamily="34" charset="0"/>
                <a:ea typeface="Verdana" pitchFamily="34" charset="0"/>
                <a:cs typeface="Verdana" pitchFamily="34" charset="0"/>
              </a:rPr>
              <a:t>created in </a:t>
            </a:r>
            <a:r>
              <a:rPr lang="en-US" sz="2000" dirty="0" smtClean="0">
                <a:solidFill>
                  <a:srgbClr val="595959"/>
                </a:solidFill>
                <a:latin typeface="Verdana" pitchFamily="34" charset="0"/>
                <a:ea typeface="Verdana" pitchFamily="34" charset="0"/>
                <a:cs typeface="Verdana" pitchFamily="34" charset="0"/>
              </a:rPr>
              <a:t>1977, </a:t>
            </a:r>
            <a:r>
              <a:rPr lang="es-ES" altLang="es-CL" sz="2000" noProof="1">
                <a:solidFill>
                  <a:srgbClr val="595959"/>
                </a:solidFill>
                <a:latin typeface="Verdana" pitchFamily="34" charset="0"/>
                <a:ea typeface="Verdana" pitchFamily="34" charset="0"/>
                <a:cs typeface="Verdana" pitchFamily="34" charset="0"/>
              </a:rPr>
              <a:t>Decreto N°1762</a:t>
            </a:r>
            <a:endParaRPr lang="en-US"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a:solidFill>
                  <a:srgbClr val="595959"/>
                </a:solidFill>
                <a:latin typeface="Verdana" pitchFamily="34" charset="0"/>
                <a:ea typeface="Verdana" pitchFamily="34" charset="0"/>
                <a:cs typeface="Verdana" pitchFamily="34" charset="0"/>
              </a:rPr>
              <a:t>as a technical body in charge of regulating and promoting the development of telecommunications</a:t>
            </a:r>
          </a:p>
          <a:p>
            <a:pPr marL="800100" lvl="1" indent="-342900" eaLnBrk="0" hangingPunct="0">
              <a:spcBef>
                <a:spcPct val="20000"/>
              </a:spcBef>
              <a:buFont typeface="Times" pitchFamily="80" charset="0"/>
              <a:buChar char="•"/>
            </a:pPr>
            <a:r>
              <a:rPr lang="en-US" sz="2000" dirty="0">
                <a:solidFill>
                  <a:srgbClr val="595959"/>
                </a:solidFill>
                <a:latin typeface="Verdana" pitchFamily="34" charset="0"/>
                <a:ea typeface="Verdana" pitchFamily="34" charset="0"/>
                <a:cs typeface="Verdana" pitchFamily="34" charset="0"/>
              </a:rPr>
              <a:t>under the organizational structure of the Ministry of Transport and </a:t>
            </a:r>
            <a:r>
              <a:rPr lang="en-US" sz="2000" dirty="0" smtClean="0">
                <a:solidFill>
                  <a:srgbClr val="595959"/>
                </a:solidFill>
                <a:latin typeface="Verdana" pitchFamily="34" charset="0"/>
                <a:ea typeface="Verdana" pitchFamily="34" charset="0"/>
                <a:cs typeface="Verdana" pitchFamily="34" charset="0"/>
              </a:rPr>
              <a:t>Telecommunications</a:t>
            </a:r>
            <a:endParaRPr lang="es-CL" sz="2000" dirty="0">
              <a:solidFill>
                <a:srgbClr val="595959"/>
              </a:solidFill>
              <a:latin typeface="Verdana" pitchFamily="34" charset="0"/>
              <a:ea typeface="Verdana" pitchFamily="34" charset="0"/>
              <a:cs typeface="Verdana" pitchFamily="34" charset="0"/>
            </a:endParaRPr>
          </a:p>
          <a:p>
            <a:pPr lvl="2" eaLnBrk="0" hangingPunct="0">
              <a:spcBef>
                <a:spcPct val="20000"/>
              </a:spcBef>
            </a:pPr>
            <a:r>
              <a:rPr lang="es-ES_tradnl" sz="2800" dirty="0">
                <a:solidFill>
                  <a:srgbClr val="595959"/>
                </a:solidFill>
                <a:latin typeface="Verdana" pitchFamily="34" charset="0"/>
                <a:ea typeface="Verdana" pitchFamily="34" charset="0"/>
                <a:cs typeface="Verdana" pitchFamily="34" charset="0"/>
              </a:rPr>
              <a:t>	</a:t>
            </a:r>
          </a:p>
        </p:txBody>
      </p:sp>
      <p:sp>
        <p:nvSpPr>
          <p:cNvPr id="9" name="Rectangle 3"/>
          <p:cNvSpPr>
            <a:spLocks noChangeArrowheads="1"/>
          </p:cNvSpPr>
          <p:nvPr/>
        </p:nvSpPr>
        <p:spPr bwMode="auto">
          <a:xfrm>
            <a:off x="457200" y="1196752"/>
            <a:ext cx="8075240" cy="860648"/>
          </a:xfrm>
          <a:prstGeom prst="rect">
            <a:avLst/>
          </a:prstGeom>
          <a:noFill/>
          <a:ln w="9525">
            <a:noFill/>
            <a:miter lim="800000"/>
            <a:headEnd/>
            <a:tailEnd/>
          </a:ln>
        </p:spPr>
        <p:txBody>
          <a:bodyPr lIns="92075" tIns="46038" rIns="92075" bIns="46038"/>
          <a:lstStyle/>
          <a:p>
            <a:r>
              <a:rPr lang="en-US" sz="2200" dirty="0">
                <a:solidFill>
                  <a:srgbClr val="595959"/>
                </a:solidFill>
                <a:latin typeface="Verdana" pitchFamily="34" charset="0"/>
                <a:ea typeface="Verdana" pitchFamily="34" charset="0"/>
                <a:cs typeface="Verdana" pitchFamily="34" charset="0"/>
              </a:rPr>
              <a:t>Institutional and Legal Framework for Telecommunications in </a:t>
            </a:r>
            <a:r>
              <a:rPr lang="en-US" sz="2200" dirty="0" smtClean="0">
                <a:solidFill>
                  <a:srgbClr val="595959"/>
                </a:solidFill>
                <a:latin typeface="Verdana" pitchFamily="34" charset="0"/>
                <a:ea typeface="Verdana" pitchFamily="34" charset="0"/>
                <a:cs typeface="Verdana" pitchFamily="34" charset="0"/>
              </a:rPr>
              <a:t>Chile:</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1099189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6</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Framework for Telecommunications </a:t>
            </a:r>
            <a:endParaRPr lang="es-ES_tradnl" sz="2800" dirty="0">
              <a:solidFill>
                <a:srgbClr val="006CB7"/>
              </a:solidFill>
              <a:latin typeface="Verdana" pitchFamily="34" charset="0"/>
              <a:ea typeface="Verdana" pitchFamily="34" charset="0"/>
              <a:cs typeface="Verdana" pitchFamily="34" charset="0"/>
            </a:endParaRPr>
          </a:p>
          <a:p>
            <a:pPr algn="ctr" eaLnBrk="0" hangingPunct="0"/>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09699" y="1646825"/>
            <a:ext cx="7934709" cy="420519"/>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n-US" sz="2000" dirty="0" err="1" smtClean="0">
                <a:solidFill>
                  <a:srgbClr val="595959"/>
                </a:solidFill>
                <a:latin typeface="Verdana" pitchFamily="34" charset="0"/>
                <a:ea typeface="Verdana" pitchFamily="34" charset="0"/>
                <a:cs typeface="Verdana" pitchFamily="34" charset="0"/>
              </a:rPr>
              <a:t>Subtel</a:t>
            </a:r>
            <a:r>
              <a:rPr lang="en-US" sz="2000" dirty="0" smtClean="0">
                <a:solidFill>
                  <a:srgbClr val="595959"/>
                </a:solidFill>
                <a:latin typeface="Verdana" pitchFamily="34" charset="0"/>
                <a:ea typeface="Verdana" pitchFamily="34" charset="0"/>
                <a:cs typeface="Verdana" pitchFamily="34" charset="0"/>
              </a:rPr>
              <a:t> is in charge of</a:t>
            </a:r>
            <a:endParaRPr lang="es-ES_tradnl" sz="2000" dirty="0">
              <a:solidFill>
                <a:srgbClr val="595959"/>
              </a:solidFill>
              <a:latin typeface="Verdana" pitchFamily="34" charset="0"/>
              <a:ea typeface="Verdana" pitchFamily="34" charset="0"/>
              <a:cs typeface="Verdana" pitchFamily="34" charset="0"/>
            </a:endParaRPr>
          </a:p>
        </p:txBody>
      </p:sp>
      <p:sp>
        <p:nvSpPr>
          <p:cNvPr id="8" name="Rectangle 3"/>
          <p:cNvSpPr>
            <a:spLocks noChangeArrowheads="1"/>
          </p:cNvSpPr>
          <p:nvPr/>
        </p:nvSpPr>
        <p:spPr bwMode="auto">
          <a:xfrm>
            <a:off x="467732" y="2067344"/>
            <a:ext cx="8315325" cy="4674024"/>
          </a:xfrm>
          <a:prstGeom prst="rect">
            <a:avLst/>
          </a:prstGeom>
          <a:noFill/>
          <a:ln w="9525">
            <a:noFill/>
            <a:miter lim="800000"/>
            <a:headEnd/>
            <a:tailEnd/>
          </a:ln>
        </p:spPr>
        <p:txBody>
          <a:bodyPr lIns="92075" tIns="46038" rIns="92075" bIns="46038"/>
          <a:lstStyle/>
          <a:p>
            <a:pPr marL="800100" lvl="1" indent="-342900" eaLnBrk="0" hangingPunct="0">
              <a:spcBef>
                <a:spcPct val="20000"/>
              </a:spcBef>
              <a:buFont typeface="Times" pitchFamily="80" charset="0"/>
              <a:buChar char="•"/>
            </a:pPr>
            <a:r>
              <a:rPr lang="en-US" sz="2000" dirty="0">
                <a:solidFill>
                  <a:srgbClr val="595959"/>
                </a:solidFill>
                <a:latin typeface="Verdana" pitchFamily="34" charset="0"/>
                <a:ea typeface="Verdana" pitchFamily="34" charset="0"/>
                <a:cs typeface="Verdana" pitchFamily="34" charset="0"/>
              </a:rPr>
              <a:t>Developing telecommunications </a:t>
            </a:r>
            <a:r>
              <a:rPr lang="en-US" sz="2000" dirty="0" smtClean="0">
                <a:solidFill>
                  <a:srgbClr val="595959"/>
                </a:solidFill>
                <a:latin typeface="Verdana" pitchFamily="34" charset="0"/>
                <a:ea typeface="Verdana" pitchFamily="34" charset="0"/>
                <a:cs typeface="Verdana" pitchFamily="34" charset="0"/>
              </a:rPr>
              <a:t>policies; </a:t>
            </a:r>
            <a:endParaRPr lang="en-US"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Compliance </a:t>
            </a:r>
            <a:r>
              <a:rPr lang="en-US" sz="2000" dirty="0">
                <a:solidFill>
                  <a:srgbClr val="595959"/>
                </a:solidFill>
                <a:latin typeface="Verdana" pitchFamily="34" charset="0"/>
                <a:ea typeface="Verdana" pitchFamily="34" charset="0"/>
                <a:cs typeface="Verdana" pitchFamily="34" charset="0"/>
              </a:rPr>
              <a:t>with the laws, regulations, technical standards, as well as international treaties;</a:t>
            </a:r>
            <a:endParaRPr lang="es-CL"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Spectrum </a:t>
            </a:r>
            <a:r>
              <a:rPr lang="en-US" sz="2000" dirty="0">
                <a:solidFill>
                  <a:srgbClr val="595959"/>
                </a:solidFill>
                <a:latin typeface="Verdana" pitchFamily="34" charset="0"/>
                <a:ea typeface="Verdana" pitchFamily="34" charset="0"/>
                <a:cs typeface="Verdana" pitchFamily="34" charset="0"/>
              </a:rPr>
              <a:t>management;</a:t>
            </a:r>
            <a:endParaRPr lang="es-CL"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Issuance </a:t>
            </a:r>
            <a:r>
              <a:rPr lang="en-US" sz="2000" dirty="0">
                <a:solidFill>
                  <a:srgbClr val="595959"/>
                </a:solidFill>
                <a:latin typeface="Verdana" pitchFamily="34" charset="0"/>
                <a:ea typeface="Verdana" pitchFamily="34" charset="0"/>
                <a:cs typeface="Verdana" pitchFamily="34" charset="0"/>
              </a:rPr>
              <a:t>of technical standards on telecommunications and control compliance;</a:t>
            </a:r>
            <a:endParaRPr lang="es-CL"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Representing </a:t>
            </a:r>
            <a:r>
              <a:rPr lang="en-US" sz="2000" dirty="0">
                <a:solidFill>
                  <a:srgbClr val="595959"/>
                </a:solidFill>
                <a:latin typeface="Verdana" pitchFamily="34" charset="0"/>
                <a:ea typeface="Verdana" pitchFamily="34" charset="0"/>
                <a:cs typeface="Verdana" pitchFamily="34" charset="0"/>
              </a:rPr>
              <a:t>the country as the Chilean </a:t>
            </a:r>
            <a:r>
              <a:rPr lang="en-US" sz="2000" dirty="0" smtClean="0">
                <a:solidFill>
                  <a:srgbClr val="595959"/>
                </a:solidFill>
                <a:latin typeface="Verdana" pitchFamily="34" charset="0"/>
                <a:ea typeface="Verdana" pitchFamily="34" charset="0"/>
                <a:cs typeface="Verdana" pitchFamily="34" charset="0"/>
              </a:rPr>
              <a:t>Telecommunication </a:t>
            </a:r>
            <a:r>
              <a:rPr lang="en-US" sz="2000" dirty="0">
                <a:solidFill>
                  <a:srgbClr val="595959"/>
                </a:solidFill>
                <a:latin typeface="Verdana" pitchFamily="34" charset="0"/>
                <a:ea typeface="Verdana" pitchFamily="34" charset="0"/>
                <a:cs typeface="Verdana" pitchFamily="34" charset="0"/>
              </a:rPr>
              <a:t>Administration before the International Telecommunication Union (UIT);</a:t>
            </a:r>
            <a:endParaRPr lang="es-CL"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Granting</a:t>
            </a:r>
            <a:r>
              <a:rPr lang="en-US" sz="2000" dirty="0">
                <a:solidFill>
                  <a:srgbClr val="595959"/>
                </a:solidFill>
                <a:latin typeface="Verdana" pitchFamily="34" charset="0"/>
                <a:ea typeface="Verdana" pitchFamily="34" charset="0"/>
                <a:cs typeface="Verdana" pitchFamily="34" charset="0"/>
              </a:rPr>
              <a:t>, modifying, denying, suspending or terminating concessions, permits, and licenses to provide telecommunication services in Chile;</a:t>
            </a:r>
            <a:endParaRPr lang="es-CL" sz="2000" dirty="0">
              <a:solidFill>
                <a:srgbClr val="595959"/>
              </a:solidFill>
              <a:latin typeface="Verdana" pitchFamily="34" charset="0"/>
              <a:ea typeface="Verdana" pitchFamily="34" charset="0"/>
              <a:cs typeface="Verdana" pitchFamily="34" charset="0"/>
            </a:endParaRPr>
          </a:p>
          <a:p>
            <a:pPr lvl="2" eaLnBrk="0" hangingPunct="0">
              <a:spcBef>
                <a:spcPct val="20000"/>
              </a:spcBef>
            </a:pPr>
            <a:r>
              <a:rPr lang="es-ES_tradnl" sz="2800" dirty="0">
                <a:solidFill>
                  <a:srgbClr val="595959"/>
                </a:solidFill>
                <a:latin typeface="Verdana" pitchFamily="34" charset="0"/>
                <a:ea typeface="Verdana" pitchFamily="34" charset="0"/>
                <a:cs typeface="Verdana" pitchFamily="34" charset="0"/>
              </a:rPr>
              <a:t>	</a:t>
            </a:r>
          </a:p>
        </p:txBody>
      </p:sp>
      <p:sp>
        <p:nvSpPr>
          <p:cNvPr id="9" name="Rectangle 3"/>
          <p:cNvSpPr>
            <a:spLocks noChangeArrowheads="1"/>
          </p:cNvSpPr>
          <p:nvPr/>
        </p:nvSpPr>
        <p:spPr bwMode="auto">
          <a:xfrm>
            <a:off x="449664" y="801143"/>
            <a:ext cx="8075240" cy="860648"/>
          </a:xfrm>
          <a:prstGeom prst="rect">
            <a:avLst/>
          </a:prstGeom>
          <a:noFill/>
          <a:ln w="9525">
            <a:noFill/>
            <a:miter lim="800000"/>
            <a:headEnd/>
            <a:tailEnd/>
          </a:ln>
        </p:spPr>
        <p:txBody>
          <a:bodyPr lIns="92075" tIns="46038" rIns="92075" bIns="46038"/>
          <a:lstStyle/>
          <a:p>
            <a:r>
              <a:rPr lang="en-US" sz="2200" dirty="0" smtClean="0">
                <a:solidFill>
                  <a:srgbClr val="595959"/>
                </a:solidFill>
                <a:latin typeface="Verdana" pitchFamily="34" charset="0"/>
                <a:ea typeface="Verdana" pitchFamily="34" charset="0"/>
                <a:cs typeface="Verdana" pitchFamily="34" charset="0"/>
              </a:rPr>
              <a:t>Functions of </a:t>
            </a:r>
            <a:r>
              <a:rPr lang="en-US" sz="2200" dirty="0" err="1" smtClean="0">
                <a:solidFill>
                  <a:srgbClr val="595959"/>
                </a:solidFill>
                <a:latin typeface="Verdana" pitchFamily="34" charset="0"/>
                <a:ea typeface="Verdana" pitchFamily="34" charset="0"/>
                <a:cs typeface="Verdana" pitchFamily="34" charset="0"/>
              </a:rPr>
              <a:t>Subtel</a:t>
            </a:r>
            <a:r>
              <a:rPr lang="en-US" sz="2200" dirty="0" smtClean="0">
                <a:solidFill>
                  <a:srgbClr val="595959"/>
                </a:solidFill>
                <a:latin typeface="Verdana" pitchFamily="34" charset="0"/>
                <a:ea typeface="Verdana" pitchFamily="34" charset="0"/>
                <a:cs typeface="Verdana" pitchFamily="34" charset="0"/>
              </a:rPr>
              <a:t>:</a:t>
            </a:r>
            <a:endParaRPr lang="es-CL" sz="2200"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26956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7</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Framework for Telecommunications </a:t>
            </a:r>
            <a:endParaRPr lang="es-ES_tradnl" sz="2800" dirty="0">
              <a:solidFill>
                <a:srgbClr val="006CB7"/>
              </a:solidFill>
              <a:latin typeface="Verdana" pitchFamily="34" charset="0"/>
              <a:ea typeface="Verdana" pitchFamily="34" charset="0"/>
              <a:cs typeface="Verdana" pitchFamily="34" charset="0"/>
            </a:endParaRPr>
          </a:p>
          <a:p>
            <a:pPr algn="ctr" eaLnBrk="0" hangingPunct="0"/>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09699" y="1646825"/>
            <a:ext cx="7934709" cy="420519"/>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n-US" sz="2000" dirty="0" smtClean="0">
                <a:solidFill>
                  <a:srgbClr val="595959"/>
                </a:solidFill>
                <a:latin typeface="Verdana" pitchFamily="34" charset="0"/>
                <a:ea typeface="Verdana" pitchFamily="34" charset="0"/>
                <a:cs typeface="Verdana" pitchFamily="34" charset="0"/>
              </a:rPr>
              <a:t>GLT </a:t>
            </a:r>
            <a:r>
              <a:rPr lang="es-ES" altLang="es-CL" sz="2000" noProof="1">
                <a:solidFill>
                  <a:srgbClr val="595959"/>
                </a:solidFill>
                <a:latin typeface="Verdana" pitchFamily="34" charset="0"/>
                <a:ea typeface="Verdana" pitchFamily="34" charset="0"/>
                <a:cs typeface="Verdana" pitchFamily="34" charset="0"/>
              </a:rPr>
              <a:t>N° 18.168 </a:t>
            </a:r>
            <a:r>
              <a:rPr lang="en-US" dirty="0" smtClean="0">
                <a:solidFill>
                  <a:srgbClr val="595959"/>
                </a:solidFill>
                <a:latin typeface="Verdana" pitchFamily="34" charset="0"/>
                <a:ea typeface="Verdana" pitchFamily="34" charset="0"/>
                <a:cs typeface="Verdana" pitchFamily="34" charset="0"/>
              </a:rPr>
              <a:t>came </a:t>
            </a:r>
            <a:r>
              <a:rPr lang="en-US" dirty="0">
                <a:solidFill>
                  <a:srgbClr val="595959"/>
                </a:solidFill>
                <a:latin typeface="Verdana" pitchFamily="34" charset="0"/>
                <a:ea typeface="Verdana" pitchFamily="34" charset="0"/>
                <a:cs typeface="Verdana" pitchFamily="34" charset="0"/>
              </a:rPr>
              <a:t>into force in </a:t>
            </a:r>
            <a:r>
              <a:rPr lang="en-US" dirty="0" smtClean="0">
                <a:solidFill>
                  <a:srgbClr val="595959"/>
                </a:solidFill>
                <a:latin typeface="Verdana" pitchFamily="34" charset="0"/>
                <a:ea typeface="Verdana" pitchFamily="34" charset="0"/>
                <a:cs typeface="Verdana" pitchFamily="34" charset="0"/>
              </a:rPr>
              <a:t>1982</a:t>
            </a:r>
            <a:endParaRPr lang="es-ES_tradnl" dirty="0">
              <a:solidFill>
                <a:srgbClr val="595959"/>
              </a:solidFill>
              <a:latin typeface="Verdana" pitchFamily="34" charset="0"/>
              <a:ea typeface="Verdana" pitchFamily="34" charset="0"/>
              <a:cs typeface="Verdana" pitchFamily="34" charset="0"/>
            </a:endParaRPr>
          </a:p>
        </p:txBody>
      </p:sp>
      <p:sp>
        <p:nvSpPr>
          <p:cNvPr id="8" name="Rectangle 3"/>
          <p:cNvSpPr>
            <a:spLocks noChangeArrowheads="1"/>
          </p:cNvSpPr>
          <p:nvPr/>
        </p:nvSpPr>
        <p:spPr bwMode="auto">
          <a:xfrm>
            <a:off x="467732" y="2067344"/>
            <a:ext cx="8315325" cy="4674024"/>
          </a:xfrm>
          <a:prstGeom prst="rect">
            <a:avLst/>
          </a:prstGeom>
          <a:noFill/>
          <a:ln w="9525">
            <a:noFill/>
            <a:miter lim="800000"/>
            <a:headEnd/>
            <a:tailEnd/>
          </a:ln>
        </p:spPr>
        <p:txBody>
          <a:bodyPr lIns="92075" tIns="46038" rIns="92075" bIns="46038"/>
          <a:lstStyle/>
          <a:p>
            <a:pPr marL="800100" lvl="1" indent="-342900" eaLnBrk="0" hangingPunct="0">
              <a:spcBef>
                <a:spcPct val="20000"/>
              </a:spcBef>
              <a:buFont typeface="Times" pitchFamily="80" charset="0"/>
              <a:buChar char="•"/>
            </a:pPr>
            <a:r>
              <a:rPr lang="en-US" dirty="0">
                <a:solidFill>
                  <a:srgbClr val="595959"/>
                </a:solidFill>
                <a:latin typeface="Verdana" pitchFamily="34" charset="0"/>
                <a:ea typeface="Verdana" pitchFamily="34" charset="0"/>
                <a:cs typeface="Verdana" pitchFamily="34" charset="0"/>
              </a:rPr>
              <a:t>in order to regulate the installation, operation and exploitation of telecommunications </a:t>
            </a:r>
            <a:r>
              <a:rPr lang="en-US" dirty="0" smtClean="0">
                <a:solidFill>
                  <a:srgbClr val="595959"/>
                </a:solidFill>
                <a:latin typeface="Verdana" pitchFamily="34" charset="0"/>
                <a:ea typeface="Verdana" pitchFamily="34" charset="0"/>
                <a:cs typeface="Verdana" pitchFamily="34" charset="0"/>
              </a:rPr>
              <a:t>services</a:t>
            </a:r>
          </a:p>
          <a:p>
            <a:pPr marL="800100" lvl="1" indent="-342900" eaLnBrk="0" hangingPunct="0">
              <a:spcBef>
                <a:spcPct val="20000"/>
              </a:spcBef>
              <a:buFont typeface="Times" pitchFamily="80" charset="0"/>
              <a:buChar char="•"/>
            </a:pPr>
            <a:r>
              <a:rPr lang="en-US" dirty="0">
                <a:solidFill>
                  <a:srgbClr val="595959"/>
                </a:solidFill>
                <a:latin typeface="Verdana" pitchFamily="34" charset="0"/>
                <a:ea typeface="Verdana" pitchFamily="34" charset="0"/>
                <a:cs typeface="Verdana" pitchFamily="34" charset="0"/>
              </a:rPr>
              <a:t>with special emphasis on the promotion of competition </a:t>
            </a:r>
          </a:p>
          <a:p>
            <a:pPr marL="800100" lvl="1" indent="-342900" eaLnBrk="0" hangingPunct="0">
              <a:spcBef>
                <a:spcPct val="20000"/>
              </a:spcBef>
              <a:buFont typeface="Times" pitchFamily="80" charset="0"/>
              <a:buChar char="•"/>
            </a:pPr>
            <a:r>
              <a:rPr lang="en-US" dirty="0">
                <a:solidFill>
                  <a:srgbClr val="595959"/>
                </a:solidFill>
                <a:latin typeface="Verdana" pitchFamily="34" charset="0"/>
                <a:ea typeface="Verdana" pitchFamily="34" charset="0"/>
                <a:cs typeface="Verdana" pitchFamily="34" charset="0"/>
              </a:rPr>
              <a:t>GLT defines five service categories, which correspond to broadcasting telecommunication services, public telecommunication services, limited (private) telecommunication services, amateur radio services and intermediate telecommunication services </a:t>
            </a: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Compliance </a:t>
            </a:r>
            <a:r>
              <a:rPr lang="en-US" sz="2000" dirty="0">
                <a:solidFill>
                  <a:srgbClr val="595959"/>
                </a:solidFill>
                <a:latin typeface="Verdana" pitchFamily="34" charset="0"/>
                <a:ea typeface="Verdana" pitchFamily="34" charset="0"/>
                <a:cs typeface="Verdana" pitchFamily="34" charset="0"/>
              </a:rPr>
              <a:t>with the laws, regulations, technical standards, as well as international treaties;</a:t>
            </a:r>
            <a:endParaRPr lang="es-CL"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sz="2000" dirty="0" smtClean="0">
                <a:solidFill>
                  <a:srgbClr val="595959"/>
                </a:solidFill>
                <a:latin typeface="Verdana" pitchFamily="34" charset="0"/>
                <a:ea typeface="Verdana" pitchFamily="34" charset="0"/>
                <a:cs typeface="Verdana" pitchFamily="34" charset="0"/>
              </a:rPr>
              <a:t>Spectrum </a:t>
            </a:r>
            <a:r>
              <a:rPr lang="en-US" sz="2000" dirty="0">
                <a:solidFill>
                  <a:srgbClr val="595959"/>
                </a:solidFill>
                <a:latin typeface="Verdana" pitchFamily="34" charset="0"/>
                <a:ea typeface="Verdana" pitchFamily="34" charset="0"/>
                <a:cs typeface="Verdana" pitchFamily="34" charset="0"/>
              </a:rPr>
              <a:t>management;</a:t>
            </a:r>
            <a:endParaRPr lang="es-CL" sz="2000" dirty="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endParaRPr lang="es-CL" sz="2000" dirty="0">
              <a:solidFill>
                <a:srgbClr val="595959"/>
              </a:solidFill>
              <a:latin typeface="Verdana" pitchFamily="34" charset="0"/>
              <a:ea typeface="Verdana" pitchFamily="34" charset="0"/>
              <a:cs typeface="Verdana" pitchFamily="34" charset="0"/>
            </a:endParaRPr>
          </a:p>
          <a:p>
            <a:pPr lvl="2" eaLnBrk="0" hangingPunct="0">
              <a:spcBef>
                <a:spcPct val="20000"/>
              </a:spcBef>
            </a:pPr>
            <a:r>
              <a:rPr lang="es-ES_tradnl" sz="2800" dirty="0">
                <a:solidFill>
                  <a:srgbClr val="595959"/>
                </a:solidFill>
                <a:latin typeface="Verdana" pitchFamily="34" charset="0"/>
                <a:ea typeface="Verdana" pitchFamily="34" charset="0"/>
                <a:cs typeface="Verdana" pitchFamily="34" charset="0"/>
              </a:rPr>
              <a:t>	</a:t>
            </a:r>
          </a:p>
        </p:txBody>
      </p:sp>
      <p:sp>
        <p:nvSpPr>
          <p:cNvPr id="9" name="Rectangle 3"/>
          <p:cNvSpPr>
            <a:spLocks noChangeArrowheads="1"/>
          </p:cNvSpPr>
          <p:nvPr/>
        </p:nvSpPr>
        <p:spPr bwMode="auto">
          <a:xfrm>
            <a:off x="449664" y="801143"/>
            <a:ext cx="8075240" cy="860648"/>
          </a:xfrm>
          <a:prstGeom prst="rect">
            <a:avLst/>
          </a:prstGeom>
          <a:noFill/>
          <a:ln w="9525">
            <a:noFill/>
            <a:miter lim="800000"/>
            <a:headEnd/>
            <a:tailEnd/>
          </a:ln>
        </p:spPr>
        <p:txBody>
          <a:bodyPr lIns="92075" tIns="46038" rIns="92075" bIns="46038"/>
          <a:lstStyle/>
          <a:p>
            <a:r>
              <a:rPr lang="en-US" dirty="0" smtClean="0">
                <a:solidFill>
                  <a:srgbClr val="595959"/>
                </a:solidFill>
                <a:latin typeface="Verdana" pitchFamily="34" charset="0"/>
                <a:ea typeface="Verdana" pitchFamily="34" charset="0"/>
                <a:cs typeface="Verdana" pitchFamily="34" charset="0"/>
              </a:rPr>
              <a:t>Legal </a:t>
            </a:r>
            <a:r>
              <a:rPr lang="en-US" dirty="0">
                <a:solidFill>
                  <a:srgbClr val="595959"/>
                </a:solidFill>
                <a:latin typeface="Verdana" pitchFamily="34" charset="0"/>
                <a:ea typeface="Verdana" pitchFamily="34" charset="0"/>
                <a:cs typeface="Verdana" pitchFamily="34" charset="0"/>
              </a:rPr>
              <a:t>framework includes the General Law on </a:t>
            </a:r>
            <a:r>
              <a:rPr lang="en-US" dirty="0" smtClean="0">
                <a:solidFill>
                  <a:srgbClr val="595959"/>
                </a:solidFill>
                <a:latin typeface="Verdana" pitchFamily="34" charset="0"/>
                <a:ea typeface="Verdana" pitchFamily="34" charset="0"/>
                <a:cs typeface="Verdana" pitchFamily="34" charset="0"/>
              </a:rPr>
              <a:t>Telecommunications, </a:t>
            </a:r>
            <a:r>
              <a:rPr lang="en-US" dirty="0">
                <a:solidFill>
                  <a:srgbClr val="595959"/>
                </a:solidFill>
                <a:latin typeface="Verdana" pitchFamily="34" charset="0"/>
                <a:ea typeface="Verdana" pitchFamily="34" charset="0"/>
                <a:cs typeface="Verdana" pitchFamily="34" charset="0"/>
              </a:rPr>
              <a:t>technical rules and plans.</a:t>
            </a:r>
            <a:endParaRPr lang="es-CL" dirty="0">
              <a:solidFill>
                <a:srgbClr val="595959"/>
              </a:solidFill>
              <a:latin typeface="Verdana" pitchFamily="34" charset="0"/>
              <a:ea typeface="Verdana" pitchFamily="34" charset="0"/>
              <a:cs typeface="Verdana" pitchFamily="34" charset="0"/>
            </a:endParaRPr>
          </a:p>
          <a:p>
            <a:r>
              <a:rPr lang="en-US" sz="2400" dirty="0"/>
              <a:t> </a:t>
            </a:r>
            <a:endParaRPr lang="es-CL" sz="2400" dirty="0"/>
          </a:p>
        </p:txBody>
      </p:sp>
    </p:spTree>
    <p:extLst>
      <p:ext uri="{BB962C8B-B14F-4D97-AF65-F5344CB8AC3E}">
        <p14:creationId xmlns:p14="http://schemas.microsoft.com/office/powerpoint/2010/main" val="29409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ea typeface="Verdana" pitchFamily="34" charset="0"/>
                <a:cs typeface="Verdana" pitchFamily="34" charset="0"/>
              </a:rPr>
              <a:pPr eaLnBrk="1" hangingPunct="1"/>
              <a:t>8</a:t>
            </a:fld>
            <a:endParaRPr lang="en-US" sz="1000">
              <a:solidFill>
                <a:srgbClr val="898989"/>
              </a:solidFill>
              <a:latin typeface="Verdana" pitchFamily="34" charset="0"/>
              <a:ea typeface="Verdana" pitchFamily="34" charset="0"/>
              <a:cs typeface="Verdana" pitchFamily="34" charset="0"/>
            </a:endParaRPr>
          </a:p>
        </p:txBody>
      </p:sp>
      <p:sp>
        <p:nvSpPr>
          <p:cNvPr id="4" name="Rectangle 2"/>
          <p:cNvSpPr>
            <a:spLocks noChangeArrowheads="1"/>
          </p:cNvSpPr>
          <p:nvPr/>
        </p:nvSpPr>
        <p:spPr bwMode="auto">
          <a:xfrm>
            <a:off x="823986" y="274638"/>
            <a:ext cx="7420422" cy="922114"/>
          </a:xfrm>
          <a:prstGeom prst="rect">
            <a:avLst/>
          </a:prstGeom>
          <a:noFill/>
          <a:ln w="9525">
            <a:noFill/>
            <a:miter lim="800000"/>
            <a:headEnd/>
            <a:tailEnd/>
          </a:ln>
        </p:spPr>
        <p:txBody>
          <a:bodyPr lIns="92075" tIns="46038" rIns="92075" bIns="46038" anchor="ctr"/>
          <a:lstStyle/>
          <a:p>
            <a:pPr algn="ctr" eaLnBrk="0" hangingPunct="0"/>
            <a:r>
              <a:rPr lang="en-US" sz="2800" dirty="0" smtClean="0">
                <a:solidFill>
                  <a:srgbClr val="006CB7"/>
                </a:solidFill>
                <a:latin typeface="Verdana" pitchFamily="34" charset="0"/>
                <a:ea typeface="Verdana" pitchFamily="34" charset="0"/>
                <a:cs typeface="Verdana" pitchFamily="34" charset="0"/>
              </a:rPr>
              <a:t>Framework for Telecommunications </a:t>
            </a:r>
            <a:endParaRPr lang="es-ES_tradnl" sz="2800" dirty="0">
              <a:solidFill>
                <a:srgbClr val="006CB7"/>
              </a:solidFill>
              <a:latin typeface="Verdana" pitchFamily="34" charset="0"/>
              <a:ea typeface="Verdana" pitchFamily="34" charset="0"/>
              <a:cs typeface="Verdana" pitchFamily="34" charset="0"/>
            </a:endParaRPr>
          </a:p>
          <a:p>
            <a:pPr algn="ctr" eaLnBrk="0" hangingPunct="0"/>
            <a:endParaRPr lang="es-ES_tradnl" sz="3600" dirty="0">
              <a:solidFill>
                <a:srgbClr val="006CB7"/>
              </a:solidFill>
              <a:latin typeface="Verdana" pitchFamily="34" charset="0"/>
              <a:ea typeface="Verdana" pitchFamily="34" charset="0"/>
              <a:cs typeface="Verdana" pitchFamily="34" charset="0"/>
            </a:endParaRPr>
          </a:p>
        </p:txBody>
      </p:sp>
      <p:sp>
        <p:nvSpPr>
          <p:cNvPr id="6"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7" name="Rectangle 3"/>
          <p:cNvSpPr>
            <a:spLocks noChangeArrowheads="1"/>
          </p:cNvSpPr>
          <p:nvPr/>
        </p:nvSpPr>
        <p:spPr bwMode="auto">
          <a:xfrm>
            <a:off x="309699" y="1646825"/>
            <a:ext cx="7934709" cy="420519"/>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n-US" sz="2000" dirty="0"/>
              <a:t>Besides </a:t>
            </a:r>
            <a:r>
              <a:rPr lang="en-US" sz="2000" dirty="0" smtClean="0"/>
              <a:t>GLT, </a:t>
            </a:r>
            <a:r>
              <a:rPr lang="en-US" sz="2000" dirty="0"/>
              <a:t>Chile has a Competition </a:t>
            </a:r>
            <a:r>
              <a:rPr lang="en-US" sz="2000" dirty="0" smtClean="0"/>
              <a:t>Tribunal</a:t>
            </a:r>
            <a:endParaRPr lang="es-ES_tradnl" dirty="0">
              <a:solidFill>
                <a:srgbClr val="595959"/>
              </a:solidFill>
              <a:latin typeface="Verdana" pitchFamily="34" charset="0"/>
              <a:ea typeface="Verdana" pitchFamily="34" charset="0"/>
              <a:cs typeface="Verdana" pitchFamily="34" charset="0"/>
            </a:endParaRPr>
          </a:p>
        </p:txBody>
      </p:sp>
      <p:sp>
        <p:nvSpPr>
          <p:cNvPr id="8" name="Rectangle 3"/>
          <p:cNvSpPr>
            <a:spLocks noChangeArrowheads="1"/>
          </p:cNvSpPr>
          <p:nvPr/>
        </p:nvSpPr>
        <p:spPr bwMode="auto">
          <a:xfrm>
            <a:off x="467732" y="2067344"/>
            <a:ext cx="8315325" cy="1577680"/>
          </a:xfrm>
          <a:prstGeom prst="rect">
            <a:avLst/>
          </a:prstGeom>
          <a:noFill/>
          <a:ln w="9525">
            <a:noFill/>
            <a:miter lim="800000"/>
            <a:headEnd/>
            <a:tailEnd/>
          </a:ln>
        </p:spPr>
        <p:txBody>
          <a:bodyPr lIns="92075" tIns="46038" rIns="92075" bIns="46038"/>
          <a:lstStyle/>
          <a:p>
            <a:pPr marL="800100" lvl="1" indent="-342900" eaLnBrk="0" hangingPunct="0">
              <a:spcBef>
                <a:spcPct val="20000"/>
              </a:spcBef>
              <a:buFont typeface="Times" pitchFamily="80" charset="0"/>
              <a:buChar char="•"/>
            </a:pPr>
            <a:r>
              <a:rPr lang="en-US" dirty="0" smtClean="0"/>
              <a:t>main </a:t>
            </a:r>
            <a:r>
              <a:rPr lang="en-US" dirty="0"/>
              <a:t>purpose is to protect and promote competition in all </a:t>
            </a:r>
            <a:r>
              <a:rPr lang="en-US" dirty="0" smtClean="0"/>
              <a:t>markets</a:t>
            </a:r>
            <a:endParaRPr lang="en-US" dirty="0" smtClean="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r>
              <a:rPr lang="en-US" dirty="0" smtClean="0"/>
              <a:t>it </a:t>
            </a:r>
            <a:r>
              <a:rPr lang="en-US" dirty="0"/>
              <a:t>is responsible for determining if an operator is dominant or </a:t>
            </a:r>
            <a:r>
              <a:rPr lang="en-US" dirty="0" smtClean="0"/>
              <a:t>not and </a:t>
            </a:r>
            <a:r>
              <a:rPr lang="en-US" dirty="0"/>
              <a:t>if the market presents conditions pertinent to grant freedom of prices or requires public intervention </a:t>
            </a:r>
            <a:endParaRPr lang="es-CL" dirty="0"/>
          </a:p>
          <a:p>
            <a:pPr marL="800100" lvl="1" indent="-342900" eaLnBrk="0" hangingPunct="0">
              <a:spcBef>
                <a:spcPct val="20000"/>
              </a:spcBef>
              <a:buFont typeface="Times" pitchFamily="80" charset="0"/>
              <a:buChar char="•"/>
            </a:pPr>
            <a:endParaRPr lang="en-US" dirty="0" smtClean="0">
              <a:solidFill>
                <a:srgbClr val="595959"/>
              </a:solidFill>
              <a:latin typeface="Verdana" pitchFamily="34" charset="0"/>
              <a:ea typeface="Verdana" pitchFamily="34" charset="0"/>
              <a:cs typeface="Verdana" pitchFamily="34" charset="0"/>
            </a:endParaRPr>
          </a:p>
          <a:p>
            <a:pPr marL="800100" lvl="1" indent="-342900" eaLnBrk="0" hangingPunct="0">
              <a:spcBef>
                <a:spcPct val="20000"/>
              </a:spcBef>
              <a:buFont typeface="Times" pitchFamily="80" charset="0"/>
              <a:buChar char="•"/>
            </a:pPr>
            <a:endParaRPr lang="es-CL" sz="2000" dirty="0">
              <a:solidFill>
                <a:srgbClr val="595959"/>
              </a:solidFill>
              <a:latin typeface="Verdana" pitchFamily="34" charset="0"/>
              <a:ea typeface="Verdana" pitchFamily="34" charset="0"/>
              <a:cs typeface="Verdana" pitchFamily="34" charset="0"/>
            </a:endParaRPr>
          </a:p>
          <a:p>
            <a:pPr lvl="2" eaLnBrk="0" hangingPunct="0">
              <a:spcBef>
                <a:spcPct val="20000"/>
              </a:spcBef>
            </a:pPr>
            <a:r>
              <a:rPr lang="es-ES_tradnl" sz="2800" dirty="0">
                <a:solidFill>
                  <a:srgbClr val="595959"/>
                </a:solidFill>
                <a:latin typeface="Verdana" pitchFamily="34" charset="0"/>
                <a:ea typeface="Verdana" pitchFamily="34" charset="0"/>
                <a:cs typeface="Verdana" pitchFamily="34" charset="0"/>
              </a:rPr>
              <a:t>	</a:t>
            </a:r>
          </a:p>
        </p:txBody>
      </p:sp>
      <p:sp>
        <p:nvSpPr>
          <p:cNvPr id="9" name="Rectangle 3"/>
          <p:cNvSpPr>
            <a:spLocks noChangeArrowheads="1"/>
          </p:cNvSpPr>
          <p:nvPr/>
        </p:nvSpPr>
        <p:spPr bwMode="auto">
          <a:xfrm>
            <a:off x="449664" y="801143"/>
            <a:ext cx="7896406" cy="683641"/>
          </a:xfrm>
          <a:prstGeom prst="rect">
            <a:avLst/>
          </a:prstGeom>
          <a:noFill/>
          <a:ln w="9525">
            <a:noFill/>
            <a:miter lim="800000"/>
            <a:headEnd/>
            <a:tailEnd/>
          </a:ln>
        </p:spPr>
        <p:txBody>
          <a:bodyPr lIns="92075" tIns="46038" rIns="92075" bIns="46038"/>
          <a:lstStyle/>
          <a:p>
            <a:r>
              <a:rPr lang="en-US" dirty="0">
                <a:solidFill>
                  <a:srgbClr val="595959"/>
                </a:solidFill>
                <a:latin typeface="Verdana" pitchFamily="34" charset="0"/>
                <a:ea typeface="Verdana" pitchFamily="34" charset="0"/>
                <a:cs typeface="Verdana" pitchFamily="34" charset="0"/>
              </a:rPr>
              <a:t>Other institutions in telecommunications regulation </a:t>
            </a:r>
            <a:r>
              <a:rPr lang="en-US" sz="2400" dirty="0"/>
              <a:t> </a:t>
            </a:r>
            <a:endParaRPr lang="es-CL" sz="2400" dirty="0"/>
          </a:p>
        </p:txBody>
      </p:sp>
      <p:sp>
        <p:nvSpPr>
          <p:cNvPr id="10" name="Rectangle 3"/>
          <p:cNvSpPr>
            <a:spLocks noChangeArrowheads="1"/>
          </p:cNvSpPr>
          <p:nvPr/>
        </p:nvSpPr>
        <p:spPr bwMode="auto">
          <a:xfrm>
            <a:off x="309699" y="3861048"/>
            <a:ext cx="8036371" cy="648072"/>
          </a:xfrm>
          <a:prstGeom prst="rect">
            <a:avLst/>
          </a:prstGeom>
          <a:noFill/>
          <a:ln w="9525">
            <a:noFill/>
            <a:miter lim="800000"/>
            <a:headEnd/>
            <a:tailEnd/>
          </a:ln>
        </p:spPr>
        <p:txBody>
          <a:bodyPr lIns="92075" tIns="46038" rIns="92075" bIns="46038"/>
          <a:lstStyle/>
          <a:p>
            <a:pPr marL="342900" indent="-342900" eaLnBrk="0" hangingPunct="0">
              <a:spcBef>
                <a:spcPct val="20000"/>
              </a:spcBef>
              <a:buFont typeface="Arial" pitchFamily="34" charset="0"/>
              <a:buChar char="•"/>
            </a:pPr>
            <a:r>
              <a:rPr lang="en-US" sz="2000" dirty="0" smtClean="0"/>
              <a:t>National </a:t>
            </a:r>
            <a:r>
              <a:rPr lang="en-US" sz="2000" dirty="0"/>
              <a:t>Television </a:t>
            </a:r>
            <a:r>
              <a:rPr lang="en-US" sz="2000" dirty="0" smtClean="0"/>
              <a:t>Council, established </a:t>
            </a:r>
            <a:r>
              <a:rPr lang="en-US" sz="2000" dirty="0"/>
              <a:t>by the Constitution </a:t>
            </a:r>
            <a:endParaRPr lang="es-ES_tradnl" dirty="0">
              <a:solidFill>
                <a:srgbClr val="595959"/>
              </a:solidFill>
              <a:latin typeface="Verdana" pitchFamily="34" charset="0"/>
              <a:ea typeface="Verdana" pitchFamily="34" charset="0"/>
              <a:cs typeface="Verdana" pitchFamily="34" charset="0"/>
            </a:endParaRPr>
          </a:p>
        </p:txBody>
      </p:sp>
      <p:sp>
        <p:nvSpPr>
          <p:cNvPr id="11" name="Rectangle 3"/>
          <p:cNvSpPr>
            <a:spLocks noChangeArrowheads="1"/>
          </p:cNvSpPr>
          <p:nvPr/>
        </p:nvSpPr>
        <p:spPr bwMode="auto">
          <a:xfrm>
            <a:off x="470001" y="4365104"/>
            <a:ext cx="8315325" cy="1656184"/>
          </a:xfrm>
          <a:prstGeom prst="rect">
            <a:avLst/>
          </a:prstGeom>
          <a:noFill/>
          <a:ln w="9525">
            <a:noFill/>
            <a:miter lim="800000"/>
            <a:headEnd/>
            <a:tailEnd/>
          </a:ln>
        </p:spPr>
        <p:txBody>
          <a:bodyPr lIns="92075" tIns="46038" rIns="92075" bIns="46038"/>
          <a:lstStyle/>
          <a:p>
            <a:pPr marL="800100" lvl="1" indent="-342900" algn="just" eaLnBrk="0" hangingPunct="0">
              <a:spcBef>
                <a:spcPct val="20000"/>
              </a:spcBef>
              <a:buFont typeface="Times" pitchFamily="80" charset="0"/>
              <a:buChar char="•"/>
            </a:pPr>
            <a:r>
              <a:rPr lang="en-US" dirty="0"/>
              <a:t>its purpose is to guarantee the correct operation of television services </a:t>
            </a:r>
            <a:endParaRPr lang="en-US" dirty="0" smtClean="0">
              <a:solidFill>
                <a:srgbClr val="595959"/>
              </a:solidFill>
              <a:latin typeface="Verdana" pitchFamily="34" charset="0"/>
              <a:ea typeface="Verdana" pitchFamily="34" charset="0"/>
              <a:cs typeface="Verdana" pitchFamily="34" charset="0"/>
            </a:endParaRPr>
          </a:p>
          <a:p>
            <a:pPr marL="800100" lvl="1" indent="-342900" algn="just" eaLnBrk="0" hangingPunct="0">
              <a:spcBef>
                <a:spcPct val="20000"/>
              </a:spcBef>
              <a:buFont typeface="Times" pitchFamily="80" charset="0"/>
              <a:buChar char="•"/>
            </a:pPr>
            <a:r>
              <a:rPr lang="en-US" dirty="0"/>
              <a:t>not under the review or control of any other public </a:t>
            </a:r>
            <a:r>
              <a:rPr lang="en-US" dirty="0" smtClean="0"/>
              <a:t>entity</a:t>
            </a:r>
          </a:p>
          <a:p>
            <a:pPr marL="800100" lvl="1" indent="-342900" algn="just" eaLnBrk="0" hangingPunct="0">
              <a:spcBef>
                <a:spcPct val="20000"/>
              </a:spcBef>
              <a:buFont typeface="Times" pitchFamily="80" charset="0"/>
              <a:buChar char="•"/>
            </a:pPr>
            <a:r>
              <a:rPr lang="en-US" dirty="0"/>
              <a:t>is the competent authority to grant the concessions </a:t>
            </a:r>
            <a:r>
              <a:rPr lang="en-US" dirty="0" smtClean="0"/>
              <a:t>for television </a:t>
            </a:r>
            <a:r>
              <a:rPr lang="en-US" dirty="0"/>
              <a:t>broadcasting </a:t>
            </a:r>
            <a:r>
              <a:rPr lang="en-US" dirty="0" smtClean="0"/>
              <a:t>services </a:t>
            </a:r>
            <a:r>
              <a:rPr lang="en-US" dirty="0"/>
              <a:t>and the </a:t>
            </a:r>
            <a:r>
              <a:rPr lang="en-US" dirty="0" smtClean="0"/>
              <a:t>permits for </a:t>
            </a:r>
            <a:r>
              <a:rPr lang="en-US" dirty="0"/>
              <a:t>limited television services</a:t>
            </a:r>
            <a:endParaRPr lang="en-US" dirty="0" smtClean="0">
              <a:solidFill>
                <a:srgbClr val="595959"/>
              </a:solidFill>
              <a:latin typeface="Verdana" pitchFamily="34" charset="0"/>
              <a:ea typeface="Verdana" pitchFamily="34" charset="0"/>
              <a:cs typeface="Verdana" pitchFamily="34" charset="0"/>
            </a:endParaRPr>
          </a:p>
          <a:p>
            <a:pPr marL="800100" lvl="1" indent="-342900" algn="just" eaLnBrk="0" hangingPunct="0">
              <a:spcBef>
                <a:spcPct val="20000"/>
              </a:spcBef>
              <a:buFont typeface="Times" pitchFamily="80" charset="0"/>
              <a:buChar char="•"/>
            </a:pPr>
            <a:endParaRPr lang="es-CL" sz="2000" dirty="0" smtClean="0">
              <a:solidFill>
                <a:srgbClr val="595959"/>
              </a:solidFill>
              <a:latin typeface="Verdana" pitchFamily="34" charset="0"/>
              <a:ea typeface="Verdana" pitchFamily="34" charset="0"/>
              <a:cs typeface="Verdana" pitchFamily="34" charset="0"/>
            </a:endParaRPr>
          </a:p>
          <a:p>
            <a:pPr lvl="2" algn="just" eaLnBrk="0" hangingPunct="0">
              <a:spcBef>
                <a:spcPct val="20000"/>
              </a:spcBef>
            </a:pPr>
            <a:r>
              <a:rPr lang="es-ES_tradnl" sz="2800" dirty="0" smtClean="0">
                <a:solidFill>
                  <a:srgbClr val="595959"/>
                </a:solidFill>
                <a:latin typeface="Verdana" pitchFamily="34" charset="0"/>
                <a:ea typeface="Verdana" pitchFamily="34" charset="0"/>
                <a:cs typeface="Verdana" pitchFamily="34" charset="0"/>
              </a:rPr>
              <a:t>	</a:t>
            </a:r>
            <a:endParaRPr lang="es-ES_tradnl" sz="2800" dirty="0">
              <a:solidFill>
                <a:srgbClr val="59595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1831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10"/>
          <p:cNvSpPr>
            <a:spLocks noGrp="1"/>
          </p:cNvSpPr>
          <p:nvPr>
            <p:ph type="ftr" sz="quarter" idx="10"/>
          </p:nvPr>
        </p:nvSpPr>
        <p:spPr bwMode="auto">
          <a:xfrm>
            <a:off x="19050" y="6527800"/>
            <a:ext cx="419291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ES" sz="900" dirty="0" smtClean="0">
                <a:solidFill>
                  <a:srgbClr val="898989"/>
                </a:solidFill>
                <a:latin typeface="Verdana" pitchFamily="34" charset="0"/>
              </a:rPr>
              <a:t>Gobierno de Chile | Subsecretaría de Telecomunicaciones</a:t>
            </a:r>
            <a:endParaRPr lang="es-ES" sz="900" dirty="0">
              <a:solidFill>
                <a:srgbClr val="898989"/>
              </a:solidFill>
              <a:latin typeface="Verdana" pitchFamily="34" charset="0"/>
            </a:endParaRPr>
          </a:p>
        </p:txBody>
      </p:sp>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DAF815EF-2456-4B86-ABB6-0BBCE183BDD7}" type="slidenum">
              <a:rPr lang="en-US" sz="1000">
                <a:solidFill>
                  <a:srgbClr val="898989"/>
                </a:solidFill>
                <a:latin typeface="Verdana" pitchFamily="34" charset="0"/>
              </a:rPr>
              <a:pPr eaLnBrk="1" hangingPunct="1"/>
              <a:t>9</a:t>
            </a:fld>
            <a:endParaRPr lang="en-US" sz="1000">
              <a:solidFill>
                <a:srgbClr val="898989"/>
              </a:solidFill>
              <a:latin typeface="Verdana" pitchFamily="34" charset="0"/>
            </a:endParaRPr>
          </a:p>
        </p:txBody>
      </p:sp>
      <p:grpSp>
        <p:nvGrpSpPr>
          <p:cNvPr id="4" name="3 Grupo"/>
          <p:cNvGrpSpPr/>
          <p:nvPr/>
        </p:nvGrpSpPr>
        <p:grpSpPr>
          <a:xfrm>
            <a:off x="1524000" y="2820600"/>
            <a:ext cx="6096000" cy="896432"/>
            <a:chOff x="0" y="119567"/>
            <a:chExt cx="6096000" cy="1216800"/>
          </a:xfrm>
          <a:solidFill>
            <a:srgbClr val="006CB7"/>
          </a:solidFill>
        </p:grpSpPr>
        <p:sp>
          <p:nvSpPr>
            <p:cNvPr id="5" name="4 Rectángulo redondeado"/>
            <p:cNvSpPr/>
            <p:nvPr/>
          </p:nvSpPr>
          <p:spPr>
            <a:xfrm>
              <a:off x="0" y="119567"/>
              <a:ext cx="6096000" cy="121680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5 Rectángulo"/>
            <p:cNvSpPr/>
            <p:nvPr/>
          </p:nvSpPr>
          <p:spPr>
            <a:xfrm>
              <a:off x="59399" y="178966"/>
              <a:ext cx="5977202" cy="10980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noProof="1" smtClean="0">
                  <a:latin typeface="Verdana" pitchFamily="34" charset="0"/>
                  <a:ea typeface="Verdana" pitchFamily="34" charset="0"/>
                  <a:cs typeface="Verdana" pitchFamily="34" charset="0"/>
                </a:rPr>
                <a:t>Spectrum management</a:t>
              </a:r>
              <a:endParaRPr lang="es-CL" sz="2400" kern="1200" noProof="1">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8675205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8144</TotalTime>
  <Words>2010</Words>
  <Application>Microsoft Office PowerPoint</Application>
  <PresentationFormat>On-screen Show (4:3)</PresentationFormat>
  <Paragraphs>341</Paragraphs>
  <Slides>33</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Office Theme</vt:lpstr>
      <vt:lpstr>2_Office Theme</vt:lpstr>
      <vt:lpstr>4_Office Theme</vt:lpstr>
      <vt:lpstr>Imagen de mapa de bits</vt:lpstr>
      <vt:lpstr>CORF Meeting-2014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Estrategia Legislativa</dc:title>
  <dc:creator>Cristian Nuñez Pacheco</dc:creator>
  <cp:lastModifiedBy>ITS</cp:lastModifiedBy>
  <cp:revision>449</cp:revision>
  <cp:lastPrinted>2011-09-01T13:18:12Z</cp:lastPrinted>
  <dcterms:created xsi:type="dcterms:W3CDTF">2010-04-09T21:36:39Z</dcterms:created>
  <dcterms:modified xsi:type="dcterms:W3CDTF">2014-05-29T15:28:07Z</dcterms:modified>
</cp:coreProperties>
</file>