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27" r:id="rId2"/>
    <p:sldId id="355" r:id="rId3"/>
    <p:sldId id="357" r:id="rId4"/>
    <p:sldId id="359" r:id="rId5"/>
    <p:sldId id="411" r:id="rId6"/>
    <p:sldId id="360" r:id="rId7"/>
    <p:sldId id="412" r:id="rId8"/>
    <p:sldId id="365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30" r:id="rId20"/>
    <p:sldId id="431" r:id="rId21"/>
    <p:sldId id="423" r:id="rId22"/>
    <p:sldId id="424" r:id="rId23"/>
    <p:sldId id="425" r:id="rId24"/>
    <p:sldId id="426" r:id="rId25"/>
    <p:sldId id="427" r:id="rId26"/>
    <p:sldId id="428" r:id="rId27"/>
    <p:sldId id="432" r:id="rId28"/>
    <p:sldId id="433" r:id="rId29"/>
    <p:sldId id="434" r:id="rId30"/>
    <p:sldId id="374" r:id="rId31"/>
    <p:sldId id="429" r:id="rId32"/>
    <p:sldId id="378" r:id="rId33"/>
    <p:sldId id="408" r:id="rId34"/>
    <p:sldId id="409" r:id="rId35"/>
    <p:sldId id="410" r:id="rId36"/>
  </p:sldIdLst>
  <p:sldSz cx="9144000" cy="6858000" type="screen4x3"/>
  <p:notesSz cx="7019925" cy="9305925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93B65"/>
    <a:srgbClr val="0C1D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3667" autoAdjust="0"/>
  </p:normalViewPr>
  <p:slideViewPr>
    <p:cSldViewPr>
      <p:cViewPr varScale="1">
        <p:scale>
          <a:sx n="62" d="100"/>
          <a:sy n="62" d="100"/>
        </p:scale>
        <p:origin x="-9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/>
          <a:lstStyle>
            <a:lvl1pPr algn="r">
              <a:defRPr sz="1300"/>
            </a:lvl1pPr>
          </a:lstStyle>
          <a:p>
            <a:fld id="{BA998997-C968-41D8-B0C9-BC3A4AF4AF23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 anchor="b"/>
          <a:lstStyle>
            <a:lvl1pPr algn="r">
              <a:defRPr sz="1300"/>
            </a:lvl1pPr>
          </a:lstStyle>
          <a:p>
            <a:fld id="{8E1F2E67-5A88-417F-81A6-BBC9D36F1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/>
          <a:lstStyle>
            <a:lvl1pPr algn="r">
              <a:defRPr sz="1300"/>
            </a:lvl1pPr>
          </a:lstStyle>
          <a:p>
            <a:fld id="{AD878A12-8326-49D0-B604-CA3F7BFD27C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4" tIns="46637" rIns="93274" bIns="46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4" tIns="46637" rIns="93274" bIns="466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4" tIns="46637" rIns="93274" bIns="46637" rtlCol="0" anchor="b"/>
          <a:lstStyle>
            <a:lvl1pPr algn="r">
              <a:defRPr sz="1300"/>
            </a:lvl1pPr>
          </a:lstStyle>
          <a:p>
            <a:fld id="{00CC2EC9-6023-4C17-BA80-25D07B2FB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4000">
              <a:schemeClr val="bg1"/>
            </a:gs>
            <a:gs pos="60000">
              <a:srgbClr val="ABC3DF"/>
            </a:gs>
            <a:gs pos="96000">
              <a:schemeClr val="accent1">
                <a:lumMod val="75000"/>
                <a:alpha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ole\AppData\Local\Microsoft\Windows\Temporary Internet Files\Content.Outlook\CZF3IHHL\color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438" y="228600"/>
            <a:ext cx="5934162" cy="609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4000">
              <a:schemeClr val="bg1"/>
            </a:gs>
            <a:gs pos="60000">
              <a:srgbClr val="ABC3DF"/>
            </a:gs>
            <a:gs pos="96000">
              <a:schemeClr val="accent1">
                <a:lumMod val="75000"/>
                <a:alpha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ole\AppData\Local\Microsoft\Windows\Temporary Internet Files\Content.Outlook\CZF3IHHL\color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3886200" cy="39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80F1-E2A0-4FCC-8B89-3FE283C38B90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0F4B-1DFE-4B87-8594-B955BDB36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feldman@fhhlaw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696200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FEDERAL SPECTRUM DEVELOPMENTS</a:t>
            </a:r>
            <a:br>
              <a:rPr lang="en-US" sz="4000" dirty="0" smtClean="0"/>
            </a:br>
            <a:r>
              <a:rPr lang="en-US" sz="2400" dirty="0" smtClean="0"/>
              <a:t> June 2013 – May 2014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CORF Meeting</a:t>
            </a:r>
            <a:br>
              <a:rPr lang="en-US" sz="2400" dirty="0" smtClean="0"/>
            </a:br>
            <a:r>
              <a:rPr lang="en-US" sz="2400" dirty="0" smtClean="0"/>
              <a:t>May 2014</a:t>
            </a:r>
          </a:p>
          <a:p>
            <a:pPr algn="ctr"/>
            <a:endParaRPr lang="en-US" sz="2400" b="1" dirty="0" smtClean="0">
              <a:solidFill>
                <a:srgbClr val="193B65"/>
              </a:solidFill>
              <a:latin typeface="Arial Rounded MT Bold" pitchFamily="34" charset="0"/>
            </a:endParaRPr>
          </a:p>
          <a:p>
            <a:pPr marL="711200" indent="-7112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			         Paul J. Feldman, Esq.</a:t>
            </a:r>
          </a:p>
          <a:p>
            <a:pPr marL="711200" indent="-7112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 smtClean="0"/>
          </a:p>
          <a:p>
            <a:pPr algn="ctr"/>
            <a:endParaRPr lang="en-US" sz="2400" b="1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  57-64 GHz Unlicensed Devices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644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2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FCC Action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In the Report and Order, the FCC increased the permitted power levels for 60 GHz unlicensed devices that use an antenna exceeding a specific gain and operate </a:t>
            </a:r>
            <a:r>
              <a:rPr lang="en-US" sz="2000" u="sng" dirty="0" smtClean="0">
                <a:latin typeface="Arial"/>
                <a:ea typeface="Calibri"/>
                <a:cs typeface="Times New Roman"/>
              </a:rPr>
              <a:t>outdoors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For such devices,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average 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EIRP limit increased from 40 dBm to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82 dBm minus 2 dB for every dB that the antenna gain is below 51 dBi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, and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peak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EIRP emission limit from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43 dBm to 85 dBm minus 2 dB for every dB that the antenna gain is below 51 dBi.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Purpose -- promote broadband.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Amended rules also specify the emission limits for all 60 GHz devices in terms of EIRP.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Promote repeatability and uniformity of testing.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  57-64 GHz Unlicensed Devices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3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Spurious Emissions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-Section 15.255(c)(3) requires that spurious emissions from 40-200 GHz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for 60 GHz equipment be limited to 90 pW/cm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3 meters.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-NPRM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clarified that measurements must be made in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far field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if that  distance is greater than 3 meters, then the measurement results must be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extrapolated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(20 dB/decade) to a distance of 3 meters.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-NRAO:  extend spurious emission limits up to 231 GHz, to protect RAS observations at harmonics of 57 GHz -- less attenuation in harmonics.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  57-64 GHz Unlicensed Devices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3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Spurious Emissions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-FCC rejected NRAO’s suggestion: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-interference unlikely -- 60 GHz devices are urban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(vs. rural sites of RAS receivers)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-reduced amplitude of higher harmonics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-RAS receivers “discriminate against off-axis signals” 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04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-January 2014:  FCC Order modifying  Part 15 rules 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to allow the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broader operation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of, and revising the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procedures for certification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of emission levels for,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unlicensed level probing radars (LPRs) operating at 5.925‑7.250 GHz, 24.05‑29.00 GHz, and 75‑85 GHz.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-Prior CORF comments:  do not oppose sharing the 75-85 GHz band, subject to the protections proposed by the FCC, along with some additional protections for RAS proposed by CORF. 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-The FCC enacted its proposed protections, but did not enact the additional protections. 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081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Most LPR devices currently operate on an unlicensed basis in frequencies around 6 GHz, 24 GHz, or 26 GHz, primarily in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metal or concrete tanks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, under general emission limits for unlicensed devices.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-In recent Order, the FCC now allows LPR devices certified under new technical rules in any type of enclosure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including plastic,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and in open air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, in the following frequency bands:  5.925‑7.250 GHz, 24.05‑29.00 GHz, and 75‑85 GHz. </a:t>
            </a:r>
          </a:p>
          <a:p>
            <a:r>
              <a:rPr lang="en-US" sz="2000" dirty="0" smtClean="0">
                <a:latin typeface="Arial"/>
                <a:ea typeface="Calibri"/>
                <a:cs typeface="Times New Roman"/>
              </a:rPr>
              <a:t>-New rules are designed to promote broader use of LPRs, and to harmonize U.S. technical rules for LPR devices with European standards.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251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Conditions on Operations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CORF Comments urged FCC to enact its own proposed protections: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(1) LPR antenna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integrated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with transmitter and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professionally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installed in a downward position;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(2) LPR limited to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fixed locations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; and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(3) prohibiting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hand‑held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applications of LPR and the marketing of LPR devices to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residential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consumers.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CORF also suggested additional restrictions: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(4) antenna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height restrictions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and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distance separations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from certain RAS observatories, and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(5) manufacturers of LPR equipment maintain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lists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of LPR installations, with the information placed in a publically accessible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database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.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084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Conditions on Operations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FCC Order adopted requirements that: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(1) LPR antennas must be dedicated or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integrated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with the transmitter.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(2) installation only at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fixed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locations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(3)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hand-held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or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mobile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applications, and marketing to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residential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consumers, prohibited.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The FCC concluded that there was no need to require professional installation. 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68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Conditions on Operations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FCC rejected the following proposals: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-prohibit LPRs within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4 km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of RAS facilities that observe in the 75-85 GHz band;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-limit LPR antenna heights to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15 meters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above ground level within 40 km of those locations;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-a published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database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of LPR installations.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latin typeface="Arial"/>
                <a:ea typeface="Calibri"/>
                <a:cs typeface="Times New Roman"/>
              </a:rPr>
              <a:t>LPR trade association did not object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, but FCC asserted that unnecessary to protect RAS, and database would raise “confidentiality issues.”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-FCC also rejected the proposal to consider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aggregate emission limits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at 22-24 GHz to protect EESS -- ETSI standard supposedly takes into account the existence of EESS in these bands.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244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B.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Certification and Emission Limits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-LPR devices have operated for years under the general technical standards for unlicensed intentional radiators in Section 15.209 of the Commission’s rules.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-Manufacturers have had difficulty demonstrating compliance with the rule’s low emission limits for applications in fiberglass or plastic tanks, and for open air use.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Reflections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off of the surfaces being measured attenuate inconsistently 	due to device orientation and the material being measured.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Measuring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those reflections tends to give erratic results.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 Under the new procedures, may test LPRs with main beam aimed directly at the test antenna – a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“</a:t>
            </a:r>
            <a:r>
              <a:rPr lang="en-US" i="1" dirty="0" err="1" smtClean="0">
                <a:latin typeface="Arial"/>
                <a:ea typeface="Calibri"/>
                <a:cs typeface="Times New Roman"/>
              </a:rPr>
              <a:t>boresight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” measurement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. Then use a formula to estimate the reduced reflected energy. Newly enacted rule Section 15.256(g).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93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B.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Certification and Emission Limits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590800"/>
            <a:ext cx="72389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I.	1.7 GHz Advanced Wireless Service 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BACKGROUND: </a:t>
            </a:r>
          </a:p>
          <a:p>
            <a:endParaRPr lang="en-US" sz="2000" dirty="0" smtClean="0"/>
          </a:p>
          <a:p>
            <a:r>
              <a:rPr lang="en-US" sz="2000" b="1" i="1" dirty="0" smtClean="0"/>
              <a:t>-FCC National </a:t>
            </a:r>
            <a:r>
              <a:rPr lang="en-US" sz="2000" b="1" i="1" dirty="0" err="1" smtClean="0"/>
              <a:t>B’Band</a:t>
            </a:r>
            <a:r>
              <a:rPr lang="en-US" sz="2000" b="1" i="1" dirty="0" smtClean="0"/>
              <a:t> Plan (and Presidential Order):  </a:t>
            </a:r>
          </a:p>
          <a:p>
            <a:endParaRPr lang="en-US" sz="2000" dirty="0" smtClean="0"/>
          </a:p>
          <a:p>
            <a:r>
              <a:rPr lang="en-US" sz="2000" dirty="0" smtClean="0"/>
              <a:t>	-  </a:t>
            </a:r>
            <a:r>
              <a:rPr lang="en-US" sz="2000" u="sng" dirty="0" smtClean="0"/>
              <a:t>300 megahertz</a:t>
            </a:r>
            <a:r>
              <a:rPr lang="en-US" sz="2000" dirty="0" smtClean="0"/>
              <a:t> between </a:t>
            </a:r>
            <a:r>
              <a:rPr lang="en-US" sz="2000" i="1" dirty="0" smtClean="0"/>
              <a:t>225 MHz and 3.7 GHz</a:t>
            </a:r>
            <a:r>
              <a:rPr lang="en-US" sz="2000" dirty="0" smtClean="0"/>
              <a:t> should be  made newly 	available for mobile BBand  use within </a:t>
            </a:r>
            <a:r>
              <a:rPr lang="en-US" sz="2000" u="sng" dirty="0" smtClean="0"/>
              <a:t>five years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n-US" sz="2000" i="1" dirty="0" err="1" smtClean="0"/>
              <a:t>Add’l</a:t>
            </a:r>
            <a:r>
              <a:rPr lang="en-US" sz="2000" i="1" dirty="0" smtClean="0"/>
              <a:t> 200</a:t>
            </a:r>
            <a:r>
              <a:rPr lang="en-US" sz="2000" dirty="0" smtClean="0"/>
              <a:t> megahertz w/in 10 years</a:t>
            </a:r>
          </a:p>
          <a:p>
            <a:endParaRPr lang="en-US" sz="2000" dirty="0" smtClean="0"/>
          </a:p>
          <a:p>
            <a:r>
              <a:rPr lang="en-US" sz="2000" dirty="0" smtClean="0"/>
              <a:t>	-FCC/NTIA work together to identify spectrum</a:t>
            </a:r>
          </a:p>
          <a:p>
            <a:r>
              <a:rPr lang="en-US" sz="2000" i="1" dirty="0" smtClean="0"/>
              <a:t>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75 GHz Level Probing Radars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15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B.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Certification and Emission Limits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smtClean="0">
                <a:latin typeface="Arial" pitchFamily="34" charset="0"/>
                <a:cs typeface="Arial" pitchFamily="34" charset="0"/>
              </a:rPr>
              <a:t>New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boresight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measurement:</a:t>
            </a:r>
          </a:p>
          <a:p>
            <a:pPr lv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-goal is maximum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horizontal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emissions of 75 nanowatts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-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boresight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limits exceed that level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factor of 7, or 540,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or 6,760 depending on band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-allows for losses due to scattering, etc.</a:t>
            </a:r>
          </a:p>
          <a:p>
            <a:r>
              <a:rPr lang="en-US" sz="2000" dirty="0" smtClean="0"/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406" y="3657600"/>
            <a:ext cx="22148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IV.	Petitions – Above 95 GHz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234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A.  </a:t>
            </a:r>
            <a:r>
              <a:rPr lang="en-US" b="1" u="sng" dirty="0" smtClean="0">
                <a:latin typeface="Arial"/>
                <a:ea typeface="Calibri"/>
                <a:cs typeface="Times New Roman"/>
              </a:rPr>
              <a:t>IEEE Petition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In July 2013, IEEE-USA filed Petition for RM (ET 13-259) seeking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expedited treatment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of petitions/applications for technologies/services above 95 GHz.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-Table of Allocations (uses) goes up to 275 GHz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-FCC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service rules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only go up to 95 GHz.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-Sale and use of equipment above 95 GHz prohibited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except: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latin typeface="Arial"/>
                <a:ea typeface="Calibri"/>
                <a:cs typeface="Times New Roman"/>
              </a:rPr>
              <a:t>	-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Fed. Govt. agencies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Experimental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use in bands </a:t>
            </a:r>
            <a:r>
              <a:rPr lang="en-US" u="sng" dirty="0" smtClean="0">
                <a:latin typeface="Arial"/>
                <a:ea typeface="Calibri"/>
                <a:cs typeface="Times New Roman"/>
              </a:rPr>
              <a:t>not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having only passive allocations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Amateur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use in certain bands (while protecting RAS and EESS)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-Industrial/Scientific/Medical equip at 122-23 and 244-46 GHz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IV.	Petitions – Above 95 GHz </a:t>
            </a:r>
            <a:r>
              <a:rPr lang="en-US" sz="1100" dirty="0" smtClean="0">
                <a:solidFill>
                  <a:prstClr val="black"/>
                </a:solidFill>
              </a:rPr>
              <a:t>(</a:t>
            </a:r>
            <a:r>
              <a:rPr lang="en-US" sz="1100" dirty="0" err="1" smtClean="0">
                <a:solidFill>
                  <a:prstClr val="black"/>
                </a:solidFill>
              </a:rPr>
              <a:t>con’t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234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A.  </a:t>
            </a:r>
            <a:r>
              <a:rPr lang="en-US" b="1" u="sng" dirty="0" smtClean="0">
                <a:latin typeface="Arial"/>
                <a:ea typeface="Calibri"/>
                <a:cs typeface="Times New Roman"/>
              </a:rPr>
              <a:t>IEEE Petition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Otherwise, users must file waivers or petitions for rulemaking, with long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time delay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-inhibit commercial funding/development of new technologies?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-DARPA exploring/funding &gt;100 GHz technologies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IEEE points to Section 7 of the Communications Act: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-encourages new technologies/services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shifts burden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to any party that opposes new t/s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-gives FCC 12 months to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determine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whether a  proposed new t/s is in the 	public interest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	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But,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the FCC has never used this power!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IV.	Petitions – Above 95 GHz </a:t>
            </a:r>
            <a:r>
              <a:rPr lang="en-US" sz="1100" dirty="0" smtClean="0">
                <a:solidFill>
                  <a:prstClr val="black"/>
                </a:solidFill>
              </a:rPr>
              <a:t>(</a:t>
            </a:r>
            <a:r>
              <a:rPr lang="en-US" sz="1100" dirty="0" err="1" smtClean="0">
                <a:solidFill>
                  <a:prstClr val="black"/>
                </a:solidFill>
              </a:rPr>
              <a:t>con’t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068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A.  </a:t>
            </a:r>
            <a:r>
              <a:rPr lang="en-US" b="1" u="sng" dirty="0" smtClean="0">
                <a:latin typeface="Arial"/>
                <a:ea typeface="Calibri"/>
                <a:cs typeface="Times New Roman"/>
              </a:rPr>
              <a:t>IEEE Petition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-IEEE Petition asks FCC to use 1 year limit/shift of burden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for consideration of above 95 GHz proposals: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not only to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find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that proposals are new t/s in public interest, but also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	to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adopt enabling rules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-No opposition, but unclear if FCC will grant, and if so, whether that would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speed up or slow down FCC action.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-FCC may issue NPRM. 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IV.	Petitions – Above 95 GHz </a:t>
            </a:r>
            <a:r>
              <a:rPr lang="en-US" sz="1100" dirty="0" smtClean="0">
                <a:solidFill>
                  <a:prstClr val="black"/>
                </a:solidFill>
              </a:rPr>
              <a:t>(</a:t>
            </a:r>
            <a:r>
              <a:rPr lang="en-US" sz="1100" dirty="0" err="1" smtClean="0">
                <a:solidFill>
                  <a:prstClr val="black"/>
                </a:solidFill>
              </a:rPr>
              <a:t>con’t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32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B.  </a:t>
            </a:r>
            <a:r>
              <a:rPr lang="en-US" b="1" u="sng" dirty="0" smtClean="0">
                <a:latin typeface="Arial"/>
                <a:ea typeface="Calibri"/>
                <a:cs typeface="Times New Roman"/>
              </a:rPr>
              <a:t>Battelle Petition 102-109.5 GHz</a:t>
            </a:r>
            <a:r>
              <a:rPr lang="en-US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(RM-11713)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-Battelle Memorial Institute (operator of 7 Nat’l Laboratories for DOE/DHS) filed a petition in February of 2014, to enact rules for terrestrial, fixed, licensed operations at 102-109.5 GHz.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short-hop, high capacity broadband links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-Band is allocated to RAS, along with fixed and mobile,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all co-primary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.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-Also used for SRS (space-based)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-Battelle asserts that RAS uses band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only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in “Hawaii, Arizona and California”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but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“may not actually utilize” the band at all.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IV.	Petitions – Above 95 GHz </a:t>
            </a:r>
            <a:r>
              <a:rPr lang="en-US" sz="1100" dirty="0" smtClean="0">
                <a:solidFill>
                  <a:prstClr val="black"/>
                </a:solidFill>
              </a:rPr>
              <a:t>(</a:t>
            </a:r>
            <a:r>
              <a:rPr lang="en-US" sz="1100" dirty="0" err="1" smtClean="0">
                <a:solidFill>
                  <a:prstClr val="black"/>
                </a:solidFill>
              </a:rPr>
              <a:t>con’t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90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B.  </a:t>
            </a:r>
            <a:r>
              <a:rPr lang="en-US" b="1" u="sng" dirty="0" smtClean="0">
                <a:latin typeface="Arial"/>
                <a:ea typeface="Calibri"/>
                <a:cs typeface="Times New Roman"/>
              </a:rPr>
              <a:t>Battelle Petition 102-109.5 GHz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-Propose rules similar to existing rules for 70/80/90 GHz terrestrial fixed links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similarity: high atmospheric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attenuation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and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narrow, directional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“pencil” beams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latin typeface="Arial"/>
                <a:ea typeface="Calibri"/>
                <a:cs typeface="Times New Roman"/>
              </a:rPr>
              <a:t>70/80/90 GHz Process: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-users obtain nation-wide non-exclusive FCC license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-individual links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registered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with 3</a:t>
            </a:r>
            <a:r>
              <a:rPr lang="en-US" baseline="30000" dirty="0" smtClean="0">
                <a:latin typeface="Arial"/>
                <a:ea typeface="Calibri"/>
                <a:cs typeface="Times New Roman"/>
              </a:rPr>
              <a:t>rd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party database, then automatically 	sent to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NTIA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for coordination with federal users and RAS (NSF)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-links in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Quiet Zones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require individual applications filed with FCC and 	coordination.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Battelle proposes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higher maximum EIRP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 (+70 dBW vs. +55)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IV.	Petitions – Above 95 GHz </a:t>
            </a:r>
            <a:r>
              <a:rPr lang="en-US" sz="1100" dirty="0" smtClean="0">
                <a:solidFill>
                  <a:prstClr val="black"/>
                </a:solidFill>
              </a:rPr>
              <a:t>(</a:t>
            </a:r>
            <a:r>
              <a:rPr lang="en-US" sz="1100" dirty="0" err="1" smtClean="0">
                <a:solidFill>
                  <a:prstClr val="black"/>
                </a:solidFill>
              </a:rPr>
              <a:t>con’t</a:t>
            </a:r>
            <a:r>
              <a:rPr lang="en-US" sz="1100" dirty="0" smtClean="0">
                <a:solidFill>
                  <a:prstClr val="black"/>
                </a:solidFill>
              </a:rPr>
              <a:t>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46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"/>
                <a:ea typeface="Calibri"/>
                <a:cs typeface="Times New Roman"/>
              </a:rPr>
              <a:t>B.  </a:t>
            </a:r>
            <a:r>
              <a:rPr lang="en-US" b="1" u="sng" dirty="0" smtClean="0">
                <a:latin typeface="Arial"/>
                <a:ea typeface="Calibri"/>
                <a:cs typeface="Times New Roman"/>
              </a:rPr>
              <a:t>Battelle Petition 102-109.5 GHz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sz="2400" i="1" dirty="0" smtClean="0">
                <a:latin typeface="Arial"/>
                <a:ea typeface="Calibri"/>
                <a:cs typeface="Times New Roman"/>
              </a:rPr>
              <a:t>What is RAS usage of this band?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Arial"/>
                <a:ea typeface="Calibri"/>
                <a:cs typeface="Times New Roman"/>
              </a:rPr>
              <a:t>	What is experience with 70/80/90?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Arial"/>
                <a:ea typeface="Calibri"/>
                <a:cs typeface="Times New Roman"/>
              </a:rPr>
              <a:t>	Industry also interested in mobile/small cell use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i="1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sz="2400" u="sng" dirty="0" smtClean="0">
                <a:latin typeface="Arial"/>
                <a:ea typeface="Calibri"/>
                <a:cs typeface="Times New Roman"/>
              </a:rPr>
              <a:t>Next steps?</a:t>
            </a:r>
            <a:r>
              <a:rPr lang="en-US" sz="2400" dirty="0" smtClean="0">
                <a:latin typeface="Arial"/>
                <a:ea typeface="Calibri"/>
                <a:cs typeface="Times New Roman"/>
              </a:rPr>
              <a:t> </a:t>
            </a:r>
            <a:endParaRPr lang="en-US" sz="2400" i="1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Arial"/>
                <a:ea typeface="Calibri"/>
                <a:cs typeface="Times New Roman"/>
              </a:rPr>
              <a:t>	</a:t>
            </a:r>
            <a:endParaRPr lang="en-US" sz="2400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V.	Iridium – Modification Application for NEXT 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65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In December 2013, Iridium filed application to modify its license for its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Iridium </a:t>
            </a:r>
            <a:r>
              <a:rPr lang="en-US" sz="2400" i="1" dirty="0" smtClean="0">
                <a:latin typeface="Arial"/>
                <a:ea typeface="Calibri"/>
                <a:cs typeface="Times New Roman"/>
              </a:rPr>
              <a:t>“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NEXT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”</a:t>
            </a:r>
            <a:r>
              <a:rPr lang="en-US" sz="2400" i="1" dirty="0" smtClean="0">
                <a:latin typeface="Arial"/>
                <a:ea typeface="Calibri"/>
                <a:cs typeface="Times New Roman"/>
              </a:rPr>
              <a:t>  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second generation satellites.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(SAT-MOD-20131227-00148, Call Sign S2110)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	application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still pending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-Operate on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same frequencies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(1617.775-1626.5 MHz)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but technical capability to go down to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1616.0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and pending (Feb. 2013) FCC request to do so.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-NEXT:  “increased total and peak network performance”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(voice quality and data transmission speed)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V.	Iridium – Modification Application for NEXT 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190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-Launches for 82 vehicles scheduled for 2015-2017: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US" dirty="0" err="1" smtClean="0">
                <a:latin typeface="Arial"/>
                <a:ea typeface="Calibri"/>
                <a:cs typeface="Times New Roman"/>
              </a:rPr>
              <a:t>SpaceX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in California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ISC </a:t>
            </a:r>
            <a:r>
              <a:rPr lang="en-US" dirty="0" err="1" smtClean="0">
                <a:latin typeface="Arial"/>
                <a:ea typeface="Calibri"/>
                <a:cs typeface="Times New Roman"/>
              </a:rPr>
              <a:t>Kosmotras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(</a:t>
            </a:r>
            <a:r>
              <a:rPr lang="en-US" dirty="0" err="1" smtClean="0">
                <a:latin typeface="Arial"/>
                <a:ea typeface="Calibri"/>
                <a:cs typeface="Times New Roman"/>
              </a:rPr>
              <a:t>Rus-Uk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.?)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PFD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at ground same as current constellation.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-Engineering statement addresses RAS coordination, to limit noise floor and OOB 	</a:t>
            </a:r>
            <a:r>
              <a:rPr lang="en-US" dirty="0" err="1" smtClean="0">
                <a:latin typeface="Arial"/>
                <a:ea typeface="Calibri"/>
                <a:cs typeface="Times New Roman"/>
              </a:rPr>
              <a:t>intermodulation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-Software and ground operations “applied dynamically to any point on a 2 percent global grid in 30 second steps.” Reconfiguration includes: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-shifting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frequency assignment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to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higher</a:t>
            </a:r>
            <a:r>
              <a:rPr lang="en-US" dirty="0" smtClean="0">
                <a:latin typeface="Arial"/>
                <a:ea typeface="Calibri"/>
                <a:cs typeface="Times New Roman"/>
              </a:rPr>
              <a:t> portions of band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-limiting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user access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-reduce transmitter </a:t>
            </a:r>
            <a:r>
              <a:rPr lang="en-US" i="1" dirty="0" smtClean="0">
                <a:latin typeface="Arial"/>
                <a:ea typeface="Calibri"/>
                <a:cs typeface="Times New Roman"/>
              </a:rPr>
              <a:t>power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	-mute carriers in a beam 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V.	Iridium – Modification Application for NEXT 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0460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/>
                <a:ea typeface="Calibri"/>
                <a:cs typeface="Times New Roman"/>
              </a:rPr>
              <a:t>-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No discussion in application re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minimum</a:t>
            </a:r>
            <a:r>
              <a:rPr lang="en-US" sz="2000" dirty="0" smtClean="0">
                <a:latin typeface="Arial"/>
                <a:ea typeface="Calibri"/>
                <a:cs typeface="Times New Roman"/>
              </a:rPr>
              <a:t> required </a:t>
            </a:r>
            <a:r>
              <a:rPr lang="en-US" sz="2000" i="1" dirty="0" smtClean="0">
                <a:latin typeface="Arial"/>
                <a:ea typeface="Calibri"/>
                <a:cs typeface="Times New Roman"/>
              </a:rPr>
              <a:t>notification time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latin typeface="Arial"/>
                <a:ea typeface="Calibri"/>
                <a:cs typeface="Times New Roman"/>
              </a:rPr>
              <a:t>	dynamic RAS scheduling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 smtClean="0">
              <a:latin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cs typeface="Times New Roman"/>
              </a:rPr>
              <a:t>-Iridium licensing problems in </a:t>
            </a:r>
            <a:r>
              <a:rPr lang="en-US" sz="2000" i="1" dirty="0" smtClean="0">
                <a:latin typeface="Arial"/>
                <a:cs typeface="Times New Roman"/>
              </a:rPr>
              <a:t>Europe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Arial"/>
                <a:cs typeface="Times New Roman"/>
              </a:rPr>
              <a:t>-FCC application does not appear to propose technical modifications/protections suggested in </a:t>
            </a:r>
            <a:r>
              <a:rPr lang="en-US" sz="2000" i="1" dirty="0" smtClean="0">
                <a:latin typeface="Arial"/>
                <a:cs typeface="Times New Roman"/>
              </a:rPr>
              <a:t>ECC/CEPT Report 171</a:t>
            </a:r>
            <a:r>
              <a:rPr lang="en-US" sz="2000" dirty="0" smtClean="0">
                <a:latin typeface="Arial"/>
                <a:cs typeface="Times New Roman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 	1.7 GHz Advanced Wireless Service </a:t>
            </a:r>
            <a:r>
              <a:rPr lang="en-US" sz="1600" dirty="0" smtClean="0"/>
              <a:t>(cont’d)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1675-1710 MHz band currently allocated to the Meteorological Aids Service and the Meteorological Satellite Service (Space-to-earth). </a:t>
            </a:r>
          </a:p>
          <a:p>
            <a:pPr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band is used for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downlinks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from certain weather satellites (GOES and POES) and radiosondes (weather balloons) that are administered by NOAA.</a:t>
            </a:r>
          </a:p>
          <a:p>
            <a:pPr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VI.	Channel 37 – Reallocation of TV Band</a:t>
            </a:r>
            <a:r>
              <a:rPr lang="en-US" sz="3200" dirty="0" smtClean="0"/>
              <a:t> </a:t>
            </a:r>
            <a:endParaRPr lang="en-US" sz="3200" dirty="0">
              <a:solidFill>
                <a:srgbClr val="193B65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-In October 2012, FCC released a Notice of Proposed Rulemaking seeking comments on proposals to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reallocate some or all of the UHF TV band between channels 31 and 51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(572-698 MHz).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-This “600 MHz band” would be reallocated from broadcasting to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licensed terrestrial mobile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wireless services,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then assigned by auction.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$$$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-FCC also sought comments on enhancing the availability of the 600 MHz band for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unlicensed “TV White Spaces Devices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”  (“TVWSD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”)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-One topic in this proceeding is the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 of Channel 37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which is currently reserved solely for use by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Wireless Medical Telemetry Service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(“WMTS”). 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  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VI.	Channel 37 – Reallocation of TV Band</a:t>
            </a:r>
            <a:r>
              <a:rPr lang="en-US" sz="3200" dirty="0" smtClean="0"/>
              <a:t> </a:t>
            </a:r>
            <a:endParaRPr lang="en-US" sz="3200" dirty="0">
              <a:solidFill>
                <a:srgbClr val="193B65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120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May 15, 2014, FCC announced Report and Order in this proceeding. </a:t>
            </a: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Text not yet released, but:</a:t>
            </a: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-All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licensed wireless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will be allocated between Ch. 51 and Ch. 38.  Number of channels to be determined in auction. </a:t>
            </a: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-RAS and WMTS will remain on Ch. 37.</a:t>
            </a: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-TVWSD may operate on Ch. 37, subject to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protections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RAS and WMTS to be enacted in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upcoming new rulemaking proceeding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-Possible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guardband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(frequency gap) between licensed allocation at Ch. 38 and RAS, but TVWSD and wireless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may use the guardband.  Possible frequency coordination  between Ch. 38 licensed and RAS.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/>
              <a:ea typeface="Calibri"/>
              <a:cs typeface="Times New Roman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	  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/>
                <a:ea typeface="Calibri"/>
                <a:cs typeface="Times New Roman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VI.	Channel 37 – Reallocation of TV Band</a:t>
            </a:r>
            <a:r>
              <a:rPr lang="en-US" sz="3200" dirty="0" smtClean="0"/>
              <a:t> </a:t>
            </a:r>
            <a:endParaRPr lang="en-US" sz="3200" dirty="0">
              <a:solidFill>
                <a:srgbClr val="193B65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1"/>
            <a:ext cx="8534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Reallocation of TV Band </a:t>
            </a:r>
          </a:p>
          <a:p>
            <a:pPr marL="457200" indent="-457200">
              <a:buAutoNum type="alphaUcPeriod"/>
              <a:tabLst>
                <a:tab pos="800100" algn="l"/>
              </a:tabLst>
            </a:pP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“Down from 51” Plan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tabLst>
                <a:tab pos="800100" algn="l"/>
              </a:tabLst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tabLst>
                <a:tab pos="800100" algn="l"/>
              </a:tabLst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-RAS and WMTS allocations to Channel 37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remain.</a:t>
            </a:r>
          </a:p>
          <a:p>
            <a:pPr marL="457200" indent="-457200">
              <a:tabLst>
                <a:tab pos="800100" algn="l"/>
              </a:tabLst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-TVWS devices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(and possibly wireless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may operate on Ch. 37, subject to protections to RAS and WMTS.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-Guardband may be adjacent to Ch. 37 (TVWSD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-Higher likelihood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displaced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TV stations moving to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Ch. 36 or 38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If not, may be increased TVWSD or wireless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usage of 36.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VII.    Meet With FCC Commissioners 	</a:t>
            </a:r>
            <a:endParaRPr lang="en-US" sz="1800" b="1" dirty="0">
              <a:solidFill>
                <a:srgbClr val="193B65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534400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00100" algn="l"/>
                <a:tab pos="1371600" algn="l"/>
              </a:tabLst>
            </a:pPr>
            <a:endParaRPr lang="en-US" sz="2000" dirty="0" smtClean="0"/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-We have never met with any of the current Commissioners </a:t>
            </a:r>
          </a:p>
          <a:p>
            <a:pPr>
              <a:tabLst>
                <a:tab pos="800100" algn="l"/>
                <a:tab pos="13716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-Spectrum reallocation and sharing are among the biggest concerns to this Commission. </a:t>
            </a:r>
          </a:p>
          <a:p>
            <a:pPr>
              <a:tabLst>
                <a:tab pos="800100" algn="l"/>
                <a:tab pos="13716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-Policy Goals? 	</a:t>
            </a:r>
          </a:p>
          <a:p>
            <a:pPr>
              <a:tabLst>
                <a:tab pos="800100" algn="l"/>
                <a:tab pos="13716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-remind them of passive use</a:t>
            </a:r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-shared use/shared responsibility </a:t>
            </a:r>
          </a:p>
          <a:p>
            <a:pPr>
              <a:tabLst>
                <a:tab pos="800100" algn="l"/>
                <a:tab pos="13716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-Action Plan:</a:t>
            </a:r>
          </a:p>
          <a:p>
            <a:pPr>
              <a:tabLst>
                <a:tab pos="800100" algn="l"/>
                <a:tab pos="13716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800100" algn="l"/>
                <a:tab pos="13716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-Set dates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-finalize slides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</a:t>
            </a:r>
            <a:endParaRPr lang="en-US" sz="1800" b="1" dirty="0">
              <a:solidFill>
                <a:srgbClr val="193B65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53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00100" algn="l"/>
                <a:tab pos="1371600" algn="l"/>
              </a:tabLst>
            </a:pPr>
            <a:endParaRPr lang="en-US" sz="2000" dirty="0" smtClean="0"/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QUESTIONS?</a:t>
            </a: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</a:t>
            </a:r>
            <a:endParaRPr lang="en-US" sz="1800" b="1" dirty="0">
              <a:solidFill>
                <a:srgbClr val="193B65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5344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THANKS!</a:t>
            </a: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Paul Feldman </a:t>
            </a:r>
          </a:p>
          <a:p>
            <a:pPr algn="ctr"/>
            <a:r>
              <a:rPr lang="en-US" sz="2000" u="sng" dirty="0" smtClean="0">
                <a:latin typeface="Arial" pitchFamily="34" charset="0"/>
                <a:cs typeface="Arial" pitchFamily="34" charset="0"/>
                <a:hlinkClick r:id="rId2"/>
              </a:rPr>
              <a:t>feldman@fhhlaw.com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703-812-0403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	1.7 GHz Advanced Wireless Service </a:t>
            </a:r>
            <a:r>
              <a:rPr lang="en-US" sz="1600" dirty="0" smtClean="0"/>
              <a:t>(cont’d)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History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-Feb. 2013:  Per 2012 legislation, NTIA “identifies” 1695-1710 MHz portion of 1675-1710 as the 15 MHz to be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reallocated to commercial use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-April 2013:  NTIA suggests to FCC a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framework for reallocation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band.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	1.7 GHz Advanced Wireless Service </a:t>
            </a:r>
            <a:r>
              <a:rPr lang="en-US" sz="1600" dirty="0" smtClean="0"/>
              <a:t>(cont’d)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1111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B.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FCC Order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-March 2014 – FCC releases Order enacting rules for 1695-1710 MHz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(along with 1755-1780 and 2155-2180 MHz)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-allocated to existing Advanced Wireless Service (“AWS”)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-new allocation is “AWS-3”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-used for cellular services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-1695-1710 limited to terrestrial mobile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uplinks</a:t>
            </a:r>
          </a:p>
          <a:p>
            <a:pPr marL="457200" indent="-457200">
              <a:tabLst>
                <a:tab pos="800100" algn="l"/>
              </a:tabLst>
            </a:pP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-licenses to be assigned by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auction in November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expect big $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	1.7 GHz Advanced Wireless Service </a:t>
            </a:r>
            <a:r>
              <a:rPr lang="en-US" sz="1600" dirty="0" smtClean="0"/>
              <a:t>(cont’d)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C.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MetSat Allocation Limited to Protection Zones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Allocation for MetSat retained, but geographically limited to 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27 “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Protection Zones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around specific existing Federal  receive sites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-based on interference analysis and protection criteria for each site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-Commercial base stations allowed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within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each PZ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only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where 	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coordinated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relevant federal agency </a:t>
            </a:r>
          </a:p>
          <a:p>
            <a:pPr marL="457200" indent="-457200">
              <a:tabLst>
                <a:tab pos="800100" algn="l"/>
              </a:tabLst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-Commercial operations allowed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outside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PZ at &lt; 20 dBm EIRP 	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w/o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coordination, but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may not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cause interference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inside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PZ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	1.7 GHz Advanced Wireless Service </a:t>
            </a:r>
            <a:r>
              <a:rPr lang="en-US" sz="1600" dirty="0" smtClean="0"/>
              <a:t>(cont’d)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D.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Possible Nationwide Coordination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-Commercial operations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outside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PZ at 20-30 dBm EIRP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must submit to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nationwide coordination</a:t>
            </a:r>
          </a:p>
          <a:p>
            <a:pPr marL="457200" indent="-457200">
              <a:tabLst>
                <a:tab pos="800100" algn="l"/>
              </a:tabLst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			      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FCC and NTIA will issue joint Public Notice on procedures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-likely use of one or more federal on-line portals </a:t>
            </a: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for submission of licensee data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  57-64 GHz Unlicensed Devices </a:t>
            </a:r>
            <a:endParaRPr lang="en-US" sz="16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534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August 2013 Order, FCC: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-allowed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higher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emission limits for 60 GHz devices that operate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outdoors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very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high gain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antennas, and </a:t>
            </a: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-specified the emission limit for all 60 GHz devices as an EIRP power level (vs. dBm)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II.  57-64 GHz Unlicensed Devices </a:t>
            </a:r>
            <a:r>
              <a:rPr lang="en-US" sz="1100" dirty="0" smtClean="0"/>
              <a:t>(cont)</a:t>
            </a:r>
            <a:endParaRPr lang="en-US" sz="1100" b="1" dirty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067"/>
            <a:ext cx="9144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57600"/>
            <a:endParaRPr lang="en-US" sz="2400" dirty="0" smtClean="0">
              <a:solidFill>
                <a:srgbClr val="193B65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534400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  <a:tabLst>
                <a:tab pos="800100" algn="l"/>
              </a:tabLst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Two primary types of unlicensed equipment in this band: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short‑range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fixed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point‑to‑point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backhaul, primarily outdoor; and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in‑building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wireless personal area networking (WPAN) devices for consumer audio, video etc.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Under FCC Part 15 unlicensed rules, limit on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average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power density of any emission in this band was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9 µW/cm</a:t>
            </a:r>
            <a:r>
              <a:rPr lang="en-US" sz="20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peak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power density was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18 µW/cm</a:t>
            </a:r>
            <a:r>
              <a:rPr lang="en-US" sz="20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measured at a distance of 3 meters.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These average and peak power density limits are equivalent to average and peak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EIRP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limits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10 W (40 dBm)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20 W (43 dBm)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respectively.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tabLst>
                <a:tab pos="8001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VIDEO_FILES_RECORD" val="&lt;Videos&gt;&lt;Video Name=&quot;00207469_257_1_74272.flv&quot; Position=&quot;1&quot; SlideID=&quot;257&quot;/&gt;&lt;Video Name=&quot;Janet Jackson Super Bowl - JMD_257_1_37266_278_1_14825.flv&quot; Position=&quot;1&quot; SlideID=&quot;278&quot;/&gt;&lt;Video Name=&quot;Hilton_292_1_69030.flv&quot; Position=&quot;1&quot; SlideID=&quot;292&quot;/&gt;&lt;Video Name=&quot;Cher_295_1_48794.flv&quot; Position=&quot;1&quot; SlideID=&quot;295&quot;/&gt;&lt;Video Name=&quot;Ryan - JMD_298_1_01410.flv&quot; Position=&quot;1&quot; SlideID=&quot;298&quot;/&gt;&lt;Video Name=&quot;Shindlers - JMD_301_1_13043.flv&quot; Position=&quot;1&quot; SlideID=&quot;301&quot;/&gt;&lt;Video Name=&quot;buffy_304_1_71902.flv&quot; Position=&quot;1&quot; SlideID=&quot;304&quot;/&gt;&lt;Video Name=&quot;Charlotte Ross NYPD Blue Shower Scene_329_1_39661.flv&quot; Position=&quot;1&quot; SlideID=&quot;329&quot;/&gt;&lt;/Videos&gt;&#10;"/>
  <p:tag name="MMPROD_UIDATA" val="&lt;database version=&quot;7.0&quot;&gt;&lt;object type=&quot;1&quot; unique_id=&quot;10001&quot;&gt;&lt;property id=&quot;20141&quot; value=&quot;Indecency-MD-DC-DE.hfc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1&quot; value=&quot;FHH Webinar Account&quot;/&gt;&lt;property id=&quot;20192&quot; value=&quot;http://fhhlaw.acrobat.com&quot;/&gt;&lt;property id=&quot;20193&quot; value=&quot;0&quot;/&gt;&lt;property id=&quot;20224&quot; value=&quot;C:\Users\cole\Desktop\HFC&quot;/&gt;&lt;property id=&quot;20226&quot; value=&quot;C:\Users\cole\Desktop\Indecency-TX.2012.01.17.hfc.dft - w ABC clip.pptx&quot;/&gt;&lt;property id=&quot;20250&quot; value=&quot;6&quot;/&gt;&lt;property id=&quot;20251&quot; value=&quot;0&quot;/&gt;&lt;property id=&quot;20259&quot; value=&quot;0&quot;/&gt;&lt;property id=&quot;20262&quot; value=&quot;1122929338&quot;/&gt;&lt;object type=&quot;2&quot; unique_id=&quot;10348&quot;&gt;&lt;object type=&quot;3&quot; unique_id=&quot;10349&quot;&gt;&lt;property id=&quot;20148&quot; value=&quot;5&quot;/&gt;&lt;property id=&quot;20300&quot; value=&quot;Slide 3&quot;/&gt;&lt;property id=&quot;20302&quot; value=&quot;1&quot;/&gt;&lt;property id=&quot;20303&quot; value=&quot;-1&quot;/&gt;&lt;property id=&quot;20307&quot; value=&quot;256&quot;/&gt;&lt;property id=&quot;20309&quot; value=&quot;-1&quot;/&gt;&lt;property id=&quot;20312&quot; value=&quot;0&quot;/&gt;&lt;/object&gt;&lt;object type=&quot;3&quot; unique_id=&quot;10451&quot;&gt;&lt;property id=&quot;20148&quot; value=&quot;5&quot;/&gt;&lt;property id=&quot;20300&quot; value=&quot;Slide 23&quot;/&gt;&lt;property id=&quot;20302&quot; value=&quot;1&quot;/&gt;&lt;property id=&quot;20303&quot; value=&quot;-1&quot;/&gt;&lt;property id=&quot;20307&quot; value=&quot;257&quot;/&gt;&lt;property id=&quot;20309&quot; value=&quot;-1&quot;/&gt;&lt;property id=&quot;20312&quot; value=&quot;0&quot;/&gt;&lt;/object&gt;&lt;object type=&quot;3&quot; unique_id=&quot;10497&quot;&gt;&lt;property id=&quot;20148&quot; value=&quot;5&quot;/&gt;&lt;property id=&quot;20300&quot; value=&quot;Slide 5 - &amp;quot;Broadcasting obscene language&amp;quot;&quot;/&gt;&lt;property id=&quot;20302&quot; value=&quot;1&quot;/&gt;&lt;property id=&quot;20303&quot; value=&quot;-1&quot;/&gt;&lt;property id=&quot;20307&quot; value=&quot;258&quot;/&gt;&lt;property id=&quot;20309&quot; value=&quot;-1&quot;/&gt;&lt;property id=&quot;20312&quot; value=&quot;0&quot;/&gt;&lt;/object&gt;&lt;object type=&quot;3&quot; unique_id=&quot;10498&quot;&gt;&lt;property id=&quot;20148&quot; value=&quot;5&quot;/&gt;&lt;property id=&quot;20300&quot; value=&quot;Slide 6 - &amp;quot;U.S. Constitution – Amendment 1&amp;quot;&quot;/&gt;&lt;property id=&quot;20302&quot; value=&quot;1&quot;/&gt;&lt;property id=&quot;20303&quot; value=&quot;-1&quot;/&gt;&lt;property id=&quot;20307&quot; value=&quot;259&quot;/&gt;&lt;property id=&quot;20309&quot; value=&quot;-1&quot;/&gt;&lt;property id=&quot;20312&quot; value=&quot;0&quot;/&gt;&lt;/object&gt;&lt;object type=&quot;3&quot; unique_id=&quot;10708&quot;&gt;&lt;property id=&quot;20148&quot; value=&quot;5&quot;/&gt;&lt;property id=&quot;20300&quot; value=&quot;Slide 7 - &amp;quot;Timeline&amp;quot;&quot;/&gt;&lt;property id=&quot;20302&quot; value=&quot;1&quot;/&gt;&lt;property id=&quot;20303&quot; value=&quot;-1&quot;/&gt;&lt;property id=&quot;20307&quot; value=&quot;260&quot;/&gt;&lt;property id=&quot;20309&quot; value=&quot;-1&quot;/&gt;&lt;property id=&quot;20312&quot; value=&quot;0&quot;/&gt;&lt;/object&gt;&lt;object type=&quot;3&quot; unique_id=&quot;10753&quot;&gt;&lt;property id=&quot;20148&quot; value=&quot;5&quot;/&gt;&lt;property id=&quot;20300&quot; value=&quot;Slide 9 - &amp;quot;FCC v. Pacifica Foundation, 438 U.S. 726 (1978)&amp;quot;&quot;/&gt;&lt;property id=&quot;20302&quot; value=&quot;1&quot;/&gt;&lt;property id=&quot;20303&quot; value=&quot;-1&quot;/&gt;&lt;property id=&quot;20307&quot; value=&quot;261&quot;/&gt;&lt;property id=&quot;20309&quot; value=&quot;-1&quot;/&gt;&lt;property id=&quot;20312&quot; value=&quot;0&quot;/&gt;&lt;/object&gt;&lt;object type=&quot;3&quot; unique_id=&quot;10868&quot;&gt;&lt;property id=&quot;20148&quot; value=&quot;5&quot;/&gt;&lt;property id=&quot;20300&quot; value=&quot;Slide 10 - &amp;quot;Pacifica (continued)&amp;quot;&quot;/&gt;&lt;property id=&quot;20302&quot; value=&quot;1&quot;/&gt;&lt;property id=&quot;20303&quot; value=&quot;-1&quot;/&gt;&lt;property id=&quot;20307&quot; value=&quot;262&quot;/&gt;&lt;property id=&quot;20309&quot; value=&quot;-1&quot;/&gt;&lt;property id=&quot;20312&quot; value=&quot;0&quot;/&gt;&lt;/object&gt;&lt;object type=&quot;3&quot; unique_id=&quot;10887&quot;&gt;&lt;property id=&quot;20148&quot; value=&quot;5&quot;/&gt;&lt;property id=&quot;20300&quot; value=&quot;Slide 11&quot;/&gt;&lt;property id=&quot;20302&quot; value=&quot;1&quot;/&gt;&lt;property id=&quot;20303&quot; value=&quot;-1&quot;/&gt;&lt;property id=&quot;20307&quot; value=&quot;263&quot;/&gt;&lt;property id=&quot;20309&quot; value=&quot;-1&quot;/&gt;&lt;property id=&quot;20312&quot; value=&quot;0&quot;/&gt;&lt;/object&gt;&lt;object type=&quot;3&quot; unique_id=&quot;10944&quot;&gt;&lt;property id=&quot;20148&quot; value=&quot;5&quot;/&gt;&lt;property id=&quot;20300&quot; value=&quot;Slide 12&quot;/&gt;&lt;property id=&quot;20302&quot; value=&quot;1&quot;/&gt;&lt;property id=&quot;20303&quot; value=&quot;-1&quot;/&gt;&lt;property id=&quot;20307&quot; value=&quot;264&quot;/&gt;&lt;property id=&quot;20309&quot; value=&quot;-1&quot;/&gt;&lt;property id=&quot;20312&quot; value=&quot;0&quot;/&gt;&lt;/object&gt;&lt;object type=&quot;3&quot; unique_id=&quot;11020&quot;&gt;&lt;property id=&quot;20148&quot; value=&quot;5&quot;/&gt;&lt;property id=&quot;20300&quot; value=&quot;Slide 13&quot;/&gt;&lt;property id=&quot;20302&quot; value=&quot;1&quot;/&gt;&lt;property id=&quot;20303&quot; value=&quot;-1&quot;/&gt;&lt;property id=&quot;20307&quot; value=&quot;265&quot;/&gt;&lt;property id=&quot;20309&quot; value=&quot;-1&quot;/&gt;&lt;property id=&quot;20312&quot; value=&quot;0&quot;/&gt;&lt;/object&gt;&lt;object type=&quot;3&quot; unique_id=&quot;11277&quot;&gt;&lt;property id=&quot;20148&quot; value=&quot;5&quot;/&gt;&lt;property id=&quot;20300&quot; value=&quot;Slide 14 - &amp;quot;WGBH Educational Foundation, 69 FCC 2d 1250 (1978)&amp;#x0D;&amp;#x0A;&amp;quot;&quot;/&gt;&lt;property id=&quot;20302&quot; value=&quot;1&quot;/&gt;&lt;property id=&quot;20303&quot; value=&quot;-1&quot;/&gt;&lt;property id=&quot;20307&quot; value=&quot;266&quot;/&gt;&lt;property id=&quot;20309&quot; value=&quot;-1&quot;/&gt;&lt;property id=&quot;20312&quot; value=&quot;0&quot;/&gt;&lt;/object&gt;&lt;object type=&quot;3&quot; unique_id=&quot;11550&quot;&gt;&lt;property id=&quot;20148&quot; value=&quot;5&quot;/&gt;&lt;property id=&quot;20300&quot; value=&quot;Slide 15 - &amp;quot;WGBH Educational Foundation, 69 FCC 2d 1250 (1978)&amp;#x0D;&amp;#x0A;&amp;quot;&quot;/&gt;&lt;property id=&quot;20302&quot; value=&quot;1&quot;/&gt;&lt;property id=&quot;20303&quot; value=&quot;-1&quot;/&gt;&lt;property id=&quot;20307&quot; value=&quot;267&quot;/&gt;&lt;property id=&quot;20309&quot; value=&quot;-1&quot;/&gt;&lt;property id=&quot;20312&quot; value=&quot;0&quot;/&gt;&lt;/object&gt;&lt;object type=&quot;3&quot; unique_id=&quot;11731&quot;&gt;&lt;property id=&quot;20148&quot; value=&quot;5&quot;/&gt;&lt;property id=&quot;20300&quot; value=&quot;Slide 16&quot;/&gt;&lt;property id=&quot;20302&quot; value=&quot;1&quot;/&gt;&lt;property id=&quot;20303&quot; value=&quot;-1&quot;/&gt;&lt;property id=&quot;20307&quot; value=&quot;268&quot;/&gt;&lt;property id=&quot;20309&quot; value=&quot;-1&quot;/&gt;&lt;/object&gt;&lt;object type=&quot;3&quot; unique_id=&quot;11808&quot;&gt;&lt;property id=&quot;20148&quot; value=&quot;5&quot;/&gt;&lt;property id=&quot;20300&quot; value=&quot;Slide 17 - &amp;quot;1987 Change In Indecency Policy (Infinity/Pacifica/UCSB)&amp;#x0D;&amp;#x0A;Public Notice – 62 Rad. Reg. 2d (P&amp;amp;F) 1218 (1987)&amp;#x0D;&amp;#x0A;Infinit&quot;/&gt;&lt;property id=&quot;20302&quot; value=&quot;1&quot;/&gt;&lt;property id=&quot;20303&quot; value=&quot;-1&quot;/&gt;&lt;property id=&quot;20307&quot; value=&quot;269&quot;/&gt;&lt;property id=&quot;20309&quot; value=&quot;-1&quot;/&gt;&lt;/object&gt;&lt;object type=&quot;3&quot; unique_id=&quot;12089&quot;&gt;&lt;property id=&quot;20148&quot; value=&quot;5&quot;/&gt;&lt;property id=&quot;20300&quot; value=&quot;Slide 8 - &amp;quot;FCC v. Pacifica Foundation, 438 U.S. 726 (1978)&amp;quot;&quot;/&gt;&lt;property id=&quot;20303&quot; value=&quot;-1&quot;/&gt;&lt;property id=&quot;20307&quot; value=&quot;270&quot;/&gt;&lt;property id=&quot;20309&quot; value=&quot;-1&quot;/&gt;&lt;/object&gt;&lt;object type=&quot;3&quot; unique_id=&quot;12137&quot;&gt;&lt;property id=&quot;20148&quot; value=&quot;5&quot;/&gt;&lt;property id=&quot;20300&quot; value=&quot;Slide 18 - &amp;quot;1987 Change In Indecency Policy (Infinity/Pacifica/UCSB)&amp;#x0D;&amp;#x0A;Public Notice – 62 Rad. Reg. 2d (P&amp;amp;F) 1218 (1987)&amp;#x0D;&amp;#x0A;Infinit&quot;/&gt;&lt;property id=&quot;20302&quot; value=&quot;1&quot;/&gt;&lt;property id=&quot;20303&quot; value=&quot;-1&quot;/&gt;&lt;property id=&quot;20307&quot; value=&quot;271&quot;/&gt;&lt;property id=&quot;20309&quot; value=&quot;-1&quot;/&gt;&lt;/object&gt;&lt;object type=&quot;3&quot; unique_id=&quot;12204&quot;&gt;&lt;property id=&quot;20148&quot; value=&quot;5&quot;/&gt;&lt;property id=&quot;20300&quot; value=&quot;Slide 19 - &amp;quot;1987 Change In Indecency Policy (Infinity/Pacifica/UCSB)&amp;#x0D;&amp;#x0A;Public Notice – 62 Rad. Reg. 2d (P&amp;amp;F) 1218 (1987)&amp;#x0D;&amp;#x0A;Infinit&quot;/&gt;&lt;property id=&quot;20302&quot; value=&quot;1&quot;/&gt;&lt;property id=&quot;20303&quot; value=&quot;-1&quot;/&gt;&lt;property id=&quot;20307&quot; value=&quot;272&quot;/&gt;&lt;property id=&quot;20309&quot; value=&quot;-1&quot;/&gt;&lt;/object&gt;&lt;object type=&quot;3&quot; unique_id=&quot;12550&quot;&gt;&lt;property id=&quot;20148&quot; value=&quot;5&quot;/&gt;&lt;property id=&quot;20300&quot; value=&quot;Slide 20 - &amp;quot;Sagittarius Broadcasting Corporation, &amp;#x0D;&amp;#x0A;10 FCC Rcd 12245 (1995) &amp;quot;&quot;/&gt;&lt;property id=&quot;20302&quot; value=&quot;1&quot;/&gt;&lt;property id=&quot;20303&quot; value=&quot;-1&quot;/&gt;&lt;property id=&quot;20307&quot; value=&quot;273&quot;/&gt;&lt;property id=&quot;20309&quot; value=&quot;-1&quot;/&gt;&lt;/object&gt;&lt;object type=&quot;3&quot; unique_id=&quot;12580&quot;&gt;&lt;property id=&quot;20148&quot; value=&quot;5&quot;/&gt;&lt;property id=&quot;20300&quot; value=&quot;Slide 21 - &amp;quot;Sagittarius Broadcasting Corporation, 10 FCC Rcd 12245 (1995) &amp;#x0D;&amp;#x0A;&amp;quot;&quot;/&gt;&lt;property id=&quot;20302&quot; value=&quot;1&quot;/&gt;&lt;property id=&quot;20303&quot; value=&quot;-1&quot;/&gt;&lt;property id=&quot;20307&quot; value=&quot;274&quot;/&gt;&lt;property id=&quot;20309&quot; value=&quot;-1&quot;/&gt;&lt;/object&gt;&lt;object type=&quot;3&quot; unique_id=&quot;12706&quot;&gt;&lt;property id=&quot;20148&quot; value=&quot;5&quot;/&gt;&lt;property id=&quot;20300&quot; value=&quot;Slide 22 - &amp;quot;Golden Globe Awards, 18 FCC Rcd 19859 &amp;#x0D;&amp;#x0A;(Enforcement Bureau 2003)&amp;quot;&quot;/&gt;&lt;property id=&quot;20302&quot; value=&quot;1&quot;/&gt;&lt;property id=&quot;20303&quot; value=&quot;-1&quot;/&gt;&lt;property id=&quot;20307&quot; value=&quot;275&quot;/&gt;&lt;property id=&quot;20309&quot; value=&quot;-1&quot;/&gt;&lt;/object&gt;&lt;object type=&quot;3&quot; unique_id=&quot;12707&quot;&gt;&lt;property id=&quot;20148&quot; value=&quot;5&quot;/&gt;&lt;property id=&quot;20300&quot; value=&quot;Slide 24 - &amp;quot;Golden Globe Awards, 18 FCC Rcd 19859 &amp;#x0D;&amp;#x0A;   (Enforcement Bureau 2003)&amp;quot;&quot;/&gt;&lt;property id=&quot;20302&quot; value=&quot;1&quot;/&gt;&lt;property id=&quot;20303&quot; value=&quot;-1&quot;/&gt;&lt;property id=&quot;20307&quot; value=&quot;276&quot;/&gt;&lt;property id=&quot;20309&quot; value=&quot;-1&quot;/&gt;&lt;/object&gt;&lt;object type=&quot;3&quot; unique_id=&quot;12897&quot;&gt;&lt;property id=&quot;20148&quot; value=&quot;5&quot;/&gt;&lt;property id=&quot;20300&quot; value=&quot;Slide 25&quot;/&gt;&lt;property id=&quot;20302&quot; value=&quot;1&quot;/&gt;&lt;property id=&quot;20303&quot; value=&quot;-1&quot;/&gt;&lt;property id=&quot;20307&quot; value=&quot;277&quot;/&gt;&lt;property id=&quot;20309&quot; value=&quot;-1&quot;/&gt;&lt;/object&gt;&lt;object type=&quot;3&quot; unique_id=&quot;14171&quot;&gt;&lt;property id=&quot;20148&quot; value=&quot;5&quot;/&gt;&lt;property id=&quot;20300&quot; value=&quot;Slide 26&quot;/&gt;&lt;property id=&quot;20302&quot; value=&quot;1&quot;/&gt;&lt;property id=&quot;20303&quot; value=&quot;-1&quot;/&gt;&lt;property id=&quot;20307&quot; value=&quot;278&quot;/&gt;&lt;property id=&quot;20309&quot; value=&quot;-1&quot;/&gt;&lt;/object&gt;&lt;object type=&quot;3&quot; unique_id=&quot;14259&quot;&gt;&lt;property id=&quot;20148&quot; value=&quot;5&quot;/&gt;&lt;property id=&quot;20300&quot; value=&quot;Slide 27 - &amp;quot;Janet Jackson (2004)&amp;quot;&quot;/&gt;&lt;property id=&quot;20302&quot; value=&quot;1&quot;/&gt;&lt;property id=&quot;20303&quot; value=&quot;-1&quot;/&gt;&lt;property id=&quot;20307&quot; value=&quot;279&quot;/&gt;&lt;property id=&quot;20309&quot; value=&quot;-1&quot;/&gt;&lt;/object&gt;&lt;object type=&quot;3&quot; unique_id=&quot;14650&quot;&gt;&lt;property id=&quot;20148&quot; value=&quot;5&quot;/&gt;&lt;property id=&quot;20300&quot; value=&quot;Slide 28 - &amp;quot;Janet Jackson (2004)&amp;quot;&quot;/&gt;&lt;property id=&quot;20302&quot; value=&quot;1&quot;/&gt;&lt;property id=&quot;20303&quot; value=&quot;-1&quot;/&gt;&lt;property id=&quot;20307&quot; value=&quot;280&quot;/&gt;&lt;property id=&quot;20309&quot; value=&quot;-1&quot;/&gt;&lt;/object&gt;&lt;object type=&quot;3&quot; unique_id=&quot;14651&quot;&gt;&lt;property id=&quot;20148&quot; value=&quot;5&quot;/&gt;&lt;property id=&quot;20300&quot; value=&quot;Slide 29 - &amp;quot;Janet Jackson (2004)&amp;quot;&quot;/&gt;&lt;property id=&quot;20302&quot; value=&quot;1&quot;/&gt;&lt;property id=&quot;20303&quot; value=&quot;-1&quot;/&gt;&lt;property id=&quot;20307&quot; value=&quot;281&quot;/&gt;&lt;property id=&quot;20309&quot; value=&quot;-1&quot;/&gt;&lt;/object&gt;&lt;object type=&quot;3&quot; unique_id=&quot;14652&quot;&gt;&lt;property id=&quot;20148&quot; value=&quot;5&quot;/&gt;&lt;property id=&quot;20300&quot; value=&quot;Slide 30 - &amp;quot;Janet Jackson (2004)&amp;quot;&quot;/&gt;&lt;property id=&quot;20302&quot; value=&quot;1&quot;/&gt;&lt;property id=&quot;20303&quot; value=&quot;-1&quot;/&gt;&lt;property id=&quot;20307&quot; value=&quot;282&quot;/&gt;&lt;property id=&quot;20309&quot; value=&quot;-1&quot;/&gt;&lt;/object&gt;&lt;object type=&quot;3&quot; unique_id=&quot;14752&quot;&gt;&lt;property id=&quot;20148&quot; value=&quot;5&quot;/&gt;&lt;property id=&quot;20300&quot; value=&quot;Slide 31 - &amp;quot;2006 Omnibus Indecency Decision&amp;#x0D;&amp;#x0A;21 FCC Rcd 2664 (2006)&amp;quot;&quot;/&gt;&lt;property id=&quot;20302&quot; value=&quot;1&quot;/&gt;&lt;property id=&quot;20303&quot; value=&quot;-1&quot;/&gt;&lt;property id=&quot;20307&quot; value=&quot;283&quot;/&gt;&lt;property id=&quot;20309&quot; value=&quot;-1&quot;/&gt;&lt;/object&gt;&lt;object type=&quot;3&quot; unique_id=&quot;14826&quot;&gt;&lt;property id=&quot;20148&quot; value=&quot;5&quot;/&gt;&lt;property id=&quot;20300&quot; value=&quot;Slide 32 - &amp;quot;2006 Omnibus Indecency Decision, 21 FCC Rcd 2664 (2006)&amp;quot;&quot;/&gt;&lt;property id=&quot;20302&quot; value=&quot;1&quot;/&gt;&lt;property id=&quot;20303&quot; value=&quot;-1&quot;/&gt;&lt;property id=&quot;20307&quot; value=&quot;284&quot;/&gt;&lt;property id=&quot;20309&quot; value=&quot;-1&quot;/&gt;&lt;/object&gt;&lt;object type=&quot;3&quot; unique_id=&quot;15037&quot;&gt;&lt;property id=&quot;20148&quot; value=&quot;5&quot;/&gt;&lt;property id=&quot;20300&quot; value=&quot;Slide 33&quot;/&gt;&lt;property id=&quot;20302&quot; value=&quot;1&quot;/&gt;&lt;property id=&quot;20303&quot; value=&quot;-1&quot;/&gt;&lt;property id=&quot;20307&quot; value=&quot;285&quot;/&gt;&lt;property id=&quot;20309&quot; value=&quot;-1&quot;/&gt;&lt;/object&gt;&lt;object type=&quot;3&quot; unique_id=&quot;15038&quot;&gt;&lt;property id=&quot;20148&quot; value=&quot;5&quot;/&gt;&lt;property id=&quot;20300&quot; value=&quot;Slide 34&quot;/&gt;&lt;property id=&quot;20302&quot; value=&quot;1&quot;/&gt;&lt;property id=&quot;20303&quot; value=&quot;-1&quot;/&gt;&lt;property id=&quot;20307&quot; value=&quot;286&quot;/&gt;&lt;property id=&quot;20309&quot; value=&quot;-1&quot;/&gt;&lt;/object&gt;&lt;object type=&quot;3&quot; unique_id=&quot;15039&quot;&gt;&lt;property id=&quot;20148&quot; value=&quot;5&quot;/&gt;&lt;property id=&quot;20300&quot; value=&quot;Slide 35&quot;/&gt;&lt;property id=&quot;20302&quot; value=&quot;1&quot;/&gt;&lt;property id=&quot;20303&quot; value=&quot;-1&quot;/&gt;&lt;property id=&quot;20307&quot; value=&quot;287&quot;/&gt;&lt;property id=&quot;20309&quot; value=&quot;-1&quot;/&gt;&lt;/object&gt;&lt;object type=&quot;3&quot; unique_id=&quot;15040&quot;&gt;&lt;property id=&quot;20148&quot; value=&quot;5&quot;/&gt;&lt;property id=&quot;20300&quot; value=&quot;Slide 36&quot;/&gt;&lt;property id=&quot;20302&quot; value=&quot;1&quot;/&gt;&lt;property id=&quot;20303&quot; value=&quot;-1&quot;/&gt;&lt;property id=&quot;20307&quot; value=&quot;288&quot;/&gt;&lt;property id=&quot;20309&quot; value=&quot;-1&quot;/&gt;&lt;/object&gt;&lt;object type=&quot;3&quot; unique_id=&quot;15665&quot;&gt;&lt;property id=&quot;20148&quot; value=&quot;5&quot;/&gt;&lt;property id=&quot;20300&quot; value=&quot;Slide 37 - &amp;quot;Quiz Time&amp;quot;&quot;/&gt;&lt;property id=&quot;20302&quot; value=&quot;1&quot;/&gt;&lt;property id=&quot;20303&quot; value=&quot;-1&quot;/&gt;&lt;property id=&quot;20307&quot; value=&quot;289&quot;/&gt;&lt;property id=&quot;20309&quot; value=&quot;-1&quot;/&gt;&lt;/object&gt;&lt;object type=&quot;3&quot; unique_id=&quot;15666&quot;&gt;&lt;property id=&quot;20148&quot; value=&quot;5&quot;/&gt;&lt;property id=&quot;20300&quot; value=&quot;Slide 38 - &amp;quot;Quiz Time (continued)&amp;quot;&quot;/&gt;&lt;property id=&quot;20302&quot; value=&quot;1&quot;/&gt;&lt;property id=&quot;20303&quot; value=&quot;-1&quot;/&gt;&lt;property id=&quot;20307&quot; value=&quot;290&quot;/&gt;&lt;property id=&quot;20309&quot; value=&quot;-1&quot;/&gt;&lt;/object&gt;&lt;object type=&quot;3&quot; unique_id=&quot;15918&quot;&gt;&lt;property id=&quot;20148&quot; value=&quot;5&quot;/&gt;&lt;property id=&quot;20300&quot; value=&quot;Slide 39 - &amp;quot;Quiz Time (continued)&amp;quot;&quot;/&gt;&lt;property id=&quot;20302&quot; value=&quot;1&quot;/&gt;&lt;property id=&quot;20303&quot; value=&quot;-1&quot;/&gt;&lt;property id=&quot;20307&quot; value=&quot;291&quot;/&gt;&lt;property id=&quot;20309&quot; value=&quot;-1&quot;/&gt;&lt;/object&gt;&lt;object type=&quot;3&quot; unique_id=&quot;16045&quot;&gt;&lt;property id=&quot;20148&quot; value=&quot;5&quot;/&gt;&lt;property id=&quot;20300&quot; value=&quot;Slide 40&quot;/&gt;&lt;property id=&quot;20302&quot; value=&quot;1&quot;/&gt;&lt;property id=&quot;20303&quot; value=&quot;-1&quot;/&gt;&lt;property id=&quot;20307&quot; value=&quot;292&quot;/&gt;&lt;property id=&quot;20309&quot; value=&quot;-1&quot;/&gt;&lt;/object&gt;&lt;object type=&quot;3&quot; unique_id=&quot;16094&quot;&gt;&lt;property id=&quot;20148&quot; value=&quot;5&quot;/&gt;&lt;property id=&quot;20300&quot; value=&quot;Slide 41 - &amp;quot;Quiz Time (continued)&amp;quot;&quot;/&gt;&lt;property id=&quot;20302&quot; value=&quot;1&quot;/&gt;&lt;property id=&quot;20303&quot; value=&quot;-1&quot;/&gt;&lt;property id=&quot;20307&quot; value=&quot;293&quot;/&gt;&lt;property id=&quot;20309&quot; value=&quot;-1&quot;/&gt;&lt;/object&gt;&lt;object type=&quot;3&quot; unique_id=&quot;16232&quot;&gt;&lt;property id=&quot;20148&quot; value=&quot;5&quot;/&gt;&lt;property id=&quot;20300&quot; value=&quot;Slide 42 - &amp;quot;Quiz Time (continued)&amp;quot;&quot;/&gt;&lt;property id=&quot;20302&quot; value=&quot;1&quot;/&gt;&lt;property id=&quot;20303&quot; value=&quot;-1&quot;/&gt;&lt;property id=&quot;20307&quot; value=&quot;294&quot;/&gt;&lt;property id=&quot;20309&quot; value=&quot;-1&quot;/&gt;&lt;/object&gt;&lt;object type=&quot;3&quot; unique_id=&quot;16233&quot;&gt;&lt;property id=&quot;20148&quot; value=&quot;5&quot;/&gt;&lt;property id=&quot;20300&quot; value=&quot;Slide 43&quot;/&gt;&lt;property id=&quot;20302&quot; value=&quot;1&quot;/&gt;&lt;property id=&quot;20303&quot; value=&quot;-1&quot;/&gt;&lt;property id=&quot;20307&quot; value=&quot;295&quot;/&gt;&lt;property id=&quot;20309&quot; value=&quot;-1&quot;/&gt;&lt;/object&gt;&lt;object type=&quot;3&quot; unique_id=&quot;16234&quot;&gt;&lt;property id=&quot;20148&quot; value=&quot;5&quot;/&gt;&lt;property id=&quot;20300&quot; value=&quot;Slide 44 - &amp;quot;Quiz Time (continued)&amp;quot;&quot;/&gt;&lt;property id=&quot;20302&quot; value=&quot;1&quot;/&gt;&lt;property id=&quot;20303&quot; value=&quot;-1&quot;/&gt;&lt;property id=&quot;20307&quot; value=&quot;296&quot;/&gt;&lt;property id=&quot;20309&quot; value=&quot;-1&quot;/&gt;&lt;/object&gt;&lt;object type=&quot;3&quot; unique_id=&quot;16940&quot;&gt;&lt;property id=&quot;20148&quot; value=&quot;5&quot;/&gt;&lt;property id=&quot;20300&quot; value=&quot;Slide 45 - &amp;quot;Quiz Time (continued)&amp;quot;&quot;/&gt;&lt;property id=&quot;20302&quot; value=&quot;1&quot;/&gt;&lt;property id=&quot;20303&quot; value=&quot;-1&quot;/&gt;&lt;property id=&quot;20307&quot; value=&quot;297&quot;/&gt;&lt;property id=&quot;20309&quot; value=&quot;-1&quot;/&gt;&lt;/object&gt;&lt;object type=&quot;3&quot; unique_id=&quot;16941&quot;&gt;&lt;property id=&quot;20148&quot; value=&quot;5&quot;/&gt;&lt;property id=&quot;20300&quot; value=&quot;Slide 46&quot;/&gt;&lt;property id=&quot;20302&quot; value=&quot;1&quot;/&gt;&lt;property id=&quot;20303&quot; value=&quot;-1&quot;/&gt;&lt;property id=&quot;20307&quot; value=&quot;298&quot;/&gt;&lt;property id=&quot;20309&quot; value=&quot;-1&quot;/&gt;&lt;/object&gt;&lt;object type=&quot;3&quot; unique_id=&quot;16942&quot;&gt;&lt;property id=&quot;20148&quot; value=&quot;5&quot;/&gt;&lt;property id=&quot;20300&quot; value=&quot;Slide 47 - &amp;quot;Quiz Time (continued)&amp;quot;&quot;/&gt;&lt;property id=&quot;20302&quot; value=&quot;1&quot;/&gt;&lt;property id=&quot;20303&quot; value=&quot;-1&quot;/&gt;&lt;property id=&quot;20307&quot; value=&quot;299&quot;/&gt;&lt;property id=&quot;20309&quot; value=&quot;-1&quot;/&gt;&lt;/object&gt;&lt;object type=&quot;3&quot; unique_id=&quot;17248&quot;&gt;&lt;property id=&quot;20148&quot; value=&quot;5&quot;/&gt;&lt;property id=&quot;20300&quot; value=&quot;Slide 48 - &amp;quot;Quiz Time (continued)&amp;quot;&quot;/&gt;&lt;property id=&quot;20302&quot; value=&quot;1&quot;/&gt;&lt;property id=&quot;20303&quot; value=&quot;-1&quot;/&gt;&lt;property id=&quot;20307&quot; value=&quot;300&quot;/&gt;&lt;property id=&quot;20309&quot; value=&quot;-1&quot;/&gt;&lt;/object&gt;&lt;object type=&quot;3&quot; unique_id=&quot;17249&quot;&gt;&lt;property id=&quot;20148&quot; value=&quot;5&quot;/&gt;&lt;property id=&quot;20300&quot; value=&quot;Slide 49&quot;/&gt;&lt;property id=&quot;20302&quot; value=&quot;1&quot;/&gt;&lt;property id=&quot;20303&quot; value=&quot;-1&quot;/&gt;&lt;property id=&quot;20307&quot; value=&quot;301&quot;/&gt;&lt;property id=&quot;20309&quot; value=&quot;-1&quot;/&gt;&lt;/object&gt;&lt;object type=&quot;3&quot; unique_id=&quot;17250&quot;&gt;&lt;property id=&quot;20148&quot; value=&quot;5&quot;/&gt;&lt;property id=&quot;20300&quot; value=&quot;Slide 50&quot;/&gt;&lt;property id=&quot;20302&quot; value=&quot;1&quot;/&gt;&lt;property id=&quot;20303&quot; value=&quot;-1&quot;/&gt;&lt;property id=&quot;20307&quot; value=&quot;302&quot;/&gt;&lt;property id=&quot;20309&quot; value=&quot;-1&quot;/&gt;&lt;/object&gt;&lt;object type=&quot;3&quot; unique_id=&quot;17516&quot;&gt;&lt;property id=&quot;20148&quot; value=&quot;5&quot;/&gt;&lt;property id=&quot;20300&quot; value=&quot;Slide 51&quot;/&gt;&lt;property id=&quot;20302&quot; value=&quot;1&quot;/&gt;&lt;property id=&quot;20303&quot; value=&quot;-1&quot;/&gt;&lt;property id=&quot;20307&quot; value=&quot;303&quot;/&gt;&lt;property id=&quot;20309&quot; value=&quot;-1&quot;/&gt;&lt;/object&gt;&lt;object type=&quot;3&quot; unique_id=&quot;17517&quot;&gt;&lt;property id=&quot;20148&quot; value=&quot;5&quot;/&gt;&lt;property id=&quot;20300&quot; value=&quot;Slide 52&quot;/&gt;&lt;property id=&quot;20302&quot; value=&quot;1&quot;/&gt;&lt;property id=&quot;20303&quot; value=&quot;-1&quot;/&gt;&lt;property id=&quot;20307&quot; value=&quot;304&quot;/&gt;&lt;property id=&quot;20309&quot; value=&quot;-1&quot;/&gt;&lt;/object&gt;&lt;object type=&quot;3&quot; unique_id=&quot;17518&quot;&gt;&lt;property id=&quot;20148&quot; value=&quot;5&quot;/&gt;&lt;property id=&quot;20300&quot; value=&quot;Slide 53&quot;/&gt;&lt;property id=&quot;20302&quot; value=&quot;1&quot;/&gt;&lt;property id=&quot;20303&quot; value=&quot;-1&quot;/&gt;&lt;property id=&quot;20307&quot; value=&quot;305&quot;/&gt;&lt;property id=&quot;20309&quot; value=&quot;-1&quot;/&gt;&lt;/object&gt;&lt;object type=&quot;3&quot; unique_id=&quot;18813&quot;&gt;&lt;property id=&quot;20148&quot; value=&quot;5&quot;/&gt;&lt;property id=&quot;20300&quot; value=&quot;Slide 54&quot;/&gt;&lt;property id=&quot;20302&quot; value=&quot;1&quot;/&gt;&lt;property id=&quot;20303&quot; value=&quot;-1&quot;/&gt;&lt;property id=&quot;20307&quot; value=&quot;306&quot;/&gt;&lt;property id=&quot;20309&quot; value=&quot;-1&quot;/&gt;&lt;/object&gt;&lt;object type=&quot;3&quot; unique_id=&quot;18814&quot;&gt;&lt;property id=&quot;20148&quot; value=&quot;5&quot;/&gt;&lt;property id=&quot;20300&quot; value=&quot;Slide 55&quot;/&gt;&lt;property id=&quot;20302&quot; value=&quot;1&quot;/&gt;&lt;property id=&quot;20303&quot; value=&quot;-1&quot;/&gt;&lt;property id=&quot;20307&quot; value=&quot;308&quot;/&gt;&lt;property id=&quot;20309&quot; value=&quot;-1&quot;/&gt;&lt;/object&gt;&lt;object type=&quot;3&quot; unique_id=&quot;19110&quot;&gt;&lt;property id=&quot;20148&quot; value=&quot;5&quot;/&gt;&lt;property id=&quot;20300&quot; value=&quot;Slide 56 - &amp;quot;2006 to Present – The Courts Weigh In&amp;quot;&quot;/&gt;&lt;property id=&quot;20302&quot; value=&quot;1&quot;/&gt;&lt;property id=&quot;20303&quot; value=&quot;-1&quot;/&gt;&lt;property id=&quot;20307&quot; value=&quot;309&quot;/&gt;&lt;property id=&quot;20309&quot; value=&quot;-1&quot;/&gt;&lt;/object&gt;&lt;object type=&quot;3&quot; unique_id=&quot;19111&quot;&gt;&lt;property id=&quot;20148&quot; value=&quot;5&quot;/&gt;&lt;property id=&quot;20300&quot; value=&quot;Slide 57 - &amp;quot;2008 to Present – The Courts Weigh In (continued)&amp;quot;&quot;/&gt;&lt;property id=&quot;20302&quot; value=&quot;1&quot;/&gt;&lt;property id=&quot;20303&quot; value=&quot;-1&quot;/&gt;&lt;property id=&quot;20307&quot; value=&quot;310&quot;/&gt;&lt;property id=&quot;20309&quot; value=&quot;-1&quot;/&gt;&lt;/object&gt;&lt;object type=&quot;3&quot; unique_id=&quot;19112&quot;&gt;&lt;property id=&quot;20148&quot; value=&quot;5&quot;/&gt;&lt;property id=&quot;20300&quot; value=&quot;Slide 58&quot;/&gt;&lt;property id=&quot;20302&quot; value=&quot;1&quot;/&gt;&lt;property id=&quot;20303&quot; value=&quot;-1&quot;/&gt;&lt;property id=&quot;20307&quot; value=&quot;311&quot;/&gt;&lt;property id=&quot;20309&quot; value=&quot;-1&quot;/&gt;&lt;/object&gt;&lt;object type=&quot;3&quot; unique_id=&quot;19113&quot;&gt;&lt;property id=&quot;20148&quot; value=&quot;5&quot;/&gt;&lt;property id=&quot;20300&quot; value=&quot;Slide 59&quot;/&gt;&lt;property id=&quot;20302&quot; value=&quot;1&quot;/&gt;&lt;property id=&quot;20303&quot; value=&quot;-1&quot;/&gt;&lt;property id=&quot;20307&quot; value=&quot;312&quot;/&gt;&lt;property id=&quot;20309&quot; value=&quot;-1&quot;/&gt;&lt;/object&gt;&lt;object type=&quot;3&quot; unique_id=&quot;19114&quot;&gt;&lt;property id=&quot;20148&quot; value=&quot;5&quot;/&gt;&lt;property id=&quot;20300&quot; value=&quot;Slide 60&quot;/&gt;&lt;property id=&quot;20302&quot; value=&quot;1&quot;/&gt;&lt;property id=&quot;20303&quot; value=&quot;-1&quot;/&gt;&lt;property id=&quot;20307&quot; value=&quot;313&quot;/&gt;&lt;property id=&quot;20309&quot; value=&quot;-1&quot;/&gt;&lt;/object&gt;&lt;object type=&quot;3&quot; unique_id=&quot;19375&quot;&gt;&lt;property id=&quot;20148&quot; value=&quot;5&quot;/&gt;&lt;property id=&quot;20300&quot; value=&quot;Slide 4&quot;/&gt;&lt;property id=&quot;20302&quot; value=&quot;1&quot;/&gt;&lt;property id=&quot;20303&quot; value=&quot;-1&quot;/&gt;&lt;property id=&quot;20307&quot; value=&quot;314&quot;/&gt;&lt;property id=&quot;20309&quot; value=&quot;-1&quot;/&gt;&lt;/object&gt;&lt;object type=&quot;3&quot; unique_id=&quot;19893&quot;&gt;&lt;property id=&quot;20148&quot; value=&quot;5&quot;/&gt;&lt;property id=&quot;20300&quot; value=&quot;Slide 2&quot;/&gt;&lt;property id=&quot;20302&quot; value=&quot;1&quot;/&gt;&lt;property id=&quot;20303&quot; value=&quot;-1&quot;/&gt;&lt;property id=&quot;20307&quot; value=&quot;315&quot;/&gt;&lt;property id=&quot;20309&quot; value=&quot;-1&quot;/&gt;&lt;/object&gt;&lt;object type=&quot;3&quot; unique_id=&quot;21688&quot;&gt;&lt;property id=&quot;20148&quot; value=&quot;5&quot;/&gt;&lt;property id=&quot;20300&quot; value=&quot;Slide 68 - &amp;quot;Where do we go from here?&amp;quot;&quot;/&gt;&lt;property id=&quot;20302&quot; value=&quot;1&quot;/&gt;&lt;property id=&quot;20303&quot; value=&quot;-1&quot;/&gt;&lt;property id=&quot;20307&quot; value=&quot;323&quot;/&gt;&lt;property id=&quot;20309&quot; value=&quot;-1&quot;/&gt;&lt;/object&gt;&lt;object type=&quot;3&quot; unique_id=&quot;21689&quot;&gt;&lt;property id=&quot;20148&quot; value=&quot;5&quot;/&gt;&lt;property id=&quot;20300&quot; value=&quot;Slide 69 - &amp;quot;Where do we go from here?&amp;quot;&quot;/&gt;&lt;property id=&quot;20302&quot; value=&quot;1&quot;/&gt;&lt;property id=&quot;20303&quot; value=&quot;-1&quot;/&gt;&lt;property id=&quot;20307&quot; value=&quot;324&quot;/&gt;&lt;property id=&quot;20309&quot; value=&quot;-1&quot;/&gt;&lt;/object&gt;&lt;object type=&quot;3&quot; unique_id=&quot;21690&quot;&gt;&lt;property id=&quot;20148&quot; value=&quot;5&quot;/&gt;&lt;property id=&quot;20300&quot; value=&quot;Slide 70 - &amp;quot;Where do we go from here?&amp;quot;&quot;/&gt;&lt;property id=&quot;20302&quot; value=&quot;1&quot;/&gt;&lt;property id=&quot;20303&quot; value=&quot;-1&quot;/&gt;&lt;property id=&quot;20307&quot; value=&quot;325&quot;/&gt;&lt;property id=&quot;20309&quot; value=&quot;-1&quot;/&gt;&lt;/object&gt;&lt;object type=&quot;3&quot; unique_id=&quot;22116&quot;&gt;&lt;property id=&quot;20148&quot; value=&quot;5&quot;/&gt;&lt;property id=&quot;20300&quot; value=&quot;Slide 71 - &amp;quot;Thank you.&amp;#x0D;&amp;#x0A;Questions?&amp;quot;&quot;/&gt;&lt;property id=&quot;20302&quot; value=&quot;1&quot;/&gt;&lt;property id=&quot;20303&quot; value=&quot;-1&quot;/&gt;&lt;property id=&quot;20307&quot; value=&quot;326&quot;/&gt;&lt;property id=&quot;20309&quot; value=&quot;-1&quot;/&gt;&lt;/object&gt;&lt;object type=&quot;3&quot; unique_id=&quot;22193&quot;&gt;&lt;property id=&quot;20148&quot; value=&quot;5&quot;/&gt;&lt;property id=&quot;20300&quot; value=&quot;Slide 1&quot;/&gt;&lt;property id=&quot;20307&quot; value=&quot;327&quot;/&gt;&lt;/object&gt;&lt;object type=&quot;3&quot; unique_id=&quot;22341&quot;&gt;&lt;property id=&quot;20148&quot; value=&quot;5&quot;/&gt;&lt;property id=&quot;20300&quot; value=&quot;Slide 61&quot;/&gt;&lt;property id=&quot;20307&quot; value=&quot;328&quot;/&gt;&lt;/object&gt;&lt;object type=&quot;3&quot; unique_id=&quot;22342&quot;&gt;&lt;property id=&quot;20148&quot; value=&quot;5&quot;/&gt;&lt;property id=&quot;20300&quot; value=&quot;Slide 62&quot;/&gt;&lt;property id=&quot;20307&quot; value=&quot;329&quot;/&gt;&lt;/object&gt;&lt;object type=&quot;3&quot; unique_id=&quot;23073&quot;&gt;&lt;property id=&quot;20148&quot; value=&quot;5&quot;/&gt;&lt;property id=&quot;20300&quot; value=&quot;Slide 63&quot;/&gt;&lt;property id=&quot;20307&quot; value=&quot;330&quot;/&gt;&lt;/object&gt;&lt;object type=&quot;3&quot; unique_id=&quot;23074&quot;&gt;&lt;property id=&quot;20148&quot; value=&quot;5&quot;/&gt;&lt;property id=&quot;20300&quot; value=&quot;Slide 64&quot;/&gt;&lt;property id=&quot;20307&quot; value=&quot;331&quot;/&gt;&lt;/object&gt;&lt;object type=&quot;3&quot; unique_id=&quot;23075&quot;&gt;&lt;property id=&quot;20148&quot; value=&quot;5&quot;/&gt;&lt;property id=&quot;20300&quot; value=&quot;Slide 65&quot;/&gt;&lt;property id=&quot;20307&quot; value=&quot;332&quot;/&gt;&lt;/object&gt;&lt;object type=&quot;3&quot; unique_id=&quot;23076&quot;&gt;&lt;property id=&quot;20148&quot; value=&quot;5&quot;/&gt;&lt;property id=&quot;20300&quot; value=&quot;Slide 66&quot;/&gt;&lt;property id=&quot;20307&quot; value=&quot;333&quot;/&gt;&lt;/object&gt;&lt;object type=&quot;3&quot; unique_id=&quot;23077&quot;&gt;&lt;property id=&quot;20148&quot; value=&quot;5&quot;/&gt;&lt;property id=&quot;20300&quot; value=&quot;Slide 67&quot;/&gt;&lt;property id=&quot;20307&quot; value=&quot;334&quot;/&gt;&lt;/object&gt;&lt;/object&gt;&lt;object type=&quot;8&quot; unique_id=&quot;10352&quot;&gt;&lt;/object&gt;&lt;object type=&quot;10&quot; unique_id=&quot;10365&quot;&gt;&lt;object type=&quot;11&quot; unique_id=&quot;10366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368&quot;&gt;&lt;/object&gt;&lt;/object&gt;&lt;object type=&quot;4&quot; unique_id=&quot;10367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D18E5E8-61FB-4D1E-8568-EBA2367427F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D18E5E8-61FB-4D1E-8568-EBA2367427F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47679</TotalTime>
  <Words>995</Words>
  <Application>Microsoft Office PowerPoint</Application>
  <PresentationFormat>On-screen Show (4:3)</PresentationFormat>
  <Paragraphs>959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I. 1.7 GHz Advanced Wireless Service </vt:lpstr>
      <vt:lpstr>II.  1.7 GHz Advanced Wireless Service (cont’d)</vt:lpstr>
      <vt:lpstr>II. 1.7 GHz Advanced Wireless Service (cont’d)</vt:lpstr>
      <vt:lpstr>II. 1.7 GHz Advanced Wireless Service (cont’d)</vt:lpstr>
      <vt:lpstr>II. 1.7 GHz Advanced Wireless Service (cont’d)</vt:lpstr>
      <vt:lpstr>II. 1.7 GHz Advanced Wireless Service (cont’d)</vt:lpstr>
      <vt:lpstr>II.  57-64 GHz Unlicensed Devices </vt:lpstr>
      <vt:lpstr>II.  57-64 GHz Unlicensed Devices (cont)</vt:lpstr>
      <vt:lpstr>II.  57-64 GHz Unlicensed Devices (cont)</vt:lpstr>
      <vt:lpstr>II.  57-64 GHz Unlicensed Devices (cont)</vt:lpstr>
      <vt:lpstr>II.  57-64 GHz Unlicensed Devices (cont)</vt:lpstr>
      <vt:lpstr>III.  75 GHz Level Probing Radars </vt:lpstr>
      <vt:lpstr>III.  75 GHz Level Probing Radars  (cont)</vt:lpstr>
      <vt:lpstr>III.  75 GHz Level Probing Radars (cont)</vt:lpstr>
      <vt:lpstr>III.  75 GHz Level Probing Radars (cont)</vt:lpstr>
      <vt:lpstr>III.  75 GHz Level Probing Radars (cont)</vt:lpstr>
      <vt:lpstr>III.  75 GHz Level Probing Radars (cont)</vt:lpstr>
      <vt:lpstr>III.  75 GHz Level Probing Radars (cont)</vt:lpstr>
      <vt:lpstr>III.  75 GHz Level Probing Radars (cont)</vt:lpstr>
      <vt:lpstr>IV. Petitions – Above 95 GHz</vt:lpstr>
      <vt:lpstr>IV. Petitions – Above 95 GHz (con’t)</vt:lpstr>
      <vt:lpstr>IV. Petitions – Above 95 GHz (con’t)</vt:lpstr>
      <vt:lpstr>IV. Petitions – Above 95 GHz (con’t)</vt:lpstr>
      <vt:lpstr>IV. Petitions – Above 95 GHz (con’t)</vt:lpstr>
      <vt:lpstr>IV. Petitions – Above 95 GHz (con’t)</vt:lpstr>
      <vt:lpstr>V. Iridium – Modification Application for NEXT </vt:lpstr>
      <vt:lpstr>V. Iridium – Modification Application for NEXT </vt:lpstr>
      <vt:lpstr>V. Iridium – Modification Application for NEXT </vt:lpstr>
      <vt:lpstr>VI. Channel 37 – Reallocation of TV Band </vt:lpstr>
      <vt:lpstr>VI. Channel 37 – Reallocation of TV Band </vt:lpstr>
      <vt:lpstr>VI. Channel 37 – Reallocation of TV Band </vt:lpstr>
      <vt:lpstr>VII.    Meet With FCC Commissioners 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rtyuio</dc:title>
  <dc:creator>cole</dc:creator>
  <cp:lastModifiedBy>feldman</cp:lastModifiedBy>
  <cp:revision>1563</cp:revision>
  <dcterms:created xsi:type="dcterms:W3CDTF">2010-08-18T21:18:45Z</dcterms:created>
  <dcterms:modified xsi:type="dcterms:W3CDTF">2014-05-28T17:47:10Z</dcterms:modified>
</cp:coreProperties>
</file>