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85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9" r:id="rId11"/>
    <p:sldId id="29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43" autoAdjust="0"/>
    <p:restoredTop sz="99492" autoAdjust="0"/>
  </p:normalViewPr>
  <p:slideViewPr>
    <p:cSldViewPr>
      <p:cViewPr varScale="1">
        <p:scale>
          <a:sx n="81" d="100"/>
          <a:sy n="81" d="100"/>
        </p:scale>
        <p:origin x="-72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AAA09-D97D-554A-86A6-0571C8626BDE}" type="datetimeFigureOut">
              <a:rPr lang="en-US" smtClean="0"/>
              <a:t>5/29/14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D3660-1A0E-CF47-B0BF-E7F5BB9A4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10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 smtClean="0"/>
          </a:p>
        </p:txBody>
      </p:sp>
      <p:sp>
        <p:nvSpPr>
          <p:cNvPr id="84996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7852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35892" indent="-283035" defTabSz="897852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32142" indent="-226428" defTabSz="897852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584998" indent="-226428" defTabSz="897852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37855" indent="-226428" defTabSz="897852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490711" indent="-226428" algn="ctr" defTabSz="897852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43568" indent="-226428" algn="ctr" defTabSz="897852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396425" indent="-226428" algn="ctr" defTabSz="897852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49281" indent="-226428" algn="ctr" defTabSz="897852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E00CEAFA-8620-445E-805D-EA7AA59B49F9}" type="slidenum">
              <a:rPr lang="ja-JP" altLang="en-US" smtClean="0">
                <a:latin typeface="Times New Roman" pitchFamily="18" charset="0"/>
              </a:rPr>
              <a:pPr eaLnBrk="1" hangingPunct="1"/>
              <a:t>6</a:t>
            </a:fld>
            <a:endParaRPr lang="ja-JP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3B192-7082-418A-B093-24863C074969}" type="datetimeFigureOut">
              <a:rPr lang="en-US" smtClean="0"/>
              <a:t>5/29/14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2705100" y="525780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>
          <a:xfrm>
            <a:off x="7010400" y="5257800"/>
            <a:ext cx="762000" cy="365125"/>
          </a:xfrm>
          <a:prstGeom prst="rect">
            <a:avLst/>
          </a:prstGeom>
        </p:spPr>
        <p:txBody>
          <a:bodyPr/>
          <a:lstStyle/>
          <a:p>
            <a:fld id="{B3A4096C-4E36-45FD-9E18-6CCEA9DBB0F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3B192-7082-418A-B093-24863C074969}" type="datetimeFigureOut">
              <a:rPr lang="en-US" smtClean="0"/>
              <a:t>5/29/14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05100" y="525780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5257800"/>
            <a:ext cx="762000" cy="365125"/>
          </a:xfrm>
          <a:prstGeom prst="rect">
            <a:avLst/>
          </a:prstGeom>
        </p:spPr>
        <p:txBody>
          <a:bodyPr/>
          <a:lstStyle/>
          <a:p>
            <a:fld id="{B3A4096C-4E36-45FD-9E18-6CCEA9DBB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3B192-7082-418A-B093-24863C074969}" type="datetimeFigureOut">
              <a:rPr lang="en-US" smtClean="0"/>
              <a:t>5/29/14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05100" y="525780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5257800"/>
            <a:ext cx="762000" cy="365125"/>
          </a:xfrm>
          <a:prstGeom prst="rect">
            <a:avLst/>
          </a:prstGeom>
        </p:spPr>
        <p:txBody>
          <a:bodyPr/>
          <a:lstStyle/>
          <a:p>
            <a:fld id="{B3A4096C-4E36-45FD-9E18-6CCEA9DBB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3B192-7082-418A-B093-24863C074969}" type="datetimeFigureOut">
              <a:rPr lang="en-US" smtClean="0"/>
              <a:t>5/29/14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05100" y="525780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5257800"/>
            <a:ext cx="762000" cy="365125"/>
          </a:xfrm>
          <a:prstGeom prst="rect">
            <a:avLst/>
          </a:prstGeom>
        </p:spPr>
        <p:txBody>
          <a:bodyPr/>
          <a:lstStyle/>
          <a:p>
            <a:fld id="{B3A4096C-4E36-45FD-9E18-6CCEA9DBB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3B192-7082-418A-B093-24863C074969}" type="datetimeFigureOut">
              <a:rPr lang="en-US" smtClean="0"/>
              <a:t>5/29/14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05100" y="525780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5257800"/>
            <a:ext cx="762000" cy="365125"/>
          </a:xfrm>
          <a:prstGeom prst="rect">
            <a:avLst/>
          </a:prstGeom>
        </p:spPr>
        <p:txBody>
          <a:bodyPr/>
          <a:lstStyle/>
          <a:p>
            <a:fld id="{B3A4096C-4E36-45FD-9E18-6CCEA9DBB0F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3B192-7082-418A-B093-24863C074969}" type="datetimeFigureOut">
              <a:rPr lang="en-US" smtClean="0"/>
              <a:t>5/29/14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05100" y="525780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5257800"/>
            <a:ext cx="762000" cy="365125"/>
          </a:xfrm>
          <a:prstGeom prst="rect">
            <a:avLst/>
          </a:prstGeom>
        </p:spPr>
        <p:txBody>
          <a:bodyPr/>
          <a:lstStyle/>
          <a:p>
            <a:fld id="{B3A4096C-4E36-45FD-9E18-6CCEA9DBB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3B192-7082-418A-B093-24863C074969}" type="datetimeFigureOut">
              <a:rPr lang="en-US" smtClean="0"/>
              <a:t>5/29/14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705100" y="525780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010400" y="5257800"/>
            <a:ext cx="762000" cy="365125"/>
          </a:xfrm>
          <a:prstGeom prst="rect">
            <a:avLst/>
          </a:prstGeom>
        </p:spPr>
        <p:txBody>
          <a:bodyPr/>
          <a:lstStyle/>
          <a:p>
            <a:fld id="{B3A4096C-4E36-45FD-9E18-6CCEA9DBB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3B192-7082-418A-B093-24863C074969}" type="datetimeFigureOut">
              <a:rPr lang="en-US" smtClean="0"/>
              <a:t>5/29/14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05100" y="525780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5257800"/>
            <a:ext cx="762000" cy="365125"/>
          </a:xfrm>
          <a:prstGeom prst="rect">
            <a:avLst/>
          </a:prstGeom>
        </p:spPr>
        <p:txBody>
          <a:bodyPr/>
          <a:lstStyle/>
          <a:p>
            <a:fld id="{B3A4096C-4E36-45FD-9E18-6CCEA9DBB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3B192-7082-418A-B093-24863C074969}" type="datetimeFigureOut">
              <a:rPr lang="en-US" smtClean="0"/>
              <a:t>5/29/14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705100" y="525780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5257800"/>
            <a:ext cx="762000" cy="365125"/>
          </a:xfrm>
          <a:prstGeom prst="rect">
            <a:avLst/>
          </a:prstGeom>
        </p:spPr>
        <p:txBody>
          <a:bodyPr/>
          <a:lstStyle/>
          <a:p>
            <a:fld id="{B3A4096C-4E36-45FD-9E18-6CCEA9DBB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3B192-7082-418A-B093-24863C074969}" type="datetimeFigureOut">
              <a:rPr lang="en-US" smtClean="0"/>
              <a:t>5/29/14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05100" y="525780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5257800"/>
            <a:ext cx="762000" cy="365125"/>
          </a:xfrm>
          <a:prstGeom prst="rect">
            <a:avLst/>
          </a:prstGeom>
        </p:spPr>
        <p:txBody>
          <a:bodyPr/>
          <a:lstStyle/>
          <a:p>
            <a:fld id="{B3A4096C-4E36-45FD-9E18-6CCEA9DBB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3B192-7082-418A-B093-24863C074969}" type="datetimeFigureOut">
              <a:rPr lang="en-US" smtClean="0"/>
              <a:t>5/29/14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05100" y="5257800"/>
            <a:ext cx="3352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</p:spPr>
        <p:txBody>
          <a:bodyPr/>
          <a:lstStyle/>
          <a:p>
            <a:fld id="{B3A4096C-4E36-45FD-9E18-6CCEA9DBB0F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C3B192-7082-418A-B093-24863C074969}" type="datetimeFigureOut">
              <a:rPr lang="en-US" smtClean="0"/>
              <a:t>5/29/14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sp>
        <p:nvSpPr>
          <p:cNvPr id="14" name="Footer Placeholder 21"/>
          <p:cNvSpPr txBox="1">
            <a:spLocks/>
          </p:cNvSpPr>
          <p:nvPr userDrawn="1"/>
        </p:nvSpPr>
        <p:spPr>
          <a:xfrm>
            <a:off x="2895600" y="6364239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defPPr>
              <a:defRPr lang="en-US"/>
            </a:defPPr>
            <a:lvl1pPr marL="0" algn="l" defTabSz="914400" rtl="0" eaLnBrk="1" latinLnBrk="0" hangingPunct="1">
              <a:defRPr kumimoji="0" sz="1200" kern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Committee</a:t>
            </a:r>
            <a:r>
              <a:rPr lang="en-US" baseline="0" dirty="0" smtClean="0"/>
              <a:t> on Radio Frequencies</a:t>
            </a:r>
          </a:p>
          <a:p>
            <a:pPr algn="ctr"/>
            <a:r>
              <a:rPr lang="en-US" dirty="0" smtClean="0"/>
              <a:t> May</a:t>
            </a:r>
            <a:r>
              <a:rPr lang="en-US" baseline="0" dirty="0" smtClean="0"/>
              <a:t> 29</a:t>
            </a:r>
            <a:r>
              <a:rPr lang="en-US" baseline="30000" dirty="0" smtClean="0"/>
              <a:t>th</a:t>
            </a:r>
            <a:r>
              <a:rPr lang="en-US" dirty="0" smtClean="0"/>
              <a:t>, 2014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8337024" y="6461725"/>
            <a:ext cx="349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BE90DC13-0DDE-468C-9000-7DF746C341D6}" type="slidenum">
              <a:rPr lang="en-US" sz="1100" smtClean="0"/>
              <a:t>‹#›</a:t>
            </a:fld>
            <a:endParaRPr lang="en-US" sz="11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itu.int/ITU-R/index.asp?category=study-groups&amp;rlink=rcpm-wrc-11-studies&amp;lang=en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National Science Foundation Spectrum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181664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Tomas Gergely</a:t>
            </a:r>
          </a:p>
          <a:p>
            <a:r>
              <a:rPr lang="en-US" dirty="0" smtClean="0"/>
              <a:t>Glen Langston</a:t>
            </a:r>
          </a:p>
          <a:p>
            <a:endParaRPr lang="en-US" dirty="0" smtClean="0"/>
          </a:p>
          <a:p>
            <a:r>
              <a:rPr lang="en-US" dirty="0" smtClean="0"/>
              <a:t>National Academy of Sciences</a:t>
            </a:r>
            <a:br>
              <a:rPr lang="en-US" dirty="0" smtClean="0"/>
            </a:br>
            <a:r>
              <a:rPr lang="en-US" dirty="0" smtClean="0"/>
              <a:t>Committee on Radio Frequencies</a:t>
            </a:r>
          </a:p>
          <a:p>
            <a:r>
              <a:rPr lang="en-US" dirty="0" smtClean="0"/>
              <a:t>May 29,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002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Spectrum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Radio Astronomy Experts need to quantify the contribution of RAS to Sharing</a:t>
            </a:r>
          </a:p>
          <a:p>
            <a:pPr lvl="1"/>
            <a:r>
              <a:rPr lang="en-US" dirty="0" smtClean="0"/>
              <a:t>Goal: RAS should receive fair benefits for sharing RAS bands</a:t>
            </a:r>
          </a:p>
          <a:p>
            <a:pPr lvl="1"/>
            <a:r>
              <a:rPr lang="en-US" dirty="0" smtClean="0"/>
              <a:t>Can CORF Experts </a:t>
            </a:r>
            <a:r>
              <a:rPr lang="en-US" dirty="0" smtClean="0"/>
              <a:t>define quantitative </a:t>
            </a:r>
            <a:r>
              <a:rPr lang="en-US" dirty="0" smtClean="0"/>
              <a:t>sharing?:</a:t>
            </a:r>
            <a:endParaRPr lang="en-US" dirty="0" smtClean="0"/>
          </a:p>
          <a:p>
            <a:pPr lvl="2"/>
            <a:r>
              <a:rPr lang="en-US" dirty="0" err="1" smtClean="0"/>
              <a:t>Ie</a:t>
            </a:r>
            <a:r>
              <a:rPr lang="en-US" dirty="0" smtClean="0"/>
              <a:t>: Sharing a 6 MHz band nationwide for 20 hours is equivalent to a 120 MHz band for 1 hour</a:t>
            </a:r>
          </a:p>
          <a:p>
            <a:pPr lvl="2"/>
            <a:r>
              <a:rPr lang="en-US" dirty="0" smtClean="0"/>
              <a:t>Or Cash equivalent…</a:t>
            </a:r>
          </a:p>
          <a:p>
            <a:pPr lvl="2"/>
            <a:r>
              <a:rPr lang="en-US" dirty="0" smtClean="0"/>
              <a:t>Define ownership of bands in the same way as cell phone and TV stations frequency ranges are owned</a:t>
            </a:r>
          </a:p>
        </p:txBody>
      </p:sp>
    </p:spTree>
    <p:extLst>
      <p:ext uri="{BB962C8B-B14F-4D97-AF65-F5344CB8AC3E}">
        <p14:creationId xmlns:p14="http://schemas.microsoft.com/office/powerpoint/2010/main" val="383647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 smtClean="0"/>
              <a:t>Thanks for your </a:t>
            </a:r>
            <a:br>
              <a:rPr lang="en-US" sz="4800" dirty="0" smtClean="0"/>
            </a:br>
            <a:r>
              <a:rPr lang="en-US" sz="4800" dirty="0" smtClean="0"/>
              <a:t>Consideration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5181600"/>
            <a:ext cx="81868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Astro</a:t>
            </a:r>
            <a:r>
              <a:rPr lang="en-US" dirty="0" smtClean="0"/>
              <a:t>-chemistry Result from ALMA: </a:t>
            </a:r>
            <a:r>
              <a:rPr lang="en-US" dirty="0"/>
              <a:t> </a:t>
            </a:r>
            <a:r>
              <a:rPr lang="en-US" dirty="0" smtClean="0"/>
              <a:t>Sakai et. al 2014, March 6, Nature.    </a:t>
            </a:r>
          </a:p>
          <a:p>
            <a:r>
              <a:rPr lang="en-US" dirty="0" smtClean="0"/>
              <a:t>ALMA, JVLA and GBT all have recent </a:t>
            </a:r>
            <a:r>
              <a:rPr lang="en-US" dirty="0" err="1" smtClean="0"/>
              <a:t>Astro</a:t>
            </a:r>
            <a:r>
              <a:rPr lang="en-US" dirty="0" smtClean="0"/>
              <a:t>-chemistry results from observations </a:t>
            </a:r>
          </a:p>
          <a:p>
            <a:r>
              <a:rPr lang="en-US" dirty="0" smtClean="0"/>
              <a:t>in wide </a:t>
            </a:r>
            <a:r>
              <a:rPr lang="en-US" smtClean="0"/>
              <a:t>(often un</a:t>
            </a:r>
            <a:r>
              <a:rPr lang="en-US" dirty="0" smtClean="0"/>
              <a:t>-protected) frequency ranges.</a:t>
            </a:r>
            <a:endParaRPr lang="en-US" dirty="0"/>
          </a:p>
        </p:txBody>
      </p:sp>
      <p:pic>
        <p:nvPicPr>
          <p:cNvPr id="8" name="Picture 7" descr="140212_sakai_02-Nature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0"/>
            <a:ext cx="846349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003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2000" cy="1143000"/>
          </a:xfrm>
        </p:spPr>
        <p:txBody>
          <a:bodyPr/>
          <a:lstStyle/>
          <a:p>
            <a:r>
              <a:rPr lang="en-US" sz="3200" b="1" dirty="0" smtClean="0"/>
              <a:t>Spectrum Management Challenges  2014 - 2015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7848600" cy="5105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Spectrum protections and coordination for the new generation of broadband radio astronomy systems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EVLA (1-50 GHz), ALMA (30 – 950 GHz), GBT (1-100 GHz), ARECIBO (e.g.  1.15-1.73 GHZ; 3-4 GHz)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Hydrogen Era of </a:t>
            </a:r>
            <a:r>
              <a:rPr lang="en-US" sz="2000" dirty="0" err="1" smtClean="0"/>
              <a:t>Reionization</a:t>
            </a:r>
            <a:r>
              <a:rPr lang="en-US" sz="2000" dirty="0" smtClean="0"/>
              <a:t> Array (HERA) systems (MWA, SKA, etc.) &amp; low-frequency systems (i.e., LWA) operate in some of the most crowded spectral regions – Require interference mitigation or excision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Picosatellite systems (Cubesats)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Increasingly used in research (</a:t>
            </a:r>
            <a:r>
              <a:rPr lang="en-US" sz="2000" dirty="0" err="1" smtClean="0"/>
              <a:t>Ionospheric</a:t>
            </a:r>
            <a:r>
              <a:rPr lang="en-US" sz="2000" dirty="0" smtClean="0"/>
              <a:t> research, astronomy)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International issue, but even getting past national regulators is difficult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World Radiocommunication Conference (WRC-15)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Many issues to follow –in large number of groups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fld id="{31C4B34B-6863-47CA-84D8-523D1BFA522F}" type="slidenum">
              <a:rPr lang="en-US" sz="1400" b="0">
                <a:solidFill>
                  <a:schemeClr val="tx1"/>
                </a:solidFill>
              </a:rPr>
              <a:pPr/>
              <a:t>2</a:t>
            </a:fld>
            <a:endParaRPr lang="en-US" sz="14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952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838200" y="762000"/>
            <a:ext cx="7543800" cy="6858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>Mm-wave issue:  Car radars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696200" cy="4800600"/>
          </a:xfrm>
        </p:spPr>
        <p:txBody>
          <a:bodyPr/>
          <a:lstStyle/>
          <a:p>
            <a:pPr>
              <a:defRPr/>
            </a:pPr>
            <a:r>
              <a:rPr lang="en-US" sz="2400" dirty="0" smtClean="0">
                <a:ea typeface="ＭＳ Ｐゴシック" charset="0"/>
              </a:rPr>
              <a:t>Allocation of 77.5-78 GHz to the radiolocation service for vehicular radars on WRC-15 Agenda</a:t>
            </a:r>
          </a:p>
          <a:p>
            <a:pPr marL="857250" lvl="2" indent="0">
              <a:buFontTx/>
              <a:buNone/>
              <a:defRPr/>
            </a:pPr>
            <a:r>
              <a:rPr lang="en-US" sz="1800" dirty="0" smtClean="0">
                <a:ea typeface="ＭＳ Ｐゴシック" charset="0"/>
              </a:rPr>
              <a:t>Allocation is a near certainty (most of the world supportive, pressure from car industry) </a:t>
            </a:r>
          </a:p>
          <a:p>
            <a:pPr marL="400050">
              <a:defRPr/>
            </a:pPr>
            <a:r>
              <a:rPr lang="en-US" sz="2400" dirty="0" smtClean="0">
                <a:ea typeface="ＭＳ Ｐゴシック" charset="0"/>
              </a:rPr>
              <a:t>At the operational power levels envisioned (~ 5 Watts/radar) and millions of vehicles on the road, interference to radio telescopes (ALMA, GBT in US, Bonn in Europe, in Japan ) is certain </a:t>
            </a:r>
          </a:p>
          <a:p>
            <a:pPr marL="400050">
              <a:defRPr/>
            </a:pPr>
            <a:r>
              <a:rPr lang="en-US" sz="2400" dirty="0" smtClean="0">
                <a:ea typeface="ＭＳ Ｐゴシック" charset="0"/>
              </a:rPr>
              <a:t>NSF working for radio astronomy protection, maybe via a footnote</a:t>
            </a:r>
            <a:endParaRPr lang="en-US" sz="2400" dirty="0" smtClean="0">
              <a:solidFill>
                <a:srgbClr val="FF0000"/>
              </a:solidFill>
              <a:ea typeface="ＭＳ Ｐゴシック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fld id="{5599AD51-5E32-49D2-99FA-4E8224490C66}" type="slidenum">
              <a:rPr lang="en-US" sz="1400" b="0">
                <a:solidFill>
                  <a:schemeClr val="tx1"/>
                </a:solidFill>
              </a:rPr>
              <a:pPr/>
              <a:t>3</a:t>
            </a:fld>
            <a:endParaRPr lang="en-US" sz="14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81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801778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Radar at 76-81 GHz</a:t>
            </a:r>
          </a:p>
        </p:txBody>
      </p:sp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152400" y="762000"/>
            <a:ext cx="2743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indent="-273050">
              <a:buSzPct val="100000"/>
            </a:pPr>
            <a:endParaRPr lang="en-US" sz="2000" dirty="0"/>
          </a:p>
          <a:p>
            <a:pPr indent="-273050">
              <a:spcBef>
                <a:spcPts val="600"/>
              </a:spcBef>
              <a:buSzPct val="100000"/>
              <a:buFont typeface="Wingdings" charset="2"/>
              <a:buChar char="Ø"/>
            </a:pPr>
            <a:r>
              <a:rPr lang="en-US" sz="2000" dirty="0"/>
              <a:t>Dense gas tracers in star-forming regions and nearby galaxies (HCN, HNC, HCO</a:t>
            </a:r>
            <a:r>
              <a:rPr lang="en-US" sz="2000" dirty="0" smtClean="0"/>
              <a:t>+</a:t>
            </a:r>
            <a:r>
              <a:rPr lang="en-US" sz="2000" dirty="0"/>
              <a:t> </a:t>
            </a:r>
            <a:r>
              <a:rPr lang="en-US" sz="2000" dirty="0" smtClean="0"/>
              <a:t>all at ~</a:t>
            </a:r>
            <a:r>
              <a:rPr lang="en-US" sz="2000" dirty="0"/>
              <a:t>90GHz)</a:t>
            </a:r>
          </a:p>
          <a:p>
            <a:pPr indent="-273050">
              <a:spcBef>
                <a:spcPts val="600"/>
              </a:spcBef>
              <a:buSzPct val="100000"/>
              <a:buFont typeface="Wingdings" charset="2"/>
              <a:buChar char="Ø"/>
            </a:pPr>
            <a:r>
              <a:rPr lang="en-US" sz="2000" dirty="0"/>
              <a:t>D-species in cold cloud cores (~70-80GHz)</a:t>
            </a:r>
          </a:p>
          <a:p>
            <a:pPr indent="-273050">
              <a:spcBef>
                <a:spcPts val="600"/>
              </a:spcBef>
              <a:buSzPct val="100000"/>
              <a:buFont typeface="Wingdings" charset="2"/>
              <a:buChar char="Ø"/>
            </a:pPr>
            <a:r>
              <a:rPr lang="en-US" sz="2000" dirty="0" err="1"/>
              <a:t>Astro</a:t>
            </a:r>
            <a:r>
              <a:rPr lang="en-US" sz="2000" dirty="0"/>
              <a:t>/bio-chemistry (throughout the band</a:t>
            </a:r>
            <a:r>
              <a:rPr lang="en-US" sz="2000" dirty="0" smtClean="0"/>
              <a:t>)</a:t>
            </a:r>
            <a:endParaRPr lang="en-US" sz="2000" dirty="0"/>
          </a:p>
          <a:p>
            <a:pPr indent="-273050">
              <a:buSzPct val="100000"/>
            </a:pPr>
            <a:endParaRPr lang="en-US" sz="2000" dirty="0"/>
          </a:p>
        </p:txBody>
      </p:sp>
      <p:pic>
        <p:nvPicPr>
          <p:cNvPr id="5" name="Picture 4" descr="atmos3mm_lines_ed_4mmR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1143000"/>
            <a:ext cx="6134385" cy="4515904"/>
          </a:xfrm>
          <a:prstGeom prst="rect">
            <a:avLst/>
          </a:prstGeom>
        </p:spPr>
      </p:pic>
      <p:pic>
        <p:nvPicPr>
          <p:cNvPr id="6" name="Picture 8" descr="gbtcover.tif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633" y="4513665"/>
            <a:ext cx="2465664" cy="2316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5348941" y="1494118"/>
            <a:ext cx="328706" cy="3593951"/>
          </a:xfrm>
          <a:prstGeom prst="rect">
            <a:avLst/>
          </a:prstGeom>
          <a:solidFill>
            <a:schemeClr val="tx1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042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hematicOfFrequenciesOnCa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71600"/>
            <a:ext cx="8343900" cy="481330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57200" y="685800"/>
            <a:ext cx="8229600" cy="47548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dirty="0" smtClean="0"/>
              <a:t>Vehicular Radar in RAS bands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26838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Line 5"/>
          <p:cNvSpPr>
            <a:spLocks noChangeShapeType="1"/>
          </p:cNvSpPr>
          <p:nvPr/>
        </p:nvSpPr>
        <p:spPr bwMode="auto">
          <a:xfrm>
            <a:off x="1714500" y="1452609"/>
            <a:ext cx="6999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sz="1600">
              <a:solidFill>
                <a:schemeClr val="accent2"/>
              </a:solidFill>
            </a:endParaRPr>
          </a:p>
        </p:txBody>
      </p:sp>
      <p:sp>
        <p:nvSpPr>
          <p:cNvPr id="37895" name="Rectangle 9"/>
          <p:cNvSpPr>
            <a:spLocks noChangeArrowheads="1"/>
          </p:cNvSpPr>
          <p:nvPr/>
        </p:nvSpPr>
        <p:spPr bwMode="auto">
          <a:xfrm>
            <a:off x="5181600" y="2057400"/>
            <a:ext cx="3276600" cy="431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ja-JP" dirty="0" smtClean="0"/>
              <a:t>Primary</a:t>
            </a:r>
            <a:endParaRPr lang="ja-JP" altLang="en-US" dirty="0"/>
          </a:p>
        </p:txBody>
      </p:sp>
      <p:sp>
        <p:nvSpPr>
          <p:cNvPr id="37897" name="Rectangle 11"/>
          <p:cNvSpPr>
            <a:spLocks noChangeArrowheads="1"/>
          </p:cNvSpPr>
          <p:nvPr/>
        </p:nvSpPr>
        <p:spPr bwMode="auto">
          <a:xfrm>
            <a:off x="3048000" y="2057400"/>
            <a:ext cx="1582738" cy="4318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7899" name="Line 13"/>
          <p:cNvSpPr>
            <a:spLocks noChangeShapeType="1"/>
          </p:cNvSpPr>
          <p:nvPr/>
        </p:nvSpPr>
        <p:spPr bwMode="auto">
          <a:xfrm>
            <a:off x="1730375" y="1884409"/>
            <a:ext cx="6983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sz="1600">
              <a:solidFill>
                <a:schemeClr val="accent2"/>
              </a:solidFill>
            </a:endParaRPr>
          </a:p>
        </p:txBody>
      </p:sp>
      <p:sp>
        <p:nvSpPr>
          <p:cNvPr id="37900" name="Text Box 14"/>
          <p:cNvSpPr txBox="1">
            <a:spLocks noChangeArrowheads="1"/>
          </p:cNvSpPr>
          <p:nvPr/>
        </p:nvSpPr>
        <p:spPr bwMode="auto">
          <a:xfrm>
            <a:off x="3873500" y="1504996"/>
            <a:ext cx="5048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600">
                <a:solidFill>
                  <a:schemeClr val="accent2"/>
                </a:solidFill>
              </a:rPr>
              <a:t>77</a:t>
            </a:r>
          </a:p>
        </p:txBody>
      </p:sp>
      <p:sp>
        <p:nvSpPr>
          <p:cNvPr id="37901" name="Text Box 15"/>
          <p:cNvSpPr txBox="1">
            <a:spLocks noChangeArrowheads="1"/>
          </p:cNvSpPr>
          <p:nvPr/>
        </p:nvSpPr>
        <p:spPr bwMode="auto">
          <a:xfrm>
            <a:off x="8193088" y="1524046"/>
            <a:ext cx="5048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600" dirty="0">
                <a:solidFill>
                  <a:schemeClr val="accent2"/>
                </a:solidFill>
              </a:rPr>
              <a:t>81</a:t>
            </a:r>
          </a:p>
        </p:txBody>
      </p:sp>
      <p:sp>
        <p:nvSpPr>
          <p:cNvPr id="37902" name="Text Box 16"/>
          <p:cNvSpPr txBox="1">
            <a:spLocks noChangeArrowheads="1"/>
          </p:cNvSpPr>
          <p:nvPr/>
        </p:nvSpPr>
        <p:spPr bwMode="auto">
          <a:xfrm>
            <a:off x="7113588" y="1517696"/>
            <a:ext cx="5048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600">
                <a:solidFill>
                  <a:schemeClr val="accent2"/>
                </a:solidFill>
              </a:rPr>
              <a:t>80</a:t>
            </a:r>
          </a:p>
        </p:txBody>
      </p:sp>
      <p:sp>
        <p:nvSpPr>
          <p:cNvPr id="37903" name="Text Box 17"/>
          <p:cNvSpPr txBox="1">
            <a:spLocks noChangeArrowheads="1"/>
          </p:cNvSpPr>
          <p:nvPr/>
        </p:nvSpPr>
        <p:spPr bwMode="auto">
          <a:xfrm>
            <a:off x="6034088" y="1524046"/>
            <a:ext cx="5048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600">
                <a:solidFill>
                  <a:schemeClr val="accent2"/>
                </a:solidFill>
              </a:rPr>
              <a:t>79</a:t>
            </a:r>
          </a:p>
        </p:txBody>
      </p:sp>
      <p:sp>
        <p:nvSpPr>
          <p:cNvPr id="37904" name="Text Box 18"/>
          <p:cNvSpPr txBox="1">
            <a:spLocks noChangeArrowheads="1"/>
          </p:cNvSpPr>
          <p:nvPr/>
        </p:nvSpPr>
        <p:spPr bwMode="auto">
          <a:xfrm>
            <a:off x="4953000" y="1524046"/>
            <a:ext cx="5048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600">
                <a:solidFill>
                  <a:schemeClr val="accent2"/>
                </a:solidFill>
              </a:rPr>
              <a:t>78</a:t>
            </a:r>
          </a:p>
        </p:txBody>
      </p:sp>
      <p:sp>
        <p:nvSpPr>
          <p:cNvPr id="37905" name="Text Box 19"/>
          <p:cNvSpPr txBox="1">
            <a:spLocks noChangeArrowheads="1"/>
          </p:cNvSpPr>
          <p:nvPr/>
        </p:nvSpPr>
        <p:spPr bwMode="auto">
          <a:xfrm>
            <a:off x="2794000" y="1503323"/>
            <a:ext cx="5048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600" dirty="0">
                <a:solidFill>
                  <a:schemeClr val="accent2"/>
                </a:solidFill>
              </a:rPr>
              <a:t>76</a:t>
            </a:r>
          </a:p>
        </p:txBody>
      </p:sp>
      <p:sp>
        <p:nvSpPr>
          <p:cNvPr id="37906" name="Text Box 20"/>
          <p:cNvSpPr txBox="1">
            <a:spLocks noChangeArrowheads="1"/>
          </p:cNvSpPr>
          <p:nvPr/>
        </p:nvSpPr>
        <p:spPr bwMode="auto">
          <a:xfrm>
            <a:off x="1714500" y="1524046"/>
            <a:ext cx="5048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600" dirty="0">
                <a:solidFill>
                  <a:schemeClr val="accent2"/>
                </a:solidFill>
              </a:rPr>
              <a:t>75</a:t>
            </a:r>
          </a:p>
        </p:txBody>
      </p:sp>
      <p:sp>
        <p:nvSpPr>
          <p:cNvPr id="37936" name="テキスト ボックス 50"/>
          <p:cNvSpPr txBox="1">
            <a:spLocks noChangeArrowheads="1"/>
          </p:cNvSpPr>
          <p:nvPr/>
        </p:nvSpPr>
        <p:spPr bwMode="auto">
          <a:xfrm>
            <a:off x="8473933" y="1527221"/>
            <a:ext cx="63386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sz="1600" dirty="0" smtClean="0">
                <a:solidFill>
                  <a:schemeClr val="accent2"/>
                </a:solidFill>
              </a:rPr>
              <a:t>GHz	</a:t>
            </a:r>
            <a:endParaRPr lang="ja-JP" altLang="en-US" sz="1600" dirty="0">
              <a:solidFill>
                <a:schemeClr val="accent2"/>
              </a:solidFill>
            </a:endParaRPr>
          </a:p>
        </p:txBody>
      </p:sp>
      <p:sp>
        <p:nvSpPr>
          <p:cNvPr id="53" name="スライド番号プレースホルダ 3"/>
          <p:cNvSpPr txBox="1">
            <a:spLocks noGrp="1"/>
          </p:cNvSpPr>
          <p:nvPr/>
        </p:nvSpPr>
        <p:spPr bwMode="auto">
          <a:xfrm>
            <a:off x="8731250" y="6545263"/>
            <a:ext cx="36195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defRPr/>
            </a:pPr>
            <a:fld id="{E423D079-C7D5-4978-BE73-24C5440FE333}" type="slidenum">
              <a:rPr lang="en-US" altLang="ja-JP" sz="1400">
                <a:latin typeface="+mn-lt"/>
              </a:rPr>
              <a:pPr algn="r">
                <a:spcBef>
                  <a:spcPct val="0"/>
                </a:spcBef>
                <a:defRPr/>
              </a:pPr>
              <a:t>6</a:t>
            </a:fld>
            <a:endParaRPr lang="en-US" altLang="ja-JP" sz="1400" dirty="0">
              <a:latin typeface="+mn-lt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33400" y="1981200"/>
            <a:ext cx="14691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RLS: Radio Location Service </a:t>
            </a:r>
            <a:endParaRPr kumimoji="1" lang="ja-JP" altLang="en-US" sz="1400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533400" y="2590800"/>
            <a:ext cx="15453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RAS: Radio Astronomy Service </a:t>
            </a:r>
            <a:endParaRPr kumimoji="1" lang="ja-JP" altLang="en-US" sz="1400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533400" y="3429000"/>
            <a:ext cx="14691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Amateur and Amateur Satellite Service </a:t>
            </a:r>
            <a:endParaRPr kumimoji="1" lang="ja-JP" altLang="en-US" sz="1400" dirty="0"/>
          </a:p>
        </p:txBody>
      </p:sp>
      <p:sp>
        <p:nvSpPr>
          <p:cNvPr id="39" name="Rectangle 2">
            <a:hlinkClick r:id="rId3"/>
          </p:cNvPr>
          <p:cNvSpPr>
            <a:spLocks noChangeArrowheads="1"/>
          </p:cNvSpPr>
          <p:nvPr/>
        </p:nvSpPr>
        <p:spPr bwMode="auto">
          <a:xfrm>
            <a:off x="457200" y="218182"/>
            <a:ext cx="8153400" cy="10772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3366FF"/>
                </a:solidFill>
                <a:latin typeface="+mj-lt"/>
              </a:rPr>
              <a:t>Impact of ITU 77</a:t>
            </a:r>
            <a:r>
              <a:rPr lang="en-GB" sz="3200" b="1" dirty="0">
                <a:solidFill>
                  <a:srgbClr val="3366FF"/>
                </a:solidFill>
                <a:latin typeface="+mj-lt"/>
              </a:rPr>
              <a:t>-81 GHz Spectrum </a:t>
            </a:r>
            <a:r>
              <a:rPr lang="en-GB" sz="3200" b="1" dirty="0" smtClean="0">
                <a:solidFill>
                  <a:srgbClr val="3366FF"/>
                </a:solidFill>
                <a:latin typeface="+mj-lt"/>
              </a:rPr>
              <a:t>Allocation Change</a:t>
            </a:r>
            <a:endParaRPr lang="en-US" sz="3200" b="1" baseline="34000" dirty="0">
              <a:solidFill>
                <a:srgbClr val="3366FF"/>
              </a:solidFill>
              <a:latin typeface="+mj-lt"/>
            </a:endParaRPr>
          </a:p>
        </p:txBody>
      </p:sp>
      <p:sp>
        <p:nvSpPr>
          <p:cNvPr id="41" name="Rectangle 4"/>
          <p:cNvSpPr txBox="1">
            <a:spLocks noChangeArrowheads="1"/>
          </p:cNvSpPr>
          <p:nvPr/>
        </p:nvSpPr>
        <p:spPr bwMode="auto">
          <a:xfrm>
            <a:off x="0" y="6525344"/>
            <a:ext cx="3827463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nivers" pitchFamily="34" charset="0"/>
              <a:ea typeface="+mn-ea"/>
              <a:cs typeface="+mn-cs"/>
            </a:endParaRPr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3048000" y="2971800"/>
            <a:ext cx="5410200" cy="203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ja-JP" sz="1200" dirty="0" smtClean="0"/>
              <a:t>Secondary</a:t>
            </a:r>
            <a:endParaRPr lang="ja-JP" altLang="en-US" sz="1200" dirty="0"/>
          </a:p>
        </p:txBody>
      </p:sp>
      <p:sp>
        <p:nvSpPr>
          <p:cNvPr id="29" name="Rectangle 50"/>
          <p:cNvSpPr>
            <a:spLocks noChangeArrowheads="1"/>
          </p:cNvSpPr>
          <p:nvPr/>
        </p:nvSpPr>
        <p:spPr bwMode="auto">
          <a:xfrm>
            <a:off x="3048000" y="3810000"/>
            <a:ext cx="5410200" cy="2286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ja-JP" sz="1200" dirty="0" smtClean="0"/>
              <a:t>Secondary</a:t>
            </a:r>
            <a:endParaRPr lang="ja-JP" altLang="en-US" sz="1200" dirty="0"/>
          </a:p>
        </p:txBody>
      </p:sp>
      <p:sp>
        <p:nvSpPr>
          <p:cNvPr id="55" name="Rectangle 6"/>
          <p:cNvSpPr>
            <a:spLocks noChangeArrowheads="1"/>
          </p:cNvSpPr>
          <p:nvPr/>
        </p:nvSpPr>
        <p:spPr bwMode="auto">
          <a:xfrm>
            <a:off x="3048000" y="2743200"/>
            <a:ext cx="1591353" cy="4318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7" name="Rectangle 9"/>
          <p:cNvSpPr>
            <a:spLocks noChangeArrowheads="1"/>
          </p:cNvSpPr>
          <p:nvPr/>
        </p:nvSpPr>
        <p:spPr bwMode="auto">
          <a:xfrm>
            <a:off x="6248400" y="2743200"/>
            <a:ext cx="2209800" cy="4318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ja-JP" dirty="0" smtClean="0"/>
              <a:t>Primary</a:t>
            </a:r>
            <a:endParaRPr lang="ja-JP" altLang="en-US" dirty="0"/>
          </a:p>
        </p:txBody>
      </p:sp>
      <p:sp>
        <p:nvSpPr>
          <p:cNvPr id="35" name="Rectangle 50"/>
          <p:cNvSpPr>
            <a:spLocks noChangeArrowheads="1"/>
          </p:cNvSpPr>
          <p:nvPr/>
        </p:nvSpPr>
        <p:spPr bwMode="auto">
          <a:xfrm>
            <a:off x="4648200" y="3606800"/>
            <a:ext cx="533400" cy="431800"/>
          </a:xfrm>
          <a:prstGeom prst="rect">
            <a:avLst/>
          </a:prstGeom>
          <a:solidFill>
            <a:srgbClr val="9DFF6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>
            <a:off x="3048000" y="2057400"/>
            <a:ext cx="1095375" cy="431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dirty="0" smtClean="0"/>
              <a:t>FCC 2012</a:t>
            </a:r>
            <a:endParaRPr lang="ja-JP" altLang="en-US" dirty="0"/>
          </a:p>
        </p:txBody>
      </p:sp>
      <p:cxnSp>
        <p:nvCxnSpPr>
          <p:cNvPr id="37" name="直線矢印コネクタ 75"/>
          <p:cNvCxnSpPr/>
          <p:nvPr/>
        </p:nvCxnSpPr>
        <p:spPr bwMode="auto">
          <a:xfrm>
            <a:off x="3048000" y="4114800"/>
            <a:ext cx="1116250" cy="0"/>
          </a:xfrm>
          <a:prstGeom prst="straightConnector1">
            <a:avLst/>
          </a:prstGeom>
          <a:solidFill>
            <a:srgbClr val="DDDDDD"/>
          </a:solidFill>
          <a:ln w="19050" cap="flat" cmpd="sng" algn="ctr">
            <a:solidFill>
              <a:srgbClr val="CC3300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38" name="テキスト ボックス 79"/>
          <p:cNvSpPr txBox="1"/>
          <p:nvPr/>
        </p:nvSpPr>
        <p:spPr>
          <a:xfrm>
            <a:off x="2971800" y="4191000"/>
            <a:ext cx="1901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76 GHz Band Radar</a:t>
            </a:r>
            <a:endParaRPr kumimoji="1" lang="ja-JP" altLang="en-US" sz="1400" dirty="0"/>
          </a:p>
        </p:txBody>
      </p:sp>
      <p:sp>
        <p:nvSpPr>
          <p:cNvPr id="40" name="Rectangle 50"/>
          <p:cNvSpPr>
            <a:spLocks noChangeArrowheads="1"/>
          </p:cNvSpPr>
          <p:nvPr/>
        </p:nvSpPr>
        <p:spPr bwMode="auto">
          <a:xfrm>
            <a:off x="4648200" y="2057400"/>
            <a:ext cx="533400" cy="431800"/>
          </a:xfrm>
          <a:prstGeom prst="rect">
            <a:avLst/>
          </a:prstGeom>
          <a:solidFill>
            <a:srgbClr val="FCCCC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cxnSp>
        <p:nvCxnSpPr>
          <p:cNvPr id="42" name="直線矢印コネクタ 6"/>
          <p:cNvCxnSpPr/>
          <p:nvPr/>
        </p:nvCxnSpPr>
        <p:spPr bwMode="auto">
          <a:xfrm flipV="1">
            <a:off x="4114800" y="4114800"/>
            <a:ext cx="4320725" cy="1"/>
          </a:xfrm>
          <a:prstGeom prst="straightConnector1">
            <a:avLst/>
          </a:prstGeom>
          <a:solidFill>
            <a:srgbClr val="DDDDDD"/>
          </a:solidFill>
          <a:ln w="19050" cap="flat" cmpd="sng" algn="ctr">
            <a:solidFill>
              <a:srgbClr val="CC3300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43" name="テキスト ボックス 9"/>
          <p:cNvSpPr txBox="1"/>
          <p:nvPr/>
        </p:nvSpPr>
        <p:spPr>
          <a:xfrm>
            <a:off x="4953000" y="4191000"/>
            <a:ext cx="3167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79 GHz Band High-Resolution Radar</a:t>
            </a:r>
            <a:endParaRPr kumimoji="1" lang="ja-JP" altLang="en-US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5410200" y="2667000"/>
            <a:ext cx="4075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44644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55" grpId="0" animBg="1"/>
      <p:bldP spid="57" grpId="0" animBg="1"/>
      <p:bldP spid="35" grpId="0" animBg="1"/>
      <p:bldP spid="36" grpId="0" animBg="1"/>
      <p:bldP spid="38" grpId="0"/>
      <p:bldP spid="40" grpId="0" animBg="1"/>
      <p:bldP spid="43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543800" cy="8382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Mm-wave Mitigation </a:t>
            </a:r>
            <a:endParaRPr lang="en-US" sz="4800" dirty="0" smtClean="0"/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696200" cy="5181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400" dirty="0" smtClean="0"/>
              <a:t>How to protect radio telescopes?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Exclusion zones require switching off radars</a:t>
            </a:r>
          </a:p>
          <a:p>
            <a:pPr lvl="2" indent="0">
              <a:lnSpc>
                <a:spcPct val="80000"/>
              </a:lnSpc>
              <a:buNone/>
            </a:pPr>
            <a:r>
              <a:rPr lang="en-US" sz="2400" dirty="0" smtClean="0"/>
              <a:t>Manually or Under (GPS) control?</a:t>
            </a:r>
          </a:p>
          <a:p>
            <a:pPr lvl="2" indent="0">
              <a:lnSpc>
                <a:spcPct val="80000"/>
              </a:lnSpc>
              <a:buNone/>
            </a:pPr>
            <a:r>
              <a:rPr lang="en-US" sz="2400" dirty="0" smtClean="0"/>
              <a:t>Exclusion zone radii ~ 30 km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Opposed by car industry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Additional issue: Harmonics?</a:t>
            </a:r>
          </a:p>
          <a:p>
            <a:pPr lvl="2">
              <a:lnSpc>
                <a:spcPct val="80000"/>
              </a:lnSpc>
            </a:pPr>
            <a:r>
              <a:rPr lang="en-US" sz="2400" dirty="0" smtClean="0"/>
              <a:t>2nd and 3rd harmonics fall in RA bands</a:t>
            </a:r>
          </a:p>
          <a:p>
            <a:pPr lvl="2"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900" dirty="0" smtClean="0"/>
              <a:t>Expecting an FCC submission to WP7D for Oct 2014 ITU meeting</a:t>
            </a:r>
          </a:p>
          <a:p>
            <a:pPr lvl="1">
              <a:lnSpc>
                <a:spcPct val="80000"/>
              </a:lnSpc>
            </a:pPr>
            <a:r>
              <a:rPr lang="en-US" sz="2500" dirty="0" smtClean="0"/>
              <a:t>New Radio Astronomer submission?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fld id="{970C5700-EF55-4A73-9D8B-D3787BCE5434}" type="slidenum">
              <a:rPr lang="en-US" sz="1400" b="0">
                <a:solidFill>
                  <a:schemeClr val="tx1"/>
                </a:solidFill>
              </a:rPr>
              <a:pPr/>
              <a:t>7</a:t>
            </a:fld>
            <a:endParaRPr lang="en-US" sz="14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616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543800" cy="6858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>Other WRC issues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848600" cy="4724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Spectrum for Wireless Intra-Avionics Communication – replaces wiring of about 30% of aircraft 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Looking for approximately 250 MHz of spectrum 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So far,  radio astronomy bands have been excluded from search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Some wiring on the exterior of the aircraft unshielded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Interference to broad band radio astronomy receivers is to be expected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Boeing document studied WAIC systems at 22.5-22.55 and 23.55-23.6 GHz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Can RAS contribute a study showing </a:t>
            </a:r>
            <a:r>
              <a:rPr lang="en-US" sz="2000" dirty="0" smtClean="0"/>
              <a:t>a different </a:t>
            </a:r>
            <a:r>
              <a:rPr lang="en-US" sz="2000" smtClean="0"/>
              <a:t>frequency range </a:t>
            </a:r>
            <a:r>
              <a:rPr lang="en-US" sz="2000" smtClean="0"/>
              <a:t>GHz </a:t>
            </a:r>
            <a:r>
              <a:rPr lang="en-US" sz="2000" dirty="0" smtClean="0"/>
              <a:t>is acceptable?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Protection of Radio Astronomy in Space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Russian Submission suggesting SRS protection.</a:t>
            </a:r>
          </a:p>
          <a:p>
            <a:pPr marL="393192" lvl="1" indent="0">
              <a:lnSpc>
                <a:spcPct val="80000"/>
              </a:lnSpc>
              <a:buNone/>
            </a:pPr>
            <a:endParaRPr lang="en-US" sz="2000" dirty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fld id="{0D365559-2C7E-4720-B26E-CF6402CC9FE9}" type="slidenum">
              <a:rPr lang="en-US" sz="1400" b="0">
                <a:solidFill>
                  <a:schemeClr val="tx1"/>
                </a:solidFill>
              </a:rPr>
              <a:pPr/>
              <a:t>8</a:t>
            </a:fld>
            <a:endParaRPr lang="en-US" sz="14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859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56488"/>
          </a:xfrm>
        </p:spPr>
        <p:txBody>
          <a:bodyPr>
            <a:noAutofit/>
          </a:bodyPr>
          <a:lstStyle/>
          <a:p>
            <a:r>
              <a:rPr lang="en-US" sz="4800" dirty="0" smtClean="0"/>
              <a:t>Principal international activities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38912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Serve on U.S. delegations to the International Telecommunication Union (ITU), </a:t>
            </a:r>
            <a:r>
              <a:rPr lang="en-US" dirty="0"/>
              <a:t> </a:t>
            </a:r>
            <a:r>
              <a:rPr lang="en-US" dirty="0" smtClean="0"/>
              <a:t>specialized agency of the United Nations </a:t>
            </a:r>
          </a:p>
          <a:p>
            <a:pPr lvl="1"/>
            <a:r>
              <a:rPr lang="en-US" dirty="0" smtClean="0"/>
              <a:t>Goal: Protection for Astronomy at World Radiocommunication Conferences (WRC)</a:t>
            </a:r>
          </a:p>
          <a:p>
            <a:r>
              <a:rPr lang="en-US" dirty="0" smtClean="0"/>
              <a:t>Participate in U.S. delegations to the Inter-American Telecommunication Commission (CITEL), an entity of the Organization of American States</a:t>
            </a:r>
          </a:p>
          <a:p>
            <a:r>
              <a:rPr lang="en-US" dirty="0" smtClean="0"/>
              <a:t>Interface with international radio science/scientific spectrum management organizations, such as:</a:t>
            </a:r>
          </a:p>
          <a:p>
            <a:pPr lvl="1"/>
            <a:r>
              <a:rPr lang="en-US" dirty="0" smtClean="0"/>
              <a:t>European Science Foundation’s Committee on Radio Astronomy Frequencies (CRAF)</a:t>
            </a:r>
          </a:p>
          <a:p>
            <a:pPr lvl="1"/>
            <a:r>
              <a:rPr lang="en-US" dirty="0" smtClean="0"/>
              <a:t>Inter-Union Commission on Astronomy Frequencies (IUCAF)</a:t>
            </a:r>
          </a:p>
          <a:p>
            <a:pPr lvl="1"/>
            <a:r>
              <a:rPr lang="en-US" dirty="0" smtClean="0"/>
              <a:t>International Astronomical Union (IAU)</a:t>
            </a:r>
          </a:p>
          <a:p>
            <a:pPr lvl="1"/>
            <a:r>
              <a:rPr lang="en-US" dirty="0" smtClean="0"/>
              <a:t>International Union of Radio Science (URSI), among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6930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724</TotalTime>
  <Words>759</Words>
  <Application>Microsoft Macintosh PowerPoint</Application>
  <PresentationFormat>On-screen Show (4:3)</PresentationFormat>
  <Paragraphs>94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National Science Foundation Spectrum Management</vt:lpstr>
      <vt:lpstr>Spectrum Management Challenges  2014 - 2015</vt:lpstr>
      <vt:lpstr>Mm-wave issue:  Car radars</vt:lpstr>
      <vt:lpstr>Radar at 76-81 GHz</vt:lpstr>
      <vt:lpstr>PowerPoint Presentation</vt:lpstr>
      <vt:lpstr>PowerPoint Presentation</vt:lpstr>
      <vt:lpstr>Mm-wave Mitigation </vt:lpstr>
      <vt:lpstr>Other WRC issues</vt:lpstr>
      <vt:lpstr>Principal international activities</vt:lpstr>
      <vt:lpstr>Quantitative Spectrum Sharing</vt:lpstr>
      <vt:lpstr>Thanks for your  Consideration</vt:lpstr>
    </vt:vector>
  </TitlesOfParts>
  <Company>MMX Technology LLC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Science Foundation Spectrum Management</dc:title>
  <dc:creator>Andrew Clegg</dc:creator>
  <cp:lastModifiedBy>Glen Langston</cp:lastModifiedBy>
  <cp:revision>69</cp:revision>
  <dcterms:created xsi:type="dcterms:W3CDTF">2013-04-22T18:27:42Z</dcterms:created>
  <dcterms:modified xsi:type="dcterms:W3CDTF">2014-05-29T17:41:58Z</dcterms:modified>
</cp:coreProperties>
</file>