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FF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464D990-5FDE-46DB-A956-CA5DC430AAF7}" type="datetimeFigureOut">
              <a:rPr lang="en-CA" smtClean="0"/>
              <a:t>27/05/2014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86067B-A9F4-4BDE-8529-B10260970906}" type="slidenum">
              <a:rPr lang="en-CA" smtClean="0"/>
              <a:t>‹#›</a:t>
            </a:fld>
            <a:endParaRPr lang="en-CA"/>
          </a:p>
        </p:txBody>
      </p:sp>
    </p:spTree>
    <p:extLst>
      <p:ext uri="{BB962C8B-B14F-4D97-AF65-F5344CB8AC3E}">
        <p14:creationId xmlns:p14="http://schemas.microsoft.com/office/powerpoint/2010/main" val="89124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464D990-5FDE-46DB-A956-CA5DC430AAF7}" type="datetimeFigureOut">
              <a:rPr lang="en-CA" smtClean="0"/>
              <a:t>27/05/2014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86067B-A9F4-4BDE-8529-B10260970906}" type="slidenum">
              <a:rPr lang="en-CA" smtClean="0"/>
              <a:t>‹#›</a:t>
            </a:fld>
            <a:endParaRPr lang="en-CA"/>
          </a:p>
        </p:txBody>
      </p:sp>
    </p:spTree>
    <p:extLst>
      <p:ext uri="{BB962C8B-B14F-4D97-AF65-F5344CB8AC3E}">
        <p14:creationId xmlns:p14="http://schemas.microsoft.com/office/powerpoint/2010/main" val="3534248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464D990-5FDE-46DB-A956-CA5DC430AAF7}" type="datetimeFigureOut">
              <a:rPr lang="en-CA" smtClean="0"/>
              <a:t>27/05/2014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86067B-A9F4-4BDE-8529-B10260970906}" type="slidenum">
              <a:rPr lang="en-CA" smtClean="0"/>
              <a:t>‹#›</a:t>
            </a:fld>
            <a:endParaRPr lang="en-CA"/>
          </a:p>
        </p:txBody>
      </p:sp>
    </p:spTree>
    <p:extLst>
      <p:ext uri="{BB962C8B-B14F-4D97-AF65-F5344CB8AC3E}">
        <p14:creationId xmlns:p14="http://schemas.microsoft.com/office/powerpoint/2010/main" val="81426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464D990-5FDE-46DB-A956-CA5DC430AAF7}" type="datetimeFigureOut">
              <a:rPr lang="en-CA" smtClean="0"/>
              <a:t>27/05/2014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86067B-A9F4-4BDE-8529-B10260970906}" type="slidenum">
              <a:rPr lang="en-CA" smtClean="0"/>
              <a:t>‹#›</a:t>
            </a:fld>
            <a:endParaRPr lang="en-CA"/>
          </a:p>
        </p:txBody>
      </p:sp>
    </p:spTree>
    <p:extLst>
      <p:ext uri="{BB962C8B-B14F-4D97-AF65-F5344CB8AC3E}">
        <p14:creationId xmlns:p14="http://schemas.microsoft.com/office/powerpoint/2010/main" val="594183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64D990-5FDE-46DB-A956-CA5DC430AAF7}" type="datetimeFigureOut">
              <a:rPr lang="en-CA" smtClean="0"/>
              <a:t>27/05/2014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86067B-A9F4-4BDE-8529-B10260970906}" type="slidenum">
              <a:rPr lang="en-CA" smtClean="0"/>
              <a:t>‹#›</a:t>
            </a:fld>
            <a:endParaRPr lang="en-CA"/>
          </a:p>
        </p:txBody>
      </p:sp>
    </p:spTree>
    <p:extLst>
      <p:ext uri="{BB962C8B-B14F-4D97-AF65-F5344CB8AC3E}">
        <p14:creationId xmlns:p14="http://schemas.microsoft.com/office/powerpoint/2010/main" val="1691591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464D990-5FDE-46DB-A956-CA5DC430AAF7}" type="datetimeFigureOut">
              <a:rPr lang="en-CA" smtClean="0"/>
              <a:t>27/05/2014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486067B-A9F4-4BDE-8529-B10260970906}" type="slidenum">
              <a:rPr lang="en-CA" smtClean="0"/>
              <a:t>‹#›</a:t>
            </a:fld>
            <a:endParaRPr lang="en-CA"/>
          </a:p>
        </p:txBody>
      </p:sp>
    </p:spTree>
    <p:extLst>
      <p:ext uri="{BB962C8B-B14F-4D97-AF65-F5344CB8AC3E}">
        <p14:creationId xmlns:p14="http://schemas.microsoft.com/office/powerpoint/2010/main" val="273309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464D990-5FDE-46DB-A956-CA5DC430AAF7}" type="datetimeFigureOut">
              <a:rPr lang="en-CA" smtClean="0"/>
              <a:t>27/05/2014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486067B-A9F4-4BDE-8529-B10260970906}" type="slidenum">
              <a:rPr lang="en-CA" smtClean="0"/>
              <a:t>‹#›</a:t>
            </a:fld>
            <a:endParaRPr lang="en-CA"/>
          </a:p>
        </p:txBody>
      </p:sp>
    </p:spTree>
    <p:extLst>
      <p:ext uri="{BB962C8B-B14F-4D97-AF65-F5344CB8AC3E}">
        <p14:creationId xmlns:p14="http://schemas.microsoft.com/office/powerpoint/2010/main" val="2496700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464D990-5FDE-46DB-A956-CA5DC430AAF7}" type="datetimeFigureOut">
              <a:rPr lang="en-CA" smtClean="0"/>
              <a:t>27/05/2014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486067B-A9F4-4BDE-8529-B10260970906}" type="slidenum">
              <a:rPr lang="en-CA" smtClean="0"/>
              <a:t>‹#›</a:t>
            </a:fld>
            <a:endParaRPr lang="en-CA"/>
          </a:p>
        </p:txBody>
      </p:sp>
    </p:spTree>
    <p:extLst>
      <p:ext uri="{BB962C8B-B14F-4D97-AF65-F5344CB8AC3E}">
        <p14:creationId xmlns:p14="http://schemas.microsoft.com/office/powerpoint/2010/main" val="4147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4D990-5FDE-46DB-A956-CA5DC430AAF7}" type="datetimeFigureOut">
              <a:rPr lang="en-CA" smtClean="0"/>
              <a:t>27/05/2014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486067B-A9F4-4BDE-8529-B10260970906}" type="slidenum">
              <a:rPr lang="en-CA" smtClean="0"/>
              <a:t>‹#›</a:t>
            </a:fld>
            <a:endParaRPr lang="en-CA"/>
          </a:p>
        </p:txBody>
      </p:sp>
    </p:spTree>
    <p:extLst>
      <p:ext uri="{BB962C8B-B14F-4D97-AF65-F5344CB8AC3E}">
        <p14:creationId xmlns:p14="http://schemas.microsoft.com/office/powerpoint/2010/main" val="92646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64D990-5FDE-46DB-A956-CA5DC430AAF7}" type="datetimeFigureOut">
              <a:rPr lang="en-CA" smtClean="0"/>
              <a:t>27/05/2014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486067B-A9F4-4BDE-8529-B10260970906}" type="slidenum">
              <a:rPr lang="en-CA" smtClean="0"/>
              <a:t>‹#›</a:t>
            </a:fld>
            <a:endParaRPr lang="en-CA"/>
          </a:p>
        </p:txBody>
      </p:sp>
    </p:spTree>
    <p:extLst>
      <p:ext uri="{BB962C8B-B14F-4D97-AF65-F5344CB8AC3E}">
        <p14:creationId xmlns:p14="http://schemas.microsoft.com/office/powerpoint/2010/main" val="236459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64D990-5FDE-46DB-A956-CA5DC430AAF7}" type="datetimeFigureOut">
              <a:rPr lang="en-CA" smtClean="0"/>
              <a:t>27/05/2014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486067B-A9F4-4BDE-8529-B10260970906}" type="slidenum">
              <a:rPr lang="en-CA" smtClean="0"/>
              <a:t>‹#›</a:t>
            </a:fld>
            <a:endParaRPr lang="en-CA"/>
          </a:p>
        </p:txBody>
      </p:sp>
    </p:spTree>
    <p:extLst>
      <p:ext uri="{BB962C8B-B14F-4D97-AF65-F5344CB8AC3E}">
        <p14:creationId xmlns:p14="http://schemas.microsoft.com/office/powerpoint/2010/main" val="1292053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4D990-5FDE-46DB-A956-CA5DC430AAF7}" type="datetimeFigureOut">
              <a:rPr lang="en-CA" smtClean="0"/>
              <a:t>27/05/2014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7B-A9F4-4BDE-8529-B10260970906}" type="slidenum">
              <a:rPr lang="en-CA" smtClean="0"/>
              <a:t>‹#›</a:t>
            </a:fld>
            <a:endParaRPr lang="en-CA"/>
          </a:p>
        </p:txBody>
      </p:sp>
    </p:spTree>
    <p:extLst>
      <p:ext uri="{BB962C8B-B14F-4D97-AF65-F5344CB8AC3E}">
        <p14:creationId xmlns:p14="http://schemas.microsoft.com/office/powerpoint/2010/main" val="4220795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rgbClr val="0033CC"/>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00808"/>
            <a:ext cx="7772400" cy="1470025"/>
          </a:xfrm>
        </p:spPr>
        <p:txBody>
          <a:bodyPr/>
          <a:lstStyle/>
          <a:p>
            <a:r>
              <a:rPr lang="en-CA" dirty="0" smtClean="0">
                <a:solidFill>
                  <a:srgbClr val="66FFFF"/>
                </a:solidFill>
              </a:rPr>
              <a:t>What’s Going on in Canada?</a:t>
            </a:r>
            <a:endParaRPr lang="en-CA" dirty="0">
              <a:solidFill>
                <a:srgbClr val="66FFFF"/>
              </a:solidFill>
            </a:endParaRPr>
          </a:p>
        </p:txBody>
      </p:sp>
      <p:sp>
        <p:nvSpPr>
          <p:cNvPr id="3" name="Subtitle 2"/>
          <p:cNvSpPr>
            <a:spLocks noGrp="1"/>
          </p:cNvSpPr>
          <p:nvPr>
            <p:ph type="subTitle" idx="1"/>
          </p:nvPr>
        </p:nvSpPr>
        <p:spPr>
          <a:xfrm>
            <a:off x="1331640" y="3501008"/>
            <a:ext cx="6400800" cy="1152128"/>
          </a:xfrm>
        </p:spPr>
        <p:txBody>
          <a:bodyPr>
            <a:normAutofit/>
          </a:bodyPr>
          <a:lstStyle/>
          <a:p>
            <a:r>
              <a:rPr lang="en-CA" sz="2400" i="1" dirty="0" smtClean="0">
                <a:solidFill>
                  <a:srgbClr val="66FFFF"/>
                </a:solidFill>
              </a:rPr>
              <a:t>Ken Tapping</a:t>
            </a:r>
          </a:p>
          <a:p>
            <a:r>
              <a:rPr lang="en-CA" sz="2400" i="1" dirty="0" smtClean="0">
                <a:solidFill>
                  <a:srgbClr val="66FFFF"/>
                </a:solidFill>
              </a:rPr>
              <a:t>Ken.Tapping@nrc-cnrc.gc.ca</a:t>
            </a:r>
            <a:endParaRPr lang="en-CA" sz="2400" i="1" dirty="0">
              <a:solidFill>
                <a:srgbClr val="66FFFF"/>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8758" y="6237313"/>
            <a:ext cx="3343248" cy="620688"/>
          </a:xfrm>
          <a:prstGeom prst="rect">
            <a:avLst/>
          </a:prstGeom>
        </p:spPr>
      </p:pic>
    </p:spTree>
    <p:extLst>
      <p:ext uri="{BB962C8B-B14F-4D97-AF65-F5344CB8AC3E}">
        <p14:creationId xmlns:p14="http://schemas.microsoft.com/office/powerpoint/2010/main" val="1357351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rgbClr val="0033CC"/>
            </a:gs>
          </a:gsLst>
          <a:lin ang="5400000" scaled="0"/>
        </a:gradFill>
        <a:effectLst/>
      </p:bgPr>
    </p:bg>
    <p:spTree>
      <p:nvGrpSpPr>
        <p:cNvPr id="1" name=""/>
        <p:cNvGrpSpPr/>
        <p:nvPr/>
      </p:nvGrpSpPr>
      <p:grpSpPr>
        <a:xfrm>
          <a:off x="0" y="0"/>
          <a:ext cx="0" cy="0"/>
          <a:chOff x="0" y="0"/>
          <a:chExt cx="0" cy="0"/>
        </a:xfrm>
      </p:grpSpPr>
      <p:sp>
        <p:nvSpPr>
          <p:cNvPr id="4" name="Oval 3"/>
          <p:cNvSpPr/>
          <p:nvPr/>
        </p:nvSpPr>
        <p:spPr>
          <a:xfrm>
            <a:off x="421665" y="1678514"/>
            <a:ext cx="4464496" cy="4464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1033733" y="2276872"/>
            <a:ext cx="3240360" cy="3312368"/>
          </a:xfrm>
          <a:prstGeom prst="ellipse">
            <a:avLst/>
          </a:prstGeom>
          <a:ln w="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Arrow Connector 8"/>
          <p:cNvCxnSpPr/>
          <p:nvPr/>
        </p:nvCxnSpPr>
        <p:spPr>
          <a:xfrm flipV="1">
            <a:off x="2653913" y="2830642"/>
            <a:ext cx="1044116" cy="10801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4" idx="6"/>
          </p:cNvCxnSpPr>
          <p:nvPr/>
        </p:nvCxnSpPr>
        <p:spPr>
          <a:xfrm flipV="1">
            <a:off x="2653913" y="3910762"/>
            <a:ext cx="2232248" cy="222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058069" y="3190682"/>
            <a:ext cx="216024" cy="108012"/>
          </a:xfrm>
          <a:prstGeom prst="straightConnector1">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761925" y="3190682"/>
            <a:ext cx="414046" cy="369332"/>
          </a:xfrm>
          <a:prstGeom prst="rect">
            <a:avLst/>
          </a:prstGeom>
          <a:noFill/>
        </p:spPr>
        <p:txBody>
          <a:bodyPr wrap="square" rtlCol="0">
            <a:spAutoFit/>
          </a:bodyPr>
          <a:lstStyle/>
          <a:p>
            <a:r>
              <a:rPr lang="en-CA" b="1" dirty="0" smtClean="0">
                <a:solidFill>
                  <a:srgbClr val="66FFFF"/>
                </a:solidFill>
              </a:rPr>
              <a:t>r</a:t>
            </a:r>
            <a:endParaRPr lang="en-CA" b="1" dirty="0">
              <a:solidFill>
                <a:srgbClr val="66FFFF"/>
              </a:solidFill>
            </a:endParaRPr>
          </a:p>
        </p:txBody>
      </p:sp>
      <p:sp>
        <p:nvSpPr>
          <p:cNvPr id="18" name="TextBox 17"/>
          <p:cNvSpPr txBox="1"/>
          <p:nvPr/>
        </p:nvSpPr>
        <p:spPr>
          <a:xfrm>
            <a:off x="3491005" y="3945899"/>
            <a:ext cx="675076" cy="369332"/>
          </a:xfrm>
          <a:prstGeom prst="rect">
            <a:avLst/>
          </a:prstGeom>
          <a:noFill/>
        </p:spPr>
        <p:txBody>
          <a:bodyPr wrap="square" rtlCol="0">
            <a:spAutoFit/>
          </a:bodyPr>
          <a:lstStyle/>
          <a:p>
            <a:r>
              <a:rPr lang="en-CA" b="1" dirty="0" err="1" smtClean="0">
                <a:solidFill>
                  <a:srgbClr val="66FFFF"/>
                </a:solidFill>
              </a:rPr>
              <a:t>R</a:t>
            </a:r>
            <a:r>
              <a:rPr lang="en-CA" b="1" baseline="-25000" dirty="0" err="1" smtClean="0">
                <a:solidFill>
                  <a:srgbClr val="66FFFF"/>
                </a:solidFill>
              </a:rPr>
              <a:t>Max</a:t>
            </a:r>
            <a:endParaRPr lang="en-CA" b="1" baseline="-25000" dirty="0">
              <a:solidFill>
                <a:srgbClr val="66FFFF"/>
              </a:solidFill>
            </a:endParaRPr>
          </a:p>
        </p:txBody>
      </p:sp>
      <p:sp>
        <p:nvSpPr>
          <p:cNvPr id="19" name="TextBox 18"/>
          <p:cNvSpPr txBox="1"/>
          <p:nvPr/>
        </p:nvSpPr>
        <p:spPr>
          <a:xfrm>
            <a:off x="4274093" y="3240042"/>
            <a:ext cx="414046" cy="369332"/>
          </a:xfrm>
          <a:prstGeom prst="rect">
            <a:avLst/>
          </a:prstGeom>
          <a:noFill/>
        </p:spPr>
        <p:txBody>
          <a:bodyPr wrap="square" rtlCol="0">
            <a:spAutoFit/>
          </a:bodyPr>
          <a:lstStyle/>
          <a:p>
            <a:r>
              <a:rPr lang="en-CA" b="1" dirty="0" err="1" smtClean="0">
                <a:solidFill>
                  <a:srgbClr val="66FFFF"/>
                </a:solidFill>
              </a:rPr>
              <a:t>dr</a:t>
            </a:r>
            <a:endParaRPr lang="en-CA" b="1" dirty="0">
              <a:solidFill>
                <a:srgbClr val="66FFFF"/>
              </a:solidFill>
            </a:endParaRPr>
          </a:p>
        </p:txBody>
      </p:sp>
      <p:sp>
        <p:nvSpPr>
          <p:cNvPr id="20" name="Oval 19"/>
          <p:cNvSpPr/>
          <p:nvPr/>
        </p:nvSpPr>
        <p:spPr>
          <a:xfrm>
            <a:off x="2428014" y="3694738"/>
            <a:ext cx="451797" cy="43582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p:cNvSpPr txBox="1"/>
          <p:nvPr/>
        </p:nvSpPr>
        <p:spPr>
          <a:xfrm>
            <a:off x="2500278" y="4130565"/>
            <a:ext cx="990727" cy="369332"/>
          </a:xfrm>
          <a:prstGeom prst="rect">
            <a:avLst/>
          </a:prstGeom>
          <a:noFill/>
        </p:spPr>
        <p:txBody>
          <a:bodyPr wrap="square" rtlCol="0">
            <a:spAutoFit/>
          </a:bodyPr>
          <a:lstStyle/>
          <a:p>
            <a:r>
              <a:rPr lang="en-CA" b="1" dirty="0" err="1" smtClean="0">
                <a:solidFill>
                  <a:srgbClr val="66FFFF"/>
                </a:solidFill>
              </a:rPr>
              <a:t>R</a:t>
            </a:r>
            <a:r>
              <a:rPr lang="en-CA" b="1" baseline="-25000" dirty="0" err="1" smtClean="0">
                <a:solidFill>
                  <a:srgbClr val="66FFFF"/>
                </a:solidFill>
              </a:rPr>
              <a:t>min</a:t>
            </a:r>
            <a:endParaRPr lang="en-CA" b="1" baseline="-25000" dirty="0">
              <a:solidFill>
                <a:srgbClr val="66FFFF"/>
              </a:solidFill>
            </a:endParaRPr>
          </a:p>
        </p:txBody>
      </p:sp>
      <p:sp>
        <p:nvSpPr>
          <p:cNvPr id="22" name="TextBox 21"/>
          <p:cNvSpPr txBox="1"/>
          <p:nvPr/>
        </p:nvSpPr>
        <p:spPr>
          <a:xfrm>
            <a:off x="5220072" y="1523693"/>
            <a:ext cx="3600400" cy="830997"/>
          </a:xfrm>
          <a:prstGeom prst="rect">
            <a:avLst/>
          </a:prstGeom>
          <a:noFill/>
        </p:spPr>
        <p:txBody>
          <a:bodyPr wrap="square" rtlCol="0">
            <a:spAutoFit/>
          </a:bodyPr>
          <a:lstStyle/>
          <a:p>
            <a:pPr marL="285750" indent="-285750">
              <a:buFont typeface="Arial" charset="0"/>
              <a:buChar char="•"/>
            </a:pPr>
            <a:r>
              <a:rPr lang="en-CA" dirty="0" smtClean="0">
                <a:solidFill>
                  <a:srgbClr val="66FFFF"/>
                </a:solidFill>
              </a:rPr>
              <a:t>N= No Transmitters per km</a:t>
            </a:r>
            <a:r>
              <a:rPr lang="en-CA" baseline="30000" dirty="0" smtClean="0">
                <a:solidFill>
                  <a:srgbClr val="66FFFF"/>
                </a:solidFill>
              </a:rPr>
              <a:t>2</a:t>
            </a:r>
            <a:endParaRPr lang="en-CA" dirty="0" smtClean="0">
              <a:solidFill>
                <a:srgbClr val="66FFFF"/>
              </a:solidFill>
            </a:endParaRPr>
          </a:p>
          <a:p>
            <a:pPr marL="285750" indent="-285750">
              <a:buFont typeface="Arial" charset="0"/>
              <a:buChar char="•"/>
            </a:pPr>
            <a:r>
              <a:rPr lang="en-CA" baseline="30000" dirty="0" smtClean="0">
                <a:solidFill>
                  <a:srgbClr val="66FFFF"/>
                </a:solidFill>
              </a:rPr>
              <a:t> </a:t>
            </a:r>
            <a:r>
              <a:rPr lang="en-CA" dirty="0" smtClean="0">
                <a:solidFill>
                  <a:srgbClr val="66FFFF"/>
                </a:solidFill>
              </a:rPr>
              <a:t>P = Mean Power per Transmitter</a:t>
            </a:r>
            <a:endParaRPr lang="en-CA" baseline="30000" dirty="0" smtClean="0">
              <a:solidFill>
                <a:srgbClr val="66FFFF"/>
              </a:solidFill>
            </a:endParaRPr>
          </a:p>
          <a:p>
            <a:pPr marL="285750" indent="-285750">
              <a:buFont typeface="Arial" charset="0"/>
              <a:buChar char="•"/>
            </a:pPr>
            <a:endParaRPr lang="en-CA" baseline="30000" dirty="0">
              <a:solidFill>
                <a:srgbClr val="66FFFF"/>
              </a:solidFill>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3250630625"/>
              </p:ext>
            </p:extLst>
          </p:nvPr>
        </p:nvGraphicFramePr>
        <p:xfrm>
          <a:off x="5283552" y="4221088"/>
          <a:ext cx="3041391" cy="1080120"/>
        </p:xfrm>
        <a:graphic>
          <a:graphicData uri="http://schemas.openxmlformats.org/presentationml/2006/ole">
            <mc:AlternateContent xmlns:mc="http://schemas.openxmlformats.org/markup-compatibility/2006">
              <mc:Choice xmlns:v="urn:schemas-microsoft-com:vml" Requires="v">
                <p:oleObj spid="_x0000_s3083" name="Equation" r:id="rId3" imgW="1358640" imgH="482400" progId="Equation.3">
                  <p:embed/>
                </p:oleObj>
              </mc:Choice>
              <mc:Fallback>
                <p:oleObj name="Equation" r:id="rId3" imgW="1358640" imgH="482400" progId="Equation.3">
                  <p:embed/>
                  <p:pic>
                    <p:nvPicPr>
                      <p:cNvPr id="0" name=""/>
                      <p:cNvPicPr/>
                      <p:nvPr/>
                    </p:nvPicPr>
                    <p:blipFill>
                      <a:blip r:embed="rId4"/>
                      <a:stretch>
                        <a:fillRect/>
                      </a:stretch>
                    </p:blipFill>
                    <p:spPr>
                      <a:xfrm>
                        <a:off x="5283552" y="4221088"/>
                        <a:ext cx="3041391" cy="1080120"/>
                      </a:xfrm>
                      <a:prstGeom prst="rect">
                        <a:avLst/>
                      </a:prstGeom>
                      <a:solidFill>
                        <a:schemeClr val="accent3">
                          <a:lumMod val="20000"/>
                          <a:lumOff val="80000"/>
                        </a:schemeClr>
                      </a:solidFill>
                      <a:ln>
                        <a:solidFill>
                          <a:schemeClr val="accent6">
                            <a:lumMod val="75000"/>
                          </a:schemeClr>
                        </a:solidFill>
                      </a:ln>
                    </p:spPr>
                  </p:pic>
                </p:oleObj>
              </mc:Fallback>
            </mc:AlternateContent>
          </a:graphicData>
        </a:graphic>
      </p:graphicFrame>
      <p:sp>
        <p:nvSpPr>
          <p:cNvPr id="2" name="Title 1"/>
          <p:cNvSpPr>
            <a:spLocks noGrp="1"/>
          </p:cNvSpPr>
          <p:nvPr>
            <p:ph type="title"/>
          </p:nvPr>
        </p:nvSpPr>
        <p:spPr/>
        <p:txBody>
          <a:bodyPr>
            <a:normAutofit/>
          </a:bodyPr>
          <a:lstStyle/>
          <a:p>
            <a:r>
              <a:rPr lang="en-CA" sz="3600" dirty="0" smtClean="0">
                <a:solidFill>
                  <a:schemeClr val="bg1"/>
                </a:solidFill>
              </a:rPr>
              <a:t>Smart Electricity Meters</a:t>
            </a:r>
            <a:endParaRPr lang="en-CA" sz="3600" dirty="0">
              <a:solidFill>
                <a:schemeClr val="bg1"/>
              </a:solidFill>
            </a:endParaRPr>
          </a:p>
        </p:txBody>
      </p:sp>
    </p:spTree>
    <p:extLst>
      <p:ext uri="{BB962C8B-B14F-4D97-AF65-F5344CB8AC3E}">
        <p14:creationId xmlns:p14="http://schemas.microsoft.com/office/powerpoint/2010/main" val="337747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rgbClr val="0033CC"/>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normAutofit/>
          </a:bodyPr>
          <a:lstStyle/>
          <a:p>
            <a:r>
              <a:rPr lang="en-CA" sz="3600" dirty="0" smtClean="0">
                <a:solidFill>
                  <a:schemeClr val="bg1"/>
                </a:solidFill>
              </a:rPr>
              <a:t>Smart Electricity Meters</a:t>
            </a:r>
            <a:br>
              <a:rPr lang="en-CA" sz="3600" dirty="0" smtClean="0">
                <a:solidFill>
                  <a:schemeClr val="bg1"/>
                </a:solidFill>
              </a:rPr>
            </a:br>
            <a:r>
              <a:rPr lang="en-CA" sz="2400" dirty="0" smtClean="0">
                <a:solidFill>
                  <a:schemeClr val="bg1"/>
                </a:solidFill>
              </a:rPr>
              <a:t>Estimated Interference Levels</a:t>
            </a:r>
            <a:endParaRPr lang="en-CA" sz="3600" dirty="0">
              <a:solidFill>
                <a:schemeClr val="bg1"/>
              </a:solidFill>
            </a:endParaRPr>
          </a:p>
        </p:txBody>
      </p:sp>
      <p:sp>
        <p:nvSpPr>
          <p:cNvPr id="5" name="Rectangle 1"/>
          <p:cNvSpPr>
            <a:spLocks noChangeArrowheads="1"/>
          </p:cNvSpPr>
          <p:nvPr/>
        </p:nvSpPr>
        <p:spPr bwMode="auto">
          <a:xfrm>
            <a:off x="2227263" y="871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03199203"/>
              </p:ext>
            </p:extLst>
          </p:nvPr>
        </p:nvGraphicFramePr>
        <p:xfrm>
          <a:off x="215516" y="4149080"/>
          <a:ext cx="8712968" cy="1478280"/>
        </p:xfrm>
        <a:graphic>
          <a:graphicData uri="http://schemas.openxmlformats.org/drawingml/2006/table">
            <a:tbl>
              <a:tblPr firstRow="1" bandRow="1">
                <a:tableStyleId>{5C22544A-7EE6-4342-B048-85BDC9FD1C3A}</a:tableStyleId>
              </a:tblPr>
              <a:tblGrid>
                <a:gridCol w="864096"/>
                <a:gridCol w="1296144"/>
                <a:gridCol w="2160240"/>
                <a:gridCol w="2160240"/>
                <a:gridCol w="2232248"/>
              </a:tblGrid>
              <a:tr h="0">
                <a:tc>
                  <a:txBody>
                    <a:bodyPr/>
                    <a:lstStyle/>
                    <a:p>
                      <a:r>
                        <a:rPr lang="en-CA" dirty="0" smtClean="0"/>
                        <a:t>Victim</a:t>
                      </a:r>
                      <a:endParaRPr lang="en-CA" dirty="0"/>
                    </a:p>
                  </a:txBody>
                  <a:tcPr/>
                </a:tc>
                <a:tc>
                  <a:txBody>
                    <a:bodyPr/>
                    <a:lstStyle/>
                    <a:p>
                      <a:r>
                        <a:rPr lang="en-CA" dirty="0" err="1" smtClean="0"/>
                        <a:t>Freq</a:t>
                      </a:r>
                      <a:endParaRPr lang="en-CA" dirty="0"/>
                    </a:p>
                  </a:txBody>
                  <a:tcPr/>
                </a:tc>
                <a:tc>
                  <a:txBody>
                    <a:bodyPr/>
                    <a:lstStyle/>
                    <a:p>
                      <a:r>
                        <a:rPr lang="en-CA" dirty="0" smtClean="0"/>
                        <a:t>Threshold</a:t>
                      </a:r>
                      <a:endParaRPr lang="en-CA" dirty="0"/>
                    </a:p>
                  </a:txBody>
                  <a:tcPr/>
                </a:tc>
                <a:tc>
                  <a:txBody>
                    <a:bodyPr/>
                    <a:lstStyle/>
                    <a:p>
                      <a:r>
                        <a:rPr lang="en-CA" dirty="0" smtClean="0"/>
                        <a:t>One</a:t>
                      </a:r>
                      <a:endParaRPr lang="en-CA" dirty="0"/>
                    </a:p>
                  </a:txBody>
                  <a:tcPr/>
                </a:tc>
                <a:tc>
                  <a:txBody>
                    <a:bodyPr/>
                    <a:lstStyle/>
                    <a:p>
                      <a:r>
                        <a:rPr lang="en-CA" dirty="0" smtClean="0"/>
                        <a:t>Many</a:t>
                      </a:r>
                      <a:endParaRPr lang="en-CA" dirty="0"/>
                    </a:p>
                  </a:txBody>
                  <a:tcPr/>
                </a:tc>
              </a:tr>
              <a:tr h="370840">
                <a:tc>
                  <a:txBody>
                    <a:bodyPr/>
                    <a:lstStyle/>
                    <a:p>
                      <a:r>
                        <a:rPr lang="en-CA" dirty="0" smtClean="0"/>
                        <a:t>CHIME</a:t>
                      </a:r>
                      <a:endParaRPr lang="en-CA" dirty="0"/>
                    </a:p>
                  </a:txBody>
                  <a:tcPr/>
                </a:tc>
                <a:tc>
                  <a:txBody>
                    <a:bodyPr/>
                    <a:lstStyle/>
                    <a:p>
                      <a:r>
                        <a:rPr lang="en-CA" dirty="0" smtClean="0"/>
                        <a:t>800 MHz</a:t>
                      </a:r>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dirty="0" smtClean="0">
                          <a:effectLst/>
                        </a:rPr>
                        <a:t>-232 dB(W.m</a:t>
                      </a:r>
                      <a:r>
                        <a:rPr lang="en-CA" b="0" baseline="30000" dirty="0" smtClean="0">
                          <a:effectLst/>
                        </a:rPr>
                        <a:t>-2</a:t>
                      </a:r>
                      <a:r>
                        <a:rPr lang="en-CA" b="0" dirty="0" smtClean="0">
                          <a:effectLst/>
                        </a:rPr>
                        <a:t>.Hz</a:t>
                      </a:r>
                      <a:r>
                        <a:rPr lang="en-CA" b="0" baseline="30000" dirty="0" smtClean="0">
                          <a:effectLst/>
                        </a:rPr>
                        <a:t>-1</a:t>
                      </a:r>
                      <a:r>
                        <a:rPr lang="en-CA" b="0" dirty="0" smtClean="0">
                          <a:effectLst/>
                        </a:rPr>
                        <a:t>)</a:t>
                      </a:r>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dirty="0" smtClean="0">
                          <a:effectLst/>
                        </a:rPr>
                        <a:t>-214 dB(W.m</a:t>
                      </a:r>
                      <a:r>
                        <a:rPr lang="en-CA" b="0" baseline="30000" dirty="0" smtClean="0">
                          <a:effectLst/>
                        </a:rPr>
                        <a:t>-2</a:t>
                      </a:r>
                      <a:r>
                        <a:rPr lang="en-CA" b="0" dirty="0" smtClean="0">
                          <a:effectLst/>
                        </a:rPr>
                        <a:t>.Hz</a:t>
                      </a:r>
                      <a:r>
                        <a:rPr lang="en-CA" b="0" baseline="30000" dirty="0" smtClean="0">
                          <a:effectLst/>
                        </a:rPr>
                        <a:t>-1</a:t>
                      </a:r>
                      <a:r>
                        <a:rPr lang="en-CA" b="0" dirty="0" smtClean="0">
                          <a:effectLst/>
                        </a:rPr>
                        <a:t>)</a:t>
                      </a:r>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dirty="0" smtClean="0">
                          <a:effectLst/>
                        </a:rPr>
                        <a:t>-174 dB(W.m</a:t>
                      </a:r>
                      <a:r>
                        <a:rPr lang="en-CA" b="0" baseline="30000" dirty="0" smtClean="0">
                          <a:effectLst/>
                        </a:rPr>
                        <a:t>-2</a:t>
                      </a:r>
                      <a:r>
                        <a:rPr lang="en-CA" b="0" dirty="0" smtClean="0">
                          <a:effectLst/>
                        </a:rPr>
                        <a:t>.Hz</a:t>
                      </a:r>
                      <a:r>
                        <a:rPr lang="en-CA" b="0" baseline="30000" dirty="0" smtClean="0">
                          <a:effectLst/>
                        </a:rPr>
                        <a:t>-1</a:t>
                      </a:r>
                      <a:r>
                        <a:rPr lang="en-CA" b="0" dirty="0" smtClean="0">
                          <a:effectLst/>
                        </a:rPr>
                        <a:t>)</a:t>
                      </a:r>
                      <a:endParaRPr lang="en-CA" dirty="0"/>
                    </a:p>
                  </a:txBody>
                  <a:tcPr/>
                </a:tc>
              </a:tr>
              <a:tr h="370840">
                <a:tc>
                  <a:txBody>
                    <a:bodyPr/>
                    <a:lstStyle/>
                    <a:p>
                      <a:r>
                        <a:rPr lang="en-CA" dirty="0" smtClean="0"/>
                        <a:t>CHIME</a:t>
                      </a:r>
                      <a:endParaRPr lang="en-CA" dirty="0"/>
                    </a:p>
                  </a:txBody>
                  <a:tcPr/>
                </a:tc>
                <a:tc>
                  <a:txBody>
                    <a:bodyPr/>
                    <a:lstStyle/>
                    <a:p>
                      <a:r>
                        <a:rPr lang="en-CA" dirty="0" smtClean="0"/>
                        <a:t>900 MHz</a:t>
                      </a:r>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dirty="0" smtClean="0">
                          <a:effectLst/>
                        </a:rPr>
                        <a:t>-231 dB(W.m</a:t>
                      </a:r>
                      <a:r>
                        <a:rPr lang="en-CA" b="0" baseline="30000" dirty="0" smtClean="0">
                          <a:effectLst/>
                        </a:rPr>
                        <a:t>-2</a:t>
                      </a:r>
                      <a:r>
                        <a:rPr lang="en-CA" b="0" dirty="0" smtClean="0">
                          <a:effectLst/>
                        </a:rPr>
                        <a:t>.Hz</a:t>
                      </a:r>
                      <a:r>
                        <a:rPr lang="en-CA" b="0" baseline="30000" dirty="0" smtClean="0">
                          <a:effectLst/>
                        </a:rPr>
                        <a:t>-1</a:t>
                      </a:r>
                      <a:r>
                        <a:rPr lang="en-CA" b="0" dirty="0" smtClean="0">
                          <a:effectLst/>
                        </a:rPr>
                        <a:t>)</a:t>
                      </a:r>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dirty="0" smtClean="0">
                          <a:effectLst/>
                        </a:rPr>
                        <a:t>-158 dB(W.m</a:t>
                      </a:r>
                      <a:r>
                        <a:rPr lang="en-CA" b="0" baseline="30000" dirty="0" smtClean="0">
                          <a:effectLst/>
                        </a:rPr>
                        <a:t>-2</a:t>
                      </a:r>
                      <a:r>
                        <a:rPr lang="en-CA" b="0" dirty="0" smtClean="0">
                          <a:effectLst/>
                        </a:rPr>
                        <a:t>.Hz</a:t>
                      </a:r>
                      <a:r>
                        <a:rPr lang="en-CA" b="0" baseline="30000" dirty="0" smtClean="0">
                          <a:effectLst/>
                        </a:rPr>
                        <a:t>-1</a:t>
                      </a:r>
                      <a:r>
                        <a:rPr lang="en-CA" b="0" dirty="0" smtClean="0">
                          <a:effectLst/>
                        </a:rPr>
                        <a:t>)</a:t>
                      </a:r>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dirty="0" smtClean="0">
                          <a:effectLst/>
                        </a:rPr>
                        <a:t>-119 dB(W.m</a:t>
                      </a:r>
                      <a:r>
                        <a:rPr lang="en-CA" b="0" baseline="30000" dirty="0" smtClean="0">
                          <a:effectLst/>
                        </a:rPr>
                        <a:t>-2</a:t>
                      </a:r>
                      <a:r>
                        <a:rPr lang="en-CA" b="0" dirty="0" smtClean="0">
                          <a:effectLst/>
                        </a:rPr>
                        <a:t>.Hz</a:t>
                      </a:r>
                      <a:r>
                        <a:rPr lang="en-CA" b="0" baseline="30000" dirty="0" smtClean="0">
                          <a:effectLst/>
                        </a:rPr>
                        <a:t>-1</a:t>
                      </a:r>
                      <a:r>
                        <a:rPr lang="en-CA" b="0" dirty="0" smtClean="0">
                          <a:effectLst/>
                        </a:rPr>
                        <a:t>)</a:t>
                      </a:r>
                      <a:endParaRPr lang="en-CA" dirty="0"/>
                    </a:p>
                  </a:txBody>
                  <a:tcPr/>
                </a:tc>
              </a:tr>
              <a:tr h="370840">
                <a:tc>
                  <a:txBody>
                    <a:bodyPr/>
                    <a:lstStyle/>
                    <a:p>
                      <a:r>
                        <a:rPr lang="en-CA" dirty="0" smtClean="0"/>
                        <a:t>F</a:t>
                      </a:r>
                      <a:r>
                        <a:rPr lang="en-CA" baseline="-25000" dirty="0" smtClean="0"/>
                        <a:t>10.7</a:t>
                      </a:r>
                      <a:endParaRPr lang="en-CA" baseline="-25000" dirty="0"/>
                    </a:p>
                  </a:txBody>
                  <a:tcPr/>
                </a:tc>
                <a:tc>
                  <a:txBody>
                    <a:bodyPr/>
                    <a:lstStyle/>
                    <a:p>
                      <a:r>
                        <a:rPr lang="en-CA" dirty="0" smtClean="0"/>
                        <a:t>2800 MHz</a:t>
                      </a:r>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dirty="0" smtClean="0">
                          <a:effectLst/>
                        </a:rPr>
                        <a:t>-220 dB(W.m</a:t>
                      </a:r>
                      <a:r>
                        <a:rPr lang="en-CA" b="0" baseline="30000" dirty="0" smtClean="0">
                          <a:effectLst/>
                        </a:rPr>
                        <a:t>-2</a:t>
                      </a:r>
                      <a:r>
                        <a:rPr lang="en-CA" b="0" dirty="0" smtClean="0">
                          <a:effectLst/>
                        </a:rPr>
                        <a:t>.Hz</a:t>
                      </a:r>
                      <a:r>
                        <a:rPr lang="en-CA" b="0" baseline="30000" dirty="0" smtClean="0">
                          <a:effectLst/>
                        </a:rPr>
                        <a:t>-1</a:t>
                      </a:r>
                      <a:r>
                        <a:rPr lang="en-CA" b="0" dirty="0" smtClean="0">
                          <a:effectLst/>
                        </a:rPr>
                        <a:t>)</a:t>
                      </a:r>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dirty="0" smtClean="0">
                          <a:effectLst/>
                        </a:rPr>
                        <a:t>-212 dB(W.m</a:t>
                      </a:r>
                      <a:r>
                        <a:rPr lang="en-CA" b="0" baseline="30000" dirty="0" smtClean="0">
                          <a:effectLst/>
                        </a:rPr>
                        <a:t>-2</a:t>
                      </a:r>
                      <a:r>
                        <a:rPr lang="en-CA" b="0" dirty="0" smtClean="0">
                          <a:effectLst/>
                        </a:rPr>
                        <a:t>.Hz</a:t>
                      </a:r>
                      <a:r>
                        <a:rPr lang="en-CA" b="0" baseline="30000" dirty="0" smtClean="0">
                          <a:effectLst/>
                        </a:rPr>
                        <a:t>-1</a:t>
                      </a:r>
                      <a:r>
                        <a:rPr lang="en-CA" b="0" dirty="0" smtClean="0">
                          <a:effectLst/>
                        </a:rPr>
                        <a:t>)</a:t>
                      </a:r>
                      <a:endParaRPr lang="en-CA"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dirty="0" smtClean="0">
                          <a:effectLst/>
                        </a:rPr>
                        <a:t>-200 dB(W.m</a:t>
                      </a:r>
                      <a:r>
                        <a:rPr lang="en-CA" b="0" baseline="30000" dirty="0" smtClean="0">
                          <a:effectLst/>
                        </a:rPr>
                        <a:t>-2</a:t>
                      </a:r>
                      <a:r>
                        <a:rPr lang="en-CA" b="0" dirty="0" smtClean="0">
                          <a:effectLst/>
                        </a:rPr>
                        <a:t>.Hz</a:t>
                      </a:r>
                      <a:r>
                        <a:rPr lang="en-CA" b="0" baseline="30000" dirty="0" smtClean="0">
                          <a:effectLst/>
                        </a:rPr>
                        <a:t>-1</a:t>
                      </a:r>
                      <a:r>
                        <a:rPr lang="en-CA" b="0" dirty="0" smtClean="0">
                          <a:effectLst/>
                        </a:rPr>
                        <a:t>)</a:t>
                      </a:r>
                      <a:endParaRPr lang="en-CA" dirty="0" smtClean="0"/>
                    </a:p>
                  </a:txBody>
                  <a:tcPr/>
                </a:tc>
              </a:tr>
            </a:tbl>
          </a:graphicData>
        </a:graphic>
      </p:graphicFrame>
      <p:sp>
        <p:nvSpPr>
          <p:cNvPr id="6" name="TextBox 5"/>
          <p:cNvSpPr txBox="1"/>
          <p:nvPr/>
        </p:nvSpPr>
        <p:spPr>
          <a:xfrm>
            <a:off x="107504" y="1328738"/>
            <a:ext cx="8928992" cy="2739211"/>
          </a:xfrm>
          <a:prstGeom prst="rect">
            <a:avLst/>
          </a:prstGeom>
          <a:noFill/>
        </p:spPr>
        <p:txBody>
          <a:bodyPr wrap="square" rtlCol="0">
            <a:spAutoFit/>
          </a:bodyPr>
          <a:lstStyle/>
          <a:p>
            <a:pPr marL="342900" indent="-342900">
              <a:spcAft>
                <a:spcPts val="1200"/>
              </a:spcAft>
              <a:buAutoNum type="arabicPeriod"/>
            </a:pPr>
            <a:r>
              <a:rPr lang="en-CA" sz="1600" dirty="0" smtClean="0">
                <a:solidFill>
                  <a:srgbClr val="66FFFF"/>
                </a:solidFill>
              </a:rPr>
              <a:t>Interference sources start 2km away (the community of St Andrews, and end at 100km on a flat Earth.</a:t>
            </a:r>
          </a:p>
          <a:p>
            <a:pPr marL="342900" indent="-342900">
              <a:spcAft>
                <a:spcPts val="1200"/>
              </a:spcAft>
              <a:buAutoNum type="arabicPeriod"/>
            </a:pPr>
            <a:r>
              <a:rPr lang="en-CA" sz="1600" dirty="0" smtClean="0">
                <a:solidFill>
                  <a:srgbClr val="66FFFF"/>
                </a:solidFill>
              </a:rPr>
              <a:t>They individually transmit 1% of the time (randomly distributed).</a:t>
            </a:r>
          </a:p>
          <a:p>
            <a:pPr marL="342900" indent="-342900">
              <a:spcAft>
                <a:spcPts val="1200"/>
              </a:spcAft>
              <a:buAutoNum type="arabicPeriod"/>
            </a:pPr>
            <a:r>
              <a:rPr lang="en-CA" sz="1600" dirty="0" smtClean="0">
                <a:solidFill>
                  <a:srgbClr val="66FFFF"/>
                </a:solidFill>
              </a:rPr>
              <a:t>They are distributed 10 per square kilometre.</a:t>
            </a:r>
          </a:p>
          <a:p>
            <a:pPr marL="342900" indent="-342900">
              <a:spcAft>
                <a:spcPts val="1200"/>
              </a:spcAft>
              <a:buAutoNum type="arabicPeriod"/>
            </a:pPr>
            <a:r>
              <a:rPr lang="en-CA" sz="1600" dirty="0" smtClean="0">
                <a:solidFill>
                  <a:srgbClr val="66FFFF"/>
                </a:solidFill>
              </a:rPr>
              <a:t>Unwanted emission data provided by the manufacturers</a:t>
            </a:r>
          </a:p>
          <a:p>
            <a:pPr marL="342900" indent="-342900">
              <a:spcAft>
                <a:spcPts val="1200"/>
              </a:spcAft>
              <a:buAutoNum type="arabicPeriod"/>
            </a:pPr>
            <a:r>
              <a:rPr lang="en-CA" sz="1600" dirty="0" smtClean="0">
                <a:solidFill>
                  <a:srgbClr val="66FFFF"/>
                </a:solidFill>
              </a:rPr>
              <a:t>Transmitter power +28dBm</a:t>
            </a:r>
          </a:p>
          <a:p>
            <a:pPr marL="342900" indent="-342900">
              <a:spcAft>
                <a:spcPts val="1200"/>
              </a:spcAft>
              <a:buAutoNum type="arabicPeriod"/>
            </a:pPr>
            <a:r>
              <a:rPr lang="en-CA" sz="1600" dirty="0" smtClean="0">
                <a:solidFill>
                  <a:srgbClr val="66FFFF"/>
                </a:solidFill>
              </a:rPr>
              <a:t>Bandwidth = 300kHz</a:t>
            </a:r>
          </a:p>
          <a:p>
            <a:pPr marL="342900" indent="-342900">
              <a:spcAft>
                <a:spcPts val="1200"/>
              </a:spcAft>
              <a:buAutoNum type="arabicPeriod"/>
            </a:pPr>
            <a:r>
              <a:rPr lang="en-CA" sz="1600" dirty="0" smtClean="0">
                <a:solidFill>
                  <a:srgbClr val="66FFFF"/>
                </a:solidFill>
              </a:rPr>
              <a:t>Modulation envelope with sin</a:t>
            </a:r>
            <a:r>
              <a:rPr lang="en-CA" sz="1600" baseline="30000" dirty="0" smtClean="0">
                <a:solidFill>
                  <a:srgbClr val="66FFFF"/>
                </a:solidFill>
              </a:rPr>
              <a:t>2</a:t>
            </a:r>
            <a:r>
              <a:rPr lang="en-CA" sz="1600" dirty="0" smtClean="0">
                <a:solidFill>
                  <a:srgbClr val="66FFFF"/>
                </a:solidFill>
              </a:rPr>
              <a:t>(</a:t>
            </a:r>
            <a:r>
              <a:rPr lang="en-CA" sz="1600" i="1" dirty="0" smtClean="0">
                <a:solidFill>
                  <a:srgbClr val="66FFFF"/>
                </a:solidFill>
              </a:rPr>
              <a:t>x</a:t>
            </a:r>
            <a:r>
              <a:rPr lang="en-CA" sz="1600" dirty="0" smtClean="0">
                <a:solidFill>
                  <a:srgbClr val="66FFFF"/>
                </a:solidFill>
              </a:rPr>
              <a:t>)/</a:t>
            </a:r>
            <a:r>
              <a:rPr lang="en-CA" sz="1600" i="1" dirty="0" smtClean="0">
                <a:solidFill>
                  <a:srgbClr val="66FFFF"/>
                </a:solidFill>
              </a:rPr>
              <a:t>x</a:t>
            </a:r>
            <a:r>
              <a:rPr lang="en-CA" sz="1600" baseline="30000" dirty="0" smtClean="0">
                <a:solidFill>
                  <a:srgbClr val="66FFFF"/>
                </a:solidFill>
              </a:rPr>
              <a:t>2</a:t>
            </a:r>
            <a:r>
              <a:rPr lang="en-CA" sz="1600" dirty="0" smtClean="0">
                <a:solidFill>
                  <a:srgbClr val="66FFFF"/>
                </a:solidFill>
              </a:rPr>
              <a:t> roll-off.</a:t>
            </a:r>
            <a:endParaRPr lang="en-CA" sz="1600" dirty="0">
              <a:solidFill>
                <a:srgbClr val="66FFFF"/>
              </a:solidFill>
            </a:endParaRPr>
          </a:p>
        </p:txBody>
      </p:sp>
      <p:sp>
        <p:nvSpPr>
          <p:cNvPr id="21" name="TextBox 20"/>
          <p:cNvSpPr txBox="1"/>
          <p:nvPr/>
        </p:nvSpPr>
        <p:spPr>
          <a:xfrm>
            <a:off x="539552" y="5805264"/>
            <a:ext cx="8064896" cy="923330"/>
          </a:xfrm>
          <a:prstGeom prst="rect">
            <a:avLst/>
          </a:prstGeom>
          <a:noFill/>
        </p:spPr>
        <p:txBody>
          <a:bodyPr wrap="square" rtlCol="0">
            <a:spAutoFit/>
          </a:bodyPr>
          <a:lstStyle/>
          <a:p>
            <a:r>
              <a:rPr lang="en-CA" dirty="0" smtClean="0">
                <a:solidFill>
                  <a:schemeClr val="bg1"/>
                </a:solidFill>
              </a:rPr>
              <a:t>We’re still in the process of making assessments for the other bands used at DRAO.  To do this we need more test data, because current information not good enough for extrapolating that far. Need to do 408MHz and 1420MHz.</a:t>
            </a:r>
            <a:endParaRPr lang="en-CA" dirty="0">
              <a:solidFill>
                <a:schemeClr val="bg1"/>
              </a:solidFill>
            </a:endParaRPr>
          </a:p>
        </p:txBody>
      </p:sp>
    </p:spTree>
    <p:extLst>
      <p:ext uri="{BB962C8B-B14F-4D97-AF65-F5344CB8AC3E}">
        <p14:creationId xmlns:p14="http://schemas.microsoft.com/office/powerpoint/2010/main" val="140106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rgbClr val="0033CC"/>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normAutofit/>
          </a:bodyPr>
          <a:lstStyle/>
          <a:p>
            <a:r>
              <a:rPr lang="en-CA" sz="3600" dirty="0" smtClean="0">
                <a:solidFill>
                  <a:schemeClr val="bg1"/>
                </a:solidFill>
              </a:rPr>
              <a:t>Other Things</a:t>
            </a:r>
            <a:endParaRPr lang="en-CA" sz="3600" dirty="0">
              <a:solidFill>
                <a:schemeClr val="bg1"/>
              </a:solidFill>
            </a:endParaRPr>
          </a:p>
        </p:txBody>
      </p:sp>
      <p:sp>
        <p:nvSpPr>
          <p:cNvPr id="3" name="TextBox 2"/>
          <p:cNvSpPr txBox="1"/>
          <p:nvPr/>
        </p:nvSpPr>
        <p:spPr>
          <a:xfrm>
            <a:off x="611560" y="1556792"/>
            <a:ext cx="8136904" cy="3970318"/>
          </a:xfrm>
          <a:prstGeom prst="rect">
            <a:avLst/>
          </a:prstGeom>
          <a:noFill/>
        </p:spPr>
        <p:txBody>
          <a:bodyPr wrap="square" rtlCol="0">
            <a:spAutoFit/>
          </a:bodyPr>
          <a:lstStyle/>
          <a:p>
            <a:pPr marL="342900" indent="-342900">
              <a:buAutoNum type="arabicPeriod"/>
            </a:pPr>
            <a:r>
              <a:rPr lang="en-CA" dirty="0" smtClean="0">
                <a:solidFill>
                  <a:srgbClr val="66FFFF"/>
                </a:solidFill>
              </a:rPr>
              <a:t>Canada has still to find/coerce/persuade/force a new person to take on the mantle of radio astronomy spectrum manager.</a:t>
            </a:r>
          </a:p>
          <a:p>
            <a:pPr marL="342900" indent="-342900">
              <a:buAutoNum type="arabicPeriod"/>
            </a:pPr>
            <a:r>
              <a:rPr lang="en-CA" dirty="0" smtClean="0">
                <a:solidFill>
                  <a:srgbClr val="66FFFF"/>
                </a:solidFill>
              </a:rPr>
              <a:t>In the “interim” I am still stuck to the Tar Baby for the important stuff, and formally involved with local DRAO issues.</a:t>
            </a:r>
          </a:p>
          <a:p>
            <a:pPr marL="342900" indent="-342900">
              <a:buAutoNum type="arabicPeriod"/>
            </a:pPr>
            <a:r>
              <a:rPr lang="en-CA" dirty="0" smtClean="0">
                <a:solidFill>
                  <a:srgbClr val="66FFFF"/>
                </a:solidFill>
              </a:rPr>
              <a:t>The background noise level produced by multiple sources is a major interest in Canada. Industry Canada has a monitoring system running at DRAO. We are implementing a system of our own as well. It’s not clear how we can address this issue or whether it is solvable at all.</a:t>
            </a:r>
          </a:p>
          <a:p>
            <a:pPr marL="342900" indent="-342900">
              <a:buAutoNum type="arabicPeriod"/>
            </a:pPr>
            <a:r>
              <a:rPr lang="en-CA" dirty="0" smtClean="0">
                <a:solidFill>
                  <a:srgbClr val="66FFFF"/>
                </a:solidFill>
              </a:rPr>
              <a:t>We are working more intensely with the local offices of Industry Canada and also nationally on studies of water and electricity meter networks and similar systems.</a:t>
            </a:r>
          </a:p>
          <a:p>
            <a:pPr marL="342900" indent="-342900">
              <a:buAutoNum type="arabicPeriod"/>
            </a:pPr>
            <a:r>
              <a:rPr lang="en-CA" dirty="0" smtClean="0">
                <a:solidFill>
                  <a:srgbClr val="66FFFF"/>
                </a:solidFill>
              </a:rPr>
              <a:t>Leap seconds…enough said. This issue is now being spearheaded  by the national time standard people at NRC.</a:t>
            </a:r>
          </a:p>
          <a:p>
            <a:pPr marL="342900" indent="-342900">
              <a:buAutoNum type="arabicPeriod"/>
            </a:pPr>
            <a:r>
              <a:rPr lang="en-CA" dirty="0" smtClean="0">
                <a:solidFill>
                  <a:srgbClr val="66FFFF"/>
                </a:solidFill>
              </a:rPr>
              <a:t>How do we manage facilities like CHIME, which have to use bands not allocated to radio astronomy? Are local spectrum management agreements workable?</a:t>
            </a:r>
            <a:endParaRPr lang="en-CA" sz="2400" dirty="0">
              <a:solidFill>
                <a:srgbClr val="66FFFF"/>
              </a:solidFill>
            </a:endParaRPr>
          </a:p>
        </p:txBody>
      </p:sp>
    </p:spTree>
    <p:extLst>
      <p:ext uri="{BB962C8B-B14F-4D97-AF65-F5344CB8AC3E}">
        <p14:creationId xmlns:p14="http://schemas.microsoft.com/office/powerpoint/2010/main" val="2027086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rgbClr val="0033CC"/>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1619672" y="1412776"/>
            <a:ext cx="6408712" cy="3077766"/>
          </a:xfrm>
          <a:prstGeom prst="rect">
            <a:avLst/>
          </a:prstGeom>
          <a:noFill/>
        </p:spPr>
        <p:txBody>
          <a:bodyPr wrap="square" rtlCol="0">
            <a:spAutoFit/>
          </a:bodyPr>
          <a:lstStyle/>
          <a:p>
            <a:pPr marL="342900" indent="-342900">
              <a:spcAft>
                <a:spcPts val="1200"/>
              </a:spcAft>
              <a:buAutoNum type="arabicPeriod"/>
            </a:pPr>
            <a:r>
              <a:rPr lang="en-CA" sz="2400" dirty="0" smtClean="0">
                <a:solidFill>
                  <a:schemeClr val="bg1"/>
                </a:solidFill>
              </a:rPr>
              <a:t>New Instruments: CHIME</a:t>
            </a:r>
          </a:p>
          <a:p>
            <a:pPr marL="342900" indent="-342900">
              <a:spcAft>
                <a:spcPts val="1200"/>
              </a:spcAft>
              <a:buAutoNum type="arabicPeriod"/>
            </a:pPr>
            <a:r>
              <a:rPr lang="en-CA" sz="2400" dirty="0" smtClean="0">
                <a:solidFill>
                  <a:schemeClr val="bg1"/>
                </a:solidFill>
              </a:rPr>
              <a:t>New Instruments: SKA Antenna Prototype</a:t>
            </a:r>
          </a:p>
          <a:p>
            <a:pPr marL="342900" indent="-342900">
              <a:spcAft>
                <a:spcPts val="1200"/>
              </a:spcAft>
              <a:buAutoNum type="arabicPeriod"/>
            </a:pPr>
            <a:r>
              <a:rPr lang="en-CA" sz="2400" dirty="0" smtClean="0">
                <a:solidFill>
                  <a:schemeClr val="bg1"/>
                </a:solidFill>
              </a:rPr>
              <a:t>The Noise Floor Problem</a:t>
            </a:r>
          </a:p>
          <a:p>
            <a:pPr marL="342900" indent="-342900">
              <a:spcAft>
                <a:spcPts val="1200"/>
              </a:spcAft>
              <a:buAutoNum type="arabicPeriod"/>
            </a:pPr>
            <a:r>
              <a:rPr lang="en-CA" sz="2400" dirty="0" smtClean="0">
                <a:solidFill>
                  <a:schemeClr val="bg1"/>
                </a:solidFill>
              </a:rPr>
              <a:t>Mobile and Multiple Unlicensed Devices</a:t>
            </a:r>
          </a:p>
          <a:p>
            <a:pPr marL="342900" indent="-342900">
              <a:spcAft>
                <a:spcPts val="1200"/>
              </a:spcAft>
              <a:buAutoNum type="arabicPeriod"/>
            </a:pPr>
            <a:r>
              <a:rPr lang="en-CA" sz="2400" dirty="0" smtClean="0">
                <a:solidFill>
                  <a:schemeClr val="bg1"/>
                </a:solidFill>
              </a:rPr>
              <a:t>The Smart Meter Problem</a:t>
            </a:r>
          </a:p>
          <a:p>
            <a:pPr marL="342900" indent="-342900">
              <a:spcAft>
                <a:spcPts val="1200"/>
              </a:spcAft>
              <a:buAutoNum type="arabicPeriod"/>
            </a:pPr>
            <a:r>
              <a:rPr lang="en-CA" sz="2400" dirty="0" smtClean="0">
                <a:solidFill>
                  <a:schemeClr val="bg1"/>
                </a:solidFill>
              </a:rPr>
              <a:t>DRAO Interference/Noise Monitor</a:t>
            </a:r>
            <a:endParaRPr lang="en-CA" sz="2400" dirty="0">
              <a:solidFill>
                <a:schemeClr val="bg1"/>
              </a:solidFill>
            </a:endParaRPr>
          </a:p>
        </p:txBody>
      </p:sp>
    </p:spTree>
    <p:extLst>
      <p:ext uri="{BB962C8B-B14F-4D97-AF65-F5344CB8AC3E}">
        <p14:creationId xmlns:p14="http://schemas.microsoft.com/office/powerpoint/2010/main" val="1436940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rgbClr val="0033CC"/>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0" y="274638"/>
            <a:ext cx="9144000" cy="1143000"/>
          </a:xfrm>
        </p:spPr>
        <p:txBody>
          <a:bodyPr>
            <a:normAutofit fontScale="90000"/>
          </a:bodyPr>
          <a:lstStyle/>
          <a:p>
            <a:r>
              <a:rPr lang="en-CA" sz="3600" dirty="0" smtClean="0">
                <a:solidFill>
                  <a:schemeClr val="bg1"/>
                </a:solidFill>
              </a:rPr>
              <a:t>CHIME </a:t>
            </a:r>
            <a:br>
              <a:rPr lang="en-CA" sz="3600" dirty="0" smtClean="0">
                <a:solidFill>
                  <a:schemeClr val="bg1"/>
                </a:solidFill>
              </a:rPr>
            </a:br>
            <a:r>
              <a:rPr lang="en-CA" sz="3600" dirty="0" smtClean="0">
                <a:solidFill>
                  <a:schemeClr val="bg1"/>
                </a:solidFill>
              </a:rPr>
              <a:t>(Canadian Hydrogen Intensity Mapping Experiment)</a:t>
            </a:r>
            <a:endParaRPr lang="en-CA" sz="3600" dirty="0">
              <a:solidFill>
                <a:schemeClr val="bg1"/>
              </a:solidFill>
            </a:endParaRPr>
          </a:p>
        </p:txBody>
      </p:sp>
      <p:sp>
        <p:nvSpPr>
          <p:cNvPr id="11" name="TextBox 10"/>
          <p:cNvSpPr txBox="1"/>
          <p:nvPr/>
        </p:nvSpPr>
        <p:spPr>
          <a:xfrm>
            <a:off x="281236" y="1844824"/>
            <a:ext cx="8424936" cy="3970318"/>
          </a:xfrm>
          <a:prstGeom prst="rect">
            <a:avLst/>
          </a:prstGeom>
          <a:noFill/>
        </p:spPr>
        <p:txBody>
          <a:bodyPr wrap="square" rtlCol="0">
            <a:spAutoFit/>
          </a:bodyPr>
          <a:lstStyle/>
          <a:p>
            <a:pPr marL="342900" indent="-342900">
              <a:spcAft>
                <a:spcPts val="1200"/>
              </a:spcAft>
              <a:buAutoNum type="arabicPeriod"/>
            </a:pPr>
            <a:r>
              <a:rPr lang="en-CA" sz="1400" dirty="0" smtClean="0">
                <a:solidFill>
                  <a:srgbClr val="66FFFF"/>
                </a:solidFill>
              </a:rPr>
              <a:t>Joint project of University of British Columbia, University of Toronto, McGill University and DRAO</a:t>
            </a:r>
          </a:p>
          <a:p>
            <a:pPr marL="342900" indent="-342900">
              <a:spcAft>
                <a:spcPts val="1200"/>
              </a:spcAft>
              <a:buAutoNum type="arabicPeriod"/>
            </a:pPr>
            <a:r>
              <a:rPr lang="en-CA" sz="1400" dirty="0" smtClean="0">
                <a:solidFill>
                  <a:srgbClr val="66FFFF"/>
                </a:solidFill>
              </a:rPr>
              <a:t>Objective is to map fine structural scales in highly red-shifted  (z=0.8 to 2.5) hydrogen from the  early universe. The instrument is not primarily intended to be an imager, but more a spatial filter and statistical measurement tool. It is also intended to be a pulsar instrument (primary operation 2016-2021).</a:t>
            </a:r>
          </a:p>
          <a:p>
            <a:pPr marL="342900" indent="-342900">
              <a:spcAft>
                <a:spcPts val="1200"/>
              </a:spcAft>
              <a:buAutoNum type="arabicPeriod"/>
            </a:pPr>
            <a:r>
              <a:rPr lang="en-CA" sz="1400" dirty="0" smtClean="0">
                <a:solidFill>
                  <a:srgbClr val="66FFFF"/>
                </a:solidFill>
              </a:rPr>
              <a:t>Primary Operating Band 400-800 MHz, divided into 1024 Channels (Channel width – 390 KHz).</a:t>
            </a:r>
          </a:p>
          <a:p>
            <a:pPr marL="342900" indent="-342900">
              <a:spcAft>
                <a:spcPts val="1200"/>
              </a:spcAft>
              <a:buAutoNum type="arabicPeriod"/>
            </a:pPr>
            <a:r>
              <a:rPr lang="en-CA" sz="1400" dirty="0" smtClean="0">
                <a:solidFill>
                  <a:srgbClr val="66FFFF"/>
                </a:solidFill>
              </a:rPr>
              <a:t>Noise Temperature 50K plus sky temperature.</a:t>
            </a:r>
          </a:p>
          <a:p>
            <a:pPr marL="342900" indent="-342900">
              <a:spcAft>
                <a:spcPts val="1200"/>
              </a:spcAft>
              <a:buAutoNum type="arabicPeriod"/>
            </a:pPr>
            <a:r>
              <a:rPr lang="en-CA" sz="1400" dirty="0" smtClean="0">
                <a:solidFill>
                  <a:srgbClr val="66FFFF"/>
                </a:solidFill>
              </a:rPr>
              <a:t>Antennas are multiple parabolic cylinders with linear feeds, phased to be a transit instrument with multiple beams in declination (10,000 m</a:t>
            </a:r>
            <a:r>
              <a:rPr lang="en-CA" sz="1400" baseline="30000" dirty="0" smtClean="0">
                <a:solidFill>
                  <a:srgbClr val="66FFFF"/>
                </a:solidFill>
              </a:rPr>
              <a:t>2</a:t>
            </a:r>
            <a:r>
              <a:rPr lang="en-CA" sz="1400" dirty="0" smtClean="0">
                <a:solidFill>
                  <a:srgbClr val="66FFFF"/>
                </a:solidFill>
              </a:rPr>
              <a:t> collecting area).</a:t>
            </a:r>
          </a:p>
          <a:p>
            <a:pPr marL="342900" indent="-342900">
              <a:spcAft>
                <a:spcPts val="1200"/>
              </a:spcAft>
              <a:buAutoNum type="arabicPeriod"/>
            </a:pPr>
            <a:r>
              <a:rPr lang="en-CA" sz="1400" dirty="0" smtClean="0">
                <a:solidFill>
                  <a:srgbClr val="66FFFF"/>
                </a:solidFill>
              </a:rPr>
              <a:t>Observations will require two  years of observation.</a:t>
            </a:r>
          </a:p>
          <a:p>
            <a:pPr marL="342900" indent="-342900">
              <a:spcAft>
                <a:spcPts val="1200"/>
              </a:spcAft>
              <a:buAutoNum type="arabicPeriod"/>
            </a:pPr>
            <a:r>
              <a:rPr lang="en-CA" sz="1400" dirty="0" smtClean="0">
                <a:solidFill>
                  <a:srgbClr val="66FFFF"/>
                </a:solidFill>
              </a:rPr>
              <a:t>To test feasibility and fully evaluate the DRAO observing environment a pathfinder instrument has been built (700 m</a:t>
            </a:r>
            <a:r>
              <a:rPr lang="en-CA" sz="1400" baseline="30000" dirty="0" smtClean="0">
                <a:solidFill>
                  <a:srgbClr val="66FFFF"/>
                </a:solidFill>
              </a:rPr>
              <a:t>2</a:t>
            </a:r>
            <a:r>
              <a:rPr lang="en-CA" sz="1400" dirty="0" smtClean="0">
                <a:solidFill>
                  <a:srgbClr val="66FFFF"/>
                </a:solidFill>
              </a:rPr>
              <a:t> collecting area).</a:t>
            </a:r>
          </a:p>
          <a:p>
            <a:pPr marL="342900" indent="-342900">
              <a:spcAft>
                <a:spcPts val="1200"/>
              </a:spcAft>
              <a:buAutoNum type="arabicPeriod"/>
            </a:pPr>
            <a:r>
              <a:rPr lang="en-CA" sz="1400" dirty="0" smtClean="0">
                <a:solidFill>
                  <a:srgbClr val="66FFFF"/>
                </a:solidFill>
              </a:rPr>
              <a:t>An instrument of that size is applicable to many projects. Its use as a full synthesis instrument will need a faster number cruncher.</a:t>
            </a:r>
            <a:endParaRPr lang="en-CA" sz="1400" dirty="0">
              <a:solidFill>
                <a:srgbClr val="66FFFF"/>
              </a:solidFill>
            </a:endParaRPr>
          </a:p>
        </p:txBody>
      </p:sp>
    </p:spTree>
    <p:extLst>
      <p:ext uri="{BB962C8B-B14F-4D97-AF65-F5344CB8AC3E}">
        <p14:creationId xmlns:p14="http://schemas.microsoft.com/office/powerpoint/2010/main" val="8512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rgbClr val="0033CC"/>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smtClean="0">
                <a:solidFill>
                  <a:srgbClr val="66FFFF"/>
                </a:solidFill>
              </a:rPr>
              <a:t>CHIME-Pathfinder</a:t>
            </a:r>
            <a:endParaRPr lang="en-CA" sz="3600" dirty="0">
              <a:solidFill>
                <a:srgbClr val="66FFFF"/>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417404"/>
            <a:ext cx="8316416" cy="4777133"/>
          </a:xfrm>
          <a:prstGeom prst="rect">
            <a:avLst/>
          </a:prstGeom>
          <a:ln>
            <a:solidFill>
              <a:srgbClr val="FF0000"/>
            </a:solidFill>
          </a:ln>
        </p:spPr>
      </p:pic>
    </p:spTree>
    <p:extLst>
      <p:ext uri="{BB962C8B-B14F-4D97-AF65-F5344CB8AC3E}">
        <p14:creationId xmlns:p14="http://schemas.microsoft.com/office/powerpoint/2010/main" val="511212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rgbClr val="0033CC"/>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CA" sz="3600" dirty="0" smtClean="0">
                <a:solidFill>
                  <a:srgbClr val="66FFFF"/>
                </a:solidFill>
              </a:rPr>
              <a:t>CHIME-Whole Site</a:t>
            </a:r>
            <a:endParaRPr lang="en-CA" sz="3600" dirty="0">
              <a:solidFill>
                <a:srgbClr val="66FFFF"/>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709" y="936948"/>
            <a:ext cx="7704856" cy="5778642"/>
          </a:xfrm>
          <a:prstGeom prst="rect">
            <a:avLst/>
          </a:prstGeom>
          <a:ln>
            <a:solidFill>
              <a:srgbClr val="FF0000"/>
            </a:solidFill>
          </a:ln>
        </p:spPr>
      </p:pic>
      <p:sp>
        <p:nvSpPr>
          <p:cNvPr id="6" name="TextBox 5"/>
          <p:cNvSpPr txBox="1"/>
          <p:nvPr/>
        </p:nvSpPr>
        <p:spPr>
          <a:xfrm>
            <a:off x="6650046" y="3993605"/>
            <a:ext cx="1224136" cy="369332"/>
          </a:xfrm>
          <a:prstGeom prst="rect">
            <a:avLst/>
          </a:prstGeom>
          <a:noFill/>
        </p:spPr>
        <p:txBody>
          <a:bodyPr wrap="square" rtlCol="0">
            <a:spAutoFit/>
          </a:bodyPr>
          <a:lstStyle/>
          <a:p>
            <a:r>
              <a:rPr lang="en-CA" dirty="0" smtClean="0">
                <a:solidFill>
                  <a:schemeClr val="bg1"/>
                </a:solidFill>
              </a:rPr>
              <a:t>Pathfinder</a:t>
            </a:r>
            <a:endParaRPr lang="en-CA" dirty="0">
              <a:solidFill>
                <a:schemeClr val="bg1"/>
              </a:solidFill>
            </a:endParaRPr>
          </a:p>
        </p:txBody>
      </p:sp>
      <p:cxnSp>
        <p:nvCxnSpPr>
          <p:cNvPr id="9" name="Straight Arrow Connector 8"/>
          <p:cNvCxnSpPr>
            <a:stCxn id="6" idx="2"/>
          </p:cNvCxnSpPr>
          <p:nvPr/>
        </p:nvCxnSpPr>
        <p:spPr>
          <a:xfrm flipH="1">
            <a:off x="6866070" y="4362937"/>
            <a:ext cx="396044" cy="854804"/>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03648" y="5733256"/>
            <a:ext cx="1224136" cy="646331"/>
          </a:xfrm>
          <a:prstGeom prst="rect">
            <a:avLst/>
          </a:prstGeom>
          <a:noFill/>
        </p:spPr>
        <p:txBody>
          <a:bodyPr wrap="square" rtlCol="0">
            <a:spAutoFit/>
          </a:bodyPr>
          <a:lstStyle/>
          <a:p>
            <a:r>
              <a:rPr lang="en-CA" dirty="0" smtClean="0">
                <a:solidFill>
                  <a:schemeClr val="bg1"/>
                </a:solidFill>
              </a:rPr>
              <a:t>Site for CHIME</a:t>
            </a:r>
            <a:endParaRPr lang="en-CA" dirty="0">
              <a:solidFill>
                <a:schemeClr val="bg1"/>
              </a:solidFill>
            </a:endParaRPr>
          </a:p>
        </p:txBody>
      </p:sp>
      <p:cxnSp>
        <p:nvCxnSpPr>
          <p:cNvPr id="11" name="Straight Arrow Connector 10"/>
          <p:cNvCxnSpPr/>
          <p:nvPr/>
        </p:nvCxnSpPr>
        <p:spPr>
          <a:xfrm flipV="1">
            <a:off x="1763688" y="4940742"/>
            <a:ext cx="0" cy="792514"/>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43808" y="5672281"/>
            <a:ext cx="1728192" cy="307777"/>
          </a:xfrm>
          <a:prstGeom prst="rect">
            <a:avLst/>
          </a:prstGeom>
          <a:noFill/>
        </p:spPr>
        <p:txBody>
          <a:bodyPr wrap="square" rtlCol="0">
            <a:spAutoFit/>
          </a:bodyPr>
          <a:lstStyle/>
          <a:p>
            <a:r>
              <a:rPr lang="en-CA" sz="1400" dirty="0" smtClean="0">
                <a:solidFill>
                  <a:srgbClr val="FFFF00"/>
                </a:solidFill>
              </a:rPr>
              <a:t>Solar Flux Monitors</a:t>
            </a:r>
            <a:endParaRPr lang="en-CA" sz="1400" dirty="0">
              <a:solidFill>
                <a:srgbClr val="FFFF00"/>
              </a:solidFill>
            </a:endParaRPr>
          </a:p>
        </p:txBody>
      </p:sp>
      <p:cxnSp>
        <p:nvCxnSpPr>
          <p:cNvPr id="14" name="Straight Arrow Connector 13"/>
          <p:cNvCxnSpPr/>
          <p:nvPr/>
        </p:nvCxnSpPr>
        <p:spPr>
          <a:xfrm flipV="1">
            <a:off x="3671900" y="5157192"/>
            <a:ext cx="612068" cy="489091"/>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652120" y="5814072"/>
            <a:ext cx="1728192" cy="307777"/>
          </a:xfrm>
          <a:prstGeom prst="rect">
            <a:avLst/>
          </a:prstGeom>
          <a:noFill/>
        </p:spPr>
        <p:txBody>
          <a:bodyPr wrap="square" rtlCol="0">
            <a:spAutoFit/>
          </a:bodyPr>
          <a:lstStyle/>
          <a:p>
            <a:r>
              <a:rPr lang="en-CA" sz="1400" dirty="0" smtClean="0">
                <a:solidFill>
                  <a:srgbClr val="FFFF00"/>
                </a:solidFill>
              </a:rPr>
              <a:t>26m Radio Telescope</a:t>
            </a:r>
            <a:endParaRPr lang="en-CA" sz="1400" dirty="0">
              <a:solidFill>
                <a:srgbClr val="FFFF00"/>
              </a:solidFill>
            </a:endParaRPr>
          </a:p>
        </p:txBody>
      </p:sp>
      <p:cxnSp>
        <p:nvCxnSpPr>
          <p:cNvPr id="17" name="Straight Arrow Connector 16"/>
          <p:cNvCxnSpPr/>
          <p:nvPr/>
        </p:nvCxnSpPr>
        <p:spPr>
          <a:xfrm flipH="1" flipV="1">
            <a:off x="5148064" y="4790339"/>
            <a:ext cx="1297939" cy="1058556"/>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35430" y="3284984"/>
            <a:ext cx="1728192" cy="523220"/>
          </a:xfrm>
          <a:prstGeom prst="rect">
            <a:avLst/>
          </a:prstGeom>
          <a:noFill/>
        </p:spPr>
        <p:txBody>
          <a:bodyPr wrap="square" rtlCol="0">
            <a:spAutoFit/>
          </a:bodyPr>
          <a:lstStyle/>
          <a:p>
            <a:r>
              <a:rPr lang="en-CA" sz="1400" dirty="0" smtClean="0">
                <a:solidFill>
                  <a:srgbClr val="FFFF00"/>
                </a:solidFill>
              </a:rPr>
              <a:t>Next Generation Solar Flux Monitor</a:t>
            </a:r>
            <a:endParaRPr lang="en-CA" sz="1400" dirty="0">
              <a:solidFill>
                <a:srgbClr val="FFFF00"/>
              </a:solidFill>
            </a:endParaRPr>
          </a:p>
        </p:txBody>
      </p:sp>
      <p:cxnSp>
        <p:nvCxnSpPr>
          <p:cNvPr id="20" name="Straight Arrow Connector 19"/>
          <p:cNvCxnSpPr/>
          <p:nvPr/>
        </p:nvCxnSpPr>
        <p:spPr>
          <a:xfrm>
            <a:off x="3346395" y="3774076"/>
            <a:ext cx="53131" cy="663036"/>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65480" y="3131095"/>
            <a:ext cx="1728192" cy="523220"/>
          </a:xfrm>
          <a:prstGeom prst="rect">
            <a:avLst/>
          </a:prstGeom>
          <a:noFill/>
        </p:spPr>
        <p:txBody>
          <a:bodyPr wrap="square" rtlCol="0">
            <a:spAutoFit/>
          </a:bodyPr>
          <a:lstStyle/>
          <a:p>
            <a:r>
              <a:rPr lang="en-CA" sz="1400" dirty="0" smtClean="0">
                <a:solidFill>
                  <a:srgbClr val="FFFF00"/>
                </a:solidFill>
              </a:rPr>
              <a:t>Synthesis Radio Telescope</a:t>
            </a:r>
            <a:endParaRPr lang="en-CA" sz="1400" dirty="0">
              <a:solidFill>
                <a:srgbClr val="FFFF00"/>
              </a:solidFill>
            </a:endParaRPr>
          </a:p>
        </p:txBody>
      </p:sp>
      <p:cxnSp>
        <p:nvCxnSpPr>
          <p:cNvPr id="23" name="Straight Arrow Connector 22"/>
          <p:cNvCxnSpPr/>
          <p:nvPr/>
        </p:nvCxnSpPr>
        <p:spPr>
          <a:xfrm>
            <a:off x="1676445" y="3594958"/>
            <a:ext cx="447283" cy="914162"/>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139952" y="3392705"/>
            <a:ext cx="2088232" cy="307777"/>
          </a:xfrm>
          <a:prstGeom prst="rect">
            <a:avLst/>
          </a:prstGeom>
          <a:noFill/>
        </p:spPr>
        <p:txBody>
          <a:bodyPr wrap="square" rtlCol="0">
            <a:spAutoFit/>
          </a:bodyPr>
          <a:lstStyle/>
          <a:p>
            <a:r>
              <a:rPr lang="en-CA" sz="1400" dirty="0" smtClean="0">
                <a:solidFill>
                  <a:srgbClr val="66FFFF"/>
                </a:solidFill>
              </a:rPr>
              <a:t>Remains of 22 MHz Array</a:t>
            </a:r>
            <a:endParaRPr lang="en-CA" sz="1400" dirty="0">
              <a:solidFill>
                <a:srgbClr val="66FFFF"/>
              </a:solidFill>
            </a:endParaRPr>
          </a:p>
        </p:txBody>
      </p:sp>
      <p:cxnSp>
        <p:nvCxnSpPr>
          <p:cNvPr id="26" name="Straight Arrow Connector 25"/>
          <p:cNvCxnSpPr/>
          <p:nvPr/>
        </p:nvCxnSpPr>
        <p:spPr>
          <a:xfrm flipH="1">
            <a:off x="4679137" y="3699901"/>
            <a:ext cx="252903" cy="809219"/>
          </a:xfrm>
          <a:prstGeom prst="straightConnector1">
            <a:avLst/>
          </a:prstGeom>
          <a:ln w="12700">
            <a:solidFill>
              <a:srgbClr val="66FF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993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rgbClr val="0033CC"/>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CA" sz="3600" dirty="0" smtClean="0">
                <a:solidFill>
                  <a:srgbClr val="66FFFF"/>
                </a:solidFill>
              </a:rPr>
              <a:t>Interference Monitor</a:t>
            </a:r>
            <a:endParaRPr lang="en-CA" sz="3600" dirty="0">
              <a:solidFill>
                <a:srgbClr val="66FFFF"/>
              </a:solidFill>
            </a:endParaRPr>
          </a:p>
        </p:txBody>
      </p:sp>
      <p:sp>
        <p:nvSpPr>
          <p:cNvPr id="4" name="Can 3"/>
          <p:cNvSpPr/>
          <p:nvPr/>
        </p:nvSpPr>
        <p:spPr>
          <a:xfrm>
            <a:off x="1115616" y="1196752"/>
            <a:ext cx="576064" cy="2016224"/>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2915816" y="3272070"/>
            <a:ext cx="1224136" cy="461665"/>
          </a:xfrm>
          <a:prstGeom prst="rect">
            <a:avLst/>
          </a:prstGeom>
          <a:solidFill>
            <a:schemeClr val="accent3">
              <a:lumMod val="20000"/>
              <a:lumOff val="80000"/>
            </a:schemeClr>
          </a:solidFill>
          <a:ln>
            <a:solidFill>
              <a:srgbClr val="FF0000"/>
            </a:solidFill>
          </a:ln>
        </p:spPr>
        <p:txBody>
          <a:bodyPr wrap="square" rtlCol="0">
            <a:spAutoFit/>
          </a:bodyPr>
          <a:lstStyle/>
          <a:p>
            <a:r>
              <a:rPr lang="en-CA" sz="1200" dirty="0" smtClean="0"/>
              <a:t>20dB Directional Coupler</a:t>
            </a:r>
            <a:endParaRPr lang="en-CA" sz="1200" dirty="0"/>
          </a:p>
        </p:txBody>
      </p:sp>
      <p:sp>
        <p:nvSpPr>
          <p:cNvPr id="6" name="TextBox 5"/>
          <p:cNvSpPr txBox="1"/>
          <p:nvPr/>
        </p:nvSpPr>
        <p:spPr>
          <a:xfrm>
            <a:off x="2915816" y="2410886"/>
            <a:ext cx="1224136" cy="461665"/>
          </a:xfrm>
          <a:prstGeom prst="rect">
            <a:avLst/>
          </a:prstGeom>
          <a:solidFill>
            <a:schemeClr val="accent3">
              <a:lumMod val="20000"/>
              <a:lumOff val="80000"/>
            </a:schemeClr>
          </a:solidFill>
          <a:ln>
            <a:solidFill>
              <a:srgbClr val="FF0000"/>
            </a:solidFill>
          </a:ln>
        </p:spPr>
        <p:txBody>
          <a:bodyPr wrap="square" rtlCol="0">
            <a:spAutoFit/>
          </a:bodyPr>
          <a:lstStyle/>
          <a:p>
            <a:r>
              <a:rPr lang="en-CA" sz="1200" dirty="0" smtClean="0"/>
              <a:t>Calibration Noise Source</a:t>
            </a:r>
            <a:endParaRPr lang="en-CA" sz="1200" dirty="0"/>
          </a:p>
        </p:txBody>
      </p:sp>
      <p:sp>
        <p:nvSpPr>
          <p:cNvPr id="7" name="TextBox 6"/>
          <p:cNvSpPr txBox="1"/>
          <p:nvPr/>
        </p:nvSpPr>
        <p:spPr>
          <a:xfrm>
            <a:off x="4427984" y="3364402"/>
            <a:ext cx="1224136" cy="276999"/>
          </a:xfrm>
          <a:prstGeom prst="rect">
            <a:avLst/>
          </a:prstGeom>
          <a:solidFill>
            <a:schemeClr val="accent3">
              <a:lumMod val="20000"/>
              <a:lumOff val="80000"/>
            </a:schemeClr>
          </a:solidFill>
          <a:ln>
            <a:solidFill>
              <a:srgbClr val="FF0000"/>
            </a:solidFill>
          </a:ln>
        </p:spPr>
        <p:txBody>
          <a:bodyPr wrap="square" rtlCol="0">
            <a:spAutoFit/>
          </a:bodyPr>
          <a:lstStyle/>
          <a:p>
            <a:r>
              <a:rPr lang="en-CA" sz="1200" dirty="0" smtClean="0"/>
              <a:t>0.5-18 GHz LNA</a:t>
            </a:r>
            <a:endParaRPr lang="en-CA" sz="1200" dirty="0"/>
          </a:p>
        </p:txBody>
      </p:sp>
      <p:sp>
        <p:nvSpPr>
          <p:cNvPr id="8" name="TextBox 7"/>
          <p:cNvSpPr txBox="1"/>
          <p:nvPr/>
        </p:nvSpPr>
        <p:spPr>
          <a:xfrm>
            <a:off x="5940152" y="3272068"/>
            <a:ext cx="1656184" cy="461665"/>
          </a:xfrm>
          <a:prstGeom prst="rect">
            <a:avLst/>
          </a:prstGeom>
          <a:solidFill>
            <a:schemeClr val="accent3">
              <a:lumMod val="20000"/>
              <a:lumOff val="80000"/>
            </a:schemeClr>
          </a:solidFill>
          <a:ln>
            <a:solidFill>
              <a:srgbClr val="FF0000"/>
            </a:solidFill>
          </a:ln>
        </p:spPr>
        <p:txBody>
          <a:bodyPr wrap="square" rtlCol="0">
            <a:spAutoFit/>
          </a:bodyPr>
          <a:lstStyle/>
          <a:p>
            <a:r>
              <a:rPr lang="en-CA" sz="1200" dirty="0" err="1" smtClean="0"/>
              <a:t>Ettus</a:t>
            </a:r>
            <a:r>
              <a:rPr lang="en-CA" sz="1200" dirty="0" smtClean="0"/>
              <a:t> B200 SDR Device (10MHz-6GHz)</a:t>
            </a:r>
            <a:endParaRPr lang="en-CA" sz="1200" dirty="0"/>
          </a:p>
        </p:txBody>
      </p:sp>
      <p:sp>
        <p:nvSpPr>
          <p:cNvPr id="9" name="TextBox 8"/>
          <p:cNvSpPr txBox="1"/>
          <p:nvPr/>
        </p:nvSpPr>
        <p:spPr>
          <a:xfrm>
            <a:off x="6152715" y="4229098"/>
            <a:ext cx="1224136" cy="830997"/>
          </a:xfrm>
          <a:prstGeom prst="rect">
            <a:avLst/>
          </a:prstGeom>
          <a:solidFill>
            <a:schemeClr val="accent3">
              <a:lumMod val="20000"/>
              <a:lumOff val="80000"/>
            </a:schemeClr>
          </a:solidFill>
          <a:ln>
            <a:solidFill>
              <a:srgbClr val="FF0000"/>
            </a:solidFill>
          </a:ln>
        </p:spPr>
        <p:txBody>
          <a:bodyPr wrap="square" rtlCol="0">
            <a:spAutoFit/>
          </a:bodyPr>
          <a:lstStyle/>
          <a:p>
            <a:r>
              <a:rPr lang="en-CA" sz="1200" dirty="0" smtClean="0"/>
              <a:t>Linux Computer Running gnu-radio/</a:t>
            </a:r>
            <a:r>
              <a:rPr lang="en-CA" sz="1200" dirty="0" err="1" smtClean="0"/>
              <a:t>simple_ra</a:t>
            </a:r>
            <a:r>
              <a:rPr lang="en-CA" sz="1200" dirty="0" smtClean="0"/>
              <a:t> software</a:t>
            </a:r>
            <a:endParaRPr lang="en-CA" sz="1200" dirty="0"/>
          </a:p>
        </p:txBody>
      </p:sp>
      <p:sp>
        <p:nvSpPr>
          <p:cNvPr id="10" name="TextBox 9"/>
          <p:cNvSpPr txBox="1"/>
          <p:nvPr/>
        </p:nvSpPr>
        <p:spPr>
          <a:xfrm>
            <a:off x="6282190" y="5752501"/>
            <a:ext cx="1008112" cy="369332"/>
          </a:xfrm>
          <a:prstGeom prst="rect">
            <a:avLst/>
          </a:prstGeom>
          <a:noFill/>
        </p:spPr>
        <p:txBody>
          <a:bodyPr wrap="square" rtlCol="0">
            <a:spAutoFit/>
          </a:bodyPr>
          <a:lstStyle/>
          <a:p>
            <a:r>
              <a:rPr lang="en-CA" dirty="0" smtClean="0">
                <a:solidFill>
                  <a:srgbClr val="66FFFF"/>
                </a:solidFill>
              </a:rPr>
              <a:t>Network</a:t>
            </a:r>
            <a:endParaRPr lang="en-CA" dirty="0">
              <a:solidFill>
                <a:srgbClr val="66FFFF"/>
              </a:solidFill>
            </a:endParaRPr>
          </a:p>
        </p:txBody>
      </p:sp>
      <p:sp>
        <p:nvSpPr>
          <p:cNvPr id="11" name="TextBox 10"/>
          <p:cNvSpPr txBox="1"/>
          <p:nvPr/>
        </p:nvSpPr>
        <p:spPr>
          <a:xfrm>
            <a:off x="1763688" y="1340768"/>
            <a:ext cx="1260140" cy="523220"/>
          </a:xfrm>
          <a:prstGeom prst="rect">
            <a:avLst/>
          </a:prstGeom>
          <a:noFill/>
        </p:spPr>
        <p:txBody>
          <a:bodyPr wrap="square" rtlCol="0">
            <a:spAutoFit/>
          </a:bodyPr>
          <a:lstStyle/>
          <a:p>
            <a:r>
              <a:rPr lang="en-CA" sz="1400" dirty="0" smtClean="0">
                <a:solidFill>
                  <a:srgbClr val="66FFFF"/>
                </a:solidFill>
              </a:rPr>
              <a:t>0.5-40 GHz ELINT Antenna</a:t>
            </a:r>
            <a:endParaRPr lang="en-CA" sz="1400" dirty="0">
              <a:solidFill>
                <a:srgbClr val="66FFFF"/>
              </a:solidFill>
            </a:endParaRPr>
          </a:p>
        </p:txBody>
      </p:sp>
      <p:cxnSp>
        <p:nvCxnSpPr>
          <p:cNvPr id="13" name="Straight Connector 12"/>
          <p:cNvCxnSpPr>
            <a:stCxn id="4" idx="3"/>
          </p:cNvCxnSpPr>
          <p:nvPr/>
        </p:nvCxnSpPr>
        <p:spPr>
          <a:xfrm>
            <a:off x="1403648" y="3212976"/>
            <a:ext cx="0" cy="289925"/>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5" idx="1"/>
          </p:cNvCxnSpPr>
          <p:nvPr/>
        </p:nvCxnSpPr>
        <p:spPr>
          <a:xfrm>
            <a:off x="1403648" y="3502902"/>
            <a:ext cx="1512168" cy="1"/>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a:endCxn id="5" idx="0"/>
          </p:cNvCxnSpPr>
          <p:nvPr/>
        </p:nvCxnSpPr>
        <p:spPr>
          <a:xfrm>
            <a:off x="3527884" y="2872551"/>
            <a:ext cx="0" cy="399519"/>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3"/>
            <a:endCxn id="7" idx="1"/>
          </p:cNvCxnSpPr>
          <p:nvPr/>
        </p:nvCxnSpPr>
        <p:spPr>
          <a:xfrm flipV="1">
            <a:off x="4139952" y="3502902"/>
            <a:ext cx="288032" cy="1"/>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3"/>
            <a:endCxn id="8" idx="1"/>
          </p:cNvCxnSpPr>
          <p:nvPr/>
        </p:nvCxnSpPr>
        <p:spPr>
          <a:xfrm flipV="1">
            <a:off x="5652120" y="3502901"/>
            <a:ext cx="288032" cy="1"/>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2"/>
            <a:endCxn id="9" idx="0"/>
          </p:cNvCxnSpPr>
          <p:nvPr/>
        </p:nvCxnSpPr>
        <p:spPr>
          <a:xfrm flipH="1">
            <a:off x="6764783" y="3733733"/>
            <a:ext cx="3461" cy="495365"/>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9" name="Down Arrow 28"/>
          <p:cNvSpPr/>
          <p:nvPr/>
        </p:nvSpPr>
        <p:spPr>
          <a:xfrm>
            <a:off x="6674773" y="5157192"/>
            <a:ext cx="180020" cy="68117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TextBox 33"/>
          <p:cNvSpPr txBox="1"/>
          <p:nvPr/>
        </p:nvSpPr>
        <p:spPr>
          <a:xfrm>
            <a:off x="179512" y="4229098"/>
            <a:ext cx="5616624" cy="2246769"/>
          </a:xfrm>
          <a:prstGeom prst="rect">
            <a:avLst/>
          </a:prstGeom>
          <a:noFill/>
        </p:spPr>
        <p:txBody>
          <a:bodyPr wrap="square" rtlCol="0">
            <a:spAutoFit/>
          </a:bodyPr>
          <a:lstStyle/>
          <a:p>
            <a:pPr marL="342900" indent="-342900">
              <a:buAutoNum type="arabicPeriod"/>
            </a:pPr>
            <a:r>
              <a:rPr lang="en-CA" sz="1400" dirty="0" smtClean="0">
                <a:solidFill>
                  <a:srgbClr val="66FFFF"/>
                </a:solidFill>
              </a:rPr>
              <a:t>Can measure integrated power and spectra up to 50-MHz wide anywhere in tuning range.</a:t>
            </a:r>
          </a:p>
          <a:p>
            <a:pPr marL="342900" indent="-342900">
              <a:buAutoNum type="arabicPeriod"/>
            </a:pPr>
            <a:r>
              <a:rPr lang="en-CA" sz="1400" dirty="0" smtClean="0">
                <a:solidFill>
                  <a:srgbClr val="66FFFF"/>
                </a:solidFill>
              </a:rPr>
              <a:t>Can skip around monitoring different frequency bands.</a:t>
            </a:r>
          </a:p>
          <a:p>
            <a:pPr marL="342900" indent="-342900">
              <a:buAutoNum type="arabicPeriod"/>
            </a:pPr>
            <a:r>
              <a:rPr lang="en-CA" sz="1400" dirty="0" smtClean="0">
                <a:solidFill>
                  <a:srgbClr val="66FFFF"/>
                </a:solidFill>
              </a:rPr>
              <a:t>Can demodulate/decode pretty near anything.</a:t>
            </a:r>
          </a:p>
          <a:p>
            <a:pPr marL="342900" indent="-342900">
              <a:buAutoNum type="arabicPeriod"/>
            </a:pPr>
            <a:r>
              <a:rPr lang="en-CA" sz="1400" dirty="0" smtClean="0">
                <a:solidFill>
                  <a:srgbClr val="66FFFF"/>
                </a:solidFill>
              </a:rPr>
              <a:t>Will use for interference identification and also monitoring  background noise level in various bands.</a:t>
            </a:r>
          </a:p>
          <a:p>
            <a:pPr marL="342900" indent="-342900">
              <a:buAutoNum type="arabicPeriod"/>
            </a:pPr>
            <a:r>
              <a:rPr lang="en-CA" sz="1400" dirty="0" smtClean="0">
                <a:solidFill>
                  <a:srgbClr val="66FFFF"/>
                </a:solidFill>
              </a:rPr>
              <a:t>Currently the RF amplifier cannot completely use the antenna’s capabilities and the B200 cannot exploit the full band of the RF amplifier or antenna. However, components will be replaced as possible and as required. The antenna was the expensive component.</a:t>
            </a:r>
            <a:endParaRPr lang="en-CA" sz="1400" dirty="0">
              <a:solidFill>
                <a:srgbClr val="66FFFF"/>
              </a:solidFill>
            </a:endParaRPr>
          </a:p>
        </p:txBody>
      </p:sp>
      <p:sp>
        <p:nvSpPr>
          <p:cNvPr id="35" name="TextBox 34"/>
          <p:cNvSpPr txBox="1"/>
          <p:nvPr/>
        </p:nvSpPr>
        <p:spPr>
          <a:xfrm>
            <a:off x="4932040" y="1229252"/>
            <a:ext cx="3384376" cy="1754326"/>
          </a:xfrm>
          <a:prstGeom prst="rect">
            <a:avLst/>
          </a:prstGeom>
          <a:noFill/>
        </p:spPr>
        <p:txBody>
          <a:bodyPr wrap="square" rtlCol="0">
            <a:spAutoFit/>
          </a:bodyPr>
          <a:lstStyle/>
          <a:p>
            <a:r>
              <a:rPr lang="en-CA" dirty="0" smtClean="0">
                <a:solidFill>
                  <a:schemeClr val="bg1"/>
                </a:solidFill>
              </a:rPr>
              <a:t>A system for monitoring base noise levels in bands of interest and for identifying interfering signals of particular interest. SDR technology makes the system  very adaptive.</a:t>
            </a:r>
            <a:endParaRPr lang="en-CA" dirty="0">
              <a:solidFill>
                <a:schemeClr val="bg1"/>
              </a:solidFill>
            </a:endParaRPr>
          </a:p>
        </p:txBody>
      </p:sp>
    </p:spTree>
    <p:extLst>
      <p:ext uri="{BB962C8B-B14F-4D97-AF65-F5344CB8AC3E}">
        <p14:creationId xmlns:p14="http://schemas.microsoft.com/office/powerpoint/2010/main" val="686509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rgbClr val="0033CC"/>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CA" sz="3600" dirty="0" smtClean="0">
                <a:solidFill>
                  <a:srgbClr val="66FFFF"/>
                </a:solidFill>
              </a:rPr>
              <a:t>Interference Monitor</a:t>
            </a:r>
            <a:endParaRPr lang="en-CA" sz="3600" dirty="0">
              <a:solidFill>
                <a:srgbClr val="66FFFF"/>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944724"/>
            <a:ext cx="7884368" cy="5913276"/>
          </a:xfrm>
          <a:prstGeom prst="rect">
            <a:avLst/>
          </a:prstGeom>
        </p:spPr>
      </p:pic>
    </p:spTree>
    <p:extLst>
      <p:ext uri="{BB962C8B-B14F-4D97-AF65-F5344CB8AC3E}">
        <p14:creationId xmlns:p14="http://schemas.microsoft.com/office/powerpoint/2010/main" val="3769881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rgbClr val="0033CC"/>
            </a:gs>
          </a:gsLst>
          <a:lin ang="5400000" scaled="0"/>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5404" y="13949"/>
            <a:ext cx="4571417" cy="3483441"/>
          </a:xfrm>
          <a:prstGeom prst="rect">
            <a:avLst/>
          </a:prstGeom>
          <a:ln>
            <a:solidFill>
              <a:srgbClr val="FF0000"/>
            </a:solidFill>
          </a:ln>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38" y="13948"/>
            <a:ext cx="4574766" cy="3483443"/>
          </a:xfrm>
          <a:prstGeom prst="rect">
            <a:avLst/>
          </a:prstGeom>
          <a:ln>
            <a:solidFill>
              <a:srgbClr val="FF0000"/>
            </a:solidFill>
          </a:ln>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
            <a:ext cx="4571417" cy="348344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6" y="-2"/>
            <a:ext cx="4574766" cy="3483443"/>
          </a:xfrm>
          <a:prstGeom prst="rect">
            <a:avLst/>
          </a:prstGeom>
        </p:spPr>
      </p:pic>
      <p:sp>
        <p:nvSpPr>
          <p:cNvPr id="2" name="Title 1"/>
          <p:cNvSpPr>
            <a:spLocks noGrp="1"/>
          </p:cNvSpPr>
          <p:nvPr>
            <p:ph type="title"/>
          </p:nvPr>
        </p:nvSpPr>
        <p:spPr>
          <a:xfrm>
            <a:off x="467544" y="0"/>
            <a:ext cx="8229600" cy="908720"/>
          </a:xfrm>
        </p:spPr>
        <p:txBody>
          <a:bodyPr>
            <a:normAutofit/>
          </a:bodyPr>
          <a:lstStyle/>
          <a:p>
            <a:r>
              <a:rPr lang="en-CA" sz="3600" dirty="0" smtClean="0">
                <a:solidFill>
                  <a:srgbClr val="66FFFF"/>
                </a:solidFill>
              </a:rPr>
              <a:t>SKA Antenna Prototype</a:t>
            </a:r>
            <a:endParaRPr lang="en-CA" sz="3600" dirty="0">
              <a:solidFill>
                <a:srgbClr val="66FFFF"/>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71" y="3497390"/>
            <a:ext cx="4593171" cy="336061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3483442"/>
            <a:ext cx="4571417" cy="337455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3" y="3511340"/>
            <a:ext cx="4593171" cy="3360610"/>
          </a:xfrm>
          <a:prstGeom prst="rect">
            <a:avLst/>
          </a:prstGeom>
          <a:ln>
            <a:solidFill>
              <a:srgbClr val="FF0000"/>
            </a:solid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5404" y="3497392"/>
            <a:ext cx="4571417" cy="3374557"/>
          </a:xfrm>
          <a:prstGeom prst="rect">
            <a:avLst/>
          </a:prstGeom>
          <a:ln>
            <a:solidFill>
              <a:srgbClr val="FF0000"/>
            </a:solidFill>
          </a:ln>
        </p:spPr>
      </p:pic>
    </p:spTree>
    <p:extLst>
      <p:ext uri="{BB962C8B-B14F-4D97-AF65-F5344CB8AC3E}">
        <p14:creationId xmlns:p14="http://schemas.microsoft.com/office/powerpoint/2010/main" val="1591570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rgbClr val="0033CC"/>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normAutofit/>
          </a:bodyPr>
          <a:lstStyle/>
          <a:p>
            <a:r>
              <a:rPr lang="en-CA" sz="3600" dirty="0" smtClean="0">
                <a:solidFill>
                  <a:schemeClr val="bg1"/>
                </a:solidFill>
              </a:rPr>
              <a:t>Smart Electricity Meters</a:t>
            </a:r>
            <a:endParaRPr lang="en-CA" sz="3600" dirty="0">
              <a:solidFill>
                <a:schemeClr val="bg1"/>
              </a:solidFill>
            </a:endParaRPr>
          </a:p>
        </p:txBody>
      </p:sp>
      <p:sp>
        <p:nvSpPr>
          <p:cNvPr id="3" name="TextBox 2"/>
          <p:cNvSpPr txBox="1"/>
          <p:nvPr/>
        </p:nvSpPr>
        <p:spPr>
          <a:xfrm>
            <a:off x="755576" y="1124744"/>
            <a:ext cx="8136904" cy="2246769"/>
          </a:xfrm>
          <a:prstGeom prst="rect">
            <a:avLst/>
          </a:prstGeom>
          <a:noFill/>
        </p:spPr>
        <p:txBody>
          <a:bodyPr wrap="square" rtlCol="0">
            <a:spAutoFit/>
          </a:bodyPr>
          <a:lstStyle/>
          <a:p>
            <a:pPr marL="342900" indent="-342900">
              <a:buAutoNum type="arabicPeriod"/>
            </a:pPr>
            <a:r>
              <a:rPr lang="en-CA" sz="1400" dirty="0" smtClean="0">
                <a:solidFill>
                  <a:srgbClr val="66FFFF"/>
                </a:solidFill>
              </a:rPr>
              <a:t>The British Columbia electricity utility wants to deploy “smart electricity meters”.</a:t>
            </a:r>
          </a:p>
          <a:p>
            <a:pPr marL="342900" indent="-342900">
              <a:buAutoNum type="arabicPeriod"/>
            </a:pPr>
            <a:r>
              <a:rPr lang="en-CA" sz="1400" dirty="0" smtClean="0">
                <a:solidFill>
                  <a:srgbClr val="66FFFF"/>
                </a:solidFill>
              </a:rPr>
              <a:t>These form a peer-pear network transmitting and relaying data across the network to nodes.</a:t>
            </a:r>
          </a:p>
          <a:p>
            <a:pPr marL="342900" indent="-342900">
              <a:buAutoNum type="arabicPeriod"/>
            </a:pPr>
            <a:r>
              <a:rPr lang="en-CA" sz="1400" dirty="0" smtClean="0">
                <a:solidFill>
                  <a:srgbClr val="66FFFF"/>
                </a:solidFill>
              </a:rPr>
              <a:t>They use the 900 MHz band.</a:t>
            </a:r>
          </a:p>
          <a:p>
            <a:pPr marL="342900" indent="-342900">
              <a:buAutoNum type="arabicPeriod"/>
            </a:pPr>
            <a:r>
              <a:rPr lang="en-CA" sz="1400" dirty="0" smtClean="0">
                <a:solidFill>
                  <a:srgbClr val="66FFFF"/>
                </a:solidFill>
              </a:rPr>
              <a:t>This is close to the CHIME band and could splatter into it. The third harmonic falls in the pass band of our solar radio flux monitors, which produce the F</a:t>
            </a:r>
            <a:r>
              <a:rPr lang="en-CA" sz="1400" baseline="-25000" dirty="0" smtClean="0">
                <a:solidFill>
                  <a:srgbClr val="66FFFF"/>
                </a:solidFill>
              </a:rPr>
              <a:t>10.7</a:t>
            </a:r>
            <a:r>
              <a:rPr lang="en-CA" sz="1400" dirty="0" smtClean="0">
                <a:solidFill>
                  <a:srgbClr val="66FFFF"/>
                </a:solidFill>
              </a:rPr>
              <a:t> data.</a:t>
            </a:r>
          </a:p>
          <a:p>
            <a:pPr marL="342900" indent="-342900">
              <a:buAutoNum type="arabicPeriod"/>
            </a:pPr>
            <a:r>
              <a:rPr lang="en-CA" sz="1400" dirty="0" smtClean="0">
                <a:solidFill>
                  <a:srgbClr val="66FFFF"/>
                </a:solidFill>
              </a:rPr>
              <a:t>Industry Canada told the utility they must liaise with us as to where the new system may and may not be deployed.</a:t>
            </a:r>
          </a:p>
          <a:p>
            <a:pPr marL="342900" indent="-342900">
              <a:buAutoNum type="arabicPeriod"/>
            </a:pPr>
            <a:r>
              <a:rPr lang="en-CA" sz="1400" dirty="0" smtClean="0">
                <a:solidFill>
                  <a:srgbClr val="66FFFF"/>
                </a:solidFill>
              </a:rPr>
              <a:t>We are doing an interference study to assess the potential threat to DRAO and what sort of deployment would be acceptable (Beyond what range? In what communities?)</a:t>
            </a:r>
          </a:p>
          <a:p>
            <a:pPr marL="342900" indent="-342900">
              <a:buAutoNum type="arabicPeriod"/>
            </a:pPr>
            <a:endParaRPr lang="en-CA" sz="1400" dirty="0">
              <a:solidFill>
                <a:srgbClr val="66FFFF"/>
              </a:solidFill>
            </a:endParaRPr>
          </a:p>
        </p:txBody>
      </p:sp>
      <p:sp>
        <p:nvSpPr>
          <p:cNvPr id="5" name="Oval 4"/>
          <p:cNvSpPr/>
          <p:nvPr/>
        </p:nvSpPr>
        <p:spPr>
          <a:xfrm>
            <a:off x="1691680" y="3789040"/>
            <a:ext cx="144016" cy="144016"/>
          </a:xfrm>
          <a:prstGeom prst="ellips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p:cNvSpPr/>
          <p:nvPr/>
        </p:nvSpPr>
        <p:spPr>
          <a:xfrm>
            <a:off x="2309664" y="3840719"/>
            <a:ext cx="144016" cy="144016"/>
          </a:xfrm>
          <a:prstGeom prst="ellips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p:cNvSpPr/>
          <p:nvPr/>
        </p:nvSpPr>
        <p:spPr>
          <a:xfrm>
            <a:off x="1835696" y="4584203"/>
            <a:ext cx="144016" cy="144016"/>
          </a:xfrm>
          <a:prstGeom prst="ellips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p:cNvSpPr/>
          <p:nvPr/>
        </p:nvSpPr>
        <p:spPr>
          <a:xfrm>
            <a:off x="2567237" y="4246240"/>
            <a:ext cx="144016" cy="144016"/>
          </a:xfrm>
          <a:prstGeom prst="ellips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p:cNvSpPr/>
          <p:nvPr/>
        </p:nvSpPr>
        <p:spPr>
          <a:xfrm>
            <a:off x="3054896" y="4568309"/>
            <a:ext cx="144016" cy="144016"/>
          </a:xfrm>
          <a:prstGeom prst="ellips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p:cNvSpPr/>
          <p:nvPr/>
        </p:nvSpPr>
        <p:spPr>
          <a:xfrm>
            <a:off x="2369259" y="5087547"/>
            <a:ext cx="144016" cy="144016"/>
          </a:xfrm>
          <a:prstGeom prst="ellips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p:cNvSpPr/>
          <p:nvPr/>
        </p:nvSpPr>
        <p:spPr>
          <a:xfrm>
            <a:off x="3126904" y="3893984"/>
            <a:ext cx="144016" cy="144016"/>
          </a:xfrm>
          <a:prstGeom prst="ellips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p:cNvSpPr/>
          <p:nvPr/>
        </p:nvSpPr>
        <p:spPr>
          <a:xfrm>
            <a:off x="2400594" y="4711824"/>
            <a:ext cx="144016" cy="144016"/>
          </a:xfrm>
          <a:prstGeom prst="ellips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p:cNvSpPr/>
          <p:nvPr/>
        </p:nvSpPr>
        <p:spPr>
          <a:xfrm>
            <a:off x="3270920" y="5301208"/>
            <a:ext cx="144016" cy="144016"/>
          </a:xfrm>
          <a:prstGeom prst="ellips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p:cNvSpPr/>
          <p:nvPr/>
        </p:nvSpPr>
        <p:spPr>
          <a:xfrm>
            <a:off x="4139952" y="4179702"/>
            <a:ext cx="144016" cy="144016"/>
          </a:xfrm>
          <a:prstGeom prst="ellips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p:cNvSpPr/>
          <p:nvPr/>
        </p:nvSpPr>
        <p:spPr>
          <a:xfrm>
            <a:off x="3707904" y="4783832"/>
            <a:ext cx="144016" cy="144016"/>
          </a:xfrm>
          <a:prstGeom prst="ellips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p:cNvSpPr/>
          <p:nvPr/>
        </p:nvSpPr>
        <p:spPr>
          <a:xfrm>
            <a:off x="2148880" y="4246240"/>
            <a:ext cx="144016" cy="144016"/>
          </a:xfrm>
          <a:prstGeom prst="ellips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p:cNvSpPr/>
          <p:nvPr/>
        </p:nvSpPr>
        <p:spPr>
          <a:xfrm>
            <a:off x="3342928" y="4310900"/>
            <a:ext cx="144016" cy="144016"/>
          </a:xfrm>
          <a:prstGeom prst="ellips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Oval 35"/>
          <p:cNvSpPr/>
          <p:nvPr/>
        </p:nvSpPr>
        <p:spPr>
          <a:xfrm>
            <a:off x="3851920" y="5308507"/>
            <a:ext cx="144016" cy="144016"/>
          </a:xfrm>
          <a:prstGeom prst="ellips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 name="Straight Arrow Connector 10"/>
          <p:cNvCxnSpPr>
            <a:endCxn id="32" idx="2"/>
          </p:cNvCxnSpPr>
          <p:nvPr/>
        </p:nvCxnSpPr>
        <p:spPr>
          <a:xfrm>
            <a:off x="3270920" y="3984735"/>
            <a:ext cx="869032" cy="266975"/>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9" idx="2"/>
          </p:cNvCxnSpPr>
          <p:nvPr/>
        </p:nvCxnSpPr>
        <p:spPr>
          <a:xfrm>
            <a:off x="2481940" y="3940152"/>
            <a:ext cx="644964" cy="2584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35" idx="2"/>
          </p:cNvCxnSpPr>
          <p:nvPr/>
        </p:nvCxnSpPr>
        <p:spPr>
          <a:xfrm>
            <a:off x="2455429" y="3958895"/>
            <a:ext cx="887499" cy="424013"/>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7" idx="1"/>
          </p:cNvCxnSpPr>
          <p:nvPr/>
        </p:nvCxnSpPr>
        <p:spPr>
          <a:xfrm>
            <a:off x="2425210" y="3979013"/>
            <a:ext cx="650777" cy="610387"/>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26" idx="1"/>
          </p:cNvCxnSpPr>
          <p:nvPr/>
        </p:nvCxnSpPr>
        <p:spPr>
          <a:xfrm>
            <a:off x="2425210" y="3965992"/>
            <a:ext cx="163118" cy="301339"/>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33" idx="2"/>
          </p:cNvCxnSpPr>
          <p:nvPr/>
        </p:nvCxnSpPr>
        <p:spPr>
          <a:xfrm>
            <a:off x="3207296" y="4657610"/>
            <a:ext cx="500608" cy="19823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29" idx="3"/>
          </p:cNvCxnSpPr>
          <p:nvPr/>
        </p:nvCxnSpPr>
        <p:spPr>
          <a:xfrm flipV="1">
            <a:off x="2724944" y="4016909"/>
            <a:ext cx="423051" cy="304996"/>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35" idx="3"/>
          </p:cNvCxnSpPr>
          <p:nvPr/>
        </p:nvCxnSpPr>
        <p:spPr>
          <a:xfrm>
            <a:off x="2699485" y="4341351"/>
            <a:ext cx="664534" cy="92474"/>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812682" y="3877079"/>
            <a:ext cx="473968" cy="51679"/>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5" idx="5"/>
            <a:endCxn id="34" idx="2"/>
          </p:cNvCxnSpPr>
          <p:nvPr/>
        </p:nvCxnSpPr>
        <p:spPr>
          <a:xfrm>
            <a:off x="1814605" y="3911965"/>
            <a:ext cx="334275" cy="406283"/>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359696" y="5385048"/>
            <a:ext cx="473968" cy="51679"/>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33" idx="1"/>
          </p:cNvCxnSpPr>
          <p:nvPr/>
        </p:nvCxnSpPr>
        <p:spPr>
          <a:xfrm>
            <a:off x="3434763" y="4425457"/>
            <a:ext cx="294232" cy="379466"/>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27" idx="2"/>
          </p:cNvCxnSpPr>
          <p:nvPr/>
        </p:nvCxnSpPr>
        <p:spPr>
          <a:xfrm>
            <a:off x="2704116" y="4372913"/>
            <a:ext cx="350780" cy="267404"/>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32" idx="4"/>
          </p:cNvCxnSpPr>
          <p:nvPr/>
        </p:nvCxnSpPr>
        <p:spPr>
          <a:xfrm flipV="1">
            <a:off x="3851920" y="4323718"/>
            <a:ext cx="360040" cy="552451"/>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27" idx="7"/>
            <a:endCxn id="35" idx="3"/>
          </p:cNvCxnSpPr>
          <p:nvPr/>
        </p:nvCxnSpPr>
        <p:spPr>
          <a:xfrm flipV="1">
            <a:off x="3177821" y="4433825"/>
            <a:ext cx="186198" cy="155575"/>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35" idx="1"/>
          </p:cNvCxnSpPr>
          <p:nvPr/>
        </p:nvCxnSpPr>
        <p:spPr>
          <a:xfrm>
            <a:off x="3266017" y="4065127"/>
            <a:ext cx="98002" cy="266864"/>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32" idx="3"/>
          </p:cNvCxnSpPr>
          <p:nvPr/>
        </p:nvCxnSpPr>
        <p:spPr>
          <a:xfrm flipV="1">
            <a:off x="3503001" y="4302627"/>
            <a:ext cx="658042" cy="7744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3377952" y="4927848"/>
            <a:ext cx="351043" cy="41952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36" idx="0"/>
          </p:cNvCxnSpPr>
          <p:nvPr/>
        </p:nvCxnSpPr>
        <p:spPr>
          <a:xfrm flipH="1" flipV="1">
            <a:off x="3832023" y="4927850"/>
            <a:ext cx="91905" cy="380657"/>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endCxn id="32" idx="4"/>
          </p:cNvCxnSpPr>
          <p:nvPr/>
        </p:nvCxnSpPr>
        <p:spPr>
          <a:xfrm flipV="1">
            <a:off x="3947156" y="4323718"/>
            <a:ext cx="264804" cy="1030957"/>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5" idx="4"/>
            <a:endCxn id="25" idx="1"/>
          </p:cNvCxnSpPr>
          <p:nvPr/>
        </p:nvCxnSpPr>
        <p:spPr>
          <a:xfrm>
            <a:off x="1763688" y="3933056"/>
            <a:ext cx="93099" cy="67223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25" idx="6"/>
            <a:endCxn id="34" idx="4"/>
          </p:cNvCxnSpPr>
          <p:nvPr/>
        </p:nvCxnSpPr>
        <p:spPr>
          <a:xfrm flipV="1">
            <a:off x="1979712" y="4390256"/>
            <a:ext cx="241176" cy="265955"/>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26" idx="3"/>
          </p:cNvCxnSpPr>
          <p:nvPr/>
        </p:nvCxnSpPr>
        <p:spPr>
          <a:xfrm flipV="1">
            <a:off x="1951242" y="4369165"/>
            <a:ext cx="637086" cy="316819"/>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endCxn id="26" idx="2"/>
          </p:cNvCxnSpPr>
          <p:nvPr/>
        </p:nvCxnSpPr>
        <p:spPr>
          <a:xfrm flipV="1">
            <a:off x="2292896" y="4318248"/>
            <a:ext cx="274341" cy="14532"/>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endCxn id="26" idx="4"/>
          </p:cNvCxnSpPr>
          <p:nvPr/>
        </p:nvCxnSpPr>
        <p:spPr>
          <a:xfrm flipV="1">
            <a:off x="2462501" y="4390256"/>
            <a:ext cx="176744" cy="393576"/>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endCxn id="30" idx="2"/>
          </p:cNvCxnSpPr>
          <p:nvPr/>
        </p:nvCxnSpPr>
        <p:spPr>
          <a:xfrm>
            <a:off x="1948168" y="4702379"/>
            <a:ext cx="452426" cy="81453"/>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endCxn id="30" idx="4"/>
          </p:cNvCxnSpPr>
          <p:nvPr/>
        </p:nvCxnSpPr>
        <p:spPr>
          <a:xfrm flipV="1">
            <a:off x="2430066" y="4855840"/>
            <a:ext cx="42536" cy="310811"/>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27" idx="3"/>
          </p:cNvCxnSpPr>
          <p:nvPr/>
        </p:nvCxnSpPr>
        <p:spPr>
          <a:xfrm flipV="1">
            <a:off x="2455429" y="4691234"/>
            <a:ext cx="620558" cy="48865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endCxn id="31" idx="2"/>
          </p:cNvCxnSpPr>
          <p:nvPr/>
        </p:nvCxnSpPr>
        <p:spPr>
          <a:xfrm>
            <a:off x="2474269" y="5166651"/>
            <a:ext cx="796651" cy="206565"/>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endCxn id="33" idx="3"/>
          </p:cNvCxnSpPr>
          <p:nvPr/>
        </p:nvCxnSpPr>
        <p:spPr>
          <a:xfrm flipV="1">
            <a:off x="2441267" y="4906757"/>
            <a:ext cx="1287728" cy="259894"/>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endCxn id="27" idx="3"/>
          </p:cNvCxnSpPr>
          <p:nvPr/>
        </p:nvCxnSpPr>
        <p:spPr>
          <a:xfrm flipV="1">
            <a:off x="2497932" y="4691234"/>
            <a:ext cx="578055" cy="112927"/>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0" name="Right Arrow 99"/>
          <p:cNvSpPr/>
          <p:nvPr/>
        </p:nvSpPr>
        <p:spPr>
          <a:xfrm>
            <a:off x="4355976" y="4179702"/>
            <a:ext cx="1080120" cy="193211"/>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1" name="TextBox 100"/>
          <p:cNvSpPr txBox="1"/>
          <p:nvPr/>
        </p:nvSpPr>
        <p:spPr>
          <a:xfrm>
            <a:off x="5424588" y="4033839"/>
            <a:ext cx="1152128" cy="646331"/>
          </a:xfrm>
          <a:prstGeom prst="rect">
            <a:avLst/>
          </a:prstGeom>
          <a:noFill/>
        </p:spPr>
        <p:txBody>
          <a:bodyPr wrap="square" rtlCol="0">
            <a:spAutoFit/>
          </a:bodyPr>
          <a:lstStyle/>
          <a:p>
            <a:r>
              <a:rPr lang="en-CA" dirty="0" smtClean="0">
                <a:solidFill>
                  <a:srgbClr val="66FFFF"/>
                </a:solidFill>
              </a:rPr>
              <a:t>Electricity Company</a:t>
            </a:r>
            <a:endParaRPr lang="en-CA" dirty="0">
              <a:solidFill>
                <a:srgbClr val="66FFFF"/>
              </a:solidFill>
            </a:endParaRPr>
          </a:p>
        </p:txBody>
      </p:sp>
    </p:spTree>
    <p:extLst>
      <p:ext uri="{BB962C8B-B14F-4D97-AF65-F5344CB8AC3E}">
        <p14:creationId xmlns:p14="http://schemas.microsoft.com/office/powerpoint/2010/main" val="1784857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720</TotalTime>
  <Words>866</Words>
  <Application>Microsoft Office PowerPoint</Application>
  <PresentationFormat>On-screen Show (4:3)</PresentationFormat>
  <Paragraphs>95</Paragraphs>
  <Slides>12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Equation</vt:lpstr>
      <vt:lpstr>What’s Going on in Canada?</vt:lpstr>
      <vt:lpstr>PowerPoint Presentation</vt:lpstr>
      <vt:lpstr>CHIME  (Canadian Hydrogen Intensity Mapping Experiment)</vt:lpstr>
      <vt:lpstr>CHIME-Pathfinder</vt:lpstr>
      <vt:lpstr>CHIME-Whole Site</vt:lpstr>
      <vt:lpstr>Interference Monitor</vt:lpstr>
      <vt:lpstr>Interference Monitor</vt:lpstr>
      <vt:lpstr>SKA Antenna Prototype</vt:lpstr>
      <vt:lpstr>Smart Electricity Meters</vt:lpstr>
      <vt:lpstr>Smart Electricity Meters</vt:lpstr>
      <vt:lpstr>Smart Electricity Meters Estimated Interference Levels</vt:lpstr>
      <vt:lpstr>Other Things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Going on in Canada?</dc:title>
  <dc:creator>Ken Tapping</dc:creator>
  <cp:lastModifiedBy>Ken Tapping</cp:lastModifiedBy>
  <cp:revision>36</cp:revision>
  <dcterms:created xsi:type="dcterms:W3CDTF">2014-05-22T20:00:46Z</dcterms:created>
  <dcterms:modified xsi:type="dcterms:W3CDTF">2014-05-27T19:57:23Z</dcterms:modified>
</cp:coreProperties>
</file>