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29"/>
  </p:notesMasterIdLst>
  <p:sldIdLst>
    <p:sldId id="281" r:id="rId4"/>
    <p:sldId id="273" r:id="rId5"/>
    <p:sldId id="272" r:id="rId6"/>
    <p:sldId id="274" r:id="rId7"/>
    <p:sldId id="275" r:id="rId8"/>
    <p:sldId id="276" r:id="rId9"/>
    <p:sldId id="282" r:id="rId10"/>
    <p:sldId id="269" r:id="rId11"/>
    <p:sldId id="266" r:id="rId12"/>
    <p:sldId id="271" r:id="rId13"/>
    <p:sldId id="267" r:id="rId14"/>
    <p:sldId id="257" r:id="rId15"/>
    <p:sldId id="260" r:id="rId16"/>
    <p:sldId id="264" r:id="rId17"/>
    <p:sldId id="261" r:id="rId18"/>
    <p:sldId id="262" r:id="rId19"/>
    <p:sldId id="263" r:id="rId20"/>
    <p:sldId id="270" r:id="rId21"/>
    <p:sldId id="277" r:id="rId22"/>
    <p:sldId id="280" r:id="rId23"/>
    <p:sldId id="278" r:id="rId24"/>
    <p:sldId id="285" r:id="rId25"/>
    <p:sldId id="279" r:id="rId26"/>
    <p:sldId id="284"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37" autoAdjust="0"/>
  </p:normalViewPr>
  <p:slideViewPr>
    <p:cSldViewPr>
      <p:cViewPr varScale="1">
        <p:scale>
          <a:sx n="50" d="100"/>
          <a:sy n="50" d="100"/>
        </p:scale>
        <p:origin x="-102"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7AD4F-3287-45AE-8052-B834D904D252}" type="datetimeFigureOut">
              <a:rPr lang="en-US" smtClean="0"/>
              <a:t>5/28/2014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74705-20AD-4C40-A3EE-6FACD6870419}" type="slidenum">
              <a:rPr lang="en-US" smtClean="0"/>
              <a:t>‹#›</a:t>
            </a:fld>
            <a:endParaRPr lang="en-US"/>
          </a:p>
        </p:txBody>
      </p:sp>
    </p:spTree>
    <p:extLst>
      <p:ext uri="{BB962C8B-B14F-4D97-AF65-F5344CB8AC3E}">
        <p14:creationId xmlns:p14="http://schemas.microsoft.com/office/powerpoint/2010/main" val="178642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presentation is a reflection of the collective</a:t>
            </a:r>
            <a:r>
              <a:rPr lang="en-US" baseline="0" dirty="0" smtClean="0"/>
              <a:t> efforts of the NASA Spectrum Office.  Information regarding this office and its scope of activities can be found at: </a:t>
            </a:r>
            <a:r>
              <a:rPr lang="en-US" baseline="0" dirty="0" smtClean="0">
                <a:solidFill>
                  <a:schemeClr val="accent1"/>
                </a:solidFill>
              </a:rPr>
              <a:t>https://www.spacecomm.nasa.gov/spacecomm/programs/spectrum_management/about/default.cfm</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F0FA7-FB4B-4E7B-90BD-81EA92FB8E58}"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331163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E7523-97E5-49ED-867D-C13873BFE707}"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0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2343-AEE3-4BB4-AFD1-C1183F71A6B5}"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28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F0FA7-FB4B-4E7B-90BD-81EA92FB8E58}"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5087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05600" cy="8382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3B1E84-4838-4EC8-AB30-0EABC072DEE8}"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5073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411FA-C182-4F03-A6ED-D6D2D9821F39}"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8" name="Picture 7"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82815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A13FB-8D26-4E55-BCE9-9E08C17DE906}"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9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5A5CE-1DF5-4CB2-AEA2-67C3651325A1}" type="datetime1">
              <a:rPr lang="en-US" smtClean="0">
                <a:solidFill>
                  <a:prstClr val="black">
                    <a:tint val="75000"/>
                  </a:prstClr>
                </a:solidFill>
              </a:rPr>
              <a:pPr/>
              <a:t>5/28/2014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9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FAD76-A9EE-4209-88CE-453E3019F7FB}" type="datetime1">
              <a:rPr lang="en-US" smtClean="0">
                <a:solidFill>
                  <a:prstClr val="black">
                    <a:tint val="75000"/>
                  </a:prstClr>
                </a:solidFill>
              </a:rPr>
              <a:pPr/>
              <a:t>5/28/2014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006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744C5-0C92-4E5A-8C06-FBDF92FCCC4C}" type="datetime1">
              <a:rPr lang="en-US" smtClean="0">
                <a:solidFill>
                  <a:prstClr val="black">
                    <a:tint val="75000"/>
                  </a:prstClr>
                </a:solidFill>
              </a:rPr>
              <a:pPr/>
              <a:t>5/28/2014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20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532D6-99B7-4BE4-87EA-D50544629B96}"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0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05600" cy="8382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3B1E84-4838-4EC8-AB30-0EABC072DEE8}"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9" name="Picture 8"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317006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72D6-F62B-40C1-88A2-EAB31280DA95}"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12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E7523-97E5-49ED-867D-C13873BFE707}"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9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12343-AEE3-4BB4-AFD1-C1183F71A6B5}"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02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F9AF126-D332-4AC2-B3D6-EB3099AAF267}"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5209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F6D29CC-2182-4E7A-9E39-B1EDE429A4F9}"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577606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29B9CEC-DB49-4364-9DED-F803DA2A302D}"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23148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24A94DF3-025B-4420-B68C-6FF3CE6F15FE}"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08152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EF577631-A947-4338-9437-79C0EF9D8FB0}"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152318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756C487-5D73-40C9-AB64-D178DD5365CE}"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18216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2BAAB58-B029-4EC8-8F15-785E4B2380A1}"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96541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411FA-C182-4F03-A6ED-D6D2D9821F39}"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pic>
        <p:nvPicPr>
          <p:cNvPr id="7" name="Picture 6" descr="3DMEATBALL.GIF"/>
          <p:cNvPicPr>
            <a:picLocks noChangeAspect="1"/>
          </p:cNvPicPr>
          <p:nvPr userDrawn="1"/>
        </p:nvPicPr>
        <p:blipFill>
          <a:blip r:embed="rId2" cstate="email"/>
          <a:stretch>
            <a:fillRect/>
          </a:stretch>
        </p:blipFill>
        <p:spPr>
          <a:xfrm>
            <a:off x="304800" y="152400"/>
            <a:ext cx="971550" cy="857250"/>
          </a:xfrm>
          <a:prstGeom prst="rect">
            <a:avLst/>
          </a:prstGeom>
        </p:spPr>
      </p:pic>
      <p:pic>
        <p:nvPicPr>
          <p:cNvPr id="8" name="Picture 7" descr="green logo scan.png"/>
          <p:cNvPicPr>
            <a:picLocks noChangeAspect="1"/>
          </p:cNvPicPr>
          <p:nvPr userDrawn="1"/>
        </p:nvPicPr>
        <p:blipFill>
          <a:blip r:embed="rId3" cstate="email"/>
          <a:stretch>
            <a:fillRect/>
          </a:stretch>
        </p:blipFill>
        <p:spPr>
          <a:xfrm>
            <a:off x="8077200" y="228600"/>
            <a:ext cx="806623" cy="693550"/>
          </a:xfrm>
          <a:prstGeom prst="rect">
            <a:avLst/>
          </a:prstGeom>
        </p:spPr>
      </p:pic>
    </p:spTree>
    <p:extLst>
      <p:ext uri="{BB962C8B-B14F-4D97-AF65-F5344CB8AC3E}">
        <p14:creationId xmlns:p14="http://schemas.microsoft.com/office/powerpoint/2010/main" val="2712413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33A5BB5-A5B6-4AC0-A70D-3B90AAC89635}"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008677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17F6138-1DF4-48D5-9EB8-4AA55DCA1F29}"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71280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6E2A786-4382-452C-9C78-EEDFA248A627}"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602832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E09AEB4-4BE5-4012-B25C-81FC5EC6567D}"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46334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A13FB-8D26-4E55-BCE9-9E08C17DE906}"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5A5CE-1DF5-4CB2-AEA2-67C3651325A1}" type="datetime1">
              <a:rPr lang="en-US" smtClean="0">
                <a:solidFill>
                  <a:prstClr val="black">
                    <a:tint val="75000"/>
                  </a:prstClr>
                </a:solidFill>
              </a:rPr>
              <a:pPr/>
              <a:t>5/28/2014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FAD76-A9EE-4209-88CE-453E3019F7FB}" type="datetime1">
              <a:rPr lang="en-US" smtClean="0">
                <a:solidFill>
                  <a:prstClr val="black">
                    <a:tint val="75000"/>
                  </a:prstClr>
                </a:solidFill>
              </a:rPr>
              <a:pPr/>
              <a:t>5/28/2014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744C5-0C92-4E5A-8C06-FBDF92FCCC4C}" type="datetime1">
              <a:rPr lang="en-US" smtClean="0">
                <a:solidFill>
                  <a:prstClr val="black">
                    <a:tint val="75000"/>
                  </a:prstClr>
                </a:solidFill>
              </a:rPr>
              <a:pPr/>
              <a:t>5/28/2014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90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532D6-99B7-4BE4-87EA-D50544629B96}"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72D6-F62B-40C1-88A2-EAB31280DA95}" type="datetime1">
              <a:rPr lang="en-US" smtClean="0">
                <a:solidFill>
                  <a:prstClr val="black">
                    <a:tint val="75000"/>
                  </a:prstClr>
                </a:solidFill>
              </a:rPr>
              <a:pPr/>
              <a:t>5/28/2014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an curve.JP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26BC4-28E0-4639-98E6-C5F5519C6057}"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98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an curve.JP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26BC4-28E0-4639-98E6-C5F5519C6057}" type="datetime1">
              <a:rPr lang="en-US" smtClean="0">
                <a:solidFill>
                  <a:prstClr val="black">
                    <a:tint val="75000"/>
                  </a:prstClr>
                </a:solidFill>
              </a:rPr>
              <a:pPr/>
              <a:t>5/28/2014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D415-986F-462C-97AB-77EFA3DA03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62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endParaRPr lang="en-US">
              <a:solidFill>
                <a:srgbClr val="DBF5F9">
                  <a:shade val="90000"/>
                </a:srgbClr>
              </a:solidFill>
              <a:latin typeface="Tahoma"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endParaRPr lang="en-US">
              <a:solidFill>
                <a:srgbClr val="DBF5F9">
                  <a:shade val="90000"/>
                </a:srgbClr>
              </a:solidFill>
              <a:latin typeface="Tahoma"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lnSpc>
                <a:spcPct val="80000"/>
              </a:lnSpc>
              <a:spcBef>
                <a:spcPct val="20000"/>
              </a:spcBef>
              <a:buClr>
                <a:srgbClr val="FF0000"/>
              </a:buClr>
              <a:buSzPct val="75000"/>
              <a:buFontTx/>
              <a:buChar char="•"/>
              <a:defRPr kumimoji="0" sz="1200">
                <a:solidFill>
                  <a:schemeClr val="tx2">
                    <a:shade val="90000"/>
                  </a:schemeClr>
                </a:solidFill>
                <a:effectLst>
                  <a:outerShdw blurRad="38100" dist="38100" dir="2700000" algn="tl">
                    <a:srgbClr val="000000">
                      <a:alpha val="43137"/>
                    </a:srgbClr>
                  </a:outerShdw>
                </a:effectLst>
                <a:cs typeface="+mn-cs"/>
              </a:defRPr>
            </a:lvl1pPr>
          </a:lstStyle>
          <a:p>
            <a:pPr fontAlgn="base">
              <a:spcAft>
                <a:spcPct val="0"/>
              </a:spcAft>
              <a:defRPr/>
            </a:pPr>
            <a:fld id="{D302B05E-F925-447E-8072-3CEB7FFCADCE}" type="slidenum">
              <a:rPr lang="en-US">
                <a:solidFill>
                  <a:srgbClr val="DBF5F9">
                    <a:shade val="90000"/>
                  </a:srgbClr>
                </a:solidFill>
                <a:latin typeface="Tahoma" pitchFamily="34" charset="0"/>
              </a:rPr>
              <a:pPr fontAlgn="base">
                <a:spcAft>
                  <a:spcPct val="0"/>
                </a:spcAft>
                <a:defRPr/>
              </a:pPr>
              <a:t>‹#›</a:t>
            </a:fld>
            <a:endParaRPr lang="en-US" dirty="0">
              <a:solidFill>
                <a:srgbClr val="DBF5F9">
                  <a:shade val="90000"/>
                </a:srgbClr>
              </a:solidFill>
              <a:latin typeface="Tahoma"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latin typeface="Tahom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lnSpc>
                  <a:spcPct val="80000"/>
                </a:lnSpc>
                <a:spcBef>
                  <a:spcPct val="20000"/>
                </a:spcBef>
                <a:spcAft>
                  <a:spcPct val="0"/>
                </a:spcAft>
                <a:buClr>
                  <a:srgbClr val="FF0000"/>
                </a:buClr>
                <a:buSzPct val="75000"/>
                <a:buFontTx/>
                <a:buChar char="•"/>
                <a:defRPr/>
              </a:pPr>
              <a:endParaRPr lang="en-US" sz="2000">
                <a:solidFill>
                  <a:prstClr val="white"/>
                </a:solidFill>
                <a:effectLst>
                  <a:outerShdw blurRad="38100" dist="38100" dir="2700000" algn="tl">
                    <a:srgbClr val="000000">
                      <a:alpha val="43137"/>
                    </a:srgbClr>
                  </a:outerShdw>
                </a:effectLst>
                <a:latin typeface="Tahoma" pitchFamily="34" charset="0"/>
              </a:endParaRPr>
            </a:p>
          </p:txBody>
        </p:sp>
      </p:grpSp>
      <p:pic>
        <p:nvPicPr>
          <p:cNvPr id="2058" name="Picture 1032" descr="3DMEATB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152400"/>
            <a:ext cx="1143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6677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p:txBody>
          <a:bodyPr/>
          <a:lstStyle/>
          <a:p>
            <a:pPr algn="ctr" eaLnBrk="1" hangingPunct="1">
              <a:buFontTx/>
              <a:buNone/>
            </a:pPr>
            <a:r>
              <a:rPr lang="en-US" sz="3600" dirty="0" smtClean="0"/>
              <a:t>2015 World </a:t>
            </a:r>
            <a:r>
              <a:rPr lang="en-US" sz="3600" dirty="0" err="1" smtClean="0"/>
              <a:t>Radiocommunication</a:t>
            </a:r>
            <a:r>
              <a:rPr lang="en-US" sz="3600" dirty="0" smtClean="0"/>
              <a:t> Conference Agenda Items</a:t>
            </a:r>
          </a:p>
          <a:p>
            <a:pPr algn="ctr" eaLnBrk="1" hangingPunct="1">
              <a:buFontTx/>
              <a:buNone/>
            </a:pPr>
            <a:r>
              <a:rPr lang="en-US" dirty="0" smtClean="0">
                <a:solidFill>
                  <a:srgbClr val="FFFF00"/>
                </a:solidFill>
              </a:rPr>
              <a:t>Affecting EESS (active)</a:t>
            </a:r>
            <a:endParaRPr lang="en-US" dirty="0" smtClean="0">
              <a:solidFill>
                <a:srgbClr val="FFFF00"/>
              </a:solidFill>
            </a:endParaRPr>
          </a:p>
          <a:p>
            <a:pPr algn="ctr" eaLnBrk="1" hangingPunct="1">
              <a:buFontTx/>
              <a:buNone/>
            </a:pPr>
            <a:r>
              <a:rPr lang="en-US" sz="2000" dirty="0" smtClean="0">
                <a:solidFill>
                  <a:srgbClr val="FFFF00"/>
                </a:solidFill>
              </a:rPr>
              <a:t>May </a:t>
            </a:r>
            <a:r>
              <a:rPr lang="en-US" sz="2000" dirty="0" smtClean="0">
                <a:solidFill>
                  <a:srgbClr val="FFFF00"/>
                </a:solidFill>
              </a:rPr>
              <a:t>29</a:t>
            </a:r>
            <a:r>
              <a:rPr lang="en-US" sz="2000" dirty="0" smtClean="0">
                <a:solidFill>
                  <a:srgbClr val="FFFF00"/>
                </a:solidFill>
              </a:rPr>
              <a:t>, 2014</a:t>
            </a:r>
            <a:endParaRPr lang="en-US" sz="2000" dirty="0" smtClean="0">
              <a:solidFill>
                <a:srgbClr val="FFFF00"/>
              </a:solidFill>
            </a:endParaRPr>
          </a:p>
          <a:p>
            <a:pPr algn="ctr" eaLnBrk="1" hangingPunct="1">
              <a:buFontTx/>
              <a:buNone/>
            </a:pPr>
            <a:endParaRPr lang="en-US" sz="2000" dirty="0" smtClean="0">
              <a:solidFill>
                <a:srgbClr val="FFFF00"/>
              </a:solidFill>
            </a:endParaRPr>
          </a:p>
          <a:p>
            <a:pPr algn="ctr" eaLnBrk="1" hangingPunct="1">
              <a:buFontTx/>
              <a:buNone/>
            </a:pPr>
            <a:r>
              <a:rPr lang="en-US" sz="2000" dirty="0" smtClean="0">
                <a:solidFill>
                  <a:srgbClr val="FFFF00"/>
                </a:solidFill>
              </a:rPr>
              <a:t>Committee On Radio Frequencies</a:t>
            </a:r>
          </a:p>
          <a:p>
            <a:pPr algn="ctr" eaLnBrk="1" hangingPunct="1">
              <a:buFontTx/>
              <a:buNone/>
            </a:pPr>
            <a:endParaRPr lang="en-US" sz="2000" dirty="0" smtClean="0">
              <a:solidFill>
                <a:srgbClr val="FFFF00"/>
              </a:solidFill>
            </a:endParaRPr>
          </a:p>
          <a:p>
            <a:pPr algn="ctr" eaLnBrk="1" hangingPunct="1">
              <a:buFontTx/>
              <a:buNone/>
            </a:pPr>
            <a:r>
              <a:rPr lang="en-US" sz="2000" dirty="0" smtClean="0">
                <a:solidFill>
                  <a:srgbClr val="FFFF00"/>
                </a:solidFill>
              </a:rPr>
              <a:t>Thomas vonDeak</a:t>
            </a:r>
          </a:p>
          <a:p>
            <a:pPr algn="ctr" eaLnBrk="1" hangingPunct="1">
              <a:buFontTx/>
              <a:buNone/>
            </a:pPr>
            <a:r>
              <a:rPr lang="en-US" sz="2000" dirty="0" smtClean="0">
                <a:solidFill>
                  <a:srgbClr val="FFFF00"/>
                </a:solidFill>
              </a:rPr>
              <a:t>NASA Spectrum Office</a:t>
            </a:r>
          </a:p>
        </p:txBody>
      </p:sp>
      <p:sp>
        <p:nvSpPr>
          <p:cNvPr id="3" name="Slide Number Placeholder 2"/>
          <p:cNvSpPr>
            <a:spLocks noGrp="1"/>
          </p:cNvSpPr>
          <p:nvPr>
            <p:ph type="sldNum" sz="quarter" idx="12"/>
          </p:nvPr>
        </p:nvSpPr>
        <p:spPr/>
        <p:txBody>
          <a:bodyPr/>
          <a:lstStyle/>
          <a:p>
            <a:pPr>
              <a:defRPr/>
            </a:pPr>
            <a:fld id="{F0078B55-4E94-4BBA-A8AC-0416C0175704}" type="slidenum">
              <a:rPr lang="en-US" smtClean="0">
                <a:solidFill>
                  <a:srgbClr val="DBF5F9">
                    <a:shade val="90000"/>
                  </a:srgbClr>
                </a:solidFill>
              </a:rPr>
              <a:pPr>
                <a:defRPr/>
              </a:pPr>
              <a:t>1</a:t>
            </a:fld>
            <a:endParaRPr lang="en-US" dirty="0">
              <a:solidFill>
                <a:srgbClr val="DBF5F9">
                  <a:shade val="90000"/>
                </a:srgbClr>
              </a:solidFill>
            </a:endParaRPr>
          </a:p>
        </p:txBody>
      </p:sp>
    </p:spTree>
    <p:extLst>
      <p:ext uri="{BB962C8B-B14F-4D97-AF65-F5344CB8AC3E}">
        <p14:creationId xmlns:p14="http://schemas.microsoft.com/office/powerpoint/2010/main" val="10841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Compatibility </a:t>
            </a:r>
            <a:r>
              <a:rPr lang="en-US" sz="4900" dirty="0" smtClean="0"/>
              <a:t>Analysis</a:t>
            </a:r>
            <a:r>
              <a:rPr lang="en-US" dirty="0" smtClean="0"/>
              <a:t/>
            </a:r>
            <a:br>
              <a:rPr lang="en-US" dirty="0" smtClean="0"/>
            </a:br>
            <a:r>
              <a:rPr lang="en-US" sz="4000" dirty="0" smtClean="0"/>
              <a:t>Methods</a:t>
            </a:r>
            <a:endParaRPr lang="en-US" sz="4000" dirty="0"/>
          </a:p>
        </p:txBody>
      </p:sp>
      <p:sp>
        <p:nvSpPr>
          <p:cNvPr id="4" name="Slide Number Placeholder 3"/>
          <p:cNvSpPr>
            <a:spLocks noGrp="1"/>
          </p:cNvSpPr>
          <p:nvPr>
            <p:ph type="sldNum" sz="quarter" idx="12"/>
          </p:nvPr>
        </p:nvSpPr>
        <p:spPr>
          <a:xfrm>
            <a:off x="6743847" y="6483350"/>
            <a:ext cx="2133600" cy="365125"/>
          </a:xfrm>
        </p:spPr>
        <p:txBody>
          <a:bodyPr/>
          <a:lstStyle/>
          <a:p>
            <a:fld id="{E8E5D415-986F-462C-97AB-77EFA3DA035D}" type="slidenum">
              <a:rPr lang="en-US" smtClean="0">
                <a:solidFill>
                  <a:prstClr val="black">
                    <a:tint val="75000"/>
                  </a:prstClr>
                </a:solidFill>
              </a:rPr>
              <a:pPr/>
              <a:t>10</a:t>
            </a:fld>
            <a:endParaRPr lang="en-US" dirty="0">
              <a:solidFill>
                <a:prstClr val="black">
                  <a:tint val="75000"/>
                </a:prstClr>
              </a:solidFill>
            </a:endParaRPr>
          </a:p>
        </p:txBody>
      </p:sp>
      <p:sp>
        <p:nvSpPr>
          <p:cNvPr id="11" name="Content Placeholder 2"/>
          <p:cNvSpPr>
            <a:spLocks noGrp="1"/>
          </p:cNvSpPr>
          <p:nvPr>
            <p:ph idx="1"/>
          </p:nvPr>
        </p:nvSpPr>
        <p:spPr>
          <a:xfrm>
            <a:off x="212624" y="1214732"/>
            <a:ext cx="8763000" cy="2514600"/>
          </a:xfrm>
        </p:spPr>
        <p:txBody>
          <a:bodyPr>
            <a:normAutofit/>
          </a:bodyPr>
          <a:lstStyle/>
          <a:p>
            <a:pPr marL="0" indent="0" algn="ctr">
              <a:buNone/>
            </a:pPr>
            <a:r>
              <a:rPr lang="en-US" sz="5000" dirty="0" smtClean="0">
                <a:latin typeface="Times New Roman" panose="02020603050405020304" pitchFamily="18" charset="0"/>
                <a:cs typeface="Times New Roman" panose="02020603050405020304" pitchFamily="18" charset="0"/>
              </a:rPr>
              <a:t>Two basic types of analysis</a:t>
            </a:r>
          </a:p>
          <a:p>
            <a:pPr marL="0" indent="0">
              <a:buNone/>
            </a:pPr>
            <a:r>
              <a:rPr lang="en-US" sz="4000" u="sng" dirty="0" smtClean="0">
                <a:latin typeface="Times New Roman" panose="02020603050405020304" pitchFamily="18" charset="0"/>
                <a:cs typeface="Times New Roman" panose="02020603050405020304" pitchFamily="18" charset="0"/>
              </a:rPr>
              <a:t>Single entry</a:t>
            </a:r>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Dynamic analysis</a:t>
            </a:r>
            <a:endParaRPr lang="en-US" sz="4000" u="sng"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599760" y="3277794"/>
            <a:ext cx="2067240" cy="2109386"/>
            <a:chOff x="599760" y="3277794"/>
            <a:chExt cx="1655564" cy="1745294"/>
          </a:xfrm>
        </p:grpSpPr>
        <p:sp>
          <p:nvSpPr>
            <p:cNvPr id="6" name="Text Box 17"/>
            <p:cNvSpPr txBox="1">
              <a:spLocks noChangeArrowheads="1"/>
            </p:cNvSpPr>
            <p:nvPr/>
          </p:nvSpPr>
          <p:spPr bwMode="auto">
            <a:xfrm>
              <a:off x="599760" y="3277794"/>
              <a:ext cx="637351" cy="5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85000" lnSpcReduction="20000"/>
            </a:bodyPr>
            <a:lstStyle/>
            <a:p>
              <a:r>
                <a:rPr lang="en-US" altLang="en-US" sz="1600" dirty="0"/>
                <a:t>Remote Sensing </a:t>
              </a:r>
              <a:r>
                <a:rPr lang="en-US" altLang="en-US" sz="1600" dirty="0" smtClean="0"/>
                <a:t>System</a:t>
              </a:r>
              <a:endParaRPr lang="en-US" altLang="en-US" sz="1600" dirty="0"/>
            </a:p>
          </p:txBody>
        </p:sp>
        <p:grpSp>
          <p:nvGrpSpPr>
            <p:cNvPr id="7" name="Group 18"/>
            <p:cNvGrpSpPr>
              <a:grpSpLocks/>
            </p:cNvGrpSpPr>
            <p:nvPr/>
          </p:nvGrpSpPr>
          <p:grpSpPr bwMode="auto">
            <a:xfrm rot="21036862">
              <a:off x="1145561" y="3328259"/>
              <a:ext cx="492735" cy="529456"/>
              <a:chOff x="1296" y="1824"/>
              <a:chExt cx="531" cy="514"/>
            </a:xfrm>
          </p:grpSpPr>
          <p:sp>
            <p:nvSpPr>
              <p:cNvPr id="72"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 name="Line 146"/>
            <p:cNvSpPr>
              <a:spLocks noChangeShapeType="1"/>
            </p:cNvSpPr>
            <p:nvPr/>
          </p:nvSpPr>
          <p:spPr bwMode="auto">
            <a:xfrm flipV="1">
              <a:off x="1131611" y="3906696"/>
              <a:ext cx="174917" cy="473663"/>
            </a:xfrm>
            <a:prstGeom prst="line">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298" y="4503440"/>
              <a:ext cx="117755" cy="207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7906" y="4501645"/>
              <a:ext cx="1137418" cy="521443"/>
            </a:xfrm>
            <a:prstGeom prst="rect">
              <a:avLst/>
            </a:prstGeom>
            <a:noFill/>
          </p:spPr>
          <p:txBody>
            <a:bodyPr wrap="none" rtlCol="0">
              <a:normAutofit fontScale="77500" lnSpcReduction="20000"/>
            </a:bodyPr>
            <a:lstStyle/>
            <a:p>
              <a:r>
                <a:rPr lang="en-US" dirty="0" smtClean="0"/>
                <a:t>Single </a:t>
              </a:r>
            </a:p>
            <a:p>
              <a:r>
                <a:rPr lang="en-US" dirty="0" smtClean="0"/>
                <a:t>Fixed Satellite Service </a:t>
              </a:r>
            </a:p>
            <a:p>
              <a:r>
                <a:rPr lang="en-US" dirty="0" smtClean="0"/>
                <a:t>uplink</a:t>
              </a:r>
              <a:endParaRPr lang="en-US" dirty="0"/>
            </a:p>
          </p:txBody>
        </p:sp>
      </p:grpSp>
      <p:grpSp>
        <p:nvGrpSpPr>
          <p:cNvPr id="8" name="Group 7"/>
          <p:cNvGrpSpPr/>
          <p:nvPr/>
        </p:nvGrpSpPr>
        <p:grpSpPr>
          <a:xfrm>
            <a:off x="3918799" y="3487558"/>
            <a:ext cx="2319300" cy="2171330"/>
            <a:chOff x="4531033" y="2965494"/>
            <a:chExt cx="3509310" cy="3235614"/>
          </a:xfrm>
        </p:grpSpPr>
        <p:grpSp>
          <p:nvGrpSpPr>
            <p:cNvPr id="147" name="Group 146"/>
            <p:cNvGrpSpPr/>
            <p:nvPr/>
          </p:nvGrpSpPr>
          <p:grpSpPr>
            <a:xfrm>
              <a:off x="4753192" y="2965494"/>
              <a:ext cx="2209800" cy="3181872"/>
              <a:chOff x="5257800" y="3685636"/>
              <a:chExt cx="2209800" cy="3181872"/>
            </a:xfrm>
          </p:grpSpPr>
          <p:sp>
            <p:nvSpPr>
              <p:cNvPr id="144" name="Oval 143"/>
              <p:cNvSpPr/>
              <p:nvPr/>
            </p:nvSpPr>
            <p:spPr>
              <a:xfrm rot="21203007">
                <a:off x="5897519" y="4037117"/>
                <a:ext cx="1113306" cy="2830391"/>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 name="Picture 161" descr="NA005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60122"/>
                <a:ext cx="2209800" cy="1956242"/>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8"/>
              <p:cNvGrpSpPr>
                <a:grpSpLocks/>
              </p:cNvGrpSpPr>
              <p:nvPr/>
            </p:nvGrpSpPr>
            <p:grpSpPr bwMode="auto">
              <a:xfrm rot="21036862">
                <a:off x="5941218" y="3685636"/>
                <a:ext cx="842963" cy="815975"/>
                <a:chOff x="1296" y="1824"/>
                <a:chExt cx="531" cy="514"/>
              </a:xfrm>
            </p:grpSpPr>
            <p:sp>
              <p:nvSpPr>
                <p:cNvPr id="108"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0"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722" y="5890386"/>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8812" y="5538243"/>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122" y="4720177"/>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092" y="4844781"/>
                <a:ext cx="177277" cy="28194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10963" y="5795618"/>
                <a:ext cx="158617" cy="25227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4998018"/>
                <a:ext cx="161855" cy="25742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28368" y="4852938"/>
                <a:ext cx="152224" cy="24210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74389" y="5396194"/>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95770" y="5433622"/>
                <a:ext cx="156692" cy="2492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78783" y="5255439"/>
                <a:ext cx="138316" cy="219983"/>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66402" y="4844781"/>
                <a:ext cx="152225" cy="242104"/>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3619" y="5453828"/>
                <a:ext cx="156692" cy="249209"/>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Text Box 17"/>
            <p:cNvSpPr txBox="1">
              <a:spLocks noChangeArrowheads="1"/>
            </p:cNvSpPr>
            <p:nvPr/>
          </p:nvSpPr>
          <p:spPr bwMode="auto">
            <a:xfrm>
              <a:off x="4531033" y="3071990"/>
              <a:ext cx="935809"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62500" lnSpcReduction="20000"/>
            </a:bodyPr>
            <a:lstStyle/>
            <a:p>
              <a:r>
                <a:rPr lang="en-US" altLang="en-US" sz="1600" dirty="0"/>
                <a:t>Remote Sensing </a:t>
              </a:r>
              <a:r>
                <a:rPr lang="en-US" altLang="en-US" sz="1600" dirty="0" smtClean="0"/>
                <a:t>System</a:t>
              </a:r>
              <a:endParaRPr lang="en-US" altLang="en-US" sz="1600" dirty="0"/>
            </a:p>
          </p:txBody>
        </p:sp>
        <p:sp>
          <p:nvSpPr>
            <p:cNvPr id="146" name="TextBox 145"/>
            <p:cNvSpPr txBox="1"/>
            <p:nvPr/>
          </p:nvSpPr>
          <p:spPr>
            <a:xfrm>
              <a:off x="6499872" y="5557465"/>
              <a:ext cx="1540471" cy="643643"/>
            </a:xfrm>
            <a:prstGeom prst="rect">
              <a:avLst/>
            </a:prstGeom>
            <a:noFill/>
          </p:spPr>
          <p:txBody>
            <a:bodyPr wrap="none" rtlCol="0">
              <a:normAutofit fontScale="47500" lnSpcReduction="20000"/>
            </a:bodyPr>
            <a:lstStyle/>
            <a:p>
              <a:r>
                <a:rPr lang="en-US" dirty="0" smtClean="0"/>
                <a:t>Global</a:t>
              </a:r>
            </a:p>
            <a:p>
              <a:r>
                <a:rPr lang="en-US" dirty="0" smtClean="0"/>
                <a:t>Fixed Satellite Service </a:t>
              </a:r>
            </a:p>
            <a:p>
              <a:r>
                <a:rPr lang="en-US" dirty="0" smtClean="0"/>
                <a:t>uplinks</a:t>
              </a:r>
              <a:endParaRPr lang="en-US" dirty="0"/>
            </a:p>
          </p:txBody>
        </p:sp>
      </p:grpSp>
      <p:sp>
        <p:nvSpPr>
          <p:cNvPr id="9" name="TextBox 8"/>
          <p:cNvSpPr txBox="1"/>
          <p:nvPr/>
        </p:nvSpPr>
        <p:spPr>
          <a:xfrm>
            <a:off x="4381281" y="2951692"/>
            <a:ext cx="970137" cy="369332"/>
          </a:xfrm>
          <a:prstGeom prst="rect">
            <a:avLst/>
          </a:prstGeom>
          <a:noFill/>
        </p:spPr>
        <p:txBody>
          <a:bodyPr wrap="none" rtlCol="0">
            <a:spAutoFit/>
          </a:bodyPr>
          <a:lstStyle/>
          <a:p>
            <a:r>
              <a:rPr lang="en-US" dirty="0" smtClean="0"/>
              <a:t>Random</a:t>
            </a:r>
            <a:endParaRPr lang="en-US" dirty="0"/>
          </a:p>
        </p:txBody>
      </p:sp>
      <p:sp>
        <p:nvSpPr>
          <p:cNvPr id="10" name="TextBox 9"/>
          <p:cNvSpPr txBox="1"/>
          <p:nvPr/>
        </p:nvSpPr>
        <p:spPr>
          <a:xfrm>
            <a:off x="7010843" y="2908462"/>
            <a:ext cx="1187248" cy="369332"/>
          </a:xfrm>
          <a:prstGeom prst="rect">
            <a:avLst/>
          </a:prstGeom>
          <a:noFill/>
        </p:spPr>
        <p:txBody>
          <a:bodyPr wrap="none" rtlCol="0">
            <a:spAutoFit/>
          </a:bodyPr>
          <a:lstStyle/>
          <a:p>
            <a:r>
              <a:rPr lang="en-US" dirty="0" smtClean="0"/>
              <a:t>Systematic</a:t>
            </a:r>
            <a:endParaRPr lang="en-US" dirty="0"/>
          </a:p>
        </p:txBody>
      </p:sp>
      <p:grpSp>
        <p:nvGrpSpPr>
          <p:cNvPr id="13" name="Group 12"/>
          <p:cNvGrpSpPr/>
          <p:nvPr/>
        </p:nvGrpSpPr>
        <p:grpSpPr>
          <a:xfrm>
            <a:off x="6654955" y="3289081"/>
            <a:ext cx="1828799" cy="2428718"/>
            <a:chOff x="6396829" y="3462357"/>
            <a:chExt cx="1828799" cy="2428718"/>
          </a:xfrm>
        </p:grpSpPr>
        <p:grpSp>
          <p:nvGrpSpPr>
            <p:cNvPr id="97" name="Group 18"/>
            <p:cNvGrpSpPr>
              <a:grpSpLocks/>
            </p:cNvGrpSpPr>
            <p:nvPr/>
          </p:nvGrpSpPr>
          <p:grpSpPr bwMode="auto">
            <a:xfrm rot="21036862">
              <a:off x="7468280" y="3462357"/>
              <a:ext cx="492735" cy="529456"/>
              <a:chOff x="1296" y="1824"/>
              <a:chExt cx="531" cy="514"/>
            </a:xfrm>
          </p:grpSpPr>
          <p:sp>
            <p:nvSpPr>
              <p:cNvPr id="98" name="AutoShape 19"/>
              <p:cNvSpPr>
                <a:spLocks noChangeAspect="1" noChangeArrowheads="1" noTextEdit="1"/>
              </p:cNvSpPr>
              <p:nvPr/>
            </p:nvSpPr>
            <p:spPr bwMode="auto">
              <a:xfrm rot="10578339">
                <a:off x="1296" y="1824"/>
                <a:ext cx="528"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Freeform 20"/>
              <p:cNvSpPr>
                <a:spLocks/>
              </p:cNvSpPr>
              <p:nvPr/>
            </p:nvSpPr>
            <p:spPr bwMode="auto">
              <a:xfrm rot="10578339">
                <a:off x="1652" y="2027"/>
                <a:ext cx="164" cy="169"/>
              </a:xfrm>
              <a:custGeom>
                <a:avLst/>
                <a:gdLst>
                  <a:gd name="T0" fmla="*/ 761 w 937"/>
                  <a:gd name="T1" fmla="*/ 813 h 813"/>
                  <a:gd name="T2" fmla="*/ 0 w 937"/>
                  <a:gd name="T3" fmla="*/ 370 h 813"/>
                  <a:gd name="T4" fmla="*/ 530 w 937"/>
                  <a:gd name="T5" fmla="*/ 0 h 813"/>
                  <a:gd name="T6" fmla="*/ 937 w 937"/>
                  <a:gd name="T7" fmla="*/ 695 h 813"/>
                  <a:gd name="T8" fmla="*/ 761 w 937"/>
                  <a:gd name="T9" fmla="*/ 813 h 813"/>
                  <a:gd name="T10" fmla="*/ 761 w 937"/>
                  <a:gd name="T11" fmla="*/ 813 h 813"/>
                  <a:gd name="T12" fmla="*/ 761 w 937"/>
                  <a:gd name="T13" fmla="*/ 813 h 813"/>
                </a:gdLst>
                <a:ahLst/>
                <a:cxnLst>
                  <a:cxn ang="0">
                    <a:pos x="T0" y="T1"/>
                  </a:cxn>
                  <a:cxn ang="0">
                    <a:pos x="T2" y="T3"/>
                  </a:cxn>
                  <a:cxn ang="0">
                    <a:pos x="T4" y="T5"/>
                  </a:cxn>
                  <a:cxn ang="0">
                    <a:pos x="T6" y="T7"/>
                  </a:cxn>
                  <a:cxn ang="0">
                    <a:pos x="T8" y="T9"/>
                  </a:cxn>
                  <a:cxn ang="0">
                    <a:pos x="T10" y="T11"/>
                  </a:cxn>
                  <a:cxn ang="0">
                    <a:pos x="T12" y="T13"/>
                  </a:cxn>
                </a:cxnLst>
                <a:rect l="0" t="0" r="r" b="b"/>
                <a:pathLst>
                  <a:path w="937" h="813">
                    <a:moveTo>
                      <a:pt x="761" y="813"/>
                    </a:moveTo>
                    <a:lnTo>
                      <a:pt x="0" y="370"/>
                    </a:lnTo>
                    <a:lnTo>
                      <a:pt x="530" y="0"/>
                    </a:lnTo>
                    <a:lnTo>
                      <a:pt x="937" y="695"/>
                    </a:lnTo>
                    <a:lnTo>
                      <a:pt x="761" y="813"/>
                    </a:lnTo>
                    <a:lnTo>
                      <a:pt x="761" y="813"/>
                    </a:lnTo>
                    <a:lnTo>
                      <a:pt x="761" y="8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21"/>
              <p:cNvSpPr>
                <a:spLocks/>
              </p:cNvSpPr>
              <p:nvPr/>
            </p:nvSpPr>
            <p:spPr bwMode="auto">
              <a:xfrm rot="10578339">
                <a:off x="1654" y="2022"/>
                <a:ext cx="103" cy="170"/>
              </a:xfrm>
              <a:custGeom>
                <a:avLst/>
                <a:gdLst>
                  <a:gd name="T0" fmla="*/ 122 w 590"/>
                  <a:gd name="T1" fmla="*/ 432 h 807"/>
                  <a:gd name="T2" fmla="*/ 179 w 590"/>
                  <a:gd name="T3" fmla="*/ 335 h 807"/>
                  <a:gd name="T4" fmla="*/ 223 w 590"/>
                  <a:gd name="T5" fmla="*/ 273 h 807"/>
                  <a:gd name="T6" fmla="*/ 277 w 590"/>
                  <a:gd name="T7" fmla="*/ 272 h 807"/>
                  <a:gd name="T8" fmla="*/ 347 w 590"/>
                  <a:gd name="T9" fmla="*/ 358 h 807"/>
                  <a:gd name="T10" fmla="*/ 347 w 590"/>
                  <a:gd name="T11" fmla="*/ 446 h 807"/>
                  <a:gd name="T12" fmla="*/ 365 w 590"/>
                  <a:gd name="T13" fmla="*/ 567 h 807"/>
                  <a:gd name="T14" fmla="*/ 403 w 590"/>
                  <a:gd name="T15" fmla="*/ 535 h 807"/>
                  <a:gd name="T16" fmla="*/ 493 w 590"/>
                  <a:gd name="T17" fmla="*/ 505 h 807"/>
                  <a:gd name="T18" fmla="*/ 552 w 590"/>
                  <a:gd name="T19" fmla="*/ 535 h 807"/>
                  <a:gd name="T20" fmla="*/ 590 w 590"/>
                  <a:gd name="T21" fmla="*/ 686 h 807"/>
                  <a:gd name="T22" fmla="*/ 570 w 590"/>
                  <a:gd name="T23" fmla="*/ 789 h 807"/>
                  <a:gd name="T24" fmla="*/ 524 w 590"/>
                  <a:gd name="T25" fmla="*/ 799 h 807"/>
                  <a:gd name="T26" fmla="*/ 475 w 590"/>
                  <a:gd name="T27" fmla="*/ 599 h 807"/>
                  <a:gd name="T28" fmla="*/ 424 w 590"/>
                  <a:gd name="T29" fmla="*/ 636 h 807"/>
                  <a:gd name="T30" fmla="*/ 365 w 590"/>
                  <a:gd name="T31" fmla="*/ 696 h 807"/>
                  <a:gd name="T32" fmla="*/ 334 w 590"/>
                  <a:gd name="T33" fmla="*/ 726 h 807"/>
                  <a:gd name="T34" fmla="*/ 287 w 590"/>
                  <a:gd name="T35" fmla="*/ 747 h 807"/>
                  <a:gd name="T36" fmla="*/ 244 w 590"/>
                  <a:gd name="T37" fmla="*/ 674 h 807"/>
                  <a:gd name="T38" fmla="*/ 253 w 590"/>
                  <a:gd name="T39" fmla="*/ 450 h 807"/>
                  <a:gd name="T40" fmla="*/ 246 w 590"/>
                  <a:gd name="T41" fmla="*/ 384 h 807"/>
                  <a:gd name="T42" fmla="*/ 217 w 590"/>
                  <a:gd name="T43" fmla="*/ 428 h 807"/>
                  <a:gd name="T44" fmla="*/ 181 w 590"/>
                  <a:gd name="T45" fmla="*/ 479 h 807"/>
                  <a:gd name="T46" fmla="*/ 140 w 590"/>
                  <a:gd name="T47" fmla="*/ 529 h 807"/>
                  <a:gd name="T48" fmla="*/ 98 w 590"/>
                  <a:gd name="T49" fmla="*/ 570 h 807"/>
                  <a:gd name="T50" fmla="*/ 59 w 590"/>
                  <a:gd name="T51" fmla="*/ 593 h 807"/>
                  <a:gd name="T52" fmla="*/ 4 w 590"/>
                  <a:gd name="T53" fmla="*/ 554 h 807"/>
                  <a:gd name="T54" fmla="*/ 10 w 590"/>
                  <a:gd name="T55" fmla="*/ 359 h 807"/>
                  <a:gd name="T56" fmla="*/ 46 w 590"/>
                  <a:gd name="T57" fmla="*/ 193 h 807"/>
                  <a:gd name="T58" fmla="*/ 81 w 590"/>
                  <a:gd name="T59" fmla="*/ 84 h 807"/>
                  <a:gd name="T60" fmla="*/ 119 w 590"/>
                  <a:gd name="T61" fmla="*/ 9 h 807"/>
                  <a:gd name="T62" fmla="*/ 144 w 590"/>
                  <a:gd name="T63" fmla="*/ 14 h 807"/>
                  <a:gd name="T64" fmla="*/ 124 w 590"/>
                  <a:gd name="T65" fmla="*/ 152 h 807"/>
                  <a:gd name="T66" fmla="*/ 81 w 590"/>
                  <a:gd name="T67" fmla="*/ 341 h 807"/>
                  <a:gd name="T68" fmla="*/ 79 w 590"/>
                  <a:gd name="T69" fmla="*/ 4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807">
                    <a:moveTo>
                      <a:pt x="79" y="476"/>
                    </a:moveTo>
                    <a:lnTo>
                      <a:pt x="122" y="432"/>
                    </a:lnTo>
                    <a:lnTo>
                      <a:pt x="152" y="385"/>
                    </a:lnTo>
                    <a:lnTo>
                      <a:pt x="179" y="335"/>
                    </a:lnTo>
                    <a:lnTo>
                      <a:pt x="209" y="286"/>
                    </a:lnTo>
                    <a:lnTo>
                      <a:pt x="223" y="273"/>
                    </a:lnTo>
                    <a:lnTo>
                      <a:pt x="240" y="267"/>
                    </a:lnTo>
                    <a:lnTo>
                      <a:pt x="277" y="272"/>
                    </a:lnTo>
                    <a:lnTo>
                      <a:pt x="328" y="299"/>
                    </a:lnTo>
                    <a:lnTo>
                      <a:pt x="347" y="358"/>
                    </a:lnTo>
                    <a:lnTo>
                      <a:pt x="348" y="400"/>
                    </a:lnTo>
                    <a:lnTo>
                      <a:pt x="347" y="446"/>
                    </a:lnTo>
                    <a:lnTo>
                      <a:pt x="330" y="604"/>
                    </a:lnTo>
                    <a:lnTo>
                      <a:pt x="365" y="567"/>
                    </a:lnTo>
                    <a:lnTo>
                      <a:pt x="383" y="550"/>
                    </a:lnTo>
                    <a:lnTo>
                      <a:pt x="403" y="535"/>
                    </a:lnTo>
                    <a:lnTo>
                      <a:pt x="453" y="511"/>
                    </a:lnTo>
                    <a:lnTo>
                      <a:pt x="493" y="505"/>
                    </a:lnTo>
                    <a:lnTo>
                      <a:pt x="527" y="514"/>
                    </a:lnTo>
                    <a:lnTo>
                      <a:pt x="552" y="535"/>
                    </a:lnTo>
                    <a:lnTo>
                      <a:pt x="581" y="603"/>
                    </a:lnTo>
                    <a:lnTo>
                      <a:pt x="590" y="686"/>
                    </a:lnTo>
                    <a:lnTo>
                      <a:pt x="579" y="761"/>
                    </a:lnTo>
                    <a:lnTo>
                      <a:pt x="570" y="789"/>
                    </a:lnTo>
                    <a:lnTo>
                      <a:pt x="556" y="807"/>
                    </a:lnTo>
                    <a:lnTo>
                      <a:pt x="524" y="799"/>
                    </a:lnTo>
                    <a:lnTo>
                      <a:pt x="490" y="716"/>
                    </a:lnTo>
                    <a:lnTo>
                      <a:pt x="475" y="599"/>
                    </a:lnTo>
                    <a:lnTo>
                      <a:pt x="443" y="619"/>
                    </a:lnTo>
                    <a:lnTo>
                      <a:pt x="424" y="636"/>
                    </a:lnTo>
                    <a:lnTo>
                      <a:pt x="404" y="656"/>
                    </a:lnTo>
                    <a:lnTo>
                      <a:pt x="365" y="696"/>
                    </a:lnTo>
                    <a:lnTo>
                      <a:pt x="348" y="713"/>
                    </a:lnTo>
                    <a:lnTo>
                      <a:pt x="334" y="726"/>
                    </a:lnTo>
                    <a:lnTo>
                      <a:pt x="308" y="743"/>
                    </a:lnTo>
                    <a:lnTo>
                      <a:pt x="287" y="747"/>
                    </a:lnTo>
                    <a:lnTo>
                      <a:pt x="259" y="726"/>
                    </a:lnTo>
                    <a:lnTo>
                      <a:pt x="244" y="674"/>
                    </a:lnTo>
                    <a:lnTo>
                      <a:pt x="242" y="603"/>
                    </a:lnTo>
                    <a:lnTo>
                      <a:pt x="253" y="450"/>
                    </a:lnTo>
                    <a:lnTo>
                      <a:pt x="261" y="359"/>
                    </a:lnTo>
                    <a:lnTo>
                      <a:pt x="246" y="384"/>
                    </a:lnTo>
                    <a:lnTo>
                      <a:pt x="233" y="404"/>
                    </a:lnTo>
                    <a:lnTo>
                      <a:pt x="217" y="428"/>
                    </a:lnTo>
                    <a:lnTo>
                      <a:pt x="200" y="453"/>
                    </a:lnTo>
                    <a:lnTo>
                      <a:pt x="181" y="479"/>
                    </a:lnTo>
                    <a:lnTo>
                      <a:pt x="161" y="504"/>
                    </a:lnTo>
                    <a:lnTo>
                      <a:pt x="140" y="529"/>
                    </a:lnTo>
                    <a:lnTo>
                      <a:pt x="119" y="551"/>
                    </a:lnTo>
                    <a:lnTo>
                      <a:pt x="98" y="570"/>
                    </a:lnTo>
                    <a:lnTo>
                      <a:pt x="78" y="585"/>
                    </a:lnTo>
                    <a:lnTo>
                      <a:pt x="59" y="593"/>
                    </a:lnTo>
                    <a:lnTo>
                      <a:pt x="26" y="591"/>
                    </a:lnTo>
                    <a:lnTo>
                      <a:pt x="4" y="554"/>
                    </a:lnTo>
                    <a:lnTo>
                      <a:pt x="0" y="436"/>
                    </a:lnTo>
                    <a:lnTo>
                      <a:pt x="10" y="359"/>
                    </a:lnTo>
                    <a:lnTo>
                      <a:pt x="25" y="275"/>
                    </a:lnTo>
                    <a:lnTo>
                      <a:pt x="46" y="193"/>
                    </a:lnTo>
                    <a:lnTo>
                      <a:pt x="68" y="117"/>
                    </a:lnTo>
                    <a:lnTo>
                      <a:pt x="81" y="84"/>
                    </a:lnTo>
                    <a:lnTo>
                      <a:pt x="93" y="54"/>
                    </a:lnTo>
                    <a:lnTo>
                      <a:pt x="119" y="9"/>
                    </a:lnTo>
                    <a:lnTo>
                      <a:pt x="135" y="0"/>
                    </a:lnTo>
                    <a:lnTo>
                      <a:pt x="144" y="14"/>
                    </a:lnTo>
                    <a:lnTo>
                      <a:pt x="137" y="99"/>
                    </a:lnTo>
                    <a:lnTo>
                      <a:pt x="124" y="152"/>
                    </a:lnTo>
                    <a:lnTo>
                      <a:pt x="107" y="211"/>
                    </a:lnTo>
                    <a:lnTo>
                      <a:pt x="81" y="341"/>
                    </a:lnTo>
                    <a:lnTo>
                      <a:pt x="75" y="408"/>
                    </a:lnTo>
                    <a:lnTo>
                      <a:pt x="79" y="476"/>
                    </a:lnTo>
                    <a:lnTo>
                      <a:pt x="79" y="47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22"/>
              <p:cNvSpPr>
                <a:spLocks/>
              </p:cNvSpPr>
              <p:nvPr/>
            </p:nvSpPr>
            <p:spPr bwMode="auto">
              <a:xfrm rot="10578339">
                <a:off x="1490" y="1899"/>
                <a:ext cx="247" cy="259"/>
              </a:xfrm>
              <a:custGeom>
                <a:avLst/>
                <a:gdLst>
                  <a:gd name="T0" fmla="*/ 52 w 1415"/>
                  <a:gd name="T1" fmla="*/ 884 h 1240"/>
                  <a:gd name="T2" fmla="*/ 318 w 1415"/>
                  <a:gd name="T3" fmla="*/ 797 h 1240"/>
                  <a:gd name="T4" fmla="*/ 326 w 1415"/>
                  <a:gd name="T5" fmla="*/ 670 h 1240"/>
                  <a:gd name="T6" fmla="*/ 707 w 1415"/>
                  <a:gd name="T7" fmla="*/ 307 h 1240"/>
                  <a:gd name="T8" fmla="*/ 901 w 1415"/>
                  <a:gd name="T9" fmla="*/ 309 h 1240"/>
                  <a:gd name="T10" fmla="*/ 910 w 1415"/>
                  <a:gd name="T11" fmla="*/ 94 h 1240"/>
                  <a:gd name="T12" fmla="*/ 1158 w 1415"/>
                  <a:gd name="T13" fmla="*/ 0 h 1240"/>
                  <a:gd name="T14" fmla="*/ 1353 w 1415"/>
                  <a:gd name="T15" fmla="*/ 39 h 1240"/>
                  <a:gd name="T16" fmla="*/ 1415 w 1415"/>
                  <a:gd name="T17" fmla="*/ 278 h 1240"/>
                  <a:gd name="T18" fmla="*/ 1158 w 1415"/>
                  <a:gd name="T19" fmla="*/ 434 h 1240"/>
                  <a:gd name="T20" fmla="*/ 1229 w 1415"/>
                  <a:gd name="T21" fmla="*/ 577 h 1240"/>
                  <a:gd name="T22" fmla="*/ 734 w 1415"/>
                  <a:gd name="T23" fmla="*/ 1019 h 1240"/>
                  <a:gd name="T24" fmla="*/ 556 w 1415"/>
                  <a:gd name="T25" fmla="*/ 1128 h 1240"/>
                  <a:gd name="T26" fmla="*/ 460 w 1415"/>
                  <a:gd name="T27" fmla="*/ 1112 h 1240"/>
                  <a:gd name="T28" fmla="*/ 451 w 1415"/>
                  <a:gd name="T29" fmla="*/ 1240 h 1240"/>
                  <a:gd name="T30" fmla="*/ 265 w 1415"/>
                  <a:gd name="T31" fmla="*/ 1209 h 1240"/>
                  <a:gd name="T32" fmla="*/ 88 w 1415"/>
                  <a:gd name="T33" fmla="*/ 1104 h 1240"/>
                  <a:gd name="T34" fmla="*/ 0 w 1415"/>
                  <a:gd name="T35" fmla="*/ 917 h 1240"/>
                  <a:gd name="T36" fmla="*/ 52 w 1415"/>
                  <a:gd name="T37" fmla="*/ 884 h 1240"/>
                  <a:gd name="T38" fmla="*/ 52 w 1415"/>
                  <a:gd name="T39" fmla="*/ 884 h 1240"/>
                  <a:gd name="T40" fmla="*/ 52 w 1415"/>
                  <a:gd name="T41" fmla="*/ 88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5" h="1240">
                    <a:moveTo>
                      <a:pt x="52" y="884"/>
                    </a:moveTo>
                    <a:lnTo>
                      <a:pt x="318" y="797"/>
                    </a:lnTo>
                    <a:lnTo>
                      <a:pt x="326" y="670"/>
                    </a:lnTo>
                    <a:lnTo>
                      <a:pt x="707" y="307"/>
                    </a:lnTo>
                    <a:lnTo>
                      <a:pt x="901" y="309"/>
                    </a:lnTo>
                    <a:lnTo>
                      <a:pt x="910" y="94"/>
                    </a:lnTo>
                    <a:lnTo>
                      <a:pt x="1158" y="0"/>
                    </a:lnTo>
                    <a:lnTo>
                      <a:pt x="1353" y="39"/>
                    </a:lnTo>
                    <a:lnTo>
                      <a:pt x="1415" y="278"/>
                    </a:lnTo>
                    <a:lnTo>
                      <a:pt x="1158" y="434"/>
                    </a:lnTo>
                    <a:lnTo>
                      <a:pt x="1229" y="577"/>
                    </a:lnTo>
                    <a:lnTo>
                      <a:pt x="734" y="1019"/>
                    </a:lnTo>
                    <a:lnTo>
                      <a:pt x="556" y="1128"/>
                    </a:lnTo>
                    <a:lnTo>
                      <a:pt x="460" y="1112"/>
                    </a:lnTo>
                    <a:lnTo>
                      <a:pt x="451" y="1240"/>
                    </a:lnTo>
                    <a:lnTo>
                      <a:pt x="265" y="1209"/>
                    </a:lnTo>
                    <a:lnTo>
                      <a:pt x="88" y="1104"/>
                    </a:lnTo>
                    <a:lnTo>
                      <a:pt x="0" y="917"/>
                    </a:lnTo>
                    <a:lnTo>
                      <a:pt x="52" y="884"/>
                    </a:lnTo>
                    <a:lnTo>
                      <a:pt x="52" y="884"/>
                    </a:lnTo>
                    <a:lnTo>
                      <a:pt x="52" y="8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23"/>
              <p:cNvSpPr>
                <a:spLocks/>
              </p:cNvSpPr>
              <p:nvPr/>
            </p:nvSpPr>
            <p:spPr bwMode="auto">
              <a:xfrm rot="10578339">
                <a:off x="1664" y="1899"/>
                <a:ext cx="66" cy="67"/>
              </a:xfrm>
              <a:custGeom>
                <a:avLst/>
                <a:gdLst>
                  <a:gd name="T0" fmla="*/ 238 w 382"/>
                  <a:gd name="T1" fmla="*/ 317 h 322"/>
                  <a:gd name="T2" fmla="*/ 194 w 382"/>
                  <a:gd name="T3" fmla="*/ 290 h 322"/>
                  <a:gd name="T4" fmla="*/ 164 w 382"/>
                  <a:gd name="T5" fmla="*/ 246 h 322"/>
                  <a:gd name="T6" fmla="*/ 135 w 382"/>
                  <a:gd name="T7" fmla="*/ 201 h 322"/>
                  <a:gd name="T8" fmla="*/ 118 w 382"/>
                  <a:gd name="T9" fmla="*/ 181 h 322"/>
                  <a:gd name="T10" fmla="*/ 94 w 382"/>
                  <a:gd name="T11" fmla="*/ 168 h 322"/>
                  <a:gd name="T12" fmla="*/ 45 w 382"/>
                  <a:gd name="T13" fmla="*/ 140 h 322"/>
                  <a:gd name="T14" fmla="*/ 14 w 382"/>
                  <a:gd name="T15" fmla="*/ 108 h 322"/>
                  <a:gd name="T16" fmla="*/ 0 w 382"/>
                  <a:gd name="T17" fmla="*/ 75 h 322"/>
                  <a:gd name="T18" fmla="*/ 0 w 382"/>
                  <a:gd name="T19" fmla="*/ 44 h 322"/>
                  <a:gd name="T20" fmla="*/ 14 w 382"/>
                  <a:gd name="T21" fmla="*/ 17 h 322"/>
                  <a:gd name="T22" fmla="*/ 41 w 382"/>
                  <a:gd name="T23" fmla="*/ 0 h 322"/>
                  <a:gd name="T24" fmla="*/ 131 w 382"/>
                  <a:gd name="T25" fmla="*/ 4 h 322"/>
                  <a:gd name="T26" fmla="*/ 178 w 382"/>
                  <a:gd name="T27" fmla="*/ 31 h 322"/>
                  <a:gd name="T28" fmla="*/ 215 w 382"/>
                  <a:gd name="T29" fmla="*/ 66 h 322"/>
                  <a:gd name="T30" fmla="*/ 233 w 382"/>
                  <a:gd name="T31" fmla="*/ 85 h 322"/>
                  <a:gd name="T32" fmla="*/ 253 w 382"/>
                  <a:gd name="T33" fmla="*/ 102 h 322"/>
                  <a:gd name="T34" fmla="*/ 277 w 382"/>
                  <a:gd name="T35" fmla="*/ 118 h 322"/>
                  <a:gd name="T36" fmla="*/ 305 w 382"/>
                  <a:gd name="T37" fmla="*/ 132 h 322"/>
                  <a:gd name="T38" fmla="*/ 349 w 382"/>
                  <a:gd name="T39" fmla="*/ 156 h 322"/>
                  <a:gd name="T40" fmla="*/ 374 w 382"/>
                  <a:gd name="T41" fmla="*/ 188 h 322"/>
                  <a:gd name="T42" fmla="*/ 382 w 382"/>
                  <a:gd name="T43" fmla="*/ 223 h 322"/>
                  <a:gd name="T44" fmla="*/ 375 w 382"/>
                  <a:gd name="T45" fmla="*/ 258 h 322"/>
                  <a:gd name="T46" fmla="*/ 356 w 382"/>
                  <a:gd name="T47" fmla="*/ 288 h 322"/>
                  <a:gd name="T48" fmla="*/ 326 w 382"/>
                  <a:gd name="T49" fmla="*/ 311 h 322"/>
                  <a:gd name="T50" fmla="*/ 285 w 382"/>
                  <a:gd name="T51" fmla="*/ 322 h 322"/>
                  <a:gd name="T52" fmla="*/ 238 w 382"/>
                  <a:gd name="T53" fmla="*/ 317 h 322"/>
                  <a:gd name="T54" fmla="*/ 238 w 382"/>
                  <a:gd name="T55" fmla="*/ 3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322">
                    <a:moveTo>
                      <a:pt x="238" y="317"/>
                    </a:moveTo>
                    <a:lnTo>
                      <a:pt x="194" y="290"/>
                    </a:lnTo>
                    <a:lnTo>
                      <a:pt x="164" y="246"/>
                    </a:lnTo>
                    <a:lnTo>
                      <a:pt x="135" y="201"/>
                    </a:lnTo>
                    <a:lnTo>
                      <a:pt x="118" y="181"/>
                    </a:lnTo>
                    <a:lnTo>
                      <a:pt x="94" y="168"/>
                    </a:lnTo>
                    <a:lnTo>
                      <a:pt x="45" y="140"/>
                    </a:lnTo>
                    <a:lnTo>
                      <a:pt x="14" y="108"/>
                    </a:lnTo>
                    <a:lnTo>
                      <a:pt x="0" y="75"/>
                    </a:lnTo>
                    <a:lnTo>
                      <a:pt x="0" y="44"/>
                    </a:lnTo>
                    <a:lnTo>
                      <a:pt x="14" y="17"/>
                    </a:lnTo>
                    <a:lnTo>
                      <a:pt x="41" y="0"/>
                    </a:lnTo>
                    <a:lnTo>
                      <a:pt x="131" y="4"/>
                    </a:lnTo>
                    <a:lnTo>
                      <a:pt x="178" y="31"/>
                    </a:lnTo>
                    <a:lnTo>
                      <a:pt x="215" y="66"/>
                    </a:lnTo>
                    <a:lnTo>
                      <a:pt x="233" y="85"/>
                    </a:lnTo>
                    <a:lnTo>
                      <a:pt x="253" y="102"/>
                    </a:lnTo>
                    <a:lnTo>
                      <a:pt x="277" y="118"/>
                    </a:lnTo>
                    <a:lnTo>
                      <a:pt x="305" y="132"/>
                    </a:lnTo>
                    <a:lnTo>
                      <a:pt x="349" y="156"/>
                    </a:lnTo>
                    <a:lnTo>
                      <a:pt x="374" y="188"/>
                    </a:lnTo>
                    <a:lnTo>
                      <a:pt x="382" y="223"/>
                    </a:lnTo>
                    <a:lnTo>
                      <a:pt x="375" y="258"/>
                    </a:lnTo>
                    <a:lnTo>
                      <a:pt x="356" y="288"/>
                    </a:lnTo>
                    <a:lnTo>
                      <a:pt x="326" y="311"/>
                    </a:lnTo>
                    <a:lnTo>
                      <a:pt x="285" y="322"/>
                    </a:lnTo>
                    <a:lnTo>
                      <a:pt x="238" y="317"/>
                    </a:lnTo>
                    <a:lnTo>
                      <a:pt x="238" y="31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24"/>
              <p:cNvSpPr>
                <a:spLocks/>
              </p:cNvSpPr>
              <p:nvPr/>
            </p:nvSpPr>
            <p:spPr bwMode="auto">
              <a:xfrm rot="10578339">
                <a:off x="1482" y="1895"/>
                <a:ext cx="191" cy="269"/>
              </a:xfrm>
              <a:custGeom>
                <a:avLst/>
                <a:gdLst>
                  <a:gd name="T0" fmla="*/ 0 w 1098"/>
                  <a:gd name="T1" fmla="*/ 1106 h 1287"/>
                  <a:gd name="T2" fmla="*/ 12 w 1098"/>
                  <a:gd name="T3" fmla="*/ 966 h 1287"/>
                  <a:gd name="T4" fmla="*/ 44 w 1098"/>
                  <a:gd name="T5" fmla="*/ 920 h 1287"/>
                  <a:gd name="T6" fmla="*/ 98 w 1098"/>
                  <a:gd name="T7" fmla="*/ 878 h 1287"/>
                  <a:gd name="T8" fmla="*/ 175 w 1098"/>
                  <a:gd name="T9" fmla="*/ 825 h 1287"/>
                  <a:gd name="T10" fmla="*/ 268 w 1098"/>
                  <a:gd name="T11" fmla="*/ 764 h 1287"/>
                  <a:gd name="T12" fmla="*/ 319 w 1098"/>
                  <a:gd name="T13" fmla="*/ 731 h 1287"/>
                  <a:gd name="T14" fmla="*/ 370 w 1098"/>
                  <a:gd name="T15" fmla="*/ 697 h 1287"/>
                  <a:gd name="T16" fmla="*/ 422 w 1098"/>
                  <a:gd name="T17" fmla="*/ 663 h 1287"/>
                  <a:gd name="T18" fmla="*/ 472 w 1098"/>
                  <a:gd name="T19" fmla="*/ 630 h 1287"/>
                  <a:gd name="T20" fmla="*/ 564 w 1098"/>
                  <a:gd name="T21" fmla="*/ 565 h 1287"/>
                  <a:gd name="T22" fmla="*/ 641 w 1098"/>
                  <a:gd name="T23" fmla="*/ 509 h 1287"/>
                  <a:gd name="T24" fmla="*/ 685 w 1098"/>
                  <a:gd name="T25" fmla="*/ 457 h 1287"/>
                  <a:gd name="T26" fmla="*/ 667 w 1098"/>
                  <a:gd name="T27" fmla="*/ 367 h 1287"/>
                  <a:gd name="T28" fmla="*/ 716 w 1098"/>
                  <a:gd name="T29" fmla="*/ 320 h 1287"/>
                  <a:gd name="T30" fmla="*/ 872 w 1098"/>
                  <a:gd name="T31" fmla="*/ 288 h 1287"/>
                  <a:gd name="T32" fmla="*/ 905 w 1098"/>
                  <a:gd name="T33" fmla="*/ 219 h 1287"/>
                  <a:gd name="T34" fmla="*/ 862 w 1098"/>
                  <a:gd name="T35" fmla="*/ 189 h 1287"/>
                  <a:gd name="T36" fmla="*/ 762 w 1098"/>
                  <a:gd name="T37" fmla="*/ 153 h 1287"/>
                  <a:gd name="T38" fmla="*/ 741 w 1098"/>
                  <a:gd name="T39" fmla="*/ 84 h 1287"/>
                  <a:gd name="T40" fmla="*/ 776 w 1098"/>
                  <a:gd name="T41" fmla="*/ 20 h 1287"/>
                  <a:gd name="T42" fmla="*/ 902 w 1098"/>
                  <a:gd name="T43" fmla="*/ 5 h 1287"/>
                  <a:gd name="T44" fmla="*/ 1000 w 1098"/>
                  <a:gd name="T45" fmla="*/ 61 h 1287"/>
                  <a:gd name="T46" fmla="*/ 1094 w 1098"/>
                  <a:gd name="T47" fmla="*/ 198 h 1287"/>
                  <a:gd name="T48" fmla="*/ 1094 w 1098"/>
                  <a:gd name="T49" fmla="*/ 269 h 1287"/>
                  <a:gd name="T50" fmla="*/ 1065 w 1098"/>
                  <a:gd name="T51" fmla="*/ 336 h 1287"/>
                  <a:gd name="T52" fmla="*/ 1008 w 1098"/>
                  <a:gd name="T53" fmla="*/ 393 h 1287"/>
                  <a:gd name="T54" fmla="*/ 925 w 1098"/>
                  <a:gd name="T55" fmla="*/ 435 h 1287"/>
                  <a:gd name="T56" fmla="*/ 818 w 1098"/>
                  <a:gd name="T57" fmla="*/ 458 h 1287"/>
                  <a:gd name="T58" fmla="*/ 817 w 1098"/>
                  <a:gd name="T59" fmla="*/ 579 h 1287"/>
                  <a:gd name="T60" fmla="*/ 785 w 1098"/>
                  <a:gd name="T61" fmla="*/ 615 h 1287"/>
                  <a:gd name="T62" fmla="*/ 740 w 1098"/>
                  <a:gd name="T63" fmla="*/ 653 h 1287"/>
                  <a:gd name="T64" fmla="*/ 695 w 1098"/>
                  <a:gd name="T65" fmla="*/ 692 h 1287"/>
                  <a:gd name="T66" fmla="*/ 653 w 1098"/>
                  <a:gd name="T67" fmla="*/ 734 h 1287"/>
                  <a:gd name="T68" fmla="*/ 611 w 1098"/>
                  <a:gd name="T69" fmla="*/ 775 h 1287"/>
                  <a:gd name="T70" fmla="*/ 549 w 1098"/>
                  <a:gd name="T71" fmla="*/ 837 h 1287"/>
                  <a:gd name="T72" fmla="*/ 506 w 1098"/>
                  <a:gd name="T73" fmla="*/ 878 h 1287"/>
                  <a:gd name="T74" fmla="*/ 462 w 1098"/>
                  <a:gd name="T75" fmla="*/ 917 h 1287"/>
                  <a:gd name="T76" fmla="*/ 416 w 1098"/>
                  <a:gd name="T77" fmla="*/ 955 h 1287"/>
                  <a:gd name="T78" fmla="*/ 342 w 1098"/>
                  <a:gd name="T79" fmla="*/ 1001 h 1287"/>
                  <a:gd name="T80" fmla="*/ 242 w 1098"/>
                  <a:gd name="T81" fmla="*/ 1064 h 1287"/>
                  <a:gd name="T82" fmla="*/ 181 w 1098"/>
                  <a:gd name="T83" fmla="*/ 1106 h 1287"/>
                  <a:gd name="T84" fmla="*/ 115 w 1098"/>
                  <a:gd name="T85" fmla="*/ 1158 h 1287"/>
                  <a:gd name="T86" fmla="*/ 51 w 1098"/>
                  <a:gd name="T87" fmla="*/ 1283 h 1287"/>
                  <a:gd name="T88" fmla="*/ 26 w 1098"/>
                  <a:gd name="T89"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8" h="1287">
                    <a:moveTo>
                      <a:pt x="26" y="1287"/>
                    </a:moveTo>
                    <a:lnTo>
                      <a:pt x="0" y="1106"/>
                    </a:lnTo>
                    <a:lnTo>
                      <a:pt x="1" y="1008"/>
                    </a:lnTo>
                    <a:lnTo>
                      <a:pt x="12" y="966"/>
                    </a:lnTo>
                    <a:lnTo>
                      <a:pt x="30" y="934"/>
                    </a:lnTo>
                    <a:lnTo>
                      <a:pt x="44" y="920"/>
                    </a:lnTo>
                    <a:lnTo>
                      <a:pt x="68" y="902"/>
                    </a:lnTo>
                    <a:lnTo>
                      <a:pt x="98" y="878"/>
                    </a:lnTo>
                    <a:lnTo>
                      <a:pt x="133" y="854"/>
                    </a:lnTo>
                    <a:lnTo>
                      <a:pt x="175" y="825"/>
                    </a:lnTo>
                    <a:lnTo>
                      <a:pt x="220" y="795"/>
                    </a:lnTo>
                    <a:lnTo>
                      <a:pt x="268" y="764"/>
                    </a:lnTo>
                    <a:lnTo>
                      <a:pt x="293" y="747"/>
                    </a:lnTo>
                    <a:lnTo>
                      <a:pt x="319" y="731"/>
                    </a:lnTo>
                    <a:lnTo>
                      <a:pt x="344" y="714"/>
                    </a:lnTo>
                    <a:lnTo>
                      <a:pt x="370" y="697"/>
                    </a:lnTo>
                    <a:lnTo>
                      <a:pt x="395" y="680"/>
                    </a:lnTo>
                    <a:lnTo>
                      <a:pt x="422" y="663"/>
                    </a:lnTo>
                    <a:lnTo>
                      <a:pt x="447" y="646"/>
                    </a:lnTo>
                    <a:lnTo>
                      <a:pt x="472" y="630"/>
                    </a:lnTo>
                    <a:lnTo>
                      <a:pt x="519" y="597"/>
                    </a:lnTo>
                    <a:lnTo>
                      <a:pt x="564" y="565"/>
                    </a:lnTo>
                    <a:lnTo>
                      <a:pt x="605" y="536"/>
                    </a:lnTo>
                    <a:lnTo>
                      <a:pt x="641" y="509"/>
                    </a:lnTo>
                    <a:lnTo>
                      <a:pt x="670" y="484"/>
                    </a:lnTo>
                    <a:lnTo>
                      <a:pt x="685" y="457"/>
                    </a:lnTo>
                    <a:lnTo>
                      <a:pt x="679" y="428"/>
                    </a:lnTo>
                    <a:lnTo>
                      <a:pt x="667" y="367"/>
                    </a:lnTo>
                    <a:lnTo>
                      <a:pt x="685" y="336"/>
                    </a:lnTo>
                    <a:lnTo>
                      <a:pt x="716" y="320"/>
                    </a:lnTo>
                    <a:lnTo>
                      <a:pt x="797" y="308"/>
                    </a:lnTo>
                    <a:lnTo>
                      <a:pt x="872" y="288"/>
                    </a:lnTo>
                    <a:lnTo>
                      <a:pt x="896" y="263"/>
                    </a:lnTo>
                    <a:lnTo>
                      <a:pt x="905" y="219"/>
                    </a:lnTo>
                    <a:lnTo>
                      <a:pt x="892" y="199"/>
                    </a:lnTo>
                    <a:lnTo>
                      <a:pt x="862" y="189"/>
                    </a:lnTo>
                    <a:lnTo>
                      <a:pt x="800" y="179"/>
                    </a:lnTo>
                    <a:lnTo>
                      <a:pt x="762" y="153"/>
                    </a:lnTo>
                    <a:lnTo>
                      <a:pt x="743" y="120"/>
                    </a:lnTo>
                    <a:lnTo>
                      <a:pt x="741" y="84"/>
                    </a:lnTo>
                    <a:lnTo>
                      <a:pt x="751" y="49"/>
                    </a:lnTo>
                    <a:lnTo>
                      <a:pt x="776" y="20"/>
                    </a:lnTo>
                    <a:lnTo>
                      <a:pt x="810" y="0"/>
                    </a:lnTo>
                    <a:lnTo>
                      <a:pt x="902" y="5"/>
                    </a:lnTo>
                    <a:lnTo>
                      <a:pt x="955" y="31"/>
                    </a:lnTo>
                    <a:lnTo>
                      <a:pt x="1000" y="61"/>
                    </a:lnTo>
                    <a:lnTo>
                      <a:pt x="1063" y="127"/>
                    </a:lnTo>
                    <a:lnTo>
                      <a:pt x="1094" y="198"/>
                    </a:lnTo>
                    <a:lnTo>
                      <a:pt x="1098" y="234"/>
                    </a:lnTo>
                    <a:lnTo>
                      <a:pt x="1094" y="269"/>
                    </a:lnTo>
                    <a:lnTo>
                      <a:pt x="1083" y="304"/>
                    </a:lnTo>
                    <a:lnTo>
                      <a:pt x="1065" y="336"/>
                    </a:lnTo>
                    <a:lnTo>
                      <a:pt x="1040" y="366"/>
                    </a:lnTo>
                    <a:lnTo>
                      <a:pt x="1008" y="393"/>
                    </a:lnTo>
                    <a:lnTo>
                      <a:pt x="969" y="417"/>
                    </a:lnTo>
                    <a:lnTo>
                      <a:pt x="925" y="435"/>
                    </a:lnTo>
                    <a:lnTo>
                      <a:pt x="874" y="449"/>
                    </a:lnTo>
                    <a:lnTo>
                      <a:pt x="818" y="458"/>
                    </a:lnTo>
                    <a:lnTo>
                      <a:pt x="826" y="543"/>
                    </a:lnTo>
                    <a:lnTo>
                      <a:pt x="817" y="579"/>
                    </a:lnTo>
                    <a:lnTo>
                      <a:pt x="804" y="597"/>
                    </a:lnTo>
                    <a:lnTo>
                      <a:pt x="785" y="615"/>
                    </a:lnTo>
                    <a:lnTo>
                      <a:pt x="761" y="634"/>
                    </a:lnTo>
                    <a:lnTo>
                      <a:pt x="740" y="653"/>
                    </a:lnTo>
                    <a:lnTo>
                      <a:pt x="717" y="673"/>
                    </a:lnTo>
                    <a:lnTo>
                      <a:pt x="695" y="692"/>
                    </a:lnTo>
                    <a:lnTo>
                      <a:pt x="674" y="713"/>
                    </a:lnTo>
                    <a:lnTo>
                      <a:pt x="653" y="734"/>
                    </a:lnTo>
                    <a:lnTo>
                      <a:pt x="632" y="754"/>
                    </a:lnTo>
                    <a:lnTo>
                      <a:pt x="611" y="775"/>
                    </a:lnTo>
                    <a:lnTo>
                      <a:pt x="569" y="817"/>
                    </a:lnTo>
                    <a:lnTo>
                      <a:pt x="549" y="837"/>
                    </a:lnTo>
                    <a:lnTo>
                      <a:pt x="528" y="858"/>
                    </a:lnTo>
                    <a:lnTo>
                      <a:pt x="506" y="878"/>
                    </a:lnTo>
                    <a:lnTo>
                      <a:pt x="485" y="897"/>
                    </a:lnTo>
                    <a:lnTo>
                      <a:pt x="462" y="917"/>
                    </a:lnTo>
                    <a:lnTo>
                      <a:pt x="439" y="937"/>
                    </a:lnTo>
                    <a:lnTo>
                      <a:pt x="416" y="955"/>
                    </a:lnTo>
                    <a:lnTo>
                      <a:pt x="392" y="972"/>
                    </a:lnTo>
                    <a:lnTo>
                      <a:pt x="342" y="1001"/>
                    </a:lnTo>
                    <a:lnTo>
                      <a:pt x="291" y="1032"/>
                    </a:lnTo>
                    <a:lnTo>
                      <a:pt x="242" y="1064"/>
                    </a:lnTo>
                    <a:lnTo>
                      <a:pt x="213" y="1083"/>
                    </a:lnTo>
                    <a:lnTo>
                      <a:pt x="181" y="1106"/>
                    </a:lnTo>
                    <a:lnTo>
                      <a:pt x="148" y="1132"/>
                    </a:lnTo>
                    <a:lnTo>
                      <a:pt x="115" y="1158"/>
                    </a:lnTo>
                    <a:lnTo>
                      <a:pt x="65" y="1219"/>
                    </a:lnTo>
                    <a:lnTo>
                      <a:pt x="51" y="1283"/>
                    </a:lnTo>
                    <a:lnTo>
                      <a:pt x="26" y="1287"/>
                    </a:lnTo>
                    <a:lnTo>
                      <a:pt x="26" y="1287"/>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25"/>
              <p:cNvSpPr>
                <a:spLocks/>
              </p:cNvSpPr>
              <p:nvPr/>
            </p:nvSpPr>
            <p:spPr bwMode="auto">
              <a:xfrm rot="10578339">
                <a:off x="1386" y="1835"/>
                <a:ext cx="199" cy="189"/>
              </a:xfrm>
              <a:custGeom>
                <a:avLst/>
                <a:gdLst>
                  <a:gd name="T0" fmla="*/ 0 w 1143"/>
                  <a:gd name="T1" fmla="*/ 250 h 899"/>
                  <a:gd name="T2" fmla="*/ 629 w 1143"/>
                  <a:gd name="T3" fmla="*/ 899 h 899"/>
                  <a:gd name="T4" fmla="*/ 1143 w 1143"/>
                  <a:gd name="T5" fmla="*/ 299 h 899"/>
                  <a:gd name="T6" fmla="*/ 302 w 1143"/>
                  <a:gd name="T7" fmla="*/ 0 h 899"/>
                  <a:gd name="T8" fmla="*/ 0 w 1143"/>
                  <a:gd name="T9" fmla="*/ 250 h 899"/>
                  <a:gd name="T10" fmla="*/ 0 w 1143"/>
                  <a:gd name="T11" fmla="*/ 250 h 899"/>
                  <a:gd name="T12" fmla="*/ 0 w 1143"/>
                  <a:gd name="T13" fmla="*/ 250 h 899"/>
                </a:gdLst>
                <a:ahLst/>
                <a:cxnLst>
                  <a:cxn ang="0">
                    <a:pos x="T0" y="T1"/>
                  </a:cxn>
                  <a:cxn ang="0">
                    <a:pos x="T2" y="T3"/>
                  </a:cxn>
                  <a:cxn ang="0">
                    <a:pos x="T4" y="T5"/>
                  </a:cxn>
                  <a:cxn ang="0">
                    <a:pos x="T6" y="T7"/>
                  </a:cxn>
                  <a:cxn ang="0">
                    <a:pos x="T8" y="T9"/>
                  </a:cxn>
                  <a:cxn ang="0">
                    <a:pos x="T10" y="T11"/>
                  </a:cxn>
                  <a:cxn ang="0">
                    <a:pos x="T12" y="T13"/>
                  </a:cxn>
                </a:cxnLst>
                <a:rect l="0" t="0" r="r" b="b"/>
                <a:pathLst>
                  <a:path w="1143" h="899">
                    <a:moveTo>
                      <a:pt x="0" y="250"/>
                    </a:moveTo>
                    <a:lnTo>
                      <a:pt x="629" y="899"/>
                    </a:lnTo>
                    <a:lnTo>
                      <a:pt x="1143" y="299"/>
                    </a:lnTo>
                    <a:lnTo>
                      <a:pt x="302" y="0"/>
                    </a:lnTo>
                    <a:lnTo>
                      <a:pt x="0" y="250"/>
                    </a:lnTo>
                    <a:lnTo>
                      <a:pt x="0" y="250"/>
                    </a:lnTo>
                    <a:lnTo>
                      <a:pt x="0" y="2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6"/>
              <p:cNvSpPr>
                <a:spLocks/>
              </p:cNvSpPr>
              <p:nvPr/>
            </p:nvSpPr>
            <p:spPr bwMode="auto">
              <a:xfrm rot="10578339">
                <a:off x="1442" y="1872"/>
                <a:ext cx="121" cy="142"/>
              </a:xfrm>
              <a:custGeom>
                <a:avLst/>
                <a:gdLst>
                  <a:gd name="T0" fmla="*/ 137 w 689"/>
                  <a:gd name="T1" fmla="*/ 233 h 679"/>
                  <a:gd name="T2" fmla="*/ 172 w 689"/>
                  <a:gd name="T3" fmla="*/ 169 h 679"/>
                  <a:gd name="T4" fmla="*/ 209 w 689"/>
                  <a:gd name="T5" fmla="*/ 118 h 679"/>
                  <a:gd name="T6" fmla="*/ 261 w 689"/>
                  <a:gd name="T7" fmla="*/ 92 h 679"/>
                  <a:gd name="T8" fmla="*/ 331 w 689"/>
                  <a:gd name="T9" fmla="*/ 138 h 679"/>
                  <a:gd name="T10" fmla="*/ 373 w 689"/>
                  <a:gd name="T11" fmla="*/ 274 h 679"/>
                  <a:gd name="T12" fmla="*/ 360 w 689"/>
                  <a:gd name="T13" fmla="*/ 420 h 679"/>
                  <a:gd name="T14" fmla="*/ 397 w 689"/>
                  <a:gd name="T15" fmla="*/ 348 h 679"/>
                  <a:gd name="T16" fmla="*/ 430 w 689"/>
                  <a:gd name="T17" fmla="*/ 273 h 679"/>
                  <a:gd name="T18" fmla="*/ 467 w 689"/>
                  <a:gd name="T19" fmla="*/ 201 h 679"/>
                  <a:gd name="T20" fmla="*/ 517 w 689"/>
                  <a:gd name="T21" fmla="*/ 135 h 679"/>
                  <a:gd name="T22" fmla="*/ 553 w 689"/>
                  <a:gd name="T23" fmla="*/ 109 h 679"/>
                  <a:gd name="T24" fmla="*/ 620 w 689"/>
                  <a:gd name="T25" fmla="*/ 112 h 679"/>
                  <a:gd name="T26" fmla="*/ 686 w 689"/>
                  <a:gd name="T27" fmla="*/ 228 h 679"/>
                  <a:gd name="T28" fmla="*/ 672 w 689"/>
                  <a:gd name="T29" fmla="*/ 403 h 679"/>
                  <a:gd name="T30" fmla="*/ 671 w 689"/>
                  <a:gd name="T31" fmla="*/ 470 h 679"/>
                  <a:gd name="T32" fmla="*/ 670 w 689"/>
                  <a:gd name="T33" fmla="*/ 528 h 679"/>
                  <a:gd name="T34" fmla="*/ 639 w 689"/>
                  <a:gd name="T35" fmla="*/ 603 h 679"/>
                  <a:gd name="T36" fmla="*/ 604 w 689"/>
                  <a:gd name="T37" fmla="*/ 653 h 679"/>
                  <a:gd name="T38" fmla="*/ 520 w 689"/>
                  <a:gd name="T39" fmla="*/ 679 h 679"/>
                  <a:gd name="T40" fmla="*/ 481 w 689"/>
                  <a:gd name="T41" fmla="*/ 635 h 679"/>
                  <a:gd name="T42" fmla="*/ 489 w 689"/>
                  <a:gd name="T43" fmla="*/ 487 h 679"/>
                  <a:gd name="T44" fmla="*/ 430 w 689"/>
                  <a:gd name="T45" fmla="*/ 576 h 679"/>
                  <a:gd name="T46" fmla="*/ 372 w 689"/>
                  <a:gd name="T47" fmla="*/ 637 h 679"/>
                  <a:gd name="T48" fmla="*/ 317 w 689"/>
                  <a:gd name="T49" fmla="*/ 669 h 679"/>
                  <a:gd name="T50" fmla="*/ 233 w 689"/>
                  <a:gd name="T51" fmla="*/ 647 h 679"/>
                  <a:gd name="T52" fmla="*/ 204 w 689"/>
                  <a:gd name="T53" fmla="*/ 509 h 679"/>
                  <a:gd name="T54" fmla="*/ 194 w 689"/>
                  <a:gd name="T55" fmla="*/ 423 h 679"/>
                  <a:gd name="T56" fmla="*/ 152 w 689"/>
                  <a:gd name="T57" fmla="*/ 461 h 679"/>
                  <a:gd name="T58" fmla="*/ 99 w 689"/>
                  <a:gd name="T59" fmla="*/ 486 h 679"/>
                  <a:gd name="T60" fmla="*/ 31 w 689"/>
                  <a:gd name="T61" fmla="*/ 445 h 679"/>
                  <a:gd name="T62" fmla="*/ 0 w 689"/>
                  <a:gd name="T63" fmla="*/ 182 h 679"/>
                  <a:gd name="T64" fmla="*/ 27 w 689"/>
                  <a:gd name="T65" fmla="*/ 11 h 679"/>
                  <a:gd name="T66" fmla="*/ 69 w 689"/>
                  <a:gd name="T67" fmla="*/ 6 h 679"/>
                  <a:gd name="T68" fmla="*/ 109 w 689"/>
                  <a:gd name="T69" fmla="*/ 145 h 679"/>
                  <a:gd name="T70" fmla="*/ 121 w 689"/>
                  <a:gd name="T71" fmla="*/ 26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9" h="679">
                    <a:moveTo>
                      <a:pt x="121" y="266"/>
                    </a:moveTo>
                    <a:lnTo>
                      <a:pt x="137" y="233"/>
                    </a:lnTo>
                    <a:lnTo>
                      <a:pt x="154" y="201"/>
                    </a:lnTo>
                    <a:lnTo>
                      <a:pt x="172" y="169"/>
                    </a:lnTo>
                    <a:lnTo>
                      <a:pt x="191" y="139"/>
                    </a:lnTo>
                    <a:lnTo>
                      <a:pt x="209" y="118"/>
                    </a:lnTo>
                    <a:lnTo>
                      <a:pt x="225" y="104"/>
                    </a:lnTo>
                    <a:lnTo>
                      <a:pt x="261" y="92"/>
                    </a:lnTo>
                    <a:lnTo>
                      <a:pt x="297" y="102"/>
                    </a:lnTo>
                    <a:lnTo>
                      <a:pt x="331" y="138"/>
                    </a:lnTo>
                    <a:lnTo>
                      <a:pt x="364" y="203"/>
                    </a:lnTo>
                    <a:lnTo>
                      <a:pt x="373" y="274"/>
                    </a:lnTo>
                    <a:lnTo>
                      <a:pt x="370" y="348"/>
                    </a:lnTo>
                    <a:lnTo>
                      <a:pt x="360" y="420"/>
                    </a:lnTo>
                    <a:lnTo>
                      <a:pt x="379" y="385"/>
                    </a:lnTo>
                    <a:lnTo>
                      <a:pt x="397" y="348"/>
                    </a:lnTo>
                    <a:lnTo>
                      <a:pt x="414" y="311"/>
                    </a:lnTo>
                    <a:lnTo>
                      <a:pt x="430" y="273"/>
                    </a:lnTo>
                    <a:lnTo>
                      <a:pt x="448" y="236"/>
                    </a:lnTo>
                    <a:lnTo>
                      <a:pt x="467" y="201"/>
                    </a:lnTo>
                    <a:lnTo>
                      <a:pt x="490" y="167"/>
                    </a:lnTo>
                    <a:lnTo>
                      <a:pt x="517" y="135"/>
                    </a:lnTo>
                    <a:lnTo>
                      <a:pt x="535" y="119"/>
                    </a:lnTo>
                    <a:lnTo>
                      <a:pt x="553" y="109"/>
                    </a:lnTo>
                    <a:lnTo>
                      <a:pt x="587" y="100"/>
                    </a:lnTo>
                    <a:lnTo>
                      <a:pt x="620" y="112"/>
                    </a:lnTo>
                    <a:lnTo>
                      <a:pt x="651" y="145"/>
                    </a:lnTo>
                    <a:lnTo>
                      <a:pt x="686" y="228"/>
                    </a:lnTo>
                    <a:lnTo>
                      <a:pt x="689" y="315"/>
                    </a:lnTo>
                    <a:lnTo>
                      <a:pt x="672" y="403"/>
                    </a:lnTo>
                    <a:lnTo>
                      <a:pt x="651" y="489"/>
                    </a:lnTo>
                    <a:lnTo>
                      <a:pt x="671" y="470"/>
                    </a:lnTo>
                    <a:lnTo>
                      <a:pt x="679" y="474"/>
                    </a:lnTo>
                    <a:lnTo>
                      <a:pt x="670" y="528"/>
                    </a:lnTo>
                    <a:lnTo>
                      <a:pt x="655" y="566"/>
                    </a:lnTo>
                    <a:lnTo>
                      <a:pt x="639" y="603"/>
                    </a:lnTo>
                    <a:lnTo>
                      <a:pt x="621" y="635"/>
                    </a:lnTo>
                    <a:lnTo>
                      <a:pt x="604" y="653"/>
                    </a:lnTo>
                    <a:lnTo>
                      <a:pt x="555" y="677"/>
                    </a:lnTo>
                    <a:lnTo>
                      <a:pt x="520" y="679"/>
                    </a:lnTo>
                    <a:lnTo>
                      <a:pt x="496" y="664"/>
                    </a:lnTo>
                    <a:lnTo>
                      <a:pt x="481" y="635"/>
                    </a:lnTo>
                    <a:lnTo>
                      <a:pt x="474" y="559"/>
                    </a:lnTo>
                    <a:lnTo>
                      <a:pt x="489" y="487"/>
                    </a:lnTo>
                    <a:lnTo>
                      <a:pt x="459" y="534"/>
                    </a:lnTo>
                    <a:lnTo>
                      <a:pt x="430" y="576"/>
                    </a:lnTo>
                    <a:lnTo>
                      <a:pt x="401" y="610"/>
                    </a:lnTo>
                    <a:lnTo>
                      <a:pt x="372" y="637"/>
                    </a:lnTo>
                    <a:lnTo>
                      <a:pt x="343" y="657"/>
                    </a:lnTo>
                    <a:lnTo>
                      <a:pt x="317" y="669"/>
                    </a:lnTo>
                    <a:lnTo>
                      <a:pt x="269" y="672"/>
                    </a:lnTo>
                    <a:lnTo>
                      <a:pt x="233" y="647"/>
                    </a:lnTo>
                    <a:lnTo>
                      <a:pt x="210" y="593"/>
                    </a:lnTo>
                    <a:lnTo>
                      <a:pt x="204" y="509"/>
                    </a:lnTo>
                    <a:lnTo>
                      <a:pt x="218" y="398"/>
                    </a:lnTo>
                    <a:lnTo>
                      <a:pt x="194" y="423"/>
                    </a:lnTo>
                    <a:lnTo>
                      <a:pt x="172" y="444"/>
                    </a:lnTo>
                    <a:lnTo>
                      <a:pt x="152" y="461"/>
                    </a:lnTo>
                    <a:lnTo>
                      <a:pt x="133" y="473"/>
                    </a:lnTo>
                    <a:lnTo>
                      <a:pt x="99" y="486"/>
                    </a:lnTo>
                    <a:lnTo>
                      <a:pt x="71" y="485"/>
                    </a:lnTo>
                    <a:lnTo>
                      <a:pt x="31" y="445"/>
                    </a:lnTo>
                    <a:lnTo>
                      <a:pt x="9" y="371"/>
                    </a:lnTo>
                    <a:lnTo>
                      <a:pt x="0" y="182"/>
                    </a:lnTo>
                    <a:lnTo>
                      <a:pt x="15" y="38"/>
                    </a:lnTo>
                    <a:lnTo>
                      <a:pt x="27" y="11"/>
                    </a:lnTo>
                    <a:lnTo>
                      <a:pt x="47" y="0"/>
                    </a:lnTo>
                    <a:lnTo>
                      <a:pt x="69" y="6"/>
                    </a:lnTo>
                    <a:lnTo>
                      <a:pt x="87" y="29"/>
                    </a:lnTo>
                    <a:lnTo>
                      <a:pt x="109" y="145"/>
                    </a:lnTo>
                    <a:lnTo>
                      <a:pt x="121" y="266"/>
                    </a:lnTo>
                    <a:lnTo>
                      <a:pt x="121" y="266"/>
                    </a:lnTo>
                    <a:close/>
                  </a:path>
                </a:pathLst>
              </a:custGeom>
              <a:solidFill>
                <a:srgbClr val="00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7"/>
              <p:cNvSpPr>
                <a:spLocks/>
              </p:cNvSpPr>
              <p:nvPr/>
            </p:nvSpPr>
            <p:spPr bwMode="auto">
              <a:xfrm rot="10578339">
                <a:off x="1612" y="1919"/>
                <a:ext cx="60" cy="95"/>
              </a:xfrm>
              <a:custGeom>
                <a:avLst/>
                <a:gdLst>
                  <a:gd name="T0" fmla="*/ 16 w 349"/>
                  <a:gd name="T1" fmla="*/ 0 h 454"/>
                  <a:gd name="T2" fmla="*/ 47 w 349"/>
                  <a:gd name="T3" fmla="*/ 11 h 454"/>
                  <a:gd name="T4" fmla="*/ 80 w 349"/>
                  <a:gd name="T5" fmla="*/ 23 h 454"/>
                  <a:gd name="T6" fmla="*/ 124 w 349"/>
                  <a:gd name="T7" fmla="*/ 42 h 454"/>
                  <a:gd name="T8" fmla="*/ 169 w 349"/>
                  <a:gd name="T9" fmla="*/ 67 h 454"/>
                  <a:gd name="T10" fmla="*/ 214 w 349"/>
                  <a:gd name="T11" fmla="*/ 93 h 454"/>
                  <a:gd name="T12" fmla="*/ 256 w 349"/>
                  <a:gd name="T13" fmla="*/ 125 h 454"/>
                  <a:gd name="T14" fmla="*/ 293 w 349"/>
                  <a:gd name="T15" fmla="*/ 160 h 454"/>
                  <a:gd name="T16" fmla="*/ 323 w 349"/>
                  <a:gd name="T17" fmla="*/ 200 h 454"/>
                  <a:gd name="T18" fmla="*/ 349 w 349"/>
                  <a:gd name="T19" fmla="*/ 289 h 454"/>
                  <a:gd name="T20" fmla="*/ 344 w 349"/>
                  <a:gd name="T21" fmla="*/ 311 h 454"/>
                  <a:gd name="T22" fmla="*/ 332 w 349"/>
                  <a:gd name="T23" fmla="*/ 335 h 454"/>
                  <a:gd name="T24" fmla="*/ 314 w 349"/>
                  <a:gd name="T25" fmla="*/ 360 h 454"/>
                  <a:gd name="T26" fmla="*/ 292 w 349"/>
                  <a:gd name="T27" fmla="*/ 384 h 454"/>
                  <a:gd name="T28" fmla="*/ 268 w 349"/>
                  <a:gd name="T29" fmla="*/ 407 h 454"/>
                  <a:gd name="T30" fmla="*/ 242 w 349"/>
                  <a:gd name="T31" fmla="*/ 427 h 454"/>
                  <a:gd name="T32" fmla="*/ 218 w 349"/>
                  <a:gd name="T33" fmla="*/ 443 h 454"/>
                  <a:gd name="T34" fmla="*/ 195 w 349"/>
                  <a:gd name="T35" fmla="*/ 454 h 454"/>
                  <a:gd name="T36" fmla="*/ 177 w 349"/>
                  <a:gd name="T37" fmla="*/ 453 h 454"/>
                  <a:gd name="T38" fmla="*/ 180 w 349"/>
                  <a:gd name="T39" fmla="*/ 436 h 454"/>
                  <a:gd name="T40" fmla="*/ 207 w 349"/>
                  <a:gd name="T41" fmla="*/ 401 h 454"/>
                  <a:gd name="T42" fmla="*/ 227 w 349"/>
                  <a:gd name="T43" fmla="*/ 369 h 454"/>
                  <a:gd name="T44" fmla="*/ 244 w 349"/>
                  <a:gd name="T45" fmla="*/ 289 h 454"/>
                  <a:gd name="T46" fmla="*/ 231 w 349"/>
                  <a:gd name="T47" fmla="*/ 223 h 454"/>
                  <a:gd name="T48" fmla="*/ 215 w 349"/>
                  <a:gd name="T49" fmla="*/ 190 h 454"/>
                  <a:gd name="T50" fmla="*/ 196 w 349"/>
                  <a:gd name="T51" fmla="*/ 159 h 454"/>
                  <a:gd name="T52" fmla="*/ 174 w 349"/>
                  <a:gd name="T53" fmla="*/ 130 h 454"/>
                  <a:gd name="T54" fmla="*/ 147 w 349"/>
                  <a:gd name="T55" fmla="*/ 103 h 454"/>
                  <a:gd name="T56" fmla="*/ 120 w 349"/>
                  <a:gd name="T57" fmla="*/ 80 h 454"/>
                  <a:gd name="T58" fmla="*/ 90 w 349"/>
                  <a:gd name="T59" fmla="*/ 59 h 454"/>
                  <a:gd name="T60" fmla="*/ 47 w 349"/>
                  <a:gd name="T61" fmla="*/ 40 h 454"/>
                  <a:gd name="T62" fmla="*/ 7 w 349"/>
                  <a:gd name="T63" fmla="*/ 21 h 454"/>
                  <a:gd name="T64" fmla="*/ 0 w 349"/>
                  <a:gd name="T65" fmla="*/ 5 h 454"/>
                  <a:gd name="T66" fmla="*/ 16 w 349"/>
                  <a:gd name="T67" fmla="*/ 0 h 454"/>
                  <a:gd name="T68" fmla="*/ 16 w 349"/>
                  <a:gd name="T6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9" h="454">
                    <a:moveTo>
                      <a:pt x="16" y="0"/>
                    </a:moveTo>
                    <a:lnTo>
                      <a:pt x="47" y="11"/>
                    </a:lnTo>
                    <a:lnTo>
                      <a:pt x="80" y="23"/>
                    </a:lnTo>
                    <a:lnTo>
                      <a:pt x="124" y="42"/>
                    </a:lnTo>
                    <a:lnTo>
                      <a:pt x="169" y="67"/>
                    </a:lnTo>
                    <a:lnTo>
                      <a:pt x="214" y="93"/>
                    </a:lnTo>
                    <a:lnTo>
                      <a:pt x="256" y="125"/>
                    </a:lnTo>
                    <a:lnTo>
                      <a:pt x="293" y="160"/>
                    </a:lnTo>
                    <a:lnTo>
                      <a:pt x="323" y="200"/>
                    </a:lnTo>
                    <a:lnTo>
                      <a:pt x="349" y="289"/>
                    </a:lnTo>
                    <a:lnTo>
                      <a:pt x="344" y="311"/>
                    </a:lnTo>
                    <a:lnTo>
                      <a:pt x="332" y="335"/>
                    </a:lnTo>
                    <a:lnTo>
                      <a:pt x="314" y="360"/>
                    </a:lnTo>
                    <a:lnTo>
                      <a:pt x="292" y="384"/>
                    </a:lnTo>
                    <a:lnTo>
                      <a:pt x="268" y="407"/>
                    </a:lnTo>
                    <a:lnTo>
                      <a:pt x="242" y="427"/>
                    </a:lnTo>
                    <a:lnTo>
                      <a:pt x="218" y="443"/>
                    </a:lnTo>
                    <a:lnTo>
                      <a:pt x="195" y="454"/>
                    </a:lnTo>
                    <a:lnTo>
                      <a:pt x="177" y="453"/>
                    </a:lnTo>
                    <a:lnTo>
                      <a:pt x="180" y="436"/>
                    </a:lnTo>
                    <a:lnTo>
                      <a:pt x="207" y="401"/>
                    </a:lnTo>
                    <a:lnTo>
                      <a:pt x="227" y="369"/>
                    </a:lnTo>
                    <a:lnTo>
                      <a:pt x="244" y="289"/>
                    </a:lnTo>
                    <a:lnTo>
                      <a:pt x="231" y="223"/>
                    </a:lnTo>
                    <a:lnTo>
                      <a:pt x="215" y="190"/>
                    </a:lnTo>
                    <a:lnTo>
                      <a:pt x="196" y="159"/>
                    </a:lnTo>
                    <a:lnTo>
                      <a:pt x="174" y="130"/>
                    </a:lnTo>
                    <a:lnTo>
                      <a:pt x="147" y="103"/>
                    </a:lnTo>
                    <a:lnTo>
                      <a:pt x="120" y="80"/>
                    </a:lnTo>
                    <a:lnTo>
                      <a:pt x="90" y="59"/>
                    </a:lnTo>
                    <a:lnTo>
                      <a:pt x="47" y="40"/>
                    </a:lnTo>
                    <a:lnTo>
                      <a:pt x="7" y="21"/>
                    </a:lnTo>
                    <a:lnTo>
                      <a:pt x="0" y="5"/>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8"/>
              <p:cNvSpPr>
                <a:spLocks/>
              </p:cNvSpPr>
              <p:nvPr/>
            </p:nvSpPr>
            <p:spPr bwMode="auto">
              <a:xfrm rot="10578339">
                <a:off x="1422" y="1921"/>
                <a:ext cx="114" cy="61"/>
              </a:xfrm>
              <a:custGeom>
                <a:avLst/>
                <a:gdLst>
                  <a:gd name="T0" fmla="*/ 18 w 653"/>
                  <a:gd name="T1" fmla="*/ 0 h 291"/>
                  <a:gd name="T2" fmla="*/ 94 w 653"/>
                  <a:gd name="T3" fmla="*/ 29 h 291"/>
                  <a:gd name="T4" fmla="*/ 164 w 653"/>
                  <a:gd name="T5" fmla="*/ 56 h 291"/>
                  <a:gd name="T6" fmla="*/ 241 w 653"/>
                  <a:gd name="T7" fmla="*/ 88 h 291"/>
                  <a:gd name="T8" fmla="*/ 320 w 653"/>
                  <a:gd name="T9" fmla="*/ 119 h 291"/>
                  <a:gd name="T10" fmla="*/ 391 w 653"/>
                  <a:gd name="T11" fmla="*/ 148 h 291"/>
                  <a:gd name="T12" fmla="*/ 448 w 653"/>
                  <a:gd name="T13" fmla="*/ 173 h 291"/>
                  <a:gd name="T14" fmla="*/ 483 w 653"/>
                  <a:gd name="T15" fmla="*/ 186 h 291"/>
                  <a:gd name="T16" fmla="*/ 522 w 653"/>
                  <a:gd name="T17" fmla="*/ 204 h 291"/>
                  <a:gd name="T18" fmla="*/ 567 w 653"/>
                  <a:gd name="T19" fmla="*/ 226 h 291"/>
                  <a:gd name="T20" fmla="*/ 611 w 653"/>
                  <a:gd name="T21" fmla="*/ 248 h 291"/>
                  <a:gd name="T22" fmla="*/ 647 w 653"/>
                  <a:gd name="T23" fmla="*/ 271 h 291"/>
                  <a:gd name="T24" fmla="*/ 653 w 653"/>
                  <a:gd name="T25" fmla="*/ 287 h 291"/>
                  <a:gd name="T26" fmla="*/ 635 w 653"/>
                  <a:gd name="T27" fmla="*/ 291 h 291"/>
                  <a:gd name="T28" fmla="*/ 595 w 653"/>
                  <a:gd name="T29" fmla="*/ 279 h 291"/>
                  <a:gd name="T30" fmla="*/ 520 w 653"/>
                  <a:gd name="T31" fmla="*/ 249 h 291"/>
                  <a:gd name="T32" fmla="*/ 473 w 653"/>
                  <a:gd name="T33" fmla="*/ 230 h 291"/>
                  <a:gd name="T34" fmla="*/ 423 w 653"/>
                  <a:gd name="T35" fmla="*/ 209 h 291"/>
                  <a:gd name="T36" fmla="*/ 370 w 653"/>
                  <a:gd name="T37" fmla="*/ 186 h 291"/>
                  <a:gd name="T38" fmla="*/ 316 w 653"/>
                  <a:gd name="T39" fmla="*/ 163 h 291"/>
                  <a:gd name="T40" fmla="*/ 261 w 653"/>
                  <a:gd name="T41" fmla="*/ 140 h 291"/>
                  <a:gd name="T42" fmla="*/ 209 w 653"/>
                  <a:gd name="T43" fmla="*/ 116 h 291"/>
                  <a:gd name="T44" fmla="*/ 159 w 653"/>
                  <a:gd name="T45" fmla="*/ 95 h 291"/>
                  <a:gd name="T46" fmla="*/ 113 w 653"/>
                  <a:gd name="T47" fmla="*/ 74 h 291"/>
                  <a:gd name="T48" fmla="*/ 75 w 653"/>
                  <a:gd name="T49" fmla="*/ 56 h 291"/>
                  <a:gd name="T50" fmla="*/ 43 w 653"/>
                  <a:gd name="T51" fmla="*/ 40 h 291"/>
                  <a:gd name="T52" fmla="*/ 6 w 653"/>
                  <a:gd name="T53" fmla="*/ 21 h 291"/>
                  <a:gd name="T54" fmla="*/ 0 w 653"/>
                  <a:gd name="T55" fmla="*/ 5 h 291"/>
                  <a:gd name="T56" fmla="*/ 18 w 653"/>
                  <a:gd name="T57" fmla="*/ 0 h 291"/>
                  <a:gd name="T58" fmla="*/ 18 w 653"/>
                  <a:gd name="T5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3" h="291">
                    <a:moveTo>
                      <a:pt x="18" y="0"/>
                    </a:moveTo>
                    <a:lnTo>
                      <a:pt x="94" y="29"/>
                    </a:lnTo>
                    <a:lnTo>
                      <a:pt x="164" y="56"/>
                    </a:lnTo>
                    <a:lnTo>
                      <a:pt x="241" y="88"/>
                    </a:lnTo>
                    <a:lnTo>
                      <a:pt x="320" y="119"/>
                    </a:lnTo>
                    <a:lnTo>
                      <a:pt x="391" y="148"/>
                    </a:lnTo>
                    <a:lnTo>
                      <a:pt x="448" y="173"/>
                    </a:lnTo>
                    <a:lnTo>
                      <a:pt x="483" y="186"/>
                    </a:lnTo>
                    <a:lnTo>
                      <a:pt x="522" y="204"/>
                    </a:lnTo>
                    <a:lnTo>
                      <a:pt x="567" y="226"/>
                    </a:lnTo>
                    <a:lnTo>
                      <a:pt x="611" y="248"/>
                    </a:lnTo>
                    <a:lnTo>
                      <a:pt x="647" y="271"/>
                    </a:lnTo>
                    <a:lnTo>
                      <a:pt x="653" y="287"/>
                    </a:lnTo>
                    <a:lnTo>
                      <a:pt x="635" y="291"/>
                    </a:lnTo>
                    <a:lnTo>
                      <a:pt x="595" y="279"/>
                    </a:lnTo>
                    <a:lnTo>
                      <a:pt x="520" y="249"/>
                    </a:lnTo>
                    <a:lnTo>
                      <a:pt x="473" y="230"/>
                    </a:lnTo>
                    <a:lnTo>
                      <a:pt x="423" y="209"/>
                    </a:lnTo>
                    <a:lnTo>
                      <a:pt x="370" y="186"/>
                    </a:lnTo>
                    <a:lnTo>
                      <a:pt x="316" y="163"/>
                    </a:lnTo>
                    <a:lnTo>
                      <a:pt x="261" y="140"/>
                    </a:lnTo>
                    <a:lnTo>
                      <a:pt x="209" y="116"/>
                    </a:lnTo>
                    <a:lnTo>
                      <a:pt x="159" y="95"/>
                    </a:lnTo>
                    <a:lnTo>
                      <a:pt x="113" y="74"/>
                    </a:lnTo>
                    <a:lnTo>
                      <a:pt x="75" y="56"/>
                    </a:lnTo>
                    <a:lnTo>
                      <a:pt x="43" y="40"/>
                    </a:lnTo>
                    <a:lnTo>
                      <a:pt x="6" y="21"/>
                    </a:lnTo>
                    <a:lnTo>
                      <a:pt x="0" y="5"/>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9"/>
              <p:cNvSpPr>
                <a:spLocks/>
              </p:cNvSpPr>
              <p:nvPr/>
            </p:nvSpPr>
            <p:spPr bwMode="auto">
              <a:xfrm rot="10578339">
                <a:off x="1442" y="1880"/>
                <a:ext cx="105" cy="84"/>
              </a:xfrm>
              <a:custGeom>
                <a:avLst/>
                <a:gdLst>
                  <a:gd name="T0" fmla="*/ 17 w 600"/>
                  <a:gd name="T1" fmla="*/ 0 h 403"/>
                  <a:gd name="T2" fmla="*/ 51 w 600"/>
                  <a:gd name="T3" fmla="*/ 15 h 403"/>
                  <a:gd name="T4" fmla="*/ 96 w 600"/>
                  <a:gd name="T5" fmla="*/ 41 h 403"/>
                  <a:gd name="T6" fmla="*/ 122 w 600"/>
                  <a:gd name="T7" fmla="*/ 57 h 403"/>
                  <a:gd name="T8" fmla="*/ 150 w 600"/>
                  <a:gd name="T9" fmla="*/ 74 h 403"/>
                  <a:gd name="T10" fmla="*/ 178 w 600"/>
                  <a:gd name="T11" fmla="*/ 93 h 403"/>
                  <a:gd name="T12" fmla="*/ 208 w 600"/>
                  <a:gd name="T13" fmla="*/ 112 h 403"/>
                  <a:gd name="T14" fmla="*/ 237 w 600"/>
                  <a:gd name="T15" fmla="*/ 131 h 403"/>
                  <a:gd name="T16" fmla="*/ 265 w 600"/>
                  <a:gd name="T17" fmla="*/ 151 h 403"/>
                  <a:gd name="T18" fmla="*/ 294 w 600"/>
                  <a:gd name="T19" fmla="*/ 169 h 403"/>
                  <a:gd name="T20" fmla="*/ 320 w 600"/>
                  <a:gd name="T21" fmla="*/ 187 h 403"/>
                  <a:gd name="T22" fmla="*/ 365 w 600"/>
                  <a:gd name="T23" fmla="*/ 219 h 403"/>
                  <a:gd name="T24" fmla="*/ 399 w 600"/>
                  <a:gd name="T25" fmla="*/ 242 h 403"/>
                  <a:gd name="T26" fmla="*/ 420 w 600"/>
                  <a:gd name="T27" fmla="*/ 257 h 403"/>
                  <a:gd name="T28" fmla="*/ 445 w 600"/>
                  <a:gd name="T29" fmla="*/ 274 h 403"/>
                  <a:gd name="T30" fmla="*/ 472 w 600"/>
                  <a:gd name="T31" fmla="*/ 292 h 403"/>
                  <a:gd name="T32" fmla="*/ 500 w 600"/>
                  <a:gd name="T33" fmla="*/ 312 h 403"/>
                  <a:gd name="T34" fmla="*/ 528 w 600"/>
                  <a:gd name="T35" fmla="*/ 331 h 403"/>
                  <a:gd name="T36" fmla="*/ 555 w 600"/>
                  <a:gd name="T37" fmla="*/ 351 h 403"/>
                  <a:gd name="T38" fmla="*/ 595 w 600"/>
                  <a:gd name="T39" fmla="*/ 382 h 403"/>
                  <a:gd name="T40" fmla="*/ 600 w 600"/>
                  <a:gd name="T41" fmla="*/ 399 h 403"/>
                  <a:gd name="T42" fmla="*/ 582 w 600"/>
                  <a:gd name="T43" fmla="*/ 403 h 403"/>
                  <a:gd name="T44" fmla="*/ 537 w 600"/>
                  <a:gd name="T45" fmla="*/ 383 h 403"/>
                  <a:gd name="T46" fmla="*/ 505 w 600"/>
                  <a:gd name="T47" fmla="*/ 368 h 403"/>
                  <a:gd name="T48" fmla="*/ 470 w 600"/>
                  <a:gd name="T49" fmla="*/ 351 h 403"/>
                  <a:gd name="T50" fmla="*/ 435 w 600"/>
                  <a:gd name="T51" fmla="*/ 331 h 403"/>
                  <a:gd name="T52" fmla="*/ 403 w 600"/>
                  <a:gd name="T53" fmla="*/ 314 h 403"/>
                  <a:gd name="T54" fmla="*/ 359 w 600"/>
                  <a:gd name="T55" fmla="*/ 288 h 403"/>
                  <a:gd name="T56" fmla="*/ 328 w 600"/>
                  <a:gd name="T57" fmla="*/ 267 h 403"/>
                  <a:gd name="T58" fmla="*/ 298 w 600"/>
                  <a:gd name="T59" fmla="*/ 243 h 403"/>
                  <a:gd name="T60" fmla="*/ 269 w 600"/>
                  <a:gd name="T61" fmla="*/ 220 h 403"/>
                  <a:gd name="T62" fmla="*/ 240 w 600"/>
                  <a:gd name="T63" fmla="*/ 196 h 403"/>
                  <a:gd name="T64" fmla="*/ 212 w 600"/>
                  <a:gd name="T65" fmla="*/ 171 h 403"/>
                  <a:gd name="T66" fmla="*/ 183 w 600"/>
                  <a:gd name="T67" fmla="*/ 147 h 403"/>
                  <a:gd name="T68" fmla="*/ 154 w 600"/>
                  <a:gd name="T69" fmla="*/ 123 h 403"/>
                  <a:gd name="T70" fmla="*/ 125 w 600"/>
                  <a:gd name="T71" fmla="*/ 100 h 403"/>
                  <a:gd name="T72" fmla="*/ 95 w 600"/>
                  <a:gd name="T73" fmla="*/ 80 h 403"/>
                  <a:gd name="T74" fmla="*/ 63 w 600"/>
                  <a:gd name="T75" fmla="*/ 60 h 403"/>
                  <a:gd name="T76" fmla="*/ 31 w 600"/>
                  <a:gd name="T77" fmla="*/ 41 h 403"/>
                  <a:gd name="T78" fmla="*/ 3 w 600"/>
                  <a:gd name="T79" fmla="*/ 21 h 403"/>
                  <a:gd name="T80" fmla="*/ 0 w 600"/>
                  <a:gd name="T81" fmla="*/ 4 h 403"/>
                  <a:gd name="T82" fmla="*/ 17 w 600"/>
                  <a:gd name="T83" fmla="*/ 0 h 403"/>
                  <a:gd name="T84" fmla="*/ 17 w 600"/>
                  <a:gd name="T8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0" h="403">
                    <a:moveTo>
                      <a:pt x="17" y="0"/>
                    </a:moveTo>
                    <a:lnTo>
                      <a:pt x="51" y="15"/>
                    </a:lnTo>
                    <a:lnTo>
                      <a:pt x="96" y="41"/>
                    </a:lnTo>
                    <a:lnTo>
                      <a:pt x="122" y="57"/>
                    </a:lnTo>
                    <a:lnTo>
                      <a:pt x="150" y="74"/>
                    </a:lnTo>
                    <a:lnTo>
                      <a:pt x="178" y="93"/>
                    </a:lnTo>
                    <a:lnTo>
                      <a:pt x="208" y="112"/>
                    </a:lnTo>
                    <a:lnTo>
                      <a:pt x="237" y="131"/>
                    </a:lnTo>
                    <a:lnTo>
                      <a:pt x="265" y="151"/>
                    </a:lnTo>
                    <a:lnTo>
                      <a:pt x="294" y="169"/>
                    </a:lnTo>
                    <a:lnTo>
                      <a:pt x="320" y="187"/>
                    </a:lnTo>
                    <a:lnTo>
                      <a:pt x="365" y="219"/>
                    </a:lnTo>
                    <a:lnTo>
                      <a:pt x="399" y="242"/>
                    </a:lnTo>
                    <a:lnTo>
                      <a:pt x="420" y="257"/>
                    </a:lnTo>
                    <a:lnTo>
                      <a:pt x="445" y="274"/>
                    </a:lnTo>
                    <a:lnTo>
                      <a:pt x="472" y="292"/>
                    </a:lnTo>
                    <a:lnTo>
                      <a:pt x="500" y="312"/>
                    </a:lnTo>
                    <a:lnTo>
                      <a:pt x="528" y="331"/>
                    </a:lnTo>
                    <a:lnTo>
                      <a:pt x="555" y="351"/>
                    </a:lnTo>
                    <a:lnTo>
                      <a:pt x="595" y="382"/>
                    </a:lnTo>
                    <a:lnTo>
                      <a:pt x="600" y="399"/>
                    </a:lnTo>
                    <a:lnTo>
                      <a:pt x="582" y="403"/>
                    </a:lnTo>
                    <a:lnTo>
                      <a:pt x="537" y="383"/>
                    </a:lnTo>
                    <a:lnTo>
                      <a:pt x="505" y="368"/>
                    </a:lnTo>
                    <a:lnTo>
                      <a:pt x="470" y="351"/>
                    </a:lnTo>
                    <a:lnTo>
                      <a:pt x="435" y="331"/>
                    </a:lnTo>
                    <a:lnTo>
                      <a:pt x="403" y="314"/>
                    </a:lnTo>
                    <a:lnTo>
                      <a:pt x="359" y="288"/>
                    </a:lnTo>
                    <a:lnTo>
                      <a:pt x="328" y="267"/>
                    </a:lnTo>
                    <a:lnTo>
                      <a:pt x="298" y="243"/>
                    </a:lnTo>
                    <a:lnTo>
                      <a:pt x="269" y="220"/>
                    </a:lnTo>
                    <a:lnTo>
                      <a:pt x="240" y="196"/>
                    </a:lnTo>
                    <a:lnTo>
                      <a:pt x="212" y="171"/>
                    </a:lnTo>
                    <a:lnTo>
                      <a:pt x="183" y="147"/>
                    </a:lnTo>
                    <a:lnTo>
                      <a:pt x="154" y="123"/>
                    </a:lnTo>
                    <a:lnTo>
                      <a:pt x="125" y="100"/>
                    </a:lnTo>
                    <a:lnTo>
                      <a:pt x="95" y="80"/>
                    </a:lnTo>
                    <a:lnTo>
                      <a:pt x="63" y="60"/>
                    </a:lnTo>
                    <a:lnTo>
                      <a:pt x="31" y="41"/>
                    </a:lnTo>
                    <a:lnTo>
                      <a:pt x="3" y="21"/>
                    </a:lnTo>
                    <a:lnTo>
                      <a:pt x="0" y="4"/>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30"/>
              <p:cNvSpPr>
                <a:spLocks/>
              </p:cNvSpPr>
              <p:nvPr/>
            </p:nvSpPr>
            <p:spPr bwMode="auto">
              <a:xfrm rot="10578339">
                <a:off x="1683" y="2039"/>
                <a:ext cx="100" cy="85"/>
              </a:xfrm>
              <a:custGeom>
                <a:avLst/>
                <a:gdLst>
                  <a:gd name="T0" fmla="*/ 18 w 574"/>
                  <a:gd name="T1" fmla="*/ 0 h 408"/>
                  <a:gd name="T2" fmla="*/ 56 w 574"/>
                  <a:gd name="T3" fmla="*/ 20 h 408"/>
                  <a:gd name="T4" fmla="*/ 86 w 574"/>
                  <a:gd name="T5" fmla="*/ 39 h 408"/>
                  <a:gd name="T6" fmla="*/ 121 w 574"/>
                  <a:gd name="T7" fmla="*/ 62 h 408"/>
                  <a:gd name="T8" fmla="*/ 161 w 574"/>
                  <a:gd name="T9" fmla="*/ 90 h 408"/>
                  <a:gd name="T10" fmla="*/ 205 w 574"/>
                  <a:gd name="T11" fmla="*/ 121 h 408"/>
                  <a:gd name="T12" fmla="*/ 251 w 574"/>
                  <a:gd name="T13" fmla="*/ 153 h 408"/>
                  <a:gd name="T14" fmla="*/ 275 w 574"/>
                  <a:gd name="T15" fmla="*/ 169 h 408"/>
                  <a:gd name="T16" fmla="*/ 298 w 574"/>
                  <a:gd name="T17" fmla="*/ 186 h 408"/>
                  <a:gd name="T18" fmla="*/ 321 w 574"/>
                  <a:gd name="T19" fmla="*/ 202 h 408"/>
                  <a:gd name="T20" fmla="*/ 345 w 574"/>
                  <a:gd name="T21" fmla="*/ 219 h 408"/>
                  <a:gd name="T22" fmla="*/ 369 w 574"/>
                  <a:gd name="T23" fmla="*/ 236 h 408"/>
                  <a:gd name="T24" fmla="*/ 392 w 574"/>
                  <a:gd name="T25" fmla="*/ 252 h 408"/>
                  <a:gd name="T26" fmla="*/ 435 w 574"/>
                  <a:gd name="T27" fmla="*/ 284 h 408"/>
                  <a:gd name="T28" fmla="*/ 474 w 574"/>
                  <a:gd name="T29" fmla="*/ 313 h 408"/>
                  <a:gd name="T30" fmla="*/ 508 w 574"/>
                  <a:gd name="T31" fmla="*/ 339 h 408"/>
                  <a:gd name="T32" fmla="*/ 537 w 574"/>
                  <a:gd name="T33" fmla="*/ 362 h 408"/>
                  <a:gd name="T34" fmla="*/ 572 w 574"/>
                  <a:gd name="T35" fmla="*/ 390 h 408"/>
                  <a:gd name="T36" fmla="*/ 574 w 574"/>
                  <a:gd name="T37" fmla="*/ 406 h 408"/>
                  <a:gd name="T38" fmla="*/ 555 w 574"/>
                  <a:gd name="T39" fmla="*/ 408 h 408"/>
                  <a:gd name="T40" fmla="*/ 514 w 574"/>
                  <a:gd name="T41" fmla="*/ 381 h 408"/>
                  <a:gd name="T42" fmla="*/ 494 w 574"/>
                  <a:gd name="T43" fmla="*/ 365 h 408"/>
                  <a:gd name="T44" fmla="*/ 475 w 574"/>
                  <a:gd name="T45" fmla="*/ 350 h 408"/>
                  <a:gd name="T46" fmla="*/ 437 w 574"/>
                  <a:gd name="T47" fmla="*/ 321 h 408"/>
                  <a:gd name="T48" fmla="*/ 398 w 574"/>
                  <a:gd name="T49" fmla="*/ 293 h 408"/>
                  <a:gd name="T50" fmla="*/ 360 w 574"/>
                  <a:gd name="T51" fmla="*/ 264 h 408"/>
                  <a:gd name="T52" fmla="*/ 321 w 574"/>
                  <a:gd name="T53" fmla="*/ 234 h 408"/>
                  <a:gd name="T54" fmla="*/ 283 w 574"/>
                  <a:gd name="T55" fmla="*/ 206 h 408"/>
                  <a:gd name="T56" fmla="*/ 244 w 574"/>
                  <a:gd name="T57" fmla="*/ 177 h 408"/>
                  <a:gd name="T58" fmla="*/ 205 w 574"/>
                  <a:gd name="T59" fmla="*/ 149 h 408"/>
                  <a:gd name="T60" fmla="*/ 165 w 574"/>
                  <a:gd name="T61" fmla="*/ 122 h 408"/>
                  <a:gd name="T62" fmla="*/ 126 w 574"/>
                  <a:gd name="T63" fmla="*/ 96 h 408"/>
                  <a:gd name="T64" fmla="*/ 83 w 574"/>
                  <a:gd name="T65" fmla="*/ 71 h 408"/>
                  <a:gd name="T66" fmla="*/ 42 w 574"/>
                  <a:gd name="T67" fmla="*/ 45 h 408"/>
                  <a:gd name="T68" fmla="*/ 5 w 574"/>
                  <a:gd name="T69" fmla="*/ 19 h 408"/>
                  <a:gd name="T70" fmla="*/ 0 w 574"/>
                  <a:gd name="T71" fmla="*/ 3 h 408"/>
                  <a:gd name="T72" fmla="*/ 18 w 574"/>
                  <a:gd name="T73" fmla="*/ 0 h 408"/>
                  <a:gd name="T74" fmla="*/ 18 w 574"/>
                  <a:gd name="T75"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08">
                    <a:moveTo>
                      <a:pt x="18" y="0"/>
                    </a:moveTo>
                    <a:lnTo>
                      <a:pt x="56" y="20"/>
                    </a:lnTo>
                    <a:lnTo>
                      <a:pt x="86" y="39"/>
                    </a:lnTo>
                    <a:lnTo>
                      <a:pt x="121" y="62"/>
                    </a:lnTo>
                    <a:lnTo>
                      <a:pt x="161" y="90"/>
                    </a:lnTo>
                    <a:lnTo>
                      <a:pt x="205" y="121"/>
                    </a:lnTo>
                    <a:lnTo>
                      <a:pt x="251" y="153"/>
                    </a:lnTo>
                    <a:lnTo>
                      <a:pt x="275" y="169"/>
                    </a:lnTo>
                    <a:lnTo>
                      <a:pt x="298" y="186"/>
                    </a:lnTo>
                    <a:lnTo>
                      <a:pt x="321" y="202"/>
                    </a:lnTo>
                    <a:lnTo>
                      <a:pt x="345" y="219"/>
                    </a:lnTo>
                    <a:lnTo>
                      <a:pt x="369" y="236"/>
                    </a:lnTo>
                    <a:lnTo>
                      <a:pt x="392" y="252"/>
                    </a:lnTo>
                    <a:lnTo>
                      <a:pt x="435" y="284"/>
                    </a:lnTo>
                    <a:lnTo>
                      <a:pt x="474" y="313"/>
                    </a:lnTo>
                    <a:lnTo>
                      <a:pt x="508" y="339"/>
                    </a:lnTo>
                    <a:lnTo>
                      <a:pt x="537" y="362"/>
                    </a:lnTo>
                    <a:lnTo>
                      <a:pt x="572" y="390"/>
                    </a:lnTo>
                    <a:lnTo>
                      <a:pt x="574" y="406"/>
                    </a:lnTo>
                    <a:lnTo>
                      <a:pt x="555" y="408"/>
                    </a:lnTo>
                    <a:lnTo>
                      <a:pt x="514" y="381"/>
                    </a:lnTo>
                    <a:lnTo>
                      <a:pt x="494" y="365"/>
                    </a:lnTo>
                    <a:lnTo>
                      <a:pt x="475" y="350"/>
                    </a:lnTo>
                    <a:lnTo>
                      <a:pt x="437" y="321"/>
                    </a:lnTo>
                    <a:lnTo>
                      <a:pt x="398" y="293"/>
                    </a:lnTo>
                    <a:lnTo>
                      <a:pt x="360" y="264"/>
                    </a:lnTo>
                    <a:lnTo>
                      <a:pt x="321" y="234"/>
                    </a:lnTo>
                    <a:lnTo>
                      <a:pt x="283" y="206"/>
                    </a:lnTo>
                    <a:lnTo>
                      <a:pt x="244" y="177"/>
                    </a:lnTo>
                    <a:lnTo>
                      <a:pt x="205" y="149"/>
                    </a:lnTo>
                    <a:lnTo>
                      <a:pt x="165" y="122"/>
                    </a:lnTo>
                    <a:lnTo>
                      <a:pt x="126" y="96"/>
                    </a:lnTo>
                    <a:lnTo>
                      <a:pt x="83" y="71"/>
                    </a:lnTo>
                    <a:lnTo>
                      <a:pt x="42" y="45"/>
                    </a:lnTo>
                    <a:lnTo>
                      <a:pt x="5" y="19"/>
                    </a:lnTo>
                    <a:lnTo>
                      <a:pt x="0" y="3"/>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31"/>
              <p:cNvSpPr>
                <a:spLocks/>
              </p:cNvSpPr>
              <p:nvPr/>
            </p:nvSpPr>
            <p:spPr bwMode="auto">
              <a:xfrm rot="10578339">
                <a:off x="1662" y="2054"/>
                <a:ext cx="85" cy="108"/>
              </a:xfrm>
              <a:custGeom>
                <a:avLst/>
                <a:gdLst>
                  <a:gd name="T0" fmla="*/ 23 w 491"/>
                  <a:gd name="T1" fmla="*/ 6 h 515"/>
                  <a:gd name="T2" fmla="*/ 56 w 491"/>
                  <a:gd name="T3" fmla="*/ 50 h 515"/>
                  <a:gd name="T4" fmla="*/ 72 w 491"/>
                  <a:gd name="T5" fmla="*/ 75 h 515"/>
                  <a:gd name="T6" fmla="*/ 87 w 491"/>
                  <a:gd name="T7" fmla="*/ 97 h 515"/>
                  <a:gd name="T8" fmla="*/ 111 w 491"/>
                  <a:gd name="T9" fmla="*/ 126 h 515"/>
                  <a:gd name="T10" fmla="*/ 136 w 491"/>
                  <a:gd name="T11" fmla="*/ 154 h 515"/>
                  <a:gd name="T12" fmla="*/ 161 w 491"/>
                  <a:gd name="T13" fmla="*/ 183 h 515"/>
                  <a:gd name="T14" fmla="*/ 189 w 491"/>
                  <a:gd name="T15" fmla="*/ 212 h 515"/>
                  <a:gd name="T16" fmla="*/ 215 w 491"/>
                  <a:gd name="T17" fmla="*/ 239 h 515"/>
                  <a:gd name="T18" fmla="*/ 242 w 491"/>
                  <a:gd name="T19" fmla="*/ 267 h 515"/>
                  <a:gd name="T20" fmla="*/ 270 w 491"/>
                  <a:gd name="T21" fmla="*/ 293 h 515"/>
                  <a:gd name="T22" fmla="*/ 297 w 491"/>
                  <a:gd name="T23" fmla="*/ 319 h 515"/>
                  <a:gd name="T24" fmla="*/ 321 w 491"/>
                  <a:gd name="T25" fmla="*/ 340 h 515"/>
                  <a:gd name="T26" fmla="*/ 346 w 491"/>
                  <a:gd name="T27" fmla="*/ 361 h 515"/>
                  <a:gd name="T28" fmla="*/ 372 w 491"/>
                  <a:gd name="T29" fmla="*/ 384 h 515"/>
                  <a:gd name="T30" fmla="*/ 398 w 491"/>
                  <a:gd name="T31" fmla="*/ 406 h 515"/>
                  <a:gd name="T32" fmla="*/ 423 w 491"/>
                  <a:gd name="T33" fmla="*/ 428 h 515"/>
                  <a:gd name="T34" fmla="*/ 448 w 491"/>
                  <a:gd name="T35" fmla="*/ 451 h 515"/>
                  <a:gd name="T36" fmla="*/ 490 w 491"/>
                  <a:gd name="T37" fmla="*/ 498 h 515"/>
                  <a:gd name="T38" fmla="*/ 491 w 491"/>
                  <a:gd name="T39" fmla="*/ 515 h 515"/>
                  <a:gd name="T40" fmla="*/ 472 w 491"/>
                  <a:gd name="T41" fmla="*/ 515 h 515"/>
                  <a:gd name="T42" fmla="*/ 426 w 491"/>
                  <a:gd name="T43" fmla="*/ 488 h 515"/>
                  <a:gd name="T44" fmla="*/ 392 w 491"/>
                  <a:gd name="T45" fmla="*/ 466 h 515"/>
                  <a:gd name="T46" fmla="*/ 357 w 491"/>
                  <a:gd name="T47" fmla="*/ 443 h 515"/>
                  <a:gd name="T48" fmla="*/ 321 w 491"/>
                  <a:gd name="T49" fmla="*/ 419 h 515"/>
                  <a:gd name="T50" fmla="*/ 289 w 491"/>
                  <a:gd name="T51" fmla="*/ 396 h 515"/>
                  <a:gd name="T52" fmla="*/ 246 w 491"/>
                  <a:gd name="T53" fmla="*/ 364 h 515"/>
                  <a:gd name="T54" fmla="*/ 222 w 491"/>
                  <a:gd name="T55" fmla="*/ 339 h 515"/>
                  <a:gd name="T56" fmla="*/ 190 w 491"/>
                  <a:gd name="T57" fmla="*/ 300 h 515"/>
                  <a:gd name="T58" fmla="*/ 172 w 491"/>
                  <a:gd name="T59" fmla="*/ 275 h 515"/>
                  <a:gd name="T60" fmla="*/ 152 w 491"/>
                  <a:gd name="T61" fmla="*/ 250 h 515"/>
                  <a:gd name="T62" fmla="*/ 131 w 491"/>
                  <a:gd name="T63" fmla="*/ 222 h 515"/>
                  <a:gd name="T64" fmla="*/ 112 w 491"/>
                  <a:gd name="T65" fmla="*/ 195 h 515"/>
                  <a:gd name="T66" fmla="*/ 92 w 491"/>
                  <a:gd name="T67" fmla="*/ 167 h 515"/>
                  <a:gd name="T68" fmla="*/ 73 w 491"/>
                  <a:gd name="T69" fmla="*/ 139 h 515"/>
                  <a:gd name="T70" fmla="*/ 55 w 491"/>
                  <a:gd name="T71" fmla="*/ 113 h 515"/>
                  <a:gd name="T72" fmla="*/ 40 w 491"/>
                  <a:gd name="T73" fmla="*/ 87 h 515"/>
                  <a:gd name="T74" fmla="*/ 14 w 491"/>
                  <a:gd name="T75" fmla="*/ 45 h 515"/>
                  <a:gd name="T76" fmla="*/ 0 w 491"/>
                  <a:gd name="T77" fmla="*/ 16 h 515"/>
                  <a:gd name="T78" fmla="*/ 5 w 491"/>
                  <a:gd name="T79" fmla="*/ 0 h 515"/>
                  <a:gd name="T80" fmla="*/ 23 w 491"/>
                  <a:gd name="T81" fmla="*/ 6 h 515"/>
                  <a:gd name="T82" fmla="*/ 23 w 491"/>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1" h="515">
                    <a:moveTo>
                      <a:pt x="23" y="6"/>
                    </a:moveTo>
                    <a:lnTo>
                      <a:pt x="56" y="50"/>
                    </a:lnTo>
                    <a:lnTo>
                      <a:pt x="72" y="75"/>
                    </a:lnTo>
                    <a:lnTo>
                      <a:pt x="87" y="97"/>
                    </a:lnTo>
                    <a:lnTo>
                      <a:pt x="111" y="126"/>
                    </a:lnTo>
                    <a:lnTo>
                      <a:pt x="136" y="154"/>
                    </a:lnTo>
                    <a:lnTo>
                      <a:pt x="161" y="183"/>
                    </a:lnTo>
                    <a:lnTo>
                      <a:pt x="189" y="212"/>
                    </a:lnTo>
                    <a:lnTo>
                      <a:pt x="215" y="239"/>
                    </a:lnTo>
                    <a:lnTo>
                      <a:pt x="242" y="267"/>
                    </a:lnTo>
                    <a:lnTo>
                      <a:pt x="270" y="293"/>
                    </a:lnTo>
                    <a:lnTo>
                      <a:pt x="297" y="319"/>
                    </a:lnTo>
                    <a:lnTo>
                      <a:pt x="321" y="340"/>
                    </a:lnTo>
                    <a:lnTo>
                      <a:pt x="346" y="361"/>
                    </a:lnTo>
                    <a:lnTo>
                      <a:pt x="372" y="384"/>
                    </a:lnTo>
                    <a:lnTo>
                      <a:pt x="398" y="406"/>
                    </a:lnTo>
                    <a:lnTo>
                      <a:pt x="423" y="428"/>
                    </a:lnTo>
                    <a:lnTo>
                      <a:pt x="448" y="451"/>
                    </a:lnTo>
                    <a:lnTo>
                      <a:pt x="490" y="498"/>
                    </a:lnTo>
                    <a:lnTo>
                      <a:pt x="491" y="515"/>
                    </a:lnTo>
                    <a:lnTo>
                      <a:pt x="472" y="515"/>
                    </a:lnTo>
                    <a:lnTo>
                      <a:pt x="426" y="488"/>
                    </a:lnTo>
                    <a:lnTo>
                      <a:pt x="392" y="466"/>
                    </a:lnTo>
                    <a:lnTo>
                      <a:pt x="357" y="443"/>
                    </a:lnTo>
                    <a:lnTo>
                      <a:pt x="321" y="419"/>
                    </a:lnTo>
                    <a:lnTo>
                      <a:pt x="289" y="396"/>
                    </a:lnTo>
                    <a:lnTo>
                      <a:pt x="246" y="364"/>
                    </a:lnTo>
                    <a:lnTo>
                      <a:pt x="222" y="339"/>
                    </a:lnTo>
                    <a:lnTo>
                      <a:pt x="190" y="300"/>
                    </a:lnTo>
                    <a:lnTo>
                      <a:pt x="172" y="275"/>
                    </a:lnTo>
                    <a:lnTo>
                      <a:pt x="152" y="250"/>
                    </a:lnTo>
                    <a:lnTo>
                      <a:pt x="131" y="222"/>
                    </a:lnTo>
                    <a:lnTo>
                      <a:pt x="112" y="195"/>
                    </a:lnTo>
                    <a:lnTo>
                      <a:pt x="92" y="167"/>
                    </a:lnTo>
                    <a:lnTo>
                      <a:pt x="73" y="139"/>
                    </a:lnTo>
                    <a:lnTo>
                      <a:pt x="55" y="113"/>
                    </a:lnTo>
                    <a:lnTo>
                      <a:pt x="40" y="87"/>
                    </a:lnTo>
                    <a:lnTo>
                      <a:pt x="14" y="45"/>
                    </a:lnTo>
                    <a:lnTo>
                      <a:pt x="0" y="16"/>
                    </a:lnTo>
                    <a:lnTo>
                      <a:pt x="5" y="0"/>
                    </a:lnTo>
                    <a:lnTo>
                      <a:pt x="23" y="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32"/>
              <p:cNvSpPr>
                <a:spLocks/>
              </p:cNvSpPr>
              <p:nvPr/>
            </p:nvSpPr>
            <p:spPr bwMode="auto">
              <a:xfrm rot="10578339">
                <a:off x="1656" y="1889"/>
                <a:ext cx="77" cy="72"/>
              </a:xfrm>
              <a:custGeom>
                <a:avLst/>
                <a:gdLst>
                  <a:gd name="T0" fmla="*/ 24 w 445"/>
                  <a:gd name="T1" fmla="*/ 6 h 340"/>
                  <a:gd name="T2" fmla="*/ 44 w 445"/>
                  <a:gd name="T3" fmla="*/ 49 h 340"/>
                  <a:gd name="T4" fmla="*/ 65 w 445"/>
                  <a:gd name="T5" fmla="*/ 86 h 340"/>
                  <a:gd name="T6" fmla="*/ 86 w 445"/>
                  <a:gd name="T7" fmla="*/ 118 h 340"/>
                  <a:gd name="T8" fmla="*/ 107 w 445"/>
                  <a:gd name="T9" fmla="*/ 144 h 340"/>
                  <a:gd name="T10" fmla="*/ 127 w 445"/>
                  <a:gd name="T11" fmla="*/ 166 h 340"/>
                  <a:gd name="T12" fmla="*/ 149 w 445"/>
                  <a:gd name="T13" fmla="*/ 184 h 340"/>
                  <a:gd name="T14" fmla="*/ 190 w 445"/>
                  <a:gd name="T15" fmla="*/ 209 h 340"/>
                  <a:gd name="T16" fmla="*/ 269 w 445"/>
                  <a:gd name="T17" fmla="*/ 231 h 340"/>
                  <a:gd name="T18" fmla="*/ 337 w 445"/>
                  <a:gd name="T19" fmla="*/ 244 h 340"/>
                  <a:gd name="T20" fmla="*/ 321 w 445"/>
                  <a:gd name="T21" fmla="*/ 161 h 340"/>
                  <a:gd name="T22" fmla="*/ 307 w 445"/>
                  <a:gd name="T23" fmla="*/ 129 h 340"/>
                  <a:gd name="T24" fmla="*/ 287 w 445"/>
                  <a:gd name="T25" fmla="*/ 102 h 340"/>
                  <a:gd name="T26" fmla="*/ 262 w 445"/>
                  <a:gd name="T27" fmla="*/ 80 h 340"/>
                  <a:gd name="T28" fmla="*/ 228 w 445"/>
                  <a:gd name="T29" fmla="*/ 59 h 340"/>
                  <a:gd name="T30" fmla="*/ 189 w 445"/>
                  <a:gd name="T31" fmla="*/ 40 h 340"/>
                  <a:gd name="T32" fmla="*/ 140 w 445"/>
                  <a:gd name="T33" fmla="*/ 22 h 340"/>
                  <a:gd name="T34" fmla="*/ 133 w 445"/>
                  <a:gd name="T35" fmla="*/ 7 h 340"/>
                  <a:gd name="T36" fmla="*/ 150 w 445"/>
                  <a:gd name="T37" fmla="*/ 1 h 340"/>
                  <a:gd name="T38" fmla="*/ 209 w 445"/>
                  <a:gd name="T39" fmla="*/ 23 h 340"/>
                  <a:gd name="T40" fmla="*/ 264 w 445"/>
                  <a:gd name="T41" fmla="*/ 49 h 340"/>
                  <a:gd name="T42" fmla="*/ 312 w 445"/>
                  <a:gd name="T43" fmla="*/ 77 h 340"/>
                  <a:gd name="T44" fmla="*/ 355 w 445"/>
                  <a:gd name="T45" fmla="*/ 110 h 340"/>
                  <a:gd name="T46" fmla="*/ 389 w 445"/>
                  <a:gd name="T47" fmla="*/ 147 h 340"/>
                  <a:gd name="T48" fmla="*/ 417 w 445"/>
                  <a:gd name="T49" fmla="*/ 190 h 340"/>
                  <a:gd name="T50" fmla="*/ 445 w 445"/>
                  <a:gd name="T51" fmla="*/ 292 h 340"/>
                  <a:gd name="T52" fmla="*/ 436 w 445"/>
                  <a:gd name="T53" fmla="*/ 328 h 340"/>
                  <a:gd name="T54" fmla="*/ 396 w 445"/>
                  <a:gd name="T55" fmla="*/ 340 h 340"/>
                  <a:gd name="T56" fmla="*/ 257 w 445"/>
                  <a:gd name="T57" fmla="*/ 313 h 340"/>
                  <a:gd name="T58" fmla="*/ 200 w 445"/>
                  <a:gd name="T59" fmla="*/ 282 h 340"/>
                  <a:gd name="T60" fmla="*/ 174 w 445"/>
                  <a:gd name="T61" fmla="*/ 262 h 340"/>
                  <a:gd name="T62" fmla="*/ 150 w 445"/>
                  <a:gd name="T63" fmla="*/ 241 h 340"/>
                  <a:gd name="T64" fmla="*/ 106 w 445"/>
                  <a:gd name="T65" fmla="*/ 193 h 340"/>
                  <a:gd name="T66" fmla="*/ 86 w 445"/>
                  <a:gd name="T67" fmla="*/ 166 h 340"/>
                  <a:gd name="T68" fmla="*/ 66 w 445"/>
                  <a:gd name="T69" fmla="*/ 138 h 340"/>
                  <a:gd name="T70" fmla="*/ 32 w 445"/>
                  <a:gd name="T71" fmla="*/ 77 h 340"/>
                  <a:gd name="T72" fmla="*/ 15 w 445"/>
                  <a:gd name="T73" fmla="*/ 47 h 340"/>
                  <a:gd name="T74" fmla="*/ 0 w 445"/>
                  <a:gd name="T75" fmla="*/ 15 h 340"/>
                  <a:gd name="T76" fmla="*/ 7 w 445"/>
                  <a:gd name="T77" fmla="*/ 0 h 340"/>
                  <a:gd name="T78" fmla="*/ 24 w 445"/>
                  <a:gd name="T79" fmla="*/ 6 h 340"/>
                  <a:gd name="T80" fmla="*/ 24 w 445"/>
                  <a:gd name="T81"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5" h="340">
                    <a:moveTo>
                      <a:pt x="24" y="6"/>
                    </a:moveTo>
                    <a:lnTo>
                      <a:pt x="44" y="49"/>
                    </a:lnTo>
                    <a:lnTo>
                      <a:pt x="65" y="86"/>
                    </a:lnTo>
                    <a:lnTo>
                      <a:pt x="86" y="118"/>
                    </a:lnTo>
                    <a:lnTo>
                      <a:pt x="107" y="144"/>
                    </a:lnTo>
                    <a:lnTo>
                      <a:pt x="127" y="166"/>
                    </a:lnTo>
                    <a:lnTo>
                      <a:pt x="149" y="184"/>
                    </a:lnTo>
                    <a:lnTo>
                      <a:pt x="190" y="209"/>
                    </a:lnTo>
                    <a:lnTo>
                      <a:pt x="269" y="231"/>
                    </a:lnTo>
                    <a:lnTo>
                      <a:pt x="337" y="244"/>
                    </a:lnTo>
                    <a:lnTo>
                      <a:pt x="321" y="161"/>
                    </a:lnTo>
                    <a:lnTo>
                      <a:pt x="307" y="129"/>
                    </a:lnTo>
                    <a:lnTo>
                      <a:pt x="287" y="102"/>
                    </a:lnTo>
                    <a:lnTo>
                      <a:pt x="262" y="80"/>
                    </a:lnTo>
                    <a:lnTo>
                      <a:pt x="228" y="59"/>
                    </a:lnTo>
                    <a:lnTo>
                      <a:pt x="189" y="40"/>
                    </a:lnTo>
                    <a:lnTo>
                      <a:pt x="140" y="22"/>
                    </a:lnTo>
                    <a:lnTo>
                      <a:pt x="133" y="7"/>
                    </a:lnTo>
                    <a:lnTo>
                      <a:pt x="150" y="1"/>
                    </a:lnTo>
                    <a:lnTo>
                      <a:pt x="209" y="23"/>
                    </a:lnTo>
                    <a:lnTo>
                      <a:pt x="264" y="49"/>
                    </a:lnTo>
                    <a:lnTo>
                      <a:pt x="312" y="77"/>
                    </a:lnTo>
                    <a:lnTo>
                      <a:pt x="355" y="110"/>
                    </a:lnTo>
                    <a:lnTo>
                      <a:pt x="389" y="147"/>
                    </a:lnTo>
                    <a:lnTo>
                      <a:pt x="417" y="190"/>
                    </a:lnTo>
                    <a:lnTo>
                      <a:pt x="445" y="292"/>
                    </a:lnTo>
                    <a:lnTo>
                      <a:pt x="436" y="328"/>
                    </a:lnTo>
                    <a:lnTo>
                      <a:pt x="396" y="340"/>
                    </a:lnTo>
                    <a:lnTo>
                      <a:pt x="257" y="313"/>
                    </a:lnTo>
                    <a:lnTo>
                      <a:pt x="200" y="282"/>
                    </a:lnTo>
                    <a:lnTo>
                      <a:pt x="174" y="262"/>
                    </a:lnTo>
                    <a:lnTo>
                      <a:pt x="150" y="241"/>
                    </a:lnTo>
                    <a:lnTo>
                      <a:pt x="106" y="193"/>
                    </a:lnTo>
                    <a:lnTo>
                      <a:pt x="86" y="166"/>
                    </a:lnTo>
                    <a:lnTo>
                      <a:pt x="66" y="138"/>
                    </a:lnTo>
                    <a:lnTo>
                      <a:pt x="32" y="77"/>
                    </a:lnTo>
                    <a:lnTo>
                      <a:pt x="15" y="47"/>
                    </a:lnTo>
                    <a:lnTo>
                      <a:pt x="0" y="15"/>
                    </a:lnTo>
                    <a:lnTo>
                      <a:pt x="7" y="0"/>
                    </a:lnTo>
                    <a:lnTo>
                      <a:pt x="24" y="6"/>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33"/>
              <p:cNvSpPr>
                <a:spLocks/>
              </p:cNvSpPr>
              <p:nvPr/>
            </p:nvSpPr>
            <p:spPr bwMode="auto">
              <a:xfrm rot="10578339">
                <a:off x="1665" y="1962"/>
                <a:ext cx="71" cy="28"/>
              </a:xfrm>
              <a:custGeom>
                <a:avLst/>
                <a:gdLst>
                  <a:gd name="T0" fmla="*/ 0 w 407"/>
                  <a:gd name="T1" fmla="*/ 96 h 132"/>
                  <a:gd name="T2" fmla="*/ 94 w 407"/>
                  <a:gd name="T3" fmla="*/ 63 h 132"/>
                  <a:gd name="T4" fmla="*/ 141 w 407"/>
                  <a:gd name="T5" fmla="*/ 45 h 132"/>
                  <a:gd name="T6" fmla="*/ 187 w 407"/>
                  <a:gd name="T7" fmla="*/ 28 h 132"/>
                  <a:gd name="T8" fmla="*/ 288 w 407"/>
                  <a:gd name="T9" fmla="*/ 10 h 132"/>
                  <a:gd name="T10" fmla="*/ 391 w 407"/>
                  <a:gd name="T11" fmla="*/ 0 h 132"/>
                  <a:gd name="T12" fmla="*/ 407 w 407"/>
                  <a:gd name="T13" fmla="*/ 8 h 132"/>
                  <a:gd name="T14" fmla="*/ 397 w 407"/>
                  <a:gd name="T15" fmla="*/ 22 h 132"/>
                  <a:gd name="T16" fmla="*/ 343 w 407"/>
                  <a:gd name="T17" fmla="*/ 39 h 132"/>
                  <a:gd name="T18" fmla="*/ 260 w 407"/>
                  <a:gd name="T19" fmla="*/ 63 h 132"/>
                  <a:gd name="T20" fmla="*/ 174 w 407"/>
                  <a:gd name="T21" fmla="*/ 86 h 132"/>
                  <a:gd name="T22" fmla="*/ 131 w 407"/>
                  <a:gd name="T23" fmla="*/ 98 h 132"/>
                  <a:gd name="T24" fmla="*/ 82 w 407"/>
                  <a:gd name="T25" fmla="*/ 115 h 132"/>
                  <a:gd name="T26" fmla="*/ 12 w 407"/>
                  <a:gd name="T27" fmla="*/ 132 h 132"/>
                  <a:gd name="T28" fmla="*/ 0 w 407"/>
                  <a:gd name="T29" fmla="*/ 96 h 132"/>
                  <a:gd name="T30" fmla="*/ 0 w 407"/>
                  <a:gd name="T31"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7" h="132">
                    <a:moveTo>
                      <a:pt x="0" y="96"/>
                    </a:moveTo>
                    <a:lnTo>
                      <a:pt x="94" y="63"/>
                    </a:lnTo>
                    <a:lnTo>
                      <a:pt x="141" y="45"/>
                    </a:lnTo>
                    <a:lnTo>
                      <a:pt x="187" y="28"/>
                    </a:lnTo>
                    <a:lnTo>
                      <a:pt x="288" y="10"/>
                    </a:lnTo>
                    <a:lnTo>
                      <a:pt x="391" y="0"/>
                    </a:lnTo>
                    <a:lnTo>
                      <a:pt x="407" y="8"/>
                    </a:lnTo>
                    <a:lnTo>
                      <a:pt x="397" y="22"/>
                    </a:lnTo>
                    <a:lnTo>
                      <a:pt x="343" y="39"/>
                    </a:lnTo>
                    <a:lnTo>
                      <a:pt x="260" y="63"/>
                    </a:lnTo>
                    <a:lnTo>
                      <a:pt x="174" y="86"/>
                    </a:lnTo>
                    <a:lnTo>
                      <a:pt x="131" y="98"/>
                    </a:lnTo>
                    <a:lnTo>
                      <a:pt x="82" y="115"/>
                    </a:lnTo>
                    <a:lnTo>
                      <a:pt x="12" y="132"/>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34"/>
              <p:cNvSpPr>
                <a:spLocks/>
              </p:cNvSpPr>
              <p:nvPr/>
            </p:nvSpPr>
            <p:spPr bwMode="auto">
              <a:xfrm rot="10578339">
                <a:off x="1643" y="1897"/>
                <a:ext cx="12" cy="70"/>
              </a:xfrm>
              <a:custGeom>
                <a:avLst/>
                <a:gdLst>
                  <a:gd name="T0" fmla="*/ 66 w 66"/>
                  <a:gd name="T1" fmla="*/ 13 h 332"/>
                  <a:gd name="T2" fmla="*/ 57 w 66"/>
                  <a:gd name="T3" fmla="*/ 204 h 332"/>
                  <a:gd name="T4" fmla="*/ 42 w 66"/>
                  <a:gd name="T5" fmla="*/ 263 h 332"/>
                  <a:gd name="T6" fmla="*/ 26 w 66"/>
                  <a:gd name="T7" fmla="*/ 323 h 332"/>
                  <a:gd name="T8" fmla="*/ 10 w 66"/>
                  <a:gd name="T9" fmla="*/ 332 h 332"/>
                  <a:gd name="T10" fmla="*/ 0 w 66"/>
                  <a:gd name="T11" fmla="*/ 318 h 332"/>
                  <a:gd name="T12" fmla="*/ 1 w 66"/>
                  <a:gd name="T13" fmla="*/ 258 h 332"/>
                  <a:gd name="T14" fmla="*/ 0 w 66"/>
                  <a:gd name="T15" fmla="*/ 228 h 332"/>
                  <a:gd name="T16" fmla="*/ 1 w 66"/>
                  <a:gd name="T17" fmla="*/ 196 h 332"/>
                  <a:gd name="T18" fmla="*/ 40 w 66"/>
                  <a:gd name="T19" fmla="*/ 12 h 332"/>
                  <a:gd name="T20" fmla="*/ 45 w 66"/>
                  <a:gd name="T21" fmla="*/ 3 h 332"/>
                  <a:gd name="T22" fmla="*/ 53 w 66"/>
                  <a:gd name="T23" fmla="*/ 0 h 332"/>
                  <a:gd name="T24" fmla="*/ 66 w 66"/>
                  <a:gd name="T25" fmla="*/ 13 h 332"/>
                  <a:gd name="T26" fmla="*/ 66 w 66"/>
                  <a:gd name="T27"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332">
                    <a:moveTo>
                      <a:pt x="66" y="13"/>
                    </a:moveTo>
                    <a:lnTo>
                      <a:pt x="57" y="204"/>
                    </a:lnTo>
                    <a:lnTo>
                      <a:pt x="42" y="263"/>
                    </a:lnTo>
                    <a:lnTo>
                      <a:pt x="26" y="323"/>
                    </a:lnTo>
                    <a:lnTo>
                      <a:pt x="10" y="332"/>
                    </a:lnTo>
                    <a:lnTo>
                      <a:pt x="0" y="318"/>
                    </a:lnTo>
                    <a:lnTo>
                      <a:pt x="1" y="258"/>
                    </a:lnTo>
                    <a:lnTo>
                      <a:pt x="0" y="228"/>
                    </a:lnTo>
                    <a:lnTo>
                      <a:pt x="1" y="196"/>
                    </a:lnTo>
                    <a:lnTo>
                      <a:pt x="40" y="12"/>
                    </a:lnTo>
                    <a:lnTo>
                      <a:pt x="45" y="3"/>
                    </a:lnTo>
                    <a:lnTo>
                      <a:pt x="53" y="0"/>
                    </a:lnTo>
                    <a:lnTo>
                      <a:pt x="66" y="13"/>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35"/>
              <p:cNvSpPr>
                <a:spLocks/>
              </p:cNvSpPr>
              <p:nvPr/>
            </p:nvSpPr>
            <p:spPr bwMode="auto">
              <a:xfrm rot="10578339">
                <a:off x="1659" y="2047"/>
                <a:ext cx="168" cy="158"/>
              </a:xfrm>
              <a:custGeom>
                <a:avLst/>
                <a:gdLst>
                  <a:gd name="T0" fmla="*/ 698 w 961"/>
                  <a:gd name="T1" fmla="*/ 409 h 754"/>
                  <a:gd name="T2" fmla="*/ 586 w 961"/>
                  <a:gd name="T3" fmla="*/ 525 h 754"/>
                  <a:gd name="T4" fmla="*/ 525 w 961"/>
                  <a:gd name="T5" fmla="*/ 583 h 754"/>
                  <a:gd name="T6" fmla="*/ 492 w 961"/>
                  <a:gd name="T7" fmla="*/ 576 h 754"/>
                  <a:gd name="T8" fmla="*/ 544 w 961"/>
                  <a:gd name="T9" fmla="*/ 520 h 754"/>
                  <a:gd name="T10" fmla="*/ 599 w 961"/>
                  <a:gd name="T11" fmla="*/ 466 h 754"/>
                  <a:gd name="T12" fmla="*/ 657 w 961"/>
                  <a:gd name="T13" fmla="*/ 410 h 754"/>
                  <a:gd name="T14" fmla="*/ 729 w 961"/>
                  <a:gd name="T15" fmla="*/ 337 h 754"/>
                  <a:gd name="T16" fmla="*/ 660 w 961"/>
                  <a:gd name="T17" fmla="*/ 194 h 754"/>
                  <a:gd name="T18" fmla="*/ 598 w 961"/>
                  <a:gd name="T19" fmla="*/ 85 h 754"/>
                  <a:gd name="T20" fmla="*/ 526 w 961"/>
                  <a:gd name="T21" fmla="*/ 114 h 754"/>
                  <a:gd name="T22" fmla="*/ 442 w 961"/>
                  <a:gd name="T23" fmla="*/ 180 h 754"/>
                  <a:gd name="T24" fmla="*/ 357 w 961"/>
                  <a:gd name="T25" fmla="*/ 247 h 754"/>
                  <a:gd name="T26" fmla="*/ 272 w 961"/>
                  <a:gd name="T27" fmla="*/ 313 h 754"/>
                  <a:gd name="T28" fmla="*/ 182 w 961"/>
                  <a:gd name="T29" fmla="*/ 375 h 754"/>
                  <a:gd name="T30" fmla="*/ 157 w 961"/>
                  <a:gd name="T31" fmla="*/ 430 h 754"/>
                  <a:gd name="T32" fmla="*/ 267 w 961"/>
                  <a:gd name="T33" fmla="*/ 489 h 754"/>
                  <a:gd name="T34" fmla="*/ 332 w 961"/>
                  <a:gd name="T35" fmla="*/ 430 h 754"/>
                  <a:gd name="T36" fmla="*/ 416 w 961"/>
                  <a:gd name="T37" fmla="*/ 358 h 754"/>
                  <a:gd name="T38" fmla="*/ 505 w 961"/>
                  <a:gd name="T39" fmla="*/ 284 h 754"/>
                  <a:gd name="T40" fmla="*/ 594 w 961"/>
                  <a:gd name="T41" fmla="*/ 213 h 754"/>
                  <a:gd name="T42" fmla="*/ 630 w 961"/>
                  <a:gd name="T43" fmla="*/ 219 h 754"/>
                  <a:gd name="T44" fmla="*/ 580 w 961"/>
                  <a:gd name="T45" fmla="*/ 269 h 754"/>
                  <a:gd name="T46" fmla="*/ 506 w 961"/>
                  <a:gd name="T47" fmla="*/ 330 h 754"/>
                  <a:gd name="T48" fmla="*/ 422 w 961"/>
                  <a:gd name="T49" fmla="*/ 398 h 754"/>
                  <a:gd name="T50" fmla="*/ 345 w 961"/>
                  <a:gd name="T51" fmla="*/ 461 h 754"/>
                  <a:gd name="T52" fmla="*/ 320 w 961"/>
                  <a:gd name="T53" fmla="*/ 521 h 754"/>
                  <a:gd name="T54" fmla="*/ 451 w 961"/>
                  <a:gd name="T55" fmla="*/ 606 h 754"/>
                  <a:gd name="T56" fmla="*/ 574 w 961"/>
                  <a:gd name="T57" fmla="*/ 692 h 754"/>
                  <a:gd name="T58" fmla="*/ 578 w 961"/>
                  <a:gd name="T59" fmla="*/ 728 h 754"/>
                  <a:gd name="T60" fmla="*/ 474 w 961"/>
                  <a:gd name="T61" fmla="*/ 676 h 754"/>
                  <a:gd name="T62" fmla="*/ 364 w 961"/>
                  <a:gd name="T63" fmla="*/ 617 h 754"/>
                  <a:gd name="T64" fmla="*/ 241 w 961"/>
                  <a:gd name="T65" fmla="*/ 549 h 754"/>
                  <a:gd name="T66" fmla="*/ 116 w 961"/>
                  <a:gd name="T67" fmla="*/ 488 h 754"/>
                  <a:gd name="T68" fmla="*/ 0 w 961"/>
                  <a:gd name="T69" fmla="*/ 420 h 754"/>
                  <a:gd name="T70" fmla="*/ 57 w 961"/>
                  <a:gd name="T71" fmla="*/ 365 h 754"/>
                  <a:gd name="T72" fmla="*/ 161 w 961"/>
                  <a:gd name="T73" fmla="*/ 298 h 754"/>
                  <a:gd name="T74" fmla="*/ 263 w 961"/>
                  <a:gd name="T75" fmla="*/ 231 h 754"/>
                  <a:gd name="T76" fmla="*/ 363 w 961"/>
                  <a:gd name="T77" fmla="*/ 162 h 754"/>
                  <a:gd name="T78" fmla="*/ 460 w 961"/>
                  <a:gd name="T79" fmla="*/ 89 h 754"/>
                  <a:gd name="T80" fmla="*/ 553 w 961"/>
                  <a:gd name="T81" fmla="*/ 7 h 754"/>
                  <a:gd name="T82" fmla="*/ 672 w 961"/>
                  <a:gd name="T83" fmla="*/ 86 h 754"/>
                  <a:gd name="T84" fmla="*/ 752 w 961"/>
                  <a:gd name="T85" fmla="*/ 217 h 754"/>
                  <a:gd name="T86" fmla="*/ 815 w 961"/>
                  <a:gd name="T87" fmla="*/ 330 h 754"/>
                  <a:gd name="T88" fmla="*/ 873 w 961"/>
                  <a:gd name="T89" fmla="*/ 445 h 754"/>
                  <a:gd name="T90" fmla="*/ 961 w 961"/>
                  <a:gd name="T91" fmla="*/ 660 h 754"/>
                  <a:gd name="T92" fmla="*/ 912 w 961"/>
                  <a:gd name="T93" fmla="*/ 626 h 754"/>
                  <a:gd name="T94" fmla="*/ 850 w 961"/>
                  <a:gd name="T95" fmla="*/ 577 h 754"/>
                  <a:gd name="T96" fmla="*/ 786 w 961"/>
                  <a:gd name="T97" fmla="*/ 660 h 754"/>
                  <a:gd name="T98" fmla="*/ 716 w 961"/>
                  <a:gd name="T99" fmla="*/ 738 h 754"/>
                  <a:gd name="T100" fmla="*/ 676 w 961"/>
                  <a:gd name="T101" fmla="*/ 737 h 754"/>
                  <a:gd name="T102" fmla="*/ 757 w 961"/>
                  <a:gd name="T103" fmla="*/ 637 h 754"/>
                  <a:gd name="T104" fmla="*/ 848 w 961"/>
                  <a:gd name="T105" fmla="*/ 532 h 754"/>
                  <a:gd name="T106" fmla="*/ 768 w 961"/>
                  <a:gd name="T107" fmla="*/ 40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1" h="754">
                    <a:moveTo>
                      <a:pt x="743" y="363"/>
                    </a:moveTo>
                    <a:lnTo>
                      <a:pt x="727" y="380"/>
                    </a:lnTo>
                    <a:lnTo>
                      <a:pt x="698" y="409"/>
                    </a:lnTo>
                    <a:lnTo>
                      <a:pt x="663" y="446"/>
                    </a:lnTo>
                    <a:lnTo>
                      <a:pt x="624" y="486"/>
                    </a:lnTo>
                    <a:lnTo>
                      <a:pt x="586" y="525"/>
                    </a:lnTo>
                    <a:lnTo>
                      <a:pt x="567" y="542"/>
                    </a:lnTo>
                    <a:lnTo>
                      <a:pt x="551" y="558"/>
                    </a:lnTo>
                    <a:lnTo>
                      <a:pt x="525" y="583"/>
                    </a:lnTo>
                    <a:lnTo>
                      <a:pt x="511" y="593"/>
                    </a:lnTo>
                    <a:lnTo>
                      <a:pt x="492" y="593"/>
                    </a:lnTo>
                    <a:lnTo>
                      <a:pt x="492" y="576"/>
                    </a:lnTo>
                    <a:lnTo>
                      <a:pt x="504" y="561"/>
                    </a:lnTo>
                    <a:lnTo>
                      <a:pt x="529" y="536"/>
                    </a:lnTo>
                    <a:lnTo>
                      <a:pt x="544" y="520"/>
                    </a:lnTo>
                    <a:lnTo>
                      <a:pt x="561" y="503"/>
                    </a:lnTo>
                    <a:lnTo>
                      <a:pt x="580" y="485"/>
                    </a:lnTo>
                    <a:lnTo>
                      <a:pt x="599" y="466"/>
                    </a:lnTo>
                    <a:lnTo>
                      <a:pt x="619" y="447"/>
                    </a:lnTo>
                    <a:lnTo>
                      <a:pt x="638" y="428"/>
                    </a:lnTo>
                    <a:lnTo>
                      <a:pt x="657" y="410"/>
                    </a:lnTo>
                    <a:lnTo>
                      <a:pt x="676" y="392"/>
                    </a:lnTo>
                    <a:lnTo>
                      <a:pt x="707" y="361"/>
                    </a:lnTo>
                    <a:lnTo>
                      <a:pt x="729" y="337"/>
                    </a:lnTo>
                    <a:lnTo>
                      <a:pt x="702" y="280"/>
                    </a:lnTo>
                    <a:lnTo>
                      <a:pt x="682" y="239"/>
                    </a:lnTo>
                    <a:lnTo>
                      <a:pt x="660" y="194"/>
                    </a:lnTo>
                    <a:lnTo>
                      <a:pt x="638" y="151"/>
                    </a:lnTo>
                    <a:lnTo>
                      <a:pt x="617" y="114"/>
                    </a:lnTo>
                    <a:lnTo>
                      <a:pt x="598" y="85"/>
                    </a:lnTo>
                    <a:lnTo>
                      <a:pt x="584" y="69"/>
                    </a:lnTo>
                    <a:lnTo>
                      <a:pt x="555" y="91"/>
                    </a:lnTo>
                    <a:lnTo>
                      <a:pt x="526" y="114"/>
                    </a:lnTo>
                    <a:lnTo>
                      <a:pt x="498" y="135"/>
                    </a:lnTo>
                    <a:lnTo>
                      <a:pt x="470" y="158"/>
                    </a:lnTo>
                    <a:lnTo>
                      <a:pt x="442" y="180"/>
                    </a:lnTo>
                    <a:lnTo>
                      <a:pt x="414" y="203"/>
                    </a:lnTo>
                    <a:lnTo>
                      <a:pt x="386" y="225"/>
                    </a:lnTo>
                    <a:lnTo>
                      <a:pt x="357" y="247"/>
                    </a:lnTo>
                    <a:lnTo>
                      <a:pt x="330" y="270"/>
                    </a:lnTo>
                    <a:lnTo>
                      <a:pt x="300" y="292"/>
                    </a:lnTo>
                    <a:lnTo>
                      <a:pt x="272" y="313"/>
                    </a:lnTo>
                    <a:lnTo>
                      <a:pt x="243" y="334"/>
                    </a:lnTo>
                    <a:lnTo>
                      <a:pt x="213" y="354"/>
                    </a:lnTo>
                    <a:lnTo>
                      <a:pt x="182" y="375"/>
                    </a:lnTo>
                    <a:lnTo>
                      <a:pt x="151" y="394"/>
                    </a:lnTo>
                    <a:lnTo>
                      <a:pt x="120" y="413"/>
                    </a:lnTo>
                    <a:lnTo>
                      <a:pt x="157" y="430"/>
                    </a:lnTo>
                    <a:lnTo>
                      <a:pt x="194" y="449"/>
                    </a:lnTo>
                    <a:lnTo>
                      <a:pt x="231" y="469"/>
                    </a:lnTo>
                    <a:lnTo>
                      <a:pt x="267" y="489"/>
                    </a:lnTo>
                    <a:lnTo>
                      <a:pt x="289" y="466"/>
                    </a:lnTo>
                    <a:lnTo>
                      <a:pt x="308" y="449"/>
                    </a:lnTo>
                    <a:lnTo>
                      <a:pt x="332" y="430"/>
                    </a:lnTo>
                    <a:lnTo>
                      <a:pt x="357" y="406"/>
                    </a:lnTo>
                    <a:lnTo>
                      <a:pt x="386" y="383"/>
                    </a:lnTo>
                    <a:lnTo>
                      <a:pt x="416" y="358"/>
                    </a:lnTo>
                    <a:lnTo>
                      <a:pt x="445" y="333"/>
                    </a:lnTo>
                    <a:lnTo>
                      <a:pt x="475" y="308"/>
                    </a:lnTo>
                    <a:lnTo>
                      <a:pt x="505" y="284"/>
                    </a:lnTo>
                    <a:lnTo>
                      <a:pt x="532" y="262"/>
                    </a:lnTo>
                    <a:lnTo>
                      <a:pt x="556" y="243"/>
                    </a:lnTo>
                    <a:lnTo>
                      <a:pt x="594" y="213"/>
                    </a:lnTo>
                    <a:lnTo>
                      <a:pt x="612" y="202"/>
                    </a:lnTo>
                    <a:lnTo>
                      <a:pt x="630" y="202"/>
                    </a:lnTo>
                    <a:lnTo>
                      <a:pt x="630" y="219"/>
                    </a:lnTo>
                    <a:lnTo>
                      <a:pt x="615" y="238"/>
                    </a:lnTo>
                    <a:lnTo>
                      <a:pt x="599" y="252"/>
                    </a:lnTo>
                    <a:lnTo>
                      <a:pt x="580" y="269"/>
                    </a:lnTo>
                    <a:lnTo>
                      <a:pt x="557" y="288"/>
                    </a:lnTo>
                    <a:lnTo>
                      <a:pt x="532" y="308"/>
                    </a:lnTo>
                    <a:lnTo>
                      <a:pt x="506" y="330"/>
                    </a:lnTo>
                    <a:lnTo>
                      <a:pt x="479" y="352"/>
                    </a:lnTo>
                    <a:lnTo>
                      <a:pt x="450" y="375"/>
                    </a:lnTo>
                    <a:lnTo>
                      <a:pt x="422" y="398"/>
                    </a:lnTo>
                    <a:lnTo>
                      <a:pt x="394" y="420"/>
                    </a:lnTo>
                    <a:lnTo>
                      <a:pt x="369" y="440"/>
                    </a:lnTo>
                    <a:lnTo>
                      <a:pt x="345" y="461"/>
                    </a:lnTo>
                    <a:lnTo>
                      <a:pt x="324" y="478"/>
                    </a:lnTo>
                    <a:lnTo>
                      <a:pt x="294" y="505"/>
                    </a:lnTo>
                    <a:lnTo>
                      <a:pt x="320" y="521"/>
                    </a:lnTo>
                    <a:lnTo>
                      <a:pt x="357" y="546"/>
                    </a:lnTo>
                    <a:lnTo>
                      <a:pt x="403" y="574"/>
                    </a:lnTo>
                    <a:lnTo>
                      <a:pt x="451" y="606"/>
                    </a:lnTo>
                    <a:lnTo>
                      <a:pt x="499" y="639"/>
                    </a:lnTo>
                    <a:lnTo>
                      <a:pt x="541" y="669"/>
                    </a:lnTo>
                    <a:lnTo>
                      <a:pt x="574" y="692"/>
                    </a:lnTo>
                    <a:lnTo>
                      <a:pt x="592" y="709"/>
                    </a:lnTo>
                    <a:lnTo>
                      <a:pt x="596" y="725"/>
                    </a:lnTo>
                    <a:lnTo>
                      <a:pt x="578" y="728"/>
                    </a:lnTo>
                    <a:lnTo>
                      <a:pt x="540" y="710"/>
                    </a:lnTo>
                    <a:lnTo>
                      <a:pt x="509" y="694"/>
                    </a:lnTo>
                    <a:lnTo>
                      <a:pt x="474" y="676"/>
                    </a:lnTo>
                    <a:lnTo>
                      <a:pt x="439" y="657"/>
                    </a:lnTo>
                    <a:lnTo>
                      <a:pt x="407" y="640"/>
                    </a:lnTo>
                    <a:lnTo>
                      <a:pt x="364" y="617"/>
                    </a:lnTo>
                    <a:lnTo>
                      <a:pt x="323" y="592"/>
                    </a:lnTo>
                    <a:lnTo>
                      <a:pt x="281" y="570"/>
                    </a:lnTo>
                    <a:lnTo>
                      <a:pt x="241" y="549"/>
                    </a:lnTo>
                    <a:lnTo>
                      <a:pt x="199" y="527"/>
                    </a:lnTo>
                    <a:lnTo>
                      <a:pt x="157" y="507"/>
                    </a:lnTo>
                    <a:lnTo>
                      <a:pt x="116" y="488"/>
                    </a:lnTo>
                    <a:lnTo>
                      <a:pt x="73" y="468"/>
                    </a:lnTo>
                    <a:lnTo>
                      <a:pt x="29" y="448"/>
                    </a:lnTo>
                    <a:lnTo>
                      <a:pt x="0" y="420"/>
                    </a:lnTo>
                    <a:lnTo>
                      <a:pt x="5" y="405"/>
                    </a:lnTo>
                    <a:lnTo>
                      <a:pt x="23" y="388"/>
                    </a:lnTo>
                    <a:lnTo>
                      <a:pt x="57" y="365"/>
                    </a:lnTo>
                    <a:lnTo>
                      <a:pt x="92" y="343"/>
                    </a:lnTo>
                    <a:lnTo>
                      <a:pt x="126" y="321"/>
                    </a:lnTo>
                    <a:lnTo>
                      <a:pt x="161" y="298"/>
                    </a:lnTo>
                    <a:lnTo>
                      <a:pt x="194" y="276"/>
                    </a:lnTo>
                    <a:lnTo>
                      <a:pt x="229" y="254"/>
                    </a:lnTo>
                    <a:lnTo>
                      <a:pt x="263" y="231"/>
                    </a:lnTo>
                    <a:lnTo>
                      <a:pt x="297" y="209"/>
                    </a:lnTo>
                    <a:lnTo>
                      <a:pt x="330" y="186"/>
                    </a:lnTo>
                    <a:lnTo>
                      <a:pt x="363" y="162"/>
                    </a:lnTo>
                    <a:lnTo>
                      <a:pt x="397" y="139"/>
                    </a:lnTo>
                    <a:lnTo>
                      <a:pt x="429" y="115"/>
                    </a:lnTo>
                    <a:lnTo>
                      <a:pt x="460" y="89"/>
                    </a:lnTo>
                    <a:lnTo>
                      <a:pt x="492" y="63"/>
                    </a:lnTo>
                    <a:lnTo>
                      <a:pt x="522" y="36"/>
                    </a:lnTo>
                    <a:lnTo>
                      <a:pt x="553" y="7"/>
                    </a:lnTo>
                    <a:lnTo>
                      <a:pt x="587" y="0"/>
                    </a:lnTo>
                    <a:lnTo>
                      <a:pt x="637" y="39"/>
                    </a:lnTo>
                    <a:lnTo>
                      <a:pt x="672" y="86"/>
                    </a:lnTo>
                    <a:lnTo>
                      <a:pt x="711" y="146"/>
                    </a:lnTo>
                    <a:lnTo>
                      <a:pt x="731" y="180"/>
                    </a:lnTo>
                    <a:lnTo>
                      <a:pt x="752" y="217"/>
                    </a:lnTo>
                    <a:lnTo>
                      <a:pt x="773" y="254"/>
                    </a:lnTo>
                    <a:lnTo>
                      <a:pt x="793" y="292"/>
                    </a:lnTo>
                    <a:lnTo>
                      <a:pt x="815" y="330"/>
                    </a:lnTo>
                    <a:lnTo>
                      <a:pt x="835" y="369"/>
                    </a:lnTo>
                    <a:lnTo>
                      <a:pt x="854" y="408"/>
                    </a:lnTo>
                    <a:lnTo>
                      <a:pt x="873" y="445"/>
                    </a:lnTo>
                    <a:lnTo>
                      <a:pt x="906" y="516"/>
                    </a:lnTo>
                    <a:lnTo>
                      <a:pt x="934" y="577"/>
                    </a:lnTo>
                    <a:lnTo>
                      <a:pt x="961" y="660"/>
                    </a:lnTo>
                    <a:lnTo>
                      <a:pt x="959" y="674"/>
                    </a:lnTo>
                    <a:lnTo>
                      <a:pt x="943" y="663"/>
                    </a:lnTo>
                    <a:lnTo>
                      <a:pt x="912" y="626"/>
                    </a:lnTo>
                    <a:lnTo>
                      <a:pt x="891" y="595"/>
                    </a:lnTo>
                    <a:lnTo>
                      <a:pt x="865" y="557"/>
                    </a:lnTo>
                    <a:lnTo>
                      <a:pt x="850" y="577"/>
                    </a:lnTo>
                    <a:lnTo>
                      <a:pt x="831" y="602"/>
                    </a:lnTo>
                    <a:lnTo>
                      <a:pt x="810" y="630"/>
                    </a:lnTo>
                    <a:lnTo>
                      <a:pt x="786" y="660"/>
                    </a:lnTo>
                    <a:lnTo>
                      <a:pt x="762" y="689"/>
                    </a:lnTo>
                    <a:lnTo>
                      <a:pt x="738" y="715"/>
                    </a:lnTo>
                    <a:lnTo>
                      <a:pt x="716" y="738"/>
                    </a:lnTo>
                    <a:lnTo>
                      <a:pt x="697" y="752"/>
                    </a:lnTo>
                    <a:lnTo>
                      <a:pt x="679" y="754"/>
                    </a:lnTo>
                    <a:lnTo>
                      <a:pt x="676" y="737"/>
                    </a:lnTo>
                    <a:lnTo>
                      <a:pt x="704" y="703"/>
                    </a:lnTo>
                    <a:lnTo>
                      <a:pt x="729" y="672"/>
                    </a:lnTo>
                    <a:lnTo>
                      <a:pt x="757" y="637"/>
                    </a:lnTo>
                    <a:lnTo>
                      <a:pt x="787" y="602"/>
                    </a:lnTo>
                    <a:lnTo>
                      <a:pt x="813" y="570"/>
                    </a:lnTo>
                    <a:lnTo>
                      <a:pt x="848" y="532"/>
                    </a:lnTo>
                    <a:lnTo>
                      <a:pt x="821" y="489"/>
                    </a:lnTo>
                    <a:lnTo>
                      <a:pt x="793" y="448"/>
                    </a:lnTo>
                    <a:lnTo>
                      <a:pt x="768" y="405"/>
                    </a:lnTo>
                    <a:lnTo>
                      <a:pt x="743" y="363"/>
                    </a:lnTo>
                    <a:lnTo>
                      <a:pt x="743"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36"/>
              <p:cNvSpPr>
                <a:spLocks/>
              </p:cNvSpPr>
              <p:nvPr/>
            </p:nvSpPr>
            <p:spPr bwMode="auto">
              <a:xfrm rot="10578339">
                <a:off x="1377" y="1834"/>
                <a:ext cx="148" cy="183"/>
              </a:xfrm>
              <a:custGeom>
                <a:avLst/>
                <a:gdLst>
                  <a:gd name="T0" fmla="*/ 700 w 849"/>
                  <a:gd name="T1" fmla="*/ 312 h 872"/>
                  <a:gd name="T2" fmla="*/ 615 w 849"/>
                  <a:gd name="T3" fmla="*/ 264 h 872"/>
                  <a:gd name="T4" fmla="*/ 495 w 849"/>
                  <a:gd name="T5" fmla="*/ 216 h 872"/>
                  <a:gd name="T6" fmla="*/ 366 w 849"/>
                  <a:gd name="T7" fmla="*/ 170 h 872"/>
                  <a:gd name="T8" fmla="*/ 239 w 849"/>
                  <a:gd name="T9" fmla="*/ 129 h 872"/>
                  <a:gd name="T10" fmla="*/ 44 w 849"/>
                  <a:gd name="T11" fmla="*/ 69 h 872"/>
                  <a:gd name="T12" fmla="*/ 7 w 849"/>
                  <a:gd name="T13" fmla="*/ 10 h 872"/>
                  <a:gd name="T14" fmla="*/ 71 w 849"/>
                  <a:gd name="T15" fmla="*/ 10 h 872"/>
                  <a:gd name="T16" fmla="*/ 213 w 849"/>
                  <a:gd name="T17" fmla="*/ 52 h 872"/>
                  <a:gd name="T18" fmla="*/ 341 w 849"/>
                  <a:gd name="T19" fmla="*/ 92 h 872"/>
                  <a:gd name="T20" fmla="*/ 480 w 849"/>
                  <a:gd name="T21" fmla="*/ 135 h 872"/>
                  <a:gd name="T22" fmla="*/ 611 w 849"/>
                  <a:gd name="T23" fmla="*/ 178 h 872"/>
                  <a:gd name="T24" fmla="*/ 763 w 849"/>
                  <a:gd name="T25" fmla="*/ 228 h 872"/>
                  <a:gd name="T26" fmla="*/ 839 w 849"/>
                  <a:gd name="T27" fmla="*/ 268 h 872"/>
                  <a:gd name="T28" fmla="*/ 843 w 849"/>
                  <a:gd name="T29" fmla="*/ 338 h 872"/>
                  <a:gd name="T30" fmla="*/ 801 w 849"/>
                  <a:gd name="T31" fmla="*/ 419 h 872"/>
                  <a:gd name="T32" fmla="*/ 748 w 849"/>
                  <a:gd name="T33" fmla="*/ 491 h 872"/>
                  <a:gd name="T34" fmla="*/ 715 w 849"/>
                  <a:gd name="T35" fmla="*/ 528 h 872"/>
                  <a:gd name="T36" fmla="*/ 676 w 849"/>
                  <a:gd name="T37" fmla="*/ 564 h 872"/>
                  <a:gd name="T38" fmla="*/ 621 w 849"/>
                  <a:gd name="T39" fmla="*/ 612 h 872"/>
                  <a:gd name="T40" fmla="*/ 557 w 849"/>
                  <a:gd name="T41" fmla="*/ 666 h 872"/>
                  <a:gd name="T42" fmla="*/ 488 w 849"/>
                  <a:gd name="T43" fmla="*/ 722 h 872"/>
                  <a:gd name="T44" fmla="*/ 420 w 849"/>
                  <a:gd name="T45" fmla="*/ 775 h 872"/>
                  <a:gd name="T46" fmla="*/ 360 w 849"/>
                  <a:gd name="T47" fmla="*/ 823 h 872"/>
                  <a:gd name="T48" fmla="*/ 299 w 849"/>
                  <a:gd name="T49" fmla="*/ 870 h 872"/>
                  <a:gd name="T50" fmla="*/ 278 w 849"/>
                  <a:gd name="T51" fmla="*/ 855 h 872"/>
                  <a:gd name="T52" fmla="*/ 324 w 849"/>
                  <a:gd name="T53" fmla="*/ 792 h 872"/>
                  <a:gd name="T54" fmla="*/ 376 w 849"/>
                  <a:gd name="T55" fmla="*/ 730 h 872"/>
                  <a:gd name="T56" fmla="*/ 434 w 849"/>
                  <a:gd name="T57" fmla="*/ 667 h 872"/>
                  <a:gd name="T58" fmla="*/ 496 w 849"/>
                  <a:gd name="T59" fmla="*/ 603 h 872"/>
                  <a:gd name="T60" fmla="*/ 558 w 849"/>
                  <a:gd name="T61" fmla="*/ 539 h 872"/>
                  <a:gd name="T62" fmla="*/ 618 w 849"/>
                  <a:gd name="T63" fmla="*/ 474 h 872"/>
                  <a:gd name="T64" fmla="*/ 672 w 849"/>
                  <a:gd name="T65" fmla="*/ 406 h 872"/>
                  <a:gd name="T66" fmla="*/ 720 w 849"/>
                  <a:gd name="T67" fmla="*/ 3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9" h="872">
                    <a:moveTo>
                      <a:pt x="720" y="338"/>
                    </a:moveTo>
                    <a:lnTo>
                      <a:pt x="700" y="312"/>
                    </a:lnTo>
                    <a:lnTo>
                      <a:pt x="664" y="288"/>
                    </a:lnTo>
                    <a:lnTo>
                      <a:pt x="615" y="264"/>
                    </a:lnTo>
                    <a:lnTo>
                      <a:pt x="558" y="240"/>
                    </a:lnTo>
                    <a:lnTo>
                      <a:pt x="495" y="216"/>
                    </a:lnTo>
                    <a:lnTo>
                      <a:pt x="430" y="194"/>
                    </a:lnTo>
                    <a:lnTo>
                      <a:pt x="366" y="170"/>
                    </a:lnTo>
                    <a:lnTo>
                      <a:pt x="308" y="149"/>
                    </a:lnTo>
                    <a:lnTo>
                      <a:pt x="239" y="129"/>
                    </a:lnTo>
                    <a:lnTo>
                      <a:pt x="138" y="101"/>
                    </a:lnTo>
                    <a:lnTo>
                      <a:pt x="44" y="69"/>
                    </a:lnTo>
                    <a:lnTo>
                      <a:pt x="0" y="33"/>
                    </a:lnTo>
                    <a:lnTo>
                      <a:pt x="7" y="10"/>
                    </a:lnTo>
                    <a:lnTo>
                      <a:pt x="32" y="0"/>
                    </a:lnTo>
                    <a:lnTo>
                      <a:pt x="71" y="10"/>
                    </a:lnTo>
                    <a:lnTo>
                      <a:pt x="157" y="35"/>
                    </a:lnTo>
                    <a:lnTo>
                      <a:pt x="213" y="52"/>
                    </a:lnTo>
                    <a:lnTo>
                      <a:pt x="275" y="72"/>
                    </a:lnTo>
                    <a:lnTo>
                      <a:pt x="341" y="92"/>
                    </a:lnTo>
                    <a:lnTo>
                      <a:pt x="410" y="113"/>
                    </a:lnTo>
                    <a:lnTo>
                      <a:pt x="480" y="135"/>
                    </a:lnTo>
                    <a:lnTo>
                      <a:pt x="546" y="156"/>
                    </a:lnTo>
                    <a:lnTo>
                      <a:pt x="611" y="178"/>
                    </a:lnTo>
                    <a:lnTo>
                      <a:pt x="669" y="197"/>
                    </a:lnTo>
                    <a:lnTo>
                      <a:pt x="763" y="228"/>
                    </a:lnTo>
                    <a:lnTo>
                      <a:pt x="811" y="245"/>
                    </a:lnTo>
                    <a:lnTo>
                      <a:pt x="839" y="268"/>
                    </a:lnTo>
                    <a:lnTo>
                      <a:pt x="849" y="300"/>
                    </a:lnTo>
                    <a:lnTo>
                      <a:pt x="843" y="338"/>
                    </a:lnTo>
                    <a:lnTo>
                      <a:pt x="826" y="378"/>
                    </a:lnTo>
                    <a:lnTo>
                      <a:pt x="801" y="419"/>
                    </a:lnTo>
                    <a:lnTo>
                      <a:pt x="774" y="458"/>
                    </a:lnTo>
                    <a:lnTo>
                      <a:pt x="748" y="491"/>
                    </a:lnTo>
                    <a:lnTo>
                      <a:pt x="727" y="515"/>
                    </a:lnTo>
                    <a:lnTo>
                      <a:pt x="715" y="528"/>
                    </a:lnTo>
                    <a:lnTo>
                      <a:pt x="698" y="544"/>
                    </a:lnTo>
                    <a:lnTo>
                      <a:pt x="676" y="564"/>
                    </a:lnTo>
                    <a:lnTo>
                      <a:pt x="650" y="586"/>
                    </a:lnTo>
                    <a:lnTo>
                      <a:pt x="621" y="612"/>
                    </a:lnTo>
                    <a:lnTo>
                      <a:pt x="589" y="638"/>
                    </a:lnTo>
                    <a:lnTo>
                      <a:pt x="557" y="666"/>
                    </a:lnTo>
                    <a:lnTo>
                      <a:pt x="522" y="693"/>
                    </a:lnTo>
                    <a:lnTo>
                      <a:pt x="488" y="722"/>
                    </a:lnTo>
                    <a:lnTo>
                      <a:pt x="453" y="750"/>
                    </a:lnTo>
                    <a:lnTo>
                      <a:pt x="420" y="775"/>
                    </a:lnTo>
                    <a:lnTo>
                      <a:pt x="389" y="801"/>
                    </a:lnTo>
                    <a:lnTo>
                      <a:pt x="360" y="823"/>
                    </a:lnTo>
                    <a:lnTo>
                      <a:pt x="335" y="842"/>
                    </a:lnTo>
                    <a:lnTo>
                      <a:pt x="299" y="870"/>
                    </a:lnTo>
                    <a:lnTo>
                      <a:pt x="281" y="872"/>
                    </a:lnTo>
                    <a:lnTo>
                      <a:pt x="278" y="855"/>
                    </a:lnTo>
                    <a:lnTo>
                      <a:pt x="300" y="824"/>
                    </a:lnTo>
                    <a:lnTo>
                      <a:pt x="324" y="792"/>
                    </a:lnTo>
                    <a:lnTo>
                      <a:pt x="349" y="761"/>
                    </a:lnTo>
                    <a:lnTo>
                      <a:pt x="376" y="730"/>
                    </a:lnTo>
                    <a:lnTo>
                      <a:pt x="405" y="699"/>
                    </a:lnTo>
                    <a:lnTo>
                      <a:pt x="434" y="667"/>
                    </a:lnTo>
                    <a:lnTo>
                      <a:pt x="465" y="635"/>
                    </a:lnTo>
                    <a:lnTo>
                      <a:pt x="496" y="603"/>
                    </a:lnTo>
                    <a:lnTo>
                      <a:pt x="527" y="571"/>
                    </a:lnTo>
                    <a:lnTo>
                      <a:pt x="558" y="539"/>
                    </a:lnTo>
                    <a:lnTo>
                      <a:pt x="589" y="506"/>
                    </a:lnTo>
                    <a:lnTo>
                      <a:pt x="618" y="474"/>
                    </a:lnTo>
                    <a:lnTo>
                      <a:pt x="646" y="440"/>
                    </a:lnTo>
                    <a:lnTo>
                      <a:pt x="672" y="406"/>
                    </a:lnTo>
                    <a:lnTo>
                      <a:pt x="698" y="372"/>
                    </a:lnTo>
                    <a:lnTo>
                      <a:pt x="720" y="338"/>
                    </a:lnTo>
                    <a:lnTo>
                      <a:pt x="720"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37"/>
              <p:cNvSpPr>
                <a:spLocks/>
              </p:cNvSpPr>
              <p:nvPr/>
            </p:nvSpPr>
            <p:spPr bwMode="auto">
              <a:xfrm rot="10578339">
                <a:off x="1433" y="1838"/>
                <a:ext cx="258" cy="334"/>
              </a:xfrm>
              <a:custGeom>
                <a:avLst/>
                <a:gdLst>
                  <a:gd name="T0" fmla="*/ 1391 w 1478"/>
                  <a:gd name="T1" fmla="*/ 1127 h 1595"/>
                  <a:gd name="T2" fmla="*/ 1297 w 1478"/>
                  <a:gd name="T3" fmla="*/ 1258 h 1595"/>
                  <a:gd name="T4" fmla="*/ 1160 w 1478"/>
                  <a:gd name="T5" fmla="*/ 1387 h 1595"/>
                  <a:gd name="T6" fmla="*/ 1178 w 1478"/>
                  <a:gd name="T7" fmla="*/ 1500 h 1595"/>
                  <a:gd name="T8" fmla="*/ 1124 w 1478"/>
                  <a:gd name="T9" fmla="*/ 1595 h 1595"/>
                  <a:gd name="T10" fmla="*/ 951 w 1478"/>
                  <a:gd name="T11" fmla="*/ 1478 h 1595"/>
                  <a:gd name="T12" fmla="*/ 802 w 1478"/>
                  <a:gd name="T13" fmla="*/ 1328 h 1595"/>
                  <a:gd name="T14" fmla="*/ 693 w 1478"/>
                  <a:gd name="T15" fmla="*/ 1178 h 1595"/>
                  <a:gd name="T16" fmla="*/ 597 w 1478"/>
                  <a:gd name="T17" fmla="*/ 1007 h 1595"/>
                  <a:gd name="T18" fmla="*/ 481 w 1478"/>
                  <a:gd name="T19" fmla="*/ 1096 h 1595"/>
                  <a:gd name="T20" fmla="*/ 477 w 1478"/>
                  <a:gd name="T21" fmla="*/ 1008 h 1595"/>
                  <a:gd name="T22" fmla="*/ 619 w 1478"/>
                  <a:gd name="T23" fmla="*/ 852 h 1595"/>
                  <a:gd name="T24" fmla="*/ 708 w 1478"/>
                  <a:gd name="T25" fmla="*/ 770 h 1595"/>
                  <a:gd name="T26" fmla="*/ 853 w 1478"/>
                  <a:gd name="T27" fmla="*/ 652 h 1595"/>
                  <a:gd name="T28" fmla="*/ 822 w 1478"/>
                  <a:gd name="T29" fmla="*/ 489 h 1595"/>
                  <a:gd name="T30" fmla="*/ 680 w 1478"/>
                  <a:gd name="T31" fmla="*/ 395 h 1595"/>
                  <a:gd name="T32" fmla="*/ 425 w 1478"/>
                  <a:gd name="T33" fmla="*/ 400 h 1595"/>
                  <a:gd name="T34" fmla="*/ 300 w 1478"/>
                  <a:gd name="T35" fmla="*/ 510 h 1595"/>
                  <a:gd name="T36" fmla="*/ 160 w 1478"/>
                  <a:gd name="T37" fmla="*/ 650 h 1595"/>
                  <a:gd name="T38" fmla="*/ 13 w 1478"/>
                  <a:gd name="T39" fmla="*/ 741 h 1595"/>
                  <a:gd name="T40" fmla="*/ 75 w 1478"/>
                  <a:gd name="T41" fmla="*/ 641 h 1595"/>
                  <a:gd name="T42" fmla="*/ 209 w 1478"/>
                  <a:gd name="T43" fmla="*/ 546 h 1595"/>
                  <a:gd name="T44" fmla="*/ 310 w 1478"/>
                  <a:gd name="T45" fmla="*/ 454 h 1595"/>
                  <a:gd name="T46" fmla="*/ 362 w 1478"/>
                  <a:gd name="T47" fmla="*/ 371 h 1595"/>
                  <a:gd name="T48" fmla="*/ 579 w 1478"/>
                  <a:gd name="T49" fmla="*/ 304 h 1595"/>
                  <a:gd name="T50" fmla="*/ 627 w 1478"/>
                  <a:gd name="T51" fmla="*/ 130 h 1595"/>
                  <a:gd name="T52" fmla="*/ 824 w 1478"/>
                  <a:gd name="T53" fmla="*/ 15 h 1595"/>
                  <a:gd name="T54" fmla="*/ 1176 w 1478"/>
                  <a:gd name="T55" fmla="*/ 181 h 1595"/>
                  <a:gd name="T56" fmla="*/ 1127 w 1478"/>
                  <a:gd name="T57" fmla="*/ 407 h 1595"/>
                  <a:gd name="T58" fmla="*/ 1004 w 1478"/>
                  <a:gd name="T59" fmla="*/ 484 h 1595"/>
                  <a:gd name="T60" fmla="*/ 1012 w 1478"/>
                  <a:gd name="T61" fmla="*/ 357 h 1595"/>
                  <a:gd name="T62" fmla="*/ 1057 w 1478"/>
                  <a:gd name="T63" fmla="*/ 139 h 1595"/>
                  <a:gd name="T64" fmla="*/ 756 w 1478"/>
                  <a:gd name="T65" fmla="*/ 118 h 1595"/>
                  <a:gd name="T66" fmla="*/ 730 w 1478"/>
                  <a:gd name="T67" fmla="*/ 345 h 1595"/>
                  <a:gd name="T68" fmla="*/ 930 w 1478"/>
                  <a:gd name="T69" fmla="*/ 468 h 1595"/>
                  <a:gd name="T70" fmla="*/ 1017 w 1478"/>
                  <a:gd name="T71" fmla="*/ 673 h 1595"/>
                  <a:gd name="T72" fmla="*/ 858 w 1478"/>
                  <a:gd name="T73" fmla="*/ 769 h 1595"/>
                  <a:gd name="T74" fmla="*/ 723 w 1478"/>
                  <a:gd name="T75" fmla="*/ 860 h 1595"/>
                  <a:gd name="T76" fmla="*/ 597 w 1478"/>
                  <a:gd name="T77" fmla="*/ 952 h 1595"/>
                  <a:gd name="T78" fmla="*/ 696 w 1478"/>
                  <a:gd name="T79" fmla="*/ 1092 h 1595"/>
                  <a:gd name="T80" fmla="*/ 790 w 1478"/>
                  <a:gd name="T81" fmla="*/ 1105 h 1595"/>
                  <a:gd name="T82" fmla="*/ 924 w 1478"/>
                  <a:gd name="T83" fmla="*/ 977 h 1595"/>
                  <a:gd name="T84" fmla="*/ 1073 w 1478"/>
                  <a:gd name="T85" fmla="*/ 877 h 1595"/>
                  <a:gd name="T86" fmla="*/ 952 w 1478"/>
                  <a:gd name="T87" fmla="*/ 1015 h 1595"/>
                  <a:gd name="T88" fmla="*/ 824 w 1478"/>
                  <a:gd name="T89" fmla="*/ 1152 h 1595"/>
                  <a:gd name="T90" fmla="*/ 893 w 1478"/>
                  <a:gd name="T91" fmla="*/ 1265 h 1595"/>
                  <a:gd name="T92" fmla="*/ 1020 w 1478"/>
                  <a:gd name="T93" fmla="*/ 1139 h 1595"/>
                  <a:gd name="T94" fmla="*/ 1152 w 1478"/>
                  <a:gd name="T95" fmla="*/ 1048 h 1595"/>
                  <a:gd name="T96" fmla="*/ 1270 w 1478"/>
                  <a:gd name="T97" fmla="*/ 964 h 1595"/>
                  <a:gd name="T98" fmla="*/ 1184 w 1478"/>
                  <a:gd name="T99" fmla="*/ 1071 h 1595"/>
                  <a:gd name="T100" fmla="*/ 1073 w 1478"/>
                  <a:gd name="T101" fmla="*/ 1174 h 1595"/>
                  <a:gd name="T102" fmla="*/ 923 w 1478"/>
                  <a:gd name="T103" fmla="*/ 1289 h 1595"/>
                  <a:gd name="T104" fmla="*/ 1054 w 1478"/>
                  <a:gd name="T105" fmla="*/ 1395 h 1595"/>
                  <a:gd name="T106" fmla="*/ 1176 w 1478"/>
                  <a:gd name="T107" fmla="*/ 1281 h 1595"/>
                  <a:gd name="T108" fmla="*/ 1315 w 1478"/>
                  <a:gd name="T109" fmla="*/ 1132 h 1595"/>
                  <a:gd name="T110" fmla="*/ 1457 w 1478"/>
                  <a:gd name="T111" fmla="*/ 983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8" h="1595">
                    <a:moveTo>
                      <a:pt x="1478" y="997"/>
                    </a:moveTo>
                    <a:lnTo>
                      <a:pt x="1448" y="1042"/>
                    </a:lnTo>
                    <a:lnTo>
                      <a:pt x="1422" y="1082"/>
                    </a:lnTo>
                    <a:lnTo>
                      <a:pt x="1407" y="1104"/>
                    </a:lnTo>
                    <a:lnTo>
                      <a:pt x="1391" y="1127"/>
                    </a:lnTo>
                    <a:lnTo>
                      <a:pt x="1375" y="1150"/>
                    </a:lnTo>
                    <a:lnTo>
                      <a:pt x="1359" y="1172"/>
                    </a:lnTo>
                    <a:lnTo>
                      <a:pt x="1332" y="1212"/>
                    </a:lnTo>
                    <a:lnTo>
                      <a:pt x="1309" y="1242"/>
                    </a:lnTo>
                    <a:lnTo>
                      <a:pt x="1297" y="1258"/>
                    </a:lnTo>
                    <a:lnTo>
                      <a:pt x="1271" y="1285"/>
                    </a:lnTo>
                    <a:lnTo>
                      <a:pt x="1245" y="1313"/>
                    </a:lnTo>
                    <a:lnTo>
                      <a:pt x="1219" y="1340"/>
                    </a:lnTo>
                    <a:lnTo>
                      <a:pt x="1192" y="1367"/>
                    </a:lnTo>
                    <a:lnTo>
                      <a:pt x="1160" y="1387"/>
                    </a:lnTo>
                    <a:lnTo>
                      <a:pt x="1128" y="1406"/>
                    </a:lnTo>
                    <a:lnTo>
                      <a:pt x="1092" y="1426"/>
                    </a:lnTo>
                    <a:lnTo>
                      <a:pt x="1133" y="1461"/>
                    </a:lnTo>
                    <a:lnTo>
                      <a:pt x="1154" y="1479"/>
                    </a:lnTo>
                    <a:lnTo>
                      <a:pt x="1178" y="1500"/>
                    </a:lnTo>
                    <a:lnTo>
                      <a:pt x="1188" y="1533"/>
                    </a:lnTo>
                    <a:lnTo>
                      <a:pt x="1179" y="1552"/>
                    </a:lnTo>
                    <a:lnTo>
                      <a:pt x="1164" y="1570"/>
                    </a:lnTo>
                    <a:lnTo>
                      <a:pt x="1145" y="1585"/>
                    </a:lnTo>
                    <a:lnTo>
                      <a:pt x="1124" y="1595"/>
                    </a:lnTo>
                    <a:lnTo>
                      <a:pt x="1085" y="1591"/>
                    </a:lnTo>
                    <a:lnTo>
                      <a:pt x="1051" y="1560"/>
                    </a:lnTo>
                    <a:lnTo>
                      <a:pt x="1018" y="1533"/>
                    </a:lnTo>
                    <a:lnTo>
                      <a:pt x="986" y="1506"/>
                    </a:lnTo>
                    <a:lnTo>
                      <a:pt x="951" y="1478"/>
                    </a:lnTo>
                    <a:lnTo>
                      <a:pt x="916" y="1447"/>
                    </a:lnTo>
                    <a:lnTo>
                      <a:pt x="884" y="1416"/>
                    </a:lnTo>
                    <a:lnTo>
                      <a:pt x="855" y="1386"/>
                    </a:lnTo>
                    <a:lnTo>
                      <a:pt x="827" y="1357"/>
                    </a:lnTo>
                    <a:lnTo>
                      <a:pt x="802" y="1328"/>
                    </a:lnTo>
                    <a:lnTo>
                      <a:pt x="778" y="1298"/>
                    </a:lnTo>
                    <a:lnTo>
                      <a:pt x="755" y="1269"/>
                    </a:lnTo>
                    <a:lnTo>
                      <a:pt x="734" y="1240"/>
                    </a:lnTo>
                    <a:lnTo>
                      <a:pt x="712" y="1209"/>
                    </a:lnTo>
                    <a:lnTo>
                      <a:pt x="693" y="1178"/>
                    </a:lnTo>
                    <a:lnTo>
                      <a:pt x="674" y="1146"/>
                    </a:lnTo>
                    <a:lnTo>
                      <a:pt x="655" y="1113"/>
                    </a:lnTo>
                    <a:lnTo>
                      <a:pt x="636" y="1080"/>
                    </a:lnTo>
                    <a:lnTo>
                      <a:pt x="617" y="1044"/>
                    </a:lnTo>
                    <a:lnTo>
                      <a:pt x="597" y="1007"/>
                    </a:lnTo>
                    <a:lnTo>
                      <a:pt x="577" y="968"/>
                    </a:lnTo>
                    <a:lnTo>
                      <a:pt x="537" y="1004"/>
                    </a:lnTo>
                    <a:lnTo>
                      <a:pt x="516" y="1033"/>
                    </a:lnTo>
                    <a:lnTo>
                      <a:pt x="500" y="1084"/>
                    </a:lnTo>
                    <a:lnTo>
                      <a:pt x="481" y="1096"/>
                    </a:lnTo>
                    <a:lnTo>
                      <a:pt x="459" y="1093"/>
                    </a:lnTo>
                    <a:lnTo>
                      <a:pt x="443" y="1077"/>
                    </a:lnTo>
                    <a:lnTo>
                      <a:pt x="447" y="1051"/>
                    </a:lnTo>
                    <a:lnTo>
                      <a:pt x="459" y="1032"/>
                    </a:lnTo>
                    <a:lnTo>
                      <a:pt x="477" y="1008"/>
                    </a:lnTo>
                    <a:lnTo>
                      <a:pt x="498" y="981"/>
                    </a:lnTo>
                    <a:lnTo>
                      <a:pt x="524" y="951"/>
                    </a:lnTo>
                    <a:lnTo>
                      <a:pt x="554" y="919"/>
                    </a:lnTo>
                    <a:lnTo>
                      <a:pt x="586" y="886"/>
                    </a:lnTo>
                    <a:lnTo>
                      <a:pt x="619" y="852"/>
                    </a:lnTo>
                    <a:lnTo>
                      <a:pt x="636" y="835"/>
                    </a:lnTo>
                    <a:lnTo>
                      <a:pt x="654" y="818"/>
                    </a:lnTo>
                    <a:lnTo>
                      <a:pt x="672" y="801"/>
                    </a:lnTo>
                    <a:lnTo>
                      <a:pt x="690" y="786"/>
                    </a:lnTo>
                    <a:lnTo>
                      <a:pt x="708" y="770"/>
                    </a:lnTo>
                    <a:lnTo>
                      <a:pt x="725" y="754"/>
                    </a:lnTo>
                    <a:lnTo>
                      <a:pt x="760" y="723"/>
                    </a:lnTo>
                    <a:lnTo>
                      <a:pt x="793" y="696"/>
                    </a:lnTo>
                    <a:lnTo>
                      <a:pt x="824" y="672"/>
                    </a:lnTo>
                    <a:lnTo>
                      <a:pt x="853" y="652"/>
                    </a:lnTo>
                    <a:lnTo>
                      <a:pt x="898" y="627"/>
                    </a:lnTo>
                    <a:lnTo>
                      <a:pt x="879" y="568"/>
                    </a:lnTo>
                    <a:lnTo>
                      <a:pt x="862" y="540"/>
                    </a:lnTo>
                    <a:lnTo>
                      <a:pt x="845" y="514"/>
                    </a:lnTo>
                    <a:lnTo>
                      <a:pt x="822" y="489"/>
                    </a:lnTo>
                    <a:lnTo>
                      <a:pt x="798" y="466"/>
                    </a:lnTo>
                    <a:lnTo>
                      <a:pt x="771" y="445"/>
                    </a:lnTo>
                    <a:lnTo>
                      <a:pt x="742" y="427"/>
                    </a:lnTo>
                    <a:lnTo>
                      <a:pt x="711" y="409"/>
                    </a:lnTo>
                    <a:lnTo>
                      <a:pt x="680" y="395"/>
                    </a:lnTo>
                    <a:lnTo>
                      <a:pt x="615" y="372"/>
                    </a:lnTo>
                    <a:lnTo>
                      <a:pt x="549" y="360"/>
                    </a:lnTo>
                    <a:lnTo>
                      <a:pt x="487" y="359"/>
                    </a:lnTo>
                    <a:lnTo>
                      <a:pt x="448" y="384"/>
                    </a:lnTo>
                    <a:lnTo>
                      <a:pt x="425" y="400"/>
                    </a:lnTo>
                    <a:lnTo>
                      <a:pt x="401" y="419"/>
                    </a:lnTo>
                    <a:lnTo>
                      <a:pt x="378" y="440"/>
                    </a:lnTo>
                    <a:lnTo>
                      <a:pt x="353" y="462"/>
                    </a:lnTo>
                    <a:lnTo>
                      <a:pt x="326" y="485"/>
                    </a:lnTo>
                    <a:lnTo>
                      <a:pt x="300" y="510"/>
                    </a:lnTo>
                    <a:lnTo>
                      <a:pt x="275" y="534"/>
                    </a:lnTo>
                    <a:lnTo>
                      <a:pt x="250" y="558"/>
                    </a:lnTo>
                    <a:lnTo>
                      <a:pt x="225" y="583"/>
                    </a:lnTo>
                    <a:lnTo>
                      <a:pt x="203" y="606"/>
                    </a:lnTo>
                    <a:lnTo>
                      <a:pt x="160" y="650"/>
                    </a:lnTo>
                    <a:lnTo>
                      <a:pt x="124" y="686"/>
                    </a:lnTo>
                    <a:lnTo>
                      <a:pt x="105" y="705"/>
                    </a:lnTo>
                    <a:lnTo>
                      <a:pt x="88" y="719"/>
                    </a:lnTo>
                    <a:lnTo>
                      <a:pt x="56" y="738"/>
                    </a:lnTo>
                    <a:lnTo>
                      <a:pt x="13" y="741"/>
                    </a:lnTo>
                    <a:lnTo>
                      <a:pt x="0" y="717"/>
                    </a:lnTo>
                    <a:lnTo>
                      <a:pt x="6" y="698"/>
                    </a:lnTo>
                    <a:lnTo>
                      <a:pt x="23" y="680"/>
                    </a:lnTo>
                    <a:lnTo>
                      <a:pt x="49" y="660"/>
                    </a:lnTo>
                    <a:lnTo>
                      <a:pt x="75" y="641"/>
                    </a:lnTo>
                    <a:lnTo>
                      <a:pt x="101" y="622"/>
                    </a:lnTo>
                    <a:lnTo>
                      <a:pt x="129" y="603"/>
                    </a:lnTo>
                    <a:lnTo>
                      <a:pt x="156" y="584"/>
                    </a:lnTo>
                    <a:lnTo>
                      <a:pt x="182" y="565"/>
                    </a:lnTo>
                    <a:lnTo>
                      <a:pt x="209" y="546"/>
                    </a:lnTo>
                    <a:lnTo>
                      <a:pt x="234" y="524"/>
                    </a:lnTo>
                    <a:lnTo>
                      <a:pt x="254" y="507"/>
                    </a:lnTo>
                    <a:lnTo>
                      <a:pt x="273" y="489"/>
                    </a:lnTo>
                    <a:lnTo>
                      <a:pt x="291" y="472"/>
                    </a:lnTo>
                    <a:lnTo>
                      <a:pt x="310" y="454"/>
                    </a:lnTo>
                    <a:lnTo>
                      <a:pt x="328" y="436"/>
                    </a:lnTo>
                    <a:lnTo>
                      <a:pt x="347" y="419"/>
                    </a:lnTo>
                    <a:lnTo>
                      <a:pt x="366" y="401"/>
                    </a:lnTo>
                    <a:lnTo>
                      <a:pt x="385" y="384"/>
                    </a:lnTo>
                    <a:lnTo>
                      <a:pt x="362" y="371"/>
                    </a:lnTo>
                    <a:lnTo>
                      <a:pt x="355" y="350"/>
                    </a:lnTo>
                    <a:lnTo>
                      <a:pt x="365" y="329"/>
                    </a:lnTo>
                    <a:lnTo>
                      <a:pt x="388" y="314"/>
                    </a:lnTo>
                    <a:lnTo>
                      <a:pt x="479" y="298"/>
                    </a:lnTo>
                    <a:lnTo>
                      <a:pt x="579" y="304"/>
                    </a:lnTo>
                    <a:lnTo>
                      <a:pt x="577" y="268"/>
                    </a:lnTo>
                    <a:lnTo>
                      <a:pt x="580" y="232"/>
                    </a:lnTo>
                    <a:lnTo>
                      <a:pt x="590" y="196"/>
                    </a:lnTo>
                    <a:lnTo>
                      <a:pt x="605" y="161"/>
                    </a:lnTo>
                    <a:lnTo>
                      <a:pt x="627" y="130"/>
                    </a:lnTo>
                    <a:lnTo>
                      <a:pt x="652" y="101"/>
                    </a:lnTo>
                    <a:lnTo>
                      <a:pt x="683" y="75"/>
                    </a:lnTo>
                    <a:lnTo>
                      <a:pt x="717" y="54"/>
                    </a:lnTo>
                    <a:lnTo>
                      <a:pt x="768" y="32"/>
                    </a:lnTo>
                    <a:lnTo>
                      <a:pt x="824" y="15"/>
                    </a:lnTo>
                    <a:lnTo>
                      <a:pt x="941" y="0"/>
                    </a:lnTo>
                    <a:lnTo>
                      <a:pt x="1051" y="22"/>
                    </a:lnTo>
                    <a:lnTo>
                      <a:pt x="1098" y="50"/>
                    </a:lnTo>
                    <a:lnTo>
                      <a:pt x="1138" y="91"/>
                    </a:lnTo>
                    <a:lnTo>
                      <a:pt x="1176" y="181"/>
                    </a:lnTo>
                    <a:lnTo>
                      <a:pt x="1179" y="233"/>
                    </a:lnTo>
                    <a:lnTo>
                      <a:pt x="1176" y="285"/>
                    </a:lnTo>
                    <a:lnTo>
                      <a:pt x="1163" y="337"/>
                    </a:lnTo>
                    <a:lnTo>
                      <a:pt x="1141" y="384"/>
                    </a:lnTo>
                    <a:lnTo>
                      <a:pt x="1127" y="407"/>
                    </a:lnTo>
                    <a:lnTo>
                      <a:pt x="1111" y="427"/>
                    </a:lnTo>
                    <a:lnTo>
                      <a:pt x="1093" y="445"/>
                    </a:lnTo>
                    <a:lnTo>
                      <a:pt x="1073" y="461"/>
                    </a:lnTo>
                    <a:lnTo>
                      <a:pt x="1036" y="480"/>
                    </a:lnTo>
                    <a:lnTo>
                      <a:pt x="1004" y="484"/>
                    </a:lnTo>
                    <a:lnTo>
                      <a:pt x="958" y="461"/>
                    </a:lnTo>
                    <a:lnTo>
                      <a:pt x="943" y="416"/>
                    </a:lnTo>
                    <a:lnTo>
                      <a:pt x="952" y="395"/>
                    </a:lnTo>
                    <a:lnTo>
                      <a:pt x="972" y="378"/>
                    </a:lnTo>
                    <a:lnTo>
                      <a:pt x="1012" y="357"/>
                    </a:lnTo>
                    <a:lnTo>
                      <a:pt x="1047" y="334"/>
                    </a:lnTo>
                    <a:lnTo>
                      <a:pt x="1093" y="286"/>
                    </a:lnTo>
                    <a:lnTo>
                      <a:pt x="1101" y="223"/>
                    </a:lnTo>
                    <a:lnTo>
                      <a:pt x="1085" y="185"/>
                    </a:lnTo>
                    <a:lnTo>
                      <a:pt x="1057" y="139"/>
                    </a:lnTo>
                    <a:lnTo>
                      <a:pt x="1028" y="109"/>
                    </a:lnTo>
                    <a:lnTo>
                      <a:pt x="993" y="90"/>
                    </a:lnTo>
                    <a:lnTo>
                      <a:pt x="915" y="77"/>
                    </a:lnTo>
                    <a:lnTo>
                      <a:pt x="833" y="89"/>
                    </a:lnTo>
                    <a:lnTo>
                      <a:pt x="756" y="118"/>
                    </a:lnTo>
                    <a:lnTo>
                      <a:pt x="692" y="161"/>
                    </a:lnTo>
                    <a:lnTo>
                      <a:pt x="666" y="209"/>
                    </a:lnTo>
                    <a:lnTo>
                      <a:pt x="662" y="262"/>
                    </a:lnTo>
                    <a:lnTo>
                      <a:pt x="665" y="323"/>
                    </a:lnTo>
                    <a:lnTo>
                      <a:pt x="730" y="345"/>
                    </a:lnTo>
                    <a:lnTo>
                      <a:pt x="793" y="374"/>
                    </a:lnTo>
                    <a:lnTo>
                      <a:pt x="853" y="408"/>
                    </a:lnTo>
                    <a:lnTo>
                      <a:pt x="880" y="427"/>
                    </a:lnTo>
                    <a:lnTo>
                      <a:pt x="906" y="447"/>
                    </a:lnTo>
                    <a:lnTo>
                      <a:pt x="930" y="468"/>
                    </a:lnTo>
                    <a:lnTo>
                      <a:pt x="952" y="489"/>
                    </a:lnTo>
                    <a:lnTo>
                      <a:pt x="990" y="536"/>
                    </a:lnTo>
                    <a:lnTo>
                      <a:pt x="1032" y="637"/>
                    </a:lnTo>
                    <a:lnTo>
                      <a:pt x="1029" y="657"/>
                    </a:lnTo>
                    <a:lnTo>
                      <a:pt x="1017" y="673"/>
                    </a:lnTo>
                    <a:lnTo>
                      <a:pt x="977" y="686"/>
                    </a:lnTo>
                    <a:lnTo>
                      <a:pt x="946" y="708"/>
                    </a:lnTo>
                    <a:lnTo>
                      <a:pt x="906" y="736"/>
                    </a:lnTo>
                    <a:lnTo>
                      <a:pt x="883" y="752"/>
                    </a:lnTo>
                    <a:lnTo>
                      <a:pt x="858" y="769"/>
                    </a:lnTo>
                    <a:lnTo>
                      <a:pt x="833" y="786"/>
                    </a:lnTo>
                    <a:lnTo>
                      <a:pt x="805" y="804"/>
                    </a:lnTo>
                    <a:lnTo>
                      <a:pt x="778" y="823"/>
                    </a:lnTo>
                    <a:lnTo>
                      <a:pt x="750" y="841"/>
                    </a:lnTo>
                    <a:lnTo>
                      <a:pt x="723" y="860"/>
                    </a:lnTo>
                    <a:lnTo>
                      <a:pt x="696" y="879"/>
                    </a:lnTo>
                    <a:lnTo>
                      <a:pt x="669" y="898"/>
                    </a:lnTo>
                    <a:lnTo>
                      <a:pt x="643" y="916"/>
                    </a:lnTo>
                    <a:lnTo>
                      <a:pt x="619" y="934"/>
                    </a:lnTo>
                    <a:lnTo>
                      <a:pt x="597" y="952"/>
                    </a:lnTo>
                    <a:lnTo>
                      <a:pt x="616" y="984"/>
                    </a:lnTo>
                    <a:lnTo>
                      <a:pt x="635" y="1014"/>
                    </a:lnTo>
                    <a:lnTo>
                      <a:pt x="654" y="1041"/>
                    </a:lnTo>
                    <a:lnTo>
                      <a:pt x="674" y="1068"/>
                    </a:lnTo>
                    <a:lnTo>
                      <a:pt x="696" y="1092"/>
                    </a:lnTo>
                    <a:lnTo>
                      <a:pt x="717" y="1116"/>
                    </a:lnTo>
                    <a:lnTo>
                      <a:pt x="740" y="1138"/>
                    </a:lnTo>
                    <a:lnTo>
                      <a:pt x="762" y="1159"/>
                    </a:lnTo>
                    <a:lnTo>
                      <a:pt x="775" y="1132"/>
                    </a:lnTo>
                    <a:lnTo>
                      <a:pt x="790" y="1105"/>
                    </a:lnTo>
                    <a:lnTo>
                      <a:pt x="814" y="1067"/>
                    </a:lnTo>
                    <a:lnTo>
                      <a:pt x="834" y="1049"/>
                    </a:lnTo>
                    <a:lnTo>
                      <a:pt x="865" y="1023"/>
                    </a:lnTo>
                    <a:lnTo>
                      <a:pt x="903" y="992"/>
                    </a:lnTo>
                    <a:lnTo>
                      <a:pt x="924" y="977"/>
                    </a:lnTo>
                    <a:lnTo>
                      <a:pt x="945" y="961"/>
                    </a:lnTo>
                    <a:lnTo>
                      <a:pt x="985" y="930"/>
                    </a:lnTo>
                    <a:lnTo>
                      <a:pt x="1018" y="904"/>
                    </a:lnTo>
                    <a:lnTo>
                      <a:pt x="1053" y="878"/>
                    </a:lnTo>
                    <a:lnTo>
                      <a:pt x="1073" y="877"/>
                    </a:lnTo>
                    <a:lnTo>
                      <a:pt x="1070" y="895"/>
                    </a:lnTo>
                    <a:lnTo>
                      <a:pt x="1055" y="907"/>
                    </a:lnTo>
                    <a:lnTo>
                      <a:pt x="1029" y="932"/>
                    </a:lnTo>
                    <a:lnTo>
                      <a:pt x="993" y="970"/>
                    </a:lnTo>
                    <a:lnTo>
                      <a:pt x="952" y="1015"/>
                    </a:lnTo>
                    <a:lnTo>
                      <a:pt x="929" y="1038"/>
                    </a:lnTo>
                    <a:lnTo>
                      <a:pt x="906" y="1061"/>
                    </a:lnTo>
                    <a:lnTo>
                      <a:pt x="885" y="1086"/>
                    </a:lnTo>
                    <a:lnTo>
                      <a:pt x="864" y="1109"/>
                    </a:lnTo>
                    <a:lnTo>
                      <a:pt x="824" y="1152"/>
                    </a:lnTo>
                    <a:lnTo>
                      <a:pt x="792" y="1185"/>
                    </a:lnTo>
                    <a:lnTo>
                      <a:pt x="817" y="1205"/>
                    </a:lnTo>
                    <a:lnTo>
                      <a:pt x="842" y="1225"/>
                    </a:lnTo>
                    <a:lnTo>
                      <a:pt x="867" y="1245"/>
                    </a:lnTo>
                    <a:lnTo>
                      <a:pt x="893" y="1265"/>
                    </a:lnTo>
                    <a:lnTo>
                      <a:pt x="918" y="1226"/>
                    </a:lnTo>
                    <a:lnTo>
                      <a:pt x="943" y="1196"/>
                    </a:lnTo>
                    <a:lnTo>
                      <a:pt x="967" y="1176"/>
                    </a:lnTo>
                    <a:lnTo>
                      <a:pt x="993" y="1157"/>
                    </a:lnTo>
                    <a:lnTo>
                      <a:pt x="1020" y="1139"/>
                    </a:lnTo>
                    <a:lnTo>
                      <a:pt x="1046" y="1120"/>
                    </a:lnTo>
                    <a:lnTo>
                      <a:pt x="1073" y="1103"/>
                    </a:lnTo>
                    <a:lnTo>
                      <a:pt x="1099" y="1085"/>
                    </a:lnTo>
                    <a:lnTo>
                      <a:pt x="1127" y="1067"/>
                    </a:lnTo>
                    <a:lnTo>
                      <a:pt x="1152" y="1048"/>
                    </a:lnTo>
                    <a:lnTo>
                      <a:pt x="1177" y="1028"/>
                    </a:lnTo>
                    <a:lnTo>
                      <a:pt x="1202" y="1004"/>
                    </a:lnTo>
                    <a:lnTo>
                      <a:pt x="1227" y="982"/>
                    </a:lnTo>
                    <a:lnTo>
                      <a:pt x="1252" y="964"/>
                    </a:lnTo>
                    <a:lnTo>
                      <a:pt x="1270" y="964"/>
                    </a:lnTo>
                    <a:lnTo>
                      <a:pt x="1271" y="980"/>
                    </a:lnTo>
                    <a:lnTo>
                      <a:pt x="1253" y="1001"/>
                    </a:lnTo>
                    <a:lnTo>
                      <a:pt x="1223" y="1032"/>
                    </a:lnTo>
                    <a:lnTo>
                      <a:pt x="1205" y="1051"/>
                    </a:lnTo>
                    <a:lnTo>
                      <a:pt x="1184" y="1071"/>
                    </a:lnTo>
                    <a:lnTo>
                      <a:pt x="1163" y="1091"/>
                    </a:lnTo>
                    <a:lnTo>
                      <a:pt x="1140" y="1112"/>
                    </a:lnTo>
                    <a:lnTo>
                      <a:pt x="1117" y="1134"/>
                    </a:lnTo>
                    <a:lnTo>
                      <a:pt x="1095" y="1155"/>
                    </a:lnTo>
                    <a:lnTo>
                      <a:pt x="1073" y="1174"/>
                    </a:lnTo>
                    <a:lnTo>
                      <a:pt x="1053" y="1192"/>
                    </a:lnTo>
                    <a:lnTo>
                      <a:pt x="1017" y="1224"/>
                    </a:lnTo>
                    <a:lnTo>
                      <a:pt x="993" y="1244"/>
                    </a:lnTo>
                    <a:lnTo>
                      <a:pt x="968" y="1261"/>
                    </a:lnTo>
                    <a:lnTo>
                      <a:pt x="923" y="1289"/>
                    </a:lnTo>
                    <a:lnTo>
                      <a:pt x="953" y="1311"/>
                    </a:lnTo>
                    <a:lnTo>
                      <a:pt x="983" y="1335"/>
                    </a:lnTo>
                    <a:lnTo>
                      <a:pt x="1014" y="1361"/>
                    </a:lnTo>
                    <a:lnTo>
                      <a:pt x="1046" y="1387"/>
                    </a:lnTo>
                    <a:lnTo>
                      <a:pt x="1054" y="1395"/>
                    </a:lnTo>
                    <a:lnTo>
                      <a:pt x="1077" y="1371"/>
                    </a:lnTo>
                    <a:lnTo>
                      <a:pt x="1102" y="1349"/>
                    </a:lnTo>
                    <a:lnTo>
                      <a:pt x="1126" y="1326"/>
                    </a:lnTo>
                    <a:lnTo>
                      <a:pt x="1151" y="1303"/>
                    </a:lnTo>
                    <a:lnTo>
                      <a:pt x="1176" y="1281"/>
                    </a:lnTo>
                    <a:lnTo>
                      <a:pt x="1198" y="1259"/>
                    </a:lnTo>
                    <a:lnTo>
                      <a:pt x="1239" y="1219"/>
                    </a:lnTo>
                    <a:lnTo>
                      <a:pt x="1260" y="1195"/>
                    </a:lnTo>
                    <a:lnTo>
                      <a:pt x="1285" y="1165"/>
                    </a:lnTo>
                    <a:lnTo>
                      <a:pt x="1315" y="1132"/>
                    </a:lnTo>
                    <a:lnTo>
                      <a:pt x="1347" y="1095"/>
                    </a:lnTo>
                    <a:lnTo>
                      <a:pt x="1378" y="1060"/>
                    </a:lnTo>
                    <a:lnTo>
                      <a:pt x="1408" y="1029"/>
                    </a:lnTo>
                    <a:lnTo>
                      <a:pt x="1435" y="1002"/>
                    </a:lnTo>
                    <a:lnTo>
                      <a:pt x="1457" y="983"/>
                    </a:lnTo>
                    <a:lnTo>
                      <a:pt x="1476" y="981"/>
                    </a:lnTo>
                    <a:lnTo>
                      <a:pt x="1478" y="997"/>
                    </a:lnTo>
                    <a:lnTo>
                      <a:pt x="1478"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38"/>
              <p:cNvSpPr>
                <a:spLocks/>
              </p:cNvSpPr>
              <p:nvPr/>
            </p:nvSpPr>
            <p:spPr bwMode="auto">
              <a:xfrm rot="10578339">
                <a:off x="1405" y="2057"/>
                <a:ext cx="255" cy="163"/>
              </a:xfrm>
              <a:custGeom>
                <a:avLst/>
                <a:gdLst>
                  <a:gd name="T0" fmla="*/ 41 w 1466"/>
                  <a:gd name="T1" fmla="*/ 189 h 777"/>
                  <a:gd name="T2" fmla="*/ 124 w 1466"/>
                  <a:gd name="T3" fmla="*/ 141 h 777"/>
                  <a:gd name="T4" fmla="*/ 205 w 1466"/>
                  <a:gd name="T5" fmla="*/ 101 h 777"/>
                  <a:gd name="T6" fmla="*/ 284 w 1466"/>
                  <a:gd name="T7" fmla="*/ 67 h 777"/>
                  <a:gd name="T8" fmla="*/ 403 w 1466"/>
                  <a:gd name="T9" fmla="*/ 31 h 777"/>
                  <a:gd name="T10" fmla="*/ 629 w 1466"/>
                  <a:gd name="T11" fmla="*/ 0 h 777"/>
                  <a:gd name="T12" fmla="*/ 901 w 1466"/>
                  <a:gd name="T13" fmla="*/ 34 h 777"/>
                  <a:gd name="T14" fmla="*/ 1023 w 1466"/>
                  <a:gd name="T15" fmla="*/ 77 h 777"/>
                  <a:gd name="T16" fmla="*/ 1132 w 1466"/>
                  <a:gd name="T17" fmla="*/ 134 h 777"/>
                  <a:gd name="T18" fmla="*/ 1229 w 1466"/>
                  <a:gd name="T19" fmla="*/ 202 h 777"/>
                  <a:gd name="T20" fmla="*/ 1272 w 1466"/>
                  <a:gd name="T21" fmla="*/ 239 h 777"/>
                  <a:gd name="T22" fmla="*/ 1311 w 1466"/>
                  <a:gd name="T23" fmla="*/ 277 h 777"/>
                  <a:gd name="T24" fmla="*/ 1376 w 1466"/>
                  <a:gd name="T25" fmla="*/ 358 h 777"/>
                  <a:gd name="T26" fmla="*/ 1425 w 1466"/>
                  <a:gd name="T27" fmla="*/ 441 h 777"/>
                  <a:gd name="T28" fmla="*/ 1466 w 1466"/>
                  <a:gd name="T29" fmla="*/ 605 h 777"/>
                  <a:gd name="T30" fmla="*/ 1442 w 1466"/>
                  <a:gd name="T31" fmla="*/ 713 h 777"/>
                  <a:gd name="T32" fmla="*/ 1406 w 1466"/>
                  <a:gd name="T33" fmla="*/ 763 h 777"/>
                  <a:gd name="T34" fmla="*/ 1368 w 1466"/>
                  <a:gd name="T35" fmla="*/ 777 h 777"/>
                  <a:gd name="T36" fmla="*/ 1309 w 1466"/>
                  <a:gd name="T37" fmla="*/ 609 h 777"/>
                  <a:gd name="T38" fmla="*/ 1281 w 1466"/>
                  <a:gd name="T39" fmla="*/ 527 h 777"/>
                  <a:gd name="T40" fmla="*/ 1234 w 1466"/>
                  <a:gd name="T41" fmla="*/ 440 h 777"/>
                  <a:gd name="T42" fmla="*/ 1176 w 1466"/>
                  <a:gd name="T43" fmla="*/ 359 h 777"/>
                  <a:gd name="T44" fmla="*/ 1117 w 1466"/>
                  <a:gd name="T45" fmla="*/ 290 h 777"/>
                  <a:gd name="T46" fmla="*/ 1062 w 1466"/>
                  <a:gd name="T47" fmla="*/ 239 h 777"/>
                  <a:gd name="T48" fmla="*/ 1001 w 1466"/>
                  <a:gd name="T49" fmla="*/ 194 h 777"/>
                  <a:gd name="T50" fmla="*/ 938 w 1466"/>
                  <a:gd name="T51" fmla="*/ 157 h 777"/>
                  <a:gd name="T52" fmla="*/ 871 w 1466"/>
                  <a:gd name="T53" fmla="*/ 126 h 777"/>
                  <a:gd name="T54" fmla="*/ 730 w 1466"/>
                  <a:gd name="T55" fmla="*/ 85 h 777"/>
                  <a:gd name="T56" fmla="*/ 433 w 1466"/>
                  <a:gd name="T57" fmla="*/ 77 h 777"/>
                  <a:gd name="T58" fmla="*/ 214 w 1466"/>
                  <a:gd name="T59" fmla="*/ 133 h 777"/>
                  <a:gd name="T60" fmla="*/ 78 w 1466"/>
                  <a:gd name="T61" fmla="*/ 196 h 777"/>
                  <a:gd name="T62" fmla="*/ 15 w 1466"/>
                  <a:gd name="T63" fmla="*/ 236 h 777"/>
                  <a:gd name="T64" fmla="*/ 0 w 1466"/>
                  <a:gd name="T65" fmla="*/ 21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6" h="777">
                    <a:moveTo>
                      <a:pt x="0" y="216"/>
                    </a:moveTo>
                    <a:lnTo>
                      <a:pt x="41" y="189"/>
                    </a:lnTo>
                    <a:lnTo>
                      <a:pt x="82" y="164"/>
                    </a:lnTo>
                    <a:lnTo>
                      <a:pt x="124" y="141"/>
                    </a:lnTo>
                    <a:lnTo>
                      <a:pt x="164" y="120"/>
                    </a:lnTo>
                    <a:lnTo>
                      <a:pt x="205" y="101"/>
                    </a:lnTo>
                    <a:lnTo>
                      <a:pt x="245" y="83"/>
                    </a:lnTo>
                    <a:lnTo>
                      <a:pt x="284" y="67"/>
                    </a:lnTo>
                    <a:lnTo>
                      <a:pt x="325" y="53"/>
                    </a:lnTo>
                    <a:lnTo>
                      <a:pt x="403" y="31"/>
                    </a:lnTo>
                    <a:lnTo>
                      <a:pt x="480" y="15"/>
                    </a:lnTo>
                    <a:lnTo>
                      <a:pt x="629" y="0"/>
                    </a:lnTo>
                    <a:lnTo>
                      <a:pt x="770" y="7"/>
                    </a:lnTo>
                    <a:lnTo>
                      <a:pt x="901" y="34"/>
                    </a:lnTo>
                    <a:lnTo>
                      <a:pt x="964" y="54"/>
                    </a:lnTo>
                    <a:lnTo>
                      <a:pt x="1023" y="77"/>
                    </a:lnTo>
                    <a:lnTo>
                      <a:pt x="1080" y="104"/>
                    </a:lnTo>
                    <a:lnTo>
                      <a:pt x="1132" y="134"/>
                    </a:lnTo>
                    <a:lnTo>
                      <a:pt x="1182" y="167"/>
                    </a:lnTo>
                    <a:lnTo>
                      <a:pt x="1229" y="202"/>
                    </a:lnTo>
                    <a:lnTo>
                      <a:pt x="1250" y="220"/>
                    </a:lnTo>
                    <a:lnTo>
                      <a:pt x="1272" y="239"/>
                    </a:lnTo>
                    <a:lnTo>
                      <a:pt x="1292" y="258"/>
                    </a:lnTo>
                    <a:lnTo>
                      <a:pt x="1311" y="277"/>
                    </a:lnTo>
                    <a:lnTo>
                      <a:pt x="1346" y="317"/>
                    </a:lnTo>
                    <a:lnTo>
                      <a:pt x="1376" y="358"/>
                    </a:lnTo>
                    <a:lnTo>
                      <a:pt x="1404" y="399"/>
                    </a:lnTo>
                    <a:lnTo>
                      <a:pt x="1425" y="441"/>
                    </a:lnTo>
                    <a:lnTo>
                      <a:pt x="1455" y="524"/>
                    </a:lnTo>
                    <a:lnTo>
                      <a:pt x="1466" y="605"/>
                    </a:lnTo>
                    <a:lnTo>
                      <a:pt x="1455" y="679"/>
                    </a:lnTo>
                    <a:lnTo>
                      <a:pt x="1442" y="713"/>
                    </a:lnTo>
                    <a:lnTo>
                      <a:pt x="1422" y="745"/>
                    </a:lnTo>
                    <a:lnTo>
                      <a:pt x="1406" y="763"/>
                    </a:lnTo>
                    <a:lnTo>
                      <a:pt x="1392" y="775"/>
                    </a:lnTo>
                    <a:lnTo>
                      <a:pt x="1368" y="777"/>
                    </a:lnTo>
                    <a:lnTo>
                      <a:pt x="1334" y="730"/>
                    </a:lnTo>
                    <a:lnTo>
                      <a:pt x="1309" y="609"/>
                    </a:lnTo>
                    <a:lnTo>
                      <a:pt x="1298" y="570"/>
                    </a:lnTo>
                    <a:lnTo>
                      <a:pt x="1281" y="527"/>
                    </a:lnTo>
                    <a:lnTo>
                      <a:pt x="1260" y="484"/>
                    </a:lnTo>
                    <a:lnTo>
                      <a:pt x="1234" y="440"/>
                    </a:lnTo>
                    <a:lnTo>
                      <a:pt x="1206" y="398"/>
                    </a:lnTo>
                    <a:lnTo>
                      <a:pt x="1176" y="359"/>
                    </a:lnTo>
                    <a:lnTo>
                      <a:pt x="1147" y="322"/>
                    </a:lnTo>
                    <a:lnTo>
                      <a:pt x="1117" y="290"/>
                    </a:lnTo>
                    <a:lnTo>
                      <a:pt x="1091" y="263"/>
                    </a:lnTo>
                    <a:lnTo>
                      <a:pt x="1062" y="239"/>
                    </a:lnTo>
                    <a:lnTo>
                      <a:pt x="1032" y="215"/>
                    </a:lnTo>
                    <a:lnTo>
                      <a:pt x="1001" y="194"/>
                    </a:lnTo>
                    <a:lnTo>
                      <a:pt x="970" y="175"/>
                    </a:lnTo>
                    <a:lnTo>
                      <a:pt x="938" y="157"/>
                    </a:lnTo>
                    <a:lnTo>
                      <a:pt x="905" y="141"/>
                    </a:lnTo>
                    <a:lnTo>
                      <a:pt x="871" y="126"/>
                    </a:lnTo>
                    <a:lnTo>
                      <a:pt x="801" y="103"/>
                    </a:lnTo>
                    <a:lnTo>
                      <a:pt x="730" y="85"/>
                    </a:lnTo>
                    <a:lnTo>
                      <a:pt x="582" y="70"/>
                    </a:lnTo>
                    <a:lnTo>
                      <a:pt x="433" y="77"/>
                    </a:lnTo>
                    <a:lnTo>
                      <a:pt x="286" y="109"/>
                    </a:lnTo>
                    <a:lnTo>
                      <a:pt x="214" y="133"/>
                    </a:lnTo>
                    <a:lnTo>
                      <a:pt x="145" y="161"/>
                    </a:lnTo>
                    <a:lnTo>
                      <a:pt x="78" y="196"/>
                    </a:lnTo>
                    <a:lnTo>
                      <a:pt x="46" y="214"/>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39"/>
              <p:cNvSpPr>
                <a:spLocks/>
              </p:cNvSpPr>
              <p:nvPr/>
            </p:nvSpPr>
            <p:spPr bwMode="auto">
              <a:xfrm rot="10578339">
                <a:off x="1358" y="2115"/>
                <a:ext cx="309" cy="165"/>
              </a:xfrm>
              <a:custGeom>
                <a:avLst/>
                <a:gdLst>
                  <a:gd name="T0" fmla="*/ 20 w 1772"/>
                  <a:gd name="T1" fmla="*/ 239 h 792"/>
                  <a:gd name="T2" fmla="*/ 63 w 1772"/>
                  <a:gd name="T3" fmla="*/ 203 h 792"/>
                  <a:gd name="T4" fmla="*/ 107 w 1772"/>
                  <a:gd name="T5" fmla="*/ 170 h 792"/>
                  <a:gd name="T6" fmla="*/ 177 w 1772"/>
                  <a:gd name="T7" fmla="*/ 126 h 792"/>
                  <a:gd name="T8" fmla="*/ 277 w 1772"/>
                  <a:gd name="T9" fmla="*/ 78 h 792"/>
                  <a:gd name="T10" fmla="*/ 384 w 1772"/>
                  <a:gd name="T11" fmla="*/ 41 h 792"/>
                  <a:gd name="T12" fmla="*/ 608 w 1772"/>
                  <a:gd name="T13" fmla="*/ 0 h 792"/>
                  <a:gd name="T14" fmla="*/ 1068 w 1772"/>
                  <a:gd name="T15" fmla="*/ 45 h 792"/>
                  <a:gd name="T16" fmla="*/ 1229 w 1772"/>
                  <a:gd name="T17" fmla="*/ 105 h 792"/>
                  <a:gd name="T18" fmla="*/ 1330 w 1772"/>
                  <a:gd name="T19" fmla="*/ 157 h 792"/>
                  <a:gd name="T20" fmla="*/ 1423 w 1772"/>
                  <a:gd name="T21" fmla="*/ 218 h 792"/>
                  <a:gd name="T22" fmla="*/ 1489 w 1772"/>
                  <a:gd name="T23" fmla="*/ 270 h 792"/>
                  <a:gd name="T24" fmla="*/ 1548 w 1772"/>
                  <a:gd name="T25" fmla="*/ 328 h 792"/>
                  <a:gd name="T26" fmla="*/ 1617 w 1772"/>
                  <a:gd name="T27" fmla="*/ 413 h 792"/>
                  <a:gd name="T28" fmla="*/ 1665 w 1772"/>
                  <a:gd name="T29" fmla="*/ 477 h 792"/>
                  <a:gd name="T30" fmla="*/ 1698 w 1772"/>
                  <a:gd name="T31" fmla="*/ 525 h 792"/>
                  <a:gd name="T32" fmla="*/ 1742 w 1772"/>
                  <a:gd name="T33" fmla="*/ 599 h 792"/>
                  <a:gd name="T34" fmla="*/ 1766 w 1772"/>
                  <a:gd name="T35" fmla="*/ 736 h 792"/>
                  <a:gd name="T36" fmla="*/ 1726 w 1772"/>
                  <a:gd name="T37" fmla="*/ 785 h 792"/>
                  <a:gd name="T38" fmla="*/ 1680 w 1772"/>
                  <a:gd name="T39" fmla="*/ 784 h 792"/>
                  <a:gd name="T40" fmla="*/ 1608 w 1772"/>
                  <a:gd name="T41" fmla="*/ 662 h 792"/>
                  <a:gd name="T42" fmla="*/ 1564 w 1772"/>
                  <a:gd name="T43" fmla="*/ 560 h 792"/>
                  <a:gd name="T44" fmla="*/ 1516 w 1772"/>
                  <a:gd name="T45" fmla="*/ 489 h 792"/>
                  <a:gd name="T46" fmla="*/ 1464 w 1772"/>
                  <a:gd name="T47" fmla="*/ 430 h 792"/>
                  <a:gd name="T48" fmla="*/ 1408 w 1772"/>
                  <a:gd name="T49" fmla="*/ 374 h 792"/>
                  <a:gd name="T50" fmla="*/ 1348 w 1772"/>
                  <a:gd name="T51" fmla="*/ 322 h 792"/>
                  <a:gd name="T52" fmla="*/ 1286 w 1772"/>
                  <a:gd name="T53" fmla="*/ 276 h 792"/>
                  <a:gd name="T54" fmla="*/ 1222 w 1772"/>
                  <a:gd name="T55" fmla="*/ 233 h 792"/>
                  <a:gd name="T56" fmla="*/ 1154 w 1772"/>
                  <a:gd name="T57" fmla="*/ 196 h 792"/>
                  <a:gd name="T58" fmla="*/ 1084 w 1772"/>
                  <a:gd name="T59" fmla="*/ 163 h 792"/>
                  <a:gd name="T60" fmla="*/ 974 w 1772"/>
                  <a:gd name="T61" fmla="*/ 124 h 792"/>
                  <a:gd name="T62" fmla="*/ 822 w 1772"/>
                  <a:gd name="T63" fmla="*/ 90 h 792"/>
                  <a:gd name="T64" fmla="*/ 581 w 1772"/>
                  <a:gd name="T65" fmla="*/ 84 h 792"/>
                  <a:gd name="T66" fmla="*/ 306 w 1772"/>
                  <a:gd name="T67" fmla="*/ 137 h 792"/>
                  <a:gd name="T68" fmla="*/ 106 w 1772"/>
                  <a:gd name="T69" fmla="*/ 209 h 792"/>
                  <a:gd name="T70" fmla="*/ 19 w 1772"/>
                  <a:gd name="T71" fmla="*/ 274 h 792"/>
                  <a:gd name="T72" fmla="*/ 0 w 1772"/>
                  <a:gd name="T73" fmla="*/ 25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2" h="792">
                    <a:moveTo>
                      <a:pt x="0" y="258"/>
                    </a:moveTo>
                    <a:lnTo>
                      <a:pt x="20" y="239"/>
                    </a:lnTo>
                    <a:lnTo>
                      <a:pt x="40" y="221"/>
                    </a:lnTo>
                    <a:lnTo>
                      <a:pt x="63" y="203"/>
                    </a:lnTo>
                    <a:lnTo>
                      <a:pt x="84" y="186"/>
                    </a:lnTo>
                    <a:lnTo>
                      <a:pt x="107" y="170"/>
                    </a:lnTo>
                    <a:lnTo>
                      <a:pt x="130" y="155"/>
                    </a:lnTo>
                    <a:lnTo>
                      <a:pt x="177" y="126"/>
                    </a:lnTo>
                    <a:lnTo>
                      <a:pt x="227" y="101"/>
                    </a:lnTo>
                    <a:lnTo>
                      <a:pt x="277" y="78"/>
                    </a:lnTo>
                    <a:lnTo>
                      <a:pt x="331" y="58"/>
                    </a:lnTo>
                    <a:lnTo>
                      <a:pt x="384" y="41"/>
                    </a:lnTo>
                    <a:lnTo>
                      <a:pt x="495" y="15"/>
                    </a:lnTo>
                    <a:lnTo>
                      <a:pt x="608" y="0"/>
                    </a:lnTo>
                    <a:lnTo>
                      <a:pt x="839" y="2"/>
                    </a:lnTo>
                    <a:lnTo>
                      <a:pt x="1068" y="45"/>
                    </a:lnTo>
                    <a:lnTo>
                      <a:pt x="1176" y="83"/>
                    </a:lnTo>
                    <a:lnTo>
                      <a:pt x="1229" y="105"/>
                    </a:lnTo>
                    <a:lnTo>
                      <a:pt x="1280" y="129"/>
                    </a:lnTo>
                    <a:lnTo>
                      <a:pt x="1330" y="157"/>
                    </a:lnTo>
                    <a:lnTo>
                      <a:pt x="1378" y="187"/>
                    </a:lnTo>
                    <a:lnTo>
                      <a:pt x="1423" y="218"/>
                    </a:lnTo>
                    <a:lnTo>
                      <a:pt x="1467" y="252"/>
                    </a:lnTo>
                    <a:lnTo>
                      <a:pt x="1489" y="270"/>
                    </a:lnTo>
                    <a:lnTo>
                      <a:pt x="1509" y="290"/>
                    </a:lnTo>
                    <a:lnTo>
                      <a:pt x="1548" y="328"/>
                    </a:lnTo>
                    <a:lnTo>
                      <a:pt x="1584" y="369"/>
                    </a:lnTo>
                    <a:lnTo>
                      <a:pt x="1617" y="413"/>
                    </a:lnTo>
                    <a:lnTo>
                      <a:pt x="1648" y="455"/>
                    </a:lnTo>
                    <a:lnTo>
                      <a:pt x="1665" y="477"/>
                    </a:lnTo>
                    <a:lnTo>
                      <a:pt x="1681" y="501"/>
                    </a:lnTo>
                    <a:lnTo>
                      <a:pt x="1698" y="525"/>
                    </a:lnTo>
                    <a:lnTo>
                      <a:pt x="1714" y="550"/>
                    </a:lnTo>
                    <a:lnTo>
                      <a:pt x="1742" y="599"/>
                    </a:lnTo>
                    <a:lnTo>
                      <a:pt x="1772" y="694"/>
                    </a:lnTo>
                    <a:lnTo>
                      <a:pt x="1766" y="736"/>
                    </a:lnTo>
                    <a:lnTo>
                      <a:pt x="1743" y="771"/>
                    </a:lnTo>
                    <a:lnTo>
                      <a:pt x="1726" y="785"/>
                    </a:lnTo>
                    <a:lnTo>
                      <a:pt x="1709" y="792"/>
                    </a:lnTo>
                    <a:lnTo>
                      <a:pt x="1680" y="784"/>
                    </a:lnTo>
                    <a:lnTo>
                      <a:pt x="1630" y="714"/>
                    </a:lnTo>
                    <a:lnTo>
                      <a:pt x="1608" y="662"/>
                    </a:lnTo>
                    <a:lnTo>
                      <a:pt x="1586" y="609"/>
                    </a:lnTo>
                    <a:lnTo>
                      <a:pt x="1564" y="560"/>
                    </a:lnTo>
                    <a:lnTo>
                      <a:pt x="1541" y="521"/>
                    </a:lnTo>
                    <a:lnTo>
                      <a:pt x="1516" y="489"/>
                    </a:lnTo>
                    <a:lnTo>
                      <a:pt x="1490" y="459"/>
                    </a:lnTo>
                    <a:lnTo>
                      <a:pt x="1464" y="430"/>
                    </a:lnTo>
                    <a:lnTo>
                      <a:pt x="1436" y="401"/>
                    </a:lnTo>
                    <a:lnTo>
                      <a:pt x="1408" y="374"/>
                    </a:lnTo>
                    <a:lnTo>
                      <a:pt x="1379" y="348"/>
                    </a:lnTo>
                    <a:lnTo>
                      <a:pt x="1348" y="322"/>
                    </a:lnTo>
                    <a:lnTo>
                      <a:pt x="1318" y="299"/>
                    </a:lnTo>
                    <a:lnTo>
                      <a:pt x="1286" y="276"/>
                    </a:lnTo>
                    <a:lnTo>
                      <a:pt x="1254" y="253"/>
                    </a:lnTo>
                    <a:lnTo>
                      <a:pt x="1222" y="233"/>
                    </a:lnTo>
                    <a:lnTo>
                      <a:pt x="1188" y="214"/>
                    </a:lnTo>
                    <a:lnTo>
                      <a:pt x="1154" y="196"/>
                    </a:lnTo>
                    <a:lnTo>
                      <a:pt x="1119" y="178"/>
                    </a:lnTo>
                    <a:lnTo>
                      <a:pt x="1084" y="163"/>
                    </a:lnTo>
                    <a:lnTo>
                      <a:pt x="1048" y="148"/>
                    </a:lnTo>
                    <a:lnTo>
                      <a:pt x="974" y="124"/>
                    </a:lnTo>
                    <a:lnTo>
                      <a:pt x="899" y="104"/>
                    </a:lnTo>
                    <a:lnTo>
                      <a:pt x="822" y="90"/>
                    </a:lnTo>
                    <a:lnTo>
                      <a:pt x="743" y="82"/>
                    </a:lnTo>
                    <a:lnTo>
                      <a:pt x="581" y="84"/>
                    </a:lnTo>
                    <a:lnTo>
                      <a:pt x="414" y="110"/>
                    </a:lnTo>
                    <a:lnTo>
                      <a:pt x="306" y="137"/>
                    </a:lnTo>
                    <a:lnTo>
                      <a:pt x="202" y="166"/>
                    </a:lnTo>
                    <a:lnTo>
                      <a:pt x="106" y="209"/>
                    </a:lnTo>
                    <a:lnTo>
                      <a:pt x="61" y="238"/>
                    </a:lnTo>
                    <a:lnTo>
                      <a:pt x="19" y="274"/>
                    </a:lnTo>
                    <a:lnTo>
                      <a:pt x="0" y="258"/>
                    </a:lnTo>
                    <a:lnTo>
                      <a:pt x="0" y="258"/>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40"/>
              <p:cNvSpPr>
                <a:spLocks/>
              </p:cNvSpPr>
              <p:nvPr/>
            </p:nvSpPr>
            <p:spPr bwMode="auto">
              <a:xfrm rot="10578339">
                <a:off x="1309" y="2164"/>
                <a:ext cx="345" cy="174"/>
              </a:xfrm>
              <a:custGeom>
                <a:avLst/>
                <a:gdLst>
                  <a:gd name="T0" fmla="*/ 56 w 1975"/>
                  <a:gd name="T1" fmla="*/ 186 h 829"/>
                  <a:gd name="T2" fmla="*/ 173 w 1975"/>
                  <a:gd name="T3" fmla="*/ 130 h 829"/>
                  <a:gd name="T4" fmla="*/ 292 w 1975"/>
                  <a:gd name="T5" fmla="*/ 85 h 829"/>
                  <a:gd name="T6" fmla="*/ 414 w 1975"/>
                  <a:gd name="T7" fmla="*/ 49 h 829"/>
                  <a:gd name="T8" fmla="*/ 601 w 1975"/>
                  <a:gd name="T9" fmla="*/ 12 h 829"/>
                  <a:gd name="T10" fmla="*/ 975 w 1975"/>
                  <a:gd name="T11" fmla="*/ 7 h 829"/>
                  <a:gd name="T12" fmla="*/ 1274 w 1975"/>
                  <a:gd name="T13" fmla="*/ 74 h 829"/>
                  <a:gd name="T14" fmla="*/ 1387 w 1975"/>
                  <a:gd name="T15" fmla="*/ 120 h 829"/>
                  <a:gd name="T16" fmla="*/ 1494 w 1975"/>
                  <a:gd name="T17" fmla="*/ 177 h 829"/>
                  <a:gd name="T18" fmla="*/ 1571 w 1975"/>
                  <a:gd name="T19" fmla="*/ 227 h 829"/>
                  <a:gd name="T20" fmla="*/ 1620 w 1975"/>
                  <a:gd name="T21" fmla="*/ 263 h 829"/>
                  <a:gd name="T22" fmla="*/ 1668 w 1975"/>
                  <a:gd name="T23" fmla="*/ 303 h 829"/>
                  <a:gd name="T24" fmla="*/ 1713 w 1975"/>
                  <a:gd name="T25" fmla="*/ 345 h 829"/>
                  <a:gd name="T26" fmla="*/ 1777 w 1975"/>
                  <a:gd name="T27" fmla="*/ 415 h 829"/>
                  <a:gd name="T28" fmla="*/ 1818 w 1975"/>
                  <a:gd name="T29" fmla="*/ 464 h 829"/>
                  <a:gd name="T30" fmla="*/ 1867 w 1975"/>
                  <a:gd name="T31" fmla="*/ 527 h 829"/>
                  <a:gd name="T32" fmla="*/ 1917 w 1975"/>
                  <a:gd name="T33" fmla="*/ 601 h 829"/>
                  <a:gd name="T34" fmla="*/ 1956 w 1975"/>
                  <a:gd name="T35" fmla="*/ 677 h 829"/>
                  <a:gd name="T36" fmla="*/ 1973 w 1975"/>
                  <a:gd name="T37" fmla="*/ 781 h 829"/>
                  <a:gd name="T38" fmla="*/ 1948 w 1975"/>
                  <a:gd name="T39" fmla="*/ 819 h 829"/>
                  <a:gd name="T40" fmla="*/ 1883 w 1975"/>
                  <a:gd name="T41" fmla="*/ 824 h 829"/>
                  <a:gd name="T42" fmla="*/ 1806 w 1975"/>
                  <a:gd name="T43" fmla="*/ 724 h 829"/>
                  <a:gd name="T44" fmla="*/ 1774 w 1975"/>
                  <a:gd name="T45" fmla="*/ 661 h 829"/>
                  <a:gd name="T46" fmla="*/ 1739 w 1975"/>
                  <a:gd name="T47" fmla="*/ 599 h 829"/>
                  <a:gd name="T48" fmla="*/ 1696 w 1975"/>
                  <a:gd name="T49" fmla="*/ 536 h 829"/>
                  <a:gd name="T50" fmla="*/ 1660 w 1975"/>
                  <a:gd name="T51" fmla="*/ 490 h 829"/>
                  <a:gd name="T52" fmla="*/ 1580 w 1975"/>
                  <a:gd name="T53" fmla="*/ 406 h 829"/>
                  <a:gd name="T54" fmla="*/ 1537 w 1975"/>
                  <a:gd name="T55" fmla="*/ 367 h 829"/>
                  <a:gd name="T56" fmla="*/ 1493 w 1975"/>
                  <a:gd name="T57" fmla="*/ 330 h 829"/>
                  <a:gd name="T58" fmla="*/ 1448 w 1975"/>
                  <a:gd name="T59" fmla="*/ 296 h 829"/>
                  <a:gd name="T60" fmla="*/ 1400 w 1975"/>
                  <a:gd name="T61" fmla="*/ 263 h 829"/>
                  <a:gd name="T62" fmla="*/ 1302 w 1975"/>
                  <a:gd name="T63" fmla="*/ 206 h 829"/>
                  <a:gd name="T64" fmla="*/ 1200 w 1975"/>
                  <a:gd name="T65" fmla="*/ 157 h 829"/>
                  <a:gd name="T66" fmla="*/ 1091 w 1975"/>
                  <a:gd name="T67" fmla="*/ 118 h 829"/>
                  <a:gd name="T68" fmla="*/ 926 w 1975"/>
                  <a:gd name="T69" fmla="*/ 76 h 829"/>
                  <a:gd name="T70" fmla="*/ 696 w 1975"/>
                  <a:gd name="T71" fmla="*/ 55 h 829"/>
                  <a:gd name="T72" fmla="*/ 348 w 1975"/>
                  <a:gd name="T73" fmla="*/ 99 h 829"/>
                  <a:gd name="T74" fmla="*/ 179 w 1975"/>
                  <a:gd name="T75" fmla="*/ 156 h 829"/>
                  <a:gd name="T76" fmla="*/ 68 w 1975"/>
                  <a:gd name="T77" fmla="*/ 206 h 829"/>
                  <a:gd name="T78" fmla="*/ 0 w 1975"/>
                  <a:gd name="T79" fmla="*/ 2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5" h="829">
                    <a:moveTo>
                      <a:pt x="0" y="216"/>
                    </a:moveTo>
                    <a:lnTo>
                      <a:pt x="56" y="186"/>
                    </a:lnTo>
                    <a:lnTo>
                      <a:pt x="115" y="157"/>
                    </a:lnTo>
                    <a:lnTo>
                      <a:pt x="173" y="130"/>
                    </a:lnTo>
                    <a:lnTo>
                      <a:pt x="232" y="106"/>
                    </a:lnTo>
                    <a:lnTo>
                      <a:pt x="292" y="85"/>
                    </a:lnTo>
                    <a:lnTo>
                      <a:pt x="353" y="66"/>
                    </a:lnTo>
                    <a:lnTo>
                      <a:pt x="414" y="49"/>
                    </a:lnTo>
                    <a:lnTo>
                      <a:pt x="476" y="34"/>
                    </a:lnTo>
                    <a:lnTo>
                      <a:pt x="601" y="12"/>
                    </a:lnTo>
                    <a:lnTo>
                      <a:pt x="726" y="0"/>
                    </a:lnTo>
                    <a:lnTo>
                      <a:pt x="975" y="7"/>
                    </a:lnTo>
                    <a:lnTo>
                      <a:pt x="1215" y="56"/>
                    </a:lnTo>
                    <a:lnTo>
                      <a:pt x="1274" y="74"/>
                    </a:lnTo>
                    <a:lnTo>
                      <a:pt x="1331" y="95"/>
                    </a:lnTo>
                    <a:lnTo>
                      <a:pt x="1387" y="120"/>
                    </a:lnTo>
                    <a:lnTo>
                      <a:pt x="1442" y="147"/>
                    </a:lnTo>
                    <a:lnTo>
                      <a:pt x="1494" y="177"/>
                    </a:lnTo>
                    <a:lnTo>
                      <a:pt x="1546" y="209"/>
                    </a:lnTo>
                    <a:lnTo>
                      <a:pt x="1571" y="227"/>
                    </a:lnTo>
                    <a:lnTo>
                      <a:pt x="1596" y="245"/>
                    </a:lnTo>
                    <a:lnTo>
                      <a:pt x="1620" y="263"/>
                    </a:lnTo>
                    <a:lnTo>
                      <a:pt x="1644" y="283"/>
                    </a:lnTo>
                    <a:lnTo>
                      <a:pt x="1668" y="303"/>
                    </a:lnTo>
                    <a:lnTo>
                      <a:pt x="1691" y="324"/>
                    </a:lnTo>
                    <a:lnTo>
                      <a:pt x="1713" y="345"/>
                    </a:lnTo>
                    <a:lnTo>
                      <a:pt x="1736" y="368"/>
                    </a:lnTo>
                    <a:lnTo>
                      <a:pt x="1777" y="415"/>
                    </a:lnTo>
                    <a:lnTo>
                      <a:pt x="1799" y="439"/>
                    </a:lnTo>
                    <a:lnTo>
                      <a:pt x="1818" y="464"/>
                    </a:lnTo>
                    <a:lnTo>
                      <a:pt x="1842" y="495"/>
                    </a:lnTo>
                    <a:lnTo>
                      <a:pt x="1867" y="527"/>
                    </a:lnTo>
                    <a:lnTo>
                      <a:pt x="1892" y="563"/>
                    </a:lnTo>
                    <a:lnTo>
                      <a:pt x="1917" y="601"/>
                    </a:lnTo>
                    <a:lnTo>
                      <a:pt x="1938" y="639"/>
                    </a:lnTo>
                    <a:lnTo>
                      <a:pt x="1956" y="677"/>
                    </a:lnTo>
                    <a:lnTo>
                      <a:pt x="1975" y="751"/>
                    </a:lnTo>
                    <a:lnTo>
                      <a:pt x="1973" y="781"/>
                    </a:lnTo>
                    <a:lnTo>
                      <a:pt x="1962" y="803"/>
                    </a:lnTo>
                    <a:lnTo>
                      <a:pt x="1948" y="819"/>
                    </a:lnTo>
                    <a:lnTo>
                      <a:pt x="1928" y="829"/>
                    </a:lnTo>
                    <a:lnTo>
                      <a:pt x="1883" y="824"/>
                    </a:lnTo>
                    <a:lnTo>
                      <a:pt x="1842" y="785"/>
                    </a:lnTo>
                    <a:lnTo>
                      <a:pt x="1806" y="724"/>
                    </a:lnTo>
                    <a:lnTo>
                      <a:pt x="1789" y="693"/>
                    </a:lnTo>
                    <a:lnTo>
                      <a:pt x="1774" y="661"/>
                    </a:lnTo>
                    <a:lnTo>
                      <a:pt x="1757" y="630"/>
                    </a:lnTo>
                    <a:lnTo>
                      <a:pt x="1739" y="599"/>
                    </a:lnTo>
                    <a:lnTo>
                      <a:pt x="1719" y="568"/>
                    </a:lnTo>
                    <a:lnTo>
                      <a:pt x="1696" y="536"/>
                    </a:lnTo>
                    <a:lnTo>
                      <a:pt x="1679" y="513"/>
                    </a:lnTo>
                    <a:lnTo>
                      <a:pt x="1660" y="490"/>
                    </a:lnTo>
                    <a:lnTo>
                      <a:pt x="1620" y="447"/>
                    </a:lnTo>
                    <a:lnTo>
                      <a:pt x="1580" y="406"/>
                    </a:lnTo>
                    <a:lnTo>
                      <a:pt x="1560" y="386"/>
                    </a:lnTo>
                    <a:lnTo>
                      <a:pt x="1537" y="367"/>
                    </a:lnTo>
                    <a:lnTo>
                      <a:pt x="1515" y="348"/>
                    </a:lnTo>
                    <a:lnTo>
                      <a:pt x="1493" y="330"/>
                    </a:lnTo>
                    <a:lnTo>
                      <a:pt x="1470" y="313"/>
                    </a:lnTo>
                    <a:lnTo>
                      <a:pt x="1448" y="296"/>
                    </a:lnTo>
                    <a:lnTo>
                      <a:pt x="1424" y="279"/>
                    </a:lnTo>
                    <a:lnTo>
                      <a:pt x="1400" y="263"/>
                    </a:lnTo>
                    <a:lnTo>
                      <a:pt x="1352" y="233"/>
                    </a:lnTo>
                    <a:lnTo>
                      <a:pt x="1302" y="206"/>
                    </a:lnTo>
                    <a:lnTo>
                      <a:pt x="1251" y="180"/>
                    </a:lnTo>
                    <a:lnTo>
                      <a:pt x="1200" y="157"/>
                    </a:lnTo>
                    <a:lnTo>
                      <a:pt x="1146" y="136"/>
                    </a:lnTo>
                    <a:lnTo>
                      <a:pt x="1091" y="118"/>
                    </a:lnTo>
                    <a:lnTo>
                      <a:pt x="1037" y="102"/>
                    </a:lnTo>
                    <a:lnTo>
                      <a:pt x="926" y="76"/>
                    </a:lnTo>
                    <a:lnTo>
                      <a:pt x="812" y="60"/>
                    </a:lnTo>
                    <a:lnTo>
                      <a:pt x="696" y="55"/>
                    </a:lnTo>
                    <a:lnTo>
                      <a:pt x="464" y="74"/>
                    </a:lnTo>
                    <a:lnTo>
                      <a:pt x="348" y="99"/>
                    </a:lnTo>
                    <a:lnTo>
                      <a:pt x="235" y="134"/>
                    </a:lnTo>
                    <a:lnTo>
                      <a:pt x="179" y="156"/>
                    </a:lnTo>
                    <a:lnTo>
                      <a:pt x="123" y="179"/>
                    </a:lnTo>
                    <a:lnTo>
                      <a:pt x="68" y="206"/>
                    </a:lnTo>
                    <a:lnTo>
                      <a:pt x="15" y="236"/>
                    </a:lnTo>
                    <a:lnTo>
                      <a:pt x="0" y="216"/>
                    </a:lnTo>
                    <a:lnTo>
                      <a:pt x="0" y="216"/>
                    </a:lnTo>
                    <a:close/>
                  </a:path>
                </a:pathLst>
              </a:custGeom>
              <a:solidFill>
                <a:srgbClr val="6D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64" name="Picture 149" descr="j0188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0313" y="5649286"/>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829" y="4054198"/>
              <a:ext cx="1828799" cy="1836877"/>
            </a:xfrm>
            <a:prstGeom prst="rect">
              <a:avLst/>
            </a:prstGeom>
          </p:spPr>
        </p:pic>
        <p:pic>
          <p:nvPicPr>
            <p:cNvPr id="165" name="Picture 149" descr="j0188531"/>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901129" y="5550383"/>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49" descr="j0188531"/>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824441" y="5081902"/>
              <a:ext cx="117755" cy="20789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49" descr="j0188531"/>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flipH="1">
              <a:off x="7939965" y="5482646"/>
              <a:ext cx="149600" cy="26411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9" descr="j0188531"/>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540399" y="4929739"/>
              <a:ext cx="117755" cy="20789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1001" y="5717799"/>
            <a:ext cx="1129559" cy="223034"/>
          </a:xfrm>
          <a:prstGeom prst="rect">
            <a:avLst/>
          </a:prstGeom>
        </p:spPr>
      </p:pic>
    </p:spTree>
    <p:extLst>
      <p:ext uri="{BB962C8B-B14F-4D97-AF65-F5344CB8AC3E}">
        <p14:creationId xmlns:p14="http://schemas.microsoft.com/office/powerpoint/2010/main" val="2117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Compatibility </a:t>
            </a:r>
            <a:r>
              <a:rPr lang="en-US" sz="4900" dirty="0" smtClean="0"/>
              <a:t>Analysis</a:t>
            </a:r>
            <a:r>
              <a:rPr lang="en-US" dirty="0" smtClean="0"/>
              <a:t/>
            </a:r>
            <a:br>
              <a:rPr lang="en-US" dirty="0" smtClean="0"/>
            </a:br>
            <a:r>
              <a:rPr lang="en-US" sz="4000" dirty="0" smtClean="0"/>
              <a:t>Methods</a:t>
            </a:r>
            <a:endParaRPr lang="en-US" sz="4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11</a:t>
            </a:fld>
            <a:endParaRPr lang="en-US">
              <a:solidFill>
                <a:prstClr val="black">
                  <a:tint val="75000"/>
                </a:prstClr>
              </a:solidFill>
            </a:endParaRPr>
          </a:p>
        </p:txBody>
      </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676" y="3571948"/>
            <a:ext cx="2246683" cy="3048000"/>
          </a:xfrm>
          <a:prstGeom prst="rect">
            <a:avLst/>
          </a:prstGeom>
        </p:spPr>
      </p:pic>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93984"/>
            <a:ext cx="1883508" cy="2803928"/>
          </a:xfrm>
          <a:prstGeom prst="rect">
            <a:avLst/>
          </a:prstGeom>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017" y="1371600"/>
            <a:ext cx="1310532" cy="2322384"/>
          </a:xfrm>
          <a:prstGeom prst="rect">
            <a:avLst/>
          </a:prstGeom>
        </p:spPr>
      </p:pic>
      <p:sp>
        <p:nvSpPr>
          <p:cNvPr id="11" name="Content Placeholder 2"/>
          <p:cNvSpPr>
            <a:spLocks noGrp="1"/>
          </p:cNvSpPr>
          <p:nvPr>
            <p:ph idx="1"/>
          </p:nvPr>
        </p:nvSpPr>
        <p:spPr>
          <a:xfrm>
            <a:off x="457200" y="1295400"/>
            <a:ext cx="8229600" cy="5562600"/>
          </a:xfrm>
        </p:spPr>
        <p:txBody>
          <a:bodyPr>
            <a:normAutofit fontScale="70000" lnSpcReduction="20000"/>
          </a:bodyPr>
          <a:lstStyle/>
          <a:p>
            <a:pPr marL="0" indent="0">
              <a:buNone/>
            </a:pPr>
            <a:r>
              <a:rPr lang="en-US" sz="5000" u="sng" dirty="0" smtClean="0">
                <a:cs typeface="Times New Roman" panose="02020603050405020304" pitchFamily="18" charset="0"/>
              </a:rPr>
              <a:t>Single entry, static</a:t>
            </a:r>
          </a:p>
          <a:p>
            <a:pPr lvl="1"/>
            <a:r>
              <a:rPr lang="en-US" sz="3300" dirty="0" smtClean="0">
                <a:cs typeface="Times New Roman" panose="02020603050405020304" pitchFamily="18" charset="0"/>
              </a:rPr>
              <a:t>Worst case (maximum power, minimum distance), main beam to main beam coupling of the offending receiver and the victim receiver is analyzed against the evaluation criteria.</a:t>
            </a:r>
          </a:p>
          <a:p>
            <a:pPr marL="457200" lvl="1" indent="0">
              <a:buNone/>
            </a:pPr>
            <a:r>
              <a:rPr lang="en-US" sz="3300" b="1" dirty="0" smtClean="0">
                <a:cs typeface="Times New Roman" panose="02020603050405020304" pitchFamily="18" charset="0"/>
              </a:rPr>
              <a:t>RESULTS: In general, if compatibility is found through this method then compatibility is ensured.</a:t>
            </a:r>
          </a:p>
          <a:p>
            <a:pPr marL="57150" indent="0">
              <a:buNone/>
            </a:pPr>
            <a:r>
              <a:rPr lang="en-US" sz="5000" u="sng" dirty="0" smtClean="0">
                <a:cs typeface="Times New Roman" panose="02020603050405020304" pitchFamily="18" charset="0"/>
              </a:rPr>
              <a:t>Dynamic analysis</a:t>
            </a:r>
          </a:p>
          <a:p>
            <a:pPr marL="739775" lvl="1" indent="-282575"/>
            <a:r>
              <a:rPr lang="en-US" sz="3300" dirty="0" smtClean="0">
                <a:cs typeface="Times New Roman" panose="02020603050405020304" pitchFamily="18" charset="0"/>
              </a:rPr>
              <a:t>Dynamic analysis is undertaken when single entry static analysis indicates that compatibility is not ensured.</a:t>
            </a:r>
          </a:p>
          <a:p>
            <a:pPr marL="739775" lvl="1" indent="-282575"/>
            <a:r>
              <a:rPr lang="en-US" sz="3300" dirty="0" smtClean="0">
                <a:cs typeface="Times New Roman" panose="02020603050405020304" pitchFamily="18" charset="0"/>
              </a:rPr>
              <a:t>Simulation of victim receiver and offending transmitter deployment using appropriate characteristics to evaluate the offending interference environment against both the amount of degradation to the victim receiver signal and the percentage of time that degradation can be tolerated.</a:t>
            </a:r>
          </a:p>
          <a:p>
            <a:pPr marL="457200" indent="0">
              <a:buNone/>
            </a:pPr>
            <a:r>
              <a:rPr lang="en-US" sz="3300" b="1" dirty="0" smtClean="0">
                <a:cs typeface="Times New Roman" panose="02020603050405020304" pitchFamily="18" charset="0"/>
              </a:rPr>
              <a:t>RESULTS: In general, </a:t>
            </a:r>
            <a:r>
              <a:rPr lang="en-US" sz="3300" b="1" dirty="0" smtClean="0">
                <a:cs typeface="Times New Roman" panose="02020603050405020304" pitchFamily="18" charset="0"/>
              </a:rPr>
              <a:t>multiple studies produce multiple results due to different simulation assumptions used. </a:t>
            </a:r>
            <a:endParaRPr lang="en-US" sz="3300" b="1" dirty="0" smtClean="0">
              <a:cs typeface="Times New Roman" panose="02020603050405020304" pitchFamily="18" charset="0"/>
            </a:endParaRPr>
          </a:p>
          <a:p>
            <a:endParaRPr lang="en-US" dirty="0"/>
          </a:p>
        </p:txBody>
      </p:sp>
    </p:spTree>
    <p:extLst>
      <p:ext uri="{BB962C8B-B14F-4D97-AF65-F5344CB8AC3E}">
        <p14:creationId xmlns:p14="http://schemas.microsoft.com/office/powerpoint/2010/main" val="235664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 Surface Altimeter (SSALT)</a:t>
            </a:r>
            <a:endParaRPr lang="en-US" dirty="0"/>
          </a:p>
        </p:txBody>
      </p:sp>
      <p:sp>
        <p:nvSpPr>
          <p:cNvPr id="3" name="Content Placeholder 2"/>
          <p:cNvSpPr>
            <a:spLocks noGrp="1"/>
          </p:cNvSpPr>
          <p:nvPr>
            <p:ph idx="1"/>
          </p:nvPr>
        </p:nvSpPr>
        <p:spPr>
          <a:xfrm>
            <a:off x="304800" y="2209801"/>
            <a:ext cx="4419600" cy="4343400"/>
          </a:xfrm>
        </p:spPr>
        <p:txBody>
          <a:bodyPr>
            <a:normAutofit fontScale="55000" lnSpcReduction="20000"/>
          </a:bodyPr>
          <a:lstStyle/>
          <a:p>
            <a:r>
              <a:rPr lang="en-US" dirty="0" smtClean="0"/>
              <a:t>All spacecraft are CNES (France) missions with NASA participation; plus radiometers</a:t>
            </a:r>
          </a:p>
          <a:p>
            <a:r>
              <a:rPr lang="en-US" dirty="0" smtClean="0"/>
              <a:t>Launch Date: December 2001 (J1) and June 2008 (OSTM)</a:t>
            </a:r>
          </a:p>
          <a:p>
            <a:r>
              <a:rPr lang="en-US" dirty="0" smtClean="0"/>
              <a:t>Polar orbit at 1336 km and 66° inclination with 10 day repeat</a:t>
            </a:r>
          </a:p>
          <a:p>
            <a:r>
              <a:rPr lang="en-US" dirty="0" smtClean="0"/>
              <a:t>Polarization: Linear</a:t>
            </a:r>
          </a:p>
          <a:p>
            <a:r>
              <a:rPr lang="en-US" dirty="0" smtClean="0"/>
              <a:t>RF Center Freq: 5300, 13575 MHz</a:t>
            </a:r>
          </a:p>
          <a:p>
            <a:r>
              <a:rPr lang="en-US" dirty="0" smtClean="0"/>
              <a:t>RF bandwidth: 100, 320 MHz (C-band); 320 MHz (Ku-band)</a:t>
            </a:r>
          </a:p>
          <a:p>
            <a:r>
              <a:rPr lang="en-US" dirty="0" err="1" smtClean="0"/>
              <a:t>Pulsewidth</a:t>
            </a:r>
            <a:r>
              <a:rPr lang="en-US" dirty="0" smtClean="0"/>
              <a:t>: 105.6 </a:t>
            </a:r>
            <a:r>
              <a:rPr lang="el-GR" dirty="0" smtClean="0"/>
              <a:t>μ</a:t>
            </a:r>
            <a:r>
              <a:rPr lang="en-US" dirty="0" smtClean="0"/>
              <a:t>sec</a:t>
            </a:r>
          </a:p>
          <a:p>
            <a:r>
              <a:rPr lang="en-US" dirty="0" smtClean="0"/>
              <a:t>Pulse repetition freq: 1890-2310 Hz</a:t>
            </a:r>
          </a:p>
          <a:p>
            <a:r>
              <a:rPr lang="en-US" dirty="0" err="1" smtClean="0"/>
              <a:t>Xmt</a:t>
            </a:r>
            <a:r>
              <a:rPr lang="en-US" dirty="0" smtClean="0"/>
              <a:t> </a:t>
            </a:r>
            <a:r>
              <a:rPr lang="en-US" dirty="0" err="1" smtClean="0"/>
              <a:t>Pwr</a:t>
            </a:r>
            <a:r>
              <a:rPr lang="en-US" dirty="0" smtClean="0"/>
              <a:t>: 16, 7 W </a:t>
            </a:r>
            <a:r>
              <a:rPr lang="en-US" dirty="0" err="1" smtClean="0"/>
              <a:t>Pk</a:t>
            </a:r>
            <a:r>
              <a:rPr lang="en-US" dirty="0" smtClean="0"/>
              <a:t>/3.9, 1.7 W </a:t>
            </a:r>
            <a:r>
              <a:rPr lang="en-US" dirty="0" err="1" smtClean="0"/>
              <a:t>Avg</a:t>
            </a:r>
            <a:endParaRPr lang="en-US" dirty="0" smtClean="0"/>
          </a:p>
          <a:p>
            <a:r>
              <a:rPr lang="en-US" dirty="0" smtClean="0"/>
              <a:t>Chirp rate: 0.9, 3.0 MHz/</a:t>
            </a:r>
            <a:r>
              <a:rPr lang="el-GR" dirty="0" smtClean="0"/>
              <a:t>μ</a:t>
            </a:r>
            <a:r>
              <a:rPr lang="en-US" dirty="0" smtClean="0"/>
              <a:t>sec</a:t>
            </a:r>
          </a:p>
          <a:p>
            <a:r>
              <a:rPr lang="en-US" dirty="0" smtClean="0"/>
              <a:t>Transmit Duty Cycle: 24.4%</a:t>
            </a:r>
            <a:endParaRPr lang="el-GR"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12</a:t>
            </a:fld>
            <a:endParaRPr lang="en-US">
              <a:solidFill>
                <a:prstClr val="black">
                  <a:tint val="75000"/>
                </a:prstClr>
              </a:solidFill>
            </a:endParaRPr>
          </a:p>
        </p:txBody>
      </p:sp>
      <p:sp>
        <p:nvSpPr>
          <p:cNvPr id="8" name="TextBox 7"/>
          <p:cNvSpPr txBox="1"/>
          <p:nvPr/>
        </p:nvSpPr>
        <p:spPr>
          <a:xfrm>
            <a:off x="304800" y="1295400"/>
            <a:ext cx="44196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a:solidFill>
                  <a:prstClr val="black"/>
                </a:solidFill>
              </a:rPr>
              <a:t>SSALTs are on JASON-1, -2(Ocean Surface Topology Mission), </a:t>
            </a:r>
          </a:p>
        </p:txBody>
      </p:sp>
      <p:sp>
        <p:nvSpPr>
          <p:cNvPr id="9" name="TextBox 8"/>
          <p:cNvSpPr txBox="1"/>
          <p:nvPr/>
        </p:nvSpPr>
        <p:spPr>
          <a:xfrm>
            <a:off x="4724400" y="4800600"/>
            <a:ext cx="4038600" cy="1477328"/>
          </a:xfrm>
          <a:prstGeom prst="rect">
            <a:avLst/>
          </a:prstGeom>
          <a:noFill/>
        </p:spPr>
        <p:txBody>
          <a:bodyPr wrap="square" rtlCol="0">
            <a:spAutoFit/>
          </a:bodyPr>
          <a:lstStyle/>
          <a:p>
            <a:r>
              <a:rPr lang="en-US" dirty="0">
                <a:solidFill>
                  <a:prstClr val="black"/>
                </a:solidFill>
              </a:rPr>
              <a:t>This mission obtains measurements of ocean surface height using radar altimeter.  OSTM is the Ocean Surface Topography Mission also known as JASON-2.</a:t>
            </a:r>
          </a:p>
        </p:txBody>
      </p:sp>
      <p:pic>
        <p:nvPicPr>
          <p:cNvPr id="6146" name="Picture 2"/>
          <p:cNvPicPr>
            <a:picLocks noChangeAspect="1" noChangeArrowheads="1"/>
          </p:cNvPicPr>
          <p:nvPr/>
        </p:nvPicPr>
        <p:blipFill>
          <a:blip r:embed="rId2" cstate="email"/>
          <a:srcRect/>
          <a:stretch>
            <a:fillRect/>
          </a:stretch>
        </p:blipFill>
        <p:spPr bwMode="auto">
          <a:xfrm>
            <a:off x="5105400" y="1447800"/>
            <a:ext cx="3276600" cy="3202132"/>
          </a:xfrm>
          <a:prstGeom prst="rect">
            <a:avLst/>
          </a:prstGeom>
          <a:noFill/>
          <a:ln w="9525">
            <a:noFill/>
            <a:miter lim="800000"/>
            <a:headEnd/>
            <a:tailEnd/>
          </a:ln>
        </p:spPr>
      </p:pic>
    </p:spTree>
    <p:extLst>
      <p:ext uri="{BB962C8B-B14F-4D97-AF65-F5344CB8AC3E}">
        <p14:creationId xmlns:p14="http://schemas.microsoft.com/office/powerpoint/2010/main" val="22383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Precipitation Radar on GPM</a:t>
            </a:r>
            <a:endParaRPr lang="en-US" sz="3200" dirty="0"/>
          </a:p>
        </p:txBody>
      </p:sp>
      <p:sp>
        <p:nvSpPr>
          <p:cNvPr id="3" name="Content Placeholder 2"/>
          <p:cNvSpPr>
            <a:spLocks noGrp="1"/>
          </p:cNvSpPr>
          <p:nvPr>
            <p:ph idx="1"/>
          </p:nvPr>
        </p:nvSpPr>
        <p:spPr>
          <a:xfrm>
            <a:off x="228600" y="2819400"/>
            <a:ext cx="4419600" cy="3962400"/>
          </a:xfrm>
        </p:spPr>
        <p:txBody>
          <a:bodyPr>
            <a:normAutofit fontScale="55000" lnSpcReduction="20000"/>
          </a:bodyPr>
          <a:lstStyle/>
          <a:p>
            <a:r>
              <a:rPr lang="en-US" dirty="0" smtClean="0"/>
              <a:t>JAXA dual frequency Precipitation Radar instrument</a:t>
            </a:r>
          </a:p>
          <a:p>
            <a:r>
              <a:rPr lang="en-US" dirty="0" smtClean="0"/>
              <a:t>Projected Launch Date: June 2014</a:t>
            </a:r>
          </a:p>
          <a:p>
            <a:r>
              <a:rPr lang="en-US" dirty="0" smtClean="0"/>
              <a:t>Orbit at 407 km and 65° inclination</a:t>
            </a:r>
          </a:p>
          <a:p>
            <a:r>
              <a:rPr lang="en-US" dirty="0" smtClean="0"/>
              <a:t>Polarization: N/A</a:t>
            </a:r>
          </a:p>
          <a:p>
            <a:r>
              <a:rPr lang="en-US" dirty="0" smtClean="0"/>
              <a:t>RF Center Freq: 13.6 &amp; 35.56 GHz</a:t>
            </a:r>
          </a:p>
          <a:p>
            <a:r>
              <a:rPr lang="en-US" dirty="0" smtClean="0"/>
              <a:t>RF bandwidth: 14 MHz</a:t>
            </a:r>
          </a:p>
          <a:p>
            <a:r>
              <a:rPr lang="en-US" dirty="0" err="1" smtClean="0"/>
              <a:t>Pulsewidth</a:t>
            </a:r>
            <a:r>
              <a:rPr lang="en-US" dirty="0" smtClean="0"/>
              <a:t>: 1.6 </a:t>
            </a:r>
            <a:r>
              <a:rPr lang="el-GR" dirty="0" smtClean="0"/>
              <a:t>μ</a:t>
            </a:r>
            <a:r>
              <a:rPr lang="en-US" dirty="0" smtClean="0"/>
              <a:t>sec</a:t>
            </a:r>
          </a:p>
          <a:p>
            <a:r>
              <a:rPr lang="en-US" dirty="0" smtClean="0"/>
              <a:t>Pulse repetition freq: 4206 (Ku) &amp; 4275 Hz (Ka)</a:t>
            </a:r>
          </a:p>
          <a:p>
            <a:r>
              <a:rPr lang="en-US" dirty="0" err="1" smtClean="0"/>
              <a:t>Xmt</a:t>
            </a:r>
            <a:r>
              <a:rPr lang="en-US" dirty="0" smtClean="0"/>
              <a:t> </a:t>
            </a:r>
            <a:r>
              <a:rPr lang="en-US" dirty="0" err="1" smtClean="0"/>
              <a:t>Pwr</a:t>
            </a:r>
            <a:r>
              <a:rPr lang="en-US" dirty="0" smtClean="0"/>
              <a:t>: 1 kW (Ku) &amp; 140 W </a:t>
            </a:r>
            <a:r>
              <a:rPr lang="en-US" dirty="0" err="1" smtClean="0"/>
              <a:t>Pk</a:t>
            </a:r>
            <a:r>
              <a:rPr lang="en-US" dirty="0" smtClean="0"/>
              <a:t> (Ka)/6.7 W (Ku) &amp; 0.94 W (Ka) </a:t>
            </a:r>
            <a:r>
              <a:rPr lang="en-US" dirty="0" err="1" smtClean="0"/>
              <a:t>Avg</a:t>
            </a:r>
            <a:endParaRPr lang="en-US" dirty="0" smtClean="0"/>
          </a:p>
          <a:p>
            <a:r>
              <a:rPr lang="en-US" dirty="0" smtClean="0"/>
              <a:t>Chirp rate: 8.75 MHz/</a:t>
            </a:r>
            <a:r>
              <a:rPr lang="el-GR" dirty="0" smtClean="0"/>
              <a:t>μ</a:t>
            </a:r>
            <a:r>
              <a:rPr lang="en-US" dirty="0" smtClean="0"/>
              <a:t>sec</a:t>
            </a:r>
          </a:p>
          <a:p>
            <a:r>
              <a:rPr lang="en-US" dirty="0" smtClean="0"/>
              <a:t>Transmit Duty Cycle: 0.67%</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13</a:t>
            </a:fld>
            <a:endParaRPr lang="en-US">
              <a:solidFill>
                <a:prstClr val="black">
                  <a:tint val="75000"/>
                </a:prstClr>
              </a:solidFill>
            </a:endParaRPr>
          </a:p>
        </p:txBody>
      </p:sp>
      <p:sp>
        <p:nvSpPr>
          <p:cNvPr id="8" name="TextBox 7"/>
          <p:cNvSpPr txBox="1"/>
          <p:nvPr/>
        </p:nvSpPr>
        <p:spPr>
          <a:xfrm>
            <a:off x="152400" y="1295400"/>
            <a:ext cx="44958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en-US" sz="2400" dirty="0">
                <a:solidFill>
                  <a:prstClr val="black"/>
                </a:solidFill>
              </a:rPr>
              <a:t>Global Precipitation Measurement (GPM) is a NASA/JAXA follow-on to TRMM</a:t>
            </a:r>
          </a:p>
        </p:txBody>
      </p:sp>
      <p:sp>
        <p:nvSpPr>
          <p:cNvPr id="9" name="TextBox 8"/>
          <p:cNvSpPr txBox="1"/>
          <p:nvPr/>
        </p:nvSpPr>
        <p:spPr>
          <a:xfrm>
            <a:off x="4724400" y="4648200"/>
            <a:ext cx="4038600" cy="1477328"/>
          </a:xfrm>
          <a:prstGeom prst="rect">
            <a:avLst/>
          </a:prstGeom>
          <a:noFill/>
        </p:spPr>
        <p:txBody>
          <a:bodyPr wrap="square" rtlCol="0">
            <a:spAutoFit/>
          </a:bodyPr>
          <a:lstStyle/>
          <a:p>
            <a:r>
              <a:rPr lang="en-US" dirty="0">
                <a:solidFill>
                  <a:prstClr val="black"/>
                </a:solidFill>
              </a:rPr>
              <a:t>GPM concept centers on the deployment of a “Core” satellite carrying an advanced radar / radiometer system to measure precipitation from space and serve as a reference standard.</a:t>
            </a:r>
          </a:p>
        </p:txBody>
      </p:sp>
      <p:pic>
        <p:nvPicPr>
          <p:cNvPr id="7170" name="Picture 2"/>
          <p:cNvPicPr>
            <a:picLocks noChangeAspect="1" noChangeArrowheads="1"/>
          </p:cNvPicPr>
          <p:nvPr/>
        </p:nvPicPr>
        <p:blipFill>
          <a:blip r:embed="rId2" cstate="email"/>
          <a:srcRect/>
          <a:stretch>
            <a:fillRect/>
          </a:stretch>
        </p:blipFill>
        <p:spPr bwMode="auto">
          <a:xfrm>
            <a:off x="4800599" y="1600200"/>
            <a:ext cx="3861163" cy="2890710"/>
          </a:xfrm>
          <a:prstGeom prst="rect">
            <a:avLst/>
          </a:prstGeom>
          <a:noFill/>
          <a:ln w="9525">
            <a:noFill/>
            <a:miter lim="800000"/>
            <a:headEnd/>
            <a:tailEnd/>
          </a:ln>
        </p:spPr>
      </p:pic>
    </p:spTree>
    <p:extLst>
      <p:ext uri="{BB962C8B-B14F-4D97-AF65-F5344CB8AC3E}">
        <p14:creationId xmlns:p14="http://schemas.microsoft.com/office/powerpoint/2010/main" val="243046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Scatterometer</a:t>
            </a:r>
            <a:r>
              <a:rPr lang="en-US" sz="3200" dirty="0" smtClean="0"/>
              <a:t> on ISS</a:t>
            </a:r>
            <a:br>
              <a:rPr lang="en-US" sz="3200" dirty="0" smtClean="0"/>
            </a:br>
            <a:r>
              <a:rPr lang="en-US" sz="3200" dirty="0" smtClean="0"/>
              <a:t>ISS-</a:t>
            </a:r>
            <a:r>
              <a:rPr lang="en-US" sz="3200" dirty="0" err="1" smtClean="0"/>
              <a:t>RapidScat</a:t>
            </a:r>
            <a:endParaRPr lang="en-US" sz="3200" dirty="0"/>
          </a:p>
        </p:txBody>
      </p:sp>
      <p:sp>
        <p:nvSpPr>
          <p:cNvPr id="3" name="Content Placeholder 2"/>
          <p:cNvSpPr>
            <a:spLocks noGrp="1"/>
          </p:cNvSpPr>
          <p:nvPr>
            <p:ph idx="1"/>
          </p:nvPr>
        </p:nvSpPr>
        <p:spPr>
          <a:xfrm>
            <a:off x="29308" y="2362200"/>
            <a:ext cx="4161692" cy="3962400"/>
          </a:xfrm>
        </p:spPr>
        <p:txBody>
          <a:bodyPr>
            <a:normAutofit fontScale="62500" lnSpcReduction="20000"/>
          </a:bodyPr>
          <a:lstStyle/>
          <a:p>
            <a:r>
              <a:rPr lang="en-US" dirty="0" smtClean="0"/>
              <a:t>NASA JPL </a:t>
            </a:r>
            <a:r>
              <a:rPr lang="en-US" dirty="0" err="1" smtClean="0"/>
              <a:t>QuikScat</a:t>
            </a:r>
            <a:r>
              <a:rPr lang="en-US" dirty="0" smtClean="0"/>
              <a:t> replacement</a:t>
            </a:r>
          </a:p>
          <a:p>
            <a:r>
              <a:rPr lang="en-US" dirty="0" smtClean="0"/>
              <a:t>Projected Launch Date: June 2014</a:t>
            </a:r>
          </a:p>
          <a:p>
            <a:r>
              <a:rPr lang="en-US" dirty="0" smtClean="0"/>
              <a:t>Orbit at 330-435 km and 51.65° inclination</a:t>
            </a:r>
          </a:p>
          <a:p>
            <a:r>
              <a:rPr lang="en-US" dirty="0" smtClean="0"/>
              <a:t>Polarization: H(inner), V(outer)</a:t>
            </a:r>
          </a:p>
          <a:p>
            <a:r>
              <a:rPr lang="en-US" dirty="0" smtClean="0"/>
              <a:t>RF Center Freq: 13.4 GHz</a:t>
            </a:r>
          </a:p>
          <a:p>
            <a:r>
              <a:rPr lang="en-US" dirty="0" smtClean="0"/>
              <a:t>RF bandwidth: .53 MHz</a:t>
            </a:r>
          </a:p>
          <a:p>
            <a:r>
              <a:rPr lang="en-US" dirty="0" err="1" smtClean="0"/>
              <a:t>Pulsewidth</a:t>
            </a:r>
            <a:r>
              <a:rPr lang="en-US" dirty="0" smtClean="0"/>
              <a:t>: 1 700 </a:t>
            </a:r>
            <a:r>
              <a:rPr lang="el-GR" dirty="0" smtClean="0"/>
              <a:t>μ</a:t>
            </a:r>
            <a:r>
              <a:rPr lang="en-US" dirty="0" smtClean="0"/>
              <a:t>sec</a:t>
            </a:r>
          </a:p>
          <a:p>
            <a:r>
              <a:rPr lang="en-US" dirty="0" smtClean="0"/>
              <a:t>Pulse repetition freq: 180 Hz</a:t>
            </a:r>
          </a:p>
          <a:p>
            <a:r>
              <a:rPr lang="en-US" dirty="0" err="1" smtClean="0"/>
              <a:t>Xmt</a:t>
            </a:r>
            <a:r>
              <a:rPr lang="en-US" dirty="0" smtClean="0"/>
              <a:t> </a:t>
            </a:r>
            <a:r>
              <a:rPr lang="en-US" dirty="0" err="1" smtClean="0"/>
              <a:t>Pwr</a:t>
            </a:r>
            <a:r>
              <a:rPr lang="en-US" dirty="0" smtClean="0"/>
              <a:t>: 80 W </a:t>
            </a:r>
            <a:r>
              <a:rPr lang="en-US" dirty="0" err="1" smtClean="0"/>
              <a:t>Pk</a:t>
            </a:r>
            <a:endParaRPr lang="en-US" dirty="0" smtClean="0"/>
          </a:p>
          <a:p>
            <a:r>
              <a:rPr lang="en-US" dirty="0" smtClean="0"/>
              <a:t>Chirp rate: </a:t>
            </a:r>
            <a:r>
              <a:rPr lang="en-GB" dirty="0"/>
              <a:t>0.000311765</a:t>
            </a:r>
            <a:r>
              <a:rPr lang="en-US" dirty="0" smtClean="0"/>
              <a:t> MHz/</a:t>
            </a:r>
            <a:r>
              <a:rPr lang="el-GR" dirty="0" smtClean="0"/>
              <a:t>μ</a:t>
            </a:r>
            <a:r>
              <a:rPr lang="en-US" dirty="0" smtClean="0"/>
              <a:t>sec</a:t>
            </a:r>
          </a:p>
          <a:p>
            <a:r>
              <a:rPr lang="en-US" dirty="0" smtClean="0"/>
              <a:t>Transmit Duty Cycle: 30.6%</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14</a:t>
            </a:fld>
            <a:endParaRPr lang="en-US">
              <a:solidFill>
                <a:prstClr val="black">
                  <a:tint val="75000"/>
                </a:prstClr>
              </a:solidFill>
            </a:endParaRPr>
          </a:p>
        </p:txBody>
      </p:sp>
      <p:sp>
        <p:nvSpPr>
          <p:cNvPr id="8" name="TextBox 7"/>
          <p:cNvSpPr txBox="1"/>
          <p:nvPr/>
        </p:nvSpPr>
        <p:spPr>
          <a:xfrm>
            <a:off x="152400" y="1295400"/>
            <a:ext cx="38862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r>
              <a:rPr lang="en-US" sz="2400" b="1" dirty="0" smtClean="0"/>
              <a:t>Ocean Wind Monitor on International  Space Station</a:t>
            </a:r>
            <a:endParaRPr lang="en-US" sz="2400" b="1" dirty="0"/>
          </a:p>
        </p:txBody>
      </p:sp>
      <p:sp>
        <p:nvSpPr>
          <p:cNvPr id="9" name="TextBox 8"/>
          <p:cNvSpPr txBox="1"/>
          <p:nvPr/>
        </p:nvSpPr>
        <p:spPr>
          <a:xfrm>
            <a:off x="4724400" y="4648200"/>
            <a:ext cx="4038600" cy="1200329"/>
          </a:xfrm>
          <a:prstGeom prst="rect">
            <a:avLst/>
          </a:prstGeom>
          <a:noFill/>
        </p:spPr>
        <p:txBody>
          <a:bodyPr wrap="square" rtlCol="0">
            <a:spAutoFit/>
          </a:bodyPr>
          <a:lstStyle/>
          <a:p>
            <a:r>
              <a:rPr lang="en-US" dirty="0" smtClean="0"/>
              <a:t>ISS-</a:t>
            </a:r>
            <a:r>
              <a:rPr lang="en-US" dirty="0" err="1" smtClean="0"/>
              <a:t>RapidScat</a:t>
            </a:r>
            <a:r>
              <a:rPr lang="en-US" dirty="0" smtClean="0"/>
              <a:t> will measure ocean surface wind speed and direction and help improve weather forecasts, including hurricane monitoring.</a:t>
            </a:r>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47800"/>
            <a:ext cx="4707148" cy="2647771"/>
          </a:xfrm>
          <a:prstGeom prst="rect">
            <a:avLst/>
          </a:prstGeom>
        </p:spPr>
      </p:pic>
    </p:spTree>
    <p:extLst>
      <p:ext uri="{BB962C8B-B14F-4D97-AF65-F5344CB8AC3E}">
        <p14:creationId xmlns:p14="http://schemas.microsoft.com/office/powerpoint/2010/main" val="1284092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705600" cy="1143000"/>
          </a:xfrm>
        </p:spPr>
        <p:txBody>
          <a:bodyPr>
            <a:normAutofit fontScale="90000"/>
          </a:bodyPr>
          <a:lstStyle/>
          <a:p>
            <a:r>
              <a:rPr lang="en-GB" sz="4000" b="1" dirty="0" smtClean="0"/>
              <a:t>Altimeter Characteristics: </a:t>
            </a:r>
            <a:br>
              <a:rPr lang="en-GB" sz="4000" b="1" dirty="0" smtClean="0"/>
            </a:br>
            <a:r>
              <a:rPr lang="en-GB" sz="4000" b="1" dirty="0" smtClean="0"/>
              <a:t> </a:t>
            </a:r>
            <a:r>
              <a:rPr lang="en-GB" sz="4000" b="1" dirty="0"/>
              <a:t>13.25-13.75 GHz </a:t>
            </a:r>
            <a:r>
              <a:rPr lang="en-GB" sz="4000" b="1" dirty="0" smtClean="0"/>
              <a:t>band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7970187"/>
              </p:ext>
            </p:extLst>
          </p:nvPr>
        </p:nvGraphicFramePr>
        <p:xfrm>
          <a:off x="304801" y="1219204"/>
          <a:ext cx="8000998" cy="5410202"/>
        </p:xfrm>
        <a:graphic>
          <a:graphicData uri="http://schemas.openxmlformats.org/drawingml/2006/table">
            <a:tbl>
              <a:tblPr firstRow="1" firstCol="1" bandRow="1"/>
              <a:tblGrid>
                <a:gridCol w="2298991"/>
                <a:gridCol w="1278386"/>
                <a:gridCol w="977765"/>
                <a:gridCol w="962736"/>
                <a:gridCol w="1241560"/>
                <a:gridCol w="1241560"/>
              </a:tblGrid>
              <a:tr h="221823">
                <a:tc rowSpan="2">
                  <a:txBody>
                    <a:bodyPr/>
                    <a:lstStyle/>
                    <a:p>
                      <a:pPr marL="0" marR="0" algn="ctr" hangingPunct="0">
                        <a:spcBef>
                          <a:spcPts val="400"/>
                        </a:spcBef>
                        <a:spcAft>
                          <a:spcPts val="400"/>
                        </a:spcAft>
                        <a:tabLst>
                          <a:tab pos="720090" algn="l"/>
                          <a:tab pos="1188085" algn="l"/>
                          <a:tab pos="1440180" algn="l"/>
                        </a:tabLst>
                      </a:pPr>
                      <a:r>
                        <a:rPr lang="en-GB" sz="900" b="1" dirty="0">
                          <a:effectLst/>
                          <a:latin typeface="Times New Roman Bold"/>
                          <a:ea typeface="Times New Roman"/>
                          <a:cs typeface="Times New Roman Bold"/>
                        </a:rPr>
                        <a:t>Mission</a:t>
                      </a:r>
                      <a:endParaRPr lang="en-US" sz="900" b="1" dirty="0">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hangingPunct="0">
                        <a:spcBef>
                          <a:spcPts val="400"/>
                        </a:spcBef>
                        <a:spcAft>
                          <a:spcPts val="400"/>
                        </a:spcAft>
                        <a:tabLst>
                          <a:tab pos="720090" algn="l"/>
                          <a:tab pos="1188085" algn="l"/>
                          <a:tab pos="1440180" algn="l"/>
                        </a:tabLst>
                      </a:pPr>
                      <a:r>
                        <a:rPr lang="en-GB" sz="900" b="1">
                          <a:effectLst/>
                          <a:latin typeface="Times New Roman Bold"/>
                          <a:ea typeface="Times New Roman"/>
                          <a:cs typeface="Times New Roman Bold"/>
                        </a:rPr>
                        <a:t>Altimeter</a:t>
                      </a:r>
                      <a:endParaRPr lang="en-US" sz="900" b="1">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619">
                <a:tc vMerge="1">
                  <a:txBody>
                    <a:bodyPr/>
                    <a:lstStyle/>
                    <a:p>
                      <a:endParaRPr lang="en-US"/>
                    </a:p>
                  </a:txBody>
                  <a:tcPr/>
                </a:tc>
                <a:tc>
                  <a:txBody>
                    <a:bodyPr/>
                    <a:lstStyle/>
                    <a:p>
                      <a:pPr marL="0" marR="0" algn="ctr" hangingPunct="0">
                        <a:spcBef>
                          <a:spcPts val="400"/>
                        </a:spcBef>
                        <a:spcAft>
                          <a:spcPts val="400"/>
                        </a:spcAft>
                        <a:tabLst>
                          <a:tab pos="720090" algn="l"/>
                          <a:tab pos="1188085" algn="l"/>
                          <a:tab pos="1440180" algn="l"/>
                        </a:tabLst>
                      </a:pPr>
                      <a:r>
                        <a:rPr lang="en-GB" sz="900" b="1">
                          <a:effectLst/>
                          <a:latin typeface="Times New Roman Bold"/>
                          <a:ea typeface="Times New Roman"/>
                          <a:cs typeface="Times New Roman Bold"/>
                        </a:rPr>
                        <a:t>ENVISAT RA-2</a:t>
                      </a:r>
                      <a:endParaRPr lang="en-US" sz="900" b="1">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900" b="1">
                          <a:effectLst/>
                          <a:latin typeface="Times New Roman Bold"/>
                          <a:ea typeface="Times New Roman"/>
                          <a:cs typeface="Times New Roman Bold"/>
                        </a:rPr>
                        <a:t>JASON-1/2 (OSTM) SSALT</a:t>
                      </a:r>
                      <a:endParaRPr lang="en-US" sz="900" b="1">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900" b="1">
                          <a:effectLst/>
                          <a:latin typeface="Times New Roman Bold"/>
                          <a:ea typeface="Times New Roman"/>
                          <a:cs typeface="Times New Roman Bold"/>
                        </a:rPr>
                        <a:t>HY-2A</a:t>
                      </a:r>
                      <a:endParaRPr lang="en-US" sz="900" b="1">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900" b="1" dirty="0">
                          <a:effectLst/>
                          <a:latin typeface="Times New Roman Bold"/>
                          <a:ea typeface="Times New Roman"/>
                          <a:cs typeface="Times New Roman Bold"/>
                        </a:rPr>
                        <a:t>JASON-3 (OSTM) SSALT</a:t>
                      </a:r>
                      <a:endParaRPr lang="en-US" sz="900" b="1" dirty="0">
                        <a:effectLst/>
                        <a:latin typeface="Times New Roman Bold"/>
                        <a:ea typeface="Times New Roman"/>
                        <a:cs typeface="Times New Roman Bold"/>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400"/>
                        </a:spcBef>
                        <a:spcAft>
                          <a:spcPts val="400"/>
                        </a:spcAft>
                        <a:tabLst>
                          <a:tab pos="720090" algn="l"/>
                          <a:tab pos="1188085" algn="l"/>
                          <a:tab pos="1440180" algn="l"/>
                        </a:tabLst>
                      </a:pPr>
                      <a:r>
                        <a:rPr lang="en-GB" sz="900" b="1" dirty="0">
                          <a:effectLst/>
                          <a:latin typeface="Times New Roman Bold"/>
                          <a:ea typeface="Times New Roman"/>
                          <a:cs typeface="Times New Roman Bold"/>
                        </a:rPr>
                        <a:t>Sentinel-3 SRAL</a:t>
                      </a:r>
                      <a:endParaRPr lang="en-US" sz="900" b="1" dirty="0">
                        <a:effectLst/>
                        <a:latin typeface="Times New Roman Bold"/>
                        <a:ea typeface="Times New Roman"/>
                        <a:cs typeface="Times New Roman Bold"/>
                      </a:endParaRPr>
                    </a:p>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(Note 1)</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Altitude, km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764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1 336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963</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1 336</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814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Inclination, deg</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98.6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66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99.3</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66</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98.65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Ascending Node LST*</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10:30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NSS</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06:00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NSS</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22:00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Repeat period, days</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10</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27</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Antenna Diameter</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1.4m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1.2m</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Pk Xmt Gain, dBi</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41.2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43</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43.2</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Pk Rcv Gain, dBi</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41.2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43</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43.2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Polarization</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linear</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0">
                        <a:lnSpc>
                          <a:spcPct val="100000"/>
                        </a:lnSpc>
                        <a:spcBef>
                          <a:spcPts val="200"/>
                        </a:spcBef>
                        <a:spcAft>
                          <a:spcPts val="200"/>
                        </a:spcAft>
                        <a:buClrTx/>
                        <a:buSzTx/>
                        <a:buFontTx/>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defRPr/>
                      </a:pPr>
                      <a:r>
                        <a:rPr kumimoji="0" lang="en-GB" sz="900" b="0" i="0" u="none" strike="noStrike" kern="1200" cap="none" spc="0" normalizeH="0" baseline="0" noProof="0" dirty="0" smtClean="0">
                          <a:ln>
                            <a:noFill/>
                          </a:ln>
                          <a:solidFill>
                            <a:prstClr val="black"/>
                          </a:solidFill>
                          <a:effectLst/>
                          <a:uLnTx/>
                          <a:uFillTx/>
                          <a:latin typeface="Times New Roman"/>
                          <a:ea typeface="Times New Roman"/>
                        </a:rPr>
                        <a:t>linear</a:t>
                      </a:r>
                      <a:endParaRPr kumimoji="0" lang="en-US" sz="900" b="0" i="0" u="none" strike="noStrike" kern="1200" cap="none" spc="0" normalizeH="0" baseline="0" noProof="0" dirty="0">
                        <a:ln>
                          <a:noFill/>
                        </a:ln>
                        <a:solidFill>
                          <a:prstClr val="black"/>
                        </a:solidFill>
                        <a:effectLst/>
                        <a:uLnTx/>
                        <a:uFillTx/>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VV</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0">
                        <a:lnSpc>
                          <a:spcPct val="100000"/>
                        </a:lnSpc>
                        <a:spcBef>
                          <a:spcPts val="200"/>
                        </a:spcBef>
                        <a:spcAft>
                          <a:spcPts val="200"/>
                        </a:spcAft>
                        <a:buClrTx/>
                        <a:buSzTx/>
                        <a:buFontTx/>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defRPr/>
                      </a:pPr>
                      <a:r>
                        <a:rPr kumimoji="0" lang="en-GB" sz="900" b="0" i="0" u="none" strike="noStrike" kern="1200" cap="none" spc="0" normalizeH="0" baseline="0" noProof="0" dirty="0" smtClean="0">
                          <a:ln>
                            <a:noFill/>
                          </a:ln>
                          <a:solidFill>
                            <a:prstClr val="black"/>
                          </a:solidFill>
                          <a:effectLst/>
                          <a:uLnTx/>
                          <a:uFillTx/>
                          <a:latin typeface="Times New Roman"/>
                          <a:ea typeface="Times New Roman"/>
                        </a:rPr>
                        <a:t>linear</a:t>
                      </a:r>
                      <a:endParaRPr kumimoji="0" lang="en-US" sz="900" b="0" i="0" u="none" strike="noStrike" kern="1200" cap="none" spc="0" normalizeH="0" baseline="0" noProof="0" dirty="0">
                        <a:ln>
                          <a:noFill/>
                        </a:ln>
                        <a:solidFill>
                          <a:prstClr val="black"/>
                        </a:solidFill>
                        <a:effectLst/>
                        <a:uLnTx/>
                        <a:uFillTx/>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linear</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Azimuth scan rate, rpm</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0</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beam look angle, deg</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0</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3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beam azimuth angle, deg</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0</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Transmit Pk pwr, W</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60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7.1</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e.i.r.p. peak, dBW</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59.0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56.0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56</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50.5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elev. beamwidth, deg</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1.27</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0.9</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1.27</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600"/>
                        </a:spcBef>
                        <a:spcAft>
                          <a:spcPts val="0"/>
                        </a:spcAft>
                        <a:tabLst>
                          <a:tab pos="720090" algn="l"/>
                          <a:tab pos="1188085" algn="l"/>
                          <a:tab pos="1440180" algn="l"/>
                        </a:tabLst>
                      </a:pPr>
                      <a:r>
                        <a:rPr lang="en-GB" sz="900">
                          <a:effectLst/>
                          <a:latin typeface="Times New Roman"/>
                          <a:ea typeface="Times New Roman"/>
                        </a:rPr>
                        <a:t>1.27</a:t>
                      </a:r>
                      <a:endParaRPr lang="en-US" sz="11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Antenna  az. beamwidth, deg</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1.27</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0.9</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1.27</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600"/>
                        </a:spcBef>
                        <a:spcAft>
                          <a:spcPts val="0"/>
                        </a:spcAft>
                        <a:tabLst>
                          <a:tab pos="720090" algn="l"/>
                          <a:tab pos="1188085" algn="l"/>
                          <a:tab pos="1440180" algn="l"/>
                        </a:tabLst>
                      </a:pPr>
                      <a:r>
                        <a:rPr lang="en-GB" sz="900">
                          <a:effectLst/>
                          <a:latin typeface="Times New Roman"/>
                          <a:ea typeface="Times New Roman"/>
                        </a:rPr>
                        <a:t>1.27</a:t>
                      </a:r>
                      <a:endParaRPr lang="en-US" sz="11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RF Center Frequency, MHz</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13575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13.575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13.580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13.575</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13 575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RF bandwidth, MHz</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320,80,20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20, 80, 320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350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Pulsewidth, μsec</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106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102.4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106.0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49</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Transmit Ave. pwr, W</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2.16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5.46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8.2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5.41</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0.66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Pulse Repetition Frequency (PRF) Hz</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1795.33</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2 060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1 000-4 000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2060</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1 924 (LRM)</a:t>
                      </a:r>
                      <a:endParaRPr lang="en-US" sz="900">
                        <a:effectLst/>
                        <a:latin typeface="Times New Roman"/>
                        <a:ea typeface="Times New Roman"/>
                      </a:endParaRPr>
                    </a:p>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- 17 825 (SAR mode)</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8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Chirp rate, MHz/μsec</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16, 4, 1</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3.02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0.2, 0.78, 3.12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3.02</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7.14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Transmit duty cycle, %</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3.6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21.84</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40.96</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21.63</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1.35-2.65, 9.31</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e.i.r.p. ave, dBW</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44.5</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49.37</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52.1</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49.33</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40.2</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112">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System Noise figure, dB</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2.5 , 3.0</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2.8</a:t>
                      </a:r>
                      <a:r>
                        <a:rPr lang="en-GB" sz="900" baseline="30000">
                          <a:effectLst/>
                          <a:latin typeface="Times New Roman"/>
                          <a:ea typeface="Times New Roman"/>
                        </a:rPr>
                        <a:t>1</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latin typeface="Times New Roman"/>
                          <a:ea typeface="Times New Roman"/>
                        </a:rPr>
                        <a:t>[ ]</a:t>
                      </a:r>
                      <a:endParaRPr lang="en-US" sz="90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2.6</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latin typeface="Times New Roman"/>
                          <a:ea typeface="Times New Roman"/>
                        </a:rPr>
                        <a:t>3.1</a:t>
                      </a:r>
                      <a:endParaRPr lang="en-US" sz="900" dirty="0">
                        <a:effectLst/>
                        <a:latin typeface="Times New Roman"/>
                        <a:ea typeface="Times New Roman"/>
                      </a:endParaRPr>
                    </a:p>
                  </a:txBody>
                  <a:tcPr marL="61523" marR="61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96519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705600" cy="1143000"/>
          </a:xfrm>
        </p:spPr>
        <p:txBody>
          <a:bodyPr>
            <a:normAutofit fontScale="90000"/>
          </a:bodyPr>
          <a:lstStyle/>
          <a:p>
            <a:r>
              <a:rPr lang="en-GB" sz="4000" b="1" dirty="0" err="1" smtClean="0"/>
              <a:t>Scatterometer</a:t>
            </a:r>
            <a:r>
              <a:rPr lang="en-GB" sz="4000" b="1" dirty="0" smtClean="0"/>
              <a:t> Characteristics: </a:t>
            </a:r>
            <a:br>
              <a:rPr lang="en-GB" sz="4000" b="1" dirty="0" smtClean="0"/>
            </a:br>
            <a:r>
              <a:rPr lang="en-GB" sz="4000" b="1" dirty="0" smtClean="0"/>
              <a:t> </a:t>
            </a:r>
            <a:r>
              <a:rPr lang="en-GB" sz="4000" b="1" dirty="0"/>
              <a:t>13.25-13.75 GHz </a:t>
            </a:r>
            <a:r>
              <a:rPr lang="en-GB" sz="4000" b="1" dirty="0" smtClean="0"/>
              <a:t>band</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16</a:t>
            </a:fld>
            <a:endParaRPr lang="en-US">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6898801"/>
              </p:ext>
            </p:extLst>
          </p:nvPr>
        </p:nvGraphicFramePr>
        <p:xfrm>
          <a:off x="381001" y="1219200"/>
          <a:ext cx="7924800" cy="5043825"/>
        </p:xfrm>
        <a:graphic>
          <a:graphicData uri="http://schemas.openxmlformats.org/drawingml/2006/table">
            <a:tbl>
              <a:tblPr firstRow="1" firstCol="1" bandRow="1"/>
              <a:tblGrid>
                <a:gridCol w="1704259"/>
                <a:gridCol w="812167"/>
                <a:gridCol w="955900"/>
                <a:gridCol w="955900"/>
                <a:gridCol w="714556"/>
                <a:gridCol w="785317"/>
                <a:gridCol w="785317"/>
                <a:gridCol w="1211384"/>
              </a:tblGrid>
              <a:tr h="131114">
                <a:tc rowSpan="2">
                  <a:txBody>
                    <a:bodyPr/>
                    <a:lstStyle/>
                    <a:p>
                      <a:pPr marL="0" marR="0" algn="ctr" hangingPunct="0">
                        <a:spcBef>
                          <a:spcPts val="400"/>
                        </a:spcBef>
                        <a:spcAft>
                          <a:spcPts val="400"/>
                        </a:spcAft>
                        <a:tabLst>
                          <a:tab pos="720090" algn="l"/>
                          <a:tab pos="1188085" algn="l"/>
                          <a:tab pos="1440180" algn="l"/>
                        </a:tabLst>
                      </a:pPr>
                      <a:r>
                        <a:rPr lang="en-GB" sz="800" b="1" dirty="0">
                          <a:effectLst/>
                          <a:latin typeface="Times New Roman Bold"/>
                          <a:ea typeface="Times New Roman"/>
                          <a:cs typeface="Times New Roman Bold"/>
                        </a:rPr>
                        <a:t>Mission</a:t>
                      </a:r>
                      <a:endParaRPr lang="en-US" sz="800" b="1" dirty="0">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hangingPunct="0">
                        <a:spcBef>
                          <a:spcPts val="400"/>
                        </a:spcBef>
                        <a:spcAft>
                          <a:spcPts val="400"/>
                        </a:spcAft>
                        <a:tabLst>
                          <a:tab pos="720090" algn="l"/>
                          <a:tab pos="1188085" algn="l"/>
                          <a:tab pos="1440180" algn="l"/>
                        </a:tabLst>
                      </a:pPr>
                      <a:r>
                        <a:rPr lang="en-GB" sz="800" b="1" dirty="0" err="1">
                          <a:effectLst/>
                          <a:latin typeface="Times New Roman Bold"/>
                          <a:ea typeface="Times New Roman"/>
                          <a:cs typeface="Times New Roman Bold"/>
                        </a:rPr>
                        <a:t>Scatterometer</a:t>
                      </a:r>
                      <a:endParaRPr lang="en-US" sz="800" b="1" dirty="0">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hangingPunct="0">
                        <a:spcBef>
                          <a:spcPts val="400"/>
                        </a:spcBef>
                        <a:spcAft>
                          <a:spcPts val="400"/>
                        </a:spcAft>
                        <a:tabLst>
                          <a:tab pos="720090" algn="l"/>
                          <a:tab pos="1188085" algn="l"/>
                          <a:tab pos="1440180" algn="l"/>
                        </a:tabLst>
                      </a:pPr>
                      <a:endParaRPr lang="en-US" sz="800" b="1" dirty="0">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78">
                <a:tc vMerge="1">
                  <a:txBody>
                    <a:bodyPr/>
                    <a:lstStyle/>
                    <a:p>
                      <a:endParaRPr lang="en-US"/>
                    </a:p>
                  </a:txBody>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QUICKSCAT SEAWINDS</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HY-2A</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OCEANSAT-2</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Scatsat-1</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Meteor-M</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800" b="1">
                          <a:effectLst/>
                          <a:latin typeface="Times New Roman Bold"/>
                          <a:ea typeface="Times New Roman"/>
                          <a:cs typeface="Times New Roman Bold"/>
                        </a:rPr>
                        <a:t>FY-3E</a:t>
                      </a:r>
                      <a:br>
                        <a:rPr lang="en-GB" sz="800" b="1">
                          <a:effectLst/>
                          <a:latin typeface="Times New Roman Bold"/>
                          <a:ea typeface="Times New Roman"/>
                          <a:cs typeface="Times New Roman Bold"/>
                        </a:rPr>
                      </a:br>
                      <a:r>
                        <a:rPr lang="en-GB" sz="800" b="1">
                          <a:effectLst/>
                          <a:latin typeface="Times New Roman Bold"/>
                          <a:ea typeface="Times New Roman"/>
                          <a:cs typeface="Times New Roman Bold"/>
                        </a:rPr>
                        <a:t>WindRadar</a:t>
                      </a:r>
                      <a:endParaRPr lang="en-US" sz="800" b="1">
                        <a:effectLst/>
                        <a:latin typeface="Times New Roman Bold"/>
                        <a:ea typeface="Times New Roman"/>
                        <a:cs typeface="Times New Roman Bold"/>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b="1" dirty="0" err="1">
                          <a:effectLst/>
                          <a:latin typeface="Times New Roman"/>
                          <a:ea typeface="Times New Roman"/>
                          <a:cs typeface="Times New Roman"/>
                        </a:rPr>
                        <a:t>RapidScat</a:t>
                      </a:r>
                      <a:endParaRPr lang="en-US" sz="1000" b="1" dirty="0">
                        <a:effectLst/>
                        <a:latin typeface="Times New Roman Bold"/>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Altitude, km</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803</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963</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720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720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836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415</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Inclination, </a:t>
                      </a:r>
                      <a:r>
                        <a:rPr lang="en-GB" sz="800" dirty="0" err="1">
                          <a:effectLst/>
                          <a:latin typeface="Times New Roman"/>
                          <a:ea typeface="Times New Roman"/>
                        </a:rPr>
                        <a:t>deg</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98.6</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99.3</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98.28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98.28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51.65</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Ascending Node LST</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06:00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06:00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12:00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06:00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18:00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r>
                        <a:rPr lang="en-GB" sz="1000" dirty="0" smtClean="0">
                          <a:effectLst/>
                          <a:latin typeface="Times New Roman"/>
                          <a:ea typeface="Times New Roman"/>
                        </a:rPr>
                        <a:t>[ ]</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Repeat period, days</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4</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14</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2</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2</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r>
                        <a:rPr lang="en-GB" sz="1000" dirty="0" smtClean="0">
                          <a:effectLst/>
                          <a:latin typeface="Times New Roman"/>
                          <a:ea typeface="Times New Roman"/>
                        </a:rPr>
                        <a:t>[ ]</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3826">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Antenna Diameter</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1m</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1.3m</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1m</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1.4m x 0.2m</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.75</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Antenna </a:t>
                      </a:r>
                      <a:r>
                        <a:rPr lang="en-GB" sz="800" dirty="0" err="1">
                          <a:effectLst/>
                          <a:latin typeface="Times New Roman"/>
                          <a:ea typeface="Times New Roman"/>
                        </a:rPr>
                        <a:t>Pk</a:t>
                      </a:r>
                      <a:r>
                        <a:rPr lang="en-GB" sz="800" dirty="0">
                          <a:effectLst/>
                          <a:latin typeface="Times New Roman"/>
                          <a:ea typeface="Times New Roman"/>
                        </a:rPr>
                        <a:t> </a:t>
                      </a:r>
                      <a:r>
                        <a:rPr lang="en-GB" sz="800" dirty="0" err="1">
                          <a:effectLst/>
                          <a:latin typeface="Times New Roman"/>
                          <a:ea typeface="Times New Roman"/>
                        </a:rPr>
                        <a:t>Xmt</a:t>
                      </a:r>
                      <a:r>
                        <a:rPr lang="en-GB" sz="800" dirty="0">
                          <a:effectLst/>
                          <a:latin typeface="Times New Roman"/>
                          <a:ea typeface="Times New Roman"/>
                        </a:rPr>
                        <a:t> Gain, </a:t>
                      </a:r>
                      <a:r>
                        <a:rPr lang="en-GB" sz="800" dirty="0" err="1">
                          <a:effectLst/>
                          <a:latin typeface="Times New Roman"/>
                          <a:ea typeface="Times New Roman"/>
                        </a:rPr>
                        <a:t>dBi</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41</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42</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37.5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38</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Antenna Pk Rcv Gain, dBi</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41</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42</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37.5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38</a:t>
                      </a:r>
                      <a:endParaRPr lang="en-US" sz="1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38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Polarization</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H (inner), V (outer)</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HH, VV</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HH, VV</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HH,VV</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H (inner), V (outer)</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Azimuth scan rate, rpm</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21.14</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18</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38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Antenna beam look angle, deg</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40, 46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43.63 (HH), 49.09 (VV)</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32-38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45,50.5</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38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Antenna beam azimuth angle, deg</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0-360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0-360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0-360</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Transmit Pk pwr, W</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120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140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80</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e.i.r.p. peak, dBW</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61.0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62.8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57</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747">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Antenna elev. beamwidth, deg</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1.67</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2.4/2.2</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Antenna az. beamwidth, deg</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1.47</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2.1</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5839">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RF Center Frequency, MHz</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13.402</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13.255.5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13.515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13.515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13.500</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13 350</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13.4</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RF bandwidth, MHz</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0.53</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0.4</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0.53</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Pulsewidth, μsec</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1 700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650-1200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1 350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1 700</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Transmit Ave. pwr, W</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30.6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28.8</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smtClean="0">
                          <a:effectLst/>
                          <a:latin typeface="Times New Roman"/>
                          <a:ea typeface="Times New Roman"/>
                        </a:rPr>
                        <a:t>[ ]</a:t>
                      </a:r>
                      <a:r>
                        <a:rPr lang="en-GB" sz="1000" dirty="0">
                          <a:effectLst/>
                          <a:latin typeface="Times New Roman"/>
                          <a:ea typeface="Times New Roman"/>
                        </a:rPr>
                        <a:t> </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385">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Pulse Repetition Frequency (PRF) Hz</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180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100-200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200</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180</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Chirp rate, MHz/μsec</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0.000311765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0.005</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0.000311765</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Transmit duty cycle,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30.6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24</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30.6</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e.i.r.p. ave, dBW</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55.9</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56.6</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smtClean="0">
                          <a:effectLst/>
                          <a:latin typeface="Times New Roman"/>
                          <a:ea typeface="Times New Roman"/>
                        </a:rPr>
                        <a:t>[ ]</a:t>
                      </a:r>
                      <a:r>
                        <a:rPr lang="en-GB" sz="1000" dirty="0">
                          <a:effectLst/>
                          <a:latin typeface="Times New Roman"/>
                          <a:ea typeface="Times New Roman"/>
                        </a:rPr>
                        <a:t> </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893">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System Noise figure, dB</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3.4</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latin typeface="Times New Roman"/>
                          <a:ea typeface="Times New Roman"/>
                        </a:rPr>
                        <a:t>[ ]</a:t>
                      </a:r>
                      <a:endParaRPr lang="en-US" sz="80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latin typeface="Times New Roman"/>
                          <a:ea typeface="Times New Roman"/>
                        </a:rPr>
                        <a:t>[ ]</a:t>
                      </a:r>
                      <a:endParaRPr lang="en-US" sz="800" dirty="0">
                        <a:effectLst/>
                        <a:latin typeface="Times New Roman"/>
                        <a:ea typeface="Times New Roman"/>
                      </a:endParaRPr>
                    </a:p>
                  </a:txBody>
                  <a:tcPr marL="56152" marR="561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3.4 dB</a:t>
                      </a:r>
                      <a:endParaRPr lang="en-US"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TextBox 6"/>
          <p:cNvSpPr txBox="1"/>
          <p:nvPr/>
        </p:nvSpPr>
        <p:spPr>
          <a:xfrm>
            <a:off x="1034469" y="6263026"/>
            <a:ext cx="560922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NOTE: </a:t>
            </a:r>
            <a:r>
              <a:rPr lang="en-US" sz="1600" dirty="0" err="1" smtClean="0">
                <a:latin typeface="Times New Roman" panose="02020603050405020304" pitchFamily="18" charset="0"/>
                <a:cs typeface="Times New Roman" panose="02020603050405020304" pitchFamily="18" charset="0"/>
              </a:rPr>
              <a:t>RapidScat</a:t>
            </a:r>
            <a:r>
              <a:rPr lang="en-US" sz="1600" dirty="0" smtClean="0">
                <a:latin typeface="Times New Roman" panose="02020603050405020304" pitchFamily="18" charset="0"/>
                <a:cs typeface="Times New Roman" panose="02020603050405020304" pitchFamily="18" charset="0"/>
              </a:rPr>
              <a:t> is a payload on the International Space Station.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95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20000" cy="1143000"/>
          </a:xfrm>
        </p:spPr>
        <p:txBody>
          <a:bodyPr>
            <a:normAutofit fontScale="90000"/>
          </a:bodyPr>
          <a:lstStyle/>
          <a:p>
            <a:r>
              <a:rPr lang="en-GB" sz="4000" b="1" dirty="0" smtClean="0"/>
              <a:t>Precipitation Radar </a:t>
            </a:r>
            <a:r>
              <a:rPr lang="en-GB" sz="4000" b="1" dirty="0" smtClean="0"/>
              <a:t>Characteristics: </a:t>
            </a:r>
            <a:br>
              <a:rPr lang="en-GB" sz="4000" b="1" dirty="0" smtClean="0"/>
            </a:br>
            <a:r>
              <a:rPr lang="en-GB" sz="4000" b="1" dirty="0" smtClean="0"/>
              <a:t> </a:t>
            </a:r>
            <a:r>
              <a:rPr lang="en-GB" sz="4000" b="1" dirty="0"/>
              <a:t>13.25-13.75 GHz </a:t>
            </a:r>
            <a:r>
              <a:rPr lang="en-GB" sz="4000" b="1" dirty="0" smtClean="0"/>
              <a:t>band</a:t>
            </a:r>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17</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1157313"/>
              </p:ext>
            </p:extLst>
          </p:nvPr>
        </p:nvGraphicFramePr>
        <p:xfrm>
          <a:off x="304800" y="1219200"/>
          <a:ext cx="8381998" cy="5410218"/>
        </p:xfrm>
        <a:graphic>
          <a:graphicData uri="http://schemas.openxmlformats.org/drawingml/2006/table">
            <a:tbl>
              <a:tblPr firstRow="1" firstCol="1" bandRow="1"/>
              <a:tblGrid>
                <a:gridCol w="3365914"/>
                <a:gridCol w="1314583"/>
                <a:gridCol w="1314583"/>
                <a:gridCol w="1193459"/>
                <a:gridCol w="1193459"/>
              </a:tblGrid>
              <a:tr h="233198">
                <a:tc rowSpan="2">
                  <a:txBody>
                    <a:bodyPr/>
                    <a:lstStyle/>
                    <a:p>
                      <a:pPr marL="0" marR="0" algn="ctr" hangingPunct="0">
                        <a:spcBef>
                          <a:spcPts val="400"/>
                        </a:spcBef>
                        <a:spcAft>
                          <a:spcPts val="400"/>
                        </a:spcAft>
                        <a:tabLst>
                          <a:tab pos="720090" algn="l"/>
                          <a:tab pos="1188085" algn="l"/>
                          <a:tab pos="1440180" algn="l"/>
                        </a:tabLst>
                      </a:pPr>
                      <a:r>
                        <a:rPr lang="en-GB" sz="1000" b="1">
                          <a:effectLst/>
                          <a:latin typeface="Times New Roman Bold"/>
                          <a:ea typeface="Times New Roman"/>
                          <a:cs typeface="Times New Roman Bold"/>
                        </a:rPr>
                        <a:t>Mission</a:t>
                      </a:r>
                      <a:endParaRPr lang="en-US" sz="1000" b="1">
                        <a:effectLst/>
                        <a:latin typeface="Times New Roman Bold"/>
                        <a:ea typeface="Times New Roman"/>
                        <a:cs typeface="Times New Roman Bold"/>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hangingPunct="0">
                        <a:spcBef>
                          <a:spcPts val="400"/>
                        </a:spcBef>
                        <a:spcAft>
                          <a:spcPts val="400"/>
                        </a:spcAft>
                        <a:tabLst>
                          <a:tab pos="720090" algn="l"/>
                          <a:tab pos="1188085" algn="l"/>
                          <a:tab pos="1440180" algn="l"/>
                        </a:tabLst>
                      </a:pPr>
                      <a:r>
                        <a:rPr lang="en-GB" sz="1000" b="1">
                          <a:effectLst/>
                          <a:latin typeface="Times New Roman Bold"/>
                          <a:ea typeface="Times New Roman"/>
                          <a:cs typeface="Times New Roman Bold"/>
                        </a:rPr>
                        <a:t>Precipitation radar</a:t>
                      </a:r>
                      <a:endParaRPr lang="en-US" sz="1000" b="1">
                        <a:effectLst/>
                        <a:latin typeface="Times New Roman Bold"/>
                        <a:ea typeface="Times New Roman"/>
                        <a:cs typeface="Times New Roman Bold"/>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2731">
                <a:tc vMerge="1">
                  <a:txBody>
                    <a:bodyPr/>
                    <a:lstStyle/>
                    <a:p>
                      <a:endParaRPr lang="en-US"/>
                    </a:p>
                  </a:txBody>
                  <a:tcPr/>
                </a:tc>
                <a:tc>
                  <a:txBody>
                    <a:bodyPr/>
                    <a:lstStyle/>
                    <a:p>
                      <a:pPr marL="0" marR="0" algn="ctr" hangingPunct="0">
                        <a:spcBef>
                          <a:spcPts val="400"/>
                        </a:spcBef>
                        <a:spcAft>
                          <a:spcPts val="400"/>
                        </a:spcAft>
                        <a:tabLst>
                          <a:tab pos="720090" algn="l"/>
                          <a:tab pos="1188085" algn="l"/>
                          <a:tab pos="1440180" algn="l"/>
                        </a:tabLst>
                      </a:pPr>
                      <a:r>
                        <a:rPr lang="en-GB" sz="1000" b="1">
                          <a:effectLst/>
                          <a:latin typeface="Times New Roman Bold"/>
                          <a:ea typeface="Times New Roman"/>
                          <a:cs typeface="Times New Roman Bold"/>
                        </a:rPr>
                        <a:t>TRMM PR</a:t>
                      </a:r>
                      <a:endParaRPr lang="en-US" sz="1000" b="1">
                        <a:effectLst/>
                        <a:latin typeface="Times New Roman Bold"/>
                        <a:ea typeface="Times New Roman"/>
                        <a:cs typeface="Times New Roman Bold"/>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1000" b="1" dirty="0" smtClean="0">
                          <a:effectLst/>
                          <a:latin typeface="Times New Roman Bold"/>
                          <a:ea typeface="Times New Roman"/>
                          <a:cs typeface="Times New Roman Bold"/>
                        </a:rPr>
                        <a:t>CPM PMR</a:t>
                      </a:r>
                      <a:endParaRPr lang="en-US" sz="1000" b="1" dirty="0">
                        <a:effectLst/>
                        <a:latin typeface="Times New Roman Bold"/>
                        <a:ea typeface="Times New Roman"/>
                        <a:cs typeface="Times New Roman Bold"/>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720090" algn="l"/>
                          <a:tab pos="1188085" algn="l"/>
                          <a:tab pos="1440180" algn="l"/>
                        </a:tabLst>
                      </a:pPr>
                      <a:r>
                        <a:rPr lang="en-GB" sz="1000" b="1" dirty="0">
                          <a:effectLst/>
                          <a:latin typeface="Times New Roman Bold"/>
                          <a:ea typeface="Times New Roman"/>
                          <a:cs typeface="Times New Roman Bold"/>
                        </a:rPr>
                        <a:t>GPM DPR</a:t>
                      </a:r>
                      <a:endParaRPr lang="en-US" sz="1000" b="1" dirty="0">
                        <a:effectLst/>
                        <a:latin typeface="Times New Roman Bold"/>
                        <a:ea typeface="Times New Roman"/>
                        <a:cs typeface="Times New Roman Bold"/>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400"/>
                        </a:spcBef>
                        <a:spcAft>
                          <a:spcPts val="400"/>
                        </a:spcAft>
                        <a:tabLst>
                          <a:tab pos="720090" algn="l"/>
                          <a:tab pos="1188085" algn="l"/>
                          <a:tab pos="1440180" algn="l"/>
                        </a:tabLst>
                      </a:pPr>
                      <a:r>
                        <a:rPr lang="en-GB" sz="1000" b="1" dirty="0" smtClean="0">
                          <a:effectLst/>
                          <a:latin typeface="Times New Roman Bold"/>
                          <a:ea typeface="Times New Roman"/>
                          <a:cs typeface="Times New Roman Bold"/>
                        </a:rPr>
                        <a:t>CPM </a:t>
                      </a:r>
                      <a:r>
                        <a:rPr lang="en-GB" sz="1000" b="1" dirty="0" smtClean="0">
                          <a:effectLst/>
                          <a:latin typeface="Times New Roman"/>
                          <a:ea typeface="Times New Roman"/>
                        </a:rPr>
                        <a:t>PMR2</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Altitude, km</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350</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410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407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400/600</a:t>
                      </a:r>
                      <a:r>
                        <a:rPr lang="en-GB" sz="1000" baseline="30000">
                          <a:effectLst/>
                          <a:latin typeface="Times New Roman"/>
                          <a:ea typeface="Times New Roman"/>
                        </a:rPr>
                        <a:t>1</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Inclination, deg</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35</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65</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50</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Ascending Node LST*</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NSS</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NSS</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NSS</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NSS</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Repeat period, days</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23</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Diameter</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2.1m</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2m</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1.6m</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5.3m</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Pk Xmt Gain, dBi</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47.7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47.4</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55</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Pk Rcv Gain, dBi</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47.7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47.4</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55</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Polarization</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H</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HH</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HH,HV</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Azimuth scan rate, rpm</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0.197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beam look angle, deg</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0-17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20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17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31</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beam azimuth angle, deg</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0-17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Transmit Pk pwr, W</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578</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1 000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1 000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e.i.r.p. peak, dBW</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75.3</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77.4</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elev. beamwidth, deg</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0.71</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0.28</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Antenna  az. beamwidth, deg</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0.71</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0.28</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71">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RF Center Frequency, MHz</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13.796</a:t>
                      </a:r>
                      <a:r>
                        <a:rPr lang="en-GB" sz="1000" baseline="30000">
                          <a:effectLst/>
                          <a:latin typeface="Times New Roman"/>
                          <a:ea typeface="Times New Roman"/>
                        </a:rPr>
                        <a:t>3</a:t>
                      </a:r>
                      <a:r>
                        <a:rPr lang="en-GB" sz="1000">
                          <a:effectLst/>
                          <a:latin typeface="Times New Roman"/>
                          <a:ea typeface="Times New Roman"/>
                        </a:rPr>
                        <a:t>, 13.802</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13 650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13.600</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13.6</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Number of Beams</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RF bandwidth, MHz</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0.6</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14</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8x4</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Pulsewidth, μsec</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1.60, 1.60</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1.6</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1.6</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40</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Transmit Ave. pwr, W</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2.57</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6.7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38">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Pulse Repetition Frequency (PRF) Hz</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2776</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4 206</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Chirp rate, MHz/μsec</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8.75</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Transmit duty cycle,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0.44</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0.67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e.i.r.p. ave, dBW</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51.8</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55.7</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 ]</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60">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System Noise figure, dB</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a:effectLst/>
                          <a:latin typeface="Times New Roman"/>
                          <a:ea typeface="Times New Roman"/>
                        </a:rPr>
                        <a:t>5.5</a:t>
                      </a:r>
                      <a:endParaRPr lang="en-US" sz="100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 ]</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00" dirty="0">
                          <a:effectLst/>
                          <a:latin typeface="Times New Roman"/>
                          <a:ea typeface="Times New Roman"/>
                        </a:rPr>
                        <a:t>3.5</a:t>
                      </a:r>
                      <a:endParaRPr lang="en-US" sz="1000" dirty="0">
                        <a:effectLst/>
                        <a:latin typeface="Times New Roman"/>
                        <a:ea typeface="Times New Roman"/>
                      </a:endParaRPr>
                    </a:p>
                  </a:txBody>
                  <a:tcPr marL="65832" marR="65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454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03" y="152400"/>
            <a:ext cx="6705600" cy="838200"/>
          </a:xfrm>
        </p:spPr>
        <p:txBody>
          <a:bodyPr>
            <a:normAutofit/>
          </a:bodyPr>
          <a:lstStyle/>
          <a:p>
            <a:r>
              <a:rPr lang="en-US" sz="4900" dirty="0" smtClean="0"/>
              <a:t>Evaluation Criteria</a:t>
            </a:r>
            <a:endParaRPr lang="en-US" sz="4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18</a:t>
            </a:fld>
            <a:endParaRPr lang="en-US">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92522636"/>
              </p:ext>
            </p:extLst>
          </p:nvPr>
        </p:nvGraphicFramePr>
        <p:xfrm>
          <a:off x="381000" y="2957394"/>
          <a:ext cx="8568392" cy="1716927"/>
        </p:xfrm>
        <a:graphic>
          <a:graphicData uri="http://schemas.openxmlformats.org/drawingml/2006/table">
            <a:tbl>
              <a:tblPr firstRow="1" firstCol="1" lastRow="1" lastCol="1" bandRow="1" bandCol="1"/>
              <a:tblGrid>
                <a:gridCol w="2233945"/>
                <a:gridCol w="3466467"/>
                <a:gridCol w="714987"/>
                <a:gridCol w="1155073"/>
                <a:gridCol w="997920"/>
              </a:tblGrid>
              <a:tr h="343385">
                <a:tc row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Sensor</a:t>
                      </a:r>
                      <a:r>
                        <a:rPr lang="fr-FR" sz="1100" b="1" dirty="0">
                          <a:effectLst/>
                          <a:latin typeface="Times New Roman"/>
                          <a:ea typeface="Times New Roman"/>
                        </a:rPr>
                        <a:t> type</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Interference</a:t>
                      </a:r>
                      <a:r>
                        <a:rPr lang="fr-FR" sz="1100" b="1" dirty="0">
                          <a:effectLst/>
                          <a:latin typeface="Times New Roman"/>
                          <a:ea typeface="Times New Roman"/>
                        </a:rPr>
                        <a:t> </a:t>
                      </a:r>
                      <a:r>
                        <a:rPr lang="fr-FR" sz="1100" b="1" dirty="0" err="1">
                          <a:effectLst/>
                          <a:latin typeface="Times New Roman"/>
                          <a:ea typeface="Times New Roman"/>
                        </a:rPr>
                        <a:t>criteria</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a:effectLst/>
                          <a:latin typeface="Times New Roman"/>
                          <a:ea typeface="Times New Roman"/>
                        </a:rPr>
                        <a:t>Data </a:t>
                      </a:r>
                      <a:r>
                        <a:rPr lang="fr-FR" sz="1100" b="1" dirty="0" err="1">
                          <a:effectLst/>
                          <a:latin typeface="Times New Roman"/>
                          <a:ea typeface="Times New Roman"/>
                        </a:rPr>
                        <a:t>availability</a:t>
                      </a:r>
                      <a:r>
                        <a:rPr lang="fr-FR" sz="1100" b="1" dirty="0">
                          <a:effectLst/>
                          <a:latin typeface="Times New Roman"/>
                          <a:ea typeface="Times New Roman"/>
                        </a:rPr>
                        <a:t> </a:t>
                      </a:r>
                      <a:r>
                        <a:rPr lang="fr-FR" sz="1100" b="1" dirty="0" err="1">
                          <a:effectLst/>
                          <a:latin typeface="Times New Roman"/>
                          <a:ea typeface="Times New Roman"/>
                        </a:rPr>
                        <a:t>criteria</a:t>
                      </a:r>
                      <a:r>
                        <a:rPr lang="fr-FR" sz="1100" b="1" dirty="0">
                          <a:effectLst/>
                          <a:latin typeface="Times New Roman"/>
                          <a:ea typeface="Times New Roman"/>
                        </a:rPr>
                        <a:t/>
                      </a:r>
                      <a:br>
                        <a:rPr lang="fr-FR" sz="1100" b="1" dirty="0">
                          <a:effectLst/>
                          <a:latin typeface="Times New Roman"/>
                          <a:ea typeface="Times New Roman"/>
                        </a:rPr>
                      </a:br>
                      <a:r>
                        <a:rPr lang="fr-FR" sz="1100" b="1" dirty="0">
                          <a:effectLst/>
                          <a:latin typeface="Times New Roman"/>
                          <a:ea typeface="Times New Roman"/>
                        </a:rPr>
                        <a:t>(%)</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43385">
                <a:tc vMerge="1">
                  <a:txBody>
                    <a:bodyPr/>
                    <a:lstStyle/>
                    <a:p>
                      <a:endParaRPr lang="en-US"/>
                    </a:p>
                  </a:txBody>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a:effectLst/>
                          <a:latin typeface="Times New Roman"/>
                          <a:ea typeface="Times New Roman"/>
                        </a:rPr>
                        <a:t>Performance </a:t>
                      </a:r>
                      <a:r>
                        <a:rPr lang="fr-FR" sz="1100" b="1" dirty="0" err="1">
                          <a:effectLst/>
                          <a:latin typeface="Times New Roman"/>
                          <a:ea typeface="Times New Roman"/>
                        </a:rPr>
                        <a:t>degradation</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i="1">
                          <a:effectLst/>
                          <a:latin typeface="Times New Roman"/>
                          <a:ea typeface="Times New Roman"/>
                        </a:rPr>
                        <a:t>I</a:t>
                      </a:r>
                      <a:r>
                        <a:rPr lang="fr-FR" sz="1100" b="1">
                          <a:effectLst/>
                          <a:latin typeface="Times New Roman"/>
                          <a:ea typeface="Times New Roman"/>
                        </a:rPr>
                        <a:t>/</a:t>
                      </a:r>
                      <a:r>
                        <a:rPr lang="fr-FR" sz="1100" b="1" i="1">
                          <a:effectLst/>
                          <a:latin typeface="Times New Roman"/>
                          <a:ea typeface="Times New Roman"/>
                        </a:rPr>
                        <a:t>N</a:t>
                      </a:r>
                      <a:r>
                        <a:rPr lang="fr-FR" sz="1100" b="1">
                          <a:effectLst/>
                          <a:latin typeface="Times New Roman"/>
                          <a:ea typeface="Times New Roman"/>
                        </a:rPr>
                        <a:t/>
                      </a:r>
                      <a:br>
                        <a:rPr lang="fr-FR" sz="1100" b="1">
                          <a:effectLst/>
                          <a:latin typeface="Times New Roman"/>
                          <a:ea typeface="Times New Roman"/>
                        </a:rPr>
                      </a:br>
                      <a:r>
                        <a:rPr lang="fr-FR" sz="1100" b="1">
                          <a:effectLst/>
                          <a:latin typeface="Times New Roman"/>
                          <a:ea typeface="Times New Roman"/>
                        </a:rPr>
                        <a:t>(dB)</a:t>
                      </a:r>
                      <a:endParaRPr lang="en-US" sz="11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dirty="0" err="1">
                          <a:effectLst/>
                          <a:latin typeface="Times New Roman"/>
                          <a:ea typeface="Times New Roman"/>
                        </a:rPr>
                        <a:t>Systematic</a:t>
                      </a:r>
                      <a:endParaRPr lang="en-US" sz="11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b="1">
                          <a:effectLst/>
                          <a:latin typeface="Times New Roman"/>
                          <a:ea typeface="Times New Roman"/>
                        </a:rPr>
                        <a:t>Random</a:t>
                      </a:r>
                      <a:endParaRPr lang="en-US" sz="11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err="1">
                          <a:effectLst/>
                          <a:latin typeface="Times New Roman"/>
                          <a:ea typeface="Times New Roman"/>
                        </a:rPr>
                        <a:t>Synthetic</a:t>
                      </a:r>
                      <a:r>
                        <a:rPr lang="fr-FR" sz="1100" dirty="0">
                          <a:effectLst/>
                          <a:latin typeface="Times New Roman"/>
                          <a:ea typeface="Times New Roman"/>
                        </a:rPr>
                        <a:t> aperture radar</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dirty="0">
                          <a:effectLst/>
                          <a:latin typeface="Times New Roman"/>
                          <a:ea typeface="Times New Roman"/>
                        </a:rPr>
                        <a:t>10% degradation of standard deviation of pixel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–6</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99</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95</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Altimeter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4% degradation in height noise</a:t>
                      </a:r>
                      <a:endParaRPr lang="en-US"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–3</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385">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Scatterometer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a:effectLst/>
                          <a:latin typeface="Times New Roman"/>
                          <a:ea typeface="Times New Roman"/>
                        </a:rPr>
                        <a:t>8% degradation in measurement of normalized radar backscatter to deduce wind speeds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95</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Precipitation radar</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a:effectLst/>
                          <a:latin typeface="Times New Roman"/>
                          <a:ea typeface="Times New Roman"/>
                        </a:rPr>
                        <a:t>7% increase in minimum rainfall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–10</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N/A</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a:effectLst/>
                          <a:latin typeface="Times New Roman"/>
                          <a:ea typeface="Times New Roman"/>
                        </a:rPr>
                        <a:t>99.8</a:t>
                      </a:r>
                      <a:endParaRPr lang="en-US"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93">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Cloud profile radar</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l"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100" dirty="0">
                          <a:effectLst/>
                          <a:latin typeface="Times New Roman"/>
                          <a:ea typeface="Times New Roman"/>
                        </a:rPr>
                        <a:t>10% degradation in minimum cloud reflectivity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–10</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99</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100" dirty="0">
                          <a:effectLst/>
                          <a:latin typeface="Times New Roman"/>
                          <a:ea typeface="Times New Roman"/>
                        </a:rPr>
                        <a:t>95</a:t>
                      </a:r>
                      <a:endParaRPr lang="en-US"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8" name="Rectangle 2"/>
          <p:cNvSpPr>
            <a:spLocks noChangeArrowheads="1"/>
          </p:cNvSpPr>
          <p:nvPr/>
        </p:nvSpPr>
        <p:spPr bwMode="auto">
          <a:xfrm>
            <a:off x="381000" y="1849398"/>
            <a:ext cx="84757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Recommends</a:t>
            </a:r>
            <a:r>
              <a:rPr kumimoji="0" lang="en-US" altLang="en-US" sz="1600" b="1"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altLang="en-US"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that the interference and data availability criteria given in Table 2 be applied for instruments used for active sensing of the Earth’s land, oceans and atmosphere. </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4177597" y="2680395"/>
            <a:ext cx="788806" cy="276999"/>
          </a:xfrm>
          <a:prstGeom prst="rect">
            <a:avLst/>
          </a:prstGeom>
          <a:noFill/>
        </p:spPr>
        <p:txBody>
          <a:bodyPr wrap="none" rtlCol="0">
            <a:spAutoFit/>
          </a:bodyPr>
          <a:lstStyle/>
          <a:p>
            <a:pPr lvl="0" eaLnBrk="0" fontAlgn="base" hangingPunct="0">
              <a:spcBef>
                <a:spcPct val="0"/>
              </a:spcBef>
              <a:spcAft>
                <a:spcPct val="0"/>
              </a:spcAft>
              <a:tabLst>
                <a:tab pos="180975" algn="l"/>
                <a:tab pos="360363" algn="l"/>
                <a:tab pos="539750" algn="l"/>
                <a:tab pos="720725" algn="l"/>
                <a:tab pos="900113" algn="l"/>
                <a:tab pos="1079500" algn="l"/>
                <a:tab pos="1260475" algn="l"/>
                <a:tab pos="1439863" algn="l"/>
                <a:tab pos="1620838" algn="l"/>
                <a:tab pos="1800225" algn="l"/>
                <a:tab pos="1981200" algn="l"/>
                <a:tab pos="2160588" algn="l"/>
                <a:tab pos="2339975" algn="l"/>
                <a:tab pos="2520950" algn="l"/>
              </a:tabLst>
            </a:pPr>
            <a:r>
              <a:rPr lang="fr-FR" altLang="en-US" sz="1200" dirty="0">
                <a:solidFill>
                  <a:prstClr val="black"/>
                </a:solidFill>
                <a:latin typeface="Times New Roman" panose="02020603050405020304" pitchFamily="18" charset="0"/>
                <a:ea typeface="Times New Roman" pitchFamily="18" charset="0"/>
                <a:cs typeface="Times New Roman" panose="02020603050405020304" pitchFamily="18" charset="0"/>
              </a:rPr>
              <a:t>TABLE 2</a:t>
            </a:r>
            <a:endParaRPr lang="en-US" altLang="en-US" sz="6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5491" y="1203067"/>
            <a:ext cx="8581291" cy="677108"/>
          </a:xfrm>
          <a:prstGeom prst="rect">
            <a:avLst/>
          </a:prstGeom>
          <a:noFill/>
        </p:spPr>
        <p:txBody>
          <a:bodyPr wrap="square" rtlCol="0">
            <a:spAutoFit/>
          </a:bodyPr>
          <a:lstStyle/>
          <a:p>
            <a:pPr algn="ctr" hangingPunct="0"/>
            <a:r>
              <a:rPr lang="en-US" b="1" dirty="0" smtClean="0">
                <a:latin typeface="Times New Roman" panose="02020603050405020304" pitchFamily="18" charset="0"/>
                <a:cs typeface="Times New Roman" panose="02020603050405020304" pitchFamily="18" charset="0"/>
              </a:rPr>
              <a:t>Recommendation ITU-R RS.1166-4 </a:t>
            </a:r>
          </a:p>
          <a:p>
            <a:pPr algn="ctr" hangingPunct="0"/>
            <a:r>
              <a:rPr lang="en-US" sz="2000" b="1" dirty="0" smtClean="0">
                <a:latin typeface="Times New Roman" panose="02020603050405020304" pitchFamily="18" charset="0"/>
                <a:cs typeface="Times New Roman" panose="02020603050405020304" pitchFamily="18" charset="0"/>
              </a:rPr>
              <a:t>Performance </a:t>
            </a:r>
            <a:r>
              <a:rPr lang="en-US" sz="2000" b="1" dirty="0">
                <a:latin typeface="Times New Roman" panose="02020603050405020304" pitchFamily="18" charset="0"/>
                <a:cs typeface="Times New Roman" panose="02020603050405020304" pitchFamily="18" charset="0"/>
              </a:rPr>
              <a:t>and interference </a:t>
            </a:r>
            <a:r>
              <a:rPr lang="en-US" sz="2000" b="1" dirty="0" smtClean="0">
                <a:latin typeface="Times New Roman" panose="02020603050405020304" pitchFamily="18" charset="0"/>
                <a:cs typeface="Times New Roman" panose="02020603050405020304" pitchFamily="18" charset="0"/>
              </a:rPr>
              <a:t>criteria </a:t>
            </a:r>
            <a:r>
              <a:rPr lang="en-US" sz="2000" b="1" dirty="0">
                <a:latin typeface="Times New Roman" panose="02020603050405020304" pitchFamily="18" charset="0"/>
                <a:cs typeface="Times New Roman" panose="02020603050405020304" pitchFamily="18" charset="0"/>
              </a:rPr>
              <a:t>for active </a:t>
            </a:r>
            <a:r>
              <a:rPr lang="en-US" sz="2000" b="1" dirty="0" err="1">
                <a:latin typeface="Times New Roman" panose="02020603050405020304" pitchFamily="18" charset="0"/>
                <a:cs typeface="Times New Roman" panose="02020603050405020304" pitchFamily="18" charset="0"/>
              </a:rPr>
              <a:t>spaceborne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sensors</a:t>
            </a:r>
            <a:endParaRPr lang="en-US" dirty="0"/>
          </a:p>
        </p:txBody>
      </p:sp>
      <p:sp>
        <p:nvSpPr>
          <p:cNvPr id="12" name="TextBox 11"/>
          <p:cNvSpPr txBox="1"/>
          <p:nvPr/>
        </p:nvSpPr>
        <p:spPr>
          <a:xfrm>
            <a:off x="381000" y="4724400"/>
            <a:ext cx="8475782" cy="1905001"/>
          </a:xfrm>
          <a:prstGeom prst="rect">
            <a:avLst/>
          </a:prstGeom>
          <a:noFill/>
        </p:spPr>
        <p:txBody>
          <a:bodyPr wrap="square" rtlCol="0">
            <a:normAutofit fontScale="92500" lnSpcReduction="20000"/>
          </a:bodyPr>
          <a:lstStyle/>
          <a:p>
            <a:r>
              <a:rPr lang="en-US" dirty="0" smtClean="0"/>
              <a:t>NOTES:</a:t>
            </a:r>
          </a:p>
          <a:p>
            <a:pPr marL="285750" indent="-285750">
              <a:buFontTx/>
              <a:buChar char="-"/>
            </a:pPr>
            <a:r>
              <a:rPr lang="en-US" dirty="0" smtClean="0"/>
              <a:t>Altimeter, </a:t>
            </a:r>
            <a:r>
              <a:rPr lang="en-US" dirty="0" err="1" smtClean="0"/>
              <a:t>Scatterometer</a:t>
            </a:r>
            <a:r>
              <a:rPr lang="en-US" dirty="0" smtClean="0"/>
              <a:t>, and Precipitation Radar operate in the 13.25-13.75 GHz band.  Synthetic aperture radar and cloud profile radar do not operate in this band.</a:t>
            </a:r>
          </a:p>
          <a:p>
            <a:pPr marL="285750" indent="-285750">
              <a:buFontTx/>
              <a:buChar char="-"/>
            </a:pPr>
            <a:r>
              <a:rPr lang="en-US" dirty="0" smtClean="0"/>
              <a:t>Systematic data availability is in regards to the data availability of a particular measurement area of interest.</a:t>
            </a:r>
          </a:p>
          <a:p>
            <a:pPr marL="285750" indent="-285750">
              <a:buFontTx/>
              <a:buChar char="-"/>
            </a:pPr>
            <a:r>
              <a:rPr lang="en-US" dirty="0" smtClean="0"/>
              <a:t>Random data availability is in regards to the overall data availability; that is, the availability over the repeat period of the sensor.</a:t>
            </a:r>
          </a:p>
          <a:p>
            <a:pPr marL="285750" indent="-285750">
              <a:buFontTx/>
              <a:buChar char="-"/>
            </a:pPr>
            <a:r>
              <a:rPr lang="en-US" dirty="0" smtClean="0"/>
              <a:t>Systematic data availability criteria doesn’t apply to precipitation radar.</a:t>
            </a:r>
            <a:endParaRPr lang="en-US" dirty="0"/>
          </a:p>
        </p:txBody>
      </p:sp>
    </p:spTree>
    <p:extLst>
      <p:ext uri="{BB962C8B-B14F-4D97-AF65-F5344CB8AC3E}">
        <p14:creationId xmlns:p14="http://schemas.microsoft.com/office/powerpoint/2010/main" val="286892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03" y="152400"/>
            <a:ext cx="6705600" cy="838200"/>
          </a:xfrm>
        </p:spPr>
        <p:txBody>
          <a:bodyPr>
            <a:normAutofit/>
          </a:bodyPr>
          <a:lstStyle/>
          <a:p>
            <a:r>
              <a:rPr lang="en-US" sz="4900" dirty="0" smtClean="0"/>
              <a:t>Analysis Results</a:t>
            </a:r>
            <a:endParaRPr lang="en-US" sz="4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19</a:t>
            </a:fld>
            <a:endParaRPr lang="en-US">
              <a:solidFill>
                <a:prstClr val="black">
                  <a:tint val="75000"/>
                </a:prstClr>
              </a:solidFill>
            </a:endParaRPr>
          </a:p>
        </p:txBody>
      </p:sp>
      <p:sp>
        <p:nvSpPr>
          <p:cNvPr id="3" name="TextBox 2"/>
          <p:cNvSpPr txBox="1"/>
          <p:nvPr/>
        </p:nvSpPr>
        <p:spPr>
          <a:xfrm>
            <a:off x="152400" y="1352549"/>
            <a:ext cx="8610600" cy="2545064"/>
          </a:xfrm>
          <a:prstGeom prst="rect">
            <a:avLst/>
          </a:prstGeom>
          <a:noFill/>
        </p:spPr>
        <p:txBody>
          <a:bodyPr wrap="square" rtlCol="0">
            <a:normAutofit/>
          </a:bodyPr>
          <a:lstStyle/>
          <a:p>
            <a:r>
              <a:rPr lang="en-US" sz="3600" b="1" dirty="0" smtClean="0"/>
              <a:t>Static Analysis:</a:t>
            </a:r>
          </a:p>
          <a:p>
            <a:pPr marL="285750" indent="-285750">
              <a:buFont typeface="Arial" panose="020B0604020202020204" pitchFamily="34" charset="0"/>
              <a:buChar char="•"/>
            </a:pPr>
            <a:r>
              <a:rPr lang="en-US" sz="2400" dirty="0" smtClean="0"/>
              <a:t>Worst case analysis: main-beam-to-main-beam coupling of the FSS (E-s) transmitter and the EESS (active) receiver</a:t>
            </a:r>
          </a:p>
          <a:p>
            <a:pPr lvl="1"/>
            <a:endParaRPr lang="en-US" sz="2400" b="1" dirty="0" smtClean="0"/>
          </a:p>
          <a:p>
            <a:pPr lvl="1"/>
            <a:r>
              <a:rPr lang="en-US" sz="2400" b="1" dirty="0" smtClean="0"/>
              <a:t>RESULTS: Emissions </a:t>
            </a:r>
            <a:r>
              <a:rPr lang="en-US" sz="2400" b="1" dirty="0" smtClean="0"/>
              <a:t>of the FSS (E-s) exceed the interference threshold criteria for all three EESS (active) sensors considered</a:t>
            </a:r>
            <a:r>
              <a:rPr lang="en-US" sz="2400" b="1" dirty="0" smtClean="0"/>
              <a:t>.</a:t>
            </a:r>
            <a:endParaRPr lang="en-US" sz="2400" b="1" dirty="0" smtClean="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734" y="1259558"/>
            <a:ext cx="1310532" cy="232238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246" y="4988639"/>
            <a:ext cx="1883508" cy="2803928"/>
          </a:xfrm>
          <a:prstGeom prst="rect">
            <a:avLst/>
          </a:prstGeom>
        </p:spPr>
      </p:pic>
      <p:sp>
        <p:nvSpPr>
          <p:cNvPr id="5" name="TextBox 4"/>
          <p:cNvSpPr txBox="1"/>
          <p:nvPr/>
        </p:nvSpPr>
        <p:spPr>
          <a:xfrm>
            <a:off x="152400" y="3897613"/>
            <a:ext cx="8991600" cy="2862322"/>
          </a:xfrm>
          <a:prstGeom prst="rect">
            <a:avLst/>
          </a:prstGeom>
          <a:noFill/>
        </p:spPr>
        <p:txBody>
          <a:bodyPr wrap="square" rtlCol="0">
            <a:spAutoFit/>
          </a:bodyPr>
          <a:lstStyle/>
          <a:p>
            <a:pPr lvl="0"/>
            <a:r>
              <a:rPr lang="en-US" sz="3600" b="1" dirty="0" smtClean="0">
                <a:solidFill>
                  <a:prstClr val="black"/>
                </a:solidFill>
              </a:rPr>
              <a:t>Dynamic </a:t>
            </a:r>
            <a:r>
              <a:rPr lang="en-US" sz="3600" b="1" dirty="0">
                <a:solidFill>
                  <a:prstClr val="black"/>
                </a:solidFill>
              </a:rPr>
              <a:t>Analysis (random data </a:t>
            </a:r>
            <a:r>
              <a:rPr lang="en-US" sz="3600" b="1" dirty="0" smtClean="0">
                <a:solidFill>
                  <a:prstClr val="black"/>
                </a:solidFill>
              </a:rPr>
              <a:t>avail. </a:t>
            </a:r>
            <a:r>
              <a:rPr lang="en-US" sz="3600" b="1" dirty="0">
                <a:solidFill>
                  <a:prstClr val="black"/>
                </a:solidFill>
              </a:rPr>
              <a:t>criteria)</a:t>
            </a:r>
          </a:p>
          <a:p>
            <a:pPr marL="342900" lvl="0" indent="-342900">
              <a:buFont typeface="Arial" panose="020B0604020202020204" pitchFamily="34" charset="0"/>
              <a:buChar char="•"/>
            </a:pPr>
            <a:r>
              <a:rPr lang="en-US" sz="2400" dirty="0">
                <a:solidFill>
                  <a:prstClr val="black"/>
                </a:solidFill>
              </a:rPr>
              <a:t>Parametric analysis conducted over the EESS (active) repeat period.  Global FSS (E-s) deployment density varied from 1 (current) to 5 (worst case future</a:t>
            </a:r>
            <a:r>
              <a:rPr lang="en-US" sz="2400" dirty="0" smtClean="0">
                <a:solidFill>
                  <a:prstClr val="black"/>
                </a:solidFill>
              </a:rPr>
              <a:t>).</a:t>
            </a:r>
          </a:p>
          <a:p>
            <a:pPr lvl="1"/>
            <a:endParaRPr lang="en-US" sz="2400" b="1" dirty="0" smtClean="0">
              <a:solidFill>
                <a:prstClr val="black"/>
              </a:solidFill>
            </a:endParaRPr>
          </a:p>
          <a:p>
            <a:pPr lvl="1"/>
            <a:r>
              <a:rPr lang="en-US" sz="2400" b="1" dirty="0" smtClean="0">
                <a:solidFill>
                  <a:prstClr val="black"/>
                </a:solidFill>
              </a:rPr>
              <a:t>RESULTS: Compatibility is achieved for a FSS deployment density of 1 to 3.</a:t>
            </a:r>
            <a:endParaRPr lang="en-US" sz="2400" b="1" dirty="0">
              <a:solidFill>
                <a:prstClr val="black"/>
              </a:solidFill>
            </a:endParaRPr>
          </a:p>
        </p:txBody>
      </p:sp>
    </p:spTree>
    <p:extLst>
      <p:ext uri="{BB962C8B-B14F-4D97-AF65-F5344CB8AC3E}">
        <p14:creationId xmlns:p14="http://schemas.microsoft.com/office/powerpoint/2010/main" val="519662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a:bodyPr>
          <a:lstStyle/>
          <a:p>
            <a:r>
              <a:rPr lang="en-US" sz="4900" dirty="0" smtClean="0"/>
              <a:t>Overview</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fontScale="85000" lnSpcReduction="20000"/>
          </a:bodyPr>
          <a:lstStyle/>
          <a:p>
            <a:r>
              <a:rPr lang="en-US" dirty="0" smtClean="0"/>
              <a:t>This presentation will provide a summary of the issues regarding the EESS (active) under these three World </a:t>
            </a:r>
            <a:r>
              <a:rPr lang="en-US" dirty="0" err="1" smtClean="0"/>
              <a:t>Radiocommunications</a:t>
            </a:r>
            <a:r>
              <a:rPr lang="en-US" dirty="0" smtClean="0"/>
              <a:t> Conference Agenda items:</a:t>
            </a:r>
          </a:p>
          <a:p>
            <a:pPr lvl="1"/>
            <a:r>
              <a:rPr lang="en-US" sz="3800" b="1" dirty="0" smtClean="0"/>
              <a:t>1.1: </a:t>
            </a:r>
            <a:r>
              <a:rPr lang="en-AU" dirty="0"/>
              <a:t>Additional mobile broadband spectrum requirements including IMT and the study of potential candidate frequency bands [dc to Daylight</a:t>
            </a:r>
            <a:r>
              <a:rPr lang="en-AU" dirty="0" smtClean="0"/>
              <a:t>]</a:t>
            </a:r>
            <a:endParaRPr lang="en-US" dirty="0"/>
          </a:p>
          <a:p>
            <a:pPr lvl="1"/>
            <a:r>
              <a:rPr lang="en-US" sz="3800" b="1" dirty="0" smtClean="0"/>
              <a:t>1.6.1/1.6.2: </a:t>
            </a:r>
            <a:r>
              <a:rPr lang="en-AU" dirty="0" smtClean="0"/>
              <a:t>Fixed-satellite </a:t>
            </a:r>
            <a:r>
              <a:rPr lang="en-AU" dirty="0"/>
              <a:t>service (E-s and s-E) of 250 MHz in the range between 10 GHz and 17 GHz </a:t>
            </a:r>
            <a:endParaRPr lang="en-US" sz="4400" dirty="0"/>
          </a:p>
          <a:p>
            <a:pPr marL="715963" lvl="1" indent="0">
              <a:buNone/>
            </a:pPr>
            <a:r>
              <a:rPr lang="en-AU" dirty="0" smtClean="0"/>
              <a:t>Fixed-satellite </a:t>
            </a:r>
            <a:r>
              <a:rPr lang="en-AU" dirty="0"/>
              <a:t>service (E-s) of 250 MHz in Region 2 and 300 MHz in Region 3 within the range 13-17 GHz </a:t>
            </a:r>
            <a:endParaRPr lang="en-US" dirty="0" smtClean="0"/>
          </a:p>
          <a:p>
            <a:pPr lvl="1"/>
            <a:r>
              <a:rPr lang="en-US" sz="3800" b="1" dirty="0" smtClean="0"/>
              <a:t>1.12: </a:t>
            </a:r>
            <a:r>
              <a:rPr lang="en-AU" dirty="0" smtClean="0"/>
              <a:t>Extension </a:t>
            </a:r>
            <a:r>
              <a:rPr lang="en-AU" dirty="0"/>
              <a:t>of the current worldwide allocation to the EESS (active) in the frequency band 9 300-9 900 MHz by up to 600 MHz on a primary and/or secondary basis, as appropriate, within the frequency range 8 700 9 300 MHz and/or 9 900-10 500 MHz</a:t>
            </a:r>
            <a:endParaRPr lang="en-AU" dirty="0">
              <a:solidFill>
                <a:srgbClr val="FFFFFF"/>
              </a:solidFill>
              <a:latin typeface="Times New Roman"/>
            </a:endParaRPr>
          </a:p>
          <a:p>
            <a:pPr lvl="1"/>
            <a:endParaRPr lang="en-US" dirty="0" smtClean="0"/>
          </a:p>
          <a:p>
            <a:endParaRPr lang="en-US" dirty="0" smtClean="0"/>
          </a:p>
        </p:txBody>
      </p:sp>
    </p:spTree>
    <p:extLst>
      <p:ext uri="{BB962C8B-B14F-4D97-AF65-F5344CB8AC3E}">
        <p14:creationId xmlns:p14="http://schemas.microsoft.com/office/powerpoint/2010/main" val="159310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03" y="152400"/>
            <a:ext cx="6705600" cy="838200"/>
          </a:xfrm>
        </p:spPr>
        <p:txBody>
          <a:bodyPr>
            <a:normAutofit/>
          </a:bodyPr>
          <a:lstStyle/>
          <a:p>
            <a:r>
              <a:rPr lang="en-US" sz="4900" dirty="0" smtClean="0"/>
              <a:t>Analysis Results</a:t>
            </a:r>
            <a:endParaRPr lang="en-US" sz="4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20</a:t>
            </a:fld>
            <a:endParaRPr lang="en-US">
              <a:solidFill>
                <a:prstClr val="black">
                  <a:tint val="75000"/>
                </a:prstClr>
              </a:solidFill>
            </a:endParaRPr>
          </a:p>
        </p:txBody>
      </p:sp>
      <p:sp>
        <p:nvSpPr>
          <p:cNvPr id="3" name="TextBox 2"/>
          <p:cNvSpPr txBox="1"/>
          <p:nvPr/>
        </p:nvSpPr>
        <p:spPr>
          <a:xfrm>
            <a:off x="152400" y="1352550"/>
            <a:ext cx="8991600" cy="4524315"/>
          </a:xfrm>
          <a:prstGeom prst="rect">
            <a:avLst/>
          </a:prstGeom>
          <a:noFill/>
        </p:spPr>
        <p:txBody>
          <a:bodyPr wrap="square" rtlCol="0">
            <a:spAutoFit/>
          </a:bodyPr>
          <a:lstStyle/>
          <a:p>
            <a:r>
              <a:rPr lang="en-US" sz="3600" b="1" dirty="0" smtClean="0"/>
              <a:t>Dynamic </a:t>
            </a:r>
            <a:r>
              <a:rPr lang="en-US" sz="3600" b="1" dirty="0" smtClean="0"/>
              <a:t>Analysis </a:t>
            </a:r>
            <a:endParaRPr lang="en-US" sz="3600" b="1" dirty="0" smtClean="0"/>
          </a:p>
          <a:p>
            <a:r>
              <a:rPr lang="en-US" sz="3600" b="1" dirty="0" smtClean="0"/>
              <a:t>(</a:t>
            </a:r>
            <a:r>
              <a:rPr lang="en-US" sz="3600" b="1" dirty="0" smtClean="0"/>
              <a:t>systematic data </a:t>
            </a:r>
            <a:r>
              <a:rPr lang="en-US" sz="3600" b="1" dirty="0" smtClean="0"/>
              <a:t>avail. </a:t>
            </a:r>
            <a:r>
              <a:rPr lang="en-US" sz="3600" b="1" dirty="0" smtClean="0"/>
              <a:t>criteria</a:t>
            </a:r>
            <a:r>
              <a:rPr lang="en-US" sz="3600" b="1" dirty="0" smtClean="0"/>
              <a:t>)</a:t>
            </a:r>
          </a:p>
          <a:p>
            <a:pPr marL="342900" indent="-342900">
              <a:buFont typeface="Arial" panose="020B0604020202020204" pitchFamily="34" charset="0"/>
              <a:buChar char="•"/>
            </a:pPr>
            <a:r>
              <a:rPr lang="en-US" sz="2400" dirty="0" smtClean="0"/>
              <a:t>Evaluation of interference to a specific measurement area of interest. Using the USDA reservoir and lake monitoring program as a model, parametric studies were conducted varying the measurement area size, and the latitude deployment.</a:t>
            </a:r>
          </a:p>
          <a:p>
            <a:pPr marL="365125"/>
            <a:endParaRPr lang="en-US" sz="2400" b="1" dirty="0" smtClean="0"/>
          </a:p>
          <a:p>
            <a:pPr marL="365125"/>
            <a:r>
              <a:rPr lang="en-US" sz="2400" b="1" dirty="0" smtClean="0"/>
              <a:t>RESULTS: Single earth station uplinks would exceed the systematic data availability criteria.  Small earth stations would exceed over the range of +/- 10 degrees latitude.  Large earth stations would exceed over the range of +/- 45 latitude. </a:t>
            </a:r>
            <a:endParaRPr lang="en-US" sz="2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508" y="3430042"/>
            <a:ext cx="2246683" cy="3048000"/>
          </a:xfrm>
          <a:prstGeom prst="rect">
            <a:avLst/>
          </a:prstGeom>
        </p:spPr>
      </p:pic>
    </p:spTree>
    <p:extLst>
      <p:ext uri="{BB962C8B-B14F-4D97-AF65-F5344CB8AC3E}">
        <p14:creationId xmlns:p14="http://schemas.microsoft.com/office/powerpoint/2010/main" val="57737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pPr marL="0" indent="0"/>
            <a:r>
              <a:rPr lang="en-US" sz="5400" b="1" u="sng" dirty="0" smtClean="0"/>
              <a:t>Agenda </a:t>
            </a:r>
            <a:r>
              <a:rPr lang="en-US" sz="5400" b="1" u="sng" dirty="0"/>
              <a:t>item </a:t>
            </a:r>
            <a:r>
              <a:rPr lang="en-US" sz="5400" b="1" u="sng" dirty="0" smtClean="0"/>
              <a:t>1.12</a:t>
            </a:r>
            <a:endParaRPr lang="en-US" sz="5400" b="1" u="sng"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21</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fontScale="92500" lnSpcReduction="10000"/>
          </a:bodyPr>
          <a:lstStyle/>
          <a:p>
            <a:r>
              <a:rPr lang="en-US" dirty="0" smtClean="0"/>
              <a:t>EESS (active) is seeking an additional 600 MHz adjacent to the 9 300 -9 900 MHz band.</a:t>
            </a:r>
          </a:p>
          <a:p>
            <a:pPr marL="800100" lvl="1" indent="-342900"/>
            <a:r>
              <a:rPr lang="en-US" dirty="0" smtClean="0"/>
              <a:t>This will enable high resolution SAR imagery and improve resistance to interference and weather.</a:t>
            </a:r>
          </a:p>
          <a:p>
            <a:r>
              <a:rPr lang="en-US" dirty="0" smtClean="0"/>
              <a:t>Draft CPM Report text completed by ITU-R WP 7C at its May, 2014 meeting</a:t>
            </a:r>
          </a:p>
          <a:p>
            <a:pPr lvl="1"/>
            <a:r>
              <a:rPr lang="en-US" dirty="0" smtClean="0"/>
              <a:t>Three methods have been put forward to address the agenda item</a:t>
            </a:r>
            <a:r>
              <a:rPr lang="en-US" dirty="0" smtClean="0"/>
              <a:t>.</a:t>
            </a:r>
          </a:p>
          <a:p>
            <a:pPr lvl="1"/>
            <a:r>
              <a:rPr lang="en-US" dirty="0" smtClean="0"/>
              <a:t>All methods have the following conditions:</a:t>
            </a:r>
          </a:p>
          <a:p>
            <a:pPr lvl="2"/>
            <a:endParaRPr lang="en-US" dirty="0" smtClean="0"/>
          </a:p>
          <a:p>
            <a:pPr lvl="2"/>
            <a:endParaRPr lang="en-US" dirty="0" smtClean="0"/>
          </a:p>
          <a:p>
            <a:pPr lvl="1"/>
            <a:endParaRPr lang="en-US" dirty="0" smtClean="0"/>
          </a:p>
          <a:p>
            <a:pPr marL="0" lvl="1" indent="0" algn="ctr">
              <a:spcBef>
                <a:spcPts val="1200"/>
              </a:spcBef>
              <a:buNone/>
            </a:pPr>
            <a:r>
              <a:rPr lang="en-US" b="1" dirty="0" smtClean="0">
                <a:solidFill>
                  <a:srgbClr val="FF0000"/>
                </a:solidFill>
              </a:rPr>
              <a:t>The three methods will be summarized.</a:t>
            </a:r>
            <a:endParaRPr lang="en-US" b="1" dirty="0">
              <a:solidFill>
                <a:srgbClr val="FF0000"/>
              </a:solidFill>
            </a:endParaRPr>
          </a:p>
          <a:p>
            <a:endParaRPr lang="en-US" dirty="0"/>
          </a:p>
        </p:txBody>
      </p:sp>
    </p:spTree>
    <p:extLst>
      <p:ext uri="{BB962C8B-B14F-4D97-AF65-F5344CB8AC3E}">
        <p14:creationId xmlns:p14="http://schemas.microsoft.com/office/powerpoint/2010/main" val="3616583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1.12 Methods</a:t>
            </a:r>
            <a:endParaRPr lang="en-US" dirty="0"/>
          </a:p>
        </p:txBody>
      </p:sp>
      <p:sp>
        <p:nvSpPr>
          <p:cNvPr id="3" name="Content Placeholder 2"/>
          <p:cNvSpPr>
            <a:spLocks noGrp="1"/>
          </p:cNvSpPr>
          <p:nvPr>
            <p:ph idx="1"/>
          </p:nvPr>
        </p:nvSpPr>
        <p:spPr>
          <a:xfrm>
            <a:off x="304800" y="1219200"/>
            <a:ext cx="8610600" cy="5334000"/>
          </a:xfrm>
        </p:spPr>
        <p:txBody>
          <a:bodyPr>
            <a:normAutofit fontScale="92500" lnSpcReduction="10000"/>
          </a:bodyPr>
          <a:lstStyle/>
          <a:p>
            <a:pPr marL="0" indent="0">
              <a:buNone/>
            </a:pPr>
            <a:r>
              <a:rPr lang="en-US" sz="3500" b="1" dirty="0" smtClean="0"/>
              <a:t>All three methods have the following conditions:</a:t>
            </a:r>
          </a:p>
          <a:p>
            <a:pPr marL="533400" indent="-266700">
              <a:spcBef>
                <a:spcPts val="1200"/>
              </a:spcBef>
            </a:pPr>
            <a:r>
              <a:rPr lang="en-US" dirty="0" smtClean="0"/>
              <a:t>Systems operating in the new EESS (active) allocation would not cause harmful interference to nor claim protection from radars in the radio determination service.</a:t>
            </a:r>
          </a:p>
          <a:p>
            <a:pPr marL="533400" indent="-266700"/>
            <a:r>
              <a:rPr lang="en-US" dirty="0" smtClean="0"/>
              <a:t>The use of the extension band would be limited to EESS (active) systems requiring a bandwidth of more than 600 </a:t>
            </a:r>
            <a:r>
              <a:rPr lang="en-US" dirty="0" err="1" smtClean="0"/>
              <a:t>MHz.</a:t>
            </a:r>
            <a:endParaRPr lang="en-US" dirty="0" smtClean="0"/>
          </a:p>
          <a:p>
            <a:pPr marL="533400" indent="-266700"/>
            <a:r>
              <a:rPr lang="en-US" dirty="0" smtClean="0"/>
              <a:t>Radio astronomy would be protected by a Recommendation incorporated by reference into the Radio Regulations.</a:t>
            </a:r>
          </a:p>
          <a:p>
            <a:endParaRPr lang="en-US"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59093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pPr marL="0" indent="0"/>
            <a:r>
              <a:rPr lang="en-US" sz="5400" b="1" u="sng" dirty="0" smtClean="0"/>
              <a:t>Methods A1 and A2</a:t>
            </a:r>
            <a:endParaRPr lang="en-US" sz="5400" b="1" u="sng"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23</a:t>
            </a:fld>
            <a:endParaRPr lang="en-US">
              <a:solidFill>
                <a:prstClr val="black">
                  <a:tint val="75000"/>
                </a:prstClr>
              </a:solidFill>
            </a:endParaRPr>
          </a:p>
        </p:txBody>
      </p:sp>
      <p:sp>
        <p:nvSpPr>
          <p:cNvPr id="11" name="Content Placeholder 2"/>
          <p:cNvSpPr>
            <a:spLocks noGrp="1"/>
          </p:cNvSpPr>
          <p:nvPr>
            <p:ph idx="1"/>
          </p:nvPr>
        </p:nvSpPr>
        <p:spPr>
          <a:xfrm>
            <a:off x="457200" y="1295400"/>
            <a:ext cx="8534400" cy="1752600"/>
          </a:xfrm>
        </p:spPr>
        <p:txBody>
          <a:bodyPr>
            <a:normAutofit/>
          </a:bodyPr>
          <a:lstStyle/>
          <a:p>
            <a:pPr marL="0" indent="0">
              <a:buNone/>
            </a:pPr>
            <a:r>
              <a:rPr lang="en-US" b="1" dirty="0" smtClean="0"/>
              <a:t>A1: Add </a:t>
            </a:r>
            <a:r>
              <a:rPr lang="en-US" b="1" dirty="0"/>
              <a:t>a primary allocation to EESS (active) in the frequency </a:t>
            </a:r>
            <a:r>
              <a:rPr lang="en-US" b="1" dirty="0" smtClean="0"/>
              <a:t>band 9 900 – 10 500 </a:t>
            </a:r>
            <a:r>
              <a:rPr lang="en-US" b="1" dirty="0" err="1" smtClean="0"/>
              <a:t>MHz.</a:t>
            </a:r>
            <a:r>
              <a:rPr lang="en-US" b="1" dirty="0" smtClean="0"/>
              <a:t> </a:t>
            </a:r>
            <a:endParaRPr lang="en-US" b="1" dirty="0" smtClean="0"/>
          </a:p>
          <a:p>
            <a:pPr lvl="1"/>
            <a:r>
              <a:rPr lang="en-US" dirty="0" smtClean="0"/>
              <a:t>Subject to the three conditions.</a:t>
            </a:r>
            <a:endParaRPr lang="en-US" dirty="0" smtClean="0"/>
          </a:p>
        </p:txBody>
      </p:sp>
      <p:sp>
        <p:nvSpPr>
          <p:cNvPr id="5" name="Content Placeholder 2"/>
          <p:cNvSpPr txBox="1">
            <a:spLocks/>
          </p:cNvSpPr>
          <p:nvPr/>
        </p:nvSpPr>
        <p:spPr>
          <a:xfrm>
            <a:off x="457200" y="3124200"/>
            <a:ext cx="8534400" cy="34290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A2: Add a primary allocation to EESS (active) in the frequency band 9 900 – 10 500 MHz subject to inclusion of technical and regulatory constraints into the RRs. </a:t>
            </a:r>
          </a:p>
          <a:p>
            <a:pPr lvl="1"/>
            <a:r>
              <a:rPr lang="en-US" dirty="0" smtClean="0"/>
              <a:t>Subject to the three conditions.</a:t>
            </a:r>
          </a:p>
          <a:p>
            <a:pPr lvl="1"/>
            <a:r>
              <a:rPr lang="en-US" dirty="0" smtClean="0"/>
              <a:t>The protection of the Fixed Service (terrestrial microwave links) is to be ensured through a footnote in the RR with a </a:t>
            </a:r>
            <a:r>
              <a:rPr lang="en-US" dirty="0" err="1" smtClean="0"/>
              <a:t>pfd</a:t>
            </a:r>
            <a:r>
              <a:rPr lang="en-US" dirty="0" smtClean="0"/>
              <a:t>-limit.</a:t>
            </a:r>
            <a:endParaRPr lang="en-US" dirty="0" smtClean="0"/>
          </a:p>
        </p:txBody>
      </p:sp>
    </p:spTree>
    <p:extLst>
      <p:ext uri="{BB962C8B-B14F-4D97-AF65-F5344CB8AC3E}">
        <p14:creationId xmlns:p14="http://schemas.microsoft.com/office/powerpoint/2010/main" val="2870697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pPr marL="0" indent="0"/>
            <a:r>
              <a:rPr lang="en-US" sz="5400" b="1" u="sng" dirty="0" smtClean="0"/>
              <a:t>Method </a:t>
            </a:r>
            <a:r>
              <a:rPr lang="en-US" sz="5400" b="1" u="sng" dirty="0"/>
              <a:t>B</a:t>
            </a:r>
            <a:endParaRPr lang="en-US" sz="5400" b="1" u="sng"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24</a:t>
            </a:fld>
            <a:endParaRPr lang="en-US">
              <a:solidFill>
                <a:prstClr val="black">
                  <a:tint val="75000"/>
                </a:prstClr>
              </a:solidFill>
            </a:endParaRPr>
          </a:p>
        </p:txBody>
      </p:sp>
      <p:sp>
        <p:nvSpPr>
          <p:cNvPr id="11" name="Content Placeholder 2"/>
          <p:cNvSpPr>
            <a:spLocks noGrp="1"/>
          </p:cNvSpPr>
          <p:nvPr>
            <p:ph idx="1"/>
          </p:nvPr>
        </p:nvSpPr>
        <p:spPr>
          <a:xfrm>
            <a:off x="228600" y="1295400"/>
            <a:ext cx="8534400" cy="5562600"/>
          </a:xfrm>
        </p:spPr>
        <p:txBody>
          <a:bodyPr>
            <a:normAutofit/>
          </a:bodyPr>
          <a:lstStyle/>
          <a:p>
            <a:pPr marL="0" indent="0">
              <a:buNone/>
            </a:pPr>
            <a:r>
              <a:rPr lang="en-US" b="1" dirty="0" smtClean="0"/>
              <a:t>Primary EESS (active) allocation in </a:t>
            </a:r>
            <a:r>
              <a:rPr lang="en-US" b="1" dirty="0"/>
              <a:t>the frequency </a:t>
            </a:r>
            <a:r>
              <a:rPr lang="en-US" b="1" dirty="0" smtClean="0"/>
              <a:t>bands 9 200 – 9 300 MHz and  </a:t>
            </a:r>
            <a:r>
              <a:rPr lang="en-US" b="1" dirty="0" smtClean="0"/>
              <a:t>9 900 – 10 </a:t>
            </a:r>
            <a:r>
              <a:rPr lang="en-US" b="1" dirty="0" smtClean="0"/>
              <a:t>400 </a:t>
            </a:r>
            <a:r>
              <a:rPr lang="en-US" b="1" dirty="0" err="1" smtClean="0"/>
              <a:t>MHz.</a:t>
            </a:r>
            <a:r>
              <a:rPr lang="en-US" b="1" dirty="0" smtClean="0"/>
              <a:t> </a:t>
            </a:r>
          </a:p>
          <a:p>
            <a:pPr lvl="1"/>
            <a:r>
              <a:rPr lang="en-US" dirty="0" smtClean="0"/>
              <a:t>Subject to  the three conditions</a:t>
            </a:r>
          </a:p>
          <a:p>
            <a:pPr lvl="1"/>
            <a:endParaRPr lang="en-US" dirty="0"/>
          </a:p>
          <a:p>
            <a:pPr lvl="1"/>
            <a:endParaRPr lang="en-US" dirty="0" smtClean="0"/>
          </a:p>
          <a:p>
            <a:pPr marL="457200" lvl="1" indent="0">
              <a:buNone/>
            </a:pPr>
            <a:r>
              <a:rPr lang="en-US" b="1" dirty="0" smtClean="0">
                <a:solidFill>
                  <a:srgbClr val="FF0000"/>
                </a:solidFill>
              </a:rPr>
              <a:t>NASA prefers this method as the new allocation would be further away from the Deep Space (space-Earth) allocation in the 8 400 – 8 450  MHz band.</a:t>
            </a:r>
            <a:endParaRPr lang="en-US" b="1" dirty="0">
              <a:solidFill>
                <a:srgbClr val="FF0000"/>
              </a:solidFill>
            </a:endParaRPr>
          </a:p>
        </p:txBody>
      </p:sp>
    </p:spTree>
    <p:extLst>
      <p:ext uri="{BB962C8B-B14F-4D97-AF65-F5344CB8AC3E}">
        <p14:creationId xmlns:p14="http://schemas.microsoft.com/office/powerpoint/2010/main" val="10820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895600"/>
            <a:ext cx="3581400" cy="2133600"/>
          </a:xfrm>
        </p:spPr>
        <p:txBody>
          <a:bodyPr>
            <a:normAutofit fontScale="92500" lnSpcReduction="10000"/>
          </a:bodyPr>
          <a:lstStyle/>
          <a:p>
            <a:pPr marL="0" indent="0">
              <a:buNone/>
            </a:pPr>
            <a:r>
              <a:rPr lang="en-US" sz="15000" dirty="0" smtClean="0"/>
              <a:t>FINI</a:t>
            </a:r>
            <a:endParaRPr lang="en-US" sz="150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46539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705600" cy="838200"/>
          </a:xfrm>
        </p:spPr>
        <p:txBody>
          <a:bodyPr>
            <a:normAutofit fontScale="90000"/>
          </a:bodyPr>
          <a:lstStyle/>
          <a:p>
            <a:r>
              <a:rPr lang="en-US" sz="5400" dirty="0" smtClean="0"/>
              <a:t>WRC-15 </a:t>
            </a:r>
            <a:r>
              <a:rPr lang="en-US" sz="5400" dirty="0"/>
              <a:t>Agenda item </a:t>
            </a:r>
            <a:r>
              <a:rPr lang="en-US" sz="5400" dirty="0" smtClean="0"/>
              <a:t>1.1</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3</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a:bodyPr>
          <a:lstStyle/>
          <a:p>
            <a:r>
              <a:rPr lang="en-US" dirty="0" smtClean="0"/>
              <a:t>Mobile Service is seeking additional bandwidth for cellular and radio-Local Area Network (RLAN) operations.</a:t>
            </a:r>
          </a:p>
          <a:p>
            <a:r>
              <a:rPr lang="en-US" dirty="0" smtClean="0"/>
              <a:t>No specific frequency bands have been identified under the agenda item resolution; however, the 5 350 – 5 470 MHz band is under consideration for RLAN operations.</a:t>
            </a:r>
          </a:p>
          <a:p>
            <a:pPr marL="0" lvl="1" indent="0" algn="ctr">
              <a:spcBef>
                <a:spcPts val="1200"/>
              </a:spcBef>
              <a:buNone/>
            </a:pPr>
            <a:r>
              <a:rPr lang="en-US" b="1" dirty="0" smtClean="0">
                <a:solidFill>
                  <a:srgbClr val="FF0000"/>
                </a:solidFill>
              </a:rPr>
              <a:t>The RLAN community has proposed mitigation techniques and ITU-R WP 7C has reviewed the techniques and liaised its views to ITU-R JTG 4-5-6-7.</a:t>
            </a:r>
            <a:endParaRPr lang="en-US" dirty="0"/>
          </a:p>
        </p:txBody>
      </p:sp>
    </p:spTree>
    <p:extLst>
      <p:ext uri="{BB962C8B-B14F-4D97-AF65-F5344CB8AC3E}">
        <p14:creationId xmlns:p14="http://schemas.microsoft.com/office/powerpoint/2010/main" val="403721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723"/>
            <a:ext cx="7086600" cy="838200"/>
          </a:xfrm>
        </p:spPr>
        <p:txBody>
          <a:bodyPr>
            <a:normAutofit/>
          </a:bodyPr>
          <a:lstStyle/>
          <a:p>
            <a:pPr marL="0" indent="0"/>
            <a:r>
              <a:rPr lang="en-US" sz="3600" dirty="0"/>
              <a:t>Proposed Mitigation techniques</a:t>
            </a: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4</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fontScale="55000" lnSpcReduction="20000"/>
          </a:bodyPr>
          <a:lstStyle/>
          <a:p>
            <a:pPr marL="0" indent="0">
              <a:buNone/>
            </a:pPr>
            <a:r>
              <a:rPr lang="en-US" sz="4400" b="1" dirty="0" smtClean="0"/>
              <a:t>The following is a list and brief description of the RLAN mitigation techniques proposed by the RLAN community.</a:t>
            </a:r>
          </a:p>
          <a:p>
            <a:pPr hangingPunct="0"/>
            <a:r>
              <a:rPr lang="en-GB" b="1" dirty="0" err="1" smtClean="0"/>
              <a:t>Geolocation</a:t>
            </a:r>
            <a:r>
              <a:rPr lang="en-GB" b="1" dirty="0" smtClean="0"/>
              <a:t> </a:t>
            </a:r>
            <a:r>
              <a:rPr lang="en-GB" b="1" dirty="0" smtClean="0"/>
              <a:t>Database</a:t>
            </a:r>
          </a:p>
          <a:p>
            <a:pPr lvl="1" hangingPunct="0"/>
            <a:r>
              <a:rPr lang="en-GB" dirty="0" smtClean="0"/>
              <a:t>A publically available global database containing the current orbital characteristics of all EESS (active) spacecraft as well as their current antenna pointing information would be accessed by the RLANs to determine when the RLANs should cease operation or move to another frequency</a:t>
            </a:r>
            <a:r>
              <a:rPr lang="en-GB" dirty="0" smtClean="0"/>
              <a:t>.</a:t>
            </a:r>
          </a:p>
          <a:p>
            <a:pPr hangingPunct="0"/>
            <a:r>
              <a:rPr lang="en-GB" b="1" dirty="0" smtClean="0"/>
              <a:t> </a:t>
            </a:r>
            <a:r>
              <a:rPr lang="en-GB" b="1" dirty="0"/>
              <a:t>Dynamic Frequency Selection (DFS)</a:t>
            </a:r>
          </a:p>
          <a:p>
            <a:pPr lvl="1" hangingPunct="0"/>
            <a:r>
              <a:rPr lang="en-GB" dirty="0"/>
              <a:t>RLAN detection of the EESS (active) radar when the EESS (active) spacecraft is in the vicinity. Upon detection, the RLAN would cease transmitting or switch frequency of operation. </a:t>
            </a:r>
            <a:endParaRPr lang="en-GB" dirty="0" smtClean="0"/>
          </a:p>
          <a:p>
            <a:pPr marL="339725" indent="-339725" hangingPunct="0"/>
            <a:r>
              <a:rPr lang="en-GB" b="1" dirty="0"/>
              <a:t>S</a:t>
            </a:r>
            <a:r>
              <a:rPr lang="en-GB" b="1" dirty="0" smtClean="0"/>
              <a:t>ensors </a:t>
            </a:r>
            <a:r>
              <a:rPr lang="en-GB" b="1" dirty="0"/>
              <a:t>N</a:t>
            </a:r>
            <a:r>
              <a:rPr lang="en-GB" b="1" dirty="0" smtClean="0"/>
              <a:t>etwork </a:t>
            </a:r>
          </a:p>
          <a:p>
            <a:pPr marL="739775" lvl="1" indent="-339725" hangingPunct="0"/>
            <a:r>
              <a:rPr lang="en-GB" dirty="0" smtClean="0"/>
              <a:t>A distributed sensor network would be deployed by the RLAN to augment the RLAN deployment.  This sensor network would provide advance information to the RLAN as to the presence of an EESS (active) spacecraft  in the vicinity whereupon the RLAN would cease operation or switch frequency of operation.</a:t>
            </a:r>
            <a:endParaRPr lang="en-GB" dirty="0"/>
          </a:p>
          <a:p>
            <a:pPr hangingPunct="0"/>
            <a:r>
              <a:rPr lang="en-GB" b="1" dirty="0" smtClean="0"/>
              <a:t>Image post processing</a:t>
            </a:r>
          </a:p>
          <a:p>
            <a:pPr lvl="1" hangingPunct="0"/>
            <a:r>
              <a:rPr lang="en-GB" dirty="0" smtClean="0"/>
              <a:t>Post processing of the raw EESS data will remove the RLAN interference from the underlying desired data.</a:t>
            </a:r>
            <a:endParaRPr lang="en-GB" dirty="0"/>
          </a:p>
          <a:p>
            <a:pPr hangingPunct="0"/>
            <a:r>
              <a:rPr lang="en-GB" b="1" dirty="0" smtClean="0"/>
              <a:t>RLAN </a:t>
            </a:r>
            <a:r>
              <a:rPr lang="en-GB" b="1" dirty="0" err="1" smtClean="0"/>
              <a:t>e.i.r.p</a:t>
            </a:r>
            <a:r>
              <a:rPr lang="en-GB" b="1" dirty="0"/>
              <a:t>. mask </a:t>
            </a:r>
            <a:r>
              <a:rPr lang="en-GB" b="1" dirty="0" smtClean="0"/>
              <a:t>limiting</a:t>
            </a:r>
          </a:p>
          <a:p>
            <a:pPr lvl="1" hangingPunct="0"/>
            <a:r>
              <a:rPr lang="en-GB" dirty="0" smtClean="0"/>
              <a:t>RLAN implementation of an </a:t>
            </a:r>
            <a:r>
              <a:rPr lang="en-GB" dirty="0" err="1"/>
              <a:t>e.i.r.p</a:t>
            </a:r>
            <a:r>
              <a:rPr lang="en-GB" dirty="0"/>
              <a:t>. mask </a:t>
            </a:r>
            <a:r>
              <a:rPr lang="en-GB" dirty="0" smtClean="0"/>
              <a:t>that would limit the power of an RLAN transmission directed towards a EESS spacecraft.</a:t>
            </a:r>
            <a:endParaRPr lang="en-GB" dirty="0"/>
          </a:p>
          <a:p>
            <a:pPr marL="57150" indent="0" algn="ctr" hangingPunct="0">
              <a:spcBef>
                <a:spcPts val="1200"/>
              </a:spcBef>
              <a:buNone/>
            </a:pPr>
            <a:r>
              <a:rPr lang="en-GB" b="1" dirty="0" smtClean="0">
                <a:solidFill>
                  <a:srgbClr val="FF0000"/>
                </a:solidFill>
              </a:rPr>
              <a:t>In addition, other mitigation techniques are being discussed for possible </a:t>
            </a:r>
            <a:r>
              <a:rPr lang="en-GB" b="1" dirty="0" smtClean="0">
                <a:solidFill>
                  <a:srgbClr val="FF0000"/>
                </a:solidFill>
              </a:rPr>
              <a:t>consideration or a combination of the above with other TBD techniques.  </a:t>
            </a:r>
            <a:endParaRPr lang="en-GB" b="1" dirty="0" smtClean="0">
              <a:solidFill>
                <a:srgbClr val="FF0000"/>
              </a:solidFill>
            </a:endParaRPr>
          </a:p>
        </p:txBody>
      </p:sp>
    </p:spTree>
    <p:extLst>
      <p:ext uri="{BB962C8B-B14F-4D97-AF65-F5344CB8AC3E}">
        <p14:creationId xmlns:p14="http://schemas.microsoft.com/office/powerpoint/2010/main" val="6799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723"/>
            <a:ext cx="7086600" cy="838200"/>
          </a:xfrm>
        </p:spPr>
        <p:txBody>
          <a:bodyPr>
            <a:normAutofit/>
          </a:bodyPr>
          <a:lstStyle/>
          <a:p>
            <a:pPr marL="0" indent="0"/>
            <a:r>
              <a:rPr lang="en-US" sz="3600" dirty="0" smtClean="0"/>
              <a:t>ITU-R Working Party 7C views</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5</a:t>
            </a:fld>
            <a:endParaRPr lang="en-US">
              <a:solidFill>
                <a:prstClr val="black">
                  <a:tint val="75000"/>
                </a:prstClr>
              </a:solidFill>
            </a:endParaRPr>
          </a:p>
        </p:txBody>
      </p:sp>
      <p:sp>
        <p:nvSpPr>
          <p:cNvPr id="11" name="Content Placeholder 2"/>
          <p:cNvSpPr>
            <a:spLocks noGrp="1"/>
          </p:cNvSpPr>
          <p:nvPr>
            <p:ph idx="1"/>
          </p:nvPr>
        </p:nvSpPr>
        <p:spPr>
          <a:xfrm>
            <a:off x="228600" y="1143000"/>
            <a:ext cx="8229600" cy="5715000"/>
          </a:xfrm>
          <a:scene3d>
            <a:camera prst="orthographicFront"/>
            <a:lightRig rig="threePt" dir="t"/>
          </a:scene3d>
          <a:sp3d>
            <a:bevelT prst="relaxedInset"/>
          </a:sp3d>
        </p:spPr>
        <p:txBody>
          <a:bodyPr>
            <a:normAutofit fontScale="77500" lnSpcReduction="20000"/>
          </a:bodyPr>
          <a:lstStyle/>
          <a:p>
            <a:pPr hangingPunct="0"/>
            <a:r>
              <a:rPr lang="en-GB" b="1" dirty="0" err="1" smtClean="0"/>
              <a:t>Geolocation</a:t>
            </a:r>
            <a:r>
              <a:rPr lang="en-GB" b="1" dirty="0" smtClean="0"/>
              <a:t> </a:t>
            </a:r>
            <a:r>
              <a:rPr lang="en-GB" b="1" dirty="0" smtClean="0"/>
              <a:t>Database</a:t>
            </a:r>
          </a:p>
          <a:p>
            <a:pPr lvl="1" hangingPunct="0"/>
            <a:r>
              <a:rPr lang="en-GB" b="1" u="wavy" dirty="0" smtClean="0">
                <a:solidFill>
                  <a:schemeClr val="accent2">
                    <a:lumMod val="50000"/>
                  </a:schemeClr>
                </a:solidFill>
              </a:rPr>
              <a:t>Database source issues: </a:t>
            </a:r>
            <a:r>
              <a:rPr lang="en-GB" dirty="0" smtClean="0">
                <a:solidFill>
                  <a:schemeClr val="accent2">
                    <a:lumMod val="50000"/>
                  </a:schemeClr>
                </a:solidFill>
              </a:rPr>
              <a:t>No </a:t>
            </a:r>
            <a:r>
              <a:rPr lang="en-GB" dirty="0" smtClean="0">
                <a:solidFill>
                  <a:schemeClr val="accent2">
                    <a:lumMod val="50000"/>
                  </a:schemeClr>
                </a:solidFill>
              </a:rPr>
              <a:t>organization exists  that has a database of EESS (active) sensor orbital characteristics.</a:t>
            </a:r>
          </a:p>
          <a:p>
            <a:pPr lvl="2" hangingPunct="0"/>
            <a:r>
              <a:rPr lang="en-GB" dirty="0" smtClean="0">
                <a:solidFill>
                  <a:schemeClr val="accent2">
                    <a:lumMod val="50000"/>
                  </a:schemeClr>
                </a:solidFill>
              </a:rPr>
              <a:t>NORAD (U.S. </a:t>
            </a:r>
            <a:r>
              <a:rPr lang="en-GB" dirty="0" err="1" smtClean="0">
                <a:solidFill>
                  <a:schemeClr val="accent2">
                    <a:lumMod val="50000"/>
                  </a:schemeClr>
                </a:solidFill>
              </a:rPr>
              <a:t>Stratcomm</a:t>
            </a:r>
            <a:r>
              <a:rPr lang="en-GB" dirty="0" smtClean="0">
                <a:solidFill>
                  <a:schemeClr val="accent2">
                    <a:lumMod val="50000"/>
                  </a:schemeClr>
                </a:solidFill>
              </a:rPr>
              <a:t>) nor the ITU Space Networks System is comprehensive enough.</a:t>
            </a:r>
          </a:p>
          <a:p>
            <a:pPr lvl="1" hangingPunct="0"/>
            <a:r>
              <a:rPr lang="en-GB" b="1" u="wavy" dirty="0" smtClean="0">
                <a:solidFill>
                  <a:schemeClr val="accent2">
                    <a:lumMod val="50000"/>
                  </a:schemeClr>
                </a:solidFill>
              </a:rPr>
              <a:t>Oversight concerns: </a:t>
            </a:r>
            <a:r>
              <a:rPr lang="en-GB" dirty="0" smtClean="0">
                <a:solidFill>
                  <a:schemeClr val="accent2">
                    <a:lumMod val="50000"/>
                  </a:schemeClr>
                </a:solidFill>
              </a:rPr>
              <a:t>Maintenance </a:t>
            </a:r>
            <a:r>
              <a:rPr lang="en-GB" dirty="0" smtClean="0">
                <a:solidFill>
                  <a:schemeClr val="accent2">
                    <a:lumMod val="50000"/>
                  </a:schemeClr>
                </a:solidFill>
              </a:rPr>
              <a:t>of such a database would </a:t>
            </a:r>
            <a:r>
              <a:rPr lang="en-GB" dirty="0">
                <a:solidFill>
                  <a:schemeClr val="accent2">
                    <a:lumMod val="50000"/>
                  </a:schemeClr>
                </a:solidFill>
              </a:rPr>
              <a:t>require international overview and will have to be developed and maintained by a suitable international </a:t>
            </a:r>
            <a:r>
              <a:rPr lang="en-GB" dirty="0" smtClean="0">
                <a:solidFill>
                  <a:schemeClr val="accent2">
                    <a:lumMod val="50000"/>
                  </a:schemeClr>
                </a:solidFill>
              </a:rPr>
              <a:t>organisation.</a:t>
            </a:r>
          </a:p>
          <a:p>
            <a:pPr lvl="1" hangingPunct="0"/>
            <a:r>
              <a:rPr lang="en-GB" b="1" u="wavy" dirty="0" smtClean="0">
                <a:solidFill>
                  <a:schemeClr val="accent2">
                    <a:lumMod val="50000"/>
                  </a:schemeClr>
                </a:solidFill>
              </a:rPr>
              <a:t>One size doesn’t fit all: </a:t>
            </a:r>
            <a:r>
              <a:rPr lang="en-GB" dirty="0" smtClean="0">
                <a:solidFill>
                  <a:schemeClr val="accent2">
                    <a:lumMod val="50000"/>
                  </a:schemeClr>
                </a:solidFill>
              </a:rPr>
              <a:t>The </a:t>
            </a:r>
            <a:r>
              <a:rPr lang="en-GB" dirty="0">
                <a:solidFill>
                  <a:schemeClr val="accent2">
                    <a:lumMod val="50000"/>
                  </a:schemeClr>
                </a:solidFill>
              </a:rPr>
              <a:t>orbital characteristics are different among different types of EESS (active) sensors (SAR, altimeters, </a:t>
            </a:r>
            <a:r>
              <a:rPr lang="en-GB" dirty="0" err="1">
                <a:solidFill>
                  <a:schemeClr val="accent2">
                    <a:lumMod val="50000"/>
                  </a:schemeClr>
                </a:solidFill>
              </a:rPr>
              <a:t>scatterometers</a:t>
            </a:r>
            <a:r>
              <a:rPr lang="en-GB" dirty="0">
                <a:solidFill>
                  <a:schemeClr val="accent2">
                    <a:lumMod val="50000"/>
                  </a:schemeClr>
                </a:solidFill>
              </a:rPr>
              <a:t>, </a:t>
            </a:r>
            <a:r>
              <a:rPr lang="en-GB" dirty="0" smtClean="0">
                <a:solidFill>
                  <a:schemeClr val="accent2">
                    <a:lumMod val="50000"/>
                  </a:schemeClr>
                </a:solidFill>
              </a:rPr>
              <a:t>...).</a:t>
            </a:r>
          </a:p>
          <a:p>
            <a:pPr lvl="1" hangingPunct="0"/>
            <a:r>
              <a:rPr lang="en-GB" b="1" u="wavy" dirty="0" smtClean="0">
                <a:solidFill>
                  <a:schemeClr val="accent2">
                    <a:lumMod val="50000"/>
                  </a:schemeClr>
                </a:solidFill>
              </a:rPr>
              <a:t>EESS antenna pointing: </a:t>
            </a:r>
            <a:r>
              <a:rPr lang="en-GB" dirty="0" smtClean="0">
                <a:solidFill>
                  <a:schemeClr val="accent2">
                    <a:lumMod val="50000"/>
                  </a:schemeClr>
                </a:solidFill>
              </a:rPr>
              <a:t>The </a:t>
            </a:r>
            <a:r>
              <a:rPr lang="en-GB" dirty="0" smtClean="0">
                <a:solidFill>
                  <a:schemeClr val="accent2">
                    <a:lumMod val="50000"/>
                  </a:schemeClr>
                </a:solidFill>
              </a:rPr>
              <a:t>instantaneous antenna pointing of the EESS (active) sensors is not available in any database nor is it likely to be made available by all EESS (active) operators.</a:t>
            </a:r>
          </a:p>
          <a:p>
            <a:pPr marL="457200" lvl="1" indent="0" hangingPunct="0">
              <a:spcBef>
                <a:spcPts val="1200"/>
              </a:spcBef>
              <a:buNone/>
            </a:pPr>
            <a:r>
              <a:rPr lang="en-GB" b="1" dirty="0" smtClean="0">
                <a:solidFill>
                  <a:srgbClr val="FF0000"/>
                </a:solidFill>
              </a:rPr>
              <a:t>Many other concerns outside the expertise of WP </a:t>
            </a:r>
            <a:r>
              <a:rPr lang="en-GB" b="1" dirty="0" smtClean="0">
                <a:solidFill>
                  <a:srgbClr val="FF0000"/>
                </a:solidFill>
              </a:rPr>
              <a:t>7C were </a:t>
            </a:r>
            <a:r>
              <a:rPr lang="en-GB" b="1" dirty="0" err="1" smtClean="0">
                <a:solidFill>
                  <a:srgbClr val="FF0000"/>
                </a:solidFill>
              </a:rPr>
              <a:t>expessed</a:t>
            </a:r>
            <a:r>
              <a:rPr lang="en-GB" b="1" dirty="0" smtClean="0">
                <a:solidFill>
                  <a:srgbClr val="FF0000"/>
                </a:solidFill>
              </a:rPr>
              <a:t> regarding this technique, </a:t>
            </a:r>
            <a:r>
              <a:rPr lang="en-GB" b="1" dirty="0" smtClean="0">
                <a:solidFill>
                  <a:srgbClr val="FF0000"/>
                </a:solidFill>
              </a:rPr>
              <a:t>such as hacking, IP tampering, and enforcement </a:t>
            </a:r>
            <a:r>
              <a:rPr lang="en-GB" b="1" dirty="0" smtClean="0">
                <a:solidFill>
                  <a:srgbClr val="FF0000"/>
                </a:solidFill>
              </a:rPr>
              <a:t>were </a:t>
            </a:r>
            <a:r>
              <a:rPr lang="en-GB" b="1" dirty="0" smtClean="0">
                <a:solidFill>
                  <a:srgbClr val="FF0000"/>
                </a:solidFill>
              </a:rPr>
              <a:t>also </a:t>
            </a:r>
            <a:r>
              <a:rPr lang="en-GB" b="1" dirty="0" smtClean="0">
                <a:solidFill>
                  <a:srgbClr val="FF0000"/>
                </a:solidFill>
              </a:rPr>
              <a:t>noted</a:t>
            </a:r>
            <a:r>
              <a:rPr lang="en-GB" dirty="0" smtClean="0">
                <a:solidFill>
                  <a:srgbClr val="FF0000"/>
                </a:solidFill>
              </a:rPr>
              <a:t>.</a:t>
            </a:r>
          </a:p>
        </p:txBody>
      </p:sp>
    </p:spTree>
    <p:extLst>
      <p:ext uri="{BB962C8B-B14F-4D97-AF65-F5344CB8AC3E}">
        <p14:creationId xmlns:p14="http://schemas.microsoft.com/office/powerpoint/2010/main" val="218241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723"/>
            <a:ext cx="7086600" cy="838200"/>
          </a:xfrm>
        </p:spPr>
        <p:txBody>
          <a:bodyPr>
            <a:normAutofit/>
          </a:bodyPr>
          <a:lstStyle/>
          <a:p>
            <a:pPr marL="0" indent="0"/>
            <a:r>
              <a:rPr lang="en-US" sz="3600" dirty="0" smtClean="0"/>
              <a:t>ITU-R Working Party 7C views</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6</a:t>
            </a:fld>
            <a:endParaRPr lang="en-US">
              <a:solidFill>
                <a:prstClr val="black">
                  <a:tint val="75000"/>
                </a:prstClr>
              </a:solidFill>
            </a:endParaRPr>
          </a:p>
        </p:txBody>
      </p:sp>
      <p:sp>
        <p:nvSpPr>
          <p:cNvPr id="11" name="Content Placeholder 2"/>
          <p:cNvSpPr>
            <a:spLocks noGrp="1"/>
          </p:cNvSpPr>
          <p:nvPr>
            <p:ph idx="1"/>
          </p:nvPr>
        </p:nvSpPr>
        <p:spPr>
          <a:xfrm>
            <a:off x="381000" y="1143000"/>
            <a:ext cx="8229600" cy="6172200"/>
          </a:xfrm>
        </p:spPr>
        <p:txBody>
          <a:bodyPr>
            <a:normAutofit fontScale="70000" lnSpcReduction="20000"/>
          </a:bodyPr>
          <a:lstStyle/>
          <a:p>
            <a:pPr hangingPunct="0"/>
            <a:r>
              <a:rPr lang="en-GB" b="1" dirty="0"/>
              <a:t>Dynamic Frequency Selection (DFS)</a:t>
            </a:r>
          </a:p>
          <a:p>
            <a:pPr lvl="1" hangingPunct="0"/>
            <a:r>
              <a:rPr lang="en-GB" b="1" u="wavy" dirty="0">
                <a:solidFill>
                  <a:schemeClr val="accent2">
                    <a:lumMod val="50000"/>
                  </a:schemeClr>
                </a:solidFill>
              </a:rPr>
              <a:t>Latency problem: </a:t>
            </a:r>
            <a:r>
              <a:rPr lang="en-GB" dirty="0">
                <a:solidFill>
                  <a:schemeClr val="accent2">
                    <a:lumMod val="50000"/>
                  </a:schemeClr>
                </a:solidFill>
              </a:rPr>
              <a:t>The detection would occur during an EESS (active) illumination of the area and interference to the EESS (active) would already have occurred. Regardless of the detection level used by the RLAN DFS this latency would render the technique ineffective in mitigating interference to the EESS (active) sensor</a:t>
            </a:r>
            <a:r>
              <a:rPr lang="en-GB" dirty="0" smtClean="0">
                <a:solidFill>
                  <a:schemeClr val="accent2">
                    <a:lumMod val="50000"/>
                  </a:schemeClr>
                </a:solidFill>
              </a:rPr>
              <a:t>.</a:t>
            </a:r>
            <a:endParaRPr lang="en-GB" b="1" dirty="0" smtClean="0">
              <a:solidFill>
                <a:schemeClr val="accent2">
                  <a:lumMod val="50000"/>
                </a:schemeClr>
              </a:solidFill>
            </a:endParaRPr>
          </a:p>
          <a:p>
            <a:pPr marL="339725" indent="-339725" hangingPunct="0"/>
            <a:r>
              <a:rPr lang="en-GB" b="1" dirty="0" smtClean="0"/>
              <a:t>Sensors </a:t>
            </a:r>
            <a:r>
              <a:rPr lang="en-GB" b="1" dirty="0"/>
              <a:t>N</a:t>
            </a:r>
            <a:r>
              <a:rPr lang="en-GB" b="1" dirty="0" smtClean="0"/>
              <a:t>etwork </a:t>
            </a:r>
          </a:p>
          <a:p>
            <a:pPr marL="739775" lvl="1" indent="-339725" hangingPunct="0"/>
            <a:r>
              <a:rPr lang="en-GB" b="1" u="wavy" dirty="0" smtClean="0">
                <a:solidFill>
                  <a:schemeClr val="accent2">
                    <a:lumMod val="50000"/>
                  </a:schemeClr>
                </a:solidFill>
              </a:rPr>
              <a:t>Non-continuous SAR operations: </a:t>
            </a:r>
            <a:r>
              <a:rPr lang="en-GB" dirty="0" smtClean="0">
                <a:solidFill>
                  <a:schemeClr val="accent2">
                    <a:lumMod val="50000"/>
                  </a:schemeClr>
                </a:solidFill>
              </a:rPr>
              <a:t>SAR </a:t>
            </a:r>
            <a:r>
              <a:rPr lang="en-GB" dirty="0" smtClean="0">
                <a:solidFill>
                  <a:schemeClr val="accent2">
                    <a:lumMod val="50000"/>
                  </a:schemeClr>
                </a:solidFill>
              </a:rPr>
              <a:t>systems do not operate in a continuous manner and so when the sensor </a:t>
            </a:r>
            <a:r>
              <a:rPr lang="en-GB" dirty="0" smtClean="0">
                <a:solidFill>
                  <a:schemeClr val="accent2">
                    <a:lumMod val="50000"/>
                  </a:schemeClr>
                </a:solidFill>
              </a:rPr>
              <a:t>initiate </a:t>
            </a:r>
            <a:r>
              <a:rPr lang="en-GB" dirty="0" smtClean="0">
                <a:solidFill>
                  <a:schemeClr val="accent2">
                    <a:lumMod val="50000"/>
                  </a:schemeClr>
                </a:solidFill>
              </a:rPr>
              <a:t>operation may immediately encounter interference under this technique.</a:t>
            </a:r>
          </a:p>
          <a:p>
            <a:pPr marL="739775" lvl="1" indent="-339725" hangingPunct="0"/>
            <a:r>
              <a:rPr lang="en-GB" b="1" u="wavy" dirty="0" smtClean="0">
                <a:solidFill>
                  <a:schemeClr val="accent2">
                    <a:lumMod val="50000"/>
                  </a:schemeClr>
                </a:solidFill>
              </a:rPr>
              <a:t>RLAN sensors in the ocean?: </a:t>
            </a:r>
            <a:r>
              <a:rPr lang="en-GB" dirty="0" smtClean="0">
                <a:solidFill>
                  <a:schemeClr val="accent2">
                    <a:lumMod val="50000"/>
                  </a:schemeClr>
                </a:solidFill>
              </a:rPr>
              <a:t>Measurements </a:t>
            </a:r>
            <a:r>
              <a:rPr lang="en-GB" dirty="0" smtClean="0">
                <a:solidFill>
                  <a:schemeClr val="accent2">
                    <a:lumMod val="50000"/>
                  </a:schemeClr>
                </a:solidFill>
              </a:rPr>
              <a:t>on coastal areas would be impacted since it is unlikely that RLAN sensors would be deployed in open water.</a:t>
            </a:r>
          </a:p>
          <a:p>
            <a:pPr marL="739775" lvl="1" indent="-339725" hangingPunct="0"/>
            <a:r>
              <a:rPr lang="en-GB" b="1" u="wavy" dirty="0" smtClean="0">
                <a:solidFill>
                  <a:schemeClr val="accent2">
                    <a:lumMod val="50000"/>
                  </a:schemeClr>
                </a:solidFill>
              </a:rPr>
              <a:t>Senso</a:t>
            </a:r>
            <a:r>
              <a:rPr lang="en-GB" b="1" u="wavy" dirty="0" smtClean="0">
                <a:solidFill>
                  <a:schemeClr val="accent2">
                    <a:lumMod val="50000"/>
                  </a:schemeClr>
                </a:solidFill>
              </a:rPr>
              <a:t>r network latency: </a:t>
            </a:r>
            <a:r>
              <a:rPr lang="en-GB" dirty="0" smtClean="0">
                <a:solidFill>
                  <a:schemeClr val="accent2">
                    <a:lumMod val="50000"/>
                  </a:schemeClr>
                </a:solidFill>
              </a:rPr>
              <a:t>The </a:t>
            </a:r>
            <a:r>
              <a:rPr lang="en-GB" dirty="0" smtClean="0">
                <a:solidFill>
                  <a:schemeClr val="accent2">
                    <a:lumMod val="50000"/>
                  </a:schemeClr>
                </a:solidFill>
              </a:rPr>
              <a:t>speed of the EESS (active) sensor (7 km/sec) would require the RLAN sensor network to be prohibitively  large  and details describing the coordination of the RLAN sensor network and RLAN switch operation are absent. </a:t>
            </a:r>
          </a:p>
          <a:p>
            <a:pPr marL="739775" lvl="1" indent="-339725" hangingPunct="0"/>
            <a:r>
              <a:rPr lang="en-GB" b="1" u="wavy" dirty="0" smtClean="0">
                <a:solidFill>
                  <a:schemeClr val="accent2">
                    <a:lumMod val="50000"/>
                  </a:schemeClr>
                </a:solidFill>
              </a:rPr>
              <a:t>Enforcement: </a:t>
            </a:r>
            <a:r>
              <a:rPr lang="en-GB" dirty="0" smtClean="0">
                <a:solidFill>
                  <a:schemeClr val="accent2">
                    <a:lumMod val="50000"/>
                  </a:schemeClr>
                </a:solidFill>
              </a:rPr>
              <a:t>Enforcement </a:t>
            </a:r>
            <a:r>
              <a:rPr lang="en-GB" dirty="0" smtClean="0">
                <a:solidFill>
                  <a:schemeClr val="accent2">
                    <a:lumMod val="50000"/>
                  </a:schemeClr>
                </a:solidFill>
              </a:rPr>
              <a:t>of the proper operation of the sensor network is also a concern</a:t>
            </a:r>
            <a:r>
              <a:rPr lang="en-GB" dirty="0" smtClean="0">
                <a:solidFill>
                  <a:schemeClr val="accent2">
                    <a:lumMod val="50000"/>
                  </a:schemeClr>
                </a:solidFill>
              </a:rPr>
              <a:t>.</a:t>
            </a:r>
            <a:endParaRPr lang="en-GB" dirty="0">
              <a:solidFill>
                <a:schemeClr val="accent2">
                  <a:lumMod val="50000"/>
                </a:schemeClr>
              </a:solidFill>
            </a:endParaRPr>
          </a:p>
        </p:txBody>
      </p:sp>
    </p:spTree>
    <p:extLst>
      <p:ext uri="{BB962C8B-B14F-4D97-AF65-F5344CB8AC3E}">
        <p14:creationId xmlns:p14="http://schemas.microsoft.com/office/powerpoint/2010/main" val="248950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723"/>
            <a:ext cx="7086600" cy="838200"/>
          </a:xfrm>
        </p:spPr>
        <p:txBody>
          <a:bodyPr>
            <a:normAutofit/>
          </a:bodyPr>
          <a:lstStyle/>
          <a:p>
            <a:pPr marL="0" indent="0"/>
            <a:r>
              <a:rPr lang="en-US" sz="3600" dirty="0" smtClean="0"/>
              <a:t>ITU-R Working Party 7C views</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7</a:t>
            </a:fld>
            <a:endParaRPr lang="en-US">
              <a:solidFill>
                <a:prstClr val="black">
                  <a:tint val="75000"/>
                </a:prstClr>
              </a:solidFill>
            </a:endParaRPr>
          </a:p>
        </p:txBody>
      </p:sp>
      <p:sp>
        <p:nvSpPr>
          <p:cNvPr id="11" name="Content Placeholder 2"/>
          <p:cNvSpPr>
            <a:spLocks noGrp="1"/>
          </p:cNvSpPr>
          <p:nvPr>
            <p:ph idx="1"/>
          </p:nvPr>
        </p:nvSpPr>
        <p:spPr>
          <a:xfrm>
            <a:off x="381000" y="1143000"/>
            <a:ext cx="8229600" cy="6172200"/>
          </a:xfrm>
        </p:spPr>
        <p:txBody>
          <a:bodyPr>
            <a:normAutofit fontScale="70000" lnSpcReduction="20000"/>
          </a:bodyPr>
          <a:lstStyle/>
          <a:p>
            <a:pPr hangingPunct="0"/>
            <a:r>
              <a:rPr lang="en-GB" b="1" dirty="0" smtClean="0"/>
              <a:t>Image </a:t>
            </a:r>
            <a:r>
              <a:rPr lang="en-GB" b="1" dirty="0" smtClean="0"/>
              <a:t>post processing</a:t>
            </a:r>
          </a:p>
          <a:p>
            <a:pPr lvl="1" hangingPunct="0"/>
            <a:r>
              <a:rPr lang="en-GB" b="1" u="wavy" dirty="0" smtClean="0">
                <a:solidFill>
                  <a:schemeClr val="accent2">
                    <a:lumMod val="50000"/>
                  </a:schemeClr>
                </a:solidFill>
              </a:rPr>
              <a:t>Never perfect: </a:t>
            </a:r>
            <a:r>
              <a:rPr lang="en-GB" dirty="0" smtClean="0">
                <a:solidFill>
                  <a:schemeClr val="accent2">
                    <a:lumMod val="50000"/>
                  </a:schemeClr>
                </a:solidFill>
              </a:rPr>
              <a:t>This </a:t>
            </a:r>
            <a:r>
              <a:rPr lang="en-GB" dirty="0" smtClean="0">
                <a:solidFill>
                  <a:schemeClr val="accent2">
                    <a:lumMod val="50000"/>
                  </a:schemeClr>
                </a:solidFill>
              </a:rPr>
              <a:t>technique always </a:t>
            </a:r>
            <a:r>
              <a:rPr lang="en-GB" dirty="0">
                <a:solidFill>
                  <a:schemeClr val="accent2">
                    <a:lumMod val="50000"/>
                  </a:schemeClr>
                </a:solidFill>
              </a:rPr>
              <a:t>results in a reduction of its radiometric quality. </a:t>
            </a:r>
            <a:endParaRPr lang="en-US" dirty="0">
              <a:solidFill>
                <a:schemeClr val="accent2">
                  <a:lumMod val="50000"/>
                </a:schemeClr>
              </a:solidFill>
            </a:endParaRPr>
          </a:p>
          <a:p>
            <a:pPr lvl="1" hangingPunct="0"/>
            <a:r>
              <a:rPr lang="en-GB" b="1" u="wavy" dirty="0" smtClean="0">
                <a:solidFill>
                  <a:schemeClr val="accent2">
                    <a:lumMod val="50000"/>
                  </a:schemeClr>
                </a:solidFill>
              </a:rPr>
              <a:t>Non-universal: </a:t>
            </a:r>
            <a:r>
              <a:rPr lang="en-GB" dirty="0" smtClean="0">
                <a:solidFill>
                  <a:schemeClr val="accent2">
                    <a:lumMod val="50000"/>
                  </a:schemeClr>
                </a:solidFill>
              </a:rPr>
              <a:t>The </a:t>
            </a:r>
            <a:r>
              <a:rPr lang="en-GB" dirty="0" smtClean="0">
                <a:solidFill>
                  <a:schemeClr val="accent2">
                    <a:lumMod val="50000"/>
                  </a:schemeClr>
                </a:solidFill>
              </a:rPr>
              <a:t>post-processing </a:t>
            </a:r>
            <a:r>
              <a:rPr lang="en-GB" dirty="0">
                <a:solidFill>
                  <a:schemeClr val="accent2">
                    <a:lumMod val="50000"/>
                  </a:schemeClr>
                </a:solidFill>
              </a:rPr>
              <a:t>algorithms under study do not work for the case of </a:t>
            </a:r>
            <a:r>
              <a:rPr lang="en-GB" dirty="0" err="1">
                <a:solidFill>
                  <a:schemeClr val="accent2">
                    <a:lumMod val="50000"/>
                  </a:schemeClr>
                </a:solidFill>
              </a:rPr>
              <a:t>interferometric</a:t>
            </a:r>
            <a:r>
              <a:rPr lang="en-GB" dirty="0">
                <a:solidFill>
                  <a:schemeClr val="accent2">
                    <a:lumMod val="50000"/>
                  </a:schemeClr>
                </a:solidFill>
              </a:rPr>
              <a:t> SAR measurements. </a:t>
            </a:r>
            <a:endParaRPr lang="en-GB" dirty="0" smtClean="0">
              <a:solidFill>
                <a:schemeClr val="accent2">
                  <a:lumMod val="50000"/>
                </a:schemeClr>
              </a:solidFill>
            </a:endParaRPr>
          </a:p>
          <a:p>
            <a:pPr lvl="1" hangingPunct="0"/>
            <a:r>
              <a:rPr lang="en-GB" b="1" u="wavy" dirty="0" smtClean="0">
                <a:solidFill>
                  <a:schemeClr val="accent2">
                    <a:lumMod val="50000"/>
                  </a:schemeClr>
                </a:solidFill>
              </a:rPr>
              <a:t>Single well behaved interferer dependent: </a:t>
            </a:r>
            <a:r>
              <a:rPr lang="en-GB" dirty="0" smtClean="0">
                <a:solidFill>
                  <a:schemeClr val="accent2">
                    <a:lumMod val="50000"/>
                  </a:schemeClr>
                </a:solidFill>
              </a:rPr>
              <a:t>Post-processing </a:t>
            </a:r>
            <a:r>
              <a:rPr lang="en-GB" dirty="0">
                <a:solidFill>
                  <a:schemeClr val="accent2">
                    <a:lumMod val="50000"/>
                  </a:schemeClr>
                </a:solidFill>
              </a:rPr>
              <a:t>algorithms </a:t>
            </a:r>
            <a:r>
              <a:rPr lang="en-GB" dirty="0" smtClean="0">
                <a:solidFill>
                  <a:schemeClr val="accent2">
                    <a:lumMod val="50000"/>
                  </a:schemeClr>
                </a:solidFill>
              </a:rPr>
              <a:t>are only </a:t>
            </a:r>
            <a:r>
              <a:rPr lang="en-GB" dirty="0">
                <a:solidFill>
                  <a:schemeClr val="accent2">
                    <a:lumMod val="50000"/>
                  </a:schemeClr>
                </a:solidFill>
              </a:rPr>
              <a:t>be effective when the interference is from a single source generating a coherent pulsed signal </a:t>
            </a:r>
            <a:r>
              <a:rPr lang="en-GB" dirty="0" smtClean="0">
                <a:solidFill>
                  <a:schemeClr val="accent2">
                    <a:lumMod val="50000"/>
                  </a:schemeClr>
                </a:solidFill>
              </a:rPr>
              <a:t>.</a:t>
            </a:r>
          </a:p>
          <a:p>
            <a:pPr lvl="2" hangingPunct="0"/>
            <a:r>
              <a:rPr lang="en-GB" dirty="0" smtClean="0">
                <a:solidFill>
                  <a:schemeClr val="accent2">
                    <a:lumMod val="50000"/>
                  </a:schemeClr>
                </a:solidFill>
              </a:rPr>
              <a:t>RLAN </a:t>
            </a:r>
            <a:r>
              <a:rPr lang="en-GB" dirty="0">
                <a:solidFill>
                  <a:schemeClr val="accent2">
                    <a:lumMod val="50000"/>
                  </a:schemeClr>
                </a:solidFill>
              </a:rPr>
              <a:t>interference seen by the SAR would be the composite of many different RLAN signals from multiple RLAN devices in the SAR footprint. These devices will not generate signals that are coherent among them. </a:t>
            </a:r>
            <a:endParaRPr lang="en-GB" dirty="0" smtClean="0">
              <a:solidFill>
                <a:schemeClr val="accent2">
                  <a:lumMod val="50000"/>
                </a:schemeClr>
              </a:solidFill>
            </a:endParaRPr>
          </a:p>
          <a:p>
            <a:pPr hangingPunct="0"/>
            <a:r>
              <a:rPr lang="en-GB" b="1" dirty="0" smtClean="0"/>
              <a:t>RLAN </a:t>
            </a:r>
            <a:r>
              <a:rPr lang="en-GB" b="1" dirty="0" err="1" smtClean="0"/>
              <a:t>e.i.r.p</a:t>
            </a:r>
            <a:r>
              <a:rPr lang="en-GB" b="1" dirty="0"/>
              <a:t>. mask </a:t>
            </a:r>
            <a:r>
              <a:rPr lang="en-GB" b="1" dirty="0" smtClean="0"/>
              <a:t>limiting</a:t>
            </a:r>
          </a:p>
          <a:p>
            <a:pPr marL="457200" lvl="1" indent="0" hangingPunct="0">
              <a:buNone/>
            </a:pPr>
            <a:r>
              <a:rPr lang="en-GB" dirty="0" smtClean="0">
                <a:solidFill>
                  <a:schemeClr val="accent2">
                    <a:lumMod val="50000"/>
                  </a:schemeClr>
                </a:solidFill>
              </a:rPr>
              <a:t>In theory  an </a:t>
            </a:r>
            <a:r>
              <a:rPr lang="en-GB" dirty="0" err="1">
                <a:solidFill>
                  <a:schemeClr val="accent2">
                    <a:lumMod val="50000"/>
                  </a:schemeClr>
                </a:solidFill>
              </a:rPr>
              <a:t>e.i.r.p</a:t>
            </a:r>
            <a:r>
              <a:rPr lang="en-GB" dirty="0">
                <a:solidFill>
                  <a:schemeClr val="accent2">
                    <a:lumMod val="50000"/>
                  </a:schemeClr>
                </a:solidFill>
              </a:rPr>
              <a:t>. mask concept could </a:t>
            </a:r>
            <a:r>
              <a:rPr lang="en-GB" dirty="0" smtClean="0">
                <a:solidFill>
                  <a:schemeClr val="accent2">
                    <a:lumMod val="50000"/>
                  </a:schemeClr>
                </a:solidFill>
              </a:rPr>
              <a:t>work; however:</a:t>
            </a:r>
            <a:endParaRPr lang="en-GB" dirty="0">
              <a:solidFill>
                <a:schemeClr val="accent2">
                  <a:lumMod val="50000"/>
                </a:schemeClr>
              </a:solidFill>
            </a:endParaRPr>
          </a:p>
          <a:p>
            <a:pPr lvl="1" hangingPunct="0"/>
            <a:r>
              <a:rPr lang="en-GB" b="1" u="wavy" dirty="0" smtClean="0">
                <a:solidFill>
                  <a:schemeClr val="accent2">
                    <a:lumMod val="50000"/>
                  </a:schemeClr>
                </a:solidFill>
              </a:rPr>
              <a:t>Enforcement: </a:t>
            </a:r>
            <a:r>
              <a:rPr lang="en-GB" dirty="0" smtClean="0">
                <a:solidFill>
                  <a:schemeClr val="accent2">
                    <a:lumMod val="50000"/>
                  </a:schemeClr>
                </a:solidFill>
              </a:rPr>
              <a:t>Questions  </a:t>
            </a:r>
            <a:r>
              <a:rPr lang="en-GB" dirty="0" smtClean="0">
                <a:solidFill>
                  <a:schemeClr val="accent2">
                    <a:lumMod val="50000"/>
                  </a:schemeClr>
                </a:solidFill>
              </a:rPr>
              <a:t>the means </a:t>
            </a:r>
            <a:r>
              <a:rPr lang="en-GB" dirty="0">
                <a:solidFill>
                  <a:schemeClr val="accent2">
                    <a:lumMod val="50000"/>
                  </a:schemeClr>
                </a:solidFill>
              </a:rPr>
              <a:t>to correctly implement and enforce </a:t>
            </a:r>
            <a:r>
              <a:rPr lang="en-GB" dirty="0" smtClean="0">
                <a:solidFill>
                  <a:schemeClr val="accent2">
                    <a:lumMod val="50000"/>
                  </a:schemeClr>
                </a:solidFill>
              </a:rPr>
              <a:t>an </a:t>
            </a:r>
            <a:r>
              <a:rPr lang="en-GB" dirty="0" err="1">
                <a:solidFill>
                  <a:schemeClr val="accent2">
                    <a:lumMod val="50000"/>
                  </a:schemeClr>
                </a:solidFill>
              </a:rPr>
              <a:t>e.i.r.p</a:t>
            </a:r>
            <a:r>
              <a:rPr lang="en-GB" dirty="0">
                <a:solidFill>
                  <a:schemeClr val="accent2">
                    <a:lumMod val="50000"/>
                  </a:schemeClr>
                </a:solidFill>
              </a:rPr>
              <a:t>. mask </a:t>
            </a:r>
            <a:endParaRPr lang="en-GB" dirty="0" smtClean="0">
              <a:solidFill>
                <a:schemeClr val="accent2">
                  <a:lumMod val="50000"/>
                </a:schemeClr>
              </a:solidFill>
            </a:endParaRPr>
          </a:p>
          <a:p>
            <a:pPr lvl="2" hangingPunct="0"/>
            <a:r>
              <a:rPr lang="en-GB" dirty="0">
                <a:solidFill>
                  <a:schemeClr val="accent2">
                    <a:lumMod val="50000"/>
                  </a:schemeClr>
                </a:solidFill>
              </a:rPr>
              <a:t>M</a:t>
            </a:r>
            <a:r>
              <a:rPr lang="en-GB" dirty="0" smtClean="0">
                <a:solidFill>
                  <a:schemeClr val="accent2">
                    <a:lumMod val="50000"/>
                  </a:schemeClr>
                </a:solidFill>
              </a:rPr>
              <a:t>ass‑market </a:t>
            </a:r>
            <a:r>
              <a:rPr lang="en-GB" dirty="0">
                <a:solidFill>
                  <a:schemeClr val="accent2">
                    <a:lumMod val="50000"/>
                  </a:schemeClr>
                </a:solidFill>
              </a:rPr>
              <a:t>unlicensed devices </a:t>
            </a:r>
          </a:p>
          <a:p>
            <a:pPr lvl="2" hangingPunct="0"/>
            <a:r>
              <a:rPr lang="en-GB" dirty="0" smtClean="0">
                <a:solidFill>
                  <a:schemeClr val="accent2">
                    <a:lumMod val="50000"/>
                  </a:schemeClr>
                </a:solidFill>
              </a:rPr>
              <a:t>RLAN could be ceiling </a:t>
            </a:r>
            <a:r>
              <a:rPr lang="en-GB" dirty="0">
                <a:solidFill>
                  <a:schemeClr val="accent2">
                    <a:lumMod val="50000"/>
                  </a:schemeClr>
                </a:solidFill>
              </a:rPr>
              <a:t>mounted </a:t>
            </a:r>
            <a:r>
              <a:rPr lang="en-GB" dirty="0" smtClean="0">
                <a:solidFill>
                  <a:schemeClr val="accent2">
                    <a:lumMod val="50000"/>
                  </a:schemeClr>
                </a:solidFill>
              </a:rPr>
              <a:t>or mounted </a:t>
            </a:r>
            <a:r>
              <a:rPr lang="en-GB" dirty="0">
                <a:solidFill>
                  <a:schemeClr val="accent2">
                    <a:lumMod val="50000"/>
                  </a:schemeClr>
                </a:solidFill>
              </a:rPr>
              <a:t>in different manner (e.g. wall</a:t>
            </a:r>
            <a:r>
              <a:rPr lang="en-GB" dirty="0" smtClean="0">
                <a:solidFill>
                  <a:schemeClr val="accent2">
                    <a:lumMod val="50000"/>
                  </a:schemeClr>
                </a:solidFill>
              </a:rPr>
              <a:t>)</a:t>
            </a:r>
            <a:endParaRPr lang="en-US" dirty="0">
              <a:solidFill>
                <a:schemeClr val="accent2">
                  <a:lumMod val="50000"/>
                </a:schemeClr>
              </a:solidFill>
            </a:endParaRPr>
          </a:p>
          <a:p>
            <a:pPr lvl="1" hangingPunct="0"/>
            <a:r>
              <a:rPr lang="en-GB" b="1" u="wavy" dirty="0" smtClean="0">
                <a:solidFill>
                  <a:schemeClr val="accent2">
                    <a:lumMod val="50000"/>
                  </a:schemeClr>
                </a:solidFill>
              </a:rPr>
              <a:t>Multipath: </a:t>
            </a:r>
            <a:r>
              <a:rPr lang="en-GB" dirty="0" smtClean="0">
                <a:solidFill>
                  <a:schemeClr val="accent2">
                    <a:lumMod val="50000"/>
                  </a:schemeClr>
                </a:solidFill>
              </a:rPr>
              <a:t>Also</a:t>
            </a:r>
            <a:r>
              <a:rPr lang="en-GB" dirty="0" smtClean="0">
                <a:solidFill>
                  <a:schemeClr val="accent2">
                    <a:lumMod val="50000"/>
                  </a:schemeClr>
                </a:solidFill>
              </a:rPr>
              <a:t>, a </a:t>
            </a:r>
            <a:r>
              <a:rPr lang="en-GB" dirty="0">
                <a:solidFill>
                  <a:schemeClr val="accent2">
                    <a:lumMod val="50000"/>
                  </a:schemeClr>
                </a:solidFill>
              </a:rPr>
              <a:t>mask on indoor RLAN devices would </a:t>
            </a:r>
            <a:r>
              <a:rPr lang="en-GB" dirty="0" smtClean="0">
                <a:solidFill>
                  <a:schemeClr val="accent2">
                    <a:lumMod val="50000"/>
                  </a:schemeClr>
                </a:solidFill>
              </a:rPr>
              <a:t>not necessarily  </a:t>
            </a:r>
            <a:r>
              <a:rPr lang="en-GB" dirty="0">
                <a:solidFill>
                  <a:schemeClr val="accent2">
                    <a:lumMod val="50000"/>
                  </a:schemeClr>
                </a:solidFill>
              </a:rPr>
              <a:t>limit </a:t>
            </a:r>
            <a:r>
              <a:rPr lang="en-GB" dirty="0" smtClean="0">
                <a:solidFill>
                  <a:schemeClr val="accent2">
                    <a:lumMod val="50000"/>
                  </a:schemeClr>
                </a:solidFill>
              </a:rPr>
              <a:t>emissions </a:t>
            </a:r>
            <a:r>
              <a:rPr lang="en-GB" dirty="0">
                <a:solidFill>
                  <a:schemeClr val="accent2">
                    <a:lumMod val="50000"/>
                  </a:schemeClr>
                </a:solidFill>
              </a:rPr>
              <a:t>towards the satellite </a:t>
            </a:r>
            <a:endParaRPr lang="en-GB" dirty="0" smtClean="0">
              <a:solidFill>
                <a:schemeClr val="accent2">
                  <a:lumMod val="50000"/>
                </a:schemeClr>
              </a:solidFill>
            </a:endParaRPr>
          </a:p>
          <a:p>
            <a:pPr lvl="2" hangingPunct="0"/>
            <a:r>
              <a:rPr lang="en-GB" dirty="0" smtClean="0">
                <a:solidFill>
                  <a:schemeClr val="accent2">
                    <a:lumMod val="50000"/>
                  </a:schemeClr>
                </a:solidFill>
              </a:rPr>
              <a:t>Building multipath etc.</a:t>
            </a:r>
          </a:p>
        </p:txBody>
      </p:sp>
    </p:spTree>
    <p:extLst>
      <p:ext uri="{BB962C8B-B14F-4D97-AF65-F5344CB8AC3E}">
        <p14:creationId xmlns:p14="http://schemas.microsoft.com/office/powerpoint/2010/main" val="109412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pPr marL="0" indent="0"/>
            <a:r>
              <a:rPr lang="en-US" sz="5400" b="1" u="sng" dirty="0" smtClean="0"/>
              <a:t>Agenda </a:t>
            </a:r>
            <a:r>
              <a:rPr lang="en-US" sz="5400" b="1" u="sng" dirty="0"/>
              <a:t>item 1.6</a:t>
            </a:r>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8</a:t>
            </a:fld>
            <a:endParaRPr lang="en-US">
              <a:solidFill>
                <a:prstClr val="black">
                  <a:tint val="75000"/>
                </a:prstClr>
              </a:solidFill>
            </a:endParaRPr>
          </a:p>
        </p:txBody>
      </p:sp>
      <p:sp>
        <p:nvSpPr>
          <p:cNvPr id="11" name="Content Placeholder 2"/>
          <p:cNvSpPr>
            <a:spLocks noGrp="1"/>
          </p:cNvSpPr>
          <p:nvPr>
            <p:ph idx="1"/>
          </p:nvPr>
        </p:nvSpPr>
        <p:spPr>
          <a:xfrm>
            <a:off x="152400" y="1295400"/>
            <a:ext cx="8839200" cy="5562600"/>
          </a:xfrm>
        </p:spPr>
        <p:txBody>
          <a:bodyPr>
            <a:normAutofit/>
          </a:bodyPr>
          <a:lstStyle/>
          <a:p>
            <a:r>
              <a:rPr lang="en-US" dirty="0" smtClean="0"/>
              <a:t>Fixed Satellite Service (FSS) is seeking additional 250 MHz of uplink bandwidth in the frequency range of 13 </a:t>
            </a:r>
            <a:r>
              <a:rPr lang="en-US" dirty="0" smtClean="0"/>
              <a:t>- 17 </a:t>
            </a:r>
            <a:r>
              <a:rPr lang="en-US" dirty="0" smtClean="0"/>
              <a:t>GHz.</a:t>
            </a:r>
          </a:p>
          <a:p>
            <a:r>
              <a:rPr lang="en-US" dirty="0" smtClean="0"/>
              <a:t>Although the entire </a:t>
            </a:r>
            <a:r>
              <a:rPr lang="en-US" dirty="0" smtClean="0"/>
              <a:t>13 - 17 </a:t>
            </a:r>
            <a:r>
              <a:rPr lang="en-US" dirty="0" smtClean="0"/>
              <a:t>GHz range is under examination only two bands are plausibly viable for consideration:  </a:t>
            </a:r>
            <a:r>
              <a:rPr lang="en-US" dirty="0" smtClean="0"/>
              <a:t>13.4 - 13.75 </a:t>
            </a:r>
            <a:r>
              <a:rPr lang="en-US" dirty="0" smtClean="0"/>
              <a:t>GHz and 14.5</a:t>
            </a:r>
            <a:r>
              <a:rPr lang="en-US" dirty="0" smtClean="0"/>
              <a:t>. - 14.8 </a:t>
            </a:r>
            <a:r>
              <a:rPr lang="en-US" dirty="0" smtClean="0"/>
              <a:t>GHz</a:t>
            </a:r>
            <a:r>
              <a:rPr lang="en-US" dirty="0" smtClean="0"/>
              <a:t>.</a:t>
            </a:r>
          </a:p>
          <a:p>
            <a:pPr lvl="1"/>
            <a:r>
              <a:rPr lang="en-US" dirty="0" smtClean="0"/>
              <a:t>EESS (active) operates in the 13.4 -13.75 GHz band.</a:t>
            </a:r>
            <a:endParaRPr lang="en-US" dirty="0" smtClean="0"/>
          </a:p>
          <a:p>
            <a:pPr marL="0" lvl="1" indent="0" algn="ctr">
              <a:spcBef>
                <a:spcPts val="1200"/>
              </a:spcBef>
              <a:buNone/>
            </a:pPr>
            <a:r>
              <a:rPr lang="en-US" b="1" dirty="0" smtClean="0">
                <a:solidFill>
                  <a:srgbClr val="FF0000"/>
                </a:solidFill>
              </a:rPr>
              <a:t>The results of studies performed by NASA will be provided</a:t>
            </a:r>
            <a:r>
              <a:rPr lang="en-US" b="1" dirty="0" smtClean="0">
                <a:solidFill>
                  <a:srgbClr val="FF0000"/>
                </a:solidFill>
              </a:rPr>
              <a:t>.</a:t>
            </a:r>
            <a:endParaRPr lang="en-US" b="1" dirty="0">
              <a:solidFill>
                <a:srgbClr val="FF0000"/>
              </a:solidFill>
            </a:endParaRPr>
          </a:p>
          <a:p>
            <a:endParaRPr lang="en-US" dirty="0"/>
          </a:p>
        </p:txBody>
      </p:sp>
    </p:spTree>
    <p:extLst>
      <p:ext uri="{BB962C8B-B14F-4D97-AF65-F5344CB8AC3E}">
        <p14:creationId xmlns:p14="http://schemas.microsoft.com/office/powerpoint/2010/main" val="109427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05600" cy="838200"/>
          </a:xfrm>
        </p:spPr>
        <p:txBody>
          <a:bodyPr>
            <a:normAutofit fontScale="90000"/>
          </a:bodyPr>
          <a:lstStyle/>
          <a:p>
            <a:r>
              <a:rPr lang="en-US" sz="4900" dirty="0"/>
              <a:t>Compatibility </a:t>
            </a:r>
            <a:r>
              <a:rPr lang="en-US" sz="4900" dirty="0" smtClean="0"/>
              <a:t>Analysis</a:t>
            </a:r>
            <a:r>
              <a:rPr lang="en-US" dirty="0" smtClean="0"/>
              <a:t/>
            </a:r>
            <a:br>
              <a:rPr lang="en-US" dirty="0" smtClean="0"/>
            </a:br>
            <a:r>
              <a:rPr lang="en-US" sz="3600" dirty="0" smtClean="0"/>
              <a:t>Input parameters</a:t>
            </a:r>
            <a:endParaRPr lang="en-US" sz="3600" dirty="0"/>
          </a:p>
        </p:txBody>
      </p:sp>
      <p:sp>
        <p:nvSpPr>
          <p:cNvPr id="4" name="Slide Number Placeholder 3"/>
          <p:cNvSpPr>
            <a:spLocks noGrp="1"/>
          </p:cNvSpPr>
          <p:nvPr>
            <p:ph type="sldNum" sz="quarter" idx="12"/>
          </p:nvPr>
        </p:nvSpPr>
        <p:spPr/>
        <p:txBody>
          <a:bodyPr/>
          <a:lstStyle/>
          <a:p>
            <a:fld id="{E8E5D415-986F-462C-97AB-77EFA3DA035D}" type="slidenum">
              <a:rPr lang="en-US" smtClean="0">
                <a:solidFill>
                  <a:prstClr val="black">
                    <a:tint val="75000"/>
                  </a:prstClr>
                </a:solidFill>
              </a:rPr>
              <a:pPr/>
              <a:t>9</a:t>
            </a:fld>
            <a:endParaRPr lang="en-US">
              <a:solidFill>
                <a:prstClr val="black">
                  <a:tint val="75000"/>
                </a:prstClr>
              </a:solidFill>
            </a:endParaRPr>
          </a:p>
        </p:txBody>
      </p:sp>
      <p:sp>
        <p:nvSpPr>
          <p:cNvPr id="11" name="Content Placeholder 2"/>
          <p:cNvSpPr>
            <a:spLocks noGrp="1"/>
          </p:cNvSpPr>
          <p:nvPr>
            <p:ph idx="1"/>
          </p:nvPr>
        </p:nvSpPr>
        <p:spPr>
          <a:xfrm>
            <a:off x="457200" y="1295400"/>
            <a:ext cx="8229600" cy="5562600"/>
          </a:xfrm>
        </p:spPr>
        <p:txBody>
          <a:bodyPr>
            <a:normAutofit fontScale="62500" lnSpcReduction="20000"/>
          </a:bodyPr>
          <a:lstStyle/>
          <a:p>
            <a:pPr marL="0" indent="0">
              <a:buNone/>
            </a:pPr>
            <a:r>
              <a:rPr lang="en-US" sz="5100" b="1" u="sng" dirty="0" smtClean="0">
                <a:cs typeface="Times New Roman" panose="02020603050405020304" pitchFamily="18" charset="0"/>
              </a:rPr>
              <a:t>Relevant system characteristics</a:t>
            </a:r>
          </a:p>
          <a:p>
            <a:r>
              <a:rPr lang="en-US" sz="5000" dirty="0" smtClean="0">
                <a:cs typeface="Times New Roman" panose="02020603050405020304" pitchFamily="18" charset="0"/>
              </a:rPr>
              <a:t>Victim receiver characteristics</a:t>
            </a:r>
          </a:p>
          <a:p>
            <a:pPr lvl="1"/>
            <a:r>
              <a:rPr lang="en-US" dirty="0">
                <a:cs typeface="Times New Roman" panose="02020603050405020304" pitchFamily="18" charset="0"/>
              </a:rPr>
              <a:t> </a:t>
            </a:r>
            <a:r>
              <a:rPr lang="en-US" sz="3300" dirty="0" smtClean="0">
                <a:cs typeface="Times New Roman" panose="02020603050405020304" pitchFamily="18" charset="0"/>
              </a:rPr>
              <a:t>System noise, antenna pattern</a:t>
            </a:r>
          </a:p>
          <a:p>
            <a:r>
              <a:rPr lang="en-US" sz="5000" dirty="0" smtClean="0">
                <a:cs typeface="Times New Roman" panose="02020603050405020304" pitchFamily="18" charset="0"/>
              </a:rPr>
              <a:t>Offending Transmitter characteristics</a:t>
            </a:r>
          </a:p>
          <a:p>
            <a:pPr lvl="1"/>
            <a:r>
              <a:rPr lang="en-US" dirty="0">
                <a:cs typeface="Times New Roman" panose="02020603050405020304" pitchFamily="18" charset="0"/>
              </a:rPr>
              <a:t> </a:t>
            </a:r>
            <a:r>
              <a:rPr lang="en-US" sz="3300" dirty="0">
                <a:cs typeface="Times New Roman" panose="02020603050405020304" pitchFamily="18" charset="0"/>
              </a:rPr>
              <a:t>P</a:t>
            </a:r>
            <a:r>
              <a:rPr lang="en-US" sz="3300" dirty="0" smtClean="0">
                <a:cs typeface="Times New Roman" panose="02020603050405020304" pitchFamily="18" charset="0"/>
              </a:rPr>
              <a:t>ower, antenna gain and pointing, deployment characteristics</a:t>
            </a:r>
          </a:p>
          <a:p>
            <a:r>
              <a:rPr lang="en-US" sz="5000" dirty="0" smtClean="0">
                <a:cs typeface="Times New Roman" panose="02020603050405020304" pitchFamily="18" charset="0"/>
              </a:rPr>
              <a:t>Link parameters</a:t>
            </a:r>
          </a:p>
          <a:p>
            <a:pPr lvl="1"/>
            <a:r>
              <a:rPr lang="en-US" sz="3300" dirty="0" smtClean="0">
                <a:cs typeface="Times New Roman" panose="02020603050405020304" pitchFamily="18" charset="0"/>
              </a:rPr>
              <a:t>Distance separation, shielding</a:t>
            </a:r>
          </a:p>
          <a:p>
            <a:pPr marL="0" indent="0">
              <a:buNone/>
            </a:pPr>
            <a:r>
              <a:rPr lang="en-US" sz="5100" b="1" u="sng" dirty="0" smtClean="0">
                <a:cs typeface="Times New Roman" panose="02020603050405020304" pitchFamily="18" charset="0"/>
              </a:rPr>
              <a:t>Evaluation Criteria </a:t>
            </a:r>
          </a:p>
          <a:p>
            <a:r>
              <a:rPr lang="en-US" sz="5000" dirty="0" smtClean="0">
                <a:cs typeface="Times New Roman" panose="02020603050405020304" pitchFamily="18" charset="0"/>
              </a:rPr>
              <a:t>Victim receiver acceptable limits of interference  (Protection criteria)</a:t>
            </a:r>
          </a:p>
          <a:p>
            <a:pPr lvl="1"/>
            <a:r>
              <a:rPr lang="en-US" sz="3300" dirty="0" smtClean="0">
                <a:cs typeface="Times New Roman" panose="02020603050405020304" pitchFamily="18" charset="0"/>
              </a:rPr>
              <a:t>Amount of degradation to victim receiver signal that can be tolerated</a:t>
            </a:r>
            <a:r>
              <a:rPr lang="en-US" sz="3300" dirty="0" smtClean="0">
                <a:cs typeface="Times New Roman" panose="02020603050405020304" pitchFamily="18" charset="0"/>
              </a:rPr>
              <a:t>. (Interference to Noise ratio)</a:t>
            </a:r>
            <a:endParaRPr lang="en-US" sz="3300" dirty="0" smtClean="0">
              <a:cs typeface="Times New Roman" panose="02020603050405020304" pitchFamily="18" charset="0"/>
            </a:endParaRPr>
          </a:p>
          <a:p>
            <a:pPr lvl="1"/>
            <a:r>
              <a:rPr lang="en-US" sz="3300" dirty="0" smtClean="0">
                <a:cs typeface="Times New Roman" panose="02020603050405020304" pitchFamily="18" charset="0"/>
              </a:rPr>
              <a:t>Percentage of time the degradation can be tolerated</a:t>
            </a:r>
            <a:r>
              <a:rPr lang="en-US" sz="3300" dirty="0" smtClean="0">
                <a:cs typeface="Times New Roman" panose="02020603050405020304" pitchFamily="18" charset="0"/>
              </a:rPr>
              <a:t>.  </a:t>
            </a:r>
            <a:endParaRPr lang="en-US" sz="3300" dirty="0" smtClean="0">
              <a:cs typeface="Times New Roman" panose="02020603050405020304" pitchFamily="18" charset="0"/>
            </a:endParaRPr>
          </a:p>
          <a:p>
            <a:endParaRPr lang="en-US" dirty="0"/>
          </a:p>
        </p:txBody>
      </p:sp>
    </p:spTree>
    <p:extLst>
      <p:ext uri="{BB962C8B-B14F-4D97-AF65-F5344CB8AC3E}">
        <p14:creationId xmlns:p14="http://schemas.microsoft.com/office/powerpoint/2010/main" val="138759225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351_high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54_high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3405</Words>
  <Application>Microsoft Office PowerPoint</Application>
  <PresentationFormat>On-screen Show (4:3)</PresentationFormat>
  <Paragraphs>742</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351_highres</vt:lpstr>
      <vt:lpstr>354_highres</vt:lpstr>
      <vt:lpstr>Flow</vt:lpstr>
      <vt:lpstr>PowerPoint Presentation</vt:lpstr>
      <vt:lpstr>Overview</vt:lpstr>
      <vt:lpstr>WRC-15 Agenda item 1.1</vt:lpstr>
      <vt:lpstr>Proposed Mitigation techniques</vt:lpstr>
      <vt:lpstr>ITU-R Working Party 7C views</vt:lpstr>
      <vt:lpstr>ITU-R Working Party 7C views</vt:lpstr>
      <vt:lpstr>ITU-R Working Party 7C views</vt:lpstr>
      <vt:lpstr>Agenda item 1.6</vt:lpstr>
      <vt:lpstr>Compatibility Analysis Input parameters</vt:lpstr>
      <vt:lpstr>Compatibility Analysis Methods</vt:lpstr>
      <vt:lpstr>Compatibility Analysis Methods</vt:lpstr>
      <vt:lpstr>Sea Surface Altimeter (SSALT)</vt:lpstr>
      <vt:lpstr>Precipitation Radar on GPM</vt:lpstr>
      <vt:lpstr>Scatterometer on ISS ISS-RapidScat</vt:lpstr>
      <vt:lpstr>Altimeter Characteristics:   13.25-13.75 GHz band</vt:lpstr>
      <vt:lpstr>Scatterometer Characteristics:   13.25-13.75 GHz band</vt:lpstr>
      <vt:lpstr>Precipitation Radar Characteristics:   13.25-13.75 GHz band</vt:lpstr>
      <vt:lpstr>Evaluation Criteria</vt:lpstr>
      <vt:lpstr>Analysis Results</vt:lpstr>
      <vt:lpstr>Analysis Results</vt:lpstr>
      <vt:lpstr>Agenda item 1.12</vt:lpstr>
      <vt:lpstr>AI 1.12 Methods</vt:lpstr>
      <vt:lpstr>Methods A1 and A2</vt:lpstr>
      <vt:lpstr>Method B</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vonDeak</dc:creator>
  <cp:lastModifiedBy>Thomas vonDeak-R2</cp:lastModifiedBy>
  <cp:revision>63</cp:revision>
  <dcterms:created xsi:type="dcterms:W3CDTF">2014-05-22T14:25:15Z</dcterms:created>
  <dcterms:modified xsi:type="dcterms:W3CDTF">2014-05-29T03:39:52Z</dcterms:modified>
</cp:coreProperties>
</file>