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5CD52-634E-4DB3-9750-BC8616098F1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3DF58-8E8C-4497-A566-7DED4D764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F61A-DA5D-44D0-9D12-79C6EF1DBADA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6_Cover_100D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B79A-129E-43CF-A59B-5980EF33513C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8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C3E-04E1-459D-B680-3E803F8557C0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31CF-A268-4C93-BE9B-EC2738AB33DD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9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386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816F-1D58-4062-9A4A-4D7EA9926897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F3C7-2F35-4EB3-8656-D9D90DE24C41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2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BAC7-524B-4C52-B8DF-8DCE34ED128A}" type="datetime1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DADD-B408-4ABB-A48B-A38C900EC337}" type="datetime1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6E84-D257-4BF1-A73B-CD21C960745F}" type="datetime1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7" y="1295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87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6AA0-3B4D-438A-910B-3E918AA19E10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6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00600"/>
            <a:ext cx="63246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1219199"/>
            <a:ext cx="64008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1847" y="5367338"/>
            <a:ext cx="63481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7C3B-62DD-4F53-BA0B-7792FD84B2C4}" type="datetime1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6_INNER1_100DPI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5321-33AC-430A-8624-1E127EA201A9}" type="datetime1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7AB8-C288-4B6D-983D-9C88E091BD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5" descr="NASA colo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114288" y="170675"/>
            <a:ext cx="886047" cy="762000"/>
          </a:xfrm>
          <a:prstGeom prst="rect">
            <a:avLst/>
          </a:prstGeom>
        </p:spPr>
      </p:pic>
      <p:pic>
        <p:nvPicPr>
          <p:cNvPr id="9" name="Picture 2" descr="C:\Users\itzinis\Documents\Work\Graphics\SCaN\New logo\57933 Lapel pin.png"/>
          <p:cNvPicPr>
            <a:picLocks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8210433" y="204203"/>
            <a:ext cx="804672" cy="6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334" y="0"/>
            <a:ext cx="7210099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19800"/>
            <a:ext cx="554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NASA Domestic Issues &amp; Future </a:t>
            </a:r>
            <a:r>
              <a:rPr lang="en-US" sz="1600" b="1" dirty="0" smtClean="0"/>
              <a:t>Earth Observation Missions</a:t>
            </a:r>
          </a:p>
          <a:p>
            <a:r>
              <a:rPr lang="en-US" sz="1400" dirty="0" smtClean="0"/>
              <a:t>John Zuzek</a:t>
            </a:r>
            <a:endParaRPr lang="en-US" sz="1400" dirty="0" smtClean="0"/>
          </a:p>
          <a:p>
            <a:r>
              <a:rPr lang="en-US" sz="1400" dirty="0" smtClean="0"/>
              <a:t>29-May-2014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62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Global Precipitation </a:t>
            </a:r>
            <a:br>
              <a:rPr lang="en-US" sz="3200" dirty="0" smtClean="0"/>
            </a:br>
            <a:r>
              <a:rPr lang="en-US" sz="3200" dirty="0" smtClean="0"/>
              <a:t>Measurement (GPM)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4114800" cy="4267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Dual frequency Precipitation Radar instrument</a:t>
            </a:r>
          </a:p>
          <a:p>
            <a:r>
              <a:rPr lang="en-US" dirty="0" smtClean="0"/>
              <a:t>Launch </a:t>
            </a:r>
            <a:r>
              <a:rPr lang="en-US" dirty="0" smtClean="0"/>
              <a:t>Date: </a:t>
            </a:r>
            <a:r>
              <a:rPr lang="en-US" dirty="0" smtClean="0"/>
              <a:t>February 27, 2014</a:t>
            </a:r>
            <a:endParaRPr lang="en-US" dirty="0" smtClean="0"/>
          </a:p>
          <a:p>
            <a:r>
              <a:rPr lang="en-US" dirty="0" smtClean="0"/>
              <a:t>Orbit at 407 km and 65° inclination</a:t>
            </a:r>
          </a:p>
          <a:p>
            <a:r>
              <a:rPr lang="en-US" dirty="0" smtClean="0"/>
              <a:t>Polarization: N/A</a:t>
            </a:r>
          </a:p>
          <a:p>
            <a:r>
              <a:rPr lang="en-US" dirty="0" smtClean="0"/>
              <a:t>RF Center Freq: </a:t>
            </a:r>
            <a:r>
              <a:rPr lang="en-US" dirty="0" smtClean="0"/>
              <a:t>13.597, 13.603 &amp; 35.547, 35.553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RF bandwidth: 14 MHz</a:t>
            </a:r>
          </a:p>
          <a:p>
            <a:r>
              <a:rPr lang="en-US" dirty="0" err="1" smtClean="0"/>
              <a:t>Pulsewidth</a:t>
            </a:r>
            <a:r>
              <a:rPr lang="en-US" dirty="0" smtClean="0"/>
              <a:t>: 1.6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Pulse repetition freq: 4206 (Ku) &amp; 4275 Hz (Ka)</a:t>
            </a:r>
          </a:p>
          <a:p>
            <a:r>
              <a:rPr lang="en-US" dirty="0" err="1" smtClean="0"/>
              <a:t>Xmt</a:t>
            </a:r>
            <a:r>
              <a:rPr lang="en-US" dirty="0" smtClean="0"/>
              <a:t> </a:t>
            </a:r>
            <a:r>
              <a:rPr lang="en-US" dirty="0" err="1" smtClean="0"/>
              <a:t>Pwr</a:t>
            </a:r>
            <a:r>
              <a:rPr lang="en-US" dirty="0" smtClean="0"/>
              <a:t>: </a:t>
            </a:r>
            <a:r>
              <a:rPr lang="en-US" dirty="0" smtClean="0"/>
              <a:t>986 </a:t>
            </a:r>
            <a:r>
              <a:rPr lang="en-US" dirty="0" smtClean="0"/>
              <a:t>W </a:t>
            </a:r>
            <a:r>
              <a:rPr lang="en-US" dirty="0" smtClean="0"/>
              <a:t>(Ku) &amp; </a:t>
            </a:r>
            <a:r>
              <a:rPr lang="en-US" dirty="0" smtClean="0"/>
              <a:t>147 </a:t>
            </a:r>
            <a:r>
              <a:rPr lang="en-US" dirty="0" smtClean="0"/>
              <a:t>W </a:t>
            </a:r>
            <a:r>
              <a:rPr lang="en-US" dirty="0" err="1" smtClean="0"/>
              <a:t>Pk</a:t>
            </a:r>
            <a:r>
              <a:rPr lang="en-US" dirty="0" smtClean="0"/>
              <a:t> (</a:t>
            </a:r>
            <a:r>
              <a:rPr lang="en-US" dirty="0" err="1" smtClean="0"/>
              <a:t>Ka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Chirp </a:t>
            </a:r>
            <a:r>
              <a:rPr lang="en-US" dirty="0" smtClean="0"/>
              <a:t>rate: 8.75 MHz/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Transmit Duty Cycle: 0.67</a:t>
            </a:r>
            <a:r>
              <a:rPr lang="en-US" dirty="0" smtClean="0"/>
              <a:t>%</a:t>
            </a:r>
          </a:p>
          <a:p>
            <a:r>
              <a:rPr lang="en-US" dirty="0" smtClean="0"/>
              <a:t>Radiometer operates at 10.65, 18.7, 23.8, 36.5, 89, 165.5 &amp; 183.31 GHz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NASA/JAXA Earth observation mission follow-on to TRMM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6482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GPM concept centers on the deployment of a “Core” satellite carrying an advanced radar / radiometer system to measure precipitation from space and serve as a reference standard.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1600200"/>
            <a:ext cx="3861163" cy="289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7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ISS </a:t>
            </a:r>
            <a:r>
              <a:rPr lang="en-US" sz="3200" dirty="0" err="1" smtClean="0"/>
              <a:t>RapidSCAT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4114800" cy="4267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Radar Scatterometer</a:t>
            </a:r>
            <a:endParaRPr lang="en-US" dirty="0" smtClean="0"/>
          </a:p>
          <a:p>
            <a:r>
              <a:rPr lang="en-US" dirty="0" smtClean="0"/>
              <a:t>Launch </a:t>
            </a:r>
            <a:r>
              <a:rPr lang="en-US" dirty="0" smtClean="0"/>
              <a:t>Date: </a:t>
            </a:r>
            <a:r>
              <a:rPr lang="en-US" dirty="0" smtClean="0"/>
              <a:t>June 6, 2014</a:t>
            </a:r>
            <a:endParaRPr lang="en-US" dirty="0" smtClean="0"/>
          </a:p>
          <a:p>
            <a:r>
              <a:rPr lang="en-US" dirty="0" smtClean="0"/>
              <a:t>ISS Orbit nominally at 375-435 </a:t>
            </a:r>
            <a:r>
              <a:rPr lang="en-US" dirty="0" smtClean="0"/>
              <a:t>km and </a:t>
            </a:r>
            <a:r>
              <a:rPr lang="en-US" dirty="0" smtClean="0"/>
              <a:t>51.6° </a:t>
            </a:r>
            <a:r>
              <a:rPr lang="en-US" dirty="0" smtClean="0"/>
              <a:t>inclination</a:t>
            </a:r>
          </a:p>
          <a:p>
            <a:r>
              <a:rPr lang="en-US" dirty="0" smtClean="0"/>
              <a:t>Polarization: N/A</a:t>
            </a:r>
          </a:p>
          <a:p>
            <a:r>
              <a:rPr lang="en-US" dirty="0" smtClean="0"/>
              <a:t>RF Center Freq: </a:t>
            </a:r>
            <a:r>
              <a:rPr lang="en-US" dirty="0" smtClean="0"/>
              <a:t>13.402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RF bandwidth: </a:t>
            </a:r>
            <a:r>
              <a:rPr lang="en-US" dirty="0" smtClean="0"/>
              <a:t>430 kHz</a:t>
            </a:r>
            <a:endParaRPr lang="en-US" dirty="0" smtClean="0"/>
          </a:p>
          <a:p>
            <a:r>
              <a:rPr lang="en-US" dirty="0" smtClean="0"/>
              <a:t>Observation swath of 900 km</a:t>
            </a:r>
          </a:p>
          <a:p>
            <a:r>
              <a:rPr lang="en-US" dirty="0" err="1" smtClean="0"/>
              <a:t>Pulsewidth</a:t>
            </a:r>
            <a:r>
              <a:rPr lang="en-US" dirty="0" smtClean="0"/>
              <a:t>: </a:t>
            </a:r>
            <a:r>
              <a:rPr lang="en-US" dirty="0" smtClean="0"/>
              <a:t>1.0 </a:t>
            </a:r>
            <a:r>
              <a:rPr lang="en-US" dirty="0" err="1"/>
              <a:t>m</a:t>
            </a:r>
            <a:r>
              <a:rPr lang="en-US" dirty="0" err="1" smtClean="0"/>
              <a:t>sec</a:t>
            </a:r>
            <a:endParaRPr lang="en-US" dirty="0" smtClean="0"/>
          </a:p>
          <a:p>
            <a:r>
              <a:rPr lang="en-US" dirty="0" err="1" smtClean="0"/>
              <a:t>Xmt</a:t>
            </a:r>
            <a:r>
              <a:rPr lang="en-US" dirty="0" smtClean="0"/>
              <a:t> </a:t>
            </a:r>
            <a:r>
              <a:rPr lang="en-US" dirty="0" err="1" smtClean="0"/>
              <a:t>Pwr</a:t>
            </a:r>
            <a:r>
              <a:rPr lang="en-US" dirty="0" smtClean="0"/>
              <a:t>: </a:t>
            </a:r>
            <a:r>
              <a:rPr lang="en-US" dirty="0" smtClean="0"/>
              <a:t>80 </a:t>
            </a:r>
            <a:r>
              <a:rPr lang="en-US" dirty="0" smtClean="0"/>
              <a:t>W (Peak)</a:t>
            </a:r>
          </a:p>
          <a:p>
            <a:r>
              <a:rPr lang="en-US" dirty="0" smtClean="0"/>
              <a:t>Chirp </a:t>
            </a:r>
            <a:r>
              <a:rPr lang="en-US" dirty="0" smtClean="0"/>
              <a:t>rate: </a:t>
            </a:r>
            <a:r>
              <a:rPr lang="en-US" dirty="0" smtClean="0"/>
              <a:t>250 kHz/</a:t>
            </a:r>
            <a:r>
              <a:rPr lang="en-US" dirty="0" err="1" smtClean="0"/>
              <a:t>msec</a:t>
            </a:r>
            <a:endParaRPr lang="en-US" dirty="0" smtClean="0"/>
          </a:p>
          <a:p>
            <a:r>
              <a:rPr lang="en-US" dirty="0" smtClean="0"/>
              <a:t>Antenna size: 0.75m</a:t>
            </a:r>
          </a:p>
          <a:p>
            <a:r>
              <a:rPr lang="en-US" dirty="0" smtClean="0"/>
              <a:t>Antenna rotation rate: 18 rpm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 Scatterometer onboard the International Space Station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24400" y="4648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ISS-</a:t>
            </a:r>
            <a:r>
              <a:rPr lang="en-US" dirty="0" err="1"/>
              <a:t>RapidScat</a:t>
            </a:r>
            <a:r>
              <a:rPr lang="en-US" dirty="0"/>
              <a:t> instrument is a speedy and cost-effective replacement for NASA's </a:t>
            </a:r>
            <a:r>
              <a:rPr lang="en-US" dirty="0" err="1"/>
              <a:t>QuikScat</a:t>
            </a:r>
            <a:r>
              <a:rPr lang="en-US" dirty="0"/>
              <a:t> Earth satellite, which monitored ocean winds to provide essential measurements used in weather predictions, including hurricane monitoring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3074" name="Picture 2" descr="ISS-RapidScat Artist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Orbiting Carbon Observatory (OCO-2)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41148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Spectrometers will measure sunlight reflected off the Earth’s surface</a:t>
            </a:r>
          </a:p>
          <a:p>
            <a:r>
              <a:rPr lang="en-US" dirty="0" smtClean="0"/>
              <a:t>Employs </a:t>
            </a:r>
            <a:r>
              <a:rPr lang="en-US" dirty="0" err="1" smtClean="0"/>
              <a:t>crycoolers</a:t>
            </a:r>
            <a:r>
              <a:rPr lang="en-US" dirty="0" smtClean="0"/>
              <a:t> to keep </a:t>
            </a:r>
            <a:r>
              <a:rPr lang="en-US" dirty="0" err="1" smtClean="0"/>
              <a:t>temparature</a:t>
            </a:r>
            <a:r>
              <a:rPr lang="en-US" dirty="0" smtClean="0"/>
              <a:t> stability for instruments</a:t>
            </a:r>
            <a:endParaRPr lang="en-US" dirty="0" smtClean="0"/>
          </a:p>
          <a:p>
            <a:r>
              <a:rPr lang="en-US" dirty="0" smtClean="0"/>
              <a:t>Launch </a:t>
            </a:r>
            <a:r>
              <a:rPr lang="en-US" dirty="0" smtClean="0"/>
              <a:t>Date: </a:t>
            </a:r>
            <a:r>
              <a:rPr lang="en-US" dirty="0" smtClean="0"/>
              <a:t>July 1, 2014</a:t>
            </a:r>
            <a:endParaRPr lang="en-US" dirty="0" smtClean="0"/>
          </a:p>
          <a:p>
            <a:r>
              <a:rPr lang="en-US" dirty="0" smtClean="0"/>
              <a:t>Sun-synchronous orbit of 705 km with 98.2</a:t>
            </a:r>
            <a:r>
              <a:rPr lang="en-US" dirty="0"/>
              <a:t>° </a:t>
            </a:r>
            <a:r>
              <a:rPr lang="en-US" dirty="0" smtClean="0"/>
              <a:t>inclination</a:t>
            </a:r>
          </a:p>
          <a:p>
            <a:r>
              <a:rPr lang="en-US" dirty="0" smtClean="0"/>
              <a:t>TT&amp;C will be in S-band (2035.3179 MHz uplink and 2210.3 MHz downlink)</a:t>
            </a:r>
          </a:p>
          <a:p>
            <a:r>
              <a:rPr lang="en-US" dirty="0" smtClean="0"/>
              <a:t>Data downlinks in X-band (8115.2534 MHz with 150 MHz bandwidth to Fairbanks, AK and Wallops Island, VA)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 replacement carbon observatory for failed launch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24400" y="40386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Orbiting Carbon Observatory-2 (OCO-2) will be NASA’s first dedicated Earth remote sensing satellite to study atmospheric carbon dioxide from Space. OCO-2 will be collecting space-based global measurements of atmospheric CO</a:t>
            </a:r>
            <a:r>
              <a:rPr lang="en-US" baseline="-25000" dirty="0"/>
              <a:t>2</a:t>
            </a:r>
            <a:r>
              <a:rPr lang="en-US" dirty="0"/>
              <a:t> with the precision, resolution, and coverage needed to characterize sources and sinks on regional scales. </a:t>
            </a:r>
            <a:endParaRPr lang="en-US" dirty="0"/>
          </a:p>
        </p:txBody>
      </p:sp>
      <p:pic>
        <p:nvPicPr>
          <p:cNvPr id="4098" name="Picture 2" descr="http://www.nasa.gov/sites/default/files/styles/466x248/public/pia17800u.jpg?itok=Jiedp_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1447800"/>
            <a:ext cx="4257675" cy="23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Soil Moisture Active Passive (SMAP)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1"/>
            <a:ext cx="4114800" cy="4343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L-band scatterometer instrument</a:t>
            </a:r>
          </a:p>
          <a:p>
            <a:r>
              <a:rPr lang="en-US" dirty="0" smtClean="0"/>
              <a:t>Launch </a:t>
            </a:r>
            <a:r>
              <a:rPr lang="en-US" dirty="0" smtClean="0"/>
              <a:t>Date: </a:t>
            </a:r>
            <a:r>
              <a:rPr lang="en-US" dirty="0" smtClean="0"/>
              <a:t>November 5, 2014</a:t>
            </a:r>
            <a:endParaRPr lang="en-US" dirty="0" smtClean="0"/>
          </a:p>
          <a:p>
            <a:r>
              <a:rPr lang="en-US" dirty="0" smtClean="0"/>
              <a:t>Polar orbit at 670 km and 98° inclination with 3 day repeat</a:t>
            </a:r>
          </a:p>
          <a:p>
            <a:r>
              <a:rPr lang="en-US" dirty="0" smtClean="0"/>
              <a:t>Polarization: Dual, Linear H &amp; V</a:t>
            </a:r>
          </a:p>
          <a:p>
            <a:r>
              <a:rPr lang="en-US" dirty="0" smtClean="0"/>
              <a:t>RF Center Freq: </a:t>
            </a:r>
            <a:r>
              <a:rPr lang="en-US" dirty="0" smtClean="0"/>
              <a:t>1217.25-1297.75 </a:t>
            </a:r>
            <a:r>
              <a:rPr lang="en-US" dirty="0" smtClean="0"/>
              <a:t>MHz</a:t>
            </a:r>
          </a:p>
          <a:p>
            <a:r>
              <a:rPr lang="en-US" dirty="0" smtClean="0"/>
              <a:t>RF bandwidth: </a:t>
            </a:r>
            <a:r>
              <a:rPr lang="en-US" dirty="0" smtClean="0"/>
              <a:t>1.4 </a:t>
            </a:r>
            <a:r>
              <a:rPr lang="en-US" dirty="0" smtClean="0"/>
              <a:t>MHz</a:t>
            </a:r>
          </a:p>
          <a:p>
            <a:r>
              <a:rPr lang="en-US" dirty="0" err="1" smtClean="0"/>
              <a:t>Pulsewidth</a:t>
            </a:r>
            <a:r>
              <a:rPr lang="en-US" dirty="0" smtClean="0"/>
              <a:t>: 40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Pulse repetition freq: 3500 Hz</a:t>
            </a:r>
          </a:p>
          <a:p>
            <a:r>
              <a:rPr lang="en-US" dirty="0" err="1" smtClean="0"/>
              <a:t>Xmt</a:t>
            </a:r>
            <a:r>
              <a:rPr lang="en-US" dirty="0" smtClean="0"/>
              <a:t> </a:t>
            </a:r>
            <a:r>
              <a:rPr lang="en-US" dirty="0" err="1" smtClean="0"/>
              <a:t>Pwr</a:t>
            </a:r>
            <a:r>
              <a:rPr lang="en-US" dirty="0" smtClean="0"/>
              <a:t>: </a:t>
            </a:r>
            <a:r>
              <a:rPr lang="en-US" dirty="0" smtClean="0"/>
              <a:t>250 </a:t>
            </a:r>
            <a:r>
              <a:rPr lang="en-US" dirty="0" smtClean="0"/>
              <a:t>W </a:t>
            </a:r>
            <a:r>
              <a:rPr lang="en-US" dirty="0" err="1" smtClean="0"/>
              <a:t>Pk</a:t>
            </a:r>
            <a:endParaRPr lang="en-US" dirty="0" smtClean="0"/>
          </a:p>
          <a:p>
            <a:r>
              <a:rPr lang="en-US" dirty="0" smtClean="0"/>
              <a:t>Chirp rate: 0.025 MHz/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Transmit Duty Cycle: 14%</a:t>
            </a:r>
          </a:p>
          <a:p>
            <a:r>
              <a:rPr lang="en-US" dirty="0" smtClean="0"/>
              <a:t>Antenna diameter = 6 </a:t>
            </a:r>
            <a:r>
              <a:rPr lang="en-US" dirty="0" smtClean="0"/>
              <a:t>meters</a:t>
            </a:r>
          </a:p>
          <a:p>
            <a:r>
              <a:rPr lang="en-US" dirty="0" smtClean="0"/>
              <a:t>Radiometer operating at 1413.5 MHz (27 MHz Bandwidth)</a:t>
            </a:r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 Soil Moisture Active Passive (SMAP) 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5334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SMAP will utilize a frequency hopping scheme to mitigate interference to/from terrestrial radars operating in this band.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3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Surface Water and Ocean Topography (SWOT)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4114800" cy="4267200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err="1" smtClean="0"/>
              <a:t>KaRIN</a:t>
            </a:r>
            <a:r>
              <a:rPr lang="en-US" sz="3400" dirty="0" smtClean="0"/>
              <a:t>, a </a:t>
            </a:r>
            <a:r>
              <a:rPr lang="en-US" sz="3400" dirty="0" err="1" smtClean="0"/>
              <a:t>Ka</a:t>
            </a:r>
            <a:r>
              <a:rPr lang="en-US" sz="3400" dirty="0" smtClean="0"/>
              <a:t>-band radar interferometer instrument</a:t>
            </a:r>
          </a:p>
          <a:p>
            <a:r>
              <a:rPr lang="en-US" sz="3400" dirty="0" smtClean="0"/>
              <a:t>JASON-class dual-frequency (C and Ku-band) altimeter</a:t>
            </a:r>
          </a:p>
          <a:p>
            <a:r>
              <a:rPr lang="en-US" sz="3400" dirty="0" smtClean="0"/>
              <a:t>3-frequency radiometer similar to Advanced Microwave Radiometer (AMR) on OSTM</a:t>
            </a:r>
            <a:endParaRPr lang="en-US" sz="3400" dirty="0" smtClean="0"/>
          </a:p>
          <a:p>
            <a:r>
              <a:rPr lang="en-US" sz="3400" dirty="0" smtClean="0"/>
              <a:t>Projected Launch Date: 2020</a:t>
            </a:r>
          </a:p>
          <a:p>
            <a:r>
              <a:rPr lang="en-US" sz="3400" dirty="0" smtClean="0"/>
              <a:t>Orbit at 970 km and 78° inclination </a:t>
            </a:r>
            <a:r>
              <a:rPr lang="en-US" sz="3400" dirty="0" smtClean="0"/>
              <a:t>with 1-3 day repeat</a:t>
            </a:r>
            <a:endParaRPr lang="en-US" sz="3400" dirty="0" smtClean="0"/>
          </a:p>
          <a:p>
            <a:r>
              <a:rPr lang="en-US" sz="3400" dirty="0" smtClean="0"/>
              <a:t>Polarization: Dual</a:t>
            </a:r>
          </a:p>
          <a:p>
            <a:r>
              <a:rPr lang="en-US" sz="3400" dirty="0" err="1" smtClean="0"/>
              <a:t>KaRIN</a:t>
            </a:r>
            <a:r>
              <a:rPr lang="en-US" sz="3400" dirty="0" smtClean="0"/>
              <a:t> RF </a:t>
            </a:r>
            <a:r>
              <a:rPr lang="en-US" sz="3400" dirty="0" smtClean="0"/>
              <a:t>Center Freq: 35.6 GHz</a:t>
            </a:r>
          </a:p>
          <a:p>
            <a:r>
              <a:rPr lang="en-US" sz="3400" dirty="0" smtClean="0"/>
              <a:t>RF bandwidth: 200 MHz</a:t>
            </a:r>
          </a:p>
          <a:p>
            <a:r>
              <a:rPr lang="en-US" sz="3400" dirty="0" err="1" smtClean="0"/>
              <a:t>Pulsewidth</a:t>
            </a:r>
            <a:r>
              <a:rPr lang="en-US" sz="3400" dirty="0" smtClean="0"/>
              <a:t>: 5.1 </a:t>
            </a:r>
            <a:r>
              <a:rPr lang="el-GR" sz="3400" dirty="0" smtClean="0"/>
              <a:t>μ</a:t>
            </a:r>
            <a:r>
              <a:rPr lang="en-US" sz="3400" dirty="0" smtClean="0"/>
              <a:t>sec</a:t>
            </a:r>
          </a:p>
          <a:p>
            <a:r>
              <a:rPr lang="en-US" sz="3400" dirty="0" smtClean="0"/>
              <a:t>Pulse repetition freq: 4400 Hz</a:t>
            </a:r>
          </a:p>
          <a:p>
            <a:r>
              <a:rPr lang="en-US" sz="3400" dirty="0" err="1" smtClean="0"/>
              <a:t>Xmt</a:t>
            </a:r>
            <a:r>
              <a:rPr lang="en-US" sz="3400" dirty="0" smtClean="0"/>
              <a:t> </a:t>
            </a:r>
            <a:r>
              <a:rPr lang="en-US" sz="3400" dirty="0" err="1" smtClean="0"/>
              <a:t>Pwr</a:t>
            </a:r>
            <a:r>
              <a:rPr lang="en-US" sz="3400" dirty="0" smtClean="0"/>
              <a:t>: 1.5 kW </a:t>
            </a:r>
            <a:r>
              <a:rPr lang="en-US" sz="3400" dirty="0" err="1" smtClean="0"/>
              <a:t>Pk</a:t>
            </a:r>
            <a:r>
              <a:rPr lang="en-US" sz="3400" dirty="0" smtClean="0"/>
              <a:t>/33.66 W </a:t>
            </a:r>
            <a:r>
              <a:rPr lang="en-US" sz="3400" dirty="0" err="1" smtClean="0"/>
              <a:t>Avg</a:t>
            </a:r>
            <a:endParaRPr lang="en-US" sz="3400" dirty="0" smtClean="0"/>
          </a:p>
          <a:p>
            <a:r>
              <a:rPr lang="en-US" sz="3400" dirty="0" smtClean="0"/>
              <a:t>Chirp rate: 39.22 MHz/</a:t>
            </a:r>
            <a:r>
              <a:rPr lang="el-GR" sz="3400" dirty="0" smtClean="0"/>
              <a:t>μ</a:t>
            </a:r>
            <a:r>
              <a:rPr lang="en-US" sz="3400" dirty="0" smtClean="0"/>
              <a:t>sec</a:t>
            </a:r>
          </a:p>
          <a:p>
            <a:r>
              <a:rPr lang="en-US" sz="3400" dirty="0" smtClean="0"/>
              <a:t>Transmit Duty Cycle: 2.24%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NASA/CNES Follow-On Mission to JASON-1, 2,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8006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SWOT satellite mission and its wide-swath altimetry technology are a means of completely covering the world's oceans and freshwater bodies with repeated elevation measurements.</a:t>
            </a:r>
            <a:endParaRPr lang="en-US" dirty="0"/>
          </a:p>
        </p:txBody>
      </p:sp>
      <p:pic>
        <p:nvPicPr>
          <p:cNvPr id="4099" name="Picture 3" descr="C:\1_Work\Admin\Misc Docs\Graphics\SW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297662" cy="2919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1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NASA/ISRO SAR (NI-SAR)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4114800" cy="4114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Status: Pre-Formulation</a:t>
            </a:r>
          </a:p>
          <a:p>
            <a:r>
              <a:rPr lang="en-US" dirty="0" smtClean="0"/>
              <a:t>L-band and C-band </a:t>
            </a:r>
            <a:r>
              <a:rPr lang="en-US" dirty="0" smtClean="0"/>
              <a:t>SAR </a:t>
            </a:r>
            <a:r>
              <a:rPr lang="en-US" dirty="0" smtClean="0"/>
              <a:t>instruments</a:t>
            </a:r>
            <a:endParaRPr lang="en-US" dirty="0" smtClean="0"/>
          </a:p>
          <a:p>
            <a:r>
              <a:rPr lang="en-US" dirty="0" smtClean="0"/>
              <a:t>Projected Launch Date: 2021</a:t>
            </a:r>
          </a:p>
          <a:p>
            <a:r>
              <a:rPr lang="en-US" dirty="0" smtClean="0"/>
              <a:t>Polar orbit at </a:t>
            </a:r>
            <a:r>
              <a:rPr lang="en-US" dirty="0" smtClean="0"/>
              <a:t>7547 </a:t>
            </a:r>
            <a:r>
              <a:rPr lang="en-US" dirty="0" smtClean="0"/>
              <a:t>km and 98° inclination with 8 day repeat</a:t>
            </a:r>
          </a:p>
          <a:p>
            <a:r>
              <a:rPr lang="en-US" dirty="0" smtClean="0"/>
              <a:t>Polarization: Dual, Linear H &amp; V</a:t>
            </a:r>
          </a:p>
          <a:p>
            <a:r>
              <a:rPr lang="en-US" dirty="0" smtClean="0"/>
              <a:t>RF Center Freq: 1215-1300 MHz</a:t>
            </a:r>
          </a:p>
          <a:p>
            <a:r>
              <a:rPr lang="en-US" dirty="0" smtClean="0"/>
              <a:t>RF bandwidth: 25 MHz</a:t>
            </a:r>
          </a:p>
          <a:p>
            <a:r>
              <a:rPr lang="en-US" dirty="0" err="1" smtClean="0"/>
              <a:t>Pulsewidth</a:t>
            </a:r>
            <a:r>
              <a:rPr lang="en-US" dirty="0" smtClean="0"/>
              <a:t>: 60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Pulse repetition freq: 3200 Hz</a:t>
            </a:r>
          </a:p>
          <a:p>
            <a:r>
              <a:rPr lang="en-US" dirty="0" err="1" smtClean="0"/>
              <a:t>Xmt</a:t>
            </a:r>
            <a:r>
              <a:rPr lang="en-US" dirty="0" smtClean="0"/>
              <a:t> </a:t>
            </a:r>
            <a:r>
              <a:rPr lang="en-US" dirty="0" err="1" smtClean="0"/>
              <a:t>Pwr</a:t>
            </a:r>
            <a:r>
              <a:rPr lang="en-US" dirty="0" smtClean="0"/>
              <a:t>: 3.2 kW </a:t>
            </a:r>
            <a:r>
              <a:rPr lang="en-US" dirty="0" err="1" smtClean="0"/>
              <a:t>Pk</a:t>
            </a:r>
            <a:r>
              <a:rPr lang="en-US" dirty="0" smtClean="0"/>
              <a:t>/614.4 W </a:t>
            </a:r>
            <a:r>
              <a:rPr lang="en-US" dirty="0" err="1" smtClean="0"/>
              <a:t>Avg</a:t>
            </a:r>
            <a:endParaRPr lang="en-US" dirty="0" smtClean="0"/>
          </a:p>
          <a:p>
            <a:r>
              <a:rPr lang="en-US" dirty="0" smtClean="0"/>
              <a:t>Chirp rate: 0.42 MHz/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Transmit Duty Cycle: 19.2%</a:t>
            </a:r>
          </a:p>
          <a:p>
            <a:r>
              <a:rPr lang="en-US" dirty="0" smtClean="0"/>
              <a:t>Antenna diameter = 15 meters</a:t>
            </a:r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NASA/ISRO Joint </a:t>
            </a:r>
            <a:r>
              <a:rPr lang="en-US" sz="2400" dirty="0" smtClean="0"/>
              <a:t>Mission using interferometric </a:t>
            </a:r>
            <a:r>
              <a:rPr lang="en-US" sz="2400" dirty="0" smtClean="0"/>
              <a:t>SARs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24400" y="495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mission uses repeat-pass </a:t>
            </a:r>
            <a:r>
              <a:rPr lang="en-US" dirty="0" err="1" smtClean="0"/>
              <a:t>InSAR</a:t>
            </a:r>
            <a:r>
              <a:rPr lang="en-US" dirty="0" smtClean="0"/>
              <a:t> techniques for surface deformation and ice sheet dynamics measurements, and </a:t>
            </a:r>
            <a:r>
              <a:rPr lang="en-US" dirty="0" err="1" smtClean="0"/>
              <a:t>polarimetric</a:t>
            </a:r>
            <a:r>
              <a:rPr lang="en-US" dirty="0" smtClean="0"/>
              <a:t> SAR for biomass estimation.</a:t>
            </a:r>
            <a:endParaRPr lang="en-US" dirty="0"/>
          </a:p>
        </p:txBody>
      </p:sp>
      <p:pic>
        <p:nvPicPr>
          <p:cNvPr id="2050" name="Picture 2" descr="http://eospso.gsfc.nasa.gov/sites/default/files/sat/NIS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Aerosol - Cloud – Ecosystems (ACE)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4114800" cy="4114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Dual frequency cloud profiling radar</a:t>
            </a:r>
          </a:p>
          <a:p>
            <a:r>
              <a:rPr lang="en-US" dirty="0" smtClean="0"/>
              <a:t>Projected Launch Date: 2020+</a:t>
            </a:r>
          </a:p>
          <a:p>
            <a:r>
              <a:rPr lang="en-US" dirty="0" smtClean="0"/>
              <a:t>Polar orbit at 650 km and 98.2° inclination</a:t>
            </a:r>
          </a:p>
          <a:p>
            <a:r>
              <a:rPr lang="en-US" dirty="0" smtClean="0"/>
              <a:t>Polarization: TBD</a:t>
            </a:r>
          </a:p>
          <a:p>
            <a:r>
              <a:rPr lang="en-US" dirty="0" smtClean="0"/>
              <a:t>RF Center Freq: 35.6 &amp; 94.1 GHz</a:t>
            </a:r>
          </a:p>
          <a:p>
            <a:r>
              <a:rPr lang="en-US" dirty="0" smtClean="0"/>
              <a:t>RF bandwidth: 2.5 &amp; 7.5 MHz</a:t>
            </a:r>
          </a:p>
          <a:p>
            <a:r>
              <a:rPr lang="en-US" dirty="0" err="1" smtClean="0"/>
              <a:t>Pulsewidth</a:t>
            </a:r>
            <a:r>
              <a:rPr lang="en-US" dirty="0" smtClean="0"/>
              <a:t>: 1.67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Pulse repetition freq: 7700 &amp; 5600 Hz</a:t>
            </a:r>
          </a:p>
          <a:p>
            <a:r>
              <a:rPr lang="en-US" dirty="0" err="1" smtClean="0"/>
              <a:t>Xmt</a:t>
            </a:r>
            <a:r>
              <a:rPr lang="en-US" dirty="0" smtClean="0"/>
              <a:t> </a:t>
            </a:r>
            <a:r>
              <a:rPr lang="en-US" dirty="0" err="1" smtClean="0"/>
              <a:t>Pwr</a:t>
            </a:r>
            <a:r>
              <a:rPr lang="en-US" dirty="0" smtClean="0"/>
              <a:t>: TBD kW </a:t>
            </a:r>
            <a:r>
              <a:rPr lang="en-US" dirty="0" err="1" smtClean="0"/>
              <a:t>Pk</a:t>
            </a:r>
            <a:r>
              <a:rPr lang="en-US" dirty="0" smtClean="0"/>
              <a:t>/TBD W </a:t>
            </a:r>
            <a:r>
              <a:rPr lang="en-US" dirty="0" err="1" smtClean="0"/>
              <a:t>Avg</a:t>
            </a:r>
            <a:endParaRPr lang="en-US" dirty="0" smtClean="0"/>
          </a:p>
          <a:p>
            <a:r>
              <a:rPr lang="en-US" dirty="0" smtClean="0"/>
              <a:t>Chirp rate: 1.54 &amp; 4.5 MHz/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Transmit Duty Cycle: 1.2 &amp; 0.94%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 Earth observation mission using a Multi-angle </a:t>
            </a:r>
            <a:r>
              <a:rPr lang="en-US" sz="2400" dirty="0" err="1" smtClean="0"/>
              <a:t>Polarimeter</a:t>
            </a:r>
            <a:r>
              <a:rPr lang="en-US" sz="2400" dirty="0" smtClean="0"/>
              <a:t> Doppler Radar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5029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 will help to answer emerging fundamental science questions associated with aerosols, clouds, air quality and global ocean ecosystems.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1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6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048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362075"/>
          </a:xfrm>
        </p:spPr>
        <p:txBody>
          <a:bodyPr/>
          <a:lstStyle/>
          <a:p>
            <a:pPr algn="ctr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Domestic Issues &amp; Future earth observation missions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2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71600" y="40386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CORF Spring 2014 Meeting</a:t>
            </a:r>
          </a:p>
          <a:p>
            <a:pPr algn="ctr"/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29-May-2014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Zuzek, NASA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Spectrum Program Manager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0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NASA Domestic Spectrum Issues</a:t>
            </a:r>
          </a:p>
          <a:p>
            <a:pPr lvl="1"/>
            <a:r>
              <a:rPr lang="en-US" dirty="0" err="1" smtClean="0"/>
              <a:t>Cubesats</a:t>
            </a:r>
            <a:r>
              <a:rPr lang="en-US" dirty="0" smtClean="0"/>
              <a:t>, </a:t>
            </a:r>
            <a:r>
              <a:rPr lang="en-US" dirty="0" err="1" smtClean="0"/>
              <a:t>Nanosats</a:t>
            </a:r>
            <a:r>
              <a:rPr lang="en-US" dirty="0" smtClean="0"/>
              <a:t>, </a:t>
            </a:r>
            <a:r>
              <a:rPr lang="en-US" dirty="0" err="1" smtClean="0"/>
              <a:t>Picosats</a:t>
            </a:r>
            <a:r>
              <a:rPr lang="en-US" dirty="0" smtClean="0"/>
              <a:t>, Oh My!</a:t>
            </a:r>
          </a:p>
          <a:p>
            <a:pPr lvl="1"/>
            <a:r>
              <a:rPr lang="en-US" dirty="0" smtClean="0"/>
              <a:t>Domestic Broadband Initiatives</a:t>
            </a:r>
          </a:p>
          <a:p>
            <a:pPr lvl="1"/>
            <a:r>
              <a:rPr lang="en-US" dirty="0" smtClean="0"/>
              <a:t>Active Sensing Issues</a:t>
            </a:r>
          </a:p>
          <a:p>
            <a:r>
              <a:rPr lang="en-US" dirty="0" smtClean="0"/>
              <a:t>Planned/Future NASA Earth Observation Missions</a:t>
            </a:r>
          </a:p>
          <a:p>
            <a:pPr lvl="1"/>
            <a:r>
              <a:rPr lang="en-US" dirty="0" smtClean="0"/>
              <a:t>AIRMOSS</a:t>
            </a:r>
          </a:p>
          <a:p>
            <a:pPr lvl="1"/>
            <a:r>
              <a:rPr lang="en-US" dirty="0" smtClean="0"/>
              <a:t>GPM</a:t>
            </a:r>
          </a:p>
          <a:p>
            <a:pPr lvl="1"/>
            <a:r>
              <a:rPr lang="en-US" dirty="0" smtClean="0"/>
              <a:t>ISS </a:t>
            </a:r>
            <a:r>
              <a:rPr lang="en-US" dirty="0" err="1" smtClean="0"/>
              <a:t>RapidSCAT</a:t>
            </a:r>
            <a:endParaRPr lang="en-US" dirty="0" smtClean="0"/>
          </a:p>
          <a:p>
            <a:pPr lvl="1"/>
            <a:r>
              <a:rPr lang="en-US" dirty="0" smtClean="0"/>
              <a:t>OCO-2</a:t>
            </a:r>
          </a:p>
          <a:p>
            <a:pPr lvl="1"/>
            <a:r>
              <a:rPr lang="en-US" dirty="0" smtClean="0"/>
              <a:t>SMAP</a:t>
            </a:r>
          </a:p>
          <a:p>
            <a:pPr lvl="1"/>
            <a:r>
              <a:rPr lang="en-US" dirty="0"/>
              <a:t>SWOT</a:t>
            </a:r>
          </a:p>
          <a:p>
            <a:pPr lvl="1"/>
            <a:r>
              <a:rPr lang="en-US" dirty="0" smtClean="0"/>
              <a:t>IN-SAR</a:t>
            </a:r>
          </a:p>
          <a:p>
            <a:pPr lvl="1"/>
            <a:r>
              <a:rPr lang="en-US" dirty="0" smtClean="0"/>
              <a:t>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spectrum issues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Cubesats</a:t>
            </a:r>
            <a:r>
              <a:rPr lang="en-US" dirty="0" smtClean="0"/>
              <a:t>, </a:t>
            </a:r>
            <a:r>
              <a:rPr lang="en-US" dirty="0" err="1" smtClean="0"/>
              <a:t>Nanosats</a:t>
            </a:r>
            <a:r>
              <a:rPr lang="en-US" dirty="0" smtClean="0"/>
              <a:t>, </a:t>
            </a:r>
            <a:r>
              <a:rPr lang="en-US" dirty="0" err="1" smtClean="0"/>
              <a:t>Picosats</a:t>
            </a:r>
            <a:r>
              <a:rPr lang="en-US" dirty="0" smtClean="0"/>
              <a:t> – Oh My!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105400"/>
          </a:xfrm>
        </p:spPr>
        <p:txBody>
          <a:bodyPr>
            <a:normAutofit fontScale="77500" lnSpcReduction="20000"/>
          </a:bodyPr>
          <a:lstStyle/>
          <a:p>
            <a:pPr marL="681038" indent="-334963"/>
            <a:r>
              <a:rPr lang="en-US" dirty="0" err="1" smtClean="0"/>
              <a:t>Cubesats</a:t>
            </a:r>
            <a:r>
              <a:rPr lang="en-US" dirty="0" smtClean="0"/>
              <a:t>, </a:t>
            </a:r>
            <a:r>
              <a:rPr lang="en-US" dirty="0" err="1" smtClean="0"/>
              <a:t>Nanosats</a:t>
            </a:r>
            <a:r>
              <a:rPr lang="en-US" dirty="0" smtClean="0"/>
              <a:t>, </a:t>
            </a:r>
            <a:r>
              <a:rPr lang="en-US" dirty="0" err="1" smtClean="0"/>
              <a:t>Picosats</a:t>
            </a:r>
            <a:r>
              <a:rPr lang="en-US" dirty="0" smtClean="0"/>
              <a:t> and other names for very small satellites that are very inexpensive to develop, build and operate</a:t>
            </a:r>
          </a:p>
          <a:p>
            <a:pPr marL="681038" indent="-334963"/>
            <a:r>
              <a:rPr lang="en-US" dirty="0" smtClean="0"/>
              <a:t>Launched opportunistically as “ride-along” payloads with major space payloads</a:t>
            </a:r>
          </a:p>
          <a:p>
            <a:pPr marL="681038" indent="-334963"/>
            <a:r>
              <a:rPr lang="en-US" dirty="0" smtClean="0"/>
              <a:t>NASA Launch Services helps facilitate these opportunistic launches</a:t>
            </a:r>
          </a:p>
          <a:p>
            <a:pPr marL="681038" indent="-334963"/>
            <a:r>
              <a:rPr lang="en-US" dirty="0" smtClean="0"/>
              <a:t>NASA funds many </a:t>
            </a:r>
            <a:r>
              <a:rPr lang="en-US" dirty="0" err="1" smtClean="0"/>
              <a:t>Cubesat</a:t>
            </a:r>
            <a:r>
              <a:rPr lang="en-US" dirty="0" smtClean="0"/>
              <a:t> programs with Universities</a:t>
            </a:r>
          </a:p>
          <a:p>
            <a:pPr marL="681038" indent="-334963"/>
            <a:r>
              <a:rPr lang="en-US" dirty="0" smtClean="0"/>
              <a:t>At issue is who owns and operates the transmitters onboard the satellites</a:t>
            </a:r>
          </a:p>
          <a:p>
            <a:pPr marL="681038" indent="-334963"/>
            <a:r>
              <a:rPr lang="en-US" dirty="0" smtClean="0"/>
              <a:t>If owned and operated by the federal government, must be licensed through NTIA; else, must be licensed through FCC</a:t>
            </a:r>
          </a:p>
          <a:p>
            <a:pPr marL="681038" indent="-334963"/>
            <a:r>
              <a:rPr lang="en-US" dirty="0" smtClean="0"/>
              <a:t>Must be filed internationally (all satellites) but often ignored by </a:t>
            </a:r>
            <a:r>
              <a:rPr lang="en-US" dirty="0" err="1" smtClean="0"/>
              <a:t>Cubesat</a:t>
            </a:r>
            <a:r>
              <a:rPr lang="en-US" dirty="0" smtClean="0"/>
              <a:t> operators</a:t>
            </a:r>
          </a:p>
          <a:p>
            <a:pPr marL="681038" indent="-334963"/>
            <a:r>
              <a:rPr lang="en-US" dirty="0" smtClean="0"/>
              <a:t>Non-government Earth observation instruments must be licensed though NOAA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Broadband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-342900" defTabSz="4572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U.S. Broadband initiatives all seek to enhance the broadband (i.e., high-speed) access to the Internet (smartphones, </a:t>
            </a:r>
            <a:r>
              <a:rPr lang="en-US" sz="2000" dirty="0" err="1">
                <a:solidFill>
                  <a:prstClr val="black"/>
                </a:solidFill>
              </a:rPr>
              <a:t>WiFi</a:t>
            </a:r>
            <a:r>
              <a:rPr lang="en-US" sz="2000" dirty="0">
                <a:solidFill>
                  <a:prstClr val="black"/>
                </a:solidFill>
              </a:rPr>
              <a:t>, etc.)</a:t>
            </a:r>
          </a:p>
          <a:p>
            <a:pPr lvl="0" indent="-342900" defTabSz="4572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All of these actions will require additional spectrum access for wireless broadband service providers in private sector, generally below </a:t>
            </a:r>
            <a:r>
              <a:rPr lang="en-US" sz="2000" dirty="0" smtClean="0">
                <a:solidFill>
                  <a:prstClr val="black"/>
                </a:solidFill>
              </a:rPr>
              <a:t>6 </a:t>
            </a:r>
            <a:r>
              <a:rPr lang="en-US" sz="2000" dirty="0">
                <a:solidFill>
                  <a:prstClr val="black"/>
                </a:solidFill>
              </a:rPr>
              <a:t>GHz and particularly below 3.5 GHz (eventually may go up to 10 GHz)</a:t>
            </a:r>
          </a:p>
          <a:p>
            <a:pPr lvl="0" indent="-342900" defTabSz="457200"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Risk to NASA spectrum use either through taking spectrum from space research and Earth exploration-satellite frequency bands or from moving other users into frequency bands used by </a:t>
            </a:r>
            <a:r>
              <a:rPr lang="en-US" sz="2000" dirty="0" smtClean="0">
                <a:solidFill>
                  <a:prstClr val="black"/>
                </a:solidFill>
              </a:rPr>
              <a:t>NASA</a:t>
            </a:r>
            <a:endParaRPr lang="en-US" sz="2000" dirty="0">
              <a:solidFill>
                <a:prstClr val="black"/>
              </a:solidFill>
            </a:endParaRPr>
          </a:p>
          <a:p>
            <a:pPr lvl="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Currently the FCC will auction the </a:t>
            </a:r>
            <a:r>
              <a:rPr lang="en-US" sz="2000" dirty="0">
                <a:solidFill>
                  <a:prstClr val="black"/>
                </a:solidFill>
              </a:rPr>
              <a:t>1695-1710 MHz and 1755-1780 MHz </a:t>
            </a:r>
            <a:r>
              <a:rPr lang="en-US" sz="2000" dirty="0" smtClean="0">
                <a:solidFill>
                  <a:prstClr val="black"/>
                </a:solidFill>
              </a:rPr>
              <a:t>bands in the next Advance Wireless Service (AWS-3) auction end of CY 2014</a:t>
            </a:r>
            <a:endParaRPr lang="en-US" sz="2000" dirty="0">
              <a:solidFill>
                <a:prstClr val="black"/>
              </a:solidFill>
            </a:endParaRPr>
          </a:p>
          <a:p>
            <a:pPr lvl="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NASA efforts and studies have lead the U.S. to take the S-band satellite frequencies (2025-2110 </a:t>
            </a:r>
            <a:r>
              <a:rPr lang="en-US" sz="2000" dirty="0">
                <a:solidFill>
                  <a:prstClr val="black"/>
                </a:solidFill>
              </a:rPr>
              <a:t>MHz and 2200-2290 </a:t>
            </a:r>
            <a:r>
              <a:rPr lang="en-US" sz="2000" dirty="0" smtClean="0">
                <a:solidFill>
                  <a:prstClr val="black"/>
                </a:solidFill>
              </a:rPr>
              <a:t>MHz) off the table for now</a:t>
            </a:r>
            <a:endParaRPr lang="en-US" sz="2000" dirty="0">
              <a:solidFill>
                <a:prstClr val="black"/>
              </a:solidFill>
            </a:endParaRPr>
          </a:p>
          <a:p>
            <a:pPr lvl="0" indent="-342900" defTabSz="4572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Google, Cisco, Intel, Microsoft want more spectrum for </a:t>
            </a:r>
            <a:r>
              <a:rPr lang="en-US" sz="2000" dirty="0" err="1" smtClean="0">
                <a:solidFill>
                  <a:prstClr val="black"/>
                </a:solidFill>
              </a:rPr>
              <a:t>WiFi</a:t>
            </a:r>
            <a:r>
              <a:rPr lang="en-US" sz="2000" dirty="0" smtClean="0">
                <a:solidFill>
                  <a:prstClr val="black"/>
                </a:solidFill>
              </a:rPr>
              <a:t> and have targeted the 5350-5470 MHz band used by SAR active sensors such as </a:t>
            </a:r>
            <a:r>
              <a:rPr lang="en-US" sz="2000" dirty="0" err="1" smtClean="0">
                <a:solidFill>
                  <a:prstClr val="black"/>
                </a:solidFill>
              </a:rPr>
              <a:t>Radarsat</a:t>
            </a:r>
            <a:r>
              <a:rPr lang="en-US" sz="2000" dirty="0" smtClean="0">
                <a:solidFill>
                  <a:prstClr val="black"/>
                </a:solidFill>
              </a:rPr>
              <a:t> (Canada) and Sentinel (ESA)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7AB8-C288-4B6D-983D-9C88E091BD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Sensing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Three NASA remote sensing missions are using or will use the 1215-1300 MHz band for active sensing applications</a:t>
            </a:r>
          </a:p>
          <a:p>
            <a:pPr lvl="1"/>
            <a:r>
              <a:rPr lang="en-US" dirty="0" smtClean="0"/>
              <a:t>Aquarius (operational), whose primary focus is on measuring ocean salinity, will use a scatterometer</a:t>
            </a:r>
          </a:p>
          <a:p>
            <a:pPr lvl="1"/>
            <a:r>
              <a:rPr lang="en-US" dirty="0" smtClean="0"/>
              <a:t>Soil Moisture Active Passive (SMAP), whose primary focus is on measuring soil moisture content, will use a somewhat different scatterometer</a:t>
            </a:r>
          </a:p>
          <a:p>
            <a:pPr lvl="1"/>
            <a:r>
              <a:rPr lang="en-US" dirty="0" smtClean="0"/>
              <a:t>IN-SAR (Joint ISRO/NASA mission), </a:t>
            </a:r>
            <a:r>
              <a:rPr lang="en-US" dirty="0" smtClean="0"/>
              <a:t>whose primary focus is measuring Earth surface and ice sheet </a:t>
            </a:r>
            <a:r>
              <a:rPr lang="en-US" dirty="0" smtClean="0"/>
              <a:t>deformation using an L-band </a:t>
            </a:r>
            <a:r>
              <a:rPr lang="en-US" dirty="0" smtClean="0"/>
              <a:t>synthetic aperture radar (SAR)</a:t>
            </a:r>
          </a:p>
          <a:p>
            <a:r>
              <a:rPr lang="en-US" dirty="0" smtClean="0"/>
              <a:t>FAA and AF operate important air surveillance radars in this band and these active sensing instruments could potentially cause harmful interference to these radars</a:t>
            </a:r>
          </a:p>
          <a:p>
            <a:pPr lvl="1"/>
            <a:r>
              <a:rPr lang="en-US" dirty="0" smtClean="0"/>
              <a:t>SMAP scatterometer design has been adjusted to help mitigate interference to air surveillance </a:t>
            </a:r>
            <a:r>
              <a:rPr lang="en-US" dirty="0" smtClean="0"/>
              <a:t>radars</a:t>
            </a:r>
          </a:p>
          <a:p>
            <a:pPr lvl="1"/>
            <a:r>
              <a:rPr lang="en-US" dirty="0" smtClean="0"/>
              <a:t>Other international L-band missions causing FAA concern</a:t>
            </a:r>
            <a:endParaRPr lang="en-US" dirty="0" smtClean="0"/>
          </a:p>
          <a:p>
            <a:r>
              <a:rPr lang="en-US" dirty="0" smtClean="0"/>
              <a:t>GPS also operates in the 1215-1260 MHz portion of this frequency band and space-based radars are required to protect operation of GPS receivers</a:t>
            </a:r>
          </a:p>
          <a:p>
            <a:pPr lvl="1"/>
            <a:r>
              <a:rPr lang="en-US" dirty="0" smtClean="0"/>
              <a:t>JPL tested various active radar signals into </a:t>
            </a:r>
            <a:r>
              <a:rPr lang="en-US" dirty="0" smtClean="0"/>
              <a:t>certain high-precision semi-codeless </a:t>
            </a:r>
            <a:r>
              <a:rPr lang="en-US" dirty="0" smtClean="0"/>
              <a:t>GPS receivers and results were fairly positive</a:t>
            </a:r>
          </a:p>
          <a:p>
            <a:pPr lvl="1"/>
            <a:r>
              <a:rPr lang="en-US" dirty="0" smtClean="0"/>
              <a:t>GPS </a:t>
            </a:r>
            <a:r>
              <a:rPr lang="en-US" dirty="0" smtClean="0"/>
              <a:t>proponents </a:t>
            </a:r>
            <a:r>
              <a:rPr lang="en-US" dirty="0" smtClean="0"/>
              <a:t>now expressing concern that the aggregation of interference from multiple active sensors may cause harmful </a:t>
            </a:r>
            <a:r>
              <a:rPr lang="en-US" dirty="0" smtClean="0"/>
              <a:t>interference to GPS receivers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Planned/future NASA earth observation missions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AIRMOSS Airborne 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1"/>
            <a:ext cx="41148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Will fly missions periodically over boreal forest areas</a:t>
            </a:r>
          </a:p>
          <a:p>
            <a:r>
              <a:rPr lang="en-US" dirty="0" smtClean="0"/>
              <a:t>Begin Date: June-2012</a:t>
            </a:r>
          </a:p>
          <a:p>
            <a:r>
              <a:rPr lang="en-US" dirty="0" smtClean="0"/>
              <a:t>Altitude: 12.5 km</a:t>
            </a:r>
          </a:p>
          <a:p>
            <a:r>
              <a:rPr lang="en-US" dirty="0" smtClean="0"/>
              <a:t>Polarization: H, V</a:t>
            </a:r>
          </a:p>
          <a:p>
            <a:r>
              <a:rPr lang="en-US" dirty="0" smtClean="0"/>
              <a:t>RF Center Freq: 430 MHz</a:t>
            </a:r>
          </a:p>
          <a:p>
            <a:r>
              <a:rPr lang="en-US" dirty="0" smtClean="0"/>
              <a:t>RF bandwidth: 20 MHz</a:t>
            </a:r>
          </a:p>
          <a:p>
            <a:r>
              <a:rPr lang="en-US" dirty="0" err="1" smtClean="0"/>
              <a:t>Pulsewidth</a:t>
            </a:r>
            <a:r>
              <a:rPr lang="en-US" dirty="0" smtClean="0"/>
              <a:t>: 40 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Pulse repetition freq: 1200 Hz</a:t>
            </a:r>
          </a:p>
          <a:p>
            <a:r>
              <a:rPr lang="en-US" dirty="0" err="1" smtClean="0"/>
              <a:t>Xmt</a:t>
            </a:r>
            <a:r>
              <a:rPr lang="en-US" dirty="0" smtClean="0"/>
              <a:t> </a:t>
            </a:r>
            <a:r>
              <a:rPr lang="en-US" dirty="0" err="1" smtClean="0"/>
              <a:t>Pwr</a:t>
            </a:r>
            <a:r>
              <a:rPr lang="en-US" dirty="0" smtClean="0"/>
              <a:t>: </a:t>
            </a:r>
            <a:r>
              <a:rPr lang="en-US" dirty="0" smtClean="0"/>
              <a:t>2.34 </a:t>
            </a:r>
            <a:r>
              <a:rPr lang="en-US" dirty="0" smtClean="0"/>
              <a:t>kW </a:t>
            </a:r>
            <a:r>
              <a:rPr lang="en-US" dirty="0" err="1" smtClean="0"/>
              <a:t>Pk</a:t>
            </a:r>
            <a:endParaRPr lang="en-US" dirty="0" smtClean="0"/>
          </a:p>
          <a:p>
            <a:r>
              <a:rPr lang="en-US" dirty="0" smtClean="0"/>
              <a:t>Chirp rate: 0.5 MHz/</a:t>
            </a:r>
            <a:r>
              <a:rPr lang="el-GR" dirty="0" smtClean="0"/>
              <a:t>μ</a:t>
            </a:r>
            <a:r>
              <a:rPr lang="en-US" dirty="0" smtClean="0"/>
              <a:t>sec</a:t>
            </a:r>
          </a:p>
          <a:p>
            <a:r>
              <a:rPr lang="en-US" dirty="0" smtClean="0"/>
              <a:t>Transmit Duty Cycle: 4.8%</a:t>
            </a:r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D415-986F-462C-97AB-77EFA3DA03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4114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NASA P-band Airborne SAR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3434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Airborne Microwave Observatory of </a:t>
            </a:r>
            <a:r>
              <a:rPr lang="en-US" dirty="0" err="1" smtClean="0"/>
              <a:t>Subcanopy</a:t>
            </a:r>
            <a:r>
              <a:rPr lang="en-US" dirty="0" smtClean="0"/>
              <a:t> and Subsurface (AIRMOSS) will use an airborne SAR that has the capability to penetrate through substantial vegetation canopies and soil to depths down to approximately 1.2 meters. </a:t>
            </a:r>
            <a:endParaRPr lang="en-US" dirty="0"/>
          </a:p>
        </p:txBody>
      </p:sp>
      <p:pic>
        <p:nvPicPr>
          <p:cNvPr id="5" name="Picture 2" descr="http://airmoss.jpl.nasa.gov/sites/default/files/gallery_image/JSC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4241"/>
  <p:tag name="AS_OS" val="Microsoft Windows NT 6.0.6002 Service Pack 2"/>
  <p:tag name="AS_RELEASE_DATE" val="2011.11.25"/>
  <p:tag name="AS_TITLE" val="Aspose.Slides for .NET 3.5 Client Profile"/>
  <p:tag name="AS_VERSION" val="5.7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Khmr" typeface="MoolBoran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Ethi" typeface="Nyala"/>
        <a:font script="Geor" typeface="Sylfaen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Khmr" typeface="DaunPenh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Ethi" typeface="Nyala"/>
        <a:font script="Geor" typeface="Sylfaen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Times New Roman"/>
        <a:font script="Jpan" typeface="ＭＳ Ｐゴシック"/>
        <a:font script="Sinh" typeface="Iskoola Pota"/>
        <a:font script="Hans" typeface="宋体"/>
        <a:font script="Arab" typeface="Times New Roman"/>
        <a:font script="Guru" typeface="Raavi"/>
        <a:font script="Deva" typeface="Mangal"/>
        <a:font script="Khmr" typeface="MoolBoran"/>
        <a:font script="Cher" typeface="Plantagenet Cherokee"/>
        <a:font script="Taml" typeface="Latha"/>
        <a:font script="Hang" typeface="맑은 고딕"/>
        <a:font script="Hebr" typeface="Times New Roman"/>
        <a:font script="Tibt" typeface="Microsoft Himalaya"/>
        <a:font script="Knda" typeface="Tunga"/>
        <a:font script="Yiii" typeface="Microsoft Yi Baiti"/>
        <a:font script="Mong" typeface="Mongolian Baiti"/>
        <a:font script="Thai" typeface="Angsana New"/>
        <a:font script="Ethi" typeface="Nyala"/>
        <a:font script="Geor" typeface="Sylfaen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Thaa" typeface="MV Boli"/>
        <a:font script="Gujr" typeface="Shruti"/>
        <a:font script="Beng" typeface="Vrinda"/>
        <a:font script="Orya" typeface="Kalinga"/>
        <a:font script="Cans" typeface="Euphemia"/>
        <a:font script="Mlym" typeface="Kartika"/>
        <a:font script="Telu" typeface="Gautami"/>
        <a:font script="Laoo" typeface="DokChampa"/>
        <a:font script="Hant" typeface="新細明體"/>
        <a:font script="Viet" typeface="Arial"/>
        <a:font script="Jpan" typeface="ＭＳ Ｐゴシック"/>
        <a:font script="Sinh" typeface="Iskoola Pota"/>
        <a:font script="Hans" typeface="宋体"/>
        <a:font script="Arab" typeface="Arial"/>
        <a:font script="Guru" typeface="Raavi"/>
        <a:font script="Deva" typeface="Mangal"/>
        <a:font script="Khmr" typeface="DaunPenh"/>
        <a:font script="Cher" typeface="Plantagenet Cherokee"/>
        <a:font script="Taml" typeface="Latha"/>
        <a:font script="Hang" typeface="맑은 고딕"/>
        <a:font script="Hebr" typeface="Arial"/>
        <a:font script="Tibt" typeface="Microsoft Himalaya"/>
        <a:font script="Knda" typeface="Tunga"/>
        <a:font script="Yiii" typeface="Microsoft Yi Baiti"/>
        <a:font script="Mong" typeface="Mongolian Baiti"/>
        <a:font script="Thai" typeface="Cordia New"/>
        <a:font script="Ethi" typeface="Nyala"/>
        <a:font script="Geor" typeface="Sylfaen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1550</Words>
  <Application>Microsoft Office PowerPoint</Application>
  <PresentationFormat>On-screen Show (4:3)</PresentationFormat>
  <Paragraphs>186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NASA Domestic Issues &amp; Future earth observation missions</vt:lpstr>
      <vt:lpstr>Outline</vt:lpstr>
      <vt:lpstr>Domestic spectrum issues</vt:lpstr>
      <vt:lpstr>Cubesats, Nanosats, Picosats – Oh My!</vt:lpstr>
      <vt:lpstr>Domestic Broadband</vt:lpstr>
      <vt:lpstr>Active Sensing Issues</vt:lpstr>
      <vt:lpstr>Planned/future NASA earth observation missions</vt:lpstr>
      <vt:lpstr>AIRMOSS Airborne Radar</vt:lpstr>
      <vt:lpstr>Global Precipitation  Measurement (GPM)</vt:lpstr>
      <vt:lpstr>ISS RapidSCAT</vt:lpstr>
      <vt:lpstr>Orbiting Carbon Observatory (OCO-2)</vt:lpstr>
      <vt:lpstr>Soil Moisture Active Passive (SMAP)</vt:lpstr>
      <vt:lpstr>Surface Water and Ocean Topography (SWOT)</vt:lpstr>
      <vt:lpstr>NASA/ISRO SAR (NI-SAR)</vt:lpstr>
      <vt:lpstr>Aerosol - Cloud – Ecosystems (ACE)</vt:lpstr>
      <vt:lpstr>Questions???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 Antenna</dc:title>
  <dc:creator>Irene Tzinis</dc:creator>
  <cp:lastModifiedBy>Zuzek, John E. (GRC-MSC0)</cp:lastModifiedBy>
  <cp:revision>12</cp:revision>
  <dcterms:created xsi:type="dcterms:W3CDTF">2013-10-24T13:18:42Z</dcterms:created>
  <dcterms:modified xsi:type="dcterms:W3CDTF">2014-05-28T19:29:37Z</dcterms:modified>
</cp:coreProperties>
</file>