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handoutMasterIdLst>
    <p:handoutMasterId r:id="rId21"/>
  </p:handoutMasterIdLst>
  <p:sldIdLst>
    <p:sldId id="256" r:id="rId2"/>
    <p:sldId id="288" r:id="rId3"/>
    <p:sldId id="286" r:id="rId4"/>
    <p:sldId id="289" r:id="rId5"/>
    <p:sldId id="292" r:id="rId6"/>
    <p:sldId id="293" r:id="rId7"/>
    <p:sldId id="294" r:id="rId8"/>
    <p:sldId id="295" r:id="rId9"/>
    <p:sldId id="296" r:id="rId10"/>
    <p:sldId id="297" r:id="rId11"/>
    <p:sldId id="298" r:id="rId12"/>
    <p:sldId id="285" r:id="rId13"/>
    <p:sldId id="283" r:id="rId14"/>
    <p:sldId id="268" r:id="rId15"/>
    <p:sldId id="258" r:id="rId16"/>
    <p:sldId id="262" r:id="rId17"/>
    <p:sldId id="276" r:id="rId18"/>
    <p:sldId id="277" r:id="rId1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188" y="10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Documents\NSF\FY2014\ActiveGitomerAwards%20-09.23.13.xls"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Black" pitchFamily="34" charset="0"/>
              </a:defRPr>
            </a:pPr>
            <a:r>
              <a:rPr lang="en-US">
                <a:latin typeface="Arial Black" pitchFamily="34" charset="0"/>
              </a:rPr>
              <a:t>Projects</a:t>
            </a:r>
          </a:p>
        </c:rich>
      </c:tx>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Reporting!$B$29:$B$32</c:f>
              <c:strCache>
                <c:ptCount val="4"/>
                <c:pt idx="0">
                  <c:v>Low Temp</c:v>
                </c:pt>
                <c:pt idx="1">
                  <c:v>Turb</c:v>
                </c:pt>
                <c:pt idx="2">
                  <c:v>HED - LPI</c:v>
                </c:pt>
                <c:pt idx="3">
                  <c:v>Recon</c:v>
                </c:pt>
              </c:strCache>
            </c:strRef>
          </c:cat>
          <c:val>
            <c:numRef>
              <c:f>Reporting!$C$29:$C$32</c:f>
              <c:numCache>
                <c:formatCode>0%</c:formatCode>
                <c:ptCount val="4"/>
                <c:pt idx="0">
                  <c:v>0.28999999999999998</c:v>
                </c:pt>
                <c:pt idx="1">
                  <c:v>0.28000000000000003</c:v>
                </c:pt>
                <c:pt idx="2">
                  <c:v>0.25</c:v>
                </c:pt>
                <c:pt idx="3">
                  <c:v>0.18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0"/>
      <c:rotY val="0"/>
      <c:rAngAx val="0"/>
      <c:perspective val="30"/>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FY 2012 Actual</c:v>
                </c:pt>
              </c:strCache>
            </c:strRef>
          </c:tx>
          <c:spPr>
            <a:solidFill>
              <a:schemeClr val="accent1">
                <a:lumMod val="75000"/>
              </a:schemeClr>
            </a:solidFill>
          </c:spPr>
          <c:invertIfNegative val="0"/>
          <c:cat>
            <c:strRef>
              <c:f>Sheet1!$A$2:$A$6</c:f>
              <c:strCache>
                <c:ptCount val="5"/>
                <c:pt idx="0">
                  <c:v>Division of Astronomical Sciences (AST)</c:v>
                </c:pt>
                <c:pt idx="1">
                  <c:v>Division of Chemistry (CHE)</c:v>
                </c:pt>
                <c:pt idx="2">
                  <c:v>Division of Materials Research (DMR)</c:v>
                </c:pt>
                <c:pt idx="3">
                  <c:v>Division of Mathematical Sciences (DMS)</c:v>
                </c:pt>
                <c:pt idx="4">
                  <c:v>Division of Physics (PHY)</c:v>
                </c:pt>
              </c:strCache>
            </c:strRef>
          </c:cat>
          <c:val>
            <c:numRef>
              <c:f>Sheet1!$B$2:$B$6</c:f>
              <c:numCache>
                <c:formatCode>#,##0.00;\-#,##0.00;"-"??</c:formatCode>
                <c:ptCount val="5"/>
                <c:pt idx="0" formatCode="&quot;$&quot;#,##0.00;\-&quot;$&quot;#,##0.00;&quot;-&quot;??">
                  <c:v>234.55</c:v>
                </c:pt>
                <c:pt idx="1">
                  <c:v>234.06</c:v>
                </c:pt>
                <c:pt idx="2">
                  <c:v>294.55</c:v>
                </c:pt>
                <c:pt idx="3">
                  <c:v>237.77</c:v>
                </c:pt>
                <c:pt idx="4">
                  <c:v>277.37</c:v>
                </c:pt>
              </c:numCache>
            </c:numRef>
          </c:val>
        </c:ser>
        <c:ser>
          <c:idx val="1"/>
          <c:order val="1"/>
          <c:tx>
            <c:strRef>
              <c:f>Sheet1!$C$1</c:f>
              <c:strCache>
                <c:ptCount val="1"/>
                <c:pt idx="0">
                  <c:v>FY 2013 Actual</c:v>
                </c:pt>
              </c:strCache>
            </c:strRef>
          </c:tx>
          <c:invertIfNegative val="0"/>
          <c:cat>
            <c:strRef>
              <c:f>Sheet1!$A$2:$A$6</c:f>
              <c:strCache>
                <c:ptCount val="5"/>
                <c:pt idx="0">
                  <c:v>Division of Astronomical Sciences (AST)</c:v>
                </c:pt>
                <c:pt idx="1">
                  <c:v>Division of Chemistry (CHE)</c:v>
                </c:pt>
                <c:pt idx="2">
                  <c:v>Division of Materials Research (DMR)</c:v>
                </c:pt>
                <c:pt idx="3">
                  <c:v>Division of Mathematical Sciences (DMS)</c:v>
                </c:pt>
                <c:pt idx="4">
                  <c:v>Division of Physics (PHY)</c:v>
                </c:pt>
              </c:strCache>
            </c:strRef>
          </c:cat>
          <c:val>
            <c:numRef>
              <c:f>Sheet1!$C$2:$C$6</c:f>
              <c:numCache>
                <c:formatCode>#,##0.00;\-#,##0.00;"-"??</c:formatCode>
                <c:ptCount val="5"/>
                <c:pt idx="0">
                  <c:v>232.52</c:v>
                </c:pt>
                <c:pt idx="1">
                  <c:v>228.97</c:v>
                </c:pt>
                <c:pt idx="2">
                  <c:v>290.74</c:v>
                </c:pt>
                <c:pt idx="3">
                  <c:v>219.9</c:v>
                </c:pt>
                <c:pt idx="4">
                  <c:v>250.72</c:v>
                </c:pt>
              </c:numCache>
            </c:numRef>
          </c:val>
        </c:ser>
        <c:ser>
          <c:idx val="3"/>
          <c:order val="2"/>
          <c:tx>
            <c:strRef>
              <c:f>Sheet1!$E$1</c:f>
              <c:strCache>
                <c:ptCount val="1"/>
                <c:pt idx="0">
                  <c:v>CY14 CP</c:v>
                </c:pt>
              </c:strCache>
            </c:strRef>
          </c:tx>
          <c:spPr>
            <a:solidFill>
              <a:srgbClr val="4F81BD">
                <a:lumMod val="60000"/>
                <a:lumOff val="40000"/>
              </a:srgbClr>
            </a:solidFill>
          </c:spPr>
          <c:invertIfNegative val="0"/>
          <c:cat>
            <c:strRef>
              <c:f>Sheet1!$A$2:$A$6</c:f>
              <c:strCache>
                <c:ptCount val="5"/>
                <c:pt idx="0">
                  <c:v>Division of Astronomical Sciences (AST)</c:v>
                </c:pt>
                <c:pt idx="1">
                  <c:v>Division of Chemistry (CHE)</c:v>
                </c:pt>
                <c:pt idx="2">
                  <c:v>Division of Materials Research (DMR)</c:v>
                </c:pt>
                <c:pt idx="3">
                  <c:v>Division of Mathematical Sciences (DMS)</c:v>
                </c:pt>
                <c:pt idx="4">
                  <c:v>Division of Physics (PHY)</c:v>
                </c:pt>
              </c:strCache>
            </c:strRef>
          </c:cat>
          <c:val>
            <c:numRef>
              <c:f>Sheet1!$E$2:$E$6</c:f>
              <c:numCache>
                <c:formatCode>0.00</c:formatCode>
                <c:ptCount val="5"/>
                <c:pt idx="0">
                  <c:v>239.06235000000001</c:v>
                </c:pt>
                <c:pt idx="1">
                  <c:v>235.79</c:v>
                </c:pt>
                <c:pt idx="2">
                  <c:v>298.01</c:v>
                </c:pt>
                <c:pt idx="3">
                  <c:v>225.64</c:v>
                </c:pt>
                <c:pt idx="4">
                  <c:v>266.3</c:v>
                </c:pt>
              </c:numCache>
            </c:numRef>
          </c:val>
        </c:ser>
        <c:ser>
          <c:idx val="2"/>
          <c:order val="3"/>
          <c:tx>
            <c:strRef>
              <c:f>Table1[[#Headers],[FY15 Req]]</c:f>
              <c:strCache>
                <c:ptCount val="1"/>
                <c:pt idx="0">
                  <c:v>FY15 Req</c:v>
                </c:pt>
              </c:strCache>
            </c:strRef>
          </c:tx>
          <c:spPr>
            <a:solidFill>
              <a:srgbClr val="C0504D">
                <a:lumMod val="60000"/>
                <a:lumOff val="40000"/>
              </a:srgbClr>
            </a:solidFill>
          </c:spPr>
          <c:invertIfNegative val="0"/>
          <c:val>
            <c:numRef>
              <c:f>Table1[FY15 Req]</c:f>
              <c:numCache>
                <c:formatCode>General</c:formatCode>
                <c:ptCount val="5"/>
                <c:pt idx="0">
                  <c:v>236.24</c:v>
                </c:pt>
                <c:pt idx="1">
                  <c:v>237.23</c:v>
                </c:pt>
                <c:pt idx="2">
                  <c:v>298.99</c:v>
                </c:pt>
                <c:pt idx="3">
                  <c:v>224.4</c:v>
                </c:pt>
                <c:pt idx="4">
                  <c:v>263.69</c:v>
                </c:pt>
              </c:numCache>
            </c:numRef>
          </c:val>
        </c:ser>
        <c:dLbls>
          <c:showLegendKey val="0"/>
          <c:showVal val="0"/>
          <c:showCatName val="0"/>
          <c:showSerName val="0"/>
          <c:showPercent val="0"/>
          <c:showBubbleSize val="0"/>
        </c:dLbls>
        <c:gapWidth val="150"/>
        <c:shape val="cylinder"/>
        <c:axId val="38171648"/>
        <c:axId val="114772224"/>
        <c:axId val="0"/>
      </c:bar3DChart>
      <c:catAx>
        <c:axId val="38171648"/>
        <c:scaling>
          <c:orientation val="minMax"/>
        </c:scaling>
        <c:delete val="1"/>
        <c:axPos val="b"/>
        <c:majorTickMark val="out"/>
        <c:minorTickMark val="none"/>
        <c:tickLblPos val="nextTo"/>
        <c:crossAx val="114772224"/>
        <c:crosses val="autoZero"/>
        <c:auto val="1"/>
        <c:lblAlgn val="ctr"/>
        <c:lblOffset val="100"/>
        <c:noMultiLvlLbl val="0"/>
      </c:catAx>
      <c:valAx>
        <c:axId val="114772224"/>
        <c:scaling>
          <c:orientation val="minMax"/>
        </c:scaling>
        <c:delete val="0"/>
        <c:axPos val="l"/>
        <c:majorGridlines/>
        <c:numFmt formatCode="&quot;$&quot;#,##0" sourceLinked="0"/>
        <c:majorTickMark val="out"/>
        <c:minorTickMark val="none"/>
        <c:tickLblPos val="nextTo"/>
        <c:spPr>
          <a:effectLst/>
        </c:spPr>
        <c:txPr>
          <a:bodyPr/>
          <a:lstStyle/>
          <a:p>
            <a:pPr>
              <a:defRPr b="0" i="0" strike="noStrike">
                <a:effectLst>
                  <a:outerShdw blurRad="50800" dist="38100" dir="2700000" algn="tl" rotWithShape="0">
                    <a:srgbClr val="000000">
                      <a:alpha val="43000"/>
                    </a:srgbClr>
                  </a:outerShdw>
                </a:effectLst>
              </a:defRPr>
            </a:pPr>
            <a:endParaRPr lang="en-US"/>
          </a:p>
        </c:txPr>
        <c:crossAx val="381716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0.56679</cdr:x>
      <cdr:y>0.2037</cdr:y>
    </cdr:from>
    <cdr:to>
      <cdr:x>0.76679</cdr:x>
      <cdr:y>0.39467</cdr:y>
    </cdr:to>
    <cdr:sp macro="" textlink="">
      <cdr:nvSpPr>
        <cdr:cNvPr id="2" name="TextBox 1"/>
        <cdr:cNvSpPr txBox="1"/>
      </cdr:nvSpPr>
      <cdr:spPr>
        <a:xfrm xmlns:a="http://schemas.openxmlformats.org/drawingml/2006/main">
          <a:off x="2591386" y="838200"/>
          <a:ext cx="914400" cy="7858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baseline="0" dirty="0">
              <a:solidFill>
                <a:schemeClr val="tx1"/>
              </a:solidFill>
              <a:latin typeface="+mj-lt"/>
            </a:rPr>
            <a:t>Low Temp </a:t>
          </a:r>
        </a:p>
        <a:p xmlns:a="http://schemas.openxmlformats.org/drawingml/2006/main">
          <a:pPr algn="ctr"/>
          <a:r>
            <a:rPr lang="en-US" sz="1600" b="1" baseline="0" dirty="0">
              <a:solidFill>
                <a:schemeClr val="tx1"/>
              </a:solidFill>
              <a:latin typeface="+mj-lt"/>
            </a:rPr>
            <a:t>29%</a:t>
          </a:r>
        </a:p>
      </cdr:txBody>
    </cdr:sp>
  </cdr:relSizeAnchor>
  <cdr:relSizeAnchor xmlns:cdr="http://schemas.openxmlformats.org/drawingml/2006/chartDrawing">
    <cdr:from>
      <cdr:x>0.20625</cdr:x>
      <cdr:y>0.17882</cdr:y>
    </cdr:from>
    <cdr:to>
      <cdr:x>0.40625</cdr:x>
      <cdr:y>0.35243</cdr:y>
    </cdr:to>
    <cdr:sp macro="" textlink="">
      <cdr:nvSpPr>
        <cdr:cNvPr id="3" name="TextBox 2"/>
        <cdr:cNvSpPr txBox="1"/>
      </cdr:nvSpPr>
      <cdr:spPr>
        <a:xfrm xmlns:a="http://schemas.openxmlformats.org/drawingml/2006/main">
          <a:off x="942975" y="490538"/>
          <a:ext cx="914400" cy="4762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baseline="0" dirty="0">
              <a:solidFill>
                <a:schemeClr val="tx1"/>
              </a:solidFill>
              <a:latin typeface="+mj-lt"/>
            </a:rPr>
            <a:t>Recon</a:t>
          </a:r>
        </a:p>
        <a:p xmlns:a="http://schemas.openxmlformats.org/drawingml/2006/main">
          <a:pPr algn="ctr"/>
          <a:r>
            <a:rPr lang="en-US" sz="1600" b="1" baseline="0" dirty="0">
              <a:solidFill>
                <a:schemeClr val="tx1"/>
              </a:solidFill>
              <a:latin typeface="+mj-lt"/>
            </a:rPr>
            <a:t>18%</a:t>
          </a:r>
        </a:p>
      </cdr:txBody>
    </cdr:sp>
  </cdr:relSizeAnchor>
  <cdr:relSizeAnchor xmlns:cdr="http://schemas.openxmlformats.org/drawingml/2006/chartDrawing">
    <cdr:from>
      <cdr:x>0.42292</cdr:x>
      <cdr:y>0.61285</cdr:y>
    </cdr:from>
    <cdr:to>
      <cdr:x>0.59375</cdr:x>
      <cdr:y>0.79688</cdr:y>
    </cdr:to>
    <cdr:sp macro="" textlink="">
      <cdr:nvSpPr>
        <cdr:cNvPr id="4" name="TextBox 3"/>
        <cdr:cNvSpPr txBox="1"/>
      </cdr:nvSpPr>
      <cdr:spPr>
        <a:xfrm xmlns:a="http://schemas.openxmlformats.org/drawingml/2006/main">
          <a:off x="1933575" y="1681163"/>
          <a:ext cx="781050" cy="5048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baseline="0">
              <a:solidFill>
                <a:schemeClr val="tx1"/>
              </a:solidFill>
              <a:latin typeface="+mj-lt"/>
            </a:rPr>
            <a:t>Turb</a:t>
          </a:r>
        </a:p>
        <a:p xmlns:a="http://schemas.openxmlformats.org/drawingml/2006/main">
          <a:pPr algn="ctr"/>
          <a:r>
            <a:rPr lang="en-US" sz="1600" b="1" baseline="0">
              <a:solidFill>
                <a:schemeClr val="tx1"/>
              </a:solidFill>
              <a:latin typeface="+mj-lt"/>
            </a:rPr>
            <a:t>28%</a:t>
          </a:r>
        </a:p>
      </cdr:txBody>
    </cdr:sp>
  </cdr:relSizeAnchor>
  <cdr:relSizeAnchor xmlns:cdr="http://schemas.openxmlformats.org/drawingml/2006/chartDrawing">
    <cdr:from>
      <cdr:x>0.16667</cdr:x>
      <cdr:y>0.4809</cdr:y>
    </cdr:from>
    <cdr:to>
      <cdr:x>0.36667</cdr:x>
      <cdr:y>0.66146</cdr:y>
    </cdr:to>
    <cdr:sp macro="" textlink="">
      <cdr:nvSpPr>
        <cdr:cNvPr id="5" name="TextBox 4"/>
        <cdr:cNvSpPr txBox="1"/>
      </cdr:nvSpPr>
      <cdr:spPr>
        <a:xfrm xmlns:a="http://schemas.openxmlformats.org/drawingml/2006/main">
          <a:off x="762000" y="1319213"/>
          <a:ext cx="914400" cy="4953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baseline="0">
              <a:solidFill>
                <a:schemeClr val="tx1"/>
              </a:solidFill>
              <a:latin typeface="+mj-lt"/>
            </a:rPr>
            <a:t>HED - LPI</a:t>
          </a:r>
        </a:p>
        <a:p xmlns:a="http://schemas.openxmlformats.org/drawingml/2006/main">
          <a:pPr algn="ctr"/>
          <a:r>
            <a:rPr lang="en-US" sz="1600" b="1" baseline="0">
              <a:solidFill>
                <a:schemeClr val="tx1"/>
              </a:solidFill>
              <a:latin typeface="+mj-lt"/>
            </a:rPr>
            <a:t>25%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1" rIns="92301" bIns="46151"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1010"/>
          </a:xfrm>
          <a:prstGeom prst="rect">
            <a:avLst/>
          </a:prstGeom>
        </p:spPr>
        <p:txBody>
          <a:bodyPr vert="horz" lIns="92301" tIns="46151" rIns="92301" bIns="46151" rtlCol="0"/>
          <a:lstStyle>
            <a:lvl1pPr algn="r">
              <a:defRPr sz="1200"/>
            </a:lvl1pPr>
          </a:lstStyle>
          <a:p>
            <a:fld id="{9B05EB73-740A-4B84-BF4C-481B145C2B3E}" type="datetimeFigureOut">
              <a:rPr lang="en-US" smtClean="0"/>
              <a:pPr/>
              <a:t>7/11/2014</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1" tIns="46151" rIns="92301"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57590"/>
            <a:ext cx="3004820" cy="461010"/>
          </a:xfrm>
          <a:prstGeom prst="rect">
            <a:avLst/>
          </a:prstGeom>
        </p:spPr>
        <p:txBody>
          <a:bodyPr vert="horz" lIns="92301" tIns="46151" rIns="92301" bIns="46151" rtlCol="0" anchor="b"/>
          <a:lstStyle>
            <a:lvl1pPr algn="r">
              <a:defRPr sz="1200"/>
            </a:lvl1pPr>
          </a:lstStyle>
          <a:p>
            <a:fld id="{D09EF14A-FCBC-4D13-88EF-A8CB7D57E004}" type="slidenum">
              <a:rPr lang="en-US" smtClean="0"/>
              <a:pPr/>
              <a:t>‹#›</a:t>
            </a:fld>
            <a:endParaRPr lang="en-US"/>
          </a:p>
        </p:txBody>
      </p:sp>
    </p:spTree>
    <p:extLst>
      <p:ext uri="{BB962C8B-B14F-4D97-AF65-F5344CB8AC3E}">
        <p14:creationId xmlns:p14="http://schemas.microsoft.com/office/powerpoint/2010/main" val="1508273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D5CC8EB1-3EB2-4D83-8A71-9774A3A8C077}" type="datetimeFigureOut">
              <a:rPr lang="en-US" smtClean="0"/>
              <a:t>7/11/2014</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93985186-FC5D-4C0D-9ABF-D85CA6D82664}" type="slidenum">
              <a:rPr lang="en-US" smtClean="0"/>
              <a:t>‹#›</a:t>
            </a:fld>
            <a:endParaRPr lang="en-US"/>
          </a:p>
        </p:txBody>
      </p:sp>
    </p:spTree>
    <p:extLst>
      <p:ext uri="{BB962C8B-B14F-4D97-AF65-F5344CB8AC3E}">
        <p14:creationId xmlns:p14="http://schemas.microsoft.com/office/powerpoint/2010/main" val="279034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956785-914D-4D13-B1C1-3FC4C0B6DDE0}"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36761-D6D4-4883-9768-DC8EC1E6AD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56785-914D-4D13-B1C1-3FC4C0B6DDE0}"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36761-D6D4-4883-9768-DC8EC1E6AD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56785-914D-4D13-B1C1-3FC4C0B6DDE0}"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36761-D6D4-4883-9768-DC8EC1E6AD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956785-914D-4D13-B1C1-3FC4C0B6DDE0}"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36761-D6D4-4883-9768-DC8EC1E6AD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956785-914D-4D13-B1C1-3FC4C0B6DDE0}" type="datetimeFigureOut">
              <a:rPr lang="en-US" smtClean="0"/>
              <a:pPr/>
              <a:t>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36761-D6D4-4883-9768-DC8EC1E6AD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956785-914D-4D13-B1C1-3FC4C0B6DDE0}"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36761-D6D4-4883-9768-DC8EC1E6AD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956785-914D-4D13-B1C1-3FC4C0B6DDE0}" type="datetimeFigureOut">
              <a:rPr lang="en-US" smtClean="0"/>
              <a:pPr/>
              <a:t>7/11/2014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36761-D6D4-4883-9768-DC8EC1E6AD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956785-914D-4D13-B1C1-3FC4C0B6DDE0}" type="datetimeFigureOut">
              <a:rPr lang="en-US" smtClean="0"/>
              <a:pPr/>
              <a:t>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36761-D6D4-4883-9768-DC8EC1E6AD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56785-914D-4D13-B1C1-3FC4C0B6DDE0}" type="datetimeFigureOut">
              <a:rPr lang="en-US" smtClean="0"/>
              <a:pPr/>
              <a:t>7/11/2014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36761-D6D4-4883-9768-DC8EC1E6AD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56785-914D-4D13-B1C1-3FC4C0B6DDE0}"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36761-D6D4-4883-9768-DC8EC1E6AD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56785-914D-4D13-B1C1-3FC4C0B6DDE0}" type="datetimeFigureOut">
              <a:rPr lang="en-US" smtClean="0"/>
              <a:pPr/>
              <a:t>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36761-D6D4-4883-9768-DC8EC1E6AD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56785-914D-4D13-B1C1-3FC4C0B6DDE0}" type="datetimeFigureOut">
              <a:rPr lang="en-US" smtClean="0"/>
              <a:pPr/>
              <a:t>7/11/2014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36761-D6D4-4883-9768-DC8EC1E6AD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Div_Resources\NSF Logos\ns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18790"/>
            <a:ext cx="1581150" cy="15906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640456" y="1371600"/>
            <a:ext cx="2455544" cy="461665"/>
          </a:xfrm>
          <a:prstGeom prst="rect">
            <a:avLst/>
          </a:prstGeom>
          <a:noFill/>
        </p:spPr>
        <p:txBody>
          <a:bodyPr wrap="none" rtlCol="0">
            <a:spAutoFit/>
          </a:bodyPr>
          <a:lstStyle/>
          <a:p>
            <a:r>
              <a:rPr lang="en-US" sz="2400" dirty="0" smtClean="0"/>
              <a:t>Division of Physics</a:t>
            </a:r>
            <a:endParaRPr lang="en-US" sz="2400" dirty="0"/>
          </a:p>
        </p:txBody>
      </p:sp>
      <p:sp>
        <p:nvSpPr>
          <p:cNvPr id="11" name="TextBox 10"/>
          <p:cNvSpPr txBox="1"/>
          <p:nvPr/>
        </p:nvSpPr>
        <p:spPr>
          <a:xfrm>
            <a:off x="3767798" y="2085945"/>
            <a:ext cx="2089996" cy="400110"/>
          </a:xfrm>
          <a:prstGeom prst="rect">
            <a:avLst/>
          </a:prstGeom>
          <a:noFill/>
        </p:spPr>
        <p:txBody>
          <a:bodyPr wrap="none" rtlCol="0">
            <a:spAutoFit/>
          </a:bodyPr>
          <a:lstStyle/>
          <a:p>
            <a:r>
              <a:rPr lang="en-US" sz="2000" dirty="0" smtClean="0"/>
              <a:t>C. Denise Caldwell</a:t>
            </a:r>
            <a:endParaRPr lang="en-US" sz="2000" dirty="0"/>
          </a:p>
        </p:txBody>
      </p:sp>
      <p:sp>
        <p:nvSpPr>
          <p:cNvPr id="12" name="TextBox 11"/>
          <p:cNvSpPr txBox="1"/>
          <p:nvPr/>
        </p:nvSpPr>
        <p:spPr>
          <a:xfrm>
            <a:off x="3838875" y="2641757"/>
            <a:ext cx="1911614" cy="400110"/>
          </a:xfrm>
          <a:prstGeom prst="rect">
            <a:avLst/>
          </a:prstGeom>
          <a:noFill/>
        </p:spPr>
        <p:txBody>
          <a:bodyPr wrap="none" rtlCol="0">
            <a:spAutoFit/>
          </a:bodyPr>
          <a:lstStyle/>
          <a:p>
            <a:r>
              <a:rPr lang="en-US" sz="2000" dirty="0" smtClean="0"/>
              <a:t>Division Director</a:t>
            </a:r>
            <a:endParaRPr lang="en-US" sz="2000" dirty="0"/>
          </a:p>
        </p:txBody>
      </p:sp>
      <p:sp>
        <p:nvSpPr>
          <p:cNvPr id="13" name="TextBox 12"/>
          <p:cNvSpPr txBox="1"/>
          <p:nvPr/>
        </p:nvSpPr>
        <p:spPr>
          <a:xfrm>
            <a:off x="1600200" y="4495800"/>
            <a:ext cx="6214202" cy="400110"/>
          </a:xfrm>
          <a:prstGeom prst="rect">
            <a:avLst/>
          </a:prstGeom>
          <a:noFill/>
        </p:spPr>
        <p:txBody>
          <a:bodyPr wrap="none" rtlCol="0">
            <a:spAutoFit/>
          </a:bodyPr>
          <a:lstStyle/>
          <a:p>
            <a:r>
              <a:rPr lang="en-US" sz="2000" dirty="0" smtClean="0"/>
              <a:t>Presentation to the Plasma Science Committee, July 2014</a:t>
            </a:r>
            <a:endParaRPr lang="en-US" sz="2000" dirty="0"/>
          </a:p>
        </p:txBody>
      </p:sp>
      <p:sp>
        <p:nvSpPr>
          <p:cNvPr id="3" name="TextBox 2"/>
          <p:cNvSpPr txBox="1"/>
          <p:nvPr/>
        </p:nvSpPr>
        <p:spPr>
          <a:xfrm>
            <a:off x="2920803" y="685800"/>
            <a:ext cx="3747757" cy="461665"/>
          </a:xfrm>
          <a:prstGeom prst="rect">
            <a:avLst/>
          </a:prstGeom>
          <a:noFill/>
        </p:spPr>
        <p:txBody>
          <a:bodyPr wrap="none" rtlCol="0">
            <a:spAutoFit/>
          </a:bodyPr>
          <a:lstStyle/>
          <a:p>
            <a:r>
              <a:rPr lang="en-US" sz="2400" dirty="0" smtClean="0"/>
              <a:t>National Science Foundation</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Plasma Program – research areas</a:t>
            </a:r>
            <a:endParaRPr lang="en-US" dirty="0"/>
          </a:p>
        </p:txBody>
      </p:sp>
      <p:pic>
        <p:nvPicPr>
          <p:cNvPr id="13315" name="Picture 2"/>
          <p:cNvPicPr>
            <a:picLocks noGrp="1" noChangeAspect="1" noChangeArrowheads="1"/>
          </p:cNvPicPr>
          <p:nvPr>
            <p:ph idx="1"/>
          </p:nvPr>
        </p:nvPicPr>
        <p:blipFill>
          <a:blip r:embed="rId2" cstate="print"/>
          <a:srcRect/>
          <a:stretch>
            <a:fillRect/>
          </a:stretch>
        </p:blipFill>
        <p:spPr>
          <a:xfrm>
            <a:off x="457200" y="1676400"/>
            <a:ext cx="3543300" cy="4208463"/>
          </a:xfrm>
        </p:spPr>
      </p:pic>
      <p:sp>
        <p:nvSpPr>
          <p:cNvPr id="13316" name="TextBox 4"/>
          <p:cNvSpPr txBox="1">
            <a:spLocks noChangeArrowheads="1"/>
          </p:cNvSpPr>
          <p:nvPr/>
        </p:nvSpPr>
        <p:spPr bwMode="auto">
          <a:xfrm>
            <a:off x="4724400" y="2590800"/>
            <a:ext cx="3733800" cy="3046413"/>
          </a:xfrm>
          <a:prstGeom prst="rect">
            <a:avLst/>
          </a:prstGeom>
          <a:noFill/>
          <a:ln w="9525">
            <a:solidFill>
              <a:srgbClr val="FFC000"/>
            </a:solidFill>
            <a:miter lim="800000"/>
            <a:headEnd/>
            <a:tailEnd/>
          </a:ln>
        </p:spPr>
        <p:txBody>
          <a:bodyPr>
            <a:spAutoFit/>
          </a:bodyPr>
          <a:lstStyle/>
          <a:p>
            <a:r>
              <a:rPr lang="en-US" sz="1600">
                <a:latin typeface="Book Antiqua" pitchFamily="18" charset="0"/>
              </a:rPr>
              <a:t>“Melting is a kind of disorder.  We measured disorder locally, in each video frame.  Then we prepared this graph which shows how disorder spreads.  There is a melting front that moves through the crystalline lattice.  Previously nobody knew whether it would propagate at the speed of transverse or longitudinal waves or not at any fixed speed at all due to thermal diffusion.  We found it had the fixed speed of the transverse wave.”</a:t>
            </a:r>
          </a:p>
        </p:txBody>
      </p:sp>
      <p:sp>
        <p:nvSpPr>
          <p:cNvPr id="13317" name="TextBox 5"/>
          <p:cNvSpPr txBox="1">
            <a:spLocks noChangeArrowheads="1"/>
          </p:cNvSpPr>
          <p:nvPr/>
        </p:nvSpPr>
        <p:spPr bwMode="auto">
          <a:xfrm>
            <a:off x="4495800" y="1676400"/>
            <a:ext cx="4267200" cy="646113"/>
          </a:xfrm>
          <a:prstGeom prst="rect">
            <a:avLst/>
          </a:prstGeom>
          <a:noFill/>
          <a:ln w="9525">
            <a:solidFill>
              <a:srgbClr val="FFC000"/>
            </a:solidFill>
            <a:miter lim="800000"/>
            <a:headEnd/>
            <a:tailEnd/>
          </a:ln>
        </p:spPr>
        <p:txBody>
          <a:bodyPr>
            <a:spAutoFit/>
          </a:bodyPr>
          <a:lstStyle/>
          <a:p>
            <a:pPr algn="ctr"/>
            <a:r>
              <a:rPr lang="en-US">
                <a:latin typeface="Book Antiqua" pitchFamily="18" charset="0"/>
              </a:rPr>
              <a:t>Evolution of shear induced melting in dusty plasma</a:t>
            </a:r>
          </a:p>
        </p:txBody>
      </p:sp>
      <p:sp>
        <p:nvSpPr>
          <p:cNvPr id="13318" name="TextBox 6"/>
          <p:cNvSpPr txBox="1">
            <a:spLocks noChangeArrowheads="1"/>
          </p:cNvSpPr>
          <p:nvPr/>
        </p:nvSpPr>
        <p:spPr bwMode="auto">
          <a:xfrm>
            <a:off x="533400" y="6019800"/>
            <a:ext cx="8077200" cy="646113"/>
          </a:xfrm>
          <a:prstGeom prst="rect">
            <a:avLst/>
          </a:prstGeom>
          <a:noFill/>
          <a:ln w="9525">
            <a:solidFill>
              <a:srgbClr val="FFC000"/>
            </a:solidFill>
            <a:miter lim="800000"/>
            <a:headEnd/>
            <a:tailEnd/>
          </a:ln>
        </p:spPr>
        <p:txBody>
          <a:bodyPr>
            <a:spAutoFit/>
          </a:bodyPr>
          <a:lstStyle/>
          <a:p>
            <a:r>
              <a:rPr lang="en-US">
                <a:latin typeface="Book Antiqua" pitchFamily="18" charset="0"/>
              </a:rPr>
              <a:t>NSF – PHY – 0903501 – John Goree, PI – this work was published in PRL with co-authors Yan Feng , John Goree &amp; Bin Liu – University of Iowa</a:t>
            </a:r>
          </a:p>
        </p:txBody>
      </p:sp>
    </p:spTree>
    <p:extLst>
      <p:ext uri="{BB962C8B-B14F-4D97-AF65-F5344CB8AC3E}">
        <p14:creationId xmlns:p14="http://schemas.microsoft.com/office/powerpoint/2010/main" val="2608068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eaLnBrk="1" fontAlgn="auto" hangingPunct="1">
              <a:spcAft>
                <a:spcPts val="0"/>
              </a:spcAft>
              <a:defRPr/>
            </a:pPr>
            <a:r>
              <a:rPr lang="en-US" dirty="0" smtClean="0"/>
              <a:t>Plasma Program – research areas</a:t>
            </a:r>
            <a:endParaRPr lang="en-US" dirty="0"/>
          </a:p>
        </p:txBody>
      </p:sp>
      <p:pic>
        <p:nvPicPr>
          <p:cNvPr id="14339" name="Picture 2"/>
          <p:cNvPicPr>
            <a:picLocks noGrp="1" noChangeAspect="1" noChangeArrowheads="1"/>
          </p:cNvPicPr>
          <p:nvPr>
            <p:ph idx="1"/>
          </p:nvPr>
        </p:nvPicPr>
        <p:blipFill>
          <a:blip r:embed="rId2" cstate="print"/>
          <a:srcRect/>
          <a:stretch>
            <a:fillRect/>
          </a:stretch>
        </p:blipFill>
        <p:spPr>
          <a:xfrm>
            <a:off x="669925" y="1219200"/>
            <a:ext cx="7788275" cy="5459413"/>
          </a:xfrm>
          <a:noFill/>
        </p:spPr>
      </p:pic>
    </p:spTree>
    <p:extLst>
      <p:ext uri="{BB962C8B-B14F-4D97-AF65-F5344CB8AC3E}">
        <p14:creationId xmlns:p14="http://schemas.microsoft.com/office/powerpoint/2010/main" val="1539118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001658537"/>
              </p:ext>
            </p:extLst>
          </p:nvPr>
        </p:nvGraphicFramePr>
        <p:xfrm>
          <a:off x="1295400" y="1929455"/>
          <a:ext cx="6629400" cy="401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6200000">
            <a:off x="-186030" y="3448576"/>
            <a:ext cx="2510122" cy="461665"/>
          </a:xfrm>
          <a:prstGeom prst="rect">
            <a:avLst/>
          </a:prstGeom>
          <a:noFill/>
        </p:spPr>
        <p:txBody>
          <a:bodyPr wrap="none" rtlCol="0">
            <a:spAutoFit/>
          </a:bodyPr>
          <a:lstStyle/>
          <a:p>
            <a:r>
              <a:rPr lang="en-US" sz="2400" b="1" dirty="0" smtClean="0"/>
              <a:t>Amount (Millions)</a:t>
            </a:r>
            <a:endParaRPr lang="en-US" sz="2400" b="1" dirty="0"/>
          </a:p>
        </p:txBody>
      </p:sp>
      <p:sp>
        <p:nvSpPr>
          <p:cNvPr id="8" name="TextBox 7"/>
          <p:cNvSpPr txBox="1"/>
          <p:nvPr/>
        </p:nvSpPr>
        <p:spPr>
          <a:xfrm>
            <a:off x="7810504" y="3224857"/>
            <a:ext cx="797815" cy="461665"/>
          </a:xfrm>
          <a:prstGeom prst="rect">
            <a:avLst/>
          </a:prstGeom>
          <a:noFill/>
        </p:spPr>
        <p:txBody>
          <a:bodyPr wrap="none" rtlCol="0">
            <a:spAutoFit/>
          </a:bodyPr>
          <a:lstStyle/>
          <a:p>
            <a:pPr algn="ctr"/>
            <a:r>
              <a:rPr lang="en-US" sz="2400" b="1" dirty="0" smtClean="0">
                <a:solidFill>
                  <a:schemeClr val="tx2">
                    <a:lumMod val="75000"/>
                  </a:schemeClr>
                </a:solidFill>
              </a:rPr>
              <a:t>FY12</a:t>
            </a:r>
          </a:p>
        </p:txBody>
      </p:sp>
      <p:grpSp>
        <p:nvGrpSpPr>
          <p:cNvPr id="9" name="Group 8"/>
          <p:cNvGrpSpPr/>
          <p:nvPr/>
        </p:nvGrpSpPr>
        <p:grpSpPr>
          <a:xfrm>
            <a:off x="209849" y="804311"/>
            <a:ext cx="1676400" cy="995502"/>
            <a:chOff x="762000" y="518319"/>
            <a:chExt cx="1676400" cy="995500"/>
          </a:xfrm>
        </p:grpSpPr>
        <p:sp>
          <p:nvSpPr>
            <p:cNvPr id="10" name="TextBox 9"/>
            <p:cNvSpPr txBox="1"/>
            <p:nvPr/>
          </p:nvSpPr>
          <p:spPr>
            <a:xfrm>
              <a:off x="762000" y="990600"/>
              <a:ext cx="1570813" cy="523219"/>
            </a:xfrm>
            <a:prstGeom prst="rect">
              <a:avLst/>
            </a:prstGeom>
            <a:noFill/>
          </p:spPr>
          <p:txBody>
            <a:bodyPr wrap="none" rtlCol="0">
              <a:spAutoFit/>
            </a:bodyPr>
            <a:lstStyle/>
            <a:p>
              <a:r>
                <a:rPr lang="en-US" sz="2800" b="1" dirty="0" smtClean="0">
                  <a:solidFill>
                    <a:schemeClr val="tx2">
                      <a:lumMod val="75000"/>
                    </a:schemeClr>
                  </a:solidFill>
                </a:rPr>
                <a:t>$ 1309 M</a:t>
              </a:r>
              <a:endParaRPr lang="en-US" sz="2800" b="1" dirty="0">
                <a:solidFill>
                  <a:schemeClr val="tx2">
                    <a:lumMod val="75000"/>
                  </a:schemeClr>
                </a:solidFill>
              </a:endParaRPr>
            </a:p>
          </p:txBody>
        </p:sp>
        <p:sp>
          <p:nvSpPr>
            <p:cNvPr id="11" name="Title 1"/>
            <p:cNvSpPr txBox="1">
              <a:spLocks/>
            </p:cNvSpPr>
            <p:nvPr/>
          </p:nvSpPr>
          <p:spPr>
            <a:xfrm>
              <a:off x="762000" y="518319"/>
              <a:ext cx="1676400" cy="6397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kern="1200">
                  <a:solidFill>
                    <a:schemeClr val="tx2">
                      <a:lumMod val="75000"/>
                    </a:schemeClr>
                  </a:solidFill>
                  <a:latin typeface="Arial" pitchFamily="34" charset="0"/>
                  <a:ea typeface="+mj-ea"/>
                  <a:cs typeface="Arial" pitchFamily="34" charset="0"/>
                </a:defRPr>
              </a:lvl1pPr>
            </a:lstStyle>
            <a:p>
              <a:pPr algn="ctr"/>
              <a:r>
                <a:rPr lang="en-US" sz="2800" b="1" dirty="0" smtClean="0">
                  <a:latin typeface="Calibri"/>
                  <a:cs typeface="Calibri"/>
                </a:rPr>
                <a:t>FY 2012</a:t>
              </a:r>
              <a:endParaRPr lang="en-US" sz="2800" b="1" dirty="0">
                <a:solidFill>
                  <a:schemeClr val="accent1">
                    <a:lumMod val="60000"/>
                    <a:lumOff val="40000"/>
                  </a:schemeClr>
                </a:solidFill>
                <a:latin typeface="Calibri"/>
                <a:cs typeface="Calibri"/>
              </a:endParaRPr>
            </a:p>
          </p:txBody>
        </p:sp>
      </p:grpSp>
      <p:grpSp>
        <p:nvGrpSpPr>
          <p:cNvPr id="12" name="Group 11"/>
          <p:cNvGrpSpPr/>
          <p:nvPr/>
        </p:nvGrpSpPr>
        <p:grpSpPr>
          <a:xfrm>
            <a:off x="1645000" y="766997"/>
            <a:ext cx="1026092" cy="638029"/>
            <a:chOff x="2867320" y="328607"/>
            <a:chExt cx="1026092" cy="638029"/>
          </a:xfrm>
        </p:grpSpPr>
        <p:sp>
          <p:nvSpPr>
            <p:cNvPr id="13" name="Right Arrow 12"/>
            <p:cNvSpPr/>
            <p:nvPr/>
          </p:nvSpPr>
          <p:spPr>
            <a:xfrm>
              <a:off x="3200400" y="814236"/>
              <a:ext cx="381000" cy="152400"/>
            </a:xfrm>
            <a:prstGeom prst="rightArrow">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4" name="TextBox 13"/>
            <p:cNvSpPr txBox="1"/>
            <p:nvPr/>
          </p:nvSpPr>
          <p:spPr>
            <a:xfrm>
              <a:off x="2867320" y="328607"/>
              <a:ext cx="1026092" cy="461665"/>
            </a:xfrm>
            <a:prstGeom prst="rect">
              <a:avLst/>
            </a:prstGeom>
            <a:noFill/>
          </p:spPr>
          <p:txBody>
            <a:bodyPr wrap="none" rtlCol="0">
              <a:spAutoFit/>
            </a:bodyPr>
            <a:lstStyle/>
            <a:p>
              <a:r>
                <a:rPr lang="en-US" sz="2400" b="1" dirty="0" smtClean="0">
                  <a:solidFill>
                    <a:schemeClr val="tx1">
                      <a:lumMod val="75000"/>
                      <a:lumOff val="25000"/>
                    </a:schemeClr>
                  </a:solidFill>
                </a:rPr>
                <a:t>– 4.5%</a:t>
              </a:r>
              <a:endParaRPr lang="en-US" sz="2400" b="1" dirty="0">
                <a:solidFill>
                  <a:schemeClr val="tx1">
                    <a:lumMod val="75000"/>
                    <a:lumOff val="25000"/>
                  </a:schemeClr>
                </a:solidFill>
              </a:endParaRPr>
            </a:p>
          </p:txBody>
        </p:sp>
      </p:grpSp>
      <p:grpSp>
        <p:nvGrpSpPr>
          <p:cNvPr id="15" name="Group 14"/>
          <p:cNvGrpSpPr/>
          <p:nvPr/>
        </p:nvGrpSpPr>
        <p:grpSpPr>
          <a:xfrm>
            <a:off x="4259160" y="790961"/>
            <a:ext cx="956512" cy="638029"/>
            <a:chOff x="5265223" y="328607"/>
            <a:chExt cx="956512" cy="638029"/>
          </a:xfrm>
        </p:grpSpPr>
        <p:sp>
          <p:nvSpPr>
            <p:cNvPr id="16" name="Right Arrow 15"/>
            <p:cNvSpPr/>
            <p:nvPr/>
          </p:nvSpPr>
          <p:spPr>
            <a:xfrm>
              <a:off x="5514680" y="814236"/>
              <a:ext cx="381000" cy="152400"/>
            </a:xfrm>
            <a:prstGeom prst="rightArrow">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5265223" y="328607"/>
              <a:ext cx="956512" cy="461665"/>
            </a:xfrm>
            <a:prstGeom prst="rect">
              <a:avLst/>
            </a:prstGeom>
            <a:noFill/>
          </p:spPr>
          <p:txBody>
            <a:bodyPr wrap="none" rtlCol="0">
              <a:spAutoFit/>
            </a:bodyPr>
            <a:lstStyle/>
            <a:p>
              <a:r>
                <a:rPr lang="en-US" sz="2400" b="1" dirty="0" smtClean="0">
                  <a:solidFill>
                    <a:schemeClr val="tx1">
                      <a:lumMod val="75000"/>
                      <a:lumOff val="25000"/>
                    </a:schemeClr>
                  </a:solidFill>
                </a:rPr>
                <a:t>+4.0%</a:t>
              </a:r>
              <a:endParaRPr lang="en-US" sz="2400" b="1" dirty="0">
                <a:solidFill>
                  <a:schemeClr val="tx1">
                    <a:lumMod val="75000"/>
                    <a:lumOff val="25000"/>
                  </a:schemeClr>
                </a:solidFill>
              </a:endParaRPr>
            </a:p>
          </p:txBody>
        </p:sp>
      </p:grpSp>
      <p:sp>
        <p:nvSpPr>
          <p:cNvPr id="18" name="TextBox 17"/>
          <p:cNvSpPr txBox="1"/>
          <p:nvPr/>
        </p:nvSpPr>
        <p:spPr>
          <a:xfrm>
            <a:off x="7810504" y="3682057"/>
            <a:ext cx="797815" cy="461665"/>
          </a:xfrm>
          <a:prstGeom prst="rect">
            <a:avLst/>
          </a:prstGeom>
          <a:noFill/>
        </p:spPr>
        <p:txBody>
          <a:bodyPr wrap="none" rtlCol="0">
            <a:spAutoFit/>
          </a:bodyPr>
          <a:lstStyle/>
          <a:p>
            <a:r>
              <a:rPr lang="en-US" sz="2400" b="1" dirty="0" smtClean="0">
                <a:solidFill>
                  <a:srgbClr val="B73E3D"/>
                </a:solidFill>
              </a:rPr>
              <a:t>FY13</a:t>
            </a:r>
            <a:endParaRPr lang="en-US" sz="2400" b="1" dirty="0">
              <a:solidFill>
                <a:srgbClr val="B73E3D"/>
              </a:solidFill>
            </a:endParaRPr>
          </a:p>
        </p:txBody>
      </p:sp>
      <p:sp>
        <p:nvSpPr>
          <p:cNvPr id="19" name="TextBox 18"/>
          <p:cNvSpPr txBox="1"/>
          <p:nvPr/>
        </p:nvSpPr>
        <p:spPr>
          <a:xfrm>
            <a:off x="7810504" y="4139257"/>
            <a:ext cx="797815" cy="461665"/>
          </a:xfrm>
          <a:prstGeom prst="rect">
            <a:avLst/>
          </a:prstGeom>
          <a:noFill/>
        </p:spPr>
        <p:txBody>
          <a:bodyPr wrap="none" rtlCol="0">
            <a:spAutoFit/>
          </a:bodyPr>
          <a:lstStyle/>
          <a:p>
            <a:r>
              <a:rPr lang="en-US" sz="2400" b="1" dirty="0" smtClean="0">
                <a:solidFill>
                  <a:srgbClr val="95B3D7"/>
                </a:solidFill>
              </a:rPr>
              <a:t>FY14</a:t>
            </a:r>
            <a:endParaRPr lang="en-US" sz="2400" b="1" dirty="0">
              <a:solidFill>
                <a:srgbClr val="95B3D7"/>
              </a:solidFill>
            </a:endParaRPr>
          </a:p>
        </p:txBody>
      </p:sp>
      <p:grpSp>
        <p:nvGrpSpPr>
          <p:cNvPr id="20" name="Group 19"/>
          <p:cNvGrpSpPr/>
          <p:nvPr/>
        </p:nvGrpSpPr>
        <p:grpSpPr>
          <a:xfrm>
            <a:off x="2448816" y="807408"/>
            <a:ext cx="1676400" cy="947560"/>
            <a:chOff x="3733800" y="521418"/>
            <a:chExt cx="1676400" cy="947559"/>
          </a:xfrm>
        </p:grpSpPr>
        <p:sp>
          <p:nvSpPr>
            <p:cNvPr id="21" name="TextBox 20"/>
            <p:cNvSpPr txBox="1"/>
            <p:nvPr/>
          </p:nvSpPr>
          <p:spPr>
            <a:xfrm>
              <a:off x="3786040" y="945757"/>
              <a:ext cx="1570813" cy="523220"/>
            </a:xfrm>
            <a:prstGeom prst="rect">
              <a:avLst/>
            </a:prstGeom>
            <a:noFill/>
          </p:spPr>
          <p:txBody>
            <a:bodyPr wrap="none" rtlCol="0">
              <a:spAutoFit/>
            </a:bodyPr>
            <a:lstStyle/>
            <a:p>
              <a:r>
                <a:rPr lang="en-US" sz="2800" b="1" dirty="0" smtClean="0">
                  <a:solidFill>
                    <a:srgbClr val="B73E3D"/>
                  </a:solidFill>
                </a:rPr>
                <a:t>$ 1250 M</a:t>
              </a:r>
              <a:endParaRPr lang="en-US" sz="2800" b="1" dirty="0">
                <a:solidFill>
                  <a:srgbClr val="B73E3D"/>
                </a:solidFill>
              </a:endParaRPr>
            </a:p>
          </p:txBody>
        </p:sp>
        <p:sp>
          <p:nvSpPr>
            <p:cNvPr id="22" name="Title 1"/>
            <p:cNvSpPr txBox="1">
              <a:spLocks/>
            </p:cNvSpPr>
            <p:nvPr/>
          </p:nvSpPr>
          <p:spPr>
            <a:xfrm>
              <a:off x="3733800" y="521418"/>
              <a:ext cx="1676400" cy="6397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kern="1200">
                  <a:solidFill>
                    <a:schemeClr val="tx2">
                      <a:lumMod val="75000"/>
                    </a:schemeClr>
                  </a:solidFill>
                  <a:latin typeface="Arial" pitchFamily="34" charset="0"/>
                  <a:ea typeface="+mj-ea"/>
                  <a:cs typeface="Arial" pitchFamily="34" charset="0"/>
                </a:defRPr>
              </a:lvl1pPr>
            </a:lstStyle>
            <a:p>
              <a:pPr algn="ctr"/>
              <a:r>
                <a:rPr lang="en-US" sz="2800" b="1" dirty="0" smtClean="0">
                  <a:solidFill>
                    <a:srgbClr val="B73E3D"/>
                  </a:solidFill>
                  <a:latin typeface="Calibri"/>
                  <a:cs typeface="Calibri"/>
                </a:rPr>
                <a:t>FY 2013</a:t>
              </a:r>
              <a:endParaRPr lang="en-US" sz="2800" b="1" dirty="0">
                <a:solidFill>
                  <a:schemeClr val="accent1">
                    <a:lumMod val="60000"/>
                    <a:lumOff val="40000"/>
                  </a:schemeClr>
                </a:solidFill>
                <a:latin typeface="Calibri"/>
                <a:cs typeface="Calibri"/>
              </a:endParaRPr>
            </a:p>
          </p:txBody>
        </p:sp>
      </p:grpSp>
      <p:grpSp>
        <p:nvGrpSpPr>
          <p:cNvPr id="23" name="Group 22"/>
          <p:cNvGrpSpPr/>
          <p:nvPr/>
        </p:nvGrpSpPr>
        <p:grpSpPr>
          <a:xfrm>
            <a:off x="6604199" y="797044"/>
            <a:ext cx="897451" cy="638029"/>
            <a:chOff x="5265223" y="328607"/>
            <a:chExt cx="897451" cy="638029"/>
          </a:xfrm>
        </p:grpSpPr>
        <p:sp>
          <p:nvSpPr>
            <p:cNvPr id="24" name="Right Arrow 23"/>
            <p:cNvSpPr/>
            <p:nvPr/>
          </p:nvSpPr>
          <p:spPr>
            <a:xfrm>
              <a:off x="5514680" y="814236"/>
              <a:ext cx="381000" cy="152400"/>
            </a:xfrm>
            <a:prstGeom prst="rightArrow">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265223" y="328607"/>
              <a:ext cx="897451" cy="461665"/>
            </a:xfrm>
            <a:prstGeom prst="rect">
              <a:avLst/>
            </a:prstGeom>
            <a:noFill/>
          </p:spPr>
          <p:txBody>
            <a:bodyPr wrap="none" rtlCol="0">
              <a:spAutoFit/>
            </a:bodyPr>
            <a:lstStyle/>
            <a:p>
              <a:r>
                <a:rPr lang="en-US" sz="2400" b="1" dirty="0" smtClean="0">
                  <a:solidFill>
                    <a:schemeClr val="tx1">
                      <a:lumMod val="75000"/>
                      <a:lumOff val="25000"/>
                    </a:schemeClr>
                  </a:solidFill>
                </a:rPr>
                <a:t>-0.3%</a:t>
              </a:r>
              <a:endParaRPr lang="en-US" sz="2400" b="1" dirty="0">
                <a:solidFill>
                  <a:schemeClr val="tx1">
                    <a:lumMod val="75000"/>
                    <a:lumOff val="25000"/>
                  </a:schemeClr>
                </a:solidFill>
              </a:endParaRPr>
            </a:p>
          </p:txBody>
        </p:sp>
      </p:grpSp>
      <p:sp>
        <p:nvSpPr>
          <p:cNvPr id="26" name="TextBox 25"/>
          <p:cNvSpPr txBox="1"/>
          <p:nvPr/>
        </p:nvSpPr>
        <p:spPr>
          <a:xfrm>
            <a:off x="7810504" y="4620957"/>
            <a:ext cx="797815" cy="461665"/>
          </a:xfrm>
          <a:prstGeom prst="rect">
            <a:avLst/>
          </a:prstGeom>
          <a:noFill/>
        </p:spPr>
        <p:txBody>
          <a:bodyPr wrap="none" rtlCol="0">
            <a:spAutoFit/>
          </a:bodyPr>
          <a:lstStyle/>
          <a:p>
            <a:r>
              <a:rPr lang="en-US" sz="2400" b="1" dirty="0" smtClean="0">
                <a:solidFill>
                  <a:srgbClr val="D99694"/>
                </a:solidFill>
              </a:rPr>
              <a:t>FY15</a:t>
            </a:r>
            <a:endParaRPr lang="en-US" sz="2400" b="1" dirty="0">
              <a:solidFill>
                <a:srgbClr val="D99694"/>
              </a:solidFill>
            </a:endParaRPr>
          </a:p>
        </p:txBody>
      </p:sp>
      <p:grpSp>
        <p:nvGrpSpPr>
          <p:cNvPr id="27" name="Group 26"/>
          <p:cNvGrpSpPr/>
          <p:nvPr/>
        </p:nvGrpSpPr>
        <p:grpSpPr>
          <a:xfrm>
            <a:off x="5078904" y="573429"/>
            <a:ext cx="1752600" cy="1409310"/>
            <a:chOff x="6553200" y="518319"/>
            <a:chExt cx="1752600" cy="1409311"/>
          </a:xfrm>
        </p:grpSpPr>
        <p:sp>
          <p:nvSpPr>
            <p:cNvPr id="28" name="TextBox 27"/>
            <p:cNvSpPr txBox="1"/>
            <p:nvPr/>
          </p:nvSpPr>
          <p:spPr>
            <a:xfrm>
              <a:off x="6582587" y="990600"/>
              <a:ext cx="1570813" cy="523220"/>
            </a:xfrm>
            <a:prstGeom prst="rect">
              <a:avLst/>
            </a:prstGeom>
            <a:noFill/>
          </p:spPr>
          <p:txBody>
            <a:bodyPr wrap="none" rtlCol="0">
              <a:spAutoFit/>
            </a:bodyPr>
            <a:lstStyle/>
            <a:p>
              <a:r>
                <a:rPr lang="en-US" sz="2800" b="1" dirty="0" smtClean="0">
                  <a:solidFill>
                    <a:srgbClr val="95B3D7"/>
                  </a:solidFill>
                </a:rPr>
                <a:t>$ 1300 M</a:t>
              </a:r>
              <a:endParaRPr lang="en-US" sz="2800" b="1" dirty="0">
                <a:solidFill>
                  <a:srgbClr val="95B3D7"/>
                </a:solidFill>
              </a:endParaRPr>
            </a:p>
          </p:txBody>
        </p:sp>
        <p:sp>
          <p:nvSpPr>
            <p:cNvPr id="29" name="Title 1"/>
            <p:cNvSpPr txBox="1">
              <a:spLocks/>
            </p:cNvSpPr>
            <p:nvPr/>
          </p:nvSpPr>
          <p:spPr>
            <a:xfrm>
              <a:off x="6553200" y="518319"/>
              <a:ext cx="1752600" cy="6397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kern="1200">
                  <a:solidFill>
                    <a:schemeClr val="tx2">
                      <a:lumMod val="75000"/>
                    </a:schemeClr>
                  </a:solidFill>
                  <a:latin typeface="Arial" pitchFamily="34" charset="0"/>
                  <a:ea typeface="+mj-ea"/>
                  <a:cs typeface="Arial" pitchFamily="34" charset="0"/>
                </a:defRPr>
              </a:lvl1pPr>
            </a:lstStyle>
            <a:p>
              <a:pPr algn="ctr"/>
              <a:r>
                <a:rPr lang="en-US" sz="2800" b="1" dirty="0" smtClean="0">
                  <a:solidFill>
                    <a:schemeClr val="accent1">
                      <a:lumMod val="60000"/>
                      <a:lumOff val="40000"/>
                    </a:schemeClr>
                  </a:solidFill>
                  <a:latin typeface="Calibri"/>
                  <a:cs typeface="Calibri"/>
                </a:rPr>
                <a:t>FY 2014</a:t>
              </a:r>
              <a:endParaRPr lang="en-US" sz="2800" b="1" dirty="0">
                <a:solidFill>
                  <a:schemeClr val="accent1">
                    <a:lumMod val="60000"/>
                    <a:lumOff val="40000"/>
                  </a:schemeClr>
                </a:solidFill>
                <a:latin typeface="Calibri"/>
                <a:cs typeface="Calibri"/>
              </a:endParaRPr>
            </a:p>
          </p:txBody>
        </p:sp>
        <p:sp>
          <p:nvSpPr>
            <p:cNvPr id="30" name="TextBox 29"/>
            <p:cNvSpPr txBox="1"/>
            <p:nvPr/>
          </p:nvSpPr>
          <p:spPr>
            <a:xfrm>
              <a:off x="6574162" y="1404410"/>
              <a:ext cx="1717212" cy="523220"/>
            </a:xfrm>
            <a:prstGeom prst="rect">
              <a:avLst/>
            </a:prstGeom>
            <a:noFill/>
          </p:spPr>
          <p:txBody>
            <a:bodyPr wrap="none" rtlCol="0">
              <a:spAutoFit/>
            </a:bodyPr>
            <a:lstStyle/>
            <a:p>
              <a:r>
                <a:rPr lang="en-US" sz="2800" b="1" dirty="0" smtClean="0">
                  <a:solidFill>
                    <a:srgbClr val="95B3D7"/>
                  </a:solidFill>
                </a:rPr>
                <a:t>(estimate)</a:t>
              </a:r>
              <a:endParaRPr lang="en-US" sz="2800" b="1" dirty="0">
                <a:solidFill>
                  <a:srgbClr val="95B3D7"/>
                </a:solidFill>
              </a:endParaRPr>
            </a:p>
          </p:txBody>
        </p:sp>
      </p:grpSp>
      <p:grpSp>
        <p:nvGrpSpPr>
          <p:cNvPr id="31" name="Group 30"/>
          <p:cNvGrpSpPr/>
          <p:nvPr/>
        </p:nvGrpSpPr>
        <p:grpSpPr>
          <a:xfrm>
            <a:off x="2743200" y="1840444"/>
            <a:ext cx="5058265" cy="1262214"/>
            <a:chOff x="2743200" y="1663587"/>
            <a:chExt cx="5058265" cy="1262214"/>
          </a:xfrm>
        </p:grpSpPr>
        <p:sp>
          <p:nvSpPr>
            <p:cNvPr id="32" name="TextBox 31"/>
            <p:cNvSpPr txBox="1"/>
            <p:nvPr/>
          </p:nvSpPr>
          <p:spPr>
            <a:xfrm>
              <a:off x="2743200" y="2285998"/>
              <a:ext cx="648585" cy="369332"/>
            </a:xfrm>
            <a:prstGeom prst="rect">
              <a:avLst/>
            </a:prstGeom>
            <a:noFill/>
          </p:spPr>
          <p:txBody>
            <a:bodyPr wrap="none" rtlCol="0">
              <a:spAutoFit/>
            </a:bodyPr>
            <a:lstStyle/>
            <a:p>
              <a:r>
                <a:rPr lang="en-US" b="1" dirty="0" smtClean="0">
                  <a:solidFill>
                    <a:schemeClr val="accent2"/>
                  </a:solidFill>
                </a:rPr>
                <a:t>1.6%</a:t>
              </a:r>
              <a:endParaRPr lang="en-US" b="1" dirty="0">
                <a:solidFill>
                  <a:schemeClr val="accent2"/>
                </a:solidFill>
              </a:endParaRPr>
            </a:p>
          </p:txBody>
        </p:sp>
        <p:sp>
          <p:nvSpPr>
            <p:cNvPr id="33" name="TextBox 32"/>
            <p:cNvSpPr txBox="1"/>
            <p:nvPr/>
          </p:nvSpPr>
          <p:spPr>
            <a:xfrm>
              <a:off x="3810000" y="2285998"/>
              <a:ext cx="648585" cy="369332"/>
            </a:xfrm>
            <a:prstGeom prst="rect">
              <a:avLst/>
            </a:prstGeom>
            <a:noFill/>
          </p:spPr>
          <p:txBody>
            <a:bodyPr wrap="none" rtlCol="0">
              <a:spAutoFit/>
            </a:bodyPr>
            <a:lstStyle/>
            <a:p>
              <a:r>
                <a:rPr lang="en-US" b="1" dirty="0" smtClean="0">
                  <a:solidFill>
                    <a:schemeClr val="accent2"/>
                  </a:solidFill>
                </a:rPr>
                <a:t>3.6%</a:t>
              </a:r>
              <a:endParaRPr lang="en-US" b="1" dirty="0">
                <a:solidFill>
                  <a:schemeClr val="accent2"/>
                </a:solidFill>
              </a:endParaRPr>
            </a:p>
          </p:txBody>
        </p:sp>
        <p:sp>
          <p:nvSpPr>
            <p:cNvPr id="34" name="TextBox 33"/>
            <p:cNvSpPr txBox="1"/>
            <p:nvPr/>
          </p:nvSpPr>
          <p:spPr>
            <a:xfrm>
              <a:off x="6061665" y="2556469"/>
              <a:ext cx="648585" cy="369332"/>
            </a:xfrm>
            <a:prstGeom prst="rect">
              <a:avLst/>
            </a:prstGeom>
            <a:noFill/>
          </p:spPr>
          <p:txBody>
            <a:bodyPr wrap="none" rtlCol="0">
              <a:spAutoFit/>
            </a:bodyPr>
            <a:lstStyle/>
            <a:p>
              <a:r>
                <a:rPr lang="en-US" b="1" dirty="0" smtClean="0">
                  <a:solidFill>
                    <a:schemeClr val="accent2"/>
                  </a:solidFill>
                </a:rPr>
                <a:t>2.4%</a:t>
              </a:r>
              <a:endParaRPr lang="en-US" b="1" dirty="0">
                <a:solidFill>
                  <a:schemeClr val="accent2"/>
                </a:solidFill>
              </a:endParaRPr>
            </a:p>
          </p:txBody>
        </p:sp>
        <p:sp>
          <p:nvSpPr>
            <p:cNvPr id="35" name="TextBox 34"/>
            <p:cNvSpPr txBox="1"/>
            <p:nvPr/>
          </p:nvSpPr>
          <p:spPr>
            <a:xfrm>
              <a:off x="7152880" y="2023069"/>
              <a:ext cx="648585" cy="369332"/>
            </a:xfrm>
            <a:prstGeom prst="rect">
              <a:avLst/>
            </a:prstGeom>
            <a:noFill/>
          </p:spPr>
          <p:txBody>
            <a:bodyPr wrap="none" rtlCol="0">
              <a:spAutoFit/>
            </a:bodyPr>
            <a:lstStyle/>
            <a:p>
              <a:r>
                <a:rPr lang="en-US" b="1" dirty="0" smtClean="0">
                  <a:solidFill>
                    <a:schemeClr val="accent2"/>
                  </a:solidFill>
                </a:rPr>
                <a:t>5.2%</a:t>
              </a:r>
              <a:endParaRPr lang="en-US" b="1" dirty="0">
                <a:solidFill>
                  <a:schemeClr val="accent2"/>
                </a:solidFill>
              </a:endParaRPr>
            </a:p>
          </p:txBody>
        </p:sp>
        <p:sp>
          <p:nvSpPr>
            <p:cNvPr id="36" name="TextBox 35"/>
            <p:cNvSpPr txBox="1"/>
            <p:nvPr/>
          </p:nvSpPr>
          <p:spPr>
            <a:xfrm>
              <a:off x="4939045" y="1663587"/>
              <a:ext cx="648585" cy="369332"/>
            </a:xfrm>
            <a:prstGeom prst="rect">
              <a:avLst/>
            </a:prstGeom>
            <a:noFill/>
          </p:spPr>
          <p:txBody>
            <a:bodyPr wrap="none" rtlCol="0">
              <a:spAutoFit/>
            </a:bodyPr>
            <a:lstStyle/>
            <a:p>
              <a:r>
                <a:rPr lang="en-US" b="1" dirty="0" smtClean="0">
                  <a:solidFill>
                    <a:schemeClr val="accent2"/>
                  </a:solidFill>
                </a:rPr>
                <a:t>2.8%</a:t>
              </a:r>
              <a:endParaRPr lang="en-US" b="1" dirty="0">
                <a:solidFill>
                  <a:schemeClr val="accent2"/>
                </a:solidFill>
              </a:endParaRPr>
            </a:p>
          </p:txBody>
        </p:sp>
      </p:grpSp>
      <p:grpSp>
        <p:nvGrpSpPr>
          <p:cNvPr id="37" name="Group 36"/>
          <p:cNvGrpSpPr/>
          <p:nvPr/>
        </p:nvGrpSpPr>
        <p:grpSpPr>
          <a:xfrm>
            <a:off x="7825580" y="2234255"/>
            <a:ext cx="1129883" cy="381240"/>
            <a:chOff x="7825580" y="2548114"/>
            <a:chExt cx="1129883" cy="381240"/>
          </a:xfrm>
        </p:grpSpPr>
        <p:sp>
          <p:nvSpPr>
            <p:cNvPr id="38" name="TextBox 37"/>
            <p:cNvSpPr txBox="1"/>
            <p:nvPr/>
          </p:nvSpPr>
          <p:spPr>
            <a:xfrm>
              <a:off x="7897735" y="2548114"/>
              <a:ext cx="959668" cy="369332"/>
            </a:xfrm>
            <a:prstGeom prst="rect">
              <a:avLst/>
            </a:prstGeom>
            <a:noFill/>
          </p:spPr>
          <p:txBody>
            <a:bodyPr wrap="none" rtlCol="0">
              <a:spAutoFit/>
            </a:bodyPr>
            <a:lstStyle/>
            <a:p>
              <a:r>
                <a:rPr lang="en-US" b="1" dirty="0" smtClean="0">
                  <a:solidFill>
                    <a:schemeClr val="accent2"/>
                  </a:solidFill>
                </a:rPr>
                <a:t>vs. FY13</a:t>
              </a:r>
              <a:endParaRPr lang="en-US" b="1" dirty="0">
                <a:solidFill>
                  <a:schemeClr val="accent2"/>
                </a:solidFill>
              </a:endParaRPr>
            </a:p>
          </p:txBody>
        </p:sp>
        <p:sp>
          <p:nvSpPr>
            <p:cNvPr id="39" name="Oval 38"/>
            <p:cNvSpPr/>
            <p:nvPr/>
          </p:nvSpPr>
          <p:spPr>
            <a:xfrm>
              <a:off x="7825580" y="2590800"/>
              <a:ext cx="1129883" cy="338554"/>
            </a:xfrm>
            <a:prstGeom prst="ellipse">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TextBox 39"/>
          <p:cNvSpPr txBox="1"/>
          <p:nvPr/>
        </p:nvSpPr>
        <p:spPr>
          <a:xfrm>
            <a:off x="3506648" y="191683"/>
            <a:ext cx="2145890" cy="523220"/>
          </a:xfrm>
          <a:prstGeom prst="rect">
            <a:avLst/>
          </a:prstGeom>
          <a:noFill/>
        </p:spPr>
        <p:txBody>
          <a:bodyPr wrap="none" rtlCol="0">
            <a:spAutoFit/>
          </a:bodyPr>
          <a:lstStyle/>
          <a:p>
            <a:pPr algn="ctr"/>
            <a:r>
              <a:rPr lang="en-US" sz="2800" b="1" dirty="0" smtClean="0">
                <a:solidFill>
                  <a:schemeClr val="tx2">
                    <a:lumMod val="75000"/>
                  </a:schemeClr>
                </a:solidFill>
              </a:rPr>
              <a:t>MPS Budgets</a:t>
            </a:r>
            <a:endParaRPr lang="en-US" sz="2800" b="1" dirty="0">
              <a:solidFill>
                <a:schemeClr val="tx2">
                  <a:lumMod val="75000"/>
                </a:schemeClr>
              </a:solidFill>
            </a:endParaRPr>
          </a:p>
        </p:txBody>
      </p:sp>
      <p:pic>
        <p:nvPicPr>
          <p:cNvPr id="41" name="Picture 2" descr="P:\Div_Resources\NSF Logos\nsf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594" y="152400"/>
            <a:ext cx="736473" cy="74091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2325524" y="5791200"/>
            <a:ext cx="669023" cy="461665"/>
          </a:xfrm>
          <a:prstGeom prst="rect">
            <a:avLst/>
          </a:prstGeom>
          <a:noFill/>
        </p:spPr>
        <p:txBody>
          <a:bodyPr wrap="none" rtlCol="0">
            <a:spAutoFit/>
          </a:bodyPr>
          <a:lstStyle/>
          <a:p>
            <a:r>
              <a:rPr lang="en-US" sz="2400" b="1" dirty="0" smtClean="0"/>
              <a:t>AST</a:t>
            </a:r>
            <a:endParaRPr lang="en-US" sz="2400" b="1" dirty="0"/>
          </a:p>
        </p:txBody>
      </p:sp>
      <p:sp>
        <p:nvSpPr>
          <p:cNvPr id="44" name="TextBox 43"/>
          <p:cNvSpPr txBox="1"/>
          <p:nvPr/>
        </p:nvSpPr>
        <p:spPr>
          <a:xfrm>
            <a:off x="3429000" y="5791199"/>
            <a:ext cx="691866" cy="461665"/>
          </a:xfrm>
          <a:prstGeom prst="rect">
            <a:avLst/>
          </a:prstGeom>
          <a:noFill/>
        </p:spPr>
        <p:txBody>
          <a:bodyPr wrap="none" rtlCol="0">
            <a:spAutoFit/>
          </a:bodyPr>
          <a:lstStyle/>
          <a:p>
            <a:r>
              <a:rPr lang="en-US" sz="2400" b="1" dirty="0" smtClean="0"/>
              <a:t>CHE</a:t>
            </a:r>
            <a:endParaRPr lang="en-US" sz="2400" b="1" dirty="0"/>
          </a:p>
        </p:txBody>
      </p:sp>
      <p:sp>
        <p:nvSpPr>
          <p:cNvPr id="45" name="TextBox 44"/>
          <p:cNvSpPr txBox="1"/>
          <p:nvPr/>
        </p:nvSpPr>
        <p:spPr>
          <a:xfrm>
            <a:off x="4479138" y="5788403"/>
            <a:ext cx="820958" cy="461665"/>
          </a:xfrm>
          <a:prstGeom prst="rect">
            <a:avLst/>
          </a:prstGeom>
          <a:noFill/>
        </p:spPr>
        <p:txBody>
          <a:bodyPr wrap="none" rtlCol="0">
            <a:spAutoFit/>
          </a:bodyPr>
          <a:lstStyle/>
          <a:p>
            <a:r>
              <a:rPr lang="en-US" sz="2400" b="1" dirty="0" smtClean="0"/>
              <a:t>DMR</a:t>
            </a:r>
            <a:endParaRPr lang="en-US" sz="2400" b="1" dirty="0"/>
          </a:p>
        </p:txBody>
      </p:sp>
      <p:sp>
        <p:nvSpPr>
          <p:cNvPr id="46" name="TextBox 45"/>
          <p:cNvSpPr txBox="1"/>
          <p:nvPr/>
        </p:nvSpPr>
        <p:spPr>
          <a:xfrm>
            <a:off x="5624959" y="5786735"/>
            <a:ext cx="793156" cy="461665"/>
          </a:xfrm>
          <a:prstGeom prst="rect">
            <a:avLst/>
          </a:prstGeom>
          <a:noFill/>
        </p:spPr>
        <p:txBody>
          <a:bodyPr wrap="none" rtlCol="0">
            <a:spAutoFit/>
          </a:bodyPr>
          <a:lstStyle/>
          <a:p>
            <a:r>
              <a:rPr lang="en-US" sz="2400" b="1" dirty="0" smtClean="0"/>
              <a:t>DMS</a:t>
            </a:r>
            <a:endParaRPr lang="en-US" sz="2400" b="1" dirty="0"/>
          </a:p>
        </p:txBody>
      </p:sp>
      <p:sp>
        <p:nvSpPr>
          <p:cNvPr id="47" name="TextBox 46"/>
          <p:cNvSpPr txBox="1"/>
          <p:nvPr/>
        </p:nvSpPr>
        <p:spPr>
          <a:xfrm>
            <a:off x="6781800" y="5783939"/>
            <a:ext cx="710451" cy="461665"/>
          </a:xfrm>
          <a:prstGeom prst="rect">
            <a:avLst/>
          </a:prstGeom>
          <a:noFill/>
        </p:spPr>
        <p:txBody>
          <a:bodyPr wrap="none" rtlCol="0">
            <a:spAutoFit/>
          </a:bodyPr>
          <a:lstStyle/>
          <a:p>
            <a:r>
              <a:rPr lang="en-US" sz="2400" b="1" dirty="0" smtClean="0"/>
              <a:t>PHY</a:t>
            </a:r>
            <a:endParaRPr lang="en-US" sz="2400" b="1" dirty="0"/>
          </a:p>
        </p:txBody>
      </p:sp>
      <p:grpSp>
        <p:nvGrpSpPr>
          <p:cNvPr id="48" name="Group 47"/>
          <p:cNvGrpSpPr/>
          <p:nvPr/>
        </p:nvGrpSpPr>
        <p:grpSpPr>
          <a:xfrm>
            <a:off x="7423939" y="571500"/>
            <a:ext cx="1752600" cy="1426388"/>
            <a:chOff x="6553200" y="518319"/>
            <a:chExt cx="1752600" cy="1426388"/>
          </a:xfrm>
        </p:grpSpPr>
        <p:sp>
          <p:nvSpPr>
            <p:cNvPr id="49" name="TextBox 48"/>
            <p:cNvSpPr txBox="1"/>
            <p:nvPr/>
          </p:nvSpPr>
          <p:spPr>
            <a:xfrm>
              <a:off x="6582587" y="990600"/>
              <a:ext cx="1570813" cy="954107"/>
            </a:xfrm>
            <a:prstGeom prst="rect">
              <a:avLst/>
            </a:prstGeom>
            <a:noFill/>
          </p:spPr>
          <p:txBody>
            <a:bodyPr wrap="none" rtlCol="0">
              <a:spAutoFit/>
            </a:bodyPr>
            <a:lstStyle/>
            <a:p>
              <a:r>
                <a:rPr lang="en-US" sz="2800" b="1" dirty="0" smtClean="0">
                  <a:solidFill>
                    <a:schemeClr val="accent2">
                      <a:lumMod val="60000"/>
                      <a:lumOff val="40000"/>
                    </a:schemeClr>
                  </a:solidFill>
                </a:rPr>
                <a:t>$ 1296 M</a:t>
              </a:r>
            </a:p>
            <a:p>
              <a:r>
                <a:rPr lang="en-US" sz="2800" b="1" dirty="0" smtClean="0">
                  <a:solidFill>
                    <a:schemeClr val="accent2">
                      <a:lumMod val="60000"/>
                      <a:lumOff val="40000"/>
                    </a:schemeClr>
                  </a:solidFill>
                </a:rPr>
                <a:t>(request)</a:t>
              </a:r>
              <a:endParaRPr lang="en-US" sz="2800" b="1" dirty="0">
                <a:solidFill>
                  <a:schemeClr val="accent2">
                    <a:lumMod val="60000"/>
                    <a:lumOff val="40000"/>
                  </a:schemeClr>
                </a:solidFill>
              </a:endParaRPr>
            </a:p>
          </p:txBody>
        </p:sp>
        <p:sp>
          <p:nvSpPr>
            <p:cNvPr id="50" name="Title 1"/>
            <p:cNvSpPr txBox="1">
              <a:spLocks/>
            </p:cNvSpPr>
            <p:nvPr/>
          </p:nvSpPr>
          <p:spPr>
            <a:xfrm>
              <a:off x="6553200" y="518319"/>
              <a:ext cx="1752600" cy="6397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kern="1200">
                  <a:solidFill>
                    <a:schemeClr val="tx2">
                      <a:lumMod val="75000"/>
                    </a:schemeClr>
                  </a:solidFill>
                  <a:latin typeface="Arial" pitchFamily="34" charset="0"/>
                  <a:ea typeface="+mj-ea"/>
                  <a:cs typeface="Arial" pitchFamily="34" charset="0"/>
                </a:defRPr>
              </a:lvl1pPr>
            </a:lstStyle>
            <a:p>
              <a:pPr algn="ctr"/>
              <a:r>
                <a:rPr lang="en-US" sz="2800" b="1" dirty="0" smtClean="0">
                  <a:solidFill>
                    <a:schemeClr val="accent2">
                      <a:lumMod val="60000"/>
                      <a:lumOff val="40000"/>
                    </a:schemeClr>
                  </a:solidFill>
                  <a:latin typeface="Calibri"/>
                  <a:cs typeface="Calibri"/>
                </a:rPr>
                <a:t>FY 2015</a:t>
              </a:r>
              <a:endParaRPr lang="en-US" sz="2800" b="1" dirty="0">
                <a:solidFill>
                  <a:schemeClr val="accent2">
                    <a:lumMod val="60000"/>
                    <a:lumOff val="40000"/>
                  </a:schemeClr>
                </a:solidFill>
                <a:latin typeface="Calibri"/>
                <a:cs typeface="Calibri"/>
              </a:endParaRPr>
            </a:p>
          </p:txBody>
        </p:sp>
      </p:grpSp>
    </p:spTree>
    <p:extLst>
      <p:ext uri="{BB962C8B-B14F-4D97-AF65-F5344CB8AC3E}">
        <p14:creationId xmlns:p14="http://schemas.microsoft.com/office/powerpoint/2010/main" val="284612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1066800" cy="1066800"/>
          </a:xfrm>
          <a:prstGeom prst="rect">
            <a:avLst/>
          </a:prstGeom>
        </p:spPr>
      </p:pic>
      <p:sp>
        <p:nvSpPr>
          <p:cNvPr id="3" name="TextBox 2"/>
          <p:cNvSpPr txBox="1"/>
          <p:nvPr/>
        </p:nvSpPr>
        <p:spPr>
          <a:xfrm>
            <a:off x="3277431" y="457200"/>
            <a:ext cx="3275769" cy="461665"/>
          </a:xfrm>
          <a:prstGeom prst="rect">
            <a:avLst/>
          </a:prstGeom>
          <a:noFill/>
        </p:spPr>
        <p:txBody>
          <a:bodyPr wrap="none" rtlCol="0">
            <a:spAutoFit/>
          </a:bodyPr>
          <a:lstStyle/>
          <a:p>
            <a:r>
              <a:rPr lang="en-US" sz="2400" dirty="0" smtClean="0">
                <a:solidFill>
                  <a:schemeClr val="accent1">
                    <a:lumMod val="75000"/>
                  </a:schemeClr>
                </a:solidFill>
              </a:rPr>
              <a:t>FY 2014 Budget Estimate</a:t>
            </a:r>
            <a:endParaRPr lang="en-US" sz="2400" dirty="0">
              <a:solidFill>
                <a:schemeClr val="accent1">
                  <a:lumMod val="75000"/>
                </a:schemeClr>
              </a:solidFill>
            </a:endParaRPr>
          </a:p>
        </p:txBody>
      </p:sp>
      <p:pic>
        <p:nvPicPr>
          <p:cNvPr id="4" name="Picture 2" descr="P:\Div_Resources\NSF Logos\nsf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18790"/>
            <a:ext cx="1581150" cy="1590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1214735"/>
            <a:ext cx="5274521" cy="400110"/>
          </a:xfrm>
          <a:prstGeom prst="rect">
            <a:avLst/>
          </a:prstGeom>
          <a:noFill/>
        </p:spPr>
        <p:txBody>
          <a:bodyPr wrap="none" rtlCol="0">
            <a:spAutoFit/>
          </a:bodyPr>
          <a:lstStyle/>
          <a:p>
            <a:r>
              <a:rPr lang="en-US" sz="2000" dirty="0" smtClean="0"/>
              <a:t>Physics Division Estimate for FY 2014 is $266.3 M</a:t>
            </a:r>
            <a:endParaRPr lang="en-US" sz="2000" dirty="0"/>
          </a:p>
        </p:txBody>
      </p:sp>
      <p:sp>
        <p:nvSpPr>
          <p:cNvPr id="6" name="TextBox 5"/>
          <p:cNvSpPr txBox="1"/>
          <p:nvPr/>
        </p:nvSpPr>
        <p:spPr>
          <a:xfrm>
            <a:off x="1939163" y="1752600"/>
            <a:ext cx="5528437" cy="707886"/>
          </a:xfrm>
          <a:prstGeom prst="rect">
            <a:avLst/>
          </a:prstGeom>
          <a:noFill/>
        </p:spPr>
        <p:txBody>
          <a:bodyPr wrap="none" rtlCol="0">
            <a:spAutoFit/>
          </a:bodyPr>
          <a:lstStyle/>
          <a:p>
            <a:r>
              <a:rPr lang="en-US" sz="2000" dirty="0" smtClean="0"/>
              <a:t>Approximately </a:t>
            </a:r>
            <a:r>
              <a:rPr lang="en-US" sz="2000" dirty="0"/>
              <a:t>2</a:t>
            </a:r>
            <a:r>
              <a:rPr lang="en-US" sz="2000" dirty="0" smtClean="0"/>
              <a:t>% for Operations - </a:t>
            </a:r>
          </a:p>
          <a:p>
            <a:r>
              <a:rPr lang="en-US" sz="2000" dirty="0"/>
              <a:t>	</a:t>
            </a:r>
            <a:r>
              <a:rPr lang="en-US" sz="2000" dirty="0" smtClean="0"/>
              <a:t>Panels, IPA Appointments, IPA Travel, M&amp;S</a:t>
            </a:r>
            <a:endParaRPr lang="en-US" sz="2000" dirty="0"/>
          </a:p>
        </p:txBody>
      </p:sp>
      <p:sp>
        <p:nvSpPr>
          <p:cNvPr id="7" name="TextBox 6"/>
          <p:cNvSpPr txBox="1"/>
          <p:nvPr/>
        </p:nvSpPr>
        <p:spPr>
          <a:xfrm>
            <a:off x="1524000" y="2590800"/>
            <a:ext cx="5868466" cy="707886"/>
          </a:xfrm>
          <a:prstGeom prst="rect">
            <a:avLst/>
          </a:prstGeom>
          <a:noFill/>
        </p:spPr>
        <p:txBody>
          <a:bodyPr wrap="none" rtlCol="0">
            <a:spAutoFit/>
          </a:bodyPr>
          <a:lstStyle/>
          <a:p>
            <a:r>
              <a:rPr lang="en-US" sz="2000" dirty="0" smtClean="0"/>
              <a:t>Approximately 30% for M&amp;O for Facilities – </a:t>
            </a:r>
          </a:p>
          <a:p>
            <a:r>
              <a:rPr lang="en-US" sz="2000" dirty="0"/>
              <a:t>	</a:t>
            </a:r>
            <a:r>
              <a:rPr lang="en-US" sz="2000" dirty="0" smtClean="0"/>
              <a:t>	ATLAS and CMS, </a:t>
            </a:r>
            <a:r>
              <a:rPr lang="en-US" sz="2000" dirty="0" err="1" smtClean="0"/>
              <a:t>IceCube</a:t>
            </a:r>
            <a:r>
              <a:rPr lang="en-US" sz="2000" dirty="0" smtClean="0"/>
              <a:t>, LIGO, NSCL</a:t>
            </a:r>
            <a:endParaRPr lang="en-US" sz="2000" dirty="0"/>
          </a:p>
        </p:txBody>
      </p:sp>
      <p:sp>
        <p:nvSpPr>
          <p:cNvPr id="8" name="TextBox 7"/>
          <p:cNvSpPr txBox="1"/>
          <p:nvPr/>
        </p:nvSpPr>
        <p:spPr>
          <a:xfrm>
            <a:off x="762000" y="3513002"/>
            <a:ext cx="7741030" cy="400110"/>
          </a:xfrm>
          <a:prstGeom prst="rect">
            <a:avLst/>
          </a:prstGeom>
          <a:noFill/>
        </p:spPr>
        <p:txBody>
          <a:bodyPr wrap="none" rtlCol="0">
            <a:spAutoFit/>
          </a:bodyPr>
          <a:lstStyle/>
          <a:p>
            <a:r>
              <a:rPr lang="en-US" sz="2000" dirty="0" smtClean="0"/>
              <a:t>Approximately 8% for Physics Frontiers Centers – Competition Underway</a:t>
            </a:r>
            <a:endParaRPr lang="en-US" sz="2000" dirty="0"/>
          </a:p>
        </p:txBody>
      </p:sp>
      <p:sp>
        <p:nvSpPr>
          <p:cNvPr id="9" name="TextBox 8"/>
          <p:cNvSpPr txBox="1"/>
          <p:nvPr/>
        </p:nvSpPr>
        <p:spPr>
          <a:xfrm>
            <a:off x="1054971" y="4062032"/>
            <a:ext cx="6790833" cy="707886"/>
          </a:xfrm>
          <a:prstGeom prst="rect">
            <a:avLst/>
          </a:prstGeom>
          <a:noFill/>
        </p:spPr>
        <p:txBody>
          <a:bodyPr wrap="none" rtlCol="0">
            <a:spAutoFit/>
          </a:bodyPr>
          <a:lstStyle/>
          <a:p>
            <a:r>
              <a:rPr lang="en-US" sz="2000" dirty="0" smtClean="0"/>
              <a:t>Approximately 3% for Education and Broadening Participation –</a:t>
            </a:r>
          </a:p>
          <a:p>
            <a:r>
              <a:rPr lang="en-US" sz="2000" dirty="0"/>
              <a:t>	</a:t>
            </a:r>
            <a:r>
              <a:rPr lang="en-US" sz="2000" dirty="0" smtClean="0"/>
              <a:t>	REU Sites, LIGO Education Center, </a:t>
            </a:r>
            <a:r>
              <a:rPr lang="en-US" sz="2000" dirty="0" err="1" smtClean="0"/>
              <a:t>QuarkNet</a:t>
            </a:r>
            <a:endParaRPr lang="en-US" sz="2000" dirty="0"/>
          </a:p>
        </p:txBody>
      </p:sp>
      <p:sp>
        <p:nvSpPr>
          <p:cNvPr id="10" name="TextBox 9"/>
          <p:cNvSpPr txBox="1"/>
          <p:nvPr/>
        </p:nvSpPr>
        <p:spPr>
          <a:xfrm>
            <a:off x="1216404" y="4953000"/>
            <a:ext cx="6013634" cy="707886"/>
          </a:xfrm>
          <a:prstGeom prst="rect">
            <a:avLst/>
          </a:prstGeom>
          <a:noFill/>
        </p:spPr>
        <p:txBody>
          <a:bodyPr wrap="none" rtlCol="0">
            <a:spAutoFit/>
          </a:bodyPr>
          <a:lstStyle/>
          <a:p>
            <a:r>
              <a:rPr lang="en-US" sz="2000" dirty="0" smtClean="0"/>
              <a:t>Leaves 57% ($152 M) to Cover Major Areas of Physics –</a:t>
            </a:r>
          </a:p>
          <a:p>
            <a:r>
              <a:rPr lang="en-US" sz="2000" dirty="0"/>
              <a:t>	</a:t>
            </a:r>
            <a:r>
              <a:rPr lang="en-US" sz="2000" dirty="0" smtClean="0"/>
              <a:t>		Experimental and Theoretical</a:t>
            </a:r>
            <a:endParaRPr lang="en-US" sz="2000" dirty="0"/>
          </a:p>
        </p:txBody>
      </p:sp>
      <p:sp>
        <p:nvSpPr>
          <p:cNvPr id="11" name="TextBox 10"/>
          <p:cNvSpPr txBox="1"/>
          <p:nvPr/>
        </p:nvSpPr>
        <p:spPr>
          <a:xfrm>
            <a:off x="1359777" y="5943600"/>
            <a:ext cx="5870261" cy="400110"/>
          </a:xfrm>
          <a:prstGeom prst="rect">
            <a:avLst/>
          </a:prstGeom>
          <a:noFill/>
        </p:spPr>
        <p:txBody>
          <a:bodyPr wrap="none" rtlCol="0">
            <a:spAutoFit/>
          </a:bodyPr>
          <a:lstStyle/>
          <a:p>
            <a:r>
              <a:rPr lang="en-US" sz="2000" dirty="0" smtClean="0"/>
              <a:t>Base Programs Essentially Flat with Respect to FY 2013</a:t>
            </a:r>
            <a:endParaRPr lang="en-US" sz="2000" dirty="0"/>
          </a:p>
        </p:txBody>
      </p:sp>
    </p:spTree>
    <p:extLst>
      <p:ext uri="{BB962C8B-B14F-4D97-AF65-F5344CB8AC3E}">
        <p14:creationId xmlns:p14="http://schemas.microsoft.com/office/powerpoint/2010/main" val="404001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Div_Resources\NSF Logos\ns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18790"/>
            <a:ext cx="1581150" cy="1590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9800" y="762000"/>
            <a:ext cx="6148414" cy="523220"/>
          </a:xfrm>
          <a:prstGeom prst="rect">
            <a:avLst/>
          </a:prstGeom>
          <a:noFill/>
        </p:spPr>
        <p:txBody>
          <a:bodyPr wrap="none" rtlCol="0">
            <a:spAutoFit/>
          </a:bodyPr>
          <a:lstStyle/>
          <a:p>
            <a:r>
              <a:rPr lang="en-US" sz="2800" dirty="0" smtClean="0"/>
              <a:t>FY 2015 NSF Budget Request to Congress</a:t>
            </a:r>
            <a:endParaRPr lang="en-US"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05" y="1922617"/>
            <a:ext cx="7460509" cy="416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97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iv_Resources\NSF Logos\ns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18790"/>
            <a:ext cx="1581150" cy="1590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0" y="381000"/>
            <a:ext cx="5090817" cy="461665"/>
          </a:xfrm>
          <a:prstGeom prst="rect">
            <a:avLst/>
          </a:prstGeom>
          <a:noFill/>
        </p:spPr>
        <p:txBody>
          <a:bodyPr wrap="none" rtlCol="0">
            <a:spAutoFit/>
          </a:bodyPr>
          <a:lstStyle/>
          <a:p>
            <a:r>
              <a:rPr lang="en-US" sz="2400" dirty="0" smtClean="0"/>
              <a:t>R&amp;RA – Research and Related Activities</a:t>
            </a:r>
            <a:endParaRPr lang="en-US" sz="2400" dirty="0"/>
          </a:p>
        </p:txBody>
      </p:sp>
      <p:sp>
        <p:nvSpPr>
          <p:cNvPr id="5" name="TextBox 4"/>
          <p:cNvSpPr txBox="1"/>
          <p:nvPr/>
        </p:nvSpPr>
        <p:spPr>
          <a:xfrm>
            <a:off x="2812169" y="838200"/>
            <a:ext cx="5265031" cy="369332"/>
          </a:xfrm>
          <a:prstGeom prst="rect">
            <a:avLst/>
          </a:prstGeom>
          <a:noFill/>
        </p:spPr>
        <p:txBody>
          <a:bodyPr wrap="none" rtlCol="0">
            <a:spAutoFit/>
          </a:bodyPr>
          <a:lstStyle/>
          <a:p>
            <a:r>
              <a:rPr lang="en-US" dirty="0" smtClean="0"/>
              <a:t>(Direct Support for Research and Facilities Operations)</a:t>
            </a:r>
            <a:endParaRPr lang="en-US" dirty="0"/>
          </a:p>
        </p:txBody>
      </p:sp>
      <p:sp>
        <p:nvSpPr>
          <p:cNvPr id="7" name="TextBox 6"/>
          <p:cNvSpPr txBox="1"/>
          <p:nvPr/>
        </p:nvSpPr>
        <p:spPr>
          <a:xfrm>
            <a:off x="3941396" y="1295400"/>
            <a:ext cx="2177904" cy="369332"/>
          </a:xfrm>
          <a:prstGeom prst="rect">
            <a:avLst/>
          </a:prstGeom>
          <a:noFill/>
        </p:spPr>
        <p:txBody>
          <a:bodyPr wrap="none" rtlCol="0">
            <a:spAutoFit/>
          </a:bodyPr>
          <a:lstStyle/>
          <a:p>
            <a:r>
              <a:rPr lang="en-US" dirty="0" smtClean="0"/>
              <a:t>MPS is 22.3% of Total</a:t>
            </a:r>
            <a:endParaRPr lang="en-US" dirty="0"/>
          </a:p>
        </p:txBody>
      </p:sp>
      <p:pic>
        <p:nvPicPr>
          <p:cNvPr id="2130" name="Picture 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7207919" cy="360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Div_Resources\NSF Logos\ns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18790"/>
            <a:ext cx="15811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3230" name="Picture 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34481"/>
            <a:ext cx="8116194" cy="375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0" y="837501"/>
            <a:ext cx="6244595" cy="523220"/>
          </a:xfrm>
          <a:prstGeom prst="rect">
            <a:avLst/>
          </a:prstGeom>
          <a:noFill/>
        </p:spPr>
        <p:txBody>
          <a:bodyPr wrap="none" rtlCol="0">
            <a:spAutoFit/>
          </a:bodyPr>
          <a:lstStyle/>
          <a:p>
            <a:r>
              <a:rPr lang="en-US" sz="2800" dirty="0" smtClean="0"/>
              <a:t>FY 2015 MPS Budget Request to Congress</a:t>
            </a:r>
            <a:endParaRPr lang="en-US" sz="2800" dirty="0"/>
          </a:p>
        </p:txBody>
      </p:sp>
    </p:spTree>
    <p:extLst>
      <p:ext uri="{BB962C8B-B14F-4D97-AF65-F5344CB8AC3E}">
        <p14:creationId xmlns:p14="http://schemas.microsoft.com/office/powerpoint/2010/main" val="175221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Div_Resources\NSF Logos\ns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18791"/>
            <a:ext cx="1447800" cy="1456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1708" y="457200"/>
            <a:ext cx="3284169" cy="461665"/>
          </a:xfrm>
          <a:prstGeom prst="rect">
            <a:avLst/>
          </a:prstGeom>
          <a:noFill/>
          <a:effectLst>
            <a:innerShdw blurRad="114300">
              <a:prstClr val="black"/>
            </a:innerShdw>
          </a:effectLst>
        </p:spPr>
        <p:txBody>
          <a:bodyPr wrap="none" rtlCol="0">
            <a:spAutoFit/>
          </a:bodyPr>
          <a:lstStyle/>
          <a:p>
            <a:r>
              <a:rPr lang="en-US" sz="2400" dirty="0" smtClean="0">
                <a:solidFill>
                  <a:schemeClr val="accent1">
                    <a:lumMod val="75000"/>
                  </a:schemeClr>
                </a:solidFill>
              </a:rPr>
              <a:t>Reaching Out Across NSF</a:t>
            </a:r>
            <a:endParaRPr lang="en-US" sz="2400" dirty="0">
              <a:solidFill>
                <a:schemeClr val="accent1">
                  <a:lumMod val="75000"/>
                </a:schemeClr>
              </a:solidFill>
            </a:endParaRPr>
          </a:p>
        </p:txBody>
      </p:sp>
      <p:sp>
        <p:nvSpPr>
          <p:cNvPr id="4" name="TextBox 3"/>
          <p:cNvSpPr txBox="1"/>
          <p:nvPr/>
        </p:nvSpPr>
        <p:spPr>
          <a:xfrm>
            <a:off x="990600" y="2997179"/>
            <a:ext cx="7052187" cy="1477328"/>
          </a:xfrm>
          <a:prstGeom prst="rect">
            <a:avLst/>
          </a:prstGeom>
          <a:noFill/>
        </p:spPr>
        <p:txBody>
          <a:bodyPr wrap="none" rtlCol="0">
            <a:spAutoFit/>
          </a:bodyPr>
          <a:lstStyle/>
          <a:p>
            <a:r>
              <a:rPr lang="en-US" dirty="0" smtClean="0"/>
              <a:t>Key Player in CIF21 through </a:t>
            </a:r>
            <a:r>
              <a:rPr lang="en-US" dirty="0" smtClean="0">
                <a:solidFill>
                  <a:srgbClr val="FF0000"/>
                </a:solidFill>
              </a:rPr>
              <a:t>CDS&amp;E</a:t>
            </a:r>
          </a:p>
          <a:p>
            <a:r>
              <a:rPr lang="en-US" dirty="0"/>
              <a:t>	</a:t>
            </a:r>
            <a:r>
              <a:rPr lang="en-US" dirty="0" smtClean="0"/>
              <a:t>Revamped Computational Physics to Focus on </a:t>
            </a:r>
            <a:r>
              <a:rPr lang="en-US" b="1" dirty="0" smtClean="0"/>
              <a:t>New</a:t>
            </a:r>
            <a:r>
              <a:rPr lang="en-US" dirty="0" smtClean="0"/>
              <a:t> Approaches</a:t>
            </a:r>
          </a:p>
          <a:p>
            <a:r>
              <a:rPr lang="en-US" dirty="0"/>
              <a:t>	</a:t>
            </a:r>
            <a:r>
              <a:rPr lang="en-US" dirty="0" smtClean="0"/>
              <a:t>	to Computation Driven by Science Questions</a:t>
            </a:r>
          </a:p>
          <a:p>
            <a:r>
              <a:rPr lang="en-US" dirty="0"/>
              <a:t>	</a:t>
            </a:r>
            <a:r>
              <a:rPr lang="en-US" dirty="0" smtClean="0"/>
              <a:t>Stressed Overlap with Disciplinary Programs in Division</a:t>
            </a:r>
          </a:p>
          <a:p>
            <a:r>
              <a:rPr lang="en-US" dirty="0"/>
              <a:t>	</a:t>
            </a:r>
            <a:r>
              <a:rPr lang="en-US" dirty="0" smtClean="0"/>
              <a:t>Worked Closely with Program in Advanced </a:t>
            </a:r>
            <a:r>
              <a:rPr lang="en-US" dirty="0" err="1" smtClean="0"/>
              <a:t>Cyberinfrastructure</a:t>
            </a:r>
            <a:endParaRPr lang="en-US" dirty="0"/>
          </a:p>
        </p:txBody>
      </p:sp>
      <p:sp>
        <p:nvSpPr>
          <p:cNvPr id="6" name="TextBox 5"/>
          <p:cNvSpPr txBox="1"/>
          <p:nvPr/>
        </p:nvSpPr>
        <p:spPr>
          <a:xfrm>
            <a:off x="1081131" y="5400764"/>
            <a:ext cx="5866093" cy="1200329"/>
          </a:xfrm>
          <a:prstGeom prst="rect">
            <a:avLst/>
          </a:prstGeom>
          <a:noFill/>
        </p:spPr>
        <p:txBody>
          <a:bodyPr wrap="none" rtlCol="0">
            <a:spAutoFit/>
          </a:bodyPr>
          <a:lstStyle/>
          <a:p>
            <a:r>
              <a:rPr lang="en-US" dirty="0" smtClean="0"/>
              <a:t>Launched New Program in </a:t>
            </a:r>
            <a:r>
              <a:rPr lang="en-US" dirty="0" smtClean="0">
                <a:solidFill>
                  <a:srgbClr val="FF0000"/>
                </a:solidFill>
              </a:rPr>
              <a:t>Accelerator Science</a:t>
            </a:r>
          </a:p>
          <a:p>
            <a:r>
              <a:rPr lang="en-US" dirty="0"/>
              <a:t>	University-Based Program with Focus on Education</a:t>
            </a:r>
          </a:p>
          <a:p>
            <a:r>
              <a:rPr lang="en-US" dirty="0"/>
              <a:t>	Seeking New </a:t>
            </a:r>
            <a:r>
              <a:rPr lang="en-US" dirty="0" smtClean="0"/>
              <a:t>Paradigms</a:t>
            </a:r>
          </a:p>
          <a:p>
            <a:r>
              <a:rPr lang="en-US" dirty="0"/>
              <a:t>	</a:t>
            </a:r>
            <a:r>
              <a:rPr lang="en-US" dirty="0" smtClean="0"/>
              <a:t>Currently Reviewing 50+ Proposals</a:t>
            </a:r>
            <a:endParaRPr lang="en-US" dirty="0"/>
          </a:p>
        </p:txBody>
      </p:sp>
      <p:sp>
        <p:nvSpPr>
          <p:cNvPr id="9" name="TextBox 8"/>
          <p:cNvSpPr txBox="1"/>
          <p:nvPr/>
        </p:nvSpPr>
        <p:spPr>
          <a:xfrm>
            <a:off x="1219200" y="4486071"/>
            <a:ext cx="5477012" cy="646331"/>
          </a:xfrm>
          <a:prstGeom prst="rect">
            <a:avLst/>
          </a:prstGeom>
          <a:noFill/>
        </p:spPr>
        <p:txBody>
          <a:bodyPr wrap="none" rtlCol="0">
            <a:spAutoFit/>
          </a:bodyPr>
          <a:lstStyle/>
          <a:p>
            <a:r>
              <a:rPr lang="en-US" dirty="0" smtClean="0"/>
              <a:t>e.g. </a:t>
            </a:r>
            <a:r>
              <a:rPr lang="en-US" dirty="0"/>
              <a:t>SI2-SSI:  Particle-in-cell and kinetic simulation center</a:t>
            </a:r>
          </a:p>
          <a:p>
            <a:r>
              <a:rPr lang="en-US" dirty="0" smtClean="0"/>
              <a:t>		ACI-1339893, UCLA, Warren Mori, PI</a:t>
            </a:r>
          </a:p>
        </p:txBody>
      </p:sp>
      <p:sp>
        <p:nvSpPr>
          <p:cNvPr id="10" name="TextBox 9"/>
          <p:cNvSpPr txBox="1"/>
          <p:nvPr/>
        </p:nvSpPr>
        <p:spPr>
          <a:xfrm>
            <a:off x="2286000" y="1051048"/>
            <a:ext cx="2096087" cy="369332"/>
          </a:xfrm>
          <a:prstGeom prst="rect">
            <a:avLst/>
          </a:prstGeom>
          <a:noFill/>
        </p:spPr>
        <p:txBody>
          <a:bodyPr wrap="none" rtlCol="0">
            <a:spAutoFit/>
          </a:bodyPr>
          <a:lstStyle/>
          <a:p>
            <a:r>
              <a:rPr lang="en-US" dirty="0" smtClean="0"/>
              <a:t>Benefit through </a:t>
            </a:r>
            <a:r>
              <a:rPr lang="en-US" dirty="0" smtClean="0">
                <a:solidFill>
                  <a:srgbClr val="FF0000"/>
                </a:solidFill>
              </a:rPr>
              <a:t>MRI</a:t>
            </a:r>
            <a:endParaRPr lang="en-US" dirty="0">
              <a:solidFill>
                <a:srgbClr val="FF0000"/>
              </a:solidFill>
            </a:endParaRPr>
          </a:p>
        </p:txBody>
      </p:sp>
      <p:sp>
        <p:nvSpPr>
          <p:cNvPr id="11" name="TextBox 10"/>
          <p:cNvSpPr txBox="1"/>
          <p:nvPr/>
        </p:nvSpPr>
        <p:spPr>
          <a:xfrm>
            <a:off x="1676400" y="1524000"/>
            <a:ext cx="6662593" cy="1200329"/>
          </a:xfrm>
          <a:prstGeom prst="rect">
            <a:avLst/>
          </a:prstGeom>
          <a:noFill/>
        </p:spPr>
        <p:txBody>
          <a:bodyPr wrap="none" rtlCol="0">
            <a:spAutoFit/>
          </a:bodyPr>
          <a:lstStyle/>
          <a:p>
            <a:r>
              <a:rPr lang="en-US" dirty="0" smtClean="0"/>
              <a:t>e.g. MRI: Development of  Magnetized Dusty Plasma Device</a:t>
            </a:r>
          </a:p>
          <a:p>
            <a:r>
              <a:rPr lang="en-US" dirty="0"/>
              <a:t>	</a:t>
            </a:r>
            <a:r>
              <a:rPr lang="en-US" dirty="0" smtClean="0"/>
              <a:t>PHY-1126067, Auburn, Edward Thomas, PI</a:t>
            </a:r>
          </a:p>
          <a:p>
            <a:r>
              <a:rPr lang="en-US" dirty="0" smtClean="0"/>
              <a:t>        MRI: Consortium:  Development of A Large Plasma Device for </a:t>
            </a:r>
          </a:p>
          <a:p>
            <a:r>
              <a:rPr lang="en-US" dirty="0"/>
              <a:t>	</a:t>
            </a:r>
            <a:r>
              <a:rPr lang="en-US" dirty="0" smtClean="0"/>
              <a:t>Studies of Magnetic Reconnection and Related Phenomena</a:t>
            </a:r>
            <a:endParaRPr lang="en-US" dirty="0"/>
          </a:p>
        </p:txBody>
      </p:sp>
    </p:spTree>
    <p:extLst>
      <p:ext uri="{BB962C8B-B14F-4D97-AF65-F5344CB8AC3E}">
        <p14:creationId xmlns:p14="http://schemas.microsoft.com/office/powerpoint/2010/main" val="895706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33400"/>
            <a:ext cx="5788379" cy="461665"/>
          </a:xfrm>
          <a:prstGeom prst="rect">
            <a:avLst/>
          </a:prstGeom>
          <a:noFill/>
          <a:effectLst>
            <a:innerShdw blurRad="114300">
              <a:prstClr val="black"/>
            </a:innerShdw>
          </a:effectLst>
        </p:spPr>
        <p:txBody>
          <a:bodyPr wrap="none" rtlCol="0">
            <a:spAutoFit/>
          </a:bodyPr>
          <a:lstStyle/>
          <a:p>
            <a:r>
              <a:rPr lang="en-US" sz="2400" b="1" dirty="0" smtClean="0">
                <a:solidFill>
                  <a:schemeClr val="tx2">
                    <a:lumMod val="75000"/>
                  </a:schemeClr>
                </a:solidFill>
              </a:rPr>
              <a:t>Five Perspectives on the Frontiers of Physics</a:t>
            </a:r>
          </a:p>
        </p:txBody>
      </p:sp>
      <p:sp>
        <p:nvSpPr>
          <p:cNvPr id="4" name="TextBox 3"/>
          <p:cNvSpPr txBox="1"/>
          <p:nvPr/>
        </p:nvSpPr>
        <p:spPr>
          <a:xfrm>
            <a:off x="861874" y="1512163"/>
            <a:ext cx="8158644" cy="646331"/>
          </a:xfrm>
          <a:prstGeom prst="rect">
            <a:avLst/>
          </a:prstGeom>
          <a:noFill/>
        </p:spPr>
        <p:txBody>
          <a:bodyPr wrap="none" rtlCol="0">
            <a:spAutoFit/>
          </a:bodyPr>
          <a:lstStyle/>
          <a:p>
            <a:r>
              <a:rPr lang="en-US" b="1" dirty="0" smtClean="0"/>
              <a:t>Controlling the Quantum World</a:t>
            </a:r>
            <a:r>
              <a:rPr lang="en-US" dirty="0" smtClean="0"/>
              <a:t>– Electromagnetic radiation in the non-classical limit,</a:t>
            </a:r>
          </a:p>
          <a:p>
            <a:r>
              <a:rPr lang="en-US" dirty="0"/>
              <a:t>	</a:t>
            </a:r>
            <a:r>
              <a:rPr lang="en-US" dirty="0" smtClean="0"/>
              <a:t>Entanglement, Cavity QED, QIS, </a:t>
            </a:r>
            <a:r>
              <a:rPr lang="en-US" dirty="0" err="1" smtClean="0"/>
              <a:t>Optomechanics</a:t>
            </a:r>
            <a:endParaRPr lang="en-US" dirty="0"/>
          </a:p>
        </p:txBody>
      </p:sp>
      <p:sp>
        <p:nvSpPr>
          <p:cNvPr id="5" name="TextBox 4"/>
          <p:cNvSpPr txBox="1"/>
          <p:nvPr/>
        </p:nvSpPr>
        <p:spPr>
          <a:xfrm>
            <a:off x="838200" y="2365288"/>
            <a:ext cx="7264809" cy="646331"/>
          </a:xfrm>
          <a:prstGeom prst="rect">
            <a:avLst/>
          </a:prstGeom>
          <a:noFill/>
        </p:spPr>
        <p:txBody>
          <a:bodyPr wrap="none" rtlCol="0">
            <a:spAutoFit/>
          </a:bodyPr>
          <a:lstStyle/>
          <a:p>
            <a:r>
              <a:rPr lang="en-US" b="1" dirty="0" smtClean="0"/>
              <a:t>Complex Systems and Collective Behavior</a:t>
            </a:r>
            <a:r>
              <a:rPr lang="en-US" dirty="0" smtClean="0"/>
              <a:t> – Living cells, biological systems, </a:t>
            </a:r>
          </a:p>
          <a:p>
            <a:r>
              <a:rPr lang="en-US" dirty="0"/>
              <a:t>	</a:t>
            </a:r>
            <a:r>
              <a:rPr lang="en-US" dirty="0" err="1" smtClean="0"/>
              <a:t>ultracold</a:t>
            </a:r>
            <a:r>
              <a:rPr lang="en-US" dirty="0" smtClean="0"/>
              <a:t> fermions and bosons, quark-gluon liquid</a:t>
            </a:r>
            <a:endParaRPr lang="en-US" dirty="0"/>
          </a:p>
        </p:txBody>
      </p:sp>
      <p:sp>
        <p:nvSpPr>
          <p:cNvPr id="6" name="TextBox 5"/>
          <p:cNvSpPr txBox="1"/>
          <p:nvPr/>
        </p:nvSpPr>
        <p:spPr>
          <a:xfrm>
            <a:off x="838200" y="3258234"/>
            <a:ext cx="8018670" cy="646331"/>
          </a:xfrm>
          <a:prstGeom prst="rect">
            <a:avLst/>
          </a:prstGeom>
          <a:noFill/>
        </p:spPr>
        <p:txBody>
          <a:bodyPr wrap="none" rtlCol="0">
            <a:spAutoFit/>
          </a:bodyPr>
          <a:lstStyle/>
          <a:p>
            <a:r>
              <a:rPr lang="en-US" b="1" dirty="0" smtClean="0"/>
              <a:t>Neutrinos and Beyond the Higgs </a:t>
            </a:r>
            <a:r>
              <a:rPr lang="en-US" dirty="0" smtClean="0"/>
              <a:t>– Neutrino mass, new particles, unification </a:t>
            </a:r>
          </a:p>
          <a:p>
            <a:r>
              <a:rPr lang="en-US" dirty="0"/>
              <a:t>	</a:t>
            </a:r>
            <a:r>
              <a:rPr lang="en-US" dirty="0" smtClean="0"/>
              <a:t>of quantum mechanics and gravity, electron and neutron dipole moments</a:t>
            </a:r>
            <a:endParaRPr lang="en-US" dirty="0"/>
          </a:p>
        </p:txBody>
      </p:sp>
      <p:sp>
        <p:nvSpPr>
          <p:cNvPr id="7" name="TextBox 6"/>
          <p:cNvSpPr txBox="1"/>
          <p:nvPr/>
        </p:nvSpPr>
        <p:spPr>
          <a:xfrm>
            <a:off x="790238" y="4114800"/>
            <a:ext cx="8066632" cy="923330"/>
          </a:xfrm>
          <a:prstGeom prst="rect">
            <a:avLst/>
          </a:prstGeom>
          <a:noFill/>
        </p:spPr>
        <p:txBody>
          <a:bodyPr wrap="none" rtlCol="0">
            <a:spAutoFit/>
          </a:bodyPr>
          <a:lstStyle/>
          <a:p>
            <a:r>
              <a:rPr lang="en-US" b="1" dirty="0" smtClean="0"/>
              <a:t>Origin and Structure of the Universe </a:t>
            </a:r>
            <a:r>
              <a:rPr lang="en-US" dirty="0" smtClean="0"/>
              <a:t>– Star formation and creation of the elements,</a:t>
            </a:r>
          </a:p>
          <a:p>
            <a:r>
              <a:rPr lang="en-US" dirty="0"/>
              <a:t>	</a:t>
            </a:r>
            <a:r>
              <a:rPr lang="en-US" dirty="0" smtClean="0"/>
              <a:t>dark matter and dark energy, modeling of black holes, gravitational waves,</a:t>
            </a:r>
          </a:p>
          <a:p>
            <a:r>
              <a:rPr lang="en-US" dirty="0"/>
              <a:t>	</a:t>
            </a:r>
            <a:r>
              <a:rPr lang="en-US" dirty="0" smtClean="0"/>
              <a:t>magnetic fields</a:t>
            </a:r>
            <a:endParaRPr lang="en-US" dirty="0"/>
          </a:p>
        </p:txBody>
      </p:sp>
      <p:sp>
        <p:nvSpPr>
          <p:cNvPr id="8" name="TextBox 7"/>
          <p:cNvSpPr txBox="1"/>
          <p:nvPr/>
        </p:nvSpPr>
        <p:spPr>
          <a:xfrm>
            <a:off x="862614" y="5257800"/>
            <a:ext cx="7550400" cy="646331"/>
          </a:xfrm>
          <a:prstGeom prst="rect">
            <a:avLst/>
          </a:prstGeom>
          <a:noFill/>
        </p:spPr>
        <p:txBody>
          <a:bodyPr wrap="none" rtlCol="0">
            <a:spAutoFit/>
          </a:bodyPr>
          <a:lstStyle/>
          <a:p>
            <a:r>
              <a:rPr lang="en-US" b="1" dirty="0" smtClean="0"/>
              <a:t>Strongly-Interacting Systems</a:t>
            </a:r>
            <a:r>
              <a:rPr lang="en-US" dirty="0" smtClean="0"/>
              <a:t>– QCD computations, quark structure of baryons, </a:t>
            </a:r>
          </a:p>
          <a:p>
            <a:r>
              <a:rPr lang="en-US" dirty="0"/>
              <a:t>	</a:t>
            </a:r>
            <a:r>
              <a:rPr lang="en-US" dirty="0" smtClean="0"/>
              <a:t>high-field laser-matter interactions, supernovae, strong gravity</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3089"/>
            <a:ext cx="1066800" cy="1066800"/>
          </a:xfrm>
          <a:prstGeom prst="rect">
            <a:avLst/>
          </a:prstGeom>
        </p:spPr>
      </p:pic>
    </p:spTree>
    <p:extLst>
      <p:ext uri="{BB962C8B-B14F-4D97-AF65-F5344CB8AC3E}">
        <p14:creationId xmlns:p14="http://schemas.microsoft.com/office/powerpoint/2010/main" val="3914902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pPr eaLnBrk="1" fontAlgn="auto" hangingPunct="1">
              <a:spcAft>
                <a:spcPts val="0"/>
              </a:spcAft>
              <a:defRPr/>
            </a:pPr>
            <a:r>
              <a:rPr lang="en-US" sz="2400" dirty="0" smtClean="0">
                <a:solidFill>
                  <a:schemeClr val="tx2">
                    <a:lumMod val="75000"/>
                  </a:schemeClr>
                </a:solidFill>
              </a:rPr>
              <a:t>Plasma Physics Program - Overview</a:t>
            </a:r>
            <a:endParaRPr lang="en-US" sz="2400" dirty="0">
              <a:solidFill>
                <a:schemeClr val="tx2">
                  <a:lumMod val="75000"/>
                </a:schemeClr>
              </a:solidFill>
            </a:endParaRPr>
          </a:p>
        </p:txBody>
      </p:sp>
      <p:sp>
        <p:nvSpPr>
          <p:cNvPr id="3" name="Content Placeholder 2"/>
          <p:cNvSpPr>
            <a:spLocks noGrp="1"/>
          </p:cNvSpPr>
          <p:nvPr>
            <p:ph idx="1"/>
          </p:nvPr>
        </p:nvSpPr>
        <p:spPr>
          <a:xfrm>
            <a:off x="457200" y="1828800"/>
            <a:ext cx="8229600" cy="3048000"/>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sz="1800" dirty="0" smtClean="0">
                <a:solidFill>
                  <a:srgbClr val="FF0000"/>
                </a:solidFill>
              </a:rPr>
              <a:t>NSF/DOE Partnership in Basic Plasma Science &amp; Engineering </a:t>
            </a:r>
            <a:r>
              <a:rPr lang="en-US" sz="1800" dirty="0" smtClean="0"/>
              <a:t>(solicitation NSF 13-596)</a:t>
            </a:r>
          </a:p>
          <a:p>
            <a:pPr marL="868680" lvl="1" indent="-283464" eaLnBrk="1" fontAlgn="auto" hangingPunct="1">
              <a:spcAft>
                <a:spcPts val="0"/>
              </a:spcAft>
              <a:buFont typeface="Wingdings 2"/>
              <a:buChar char=""/>
              <a:defRPr/>
            </a:pPr>
            <a:r>
              <a:rPr lang="en-US" sz="1800" dirty="0" smtClean="0"/>
              <a:t>in existence since 1997, under interagency MOU</a:t>
            </a:r>
          </a:p>
          <a:p>
            <a:pPr marL="868680" lvl="1" indent="-283464" eaLnBrk="1" fontAlgn="auto" hangingPunct="1">
              <a:spcAft>
                <a:spcPts val="0"/>
              </a:spcAft>
              <a:buFont typeface="Wingdings 2"/>
              <a:buChar char=""/>
              <a:defRPr/>
            </a:pPr>
            <a:r>
              <a:rPr lang="en-US" sz="1800" dirty="0" smtClean="0"/>
              <a:t>combined funding level $2.1 M FY13 (new starts)</a:t>
            </a:r>
          </a:p>
          <a:p>
            <a:pPr marL="868680" lvl="1" indent="-283464" eaLnBrk="1" fontAlgn="auto" hangingPunct="1">
              <a:spcAft>
                <a:spcPts val="0"/>
              </a:spcAft>
              <a:buFont typeface="Wingdings 2"/>
              <a:buChar char=""/>
              <a:defRPr/>
            </a:pPr>
            <a:r>
              <a:rPr lang="en-US" sz="1800" dirty="0" smtClean="0"/>
              <a:t>NSF ( 7 programs), DOE BPS, &amp; AFOSR</a:t>
            </a:r>
          </a:p>
          <a:p>
            <a:pPr marL="868680" lvl="1" indent="-283464" eaLnBrk="1" fontAlgn="auto" hangingPunct="1">
              <a:spcAft>
                <a:spcPts val="0"/>
              </a:spcAft>
              <a:buFont typeface="Wingdings 2"/>
              <a:buChar char=""/>
              <a:defRPr/>
            </a:pPr>
            <a:r>
              <a:rPr lang="en-US" sz="1800" dirty="0" smtClean="0"/>
              <a:t>12% of submissions funded</a:t>
            </a:r>
          </a:p>
          <a:p>
            <a:pPr marL="548640" indent="-411480" eaLnBrk="1" fontAlgn="auto" hangingPunct="1">
              <a:spcAft>
                <a:spcPts val="0"/>
              </a:spcAft>
              <a:buClr>
                <a:schemeClr val="tx1">
                  <a:shade val="95000"/>
                </a:schemeClr>
              </a:buClr>
              <a:buFont typeface="Wingdings 2"/>
              <a:buChar char=""/>
              <a:defRPr/>
            </a:pPr>
            <a:r>
              <a:rPr lang="en-US" sz="1800" dirty="0" smtClean="0"/>
              <a:t>NSF Career Awards</a:t>
            </a:r>
          </a:p>
          <a:p>
            <a:pPr marL="868680" lvl="1" indent="-283464" eaLnBrk="1" fontAlgn="auto" hangingPunct="1">
              <a:spcAft>
                <a:spcPts val="0"/>
              </a:spcAft>
              <a:buFont typeface="Wingdings 2"/>
              <a:buChar char=""/>
              <a:defRPr/>
            </a:pPr>
            <a:r>
              <a:rPr lang="en-US" sz="1800" dirty="0" smtClean="0"/>
              <a:t>5 yr grants, 8 awarded since 2005, young faculty</a:t>
            </a:r>
          </a:p>
          <a:p>
            <a:pPr marL="548640" indent="-411480" eaLnBrk="1" fontAlgn="auto" hangingPunct="1">
              <a:spcAft>
                <a:spcPts val="0"/>
              </a:spcAft>
              <a:buClr>
                <a:schemeClr val="tx1">
                  <a:shade val="95000"/>
                </a:schemeClr>
              </a:buClr>
              <a:buFont typeface="Wingdings 2"/>
              <a:buChar char=""/>
              <a:defRPr/>
            </a:pPr>
            <a:r>
              <a:rPr lang="en-US" sz="1800" dirty="0" smtClean="0"/>
              <a:t>Conference/Workshop grants</a:t>
            </a:r>
            <a:endParaRPr lang="en-US" sz="1800" dirty="0"/>
          </a:p>
        </p:txBody>
      </p:sp>
      <p:pic>
        <p:nvPicPr>
          <p:cNvPr id="4" name="Picture 2" descr="P:\Div_Resources\NSF Logos\ns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10257"/>
            <a:ext cx="1064850" cy="10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75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062" y="3200400"/>
            <a:ext cx="8659935" cy="2862322"/>
          </a:xfrm>
          <a:prstGeom prst="rect">
            <a:avLst/>
          </a:prstGeom>
          <a:noFill/>
        </p:spPr>
        <p:txBody>
          <a:bodyPr wrap="none" rtlCol="0">
            <a:spAutoFit/>
          </a:bodyPr>
          <a:lstStyle/>
          <a:p>
            <a:pPr lvl="0"/>
            <a:r>
              <a:rPr lang="en-US" dirty="0"/>
              <a:t>How does anti-matter behave?</a:t>
            </a:r>
          </a:p>
          <a:p>
            <a:pPr lvl="0"/>
            <a:r>
              <a:rPr lang="en-US" dirty="0"/>
              <a:t>Where are the new frontiers for plasmas in biology &amp; medicine?</a:t>
            </a:r>
          </a:p>
          <a:p>
            <a:pPr lvl="0"/>
            <a:r>
              <a:rPr lang="en-US" dirty="0"/>
              <a:t>Where are we headed with plasma systems in </a:t>
            </a:r>
            <a:r>
              <a:rPr lang="en-US" dirty="0" err="1"/>
              <a:t>nanoscale</a:t>
            </a:r>
            <a:r>
              <a:rPr lang="en-US" dirty="0"/>
              <a:t> manufacturing?</a:t>
            </a:r>
          </a:p>
          <a:p>
            <a:pPr lvl="0"/>
            <a:r>
              <a:rPr lang="en-US" dirty="0"/>
              <a:t>Where will fundamental knowledge lead with plasmas for combustion, lighting &amp; displays?</a:t>
            </a:r>
          </a:p>
          <a:p>
            <a:pPr lvl="0"/>
            <a:r>
              <a:rPr lang="en-US" dirty="0"/>
              <a:t>Why do some planets &amp; stars have strong surface magnetic fields and others do not?</a:t>
            </a:r>
          </a:p>
          <a:p>
            <a:pPr lvl="0"/>
            <a:r>
              <a:rPr lang="en-US" dirty="0"/>
              <a:t>What is the origin of coronae and winds in virtually all stars, including the Sun?</a:t>
            </a:r>
          </a:p>
          <a:p>
            <a:pPr lvl="0"/>
            <a:r>
              <a:rPr lang="en-US" dirty="0"/>
              <a:t>How are magnetic fields generated in stars, galaxies, and clusters?</a:t>
            </a:r>
          </a:p>
          <a:p>
            <a:pPr lvl="0"/>
            <a:r>
              <a:rPr lang="en-US" dirty="0"/>
              <a:t>How does the addition of charged dust affect plasma behavior?</a:t>
            </a:r>
          </a:p>
          <a:p>
            <a:pPr lvl="0"/>
            <a:r>
              <a:rPr lang="en-US" dirty="0"/>
              <a:t>Can plasma processes lead to room sized high energy particle accelerators?</a:t>
            </a:r>
          </a:p>
          <a:p>
            <a:endParaRPr lang="en-US" dirty="0"/>
          </a:p>
        </p:txBody>
      </p:sp>
      <p:pic>
        <p:nvPicPr>
          <p:cNvPr id="3" name="Picture 2" descr="P:\Div_Resources\NSF Logos\ns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071" y="372122"/>
            <a:ext cx="972529" cy="9783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676400"/>
            <a:ext cx="8956106" cy="369332"/>
          </a:xfrm>
          <a:prstGeom prst="rect">
            <a:avLst/>
          </a:prstGeom>
          <a:noFill/>
        </p:spPr>
        <p:txBody>
          <a:bodyPr wrap="none" rtlCol="0">
            <a:spAutoFit/>
          </a:bodyPr>
          <a:lstStyle/>
          <a:p>
            <a:r>
              <a:rPr lang="en-US" dirty="0"/>
              <a:t>The Plasma Physics Program embraces the diversity and dynamism of the plasma physics field</a:t>
            </a:r>
          </a:p>
        </p:txBody>
      </p:sp>
      <p:sp>
        <p:nvSpPr>
          <p:cNvPr id="5" name="TextBox 4"/>
          <p:cNvSpPr txBox="1"/>
          <p:nvPr/>
        </p:nvSpPr>
        <p:spPr>
          <a:xfrm>
            <a:off x="3619666" y="685800"/>
            <a:ext cx="2086725" cy="461665"/>
          </a:xfrm>
          <a:prstGeom prst="rect">
            <a:avLst/>
          </a:prstGeom>
          <a:noFill/>
        </p:spPr>
        <p:txBody>
          <a:bodyPr wrap="none" rtlCol="0">
            <a:spAutoFit/>
          </a:bodyPr>
          <a:lstStyle/>
          <a:p>
            <a:r>
              <a:rPr lang="en-US" sz="2400" dirty="0" smtClean="0">
                <a:solidFill>
                  <a:schemeClr val="tx2">
                    <a:lumMod val="75000"/>
                  </a:schemeClr>
                </a:solidFill>
              </a:rPr>
              <a:t>Scientific Focus</a:t>
            </a:r>
            <a:endParaRPr lang="en-US" sz="2400" dirty="0">
              <a:solidFill>
                <a:schemeClr val="tx2">
                  <a:lumMod val="75000"/>
                </a:schemeClr>
              </a:solidFill>
            </a:endParaRPr>
          </a:p>
        </p:txBody>
      </p:sp>
      <p:sp>
        <p:nvSpPr>
          <p:cNvPr id="8" name="TextBox 7"/>
          <p:cNvSpPr txBox="1"/>
          <p:nvPr/>
        </p:nvSpPr>
        <p:spPr>
          <a:xfrm>
            <a:off x="333063" y="2438400"/>
            <a:ext cx="4002699" cy="369332"/>
          </a:xfrm>
          <a:prstGeom prst="rect">
            <a:avLst/>
          </a:prstGeom>
          <a:noFill/>
        </p:spPr>
        <p:txBody>
          <a:bodyPr wrap="none" rtlCol="0">
            <a:spAutoFit/>
          </a:bodyPr>
          <a:lstStyle/>
          <a:p>
            <a:r>
              <a:rPr lang="en-US" dirty="0" smtClean="0"/>
              <a:t>Some key science questions for the field:</a:t>
            </a:r>
            <a:endParaRPr lang="en-US" dirty="0"/>
          </a:p>
        </p:txBody>
      </p:sp>
    </p:spTree>
    <p:extLst>
      <p:ext uri="{BB962C8B-B14F-4D97-AF65-F5344CB8AC3E}">
        <p14:creationId xmlns:p14="http://schemas.microsoft.com/office/powerpoint/2010/main" val="3443026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2800" dirty="0" smtClean="0">
                <a:solidFill>
                  <a:schemeClr val="tx2">
                    <a:lumMod val="75000"/>
                  </a:schemeClr>
                </a:solidFill>
              </a:rPr>
              <a:t>Current Plasma Physics Portfolio</a:t>
            </a:r>
            <a:endParaRPr lang="en-US" sz="2800" dirty="0">
              <a:solidFill>
                <a:schemeClr val="tx2">
                  <a:lumMod val="75000"/>
                </a:schemeClr>
              </a:solidFill>
            </a:endParaRPr>
          </a:p>
        </p:txBody>
      </p:sp>
      <p:sp>
        <p:nvSpPr>
          <p:cNvPr id="1028" name="Content Placeholder 2"/>
          <p:cNvSpPr>
            <a:spLocks noGrp="1"/>
          </p:cNvSpPr>
          <p:nvPr>
            <p:ph idx="1"/>
          </p:nvPr>
        </p:nvSpPr>
        <p:spPr>
          <a:xfrm>
            <a:off x="457200" y="1758892"/>
            <a:ext cx="3733800" cy="3810000"/>
          </a:xfrm>
        </p:spPr>
        <p:txBody>
          <a:bodyPr>
            <a:normAutofit/>
          </a:bodyPr>
          <a:lstStyle/>
          <a:p>
            <a:pPr eaLnBrk="1" hangingPunct="1"/>
            <a:r>
              <a:rPr lang="en-US" sz="2400" dirty="0" smtClean="0"/>
              <a:t>HED/LPI  …  18 projects</a:t>
            </a:r>
          </a:p>
          <a:p>
            <a:pPr eaLnBrk="1" hangingPunct="1"/>
            <a:r>
              <a:rPr lang="en-US" sz="2400" dirty="0" smtClean="0"/>
              <a:t>Low Temperature … 21 projects</a:t>
            </a:r>
          </a:p>
          <a:p>
            <a:pPr eaLnBrk="1" hangingPunct="1"/>
            <a:r>
              <a:rPr lang="en-US" sz="2400" dirty="0" smtClean="0"/>
              <a:t>Turbulence, etc. … 20 projects</a:t>
            </a:r>
          </a:p>
          <a:p>
            <a:pPr eaLnBrk="1" hangingPunct="1"/>
            <a:r>
              <a:rPr lang="en-US" sz="2400" dirty="0" smtClean="0"/>
              <a:t>Reconnection … 13 projects</a:t>
            </a:r>
          </a:p>
          <a:p>
            <a:pPr eaLnBrk="1" hangingPunct="1"/>
            <a:r>
              <a:rPr lang="en-US" sz="2400" dirty="0" smtClean="0"/>
              <a:t>TOTAL … 72 projects</a:t>
            </a:r>
          </a:p>
          <a:p>
            <a:pPr marL="0" indent="0" eaLnBrk="1" hangingPunct="1">
              <a:buNone/>
            </a:pPr>
            <a:endParaRPr lang="en-US" sz="2400" dirty="0" smtClean="0"/>
          </a:p>
        </p:txBody>
      </p:sp>
      <p:sp>
        <p:nvSpPr>
          <p:cNvPr id="1029" name="TextBox 4"/>
          <p:cNvSpPr txBox="1">
            <a:spLocks noChangeArrowheads="1"/>
          </p:cNvSpPr>
          <p:nvPr/>
        </p:nvSpPr>
        <p:spPr bwMode="auto">
          <a:xfrm>
            <a:off x="5410200" y="5562600"/>
            <a:ext cx="1980029" cy="369332"/>
          </a:xfrm>
          <a:prstGeom prst="rect">
            <a:avLst/>
          </a:prstGeom>
          <a:noFill/>
          <a:ln w="9525">
            <a:solidFill>
              <a:schemeClr val="tx1"/>
            </a:solidFill>
            <a:miter lim="800000"/>
            <a:headEnd/>
            <a:tailEnd/>
          </a:ln>
        </p:spPr>
        <p:txBody>
          <a:bodyPr wrap="none">
            <a:spAutoFit/>
          </a:bodyPr>
          <a:lstStyle/>
          <a:p>
            <a:r>
              <a:rPr lang="en-US" dirty="0"/>
              <a:t>Thru </a:t>
            </a:r>
            <a:r>
              <a:rPr lang="en-US" dirty="0" smtClean="0"/>
              <a:t>end </a:t>
            </a:r>
            <a:r>
              <a:rPr lang="en-US" dirty="0"/>
              <a:t>of </a:t>
            </a:r>
            <a:r>
              <a:rPr lang="en-US" dirty="0" smtClean="0"/>
              <a:t>FY13</a:t>
            </a:r>
            <a:endParaRPr lang="en-US" dirty="0"/>
          </a:p>
        </p:txBody>
      </p:sp>
      <p:graphicFrame>
        <p:nvGraphicFramePr>
          <p:cNvPr id="6" name="Chart 5"/>
          <p:cNvGraphicFramePr/>
          <p:nvPr>
            <p:extLst>
              <p:ext uri="{D42A27DB-BD31-4B8C-83A1-F6EECF244321}">
                <p14:modId xmlns:p14="http://schemas.microsoft.com/office/powerpoint/2010/main" val="1853427268"/>
              </p:ext>
            </p:extLst>
          </p:nvPr>
        </p:nvGraphicFramePr>
        <p:xfrm>
          <a:off x="4114800" y="1295400"/>
          <a:ext cx="4561743"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title="Low Temp"/>
          <p:cNvGraphicFramePr>
            <a:graphicFrameLocks/>
          </p:cNvGraphicFramePr>
          <p:nvPr>
            <p:extLst>
              <p:ext uri="{D42A27DB-BD31-4B8C-83A1-F6EECF244321}">
                <p14:modId xmlns:p14="http://schemas.microsoft.com/office/powerpoint/2010/main" val="378604073"/>
              </p:ext>
            </p:extLst>
          </p:nvPr>
        </p:nvGraphicFramePr>
        <p:xfrm>
          <a:off x="4114214" y="1447800"/>
          <a:ext cx="4572000" cy="41148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descr="P:\Div_Resources\NSF Logos\nsf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10257"/>
            <a:ext cx="1064850" cy="107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184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Plasma Program – research areas</a:t>
            </a:r>
            <a:endParaRPr lang="en-US" dirty="0"/>
          </a:p>
        </p:txBody>
      </p:sp>
      <p:sp>
        <p:nvSpPr>
          <p:cNvPr id="3" name="Content Placeholder 2"/>
          <p:cNvSpPr>
            <a:spLocks noGrp="1"/>
          </p:cNvSpPr>
          <p:nvPr>
            <p:ph idx="1"/>
          </p:nvPr>
        </p:nvSpPr>
        <p:spPr>
          <a:xfrm>
            <a:off x="457200" y="1600200"/>
            <a:ext cx="8382000" cy="1219200"/>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en-US" dirty="0" smtClean="0"/>
              <a:t>Basic Plasma Science Facility at UCLA was renewed thru 2016 … shared funding between DOE Office of Science &amp; several NSF divisions </a:t>
            </a:r>
          </a:p>
          <a:p>
            <a:pPr marL="548640" indent="-411480" eaLnBrk="1" fontAlgn="auto" hangingPunct="1">
              <a:spcAft>
                <a:spcPts val="0"/>
              </a:spcAft>
              <a:buClr>
                <a:schemeClr val="tx1">
                  <a:shade val="95000"/>
                </a:schemeClr>
              </a:buClr>
              <a:buFont typeface="Wingdings 2"/>
              <a:buChar char=""/>
              <a:defRPr/>
            </a:pPr>
            <a:endParaRPr lang="en-US" dirty="0" smtClean="0"/>
          </a:p>
        </p:txBody>
      </p:sp>
      <p:pic>
        <p:nvPicPr>
          <p:cNvPr id="8196" name="Picture 4"/>
          <p:cNvPicPr>
            <a:picLocks noChangeAspect="1" noChangeArrowheads="1"/>
          </p:cNvPicPr>
          <p:nvPr/>
        </p:nvPicPr>
        <p:blipFill>
          <a:blip r:embed="rId2" cstate="print"/>
          <a:srcRect/>
          <a:stretch>
            <a:fillRect/>
          </a:stretch>
        </p:blipFill>
        <p:spPr bwMode="auto">
          <a:xfrm>
            <a:off x="533400" y="2895600"/>
            <a:ext cx="5180013" cy="2895600"/>
          </a:xfrm>
          <a:prstGeom prst="rect">
            <a:avLst/>
          </a:prstGeom>
          <a:noFill/>
          <a:ln w="9525">
            <a:noFill/>
            <a:miter lim="800000"/>
            <a:headEnd/>
            <a:tailEnd/>
          </a:ln>
        </p:spPr>
      </p:pic>
      <p:pic>
        <p:nvPicPr>
          <p:cNvPr id="8197" name="Picture 5"/>
          <p:cNvPicPr>
            <a:picLocks noChangeAspect="1" noChangeArrowheads="1"/>
          </p:cNvPicPr>
          <p:nvPr/>
        </p:nvPicPr>
        <p:blipFill>
          <a:blip r:embed="rId3" cstate="print"/>
          <a:srcRect/>
          <a:stretch>
            <a:fillRect/>
          </a:stretch>
        </p:blipFill>
        <p:spPr bwMode="auto">
          <a:xfrm>
            <a:off x="6019800" y="2895600"/>
            <a:ext cx="2609850" cy="3390900"/>
          </a:xfrm>
          <a:prstGeom prst="rect">
            <a:avLst/>
          </a:prstGeom>
          <a:noFill/>
          <a:ln w="9525">
            <a:noFill/>
            <a:miter lim="800000"/>
            <a:headEnd/>
            <a:tailEnd/>
          </a:ln>
        </p:spPr>
      </p:pic>
      <p:sp>
        <p:nvSpPr>
          <p:cNvPr id="8198" name="TextBox 5"/>
          <p:cNvSpPr txBox="1">
            <a:spLocks noChangeArrowheads="1"/>
          </p:cNvSpPr>
          <p:nvPr/>
        </p:nvSpPr>
        <p:spPr bwMode="auto">
          <a:xfrm>
            <a:off x="762000" y="5943600"/>
            <a:ext cx="4724400" cy="369888"/>
          </a:xfrm>
          <a:prstGeom prst="rect">
            <a:avLst/>
          </a:prstGeom>
          <a:noFill/>
          <a:ln w="9525">
            <a:solidFill>
              <a:srgbClr val="FFC000"/>
            </a:solidFill>
            <a:miter lim="800000"/>
            <a:headEnd/>
            <a:tailEnd/>
          </a:ln>
        </p:spPr>
        <p:txBody>
          <a:bodyPr>
            <a:spAutoFit/>
          </a:bodyPr>
          <a:lstStyle/>
          <a:p>
            <a:pPr algn="ctr"/>
            <a:r>
              <a:rPr lang="en-US">
                <a:latin typeface="Book Antiqua" pitchFamily="18" charset="0"/>
              </a:rPr>
              <a:t>NSF – PHY 1036140 – Walter Gekelman, PI</a:t>
            </a:r>
          </a:p>
        </p:txBody>
      </p:sp>
    </p:spTree>
    <p:extLst>
      <p:ext uri="{BB962C8B-B14F-4D97-AF65-F5344CB8AC3E}">
        <p14:creationId xmlns:p14="http://schemas.microsoft.com/office/powerpoint/2010/main" val="1252259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Plasma Program – research areas</a:t>
            </a:r>
            <a:endParaRPr lang="en-US" dirty="0"/>
          </a:p>
        </p:txBody>
      </p:sp>
      <p:pic>
        <p:nvPicPr>
          <p:cNvPr id="9219" name="Picture 2"/>
          <p:cNvPicPr>
            <a:picLocks noGrp="1" noChangeAspect="1" noChangeArrowheads="1"/>
          </p:cNvPicPr>
          <p:nvPr>
            <p:ph idx="1"/>
          </p:nvPr>
        </p:nvPicPr>
        <p:blipFill>
          <a:blip r:embed="rId2" cstate="print"/>
          <a:srcRect/>
          <a:stretch>
            <a:fillRect/>
          </a:stretch>
        </p:blipFill>
        <p:spPr>
          <a:xfrm>
            <a:off x="533400" y="2286000"/>
            <a:ext cx="4191000" cy="3419475"/>
          </a:xfrm>
          <a:ln>
            <a:solidFill>
              <a:srgbClr val="FFC000"/>
            </a:solidFill>
          </a:ln>
        </p:spPr>
      </p:pic>
      <p:sp>
        <p:nvSpPr>
          <p:cNvPr id="9220" name="TextBox 4"/>
          <p:cNvSpPr txBox="1">
            <a:spLocks noChangeArrowheads="1"/>
          </p:cNvSpPr>
          <p:nvPr/>
        </p:nvSpPr>
        <p:spPr bwMode="auto">
          <a:xfrm>
            <a:off x="4953000" y="1905000"/>
            <a:ext cx="4038600" cy="3694113"/>
          </a:xfrm>
          <a:prstGeom prst="rect">
            <a:avLst/>
          </a:prstGeom>
          <a:noFill/>
          <a:ln w="12700">
            <a:solidFill>
              <a:srgbClr val="FFC000"/>
            </a:solidFill>
            <a:miter lim="800000"/>
            <a:headEnd/>
            <a:tailEnd/>
          </a:ln>
        </p:spPr>
        <p:txBody>
          <a:bodyPr>
            <a:spAutoFit/>
          </a:bodyPr>
          <a:lstStyle/>
          <a:p>
            <a:r>
              <a:rPr lang="en-US" b="1">
                <a:latin typeface="Book Antiqua" pitchFamily="18" charset="0"/>
              </a:rPr>
              <a:t>Figure 1. Illustration plot of a two-bunch PWFA in the "Blow-Out" regime. This plot is a combination of (a) the plot of </a:t>
            </a:r>
            <a:r>
              <a:rPr lang="en-US">
                <a:latin typeface="Book Antiqua" pitchFamily="18" charset="0"/>
              </a:rPr>
              <a:t>cross-section of the plasma electron density (three blue plots on the walls), (b) three dimensional contour surface of the plasma electron density (green surfaces which stand for the inside and outside surfaces of the plasma electron sheath around the bubble) and (c) the beam particles (plotted as colored dots</a:t>
            </a:r>
          </a:p>
        </p:txBody>
      </p:sp>
      <p:sp>
        <p:nvSpPr>
          <p:cNvPr id="9221" name="TextBox 5"/>
          <p:cNvSpPr txBox="1">
            <a:spLocks noChangeArrowheads="1"/>
          </p:cNvSpPr>
          <p:nvPr/>
        </p:nvSpPr>
        <p:spPr bwMode="auto">
          <a:xfrm>
            <a:off x="533400" y="1447800"/>
            <a:ext cx="4191000" cy="646113"/>
          </a:xfrm>
          <a:prstGeom prst="rect">
            <a:avLst/>
          </a:prstGeom>
          <a:noFill/>
          <a:ln w="9525">
            <a:solidFill>
              <a:srgbClr val="FFC000"/>
            </a:solidFill>
            <a:miter lim="800000"/>
            <a:headEnd/>
            <a:tailEnd/>
          </a:ln>
        </p:spPr>
        <p:txBody>
          <a:bodyPr>
            <a:spAutoFit/>
          </a:bodyPr>
          <a:lstStyle/>
          <a:p>
            <a:r>
              <a:rPr lang="en-US" b="1">
                <a:latin typeface="Book Antiqua" pitchFamily="18" charset="0"/>
              </a:rPr>
              <a:t>Simulations of Plasma Wake Field Accelerator experiments at FACET*</a:t>
            </a:r>
            <a:endParaRPr lang="en-US">
              <a:latin typeface="Book Antiqua" pitchFamily="18" charset="0"/>
            </a:endParaRPr>
          </a:p>
        </p:txBody>
      </p:sp>
      <p:sp>
        <p:nvSpPr>
          <p:cNvPr id="9222" name="TextBox 7"/>
          <p:cNvSpPr txBox="1">
            <a:spLocks noChangeArrowheads="1"/>
          </p:cNvSpPr>
          <p:nvPr/>
        </p:nvSpPr>
        <p:spPr bwMode="auto">
          <a:xfrm>
            <a:off x="685800" y="5791200"/>
            <a:ext cx="7924800" cy="830263"/>
          </a:xfrm>
          <a:prstGeom prst="rect">
            <a:avLst/>
          </a:prstGeom>
          <a:noFill/>
          <a:ln w="9525">
            <a:solidFill>
              <a:srgbClr val="FFC000"/>
            </a:solidFill>
            <a:miter lim="800000"/>
            <a:headEnd/>
            <a:tailEnd/>
          </a:ln>
        </p:spPr>
        <p:txBody>
          <a:bodyPr>
            <a:spAutoFit/>
          </a:bodyPr>
          <a:lstStyle/>
          <a:p>
            <a:r>
              <a:rPr lang="en-US" sz="1600">
                <a:latin typeface="Book Antiqua" pitchFamily="18" charset="0"/>
              </a:rPr>
              <a:t>NSF – PHY 0936266 --  PI Chan Joshi; this work … </a:t>
            </a:r>
            <a:r>
              <a:rPr lang="es-ES" sz="1600" i="1">
                <a:latin typeface="Book Antiqua" pitchFamily="18" charset="0"/>
              </a:rPr>
              <a:t>University of California Los Angeles, CA, USA, Los Alamos National Laboratory, NM, USA, Stanford </a:t>
            </a:r>
            <a:r>
              <a:rPr lang="en-US" sz="1600" i="1">
                <a:latin typeface="Book Antiqua" pitchFamily="18" charset="0"/>
              </a:rPr>
              <a:t>Linear Accelerator Center, CA, USA, Instituto Superior Tecnico, Lisboa, Portugal</a:t>
            </a:r>
            <a:endParaRPr lang="en-US" sz="1600">
              <a:latin typeface="Book Antiqua" pitchFamily="18" charset="0"/>
            </a:endParaRPr>
          </a:p>
        </p:txBody>
      </p:sp>
    </p:spTree>
    <p:extLst>
      <p:ext uri="{BB962C8B-B14F-4D97-AF65-F5344CB8AC3E}">
        <p14:creationId xmlns:p14="http://schemas.microsoft.com/office/powerpoint/2010/main" val="1105456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Plasma Program – research areas</a:t>
            </a:r>
            <a:endParaRPr lang="en-US" dirty="0"/>
          </a:p>
        </p:txBody>
      </p:sp>
      <p:sp>
        <p:nvSpPr>
          <p:cNvPr id="10243" name="TextBox 5"/>
          <p:cNvSpPr txBox="1">
            <a:spLocks noChangeArrowheads="1"/>
          </p:cNvSpPr>
          <p:nvPr/>
        </p:nvSpPr>
        <p:spPr bwMode="auto">
          <a:xfrm>
            <a:off x="228600" y="1295400"/>
            <a:ext cx="5562600" cy="1200150"/>
          </a:xfrm>
          <a:prstGeom prst="rect">
            <a:avLst/>
          </a:prstGeom>
          <a:noFill/>
          <a:ln w="9525">
            <a:solidFill>
              <a:srgbClr val="FFC000"/>
            </a:solidFill>
            <a:miter lim="800000"/>
            <a:headEnd/>
            <a:tailEnd/>
          </a:ln>
        </p:spPr>
        <p:txBody>
          <a:bodyPr>
            <a:spAutoFit/>
          </a:bodyPr>
          <a:lstStyle/>
          <a:p>
            <a:r>
              <a:rPr lang="en-US" i="1" dirty="0"/>
              <a:t>Optical nonlinearity in </a:t>
            </a:r>
            <a:r>
              <a:rPr lang="en-US" i="1" dirty="0" err="1"/>
              <a:t>Ar</a:t>
            </a:r>
            <a:r>
              <a:rPr lang="en-US" i="1" dirty="0"/>
              <a:t> and N2 near the ionization threshold … measured with 10 </a:t>
            </a:r>
            <a:r>
              <a:rPr lang="en-US" i="1" dirty="0" err="1"/>
              <a:t>fs</a:t>
            </a:r>
            <a:r>
              <a:rPr lang="en-US" i="1" dirty="0"/>
              <a:t> time resolution and micron </a:t>
            </a:r>
            <a:r>
              <a:rPr lang="en-US" i="1" dirty="0" smtClean="0"/>
              <a:t>space </a:t>
            </a:r>
            <a:r>
              <a:rPr lang="en-US" i="1" dirty="0"/>
              <a:t>resolution … impacts for example propagation of intense laser pulses in gases</a:t>
            </a:r>
          </a:p>
        </p:txBody>
      </p:sp>
      <p:sp>
        <p:nvSpPr>
          <p:cNvPr id="10244" name="TextBox 7"/>
          <p:cNvSpPr txBox="1">
            <a:spLocks noChangeArrowheads="1"/>
          </p:cNvSpPr>
          <p:nvPr/>
        </p:nvSpPr>
        <p:spPr bwMode="auto">
          <a:xfrm>
            <a:off x="381000" y="5867400"/>
            <a:ext cx="5334000" cy="646113"/>
          </a:xfrm>
          <a:prstGeom prst="rect">
            <a:avLst/>
          </a:prstGeom>
          <a:noFill/>
          <a:ln w="9525">
            <a:solidFill>
              <a:srgbClr val="FFC000"/>
            </a:solidFill>
            <a:miter lim="800000"/>
            <a:headEnd/>
            <a:tailEnd/>
          </a:ln>
        </p:spPr>
        <p:txBody>
          <a:bodyPr>
            <a:spAutoFit/>
          </a:bodyPr>
          <a:lstStyle/>
          <a:p>
            <a:r>
              <a:rPr lang="en-US">
                <a:latin typeface="Book Antiqua" pitchFamily="18" charset="0"/>
              </a:rPr>
              <a:t>NSF – PHY 0904302 --  PI Howard Milchberg; this work … </a:t>
            </a:r>
            <a:r>
              <a:rPr lang="es-ES" i="1">
                <a:latin typeface="Book Antiqua" pitchFamily="18" charset="0"/>
              </a:rPr>
              <a:t>University of Maryland, College Park MD</a:t>
            </a:r>
            <a:endParaRPr lang="en-US">
              <a:latin typeface="Book Antiqua" pitchFamily="18" charset="0"/>
            </a:endParaRPr>
          </a:p>
        </p:txBody>
      </p:sp>
      <p:pic>
        <p:nvPicPr>
          <p:cNvPr id="10245" name="Picture 2"/>
          <p:cNvPicPr>
            <a:picLocks noChangeAspect="1" noChangeArrowheads="1"/>
          </p:cNvPicPr>
          <p:nvPr/>
        </p:nvPicPr>
        <p:blipFill>
          <a:blip r:embed="rId2" cstate="print"/>
          <a:srcRect/>
          <a:stretch>
            <a:fillRect/>
          </a:stretch>
        </p:blipFill>
        <p:spPr bwMode="auto">
          <a:xfrm>
            <a:off x="5867400" y="1219200"/>
            <a:ext cx="2857500" cy="5238750"/>
          </a:xfrm>
          <a:prstGeom prst="rect">
            <a:avLst/>
          </a:prstGeom>
          <a:noFill/>
          <a:ln w="9525">
            <a:noFill/>
            <a:miter lim="800000"/>
            <a:headEnd/>
            <a:tailEnd/>
          </a:ln>
        </p:spPr>
      </p:pic>
      <p:pic>
        <p:nvPicPr>
          <p:cNvPr id="10246" name="Picture 3"/>
          <p:cNvPicPr>
            <a:picLocks noChangeAspect="1" noChangeArrowheads="1"/>
          </p:cNvPicPr>
          <p:nvPr/>
        </p:nvPicPr>
        <p:blipFill>
          <a:blip r:embed="rId3" cstate="print"/>
          <a:srcRect/>
          <a:stretch>
            <a:fillRect/>
          </a:stretch>
        </p:blipFill>
        <p:spPr bwMode="auto">
          <a:xfrm>
            <a:off x="533400" y="2743200"/>
            <a:ext cx="4800600" cy="3055938"/>
          </a:xfrm>
          <a:prstGeom prst="rect">
            <a:avLst/>
          </a:prstGeom>
          <a:noFill/>
          <a:ln w="9525">
            <a:noFill/>
            <a:miter lim="800000"/>
            <a:headEnd/>
            <a:tailEnd/>
          </a:ln>
        </p:spPr>
      </p:pic>
    </p:spTree>
    <p:extLst>
      <p:ext uri="{BB962C8B-B14F-4D97-AF65-F5344CB8AC3E}">
        <p14:creationId xmlns:p14="http://schemas.microsoft.com/office/powerpoint/2010/main" val="460808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Plasma Program – research areas</a:t>
            </a:r>
            <a:endParaRPr lang="en-US" dirty="0"/>
          </a:p>
        </p:txBody>
      </p:sp>
      <p:sp>
        <p:nvSpPr>
          <p:cNvPr id="11267" name="TextBox 5"/>
          <p:cNvSpPr txBox="1">
            <a:spLocks noChangeArrowheads="1"/>
          </p:cNvSpPr>
          <p:nvPr/>
        </p:nvSpPr>
        <p:spPr bwMode="auto">
          <a:xfrm>
            <a:off x="533400" y="1295400"/>
            <a:ext cx="8077200" cy="862013"/>
          </a:xfrm>
          <a:prstGeom prst="rect">
            <a:avLst/>
          </a:prstGeom>
          <a:noFill/>
          <a:ln w="9525">
            <a:solidFill>
              <a:srgbClr val="FFC000"/>
            </a:solidFill>
            <a:miter lim="800000"/>
            <a:headEnd/>
            <a:tailEnd/>
          </a:ln>
        </p:spPr>
        <p:txBody>
          <a:bodyPr>
            <a:spAutoFit/>
          </a:bodyPr>
          <a:lstStyle/>
          <a:p>
            <a:pPr algn="ctr"/>
            <a:r>
              <a:rPr lang="en-US"/>
              <a:t>“Assessment of Proton Deflectometry for Exploding Wire Experiments”</a:t>
            </a:r>
          </a:p>
          <a:p>
            <a:pPr>
              <a:buFont typeface="Arial" charset="0"/>
              <a:buChar char="•"/>
            </a:pPr>
            <a:r>
              <a:rPr lang="en-US" sz="1600" i="1"/>
              <a:t>Proton deflectometry has the potential to recover details of the B-field configuration vital to accurate interpretation and simulation of these systems</a:t>
            </a:r>
          </a:p>
        </p:txBody>
      </p:sp>
      <p:sp>
        <p:nvSpPr>
          <p:cNvPr id="11268" name="TextBox 7"/>
          <p:cNvSpPr txBox="1">
            <a:spLocks noChangeArrowheads="1"/>
          </p:cNvSpPr>
          <p:nvPr/>
        </p:nvSpPr>
        <p:spPr bwMode="auto">
          <a:xfrm>
            <a:off x="609600" y="6096000"/>
            <a:ext cx="7924800" cy="646113"/>
          </a:xfrm>
          <a:prstGeom prst="rect">
            <a:avLst/>
          </a:prstGeom>
          <a:noFill/>
          <a:ln w="9525">
            <a:solidFill>
              <a:srgbClr val="FFC000"/>
            </a:solidFill>
            <a:miter lim="800000"/>
            <a:headEnd/>
            <a:tailEnd/>
          </a:ln>
        </p:spPr>
        <p:txBody>
          <a:bodyPr>
            <a:spAutoFit/>
          </a:bodyPr>
          <a:lstStyle/>
          <a:p>
            <a:r>
              <a:rPr lang="en-US">
                <a:latin typeface="Book Antiqua" pitchFamily="18" charset="0"/>
              </a:rPr>
              <a:t>NSF – PHY 0903876 --  PI Farhat Beg; Co-PIs Mingsheng Wei &amp; Simon Bott;  </a:t>
            </a:r>
            <a:r>
              <a:rPr lang="es-ES" i="1">
                <a:latin typeface="Book Antiqua" pitchFamily="18" charset="0"/>
              </a:rPr>
              <a:t>University of California San Diego, CA, USA</a:t>
            </a:r>
            <a:endParaRPr lang="en-US">
              <a:latin typeface="Book Antiqua" pitchFamily="18" charset="0"/>
            </a:endParaRPr>
          </a:p>
        </p:txBody>
      </p:sp>
      <p:pic>
        <p:nvPicPr>
          <p:cNvPr id="11269" name="Picture 2"/>
          <p:cNvPicPr>
            <a:picLocks noChangeAspect="1" noChangeArrowheads="1"/>
          </p:cNvPicPr>
          <p:nvPr/>
        </p:nvPicPr>
        <p:blipFill>
          <a:blip r:embed="rId2" cstate="print"/>
          <a:srcRect/>
          <a:stretch>
            <a:fillRect/>
          </a:stretch>
        </p:blipFill>
        <p:spPr bwMode="auto">
          <a:xfrm>
            <a:off x="457200" y="2286000"/>
            <a:ext cx="8324850" cy="3657600"/>
          </a:xfrm>
          <a:prstGeom prst="rect">
            <a:avLst/>
          </a:prstGeom>
          <a:noFill/>
          <a:ln w="9525">
            <a:noFill/>
            <a:miter lim="800000"/>
            <a:headEnd/>
            <a:tailEnd/>
          </a:ln>
        </p:spPr>
      </p:pic>
    </p:spTree>
    <p:extLst>
      <p:ext uri="{BB962C8B-B14F-4D97-AF65-F5344CB8AC3E}">
        <p14:creationId xmlns:p14="http://schemas.microsoft.com/office/powerpoint/2010/main" val="38924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eaLnBrk="1" fontAlgn="auto" hangingPunct="1">
              <a:spcAft>
                <a:spcPts val="0"/>
              </a:spcAft>
              <a:defRPr/>
            </a:pPr>
            <a:r>
              <a:rPr lang="en-US" dirty="0" smtClean="0"/>
              <a:t>Plasma Program – research areas</a:t>
            </a:r>
            <a:endParaRPr lang="en-US" dirty="0"/>
          </a:p>
        </p:txBody>
      </p:sp>
      <p:pic>
        <p:nvPicPr>
          <p:cNvPr id="12291" name="Picture 3"/>
          <p:cNvPicPr>
            <a:picLocks noGrp="1" noChangeAspect="1" noChangeArrowheads="1"/>
          </p:cNvPicPr>
          <p:nvPr>
            <p:ph idx="1"/>
          </p:nvPr>
        </p:nvPicPr>
        <p:blipFill>
          <a:blip r:embed="rId2" cstate="print"/>
          <a:srcRect/>
          <a:stretch>
            <a:fillRect/>
          </a:stretch>
        </p:blipFill>
        <p:spPr>
          <a:xfrm>
            <a:off x="4648200" y="1905000"/>
            <a:ext cx="4343400" cy="4498975"/>
          </a:xfrm>
          <a:ln>
            <a:solidFill>
              <a:srgbClr val="FFC000"/>
            </a:solidFill>
          </a:ln>
        </p:spPr>
      </p:pic>
      <p:sp>
        <p:nvSpPr>
          <p:cNvPr id="12292" name="TextBox 7"/>
          <p:cNvSpPr txBox="1">
            <a:spLocks noChangeArrowheads="1"/>
          </p:cNvSpPr>
          <p:nvPr/>
        </p:nvSpPr>
        <p:spPr bwMode="auto">
          <a:xfrm>
            <a:off x="685800" y="2667000"/>
            <a:ext cx="3200400" cy="1754188"/>
          </a:xfrm>
          <a:prstGeom prst="rect">
            <a:avLst/>
          </a:prstGeom>
          <a:noFill/>
          <a:ln w="9525">
            <a:solidFill>
              <a:srgbClr val="FFC000"/>
            </a:solidFill>
            <a:miter lim="800000"/>
            <a:headEnd/>
            <a:tailEnd/>
          </a:ln>
        </p:spPr>
        <p:txBody>
          <a:bodyPr>
            <a:spAutoFit/>
          </a:bodyPr>
          <a:lstStyle/>
          <a:p>
            <a:r>
              <a:rPr lang="en-US">
                <a:latin typeface="Book Antiqua" pitchFamily="18" charset="0"/>
              </a:rPr>
              <a:t>Figure based on a kinetic simulation shows a typical trajectory of a trapped electron in anti-parallel reconnection overlaid on contours of constant |B|</a:t>
            </a:r>
          </a:p>
        </p:txBody>
      </p:sp>
      <p:sp>
        <p:nvSpPr>
          <p:cNvPr id="12293" name="TextBox 8"/>
          <p:cNvSpPr txBox="1">
            <a:spLocks noChangeArrowheads="1"/>
          </p:cNvSpPr>
          <p:nvPr/>
        </p:nvSpPr>
        <p:spPr bwMode="auto">
          <a:xfrm>
            <a:off x="228600" y="1828800"/>
            <a:ext cx="4267200" cy="646113"/>
          </a:xfrm>
          <a:prstGeom prst="rect">
            <a:avLst/>
          </a:prstGeom>
          <a:noFill/>
          <a:ln w="9525">
            <a:solidFill>
              <a:srgbClr val="FFC000"/>
            </a:solidFill>
            <a:miter lim="800000"/>
            <a:headEnd/>
            <a:tailEnd/>
          </a:ln>
        </p:spPr>
        <p:txBody>
          <a:bodyPr>
            <a:spAutoFit/>
          </a:bodyPr>
          <a:lstStyle/>
          <a:p>
            <a:r>
              <a:rPr lang="en-US">
                <a:latin typeface="Book Antiqua" pitchFamily="18" charset="0"/>
              </a:rPr>
              <a:t>Three-Dimensional Onset and Evolution of Spontaneous Reconnection</a:t>
            </a:r>
          </a:p>
        </p:txBody>
      </p:sp>
      <p:sp>
        <p:nvSpPr>
          <p:cNvPr id="12294" name="TextBox 9"/>
          <p:cNvSpPr txBox="1">
            <a:spLocks noChangeArrowheads="1"/>
          </p:cNvSpPr>
          <p:nvPr/>
        </p:nvSpPr>
        <p:spPr bwMode="auto">
          <a:xfrm>
            <a:off x="685800" y="4648200"/>
            <a:ext cx="3276600" cy="646113"/>
          </a:xfrm>
          <a:prstGeom prst="rect">
            <a:avLst/>
          </a:prstGeom>
          <a:noFill/>
          <a:ln w="9525">
            <a:solidFill>
              <a:srgbClr val="FFC000"/>
            </a:solidFill>
            <a:miter lim="800000"/>
            <a:headEnd/>
            <a:tailEnd/>
          </a:ln>
        </p:spPr>
        <p:txBody>
          <a:bodyPr>
            <a:spAutoFit/>
          </a:bodyPr>
          <a:lstStyle/>
          <a:p>
            <a:r>
              <a:rPr lang="en-US">
                <a:latin typeface="Book Antiqua" pitchFamily="18" charset="0"/>
              </a:rPr>
              <a:t>NSF – PHY – 0844620 – Jan Egedal-Pedersen, PI – MIT</a:t>
            </a:r>
          </a:p>
        </p:txBody>
      </p:sp>
    </p:spTree>
    <p:extLst>
      <p:ext uri="{BB962C8B-B14F-4D97-AF65-F5344CB8AC3E}">
        <p14:creationId xmlns:p14="http://schemas.microsoft.com/office/powerpoint/2010/main" val="662228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3651</TotalTime>
  <Words>1028</Words>
  <Application>Microsoft Office PowerPoint</Application>
  <PresentationFormat>On-screen Show (4:3)</PresentationFormat>
  <Paragraphs>141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Plasma Physics Program - Overview</vt:lpstr>
      <vt:lpstr>PowerPoint Presentation</vt:lpstr>
      <vt:lpstr>Current Plasma Physics Portfolio</vt:lpstr>
      <vt:lpstr>Plasma Program – research areas</vt:lpstr>
      <vt:lpstr>Plasma Program – research areas</vt:lpstr>
      <vt:lpstr>Plasma Program – research areas</vt:lpstr>
      <vt:lpstr>Plasma Program – research areas</vt:lpstr>
      <vt:lpstr>Plasma Program – research areas</vt:lpstr>
      <vt:lpstr>Plasma Program – research areas</vt:lpstr>
      <vt:lpstr>Plasma Program – research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nsfuser</dc:creator>
  <cp:lastModifiedBy>ITS</cp:lastModifiedBy>
  <cp:revision>183</cp:revision>
  <cp:lastPrinted>2012-12-04T18:54:39Z</cp:lastPrinted>
  <dcterms:created xsi:type="dcterms:W3CDTF">2012-11-29T00:17:37Z</dcterms:created>
  <dcterms:modified xsi:type="dcterms:W3CDTF">2014-07-11T15:46:27Z</dcterms:modified>
</cp:coreProperties>
</file>