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75" r:id="rId1"/>
  </p:sldMasterIdLst>
  <p:sldIdLst>
    <p:sldId id="262" r:id="rId2"/>
    <p:sldId id="257" r:id="rId3"/>
    <p:sldId id="263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2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917E-93D5-1C46-87D1-9939CFC17ADA}" type="datetimeFigureOut">
              <a:rPr lang="en-US" smtClean="0"/>
              <a:pPr/>
              <a:t>10/9/14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72D5-B5C6-8D4B-BD3F-404B400B07E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78DC917E-93D5-1C46-87D1-9939CFC17ADA}" type="datetimeFigureOut">
              <a:rPr lang="en-US" smtClean="0"/>
              <a:pPr/>
              <a:t>10/9/14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6F7E72D5-B5C6-8D4B-BD3F-404B400B0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ct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917E-93D5-1C46-87D1-9939CFC17ADA}" type="datetimeFigureOut">
              <a:rPr lang="en-US" smtClean="0"/>
              <a:pPr/>
              <a:t>10/9/14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72D5-B5C6-8D4B-BD3F-404B400B0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78DC917E-93D5-1C46-87D1-9939CFC17ADA}" type="datetimeFigureOut">
              <a:rPr lang="en-US" smtClean="0"/>
              <a:pPr/>
              <a:t>10/9/14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6F7E72D5-B5C6-8D4B-BD3F-404B400B0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917E-93D5-1C46-87D1-9939CFC17ADA}" type="datetimeFigureOut">
              <a:rPr lang="en-US" smtClean="0"/>
              <a:pPr/>
              <a:t>10/9/14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72D5-B5C6-8D4B-BD3F-404B400B0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78DC917E-93D5-1C46-87D1-9939CFC17ADA}" type="datetimeFigureOut">
              <a:rPr lang="en-US" smtClean="0"/>
              <a:pPr/>
              <a:t>10/9/14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72D5-B5C6-8D4B-BD3F-404B400B07E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917E-93D5-1C46-87D1-9939CFC17ADA}" type="datetimeFigureOut">
              <a:rPr lang="en-US" smtClean="0"/>
              <a:pPr/>
              <a:t>10/9/14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72D5-B5C6-8D4B-BD3F-404B400B0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917E-93D5-1C46-87D1-9939CFC17ADA}" type="datetimeFigureOut">
              <a:rPr lang="en-US" smtClean="0"/>
              <a:pPr/>
              <a:t>10/9/14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72D5-B5C6-8D4B-BD3F-404B400B07E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917E-93D5-1C46-87D1-9939CFC17ADA}" type="datetimeFigureOut">
              <a:rPr lang="en-US" smtClean="0"/>
              <a:pPr/>
              <a:t>10/9/14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72D5-B5C6-8D4B-BD3F-404B400B0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917E-93D5-1C46-87D1-9939CFC17ADA}" type="datetimeFigureOut">
              <a:rPr lang="en-US" smtClean="0"/>
              <a:pPr/>
              <a:t>10/9/14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72D5-B5C6-8D4B-BD3F-404B400B0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917E-93D5-1C46-87D1-9939CFC17ADA}" type="datetimeFigureOut">
              <a:rPr lang="en-US" smtClean="0"/>
              <a:pPr/>
              <a:t>10/9/14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72D5-B5C6-8D4B-BD3F-404B400B0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917E-93D5-1C46-87D1-9939CFC17ADA}" type="datetimeFigureOut">
              <a:rPr lang="en-US" smtClean="0"/>
              <a:pPr/>
              <a:t>10/9/14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72D5-B5C6-8D4B-BD3F-404B400B07E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917E-93D5-1C46-87D1-9939CFC17ADA}" type="datetimeFigureOut">
              <a:rPr lang="en-US" smtClean="0"/>
              <a:pPr/>
              <a:t>10/9/14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72D5-B5C6-8D4B-BD3F-404B400B0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78DC917E-93D5-1C46-87D1-9939CFC17ADA}" type="datetimeFigureOut">
              <a:rPr lang="en-US" smtClean="0"/>
              <a:pPr/>
              <a:t>10/9/14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6F7E72D5-B5C6-8D4B-BD3F-404B400B07E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78DC917E-93D5-1C46-87D1-9939CFC17ADA}" type="datetimeFigureOut">
              <a:rPr lang="en-US" smtClean="0"/>
              <a:pPr/>
              <a:t>10/9/14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6F7E72D5-B5C6-8D4B-BD3F-404B400B0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79462" y="1548323"/>
            <a:ext cx="7583488" cy="1470025"/>
          </a:xfrm>
        </p:spPr>
        <p:txBody>
          <a:bodyPr/>
          <a:lstStyle/>
          <a:p>
            <a:r>
              <a:rPr lang="en-US" sz="5400" b="1" cap="all" dirty="0" smtClean="0">
                <a:latin typeface="Helvetica"/>
                <a:cs typeface="Helvetica"/>
              </a:rPr>
              <a:t>Suggestions</a:t>
            </a:r>
            <a:endParaRPr lang="en-US" sz="5400" b="1" cap="all" dirty="0">
              <a:latin typeface="Helvetica"/>
              <a:cs typeface="Helvetica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subTitle" idx="1"/>
          </p:nvPr>
        </p:nvSpPr>
        <p:spPr>
          <a:xfrm>
            <a:off x="779463" y="3938576"/>
            <a:ext cx="7583487" cy="1752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Calibri"/>
                <a:cs typeface="Calibri"/>
              </a:rPr>
              <a:t>From White Papers received as of 10/06/14</a:t>
            </a:r>
            <a:endParaRPr lang="en-US" sz="4000" b="1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>
                <a:effectLst/>
                <a:latin typeface="Calibri"/>
                <a:cs typeface="Calibri"/>
              </a:rPr>
              <a:t>LSST Follow-up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553882"/>
            <a:ext cx="7796772" cy="5094942"/>
          </a:xfrm>
        </p:spPr>
        <p:txBody>
          <a:bodyPr>
            <a:normAutofit/>
          </a:bodyPr>
          <a:lstStyle/>
          <a:p>
            <a:pPr lvl="0"/>
            <a:r>
              <a:rPr lang="en-US" sz="2200" b="1" dirty="0" smtClean="0">
                <a:solidFill>
                  <a:srgbClr val="333333"/>
                </a:solidFill>
                <a:latin typeface="Calibri"/>
                <a:cs typeface="Calibri"/>
              </a:rPr>
              <a:t>Keep SOAR for dedicated rapid spectroscopic follow-up</a:t>
            </a:r>
            <a:endParaRPr lang="en-US" sz="2200" b="1" dirty="0" smtClean="0">
              <a:solidFill>
                <a:srgbClr val="333333"/>
              </a:solidFill>
              <a:latin typeface="Calibri"/>
              <a:cs typeface="Calibri"/>
            </a:endParaRPr>
          </a:p>
          <a:p>
            <a:pPr lvl="0"/>
            <a:r>
              <a:rPr lang="en-US" sz="2200" b="1" dirty="0" smtClean="0">
                <a:solidFill>
                  <a:srgbClr val="333333"/>
                </a:solidFill>
                <a:latin typeface="Calibri"/>
                <a:cs typeface="Calibri"/>
              </a:rPr>
              <a:t>Buy in to Subaru PFS, or GMACS on GMT, or new instrument on Gemini for photo-</a:t>
            </a:r>
            <a:r>
              <a:rPr lang="en-US" sz="2200" b="1" dirty="0" err="1" smtClean="0">
                <a:solidFill>
                  <a:srgbClr val="333333"/>
                </a:solidFill>
                <a:latin typeface="Calibri"/>
                <a:cs typeface="Calibri"/>
              </a:rPr>
              <a:t>z</a:t>
            </a:r>
            <a:r>
              <a:rPr lang="en-US" sz="2200" b="1" dirty="0" smtClean="0">
                <a:solidFill>
                  <a:srgbClr val="333333"/>
                </a:solidFill>
                <a:latin typeface="Calibri"/>
                <a:cs typeface="Calibri"/>
              </a:rPr>
              <a:t> training </a:t>
            </a:r>
          </a:p>
          <a:p>
            <a:pPr lvl="0"/>
            <a:r>
              <a:rPr lang="en-US" sz="2200" b="1" dirty="0" smtClean="0">
                <a:solidFill>
                  <a:srgbClr val="333333"/>
                </a:solidFill>
                <a:latin typeface="Calibri"/>
                <a:cs typeface="Calibri"/>
              </a:rPr>
              <a:t>Set </a:t>
            </a:r>
            <a:r>
              <a:rPr lang="en-US" sz="2200" b="1" dirty="0" smtClean="0">
                <a:solidFill>
                  <a:srgbClr val="333333"/>
                </a:solidFill>
                <a:latin typeface="Calibri"/>
                <a:cs typeface="Calibri"/>
              </a:rPr>
              <a:t>up event broker (marshal) for transients – need protocols, algorithms, databases</a:t>
            </a:r>
          </a:p>
          <a:p>
            <a:pPr lvl="0"/>
            <a:r>
              <a:rPr lang="en-US" sz="2200" b="1" dirty="0" smtClean="0">
                <a:solidFill>
                  <a:srgbClr val="333333"/>
                </a:solidFill>
                <a:latin typeface="Calibri"/>
                <a:cs typeface="Calibri"/>
              </a:rPr>
              <a:t>Grants for LSST follow-up observing, purchase of smaller telescope time</a:t>
            </a:r>
          </a:p>
          <a:p>
            <a:pPr lvl="0"/>
            <a:r>
              <a:rPr lang="en-US" sz="2200" b="1" dirty="0" smtClean="0">
                <a:solidFill>
                  <a:srgbClr val="333333"/>
                </a:solidFill>
                <a:latin typeface="Calibri"/>
                <a:cs typeface="Calibri"/>
              </a:rPr>
              <a:t>Level 3 data products and tools need support</a:t>
            </a:r>
            <a:endParaRPr lang="en-US" sz="2200" b="1" dirty="0">
              <a:solidFill>
                <a:srgbClr val="333333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2178" y="1345920"/>
            <a:ext cx="859276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  <a:buClr>
                <a:schemeClr val="bg1"/>
              </a:buClr>
              <a:buFont typeface="Arial"/>
              <a:buChar char="•"/>
            </a:pP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  </a:t>
            </a: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I</a:t>
            </a: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nterested observatories offer 10% open access for fed purchase. How </a:t>
            </a: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to </a:t>
            </a: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achieve sign-on?</a:t>
            </a:r>
          </a:p>
          <a:p>
            <a:pPr lvl="0">
              <a:spcAft>
                <a:spcPts val="600"/>
              </a:spcAft>
              <a:buClr>
                <a:schemeClr val="bg1"/>
              </a:buClr>
              <a:buFont typeface="Arial"/>
              <a:buChar char="•"/>
            </a:pP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 Maintain </a:t>
            </a: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partial federal share of 4m in N. </a:t>
            </a:r>
            <a:endParaRPr lang="en-US" sz="2000" dirty="0" smtClean="0">
              <a:solidFill>
                <a:schemeClr val="bg2"/>
              </a:solidFill>
              <a:latin typeface="Calibri"/>
              <a:cs typeface="Calibri"/>
            </a:endParaRPr>
          </a:p>
          <a:p>
            <a:pPr lvl="0">
              <a:spcAft>
                <a:spcPts val="600"/>
              </a:spcAft>
              <a:buClr>
                <a:schemeClr val="bg1"/>
              </a:buClr>
              <a:buFont typeface="Arial"/>
              <a:buChar char="•"/>
            </a:pP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 Have </a:t>
            </a: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NOAO act as clearing house for observing coordination</a:t>
            </a:r>
            <a:endParaRPr lang="en-US" sz="2000" dirty="0" smtClean="0">
              <a:solidFill>
                <a:schemeClr val="bg2"/>
              </a:solidFill>
              <a:latin typeface="Calibri"/>
              <a:cs typeface="Calibri"/>
            </a:endParaRPr>
          </a:p>
          <a:p>
            <a:pPr lvl="0">
              <a:spcAft>
                <a:spcPts val="600"/>
              </a:spcAft>
              <a:buClr>
                <a:schemeClr val="bg1"/>
              </a:buClr>
              <a:buFont typeface="Arial"/>
              <a:buChar char="•"/>
            </a:pP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 Revitalize </a:t>
            </a: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TSIP-like program?</a:t>
            </a:r>
            <a:endParaRPr lang="en-US" sz="2000" dirty="0" smtClean="0">
              <a:solidFill>
                <a:schemeClr val="bg2"/>
              </a:solidFill>
              <a:latin typeface="Calibri"/>
              <a:cs typeface="Calibri"/>
            </a:endParaRPr>
          </a:p>
          <a:p>
            <a:pPr lvl="0">
              <a:spcAft>
                <a:spcPts val="600"/>
              </a:spcAft>
              <a:buClr>
                <a:schemeClr val="bg1"/>
              </a:buClr>
              <a:buFont typeface="Arial"/>
              <a:buChar char="•"/>
            </a:pP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 Trade </a:t>
            </a: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off observing time on private telescope for public telescope to access different instruments and avoid duplication of instruments</a:t>
            </a:r>
            <a:endParaRPr lang="en-US" sz="2000" dirty="0" smtClean="0">
              <a:solidFill>
                <a:schemeClr val="bg2"/>
              </a:solidFill>
              <a:latin typeface="Calibri"/>
              <a:cs typeface="Calibri"/>
            </a:endParaRPr>
          </a:p>
          <a:p>
            <a:pPr>
              <a:spcAft>
                <a:spcPts val="600"/>
              </a:spcAft>
              <a:buClr>
                <a:schemeClr val="bg1"/>
              </a:buClr>
              <a:buFont typeface="Arial"/>
              <a:buChar char="•"/>
            </a:pP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 Set </a:t>
            </a: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up an entity that coordinates all of above </a:t>
            </a:r>
            <a:endParaRPr lang="en-US" sz="2000" dirty="0" smtClean="0">
              <a:solidFill>
                <a:schemeClr val="bg2"/>
              </a:solidFill>
              <a:latin typeface="Calibri"/>
              <a:cs typeface="Calibri"/>
            </a:endParaRPr>
          </a:p>
          <a:p>
            <a:pPr lvl="0">
              <a:spcAft>
                <a:spcPts val="600"/>
              </a:spcAft>
              <a:buClr>
                <a:schemeClr val="bg1"/>
              </a:buClr>
              <a:buFont typeface="Arial"/>
              <a:buChar char="•"/>
            </a:pP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 Consider </a:t>
            </a: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“Open Access Market” for allocating</a:t>
            </a: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 time </a:t>
            </a: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across system capabilities.</a:t>
            </a:r>
            <a:endParaRPr lang="en-US" sz="2000" dirty="0" smtClean="0">
              <a:solidFill>
                <a:schemeClr val="bg2"/>
              </a:solidFill>
              <a:latin typeface="Calibri"/>
              <a:cs typeface="Calibri"/>
            </a:endParaRPr>
          </a:p>
          <a:p>
            <a:pPr lvl="0">
              <a:spcAft>
                <a:spcPts val="600"/>
              </a:spcAft>
              <a:buClr>
                <a:schemeClr val="bg1"/>
              </a:buClr>
              <a:buFont typeface="Arial"/>
              <a:buChar char="•"/>
            </a:pP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 Break </a:t>
            </a: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down</a:t>
            </a: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 silos </a:t>
            </a: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as signified by access to federal and non-federal facilities</a:t>
            </a:r>
            <a:endParaRPr lang="en-US" sz="2000" dirty="0" smtClean="0">
              <a:solidFill>
                <a:schemeClr val="bg2"/>
              </a:solidFill>
              <a:latin typeface="Calibri"/>
              <a:cs typeface="Calibri"/>
            </a:endParaRPr>
          </a:p>
          <a:p>
            <a:pPr>
              <a:spcAft>
                <a:spcPts val="600"/>
              </a:spcAft>
              <a:buClr>
                <a:schemeClr val="bg1"/>
              </a:buClr>
              <a:buFont typeface="Arial"/>
              <a:buChar char="•"/>
            </a:pP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 DESI</a:t>
            </a: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- make sure it happens; buy DESI bright time, arrange community access to 1-3 dark nights/lunation, keep </a:t>
            </a:r>
            <a:r>
              <a:rPr lang="en-US" sz="2000" dirty="0" err="1" smtClean="0">
                <a:solidFill>
                  <a:schemeClr val="bg2"/>
                </a:solidFill>
                <a:latin typeface="Calibri"/>
                <a:cs typeface="Calibri"/>
              </a:rPr>
              <a:t>Mayall</a:t>
            </a: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 open till DESI, extend DESI 5 yrs after DES, use unused fibers during DESI; move DESI to Blanco afterwards</a:t>
            </a: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  </a:t>
            </a:r>
          </a:p>
          <a:p>
            <a:pPr lvl="0">
              <a:spcAft>
                <a:spcPts val="600"/>
              </a:spcAft>
              <a:buClr>
                <a:schemeClr val="bg1"/>
              </a:buClr>
              <a:buFont typeface="Arial"/>
              <a:buChar char="•"/>
            </a:pP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 Fund community </a:t>
            </a: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access to nights on 20-30 meter class telescopes.</a:t>
            </a:r>
            <a:endParaRPr lang="en-US" sz="2000" dirty="0" smtClean="0">
              <a:solidFill>
                <a:schemeClr val="bg2"/>
              </a:solidFill>
              <a:latin typeface="Calibri"/>
              <a:cs typeface="Calibri"/>
            </a:endParaRPr>
          </a:p>
          <a:p>
            <a:pPr lvl="0">
              <a:spcAft>
                <a:spcPts val="600"/>
              </a:spcAft>
              <a:buClr>
                <a:schemeClr val="bg1"/>
              </a:buClr>
              <a:buFont typeface="Arial"/>
              <a:buChar char="•"/>
            </a:pP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 Provide </a:t>
            </a: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training and access to optical </a:t>
            </a:r>
            <a:r>
              <a:rPr lang="en-US" sz="2000" dirty="0" err="1" smtClean="0">
                <a:solidFill>
                  <a:schemeClr val="bg2"/>
                </a:solidFill>
                <a:latin typeface="Calibri"/>
                <a:cs typeface="Calibri"/>
              </a:rPr>
              <a:t>interferometry</a:t>
            </a:r>
            <a:r>
              <a:rPr lang="en-US" sz="2000" dirty="0" smtClean="0">
                <a:solidFill>
                  <a:schemeClr val="bg2"/>
                </a:solidFill>
                <a:latin typeface="Calibri"/>
                <a:cs typeface="Calibri"/>
              </a:rPr>
              <a:t> facilities</a:t>
            </a:r>
            <a:endParaRPr lang="en-US" sz="2000" dirty="0">
              <a:solidFill>
                <a:schemeClr val="bg2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79463" y="300598"/>
            <a:ext cx="7583488" cy="1283167"/>
          </a:xfrm>
        </p:spPr>
        <p:txBody>
          <a:bodyPr/>
          <a:lstStyle/>
          <a:p>
            <a:pPr lvl="0"/>
            <a:r>
              <a:rPr lang="en-US" b="1" cap="small" dirty="0" smtClean="0">
                <a:latin typeface="Helvetica"/>
                <a:cs typeface="Helvetica"/>
              </a:rPr>
              <a:t>the </a:t>
            </a:r>
            <a:r>
              <a:rPr lang="en-US" b="1" cap="small" dirty="0" smtClean="0">
                <a:latin typeface="Helvetica"/>
                <a:cs typeface="Helvetica"/>
              </a:rPr>
              <a:t>System</a:t>
            </a:r>
            <a:br>
              <a:rPr lang="en-US" b="1" cap="small" dirty="0" smtClean="0">
                <a:latin typeface="Helvetica"/>
                <a:cs typeface="Helvetica"/>
              </a:rPr>
            </a:br>
            <a:r>
              <a:rPr lang="en-US" sz="2400" dirty="0" smtClean="0">
                <a:latin typeface="Calibri"/>
                <a:cs typeface="Calibri"/>
              </a:rPr>
              <a:t>US needs a vital OIR system - how to implement that?</a:t>
            </a:r>
            <a:r>
              <a:rPr lang="en-US" dirty="0" smtClean="0">
                <a:latin typeface="Calibri"/>
                <a:cs typeface="Calibri"/>
              </a:rPr>
              <a:t/>
            </a:r>
            <a:br>
              <a:rPr lang="en-US" dirty="0" smtClean="0">
                <a:latin typeface="Calibri"/>
                <a:cs typeface="Calibri"/>
              </a:rPr>
            </a:br>
            <a:endParaRPr lang="en-US" b="1" cap="small" dirty="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 smtClean="0">
                <a:latin typeface="Helvetica"/>
                <a:cs typeface="Helvetica"/>
              </a:rPr>
              <a:t>Instrumentation</a:t>
            </a:r>
            <a:endParaRPr lang="en-US" b="1" cap="small" dirty="0">
              <a:latin typeface="Helvetica"/>
              <a:cs typeface="Helvetic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>
                <a:latin typeface="Calibri"/>
                <a:cs typeface="Calibri"/>
              </a:rPr>
              <a:t>Need wide field low-medium resolution multiplexed spectroscopy</a:t>
            </a:r>
          </a:p>
          <a:p>
            <a:pPr lvl="0"/>
            <a:r>
              <a:rPr lang="en-US" b="1" dirty="0" smtClean="0">
                <a:latin typeface="Calibri"/>
                <a:cs typeface="Calibri"/>
              </a:rPr>
              <a:t>Need optical </a:t>
            </a:r>
            <a:r>
              <a:rPr lang="en-US" b="1" dirty="0" err="1" smtClean="0">
                <a:latin typeface="Calibri"/>
                <a:cs typeface="Calibri"/>
              </a:rPr>
              <a:t>interferometry</a:t>
            </a:r>
            <a:r>
              <a:rPr lang="en-US" b="1" dirty="0" smtClean="0">
                <a:latin typeface="Calibri"/>
                <a:cs typeface="Calibri"/>
              </a:rPr>
              <a:t> and </a:t>
            </a:r>
            <a:r>
              <a:rPr lang="en-US" b="1" dirty="0" err="1" smtClean="0">
                <a:latin typeface="Calibri"/>
                <a:cs typeface="Calibri"/>
              </a:rPr>
              <a:t>polarimetry</a:t>
            </a:r>
            <a:r>
              <a:rPr lang="en-US" b="1" dirty="0" smtClean="0">
                <a:latin typeface="Calibri"/>
                <a:cs typeface="Calibri"/>
              </a:rPr>
              <a:t>  </a:t>
            </a:r>
          </a:p>
          <a:p>
            <a:pPr lvl="0"/>
            <a:r>
              <a:rPr lang="en-US" b="1" dirty="0" smtClean="0">
                <a:latin typeface="Calibri"/>
                <a:cs typeface="Calibri"/>
              </a:rPr>
              <a:t>Need </a:t>
            </a:r>
            <a:r>
              <a:rPr lang="en-US" b="1" dirty="0" err="1" smtClean="0">
                <a:latin typeface="Calibri"/>
                <a:cs typeface="Calibri"/>
              </a:rPr>
              <a:t>multiconjugate</a:t>
            </a:r>
            <a:r>
              <a:rPr lang="en-US" b="1" dirty="0" smtClean="0">
                <a:latin typeface="Calibri"/>
                <a:cs typeface="Calibri"/>
              </a:rPr>
              <a:t> AO on large telescopes; </a:t>
            </a:r>
            <a:r>
              <a:rPr lang="en-US" b="1" dirty="0" err="1" smtClean="0">
                <a:latin typeface="Calibri"/>
                <a:cs typeface="Calibri"/>
              </a:rPr>
              <a:t>coronography</a:t>
            </a:r>
            <a:endParaRPr lang="en-US" b="1" dirty="0" smtClean="0">
              <a:latin typeface="Calibri"/>
              <a:cs typeface="Calibri"/>
            </a:endParaRPr>
          </a:p>
          <a:p>
            <a:pPr lvl="0"/>
            <a:r>
              <a:rPr lang="en-US" b="1" dirty="0" smtClean="0">
                <a:latin typeface="Calibri"/>
                <a:cs typeface="Calibri"/>
              </a:rPr>
              <a:t>Need technology </a:t>
            </a:r>
            <a:r>
              <a:rPr lang="en-US" b="1" dirty="0" smtClean="0">
                <a:latin typeface="Calibri"/>
                <a:cs typeface="Calibri"/>
              </a:rPr>
              <a:t>development funds on high risk instrumentation areas for </a:t>
            </a:r>
            <a:r>
              <a:rPr lang="en-US" b="1" dirty="0" err="1" smtClean="0">
                <a:latin typeface="Calibri"/>
                <a:cs typeface="Calibri"/>
              </a:rPr>
              <a:t>ELTs</a:t>
            </a:r>
            <a:endParaRPr lang="en-US" b="1" dirty="0" smtClean="0">
              <a:latin typeface="Calibri"/>
              <a:cs typeface="Calibri"/>
            </a:endParaRPr>
          </a:p>
          <a:p>
            <a:pPr lvl="0"/>
            <a:r>
              <a:rPr lang="en-US" b="1" dirty="0" smtClean="0">
                <a:latin typeface="Calibri"/>
                <a:cs typeface="Calibri"/>
              </a:rPr>
              <a:t>Need OIR spectroscopy on 4-8m such as KOSKOSM</a:t>
            </a:r>
            <a:endParaRPr lang="en-US" b="1" dirty="0" smtClean="0">
              <a:latin typeface="Calibri"/>
              <a:cs typeface="Calibri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 smtClean="0">
                <a:latin typeface="Helvetica"/>
                <a:cs typeface="Helvetica"/>
              </a:rPr>
              <a:t>Software and Data</a:t>
            </a:r>
            <a:endParaRPr lang="en-US" b="1" cap="small" dirty="0">
              <a:latin typeface="Helvetica"/>
              <a:cs typeface="Helvetic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smtClean="0">
                <a:latin typeface="Calibri"/>
                <a:cs typeface="Calibri"/>
              </a:rPr>
              <a:t>Have data </a:t>
            </a:r>
            <a:r>
              <a:rPr lang="en-US" b="1" dirty="0" err="1" smtClean="0">
                <a:latin typeface="Calibri"/>
                <a:cs typeface="Calibri"/>
              </a:rPr>
              <a:t>center(s</a:t>
            </a:r>
            <a:r>
              <a:rPr lang="en-US" b="1" dirty="0" smtClean="0">
                <a:latin typeface="Calibri"/>
                <a:cs typeface="Calibri"/>
              </a:rPr>
              <a:t>) that provide archiving and computing capabilities</a:t>
            </a:r>
            <a:endParaRPr lang="en-US" b="1" dirty="0" smtClean="0">
              <a:latin typeface="Calibri"/>
              <a:cs typeface="Calibri"/>
            </a:endParaRPr>
          </a:p>
          <a:p>
            <a:pPr lvl="0"/>
            <a:r>
              <a:rPr lang="en-US" b="1" dirty="0" smtClean="0">
                <a:latin typeface="Calibri"/>
                <a:cs typeface="Calibri"/>
              </a:rPr>
              <a:t>Need </a:t>
            </a:r>
            <a:r>
              <a:rPr lang="en-US" b="1" dirty="0" smtClean="0">
                <a:latin typeface="Calibri"/>
                <a:cs typeface="Calibri"/>
              </a:rPr>
              <a:t>modern replacement for IRAF with standardized protocols and expandable </a:t>
            </a:r>
            <a:r>
              <a:rPr lang="en-US" b="1" dirty="0" smtClean="0">
                <a:latin typeface="Calibri"/>
                <a:cs typeface="Calibri"/>
              </a:rPr>
              <a:t>software</a:t>
            </a:r>
          </a:p>
          <a:p>
            <a:r>
              <a:rPr lang="en-US" b="1" dirty="0" smtClean="0">
                <a:latin typeface="Calibri"/>
                <a:cs typeface="Calibri"/>
              </a:rPr>
              <a:t>Support development of data analysis software that is fully compatible with various </a:t>
            </a:r>
            <a:r>
              <a:rPr lang="en-US" b="1" dirty="0" smtClean="0">
                <a:latin typeface="Calibri"/>
                <a:cs typeface="Calibri"/>
              </a:rPr>
              <a:t>pipelines</a:t>
            </a:r>
            <a:endParaRPr lang="en-US" b="1" dirty="0" smtClean="0">
              <a:latin typeface="Calibri"/>
              <a:cs typeface="Calibri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 smtClean="0">
                <a:latin typeface="Helvetica"/>
                <a:cs typeface="Helvetica"/>
              </a:rPr>
              <a:t>Training and Early Career</a:t>
            </a:r>
            <a:endParaRPr lang="en-US" b="1" cap="small" dirty="0">
              <a:latin typeface="Helvetica"/>
              <a:cs typeface="Helvetic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329767"/>
            <a:ext cx="7583488" cy="51248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Calibri"/>
                <a:cs typeface="Calibri"/>
              </a:rPr>
              <a:t> </a:t>
            </a:r>
            <a:endParaRPr lang="en-US" b="1" dirty="0" smtClean="0">
              <a:latin typeface="Calibri"/>
              <a:cs typeface="Calibri"/>
            </a:endParaRPr>
          </a:p>
          <a:p>
            <a:pPr lvl="0"/>
            <a:r>
              <a:rPr lang="en-US" b="1" dirty="0" smtClean="0">
                <a:latin typeface="Calibri"/>
                <a:cs typeface="Calibri"/>
              </a:rPr>
              <a:t>Have workshops on </a:t>
            </a:r>
            <a:r>
              <a:rPr lang="en-US" b="1" dirty="0" err="1" smtClean="0">
                <a:latin typeface="Calibri"/>
                <a:cs typeface="Calibri"/>
              </a:rPr>
              <a:t>astroinformatics</a:t>
            </a:r>
            <a:r>
              <a:rPr lang="en-US" b="1" dirty="0" smtClean="0">
                <a:latin typeface="Calibri"/>
                <a:cs typeface="Calibri"/>
              </a:rPr>
              <a:t> and </a:t>
            </a:r>
            <a:r>
              <a:rPr lang="en-US" b="1" dirty="0" err="1" smtClean="0">
                <a:latin typeface="Calibri"/>
                <a:cs typeface="Calibri"/>
              </a:rPr>
              <a:t>astrostatistics</a:t>
            </a:r>
            <a:r>
              <a:rPr lang="en-US" b="1" dirty="0" smtClean="0">
                <a:latin typeface="Calibri"/>
                <a:cs typeface="Calibri"/>
              </a:rPr>
              <a:t>, data mining, instrumentation, software</a:t>
            </a:r>
          </a:p>
          <a:p>
            <a:pPr lvl="0"/>
            <a:r>
              <a:rPr lang="en-US" b="1" dirty="0" smtClean="0">
                <a:latin typeface="Calibri"/>
                <a:cs typeface="Calibri"/>
              </a:rPr>
              <a:t>Revitalize undergrad, grad training with holistic approach to designing, building, testing instruments and supporting software</a:t>
            </a:r>
          </a:p>
          <a:p>
            <a:pPr lvl="0"/>
            <a:r>
              <a:rPr lang="en-US" b="1" dirty="0" smtClean="0">
                <a:latin typeface="Calibri"/>
                <a:cs typeface="Calibri"/>
              </a:rPr>
              <a:t>Allow purchase of small-medium telescope time from grants, or federal purchase of block of telescope time</a:t>
            </a:r>
          </a:p>
          <a:p>
            <a:pPr lvl="0"/>
            <a:r>
              <a:rPr lang="en-US" b="1" dirty="0" smtClean="0">
                <a:latin typeface="Calibri"/>
                <a:cs typeface="Calibri"/>
              </a:rPr>
              <a:t>Teach more </a:t>
            </a:r>
            <a:r>
              <a:rPr lang="en-US" b="1" dirty="0" err="1" smtClean="0">
                <a:latin typeface="Calibri"/>
                <a:cs typeface="Calibri"/>
              </a:rPr>
              <a:t>astrostatistics</a:t>
            </a:r>
            <a:r>
              <a:rPr lang="en-US" b="1" dirty="0" smtClean="0">
                <a:latin typeface="Calibri"/>
                <a:cs typeface="Calibri"/>
              </a:rPr>
              <a:t> and informatics, instrumentation, computing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32</TotalTime>
  <Words>423</Words>
  <Application>Microsoft Macintosh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Precedent</vt:lpstr>
      <vt:lpstr>Suggestions</vt:lpstr>
      <vt:lpstr>LSST Follow-up</vt:lpstr>
      <vt:lpstr>the System US needs a vital OIR system - how to implement that? </vt:lpstr>
      <vt:lpstr>Instrumentation</vt:lpstr>
      <vt:lpstr>Software and Data</vt:lpstr>
      <vt:lpstr>Training and Early Career</vt:lpstr>
    </vt:vector>
  </TitlesOfParts>
  <Company>Vassar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Suggestions</dc:title>
  <dc:creator>Vassar College</dc:creator>
  <cp:lastModifiedBy>Vassar College</cp:lastModifiedBy>
  <cp:revision>4</cp:revision>
  <dcterms:created xsi:type="dcterms:W3CDTF">2014-10-10T02:03:26Z</dcterms:created>
  <dcterms:modified xsi:type="dcterms:W3CDTF">2014-10-10T02:30:59Z</dcterms:modified>
</cp:coreProperties>
</file>