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71" r:id="rId5"/>
    <p:sldId id="272" r:id="rId6"/>
    <p:sldId id="267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5634" autoAdjust="0"/>
  </p:normalViewPr>
  <p:slideViewPr>
    <p:cSldViewPr snapToGrid="0" snapToObjects="1">
      <p:cViewPr>
        <p:scale>
          <a:sx n="75" d="100"/>
          <a:sy n="75" d="100"/>
        </p:scale>
        <p:origin x="-148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C09A-7319-0947-A394-C347FDD039E8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784F9-B689-B945-A2D3-423D0DE65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27C0A-EDAF-A244-8AB5-9DEA7599E6C9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704C7-9477-6943-ACF1-2214C9DD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4C3B-12BB-4EC8-A596-2037BFBCFD5E}" type="datetime1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5E28-5FDF-419C-905B-828A8064828E}" type="datetime1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D2D-5A5F-45B1-82F9-83DDE5E26DCD}" type="datetime1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7F579BE-BE72-B04C-8336-56CBFDF52B1A}" type="datetimeFigureOut">
              <a:rPr lang="en-US" smtClean="0"/>
              <a:pPr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B4332B3-6AF1-A14A-BB4C-B5D681A91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cap="small" dirty="0" smtClean="0">
                <a:latin typeface="Helvetica"/>
                <a:cs typeface="Helvetica"/>
              </a:rPr>
              <a:t>OIR Committee </a:t>
            </a:r>
            <a:br>
              <a:rPr lang="en-US" b="1" cap="small" dirty="0" smtClean="0">
                <a:latin typeface="Helvetica"/>
                <a:cs typeface="Helvetica"/>
              </a:rPr>
            </a:br>
            <a:r>
              <a:rPr lang="en-US" b="1" cap="small" dirty="0" smtClean="0">
                <a:latin typeface="Helvetica"/>
                <a:cs typeface="Helvetica"/>
              </a:rPr>
              <a:t>Status Report</a:t>
            </a:r>
            <a:endParaRPr lang="en-US" b="1" cap="small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33329"/>
            <a:ext cx="7854696" cy="244911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"/>
                <a:cs typeface="Calibri"/>
              </a:rPr>
              <a:t>2</a:t>
            </a:r>
            <a:r>
              <a:rPr lang="en-US" sz="4000" b="1" baseline="30000" dirty="0" smtClean="0">
                <a:latin typeface="Calibri"/>
                <a:cs typeface="Calibri"/>
              </a:rPr>
              <a:t>nd</a:t>
            </a:r>
            <a:r>
              <a:rPr lang="en-US" sz="4000" b="1" dirty="0" smtClean="0">
                <a:latin typeface="Calibri"/>
                <a:cs typeface="Calibri"/>
              </a:rPr>
              <a:t> face-to-face meeting</a:t>
            </a:r>
          </a:p>
          <a:p>
            <a:pPr algn="ctr"/>
            <a:endParaRPr lang="en-US" dirty="0" smtClean="0">
              <a:latin typeface="Calibri"/>
              <a:cs typeface="Calibri"/>
            </a:endParaRPr>
          </a:p>
          <a:p>
            <a:pPr algn="ctr"/>
            <a:r>
              <a:rPr lang="en-US" sz="2400" b="1" dirty="0" smtClean="0">
                <a:latin typeface="Calibri"/>
                <a:cs typeface="Calibri"/>
              </a:rPr>
              <a:t>Oct. 12-13, 2014</a:t>
            </a:r>
          </a:p>
          <a:p>
            <a:pPr algn="ctr"/>
            <a:r>
              <a:rPr lang="en-US" sz="2400" b="1" dirty="0" smtClean="0">
                <a:latin typeface="Calibri"/>
                <a:cs typeface="Calibri"/>
              </a:rPr>
              <a:t>Beckman Center of the National Academies</a:t>
            </a:r>
          </a:p>
          <a:p>
            <a:pPr algn="ctr"/>
            <a:r>
              <a:rPr lang="en-US" sz="2400" b="1" dirty="0" smtClean="0">
                <a:latin typeface="Calibri"/>
                <a:cs typeface="Calibri"/>
              </a:rPr>
              <a:t>Irvine, CA</a:t>
            </a:r>
            <a:endParaRPr lang="en-US" sz="24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69"/>
            <a:ext cx="8229600" cy="1143000"/>
          </a:xfrm>
        </p:spPr>
        <p:txBody>
          <a:bodyPr/>
          <a:lstStyle/>
          <a:p>
            <a:r>
              <a:rPr lang="en-US" b="1" cap="small" dirty="0" smtClean="0">
                <a:latin typeface="Helvetica"/>
                <a:cs typeface="Helvetica"/>
              </a:rPr>
              <a:t>Statement of Task</a:t>
            </a:r>
            <a:endParaRPr lang="en-US" b="1" cap="small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41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i="1" dirty="0" smtClean="0"/>
              <a:t>In order </a:t>
            </a:r>
            <a:r>
              <a:rPr lang="en-US" sz="2600" b="1" i="1" dirty="0" smtClean="0"/>
              <a:t>to best address the science objectives identified in the Decadal Surveys, and to help achieve the best science return from NSF </a:t>
            </a:r>
            <a:r>
              <a:rPr lang="en-US" sz="2600" b="1" i="1" dirty="0" smtClean="0"/>
              <a:t>investment in </a:t>
            </a:r>
            <a:r>
              <a:rPr lang="en-US" sz="2600" b="1" i="1" dirty="0" smtClean="0"/>
              <a:t>OIR </a:t>
            </a:r>
            <a:r>
              <a:rPr lang="en-US" sz="2600" b="1" i="1" dirty="0" smtClean="0"/>
              <a:t>astronomy over the next 10-15</a:t>
            </a:r>
            <a:r>
              <a:rPr lang="en-US" sz="2600" b="1" i="1" dirty="0" smtClean="0"/>
              <a:t> years, the committee will: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0544" y="2938435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Identify the principal capabilities that exist in the U.S. ground-based optical and infrared  system--both federal and non-federal--and are critical to addressing the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science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objectives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Identify the most important additions and adjustments to the U.S. ground-based O/IR system that would best position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it to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the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science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objectives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>
                <a:latin typeface="Helvetica"/>
                <a:cs typeface="Helvetica"/>
              </a:rPr>
              <a:t>In its work, the committee</a:t>
            </a:r>
            <a:endParaRPr lang="en-US" b="1" cap="small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6" y="1557872"/>
            <a:ext cx="7924270" cy="42973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>will develop its own working definition of the U.S. OIR </a:t>
            </a:r>
            <a:r>
              <a:rPr lang="en-US" sz="2800" b="1" dirty="0" smtClean="0">
                <a:latin typeface="Calibri"/>
                <a:cs typeface="Calibri"/>
              </a:rPr>
              <a:t>system</a:t>
            </a:r>
          </a:p>
          <a:p>
            <a:r>
              <a:rPr lang="en-US" sz="2800" b="1" dirty="0" smtClean="0">
                <a:latin typeface="Calibri"/>
                <a:cs typeface="Calibri"/>
              </a:rPr>
              <a:t>will consider instrumentation, data management, and support </a:t>
            </a:r>
            <a:r>
              <a:rPr lang="en-US" sz="2800" b="1" dirty="0" smtClean="0">
                <a:latin typeface="Calibri"/>
                <a:cs typeface="Calibri"/>
              </a:rPr>
              <a:t>capabilities (incl. training, and sustaining expertise) </a:t>
            </a:r>
            <a:r>
              <a:rPr lang="en-US" sz="2800" b="1" dirty="0" smtClean="0">
                <a:latin typeface="Calibri"/>
                <a:cs typeface="Calibri"/>
              </a:rPr>
              <a:t>alongside observational </a:t>
            </a:r>
            <a:r>
              <a:rPr lang="en-US" sz="2800" b="1" dirty="0" smtClean="0">
                <a:latin typeface="Calibri"/>
                <a:cs typeface="Calibri"/>
              </a:rPr>
              <a:t>capabilities</a:t>
            </a:r>
            <a:endParaRPr lang="en-US" sz="2800" b="1" dirty="0" smtClean="0">
              <a:latin typeface="Calibri"/>
              <a:cs typeface="Calibri"/>
            </a:endParaRPr>
          </a:p>
          <a:p>
            <a:r>
              <a:rPr lang="en-US" sz="2800" b="1" dirty="0" smtClean="0">
                <a:latin typeface="Calibri"/>
                <a:cs typeface="Calibri"/>
              </a:rPr>
              <a:t>w</a:t>
            </a:r>
            <a:r>
              <a:rPr lang="en-US" sz="2800" b="1" dirty="0" smtClean="0">
                <a:latin typeface="Calibri"/>
                <a:cs typeface="Calibri"/>
              </a:rPr>
              <a:t>ill focus </a:t>
            </a:r>
            <a:r>
              <a:rPr lang="en-US" sz="2800" b="1" dirty="0" smtClean="0">
                <a:latin typeface="Calibri"/>
                <a:cs typeface="Calibri"/>
              </a:rPr>
              <a:t>on</a:t>
            </a:r>
            <a:r>
              <a:rPr lang="en-US" sz="2800" b="1" dirty="0" smtClean="0">
                <a:latin typeface="Calibri"/>
                <a:cs typeface="Calibri"/>
              </a:rPr>
              <a:t> achieving science outcomes for LSST and non-LSST decadal priorities</a:t>
            </a:r>
          </a:p>
          <a:p>
            <a:r>
              <a:rPr lang="en-US" sz="2800" b="1" dirty="0" smtClean="0">
                <a:latin typeface="Calibri"/>
                <a:cs typeface="Calibri"/>
              </a:rPr>
              <a:t>w</a:t>
            </a:r>
            <a:r>
              <a:rPr lang="en-US" sz="2800" b="1" dirty="0" smtClean="0">
                <a:latin typeface="Calibri"/>
                <a:cs typeface="Calibri"/>
              </a:rPr>
              <a:t>ill consider what </a:t>
            </a:r>
            <a:r>
              <a:rPr lang="en-US" sz="2800" b="1" dirty="0" smtClean="0">
                <a:latin typeface="Calibri"/>
                <a:cs typeface="Calibri"/>
              </a:rPr>
              <a:t>coordination is needed</a:t>
            </a:r>
            <a:r>
              <a:rPr lang="en-US" sz="2800" b="1" dirty="0" smtClean="0"/>
              <a:t>	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1360934"/>
            <a:ext cx="8449733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600" dirty="0" smtClean="0">
                <a:solidFill>
                  <a:srgbClr val="1C1C10"/>
                </a:solidFill>
                <a:latin typeface="Calibri"/>
                <a:cs typeface="Calibri"/>
              </a:rPr>
              <a:t> 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Weekly </a:t>
            </a:r>
            <a:r>
              <a:rPr lang="en-US" sz="2500" dirty="0" err="1" smtClean="0">
                <a:solidFill>
                  <a:srgbClr val="1C1C10"/>
                </a:solidFill>
                <a:latin typeface="Calibri"/>
                <a:cs typeface="Calibri"/>
              </a:rPr>
              <a:t>telecons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(13 so far)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First face-to-face meeting July 2014; discussions with NSF, 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DOE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, NASA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,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 OSTP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, </a:t>
            </a:r>
            <a:r>
              <a:rPr lang="en-US" sz="2500" dirty="0" err="1" smtClean="0">
                <a:solidFill>
                  <a:schemeClr val="bg2"/>
                </a:solidFill>
                <a:latin typeface="Calibri"/>
                <a:cs typeface="Calibri"/>
              </a:rPr>
              <a:t>STScI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, NRAO,</a:t>
            </a:r>
            <a:r>
              <a:rPr lang="en-US" sz="2500" dirty="0" smtClean="0">
                <a:solidFill>
                  <a:schemeClr val="bg2"/>
                </a:solidFill>
                <a:latin typeface="Calibri"/>
                <a:cs typeface="Calibri"/>
              </a:rPr>
              <a:t> ESO </a:t>
            </a:r>
            <a:endParaRPr lang="en-US" sz="250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Technical and demographic information requested from 24 public and private observatories; received 80% to date (deadline was Sept 29)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Background material written for report (current science, observatories, training, and sustaining expertise); start of summary of needs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White Papers and comments requested from community; 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38 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WP from 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317 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authors + 3 comments received to date (advertised on NRC, AAS </a:t>
            </a:r>
            <a:r>
              <a:rPr lang="en-US" sz="2500" dirty="0" err="1" smtClean="0">
                <a:solidFill>
                  <a:srgbClr val="1C1C10"/>
                </a:solidFill>
                <a:latin typeface="Calibri"/>
                <a:cs typeface="Calibri"/>
              </a:rPr>
              <a:t>webpages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; Astronomers </a:t>
            </a:r>
            <a:r>
              <a:rPr lang="en-US" sz="2500" dirty="0" err="1" smtClean="0">
                <a:solidFill>
                  <a:srgbClr val="1C1C10"/>
                </a:solidFill>
                <a:latin typeface="Calibri"/>
                <a:cs typeface="Calibri"/>
              </a:rPr>
              <a:t>facebook</a:t>
            </a:r>
            <a:r>
              <a:rPr lang="en-US" sz="2500" dirty="0" smtClean="0">
                <a:solidFill>
                  <a:srgbClr val="1C1C10"/>
                </a:solidFill>
                <a:latin typeface="Calibri"/>
                <a:cs typeface="Calibri"/>
              </a:rPr>
              <a:t> 4 times; AAS and NOAO exploders; Nature news interview)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3543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Helvetica"/>
                <a:ea typeface="+mj-ea"/>
                <a:cs typeface="Helvetica"/>
              </a:rPr>
              <a:t>Work Status</a:t>
            </a:r>
            <a:endParaRPr kumimoji="0" lang="en-US" sz="4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12700" dir="2700000" sx="100500" sy="100500" algn="tl" rotWithShape="0">
                  <a:prstClr val="black">
                    <a:alpha val="60000"/>
                  </a:prstClr>
                </a:outerShdw>
              </a:effectLst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>
                <a:latin typeface="Helvetica"/>
                <a:cs typeface="Helvetica"/>
              </a:rPr>
              <a:t>Upcoming work</a:t>
            </a:r>
            <a:endParaRPr lang="en-US" b="1" cap="small" dirty="0">
              <a:latin typeface="Helvetica"/>
              <a:cs typeface="Helvetic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400" y="1140591"/>
            <a:ext cx="8398933" cy="5370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1C1C10"/>
              </a:solidFill>
              <a:latin typeface="Calibri"/>
              <a:cs typeface="Calibri"/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1C1C10"/>
                </a:solidFill>
                <a:latin typeface="Calibri"/>
                <a:cs typeface="Calibri"/>
              </a:rPr>
              <a:t> </a:t>
            </a: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Continue weekly </a:t>
            </a:r>
            <a:r>
              <a:rPr lang="en-US" sz="2800" dirty="0" err="1" smtClean="0">
                <a:solidFill>
                  <a:srgbClr val="1C1C10"/>
                </a:solidFill>
                <a:latin typeface="Calibri"/>
                <a:cs typeface="Calibri"/>
              </a:rPr>
              <a:t>telecons</a:t>
            </a: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to formulate conclusions and recommendations, and continue discussions on White Papers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Continue to receive White Papers till December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Continue report writing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Dec. 2-3 – final face-to-face meeting, Washington DC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smtClean="0">
                <a:solidFill>
                  <a:srgbClr val="1C1C10"/>
                </a:solidFill>
                <a:latin typeface="Calibri"/>
                <a:cs typeface="Calibri"/>
              </a:rPr>
              <a:t> Mid-January </a:t>
            </a: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– finalize draft 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Late January – submit report to NRC for external review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Feb.-April – revise report after comments received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1C1C10"/>
                </a:solidFill>
                <a:latin typeface="Calibri"/>
                <a:cs typeface="Calibri"/>
              </a:rPr>
              <a:t> April – release report to NSF and the public</a:t>
            </a:r>
            <a:endParaRPr lang="en-US" sz="2800" dirty="0">
              <a:solidFill>
                <a:srgbClr val="1C1C1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67" y="1285373"/>
            <a:ext cx="8365066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cap="small" dirty="0" smtClean="0">
                <a:solidFill>
                  <a:srgbClr val="333333"/>
                </a:solidFill>
                <a:latin typeface="Calibri"/>
                <a:cs typeface="Calibri"/>
              </a:rPr>
              <a:t>In open sessions: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Discuss future plans and the OIR System outlook with federal and private observatory directors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Hear from data management experts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Hear from AO experts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Discuss White Papers received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Hear from community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Discuss report guidelines with NSF and public</a:t>
            </a:r>
          </a:p>
          <a:p>
            <a:endParaRPr lang="en-US" sz="1200" dirty="0" smtClean="0">
              <a:solidFill>
                <a:srgbClr val="333333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800" b="1" cap="small" dirty="0" smtClean="0">
                <a:solidFill>
                  <a:srgbClr val="333333"/>
                </a:solidFill>
                <a:latin typeface="Calibri"/>
                <a:cs typeface="Calibri"/>
              </a:rPr>
              <a:t>In closed sessions: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Review guiding principles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Discuss conclusions and possible recommendations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Discuss other input needed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Decide on speakers for December face-to-face meeting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333333"/>
                </a:solidFill>
                <a:latin typeface="Calibri"/>
                <a:cs typeface="Calibri"/>
              </a:rPr>
              <a:t> Agree on writing assignments for report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511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Helvetica"/>
                <a:ea typeface="+mj-ea"/>
                <a:cs typeface="Helvetica"/>
              </a:rPr>
              <a:t>Goals this meeting</a:t>
            </a:r>
            <a:endParaRPr kumimoji="0" lang="en-US" sz="4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12700" dir="2700000" sx="100500" sy="100500" algn="tl" rotWithShape="0">
                  <a:prstClr val="black">
                    <a:alpha val="60000"/>
                  </a:prstClr>
                </a:outerShdw>
              </a:effectLst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latin typeface="Helvetica"/>
                <a:cs typeface="Helvetica"/>
              </a:rPr>
              <a:t>End Game</a:t>
            </a:r>
            <a:endParaRPr lang="en-US" cap="small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Calibri"/>
                <a:cs typeface="Calibri"/>
              </a:rPr>
              <a:t>Ultimately, our report should have actionable recommendations that enable the best science by helping to unite the System in a way that makes it greater than the sum of its parts.</a:t>
            </a:r>
            <a:endParaRPr lang="en-US" sz="36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9912</TotalTime>
  <Words>530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OIR Committee  Status Report</vt:lpstr>
      <vt:lpstr>Statement of Task</vt:lpstr>
      <vt:lpstr>In its work, the committee</vt:lpstr>
      <vt:lpstr>Slide 4</vt:lpstr>
      <vt:lpstr>Upcoming work</vt:lpstr>
      <vt:lpstr>Slide 6</vt:lpstr>
      <vt:lpstr>End Game</vt:lpstr>
    </vt:vector>
  </TitlesOfParts>
  <Company>Vassar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OIR Committee Work</dc:title>
  <dc:creator>Vassar College</dc:creator>
  <cp:lastModifiedBy>Vassar College</cp:lastModifiedBy>
  <cp:revision>47</cp:revision>
  <dcterms:created xsi:type="dcterms:W3CDTF">2014-10-12T03:14:52Z</dcterms:created>
  <dcterms:modified xsi:type="dcterms:W3CDTF">2014-10-12T04:24:33Z</dcterms:modified>
</cp:coreProperties>
</file>