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2" r:id="rId2"/>
    <p:sldId id="474" r:id="rId3"/>
    <p:sldId id="466" r:id="rId4"/>
    <p:sldId id="472" r:id="rId5"/>
    <p:sldId id="473" r:id="rId6"/>
    <p:sldId id="465" r:id="rId7"/>
    <p:sldId id="489" r:id="rId8"/>
    <p:sldId id="463" r:id="rId9"/>
    <p:sldId id="475" r:id="rId10"/>
    <p:sldId id="476" r:id="rId11"/>
    <p:sldId id="477" r:id="rId12"/>
    <p:sldId id="396" r:id="rId13"/>
    <p:sldId id="478" r:id="rId14"/>
    <p:sldId id="479" r:id="rId15"/>
    <p:sldId id="483" r:id="rId16"/>
    <p:sldId id="481" r:id="rId17"/>
    <p:sldId id="484" r:id="rId18"/>
    <p:sldId id="487" r:id="rId19"/>
    <p:sldId id="488" r:id="rId20"/>
    <p:sldId id="450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A864"/>
    <a:srgbClr val="6B84A5"/>
    <a:srgbClr val="DDAB59"/>
    <a:srgbClr val="052653"/>
    <a:srgbClr val="A8CEF0"/>
    <a:srgbClr val="99CCFF"/>
    <a:srgbClr val="EAB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903" autoAdjust="0"/>
    <p:restoredTop sz="91749" autoAdjust="0"/>
  </p:normalViewPr>
  <p:slideViewPr>
    <p:cSldViewPr snapToGrid="0">
      <p:cViewPr varScale="1">
        <p:scale>
          <a:sx n="69" d="100"/>
          <a:sy n="69" d="100"/>
        </p:scale>
        <p:origin x="-1914" y="-96"/>
      </p:cViewPr>
      <p:guideLst>
        <p:guide orient="horz" pos="2160"/>
        <p:guide pos="2880"/>
        <p:guide pos="2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01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5" y="4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023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5" y="8829023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5A03D2-D7E5-4036-A450-01A5F6F76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8" tIns="47114" rIns="94228" bIns="47114" numCol="1" anchor="t" anchorCtr="0" compatLnSpc="1">
            <a:prstTxWarp prst="textNoShape">
              <a:avLst/>
            </a:prstTxWarp>
          </a:bodyPr>
          <a:lstStyle>
            <a:lvl1pPr defTabSz="9417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5" y="4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8" tIns="47114" rIns="94228" bIns="47114" numCol="1" anchor="t" anchorCtr="0" compatLnSpc="1">
            <a:prstTxWarp prst="textNoShape">
              <a:avLst/>
            </a:prstTxWarp>
          </a:bodyPr>
          <a:lstStyle>
            <a:lvl1pPr algn="r" defTabSz="9417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115"/>
            <a:ext cx="5608320" cy="41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8" tIns="47114" rIns="94228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29023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8" tIns="47114" rIns="94228" bIns="47114" numCol="1" anchor="b" anchorCtr="0" compatLnSpc="1">
            <a:prstTxWarp prst="textNoShape">
              <a:avLst/>
            </a:prstTxWarp>
          </a:bodyPr>
          <a:lstStyle>
            <a:lvl1pPr defTabSz="9417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5" y="8829023"/>
            <a:ext cx="3036777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8" tIns="47114" rIns="94228" bIns="47114" numCol="1" anchor="b" anchorCtr="0" compatLnSpc="1">
            <a:prstTxWarp prst="textNoShape">
              <a:avLst/>
            </a:prstTxWarp>
          </a:bodyPr>
          <a:lstStyle>
            <a:lvl1pPr algn="r" defTabSz="941769">
              <a:defRPr sz="1200"/>
            </a:lvl1pPr>
          </a:lstStyle>
          <a:p>
            <a:pPr>
              <a:defRPr/>
            </a:pPr>
            <a:fld id="{BF07CD79-EF6D-47B8-995E-E5FADD69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 and other greetings.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Hold for later: National </a:t>
            </a:r>
            <a:r>
              <a:rPr lang="en-US" dirty="0"/>
              <a:t>Network for Manufacturing Innovation: a $1 billion network of institutes where researchers, companies, and entrepreneurs can come together to invest in new manufacturing technologies with broad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7CD79-EF6D-47B8-995E-E5FADD6911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tl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96850"/>
            <a:ext cx="8229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6048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Franklin Gothic Medium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460375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eorgia" pitchFamily="18" charset="0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Georgia" pitchFamily="18" charset="0"/>
        </a:defRPr>
      </a:lvl3pPr>
      <a:lvl4pPr marL="1031875" indent="-1746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bg1"/>
          </a:solidFill>
          <a:latin typeface="Georgia" pitchFamily="18" charset="0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1"/>
          </a:solidFill>
          <a:latin typeface="Georgia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>
          <a:xfrm>
            <a:off x="428625" y="2214694"/>
            <a:ext cx="8286750" cy="1579431"/>
          </a:xfrm>
          <a:noFill/>
        </p:spPr>
        <p:txBody>
          <a:bodyPr anchor="t"/>
          <a:lstStyle/>
          <a:p>
            <a:pPr algn="ctr">
              <a:lnSpc>
                <a:spcPct val="95000"/>
              </a:lnSpc>
              <a:spcBef>
                <a:spcPct val="35000"/>
              </a:spcBef>
            </a:pPr>
            <a:r>
              <a:rPr lang="en-US" sz="3200" dirty="0" smtClean="0"/>
              <a:t>The 2016 Budget:</a:t>
            </a:r>
            <a:br>
              <a:rPr lang="en-US" sz="3200" dirty="0" smtClean="0"/>
            </a:br>
            <a:r>
              <a:rPr lang="en-US" sz="3200" dirty="0" smtClean="0"/>
              <a:t>Investing in America’s Future</a:t>
            </a:r>
            <a:endParaRPr lang="en-US" sz="3200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90525" y="4580388"/>
            <a:ext cx="8362950" cy="1131079"/>
          </a:xfr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5000"/>
              </a:lnSpc>
              <a:spcBef>
                <a:spcPct val="35000"/>
              </a:spcBef>
              <a:buFontTx/>
              <a:buNone/>
            </a:pPr>
            <a:r>
              <a:rPr lang="en-US" sz="3000" dirty="0" smtClean="0">
                <a:solidFill>
                  <a:srgbClr val="A8CEF0"/>
                </a:solidFill>
              </a:rPr>
              <a:t>Office of Management and Budget</a:t>
            </a:r>
          </a:p>
          <a:p>
            <a:pPr marL="0" indent="0" algn="ctr">
              <a:lnSpc>
                <a:spcPct val="95000"/>
              </a:lnSpc>
              <a:spcBef>
                <a:spcPct val="35000"/>
              </a:spcBef>
              <a:buFontTx/>
              <a:buNone/>
            </a:pPr>
            <a:r>
              <a:rPr lang="en-US" sz="3000" dirty="0" smtClean="0">
                <a:solidFill>
                  <a:srgbClr val="A8CEF0"/>
                </a:solidFill>
              </a:rPr>
              <a:t>Office of Science and Technology Policy</a:t>
            </a:r>
            <a:endParaRPr lang="en-US" sz="1800" dirty="0" smtClean="0">
              <a:solidFill>
                <a:srgbClr val="A8CEF0"/>
              </a:solidFill>
            </a:endParaRPr>
          </a:p>
        </p:txBody>
      </p:sp>
      <p:pic>
        <p:nvPicPr>
          <p:cNvPr id="3077" name="Picture 18"/>
          <p:cNvPicPr>
            <a:picLocks noChangeAspect="1" noChangeArrowheads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 bwMode="auto">
          <a:xfrm>
            <a:off x="760413" y="4287910"/>
            <a:ext cx="7623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8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Continuing </a:t>
            </a:r>
            <a:r>
              <a:rPr lang="en-US" sz="3200" dirty="0"/>
              <a:t>our commitment to world-class science and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$68.8 billion for non-defense R&amp;D.</a:t>
            </a:r>
          </a:p>
          <a:p>
            <a:r>
              <a:rPr lang="en-US" sz="2000" dirty="0" smtClean="0"/>
              <a:t>$76.9 billion for defense R&amp;D. </a:t>
            </a:r>
          </a:p>
          <a:p>
            <a:r>
              <a:rPr lang="en-US" sz="2000" dirty="0" smtClean="0"/>
              <a:t>$66.9 billion for (basic and applied) research. </a:t>
            </a:r>
          </a:p>
          <a:p>
            <a:r>
              <a:rPr lang="en-US" sz="2000" dirty="0" smtClean="0"/>
              <a:t>$7.7 billion for the National Science Foundation (NSF). </a:t>
            </a:r>
          </a:p>
          <a:p>
            <a:r>
              <a:rPr lang="en-US" sz="2000" dirty="0" smtClean="0"/>
              <a:t>$5.3 billion for the Department of Energy (DOE) Office of Science. </a:t>
            </a:r>
          </a:p>
          <a:p>
            <a:r>
              <a:rPr lang="en-US" sz="2000" dirty="0"/>
              <a:t>$</a:t>
            </a:r>
            <a:r>
              <a:rPr lang="en-US" sz="2000" dirty="0" smtClean="0"/>
              <a:t>755 million for the National Institute of Standards and Technology (NIST) laboratories. </a:t>
            </a:r>
          </a:p>
          <a:p>
            <a:r>
              <a:rPr lang="en-US" sz="2000" dirty="0" smtClean="0"/>
              <a:t>$18.5 billion for NASA.</a:t>
            </a:r>
          </a:p>
          <a:p>
            <a:r>
              <a:rPr lang="en-US" sz="2000" dirty="0" smtClean="0"/>
              <a:t>$550 million for U.S. Department of Agriculture competitive grants, including $450 million for competitively-awarded extramural research grants.</a:t>
            </a:r>
          </a:p>
        </p:txBody>
      </p:sp>
    </p:spTree>
    <p:extLst>
      <p:ext uri="{BB962C8B-B14F-4D97-AF65-F5344CB8AC3E}">
        <p14:creationId xmlns:p14="http://schemas.microsoft.com/office/powerpoint/2010/main" val="4009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54209"/>
              </p:ext>
            </p:extLst>
          </p:nvPr>
        </p:nvGraphicFramePr>
        <p:xfrm>
          <a:off x="448157" y="77751"/>
          <a:ext cx="8203416" cy="580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Worksheet" r:id="rId4" imgW="8763051" imgH="6391339" progId="Excel.Sheet.12">
                  <p:embed/>
                </p:oleObj>
              </mc:Choice>
              <mc:Fallback>
                <p:oleObj name="Worksheet" r:id="rId4" imgW="8763051" imgH="6391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157" y="77751"/>
                        <a:ext cx="8203416" cy="5803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07" y="1442449"/>
            <a:ext cx="7047175" cy="4460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2490" y="796835"/>
            <a:ext cx="50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President’s Plan for Science and Innovation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4725" y="110358"/>
            <a:ext cx="8229600" cy="742731"/>
          </a:xfrm>
        </p:spPr>
        <p:txBody>
          <a:bodyPr/>
          <a:lstStyle/>
          <a:p>
            <a:r>
              <a:rPr lang="en-US" dirty="0" smtClean="0"/>
              <a:t>Investing in Innovation for National Security</a:t>
            </a:r>
          </a:p>
        </p:txBody>
      </p:sp>
      <p:sp>
        <p:nvSpPr>
          <p:cNvPr id="5150" name="Rectangle 7"/>
          <p:cNvSpPr>
            <a:spLocks noChangeArrowheads="1"/>
          </p:cNvSpPr>
          <p:nvPr/>
        </p:nvSpPr>
        <p:spPr bwMode="auto">
          <a:xfrm>
            <a:off x="354725" y="1037612"/>
            <a:ext cx="813500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$12.3 billion for DOD’s Science &amp; Technology (S&amp;T) program of basic research, applied research, and advanced technology development. </a:t>
            </a:r>
          </a:p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$3.0 billion for the Defense Advanced Research Projects Agency (DARPA) to maintain DOD’s critical role in fostering breakthrough approaches for discovering promising technologies. </a:t>
            </a:r>
          </a:p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The Budget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invests in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defense-related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S&amp;T across a diverse portfolio, including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advanced manufacturing, energy, cybersecurity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robotics, a safe and secure nuclear arsenal, explosives detection, and biodefense. </a:t>
            </a:r>
          </a:p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The Budget includes $243 million for civilian R&amp;D to support innovative cybersecurity technologies.</a:t>
            </a:r>
          </a:p>
        </p:txBody>
      </p:sp>
    </p:spTree>
    <p:extLst>
      <p:ext uri="{BB962C8B-B14F-4D97-AF65-F5344CB8AC3E}">
        <p14:creationId xmlns:p14="http://schemas.microsoft.com/office/powerpoint/2010/main" val="25906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4725" y="294881"/>
            <a:ext cx="8229600" cy="74273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Investing in Innovation for Industries of the Future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725" y="1257361"/>
            <a:ext cx="8456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“So no one knows for certain which industries will generate the jobs of the future.  But we do know we want them here in America.  We know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that.</a:t>
            </a:r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”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                               														- President Barack Obama</a:t>
            </a:r>
          </a:p>
          <a:p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					January 20, 2015</a:t>
            </a:r>
          </a:p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4725" y="3131332"/>
            <a:ext cx="81350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The Budget provides strong support for R&amp;D that is likely to create the foundations for the industries and jobs of the future.  Examples include robotics, cyber-physical systems, big data, the Materials Genome Initiative, the National Nanotechnology Initiative, and engineering biology.  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$1.5 billion for the National Nanotechnology Initiative. </a:t>
            </a:r>
          </a:p>
          <a:p>
            <a:pPr marL="177800" indent="-177800">
              <a:spcBef>
                <a:spcPct val="5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The Budget expands our capabilities in the space industries of the future: $1.2 billion for the Commercial Crew program, $725 million for Space Technology, and $230 million for Advanced Exploration Systems to increase the capabilities of NASA, other government, and commercial space activities.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1437206" y="2908474"/>
            <a:ext cx="5830349" cy="8389"/>
          </a:xfrm>
          <a:prstGeom prst="line">
            <a:avLst/>
          </a:prstGeom>
          <a:noFill/>
          <a:ln w="9525">
            <a:solidFill>
              <a:srgbClr val="EAB25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AutoShape 4"/>
          <p:cNvSpPr>
            <a:spLocks noChangeArrowheads="1"/>
          </p:cNvSpPr>
          <p:nvPr/>
        </p:nvSpPr>
        <p:spPr bwMode="auto">
          <a:xfrm>
            <a:off x="0" y="1876425"/>
            <a:ext cx="2600325" cy="1096963"/>
          </a:xfrm>
          <a:prstGeom prst="homePlate">
            <a:avLst>
              <a:gd name="adj" fmla="val 17219"/>
            </a:avLst>
          </a:prstGeom>
          <a:solidFill>
            <a:srgbClr val="FFFFFF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0" name="AutoShape 5"/>
          <p:cNvSpPr>
            <a:spLocks noChangeArrowheads="1"/>
          </p:cNvSpPr>
          <p:nvPr/>
        </p:nvSpPr>
        <p:spPr bwMode="auto">
          <a:xfrm>
            <a:off x="82535" y="3840729"/>
            <a:ext cx="2600325" cy="1098550"/>
          </a:xfrm>
          <a:prstGeom prst="homePlate">
            <a:avLst>
              <a:gd name="adj" fmla="val 17194"/>
            </a:avLst>
          </a:prstGeom>
          <a:solidFill>
            <a:srgbClr val="FFFFFF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252" name="Text Box 5"/>
          <p:cNvSpPr txBox="1">
            <a:spLocks noChangeArrowheads="1"/>
          </p:cNvSpPr>
          <p:nvPr/>
        </p:nvSpPr>
        <p:spPr bwMode="auto">
          <a:xfrm>
            <a:off x="117446" y="2088859"/>
            <a:ext cx="2530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Support advanced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m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anufacturing R&amp;D </a:t>
            </a:r>
            <a:endParaRPr lang="en-US" sz="16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0425" cy="53441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Advanced Manufacturing in the 2016 Budget 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313387" y="1625984"/>
            <a:ext cx="42937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$2.4 billion in advanced manufacturing R&amp;D in the 2016 Budget.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These investments will expand R&amp;D on innovative manufacturing processes, advanced industrial materials, and robotics. </a:t>
            </a:r>
            <a:endParaRPr lang="en-US" sz="1600" dirty="0" smtClean="0">
              <a:solidFill>
                <a:srgbClr val="FFFFFF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 Over $400 million for the DOE Advanced Manufacturing Office. 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313387" y="3842555"/>
            <a:ext cx="4531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 The Budget builds on the 9 manufacturing innovation institutes already funded through 2015 with more than $350 million in additional discretionary funds to support 7 new institutes.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The 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Budget includes a mandatory proposal of $1.9 billion to fund the remaining 29 institutes in the national network for a total of 45.</a:t>
            </a:r>
            <a:endParaRPr lang="en-US" sz="16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971800" y="1535878"/>
            <a:ext cx="5769528" cy="12685"/>
          </a:xfrm>
          <a:prstGeom prst="line">
            <a:avLst/>
          </a:prstGeom>
          <a:noFill/>
          <a:ln w="9525">
            <a:solidFill>
              <a:srgbClr val="EAB25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2924175" y="3763054"/>
            <a:ext cx="5830349" cy="8389"/>
          </a:xfrm>
          <a:prstGeom prst="line">
            <a:avLst/>
          </a:prstGeom>
          <a:noFill/>
          <a:ln w="9525">
            <a:solidFill>
              <a:srgbClr val="EAB25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46" y="3915929"/>
            <a:ext cx="222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Establish a national network of manufacturing innovation institutes</a:t>
            </a:r>
            <a:endParaRPr lang="en-US" sz="16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059" y="872456"/>
            <a:ext cx="8783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EAB258"/>
                </a:solidFill>
                <a:latin typeface="Georgia" pitchFamily="18" charset="0"/>
              </a:rPr>
              <a:t> Making </a:t>
            </a:r>
            <a:r>
              <a:rPr lang="en-US" sz="2200" dirty="0">
                <a:solidFill>
                  <a:srgbClr val="EAB258"/>
                </a:solidFill>
                <a:latin typeface="Georgia" pitchFamily="18" charset="0"/>
              </a:rPr>
              <a:t>America a </a:t>
            </a:r>
            <a:r>
              <a:rPr lang="en-US" sz="2200" dirty="0" smtClean="0">
                <a:solidFill>
                  <a:srgbClr val="EAB258"/>
                </a:solidFill>
                <a:latin typeface="Georgia" pitchFamily="18" charset="0"/>
              </a:rPr>
              <a:t>magnet for jobs</a:t>
            </a:r>
            <a:endParaRPr lang="en-US" sz="2200" dirty="0">
              <a:solidFill>
                <a:srgbClr val="EAB258"/>
              </a:solidFill>
              <a:latin typeface="Georgia" pitchFamily="18" charset="0"/>
            </a:endParaRPr>
          </a:p>
          <a:p>
            <a:pPr>
              <a:defRPr/>
            </a:pPr>
            <a:endParaRPr lang="en-US" sz="2200" dirty="0">
              <a:solidFill>
                <a:srgbClr val="EAB258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7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241" y="66246"/>
            <a:ext cx="8321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Improving Americans’ health through innovation in life sciences, biology, and neuroscience</a:t>
            </a:r>
            <a:endParaRPr lang="en-US" sz="3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212037" y="1795244"/>
            <a:ext cx="8494286" cy="3758268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2016 Budget provides $215 million to launch a Precision Medicine Initiative with funding from HHS agencies. </a:t>
            </a:r>
          </a:p>
          <a:p>
            <a:r>
              <a:rPr lang="en-US" sz="1600" dirty="0" smtClean="0"/>
              <a:t>The BRAIN Initiative will continue with a Federal commitment of over $300 million from NIH, DARPA, and NSF. </a:t>
            </a:r>
          </a:p>
          <a:p>
            <a:r>
              <a:rPr lang="en-US" sz="1600" dirty="0" smtClean="0"/>
              <a:t>The 2016 Budget provides over $1.2 billion for a government-wide effort to combat antibiotic-resistant bacteria. </a:t>
            </a:r>
          </a:p>
          <a:p>
            <a:r>
              <a:rPr lang="en-US" sz="1600" dirty="0" smtClean="0"/>
              <a:t>$31.3 billion for the National Institutes of Health (NIH) to support high-quality, innovative biomedical research.</a:t>
            </a:r>
          </a:p>
          <a:p>
            <a:r>
              <a:rPr lang="en-US" sz="1600" dirty="0" smtClean="0"/>
              <a:t>The Budget provides $82 million at USGS, EPA, and USDA to address pollinator health, including colony collapse disorder. </a:t>
            </a:r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20785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21" y="1197040"/>
            <a:ext cx="2877317" cy="1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0425" cy="53441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R&amp;D Highlights in the 2016 Budget 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724399" y="1363127"/>
            <a:ext cx="429376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The Budget provides $7.4 billion for clean energy technology programs across the Federal government.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</a:br>
            <a:endParaRPr lang="en-US" sz="1600" dirty="0" smtClean="0">
              <a:solidFill>
                <a:srgbClr val="FFFFFF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.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$2.7 billion for DOE Energy Efficiency and Renewable Energy (EERE) and $325 million for 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ARPA-E.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$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47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million for DOE, EPA, and USGS for research to reduce health and environmental impacts from hydraulic fracturing. </a:t>
            </a:r>
            <a:endParaRPr lang="en-US" sz="1600" dirty="0" smtClean="0">
              <a:solidFill>
                <a:srgbClr val="FFFFFF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1600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11563" y="4341800"/>
            <a:ext cx="4054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Nearly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$500 million 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in cleaner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energy from fossil fuels, focused predominantly on development and deployment of carbon capture and storage technologies</a:t>
            </a: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The Budget proposes a $2 billion carbon </a:t>
            </a:r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capture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investment and sequestration tax </a:t>
            </a:r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credit.</a:t>
            </a:r>
            <a:endParaRPr lang="en-US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1868214" y="1303343"/>
            <a:ext cx="6873114" cy="12685"/>
          </a:xfrm>
          <a:prstGeom prst="line">
            <a:avLst/>
          </a:prstGeom>
          <a:noFill/>
          <a:ln w="9525">
            <a:solidFill>
              <a:srgbClr val="EAB25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865300" y="1427139"/>
            <a:ext cx="1927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dirty="0" smtClean="0">
                <a:solidFill>
                  <a:srgbClr val="EAB258"/>
                </a:solidFill>
                <a:latin typeface="Georgia" pitchFamily="18" charset="0"/>
              </a:rPr>
              <a:t>Clean Energy Technology</a:t>
            </a:r>
            <a:endParaRPr lang="en-US" dirty="0">
              <a:solidFill>
                <a:srgbClr val="EAB258"/>
              </a:solidFill>
              <a:latin typeface="Georgia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865300" y="4341800"/>
            <a:ext cx="2042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dirty="0" smtClean="0">
                <a:solidFill>
                  <a:srgbClr val="EAB258"/>
                </a:solidFill>
                <a:latin typeface="Georgia" pitchFamily="18" charset="0"/>
              </a:rPr>
              <a:t>Carbon Capture and Storage</a:t>
            </a:r>
            <a:endParaRPr lang="en-US" dirty="0">
              <a:solidFill>
                <a:srgbClr val="EAB258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059" y="872456"/>
            <a:ext cx="8783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EAB258"/>
                </a:solidFill>
                <a:latin typeface="Georgia" pitchFamily="18" charset="0"/>
              </a:rPr>
              <a:t> Investing in homegrown clean energy</a:t>
            </a:r>
            <a:endParaRPr lang="en-US" sz="2200" dirty="0">
              <a:solidFill>
                <a:srgbClr val="EAB258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5300" y="3380496"/>
            <a:ext cx="1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AB258"/>
                </a:solidFill>
                <a:latin typeface="Georgia" pitchFamily="18" charset="0"/>
              </a:rPr>
              <a:t>Hydraulic Fracturing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8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809" y="228106"/>
            <a:ext cx="832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</a:rPr>
              <a:t>Taking action on climate change in the 2016 Budget  </a:t>
            </a:r>
            <a:endParaRPr lang="en-US" sz="3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125834" y="1529255"/>
            <a:ext cx="4091441" cy="4133315"/>
          </a:xfrm>
        </p:spPr>
        <p:txBody>
          <a:bodyPr/>
          <a:lstStyle/>
          <a:p>
            <a:r>
              <a:rPr lang="en-US" sz="1600" dirty="0" smtClean="0"/>
              <a:t>$2.7 billion for the U.S. Global Change Research Program (USGCRP). </a:t>
            </a:r>
          </a:p>
          <a:p>
            <a:r>
              <a:rPr lang="en-US" sz="1600" dirty="0" smtClean="0"/>
              <a:t>USGCRP supports research to improve our ability to </a:t>
            </a:r>
            <a:r>
              <a:rPr lang="en-US" sz="1600" dirty="0"/>
              <a:t>understand, </a:t>
            </a:r>
            <a:r>
              <a:rPr lang="en-US" sz="1600" dirty="0" smtClean="0"/>
              <a:t>assess, predict</a:t>
            </a:r>
            <a:r>
              <a:rPr lang="en-US" sz="1600" dirty="0"/>
              <a:t>, </a:t>
            </a:r>
            <a:r>
              <a:rPr lang="en-US" sz="1600" dirty="0" smtClean="0"/>
              <a:t>and respond to </a:t>
            </a:r>
            <a:r>
              <a:rPr lang="en-US" sz="1600" dirty="0"/>
              <a:t>global change. </a:t>
            </a:r>
            <a:endParaRPr lang="en-US" sz="1600" dirty="0" smtClean="0"/>
          </a:p>
          <a:p>
            <a:r>
              <a:rPr lang="en-US" sz="1600" dirty="0"/>
              <a:t>The </a:t>
            </a:r>
            <a:r>
              <a:rPr lang="en-US" sz="1600" dirty="0" smtClean="0"/>
              <a:t>2016 Budget supports </a:t>
            </a:r>
            <a:r>
              <a:rPr lang="en-US" sz="1600" dirty="0"/>
              <a:t>an integrated suite of climate change observations, process-based </a:t>
            </a:r>
            <a:r>
              <a:rPr lang="en-US" sz="1600" dirty="0" smtClean="0"/>
              <a:t>research</a:t>
            </a:r>
            <a:r>
              <a:rPr lang="en-US" sz="1600" dirty="0"/>
              <a:t>, </a:t>
            </a:r>
            <a:r>
              <a:rPr lang="en-US" sz="1600" dirty="0" smtClean="0"/>
              <a:t>modeling, sustained assessment, adaptation </a:t>
            </a:r>
            <a:r>
              <a:rPr lang="en-US" sz="1600" dirty="0"/>
              <a:t>science activities, </a:t>
            </a:r>
            <a:r>
              <a:rPr lang="en-US" sz="1600" dirty="0" smtClean="0"/>
              <a:t>and climate </a:t>
            </a:r>
            <a:r>
              <a:rPr lang="en-US" sz="1600" dirty="0"/>
              <a:t>preparedness and resilience </a:t>
            </a:r>
            <a:r>
              <a:rPr lang="en-US" sz="1600" dirty="0" smtClean="0"/>
              <a:t>strategies. </a:t>
            </a:r>
            <a:endParaRPr lang="en-US" dirty="0"/>
          </a:p>
          <a:p>
            <a:r>
              <a:rPr lang="en-US" sz="1600" dirty="0" smtClean="0"/>
              <a:t>USGCRP investments support the President’s Climate Action Plan. </a:t>
            </a:r>
          </a:p>
          <a:p>
            <a:r>
              <a:rPr lang="en-US" sz="1600" dirty="0"/>
              <a:t>The President's Budget provides $20 million to continue expanding and </a:t>
            </a:r>
            <a:r>
              <a:rPr lang="en-US" sz="1600" dirty="0" smtClean="0"/>
              <a:t>improving </a:t>
            </a:r>
            <a:r>
              <a:rPr lang="en-US" sz="1600" dirty="0"/>
              <a:t>the recently-released </a:t>
            </a:r>
            <a:r>
              <a:rPr lang="en-US" sz="1600" dirty="0" smtClean="0"/>
              <a:t>Climate </a:t>
            </a:r>
            <a:r>
              <a:rPr lang="en-US" sz="1600" dirty="0"/>
              <a:t>Resilience Toolkit.</a:t>
            </a:r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28" y="2538100"/>
            <a:ext cx="4904214" cy="2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89" y="587265"/>
            <a:ext cx="8229600" cy="591208"/>
          </a:xfrm>
        </p:spPr>
        <p:txBody>
          <a:bodyPr/>
          <a:lstStyle/>
          <a:p>
            <a:r>
              <a:rPr lang="en-US" dirty="0" smtClean="0"/>
              <a:t>Preparing students with STEM skills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80" y="882869"/>
            <a:ext cx="8519291" cy="4554265"/>
          </a:xfrm>
        </p:spPr>
        <p:txBody>
          <a:bodyPr/>
          <a:lstStyle/>
          <a:p>
            <a:r>
              <a:rPr lang="en-US" sz="2000" dirty="0" smtClean="0"/>
              <a:t>$3 billion for Federal science, technology, engineering, and mathematics (STEM) education programs in the 2016 Budget. </a:t>
            </a:r>
          </a:p>
          <a:p>
            <a:r>
              <a:rPr lang="en-US" sz="2000" dirty="0" smtClean="0"/>
              <a:t>Agencies continue to coordinate implementation of the Federal </a:t>
            </a:r>
            <a:r>
              <a:rPr lang="en-US" sz="2000" dirty="0"/>
              <a:t>STEM Education 5-Year Strategic </a:t>
            </a:r>
            <a:r>
              <a:rPr lang="en-US" sz="2000" dirty="0" smtClean="0"/>
              <a:t>Plan.  </a:t>
            </a:r>
          </a:p>
          <a:p>
            <a:r>
              <a:rPr lang="en-US" sz="2000" dirty="0"/>
              <a:t>$202 million for </a:t>
            </a:r>
            <a:r>
              <a:rPr lang="en-US" sz="2000" dirty="0" smtClean="0"/>
              <a:t>an expanded Department </a:t>
            </a:r>
            <a:r>
              <a:rPr lang="en-US" sz="2000" dirty="0"/>
              <a:t>of </a:t>
            </a:r>
            <a:r>
              <a:rPr lang="en-US" sz="2000" dirty="0" smtClean="0"/>
              <a:t>Education Math </a:t>
            </a:r>
            <a:r>
              <a:rPr lang="en-US" sz="2000" dirty="0"/>
              <a:t>and Science Partnerships program. </a:t>
            </a:r>
            <a:endParaRPr lang="en-US" sz="2000" dirty="0" smtClean="0"/>
          </a:p>
          <a:p>
            <a:r>
              <a:rPr lang="en-US" sz="2000" dirty="0" smtClean="0"/>
              <a:t>NSF has a $135 million </a:t>
            </a:r>
            <a:r>
              <a:rPr lang="en-US" sz="2000" dirty="0"/>
              <a:t>effort to improve </a:t>
            </a:r>
            <a:r>
              <a:rPr lang="en-US" sz="2000" dirty="0" smtClean="0"/>
              <a:t>retention of undergraduate STEM majors and improve undergraduate teaching and learning in STEM subjects.</a:t>
            </a:r>
          </a:p>
          <a:p>
            <a:r>
              <a:rPr lang="en-US" sz="2000" dirty="0" smtClean="0"/>
              <a:t>$338 million in NSF for the Graduate Research Fellowship program. </a:t>
            </a:r>
          </a:p>
          <a:p>
            <a:r>
              <a:rPr lang="en-US" sz="2000" dirty="0"/>
              <a:t>The Budget establishes </a:t>
            </a:r>
            <a:r>
              <a:rPr lang="en-US" sz="2000" dirty="0" smtClean="0"/>
              <a:t>a Dept. of Education $125 </a:t>
            </a:r>
            <a:r>
              <a:rPr lang="en-US" sz="2000" dirty="0"/>
              <a:t>million competitive program to help </a:t>
            </a:r>
            <a:r>
              <a:rPr lang="en-US" sz="2000" dirty="0" smtClean="0"/>
              <a:t>communities </a:t>
            </a:r>
            <a:r>
              <a:rPr lang="en-US" sz="2000" dirty="0"/>
              <a:t>across America </a:t>
            </a:r>
            <a:r>
              <a:rPr lang="en-US" sz="2000" dirty="0" smtClean="0"/>
              <a:t>launch </a:t>
            </a:r>
            <a:r>
              <a:rPr lang="en-US" sz="2000" dirty="0"/>
              <a:t>Next-Generation High Schools that will be laboratories for cutting-edge STEM teaching and </a:t>
            </a:r>
            <a:r>
              <a:rPr lang="en-US" sz="2000" dirty="0" smtClean="0"/>
              <a:t>learning.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62" y="3493390"/>
            <a:ext cx="71023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orgia" pitchFamily="18" charset="0"/>
              </a:rPr>
              <a:t>“Twenty-first century businesses will rely on American science and technology, research and 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development.</a:t>
            </a:r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”</a:t>
            </a:r>
            <a:endParaRPr lang="en-US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algn="r"/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- President Barack Obama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 January 20,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1" y="229954"/>
            <a:ext cx="4866563" cy="33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232" y="2740248"/>
            <a:ext cx="71578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Georgia" pitchFamily="18" charset="0"/>
              </a:rPr>
              <a:t>Thank You</a:t>
            </a:r>
          </a:p>
          <a:p>
            <a:pPr algn="ctr"/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10" y="354748"/>
            <a:ext cx="8538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What does the Office of Science and Technology Policy do?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1299756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defRPr>
            </a:lvl1pPr>
            <a:lvl2pPr marL="4603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Georgia" pitchFamily="18" charset="0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Georgia" pitchFamily="18" charset="0"/>
              </a:defRPr>
            </a:lvl3pPr>
            <a:lvl4pPr marL="10318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3128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Policy for science and technology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Responsibility</a:t>
            </a:r>
            <a:r>
              <a:rPr lang="en-US" sz="1800" dirty="0"/>
              <a:t>, in partnership with the Office of Management and Budget (OMB), for advising the President on the Federal Research and Development (R&amp;D) budget and shaping R&amp;D priorities across those Federal agencies that have significant portfolios in science and </a:t>
            </a:r>
            <a:r>
              <a:rPr lang="en-US" sz="1800" dirty="0" smtClean="0"/>
              <a:t>technology</a:t>
            </a:r>
            <a:r>
              <a:rPr lang="en-US" sz="1800" dirty="0"/>
              <a:t>.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Science and technology for policy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Timely, independent, objective advice for the President about S&amp;T dimensions of </a:t>
            </a:r>
            <a:r>
              <a:rPr lang="en-US" sz="1800" u="sng" dirty="0"/>
              <a:t>all</a:t>
            </a:r>
            <a:r>
              <a:rPr lang="en-US" sz="1800" dirty="0"/>
              <a:t> policy issues with which he is </a:t>
            </a:r>
            <a:r>
              <a:rPr lang="en-US" sz="1800" dirty="0" smtClean="0"/>
              <a:t>concerned</a:t>
            </a:r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As well as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Strengthening </a:t>
            </a:r>
            <a:r>
              <a:rPr lang="en-US" sz="1800" dirty="0"/>
              <a:t>S&amp;T policy </a:t>
            </a:r>
            <a:r>
              <a:rPr lang="en-US" sz="1800" dirty="0" smtClean="0"/>
              <a:t>mechanisms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roviding </a:t>
            </a:r>
            <a:r>
              <a:rPr lang="en-US" sz="1800" dirty="0"/>
              <a:t>White House liaison and oversight for the NSF and NASA;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arrying </a:t>
            </a:r>
            <a:r>
              <a:rPr lang="en-US" sz="1800" dirty="0"/>
              <a:t>out a range of functions in support of National Security and Emergency Preparedness Communications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oordinating </a:t>
            </a:r>
            <a:r>
              <a:rPr lang="en-US" sz="1800" dirty="0"/>
              <a:t>&amp; overseeing US cooperation in S&amp;T with other countries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4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ome of the major topics covered in OSTP’s four divisions:</a:t>
            </a:r>
            <a:endParaRPr lang="en-US" sz="2400" dirty="0">
              <a:solidFill>
                <a:srgbClr val="FFFF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374" y="999281"/>
            <a:ext cx="410322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Science: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Life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Sciences   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Biotechnology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Physical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Sciences and Engineering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Social and Behavioral Sciences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Prizes and Awards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STEM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Education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Technology: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Open Government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Internet and Broadband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Telecommunications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Georgia" pitchFamily="18" charset="0"/>
              </a:rPr>
              <a:t>Nanoscience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 and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Nanotechnology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Information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Technology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Space and Aeronautics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Technology R&amp;D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Manufacturing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990600"/>
            <a:ext cx="4953000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Energy and Environment: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Energy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Climate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Oceans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Environmental Quality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Ecosystems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National Security &amp; International Affairs: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National Security R&amp;D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International S&amp;T Engagement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Emergency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Preparedness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Nuclear Security – defense, nonproliferation  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Chemical and Biological Countermeasures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Nuclear Weapons and Arms Control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9100" y="5257800"/>
            <a:ext cx="48387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Plus, in all divisions: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Regulatory issues,  S&amp;T horizon-scanning, WH events support (e.g., National Medals, Science Fair), etc.</a:t>
            </a:r>
            <a:endParaRPr lang="en-US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45592" y="3200400"/>
            <a:ext cx="82174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defRPr>
            </a:lvl1pPr>
            <a:lvl2pPr marL="4603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Georgia" pitchFamily="18" charset="0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Georgia" pitchFamily="18" charset="0"/>
              </a:defRPr>
            </a:lvl3pPr>
            <a:lvl4pPr marL="10318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3128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National Science and Technology Council (NSTC)</a:t>
            </a: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Coordinates S&amp;T activities that cross agency boundaries</a:t>
            </a: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Nominally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chaired by the President; chaired in practice by the OSTP Director / Science Advisor; administered by OSTP</a:t>
            </a: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Deputy secretaries &amp; undersecretaries of cabinet departments with S&amp;T missions, plus heads of NSF, NIH, NASA, NOAA, NIST, EPA, USGS, CDC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68276"/>
            <a:ext cx="7772400" cy="74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OSTP-managed entities</a:t>
            </a:r>
            <a:endParaRPr lang="en-US" sz="2400" dirty="0">
              <a:solidFill>
                <a:srgbClr val="FFFF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5592" y="990600"/>
            <a:ext cx="8217408" cy="18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defRPr>
            </a:lvl1pPr>
            <a:lvl2pPr marL="4603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Georgia" pitchFamily="18" charset="0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Georgia" pitchFamily="18" charset="0"/>
              </a:defRPr>
            </a:lvl3pPr>
            <a:lvl4pPr marL="103187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31286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President’s Council of Advisors on Science and Technology (PCAST)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Helps link White House to wider ST&amp;I community</a:t>
            </a: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Co-Chairs J. Holdren &amp; E. Lander</a:t>
            </a: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Vice-Chairs W. Press &amp; M.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Savitz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indent="-274320"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~16 other members from academia, industry, NGOs</a:t>
            </a:r>
          </a:p>
        </p:txBody>
      </p:sp>
    </p:spTree>
    <p:extLst>
      <p:ext uri="{BB962C8B-B14F-4D97-AF65-F5344CB8AC3E}">
        <p14:creationId xmlns:p14="http://schemas.microsoft.com/office/powerpoint/2010/main" val="39228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226" y="2206742"/>
            <a:ext cx="7023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en-US" sz="2000" i="1" dirty="0">
                <a:solidFill>
                  <a:schemeClr val="bg1"/>
                </a:solidFill>
                <a:latin typeface="Georgia" pitchFamily="18" charset="0"/>
              </a:rPr>
              <a:t>O</a:t>
            </a:r>
            <a:r>
              <a:rPr lang="en-US" altLang="en-US" sz="2000" i="1" dirty="0">
                <a:solidFill>
                  <a:schemeClr val="bg1"/>
                </a:solidFill>
                <a:latin typeface="Georgia" pitchFamily="18" charset="0"/>
              </a:rPr>
              <a:t>ne of the interesting things about OMB is that it is unexplainable to everyone who lives outside of the Beltway and misunderstood by nearly everyone who lives inside the Beltway. </a:t>
            </a:r>
            <a:endParaRPr lang="en-US" altLang="en-US" sz="20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altLang="en-US" sz="2000" i="1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altLang="en-US" sz="2000" i="1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Georgia" pitchFamily="18" charset="0"/>
              </a:rPr>
              <a:t>- </a:t>
            </a:r>
            <a:r>
              <a:rPr lang="en-US" altLang="en-US" sz="2000" dirty="0">
                <a:solidFill>
                  <a:schemeClr val="bg1"/>
                </a:solidFill>
                <a:latin typeface="Georgia" pitchFamily="18" charset="0"/>
              </a:rPr>
              <a:t>Paul O'Neill, Former Treasury Secretary and OMB Deputy Director</a:t>
            </a:r>
            <a:endParaRPr kumimoji="1" lang="en-US" altLang="en-US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92" y="528011"/>
            <a:ext cx="762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What is the Office of Management and Budget?</a:t>
            </a:r>
          </a:p>
        </p:txBody>
      </p:sp>
    </p:spTree>
    <p:extLst>
      <p:ext uri="{BB962C8B-B14F-4D97-AF65-F5344CB8AC3E}">
        <p14:creationId xmlns:p14="http://schemas.microsoft.com/office/powerpoint/2010/main" val="38292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392" y="528011"/>
            <a:ext cx="7626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What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Does the 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Office of Management and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Budget Do?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953" y="1635108"/>
            <a:ext cx="704282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OMB serves the President in overseeing the implementation of his vision across the Executive Branch.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(1) Budget and policy development and execution.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(2) Management, including oversight of agency performance, Federal procurement, financial management, and information technology.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(3) Regulatory policy, including coordination and review of all significant Federal regulations by executive agencies.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(4) Legislative clearance and coordination, including agency testimony and draft bills.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(5) Executive Orders and Presidential Memoranda. 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69493" y="1419367"/>
            <a:ext cx="5868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18428" y="1419367"/>
            <a:ext cx="0" cy="331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19181" y="1419367"/>
            <a:ext cx="0" cy="331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33581" y="1419367"/>
            <a:ext cx="0" cy="331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02573" y="1419367"/>
            <a:ext cx="0" cy="331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2448" y="1064525"/>
            <a:ext cx="512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12         13         14         15          16         17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730620" y="1419367"/>
            <a:ext cx="0" cy="331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797" y="81830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Calendar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4507" y="818303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Budget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1928" y="1705970"/>
            <a:ext cx="47000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17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16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15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64573" y="1705970"/>
            <a:ext cx="750627" cy="42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77719" y="1705970"/>
            <a:ext cx="586854" cy="4230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00048" y="1705970"/>
            <a:ext cx="477671" cy="4230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95081" y="1705970"/>
            <a:ext cx="504967" cy="4230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4293" y="2540758"/>
            <a:ext cx="750627" cy="42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97439" y="2540758"/>
            <a:ext cx="586854" cy="4230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19768" y="2540758"/>
            <a:ext cx="477671" cy="4230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14801" y="2540758"/>
            <a:ext cx="504967" cy="4230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4702" y="3332328"/>
            <a:ext cx="750627" cy="42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7848" y="3332328"/>
            <a:ext cx="586854" cy="4230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80177" y="3332328"/>
            <a:ext cx="477671" cy="4230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75210" y="3332328"/>
            <a:ext cx="504967" cy="4230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16648" y="4137546"/>
            <a:ext cx="750627" cy="42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29794" y="4137546"/>
            <a:ext cx="586854" cy="4230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52123" y="4137546"/>
            <a:ext cx="477671" cy="4230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47156" y="4137546"/>
            <a:ext cx="504967" cy="4230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30620" y="5108809"/>
            <a:ext cx="750627" cy="42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42856" y="5108807"/>
            <a:ext cx="586854" cy="4230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18009" y="5108809"/>
            <a:ext cx="477671" cy="4230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87102" y="5108808"/>
            <a:ext cx="504967" cy="4230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62531" y="565657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84838" y="565657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OMB/Agency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0372" y="564747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Congress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07051" y="564747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Execution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2939776" y="2313717"/>
            <a:ext cx="1679992" cy="6501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499639" y="2832719"/>
            <a:ext cx="1671844" cy="493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062904" y="3632548"/>
            <a:ext cx="1753744" cy="504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7568" y="1963435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FY16 Submission to OMB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783" y="246338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FY15 Budget to Congress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2445" y="3198686"/>
            <a:ext cx="239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Appropriation/CR bill signed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52123" y="272951"/>
            <a:ext cx="3493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Budget Timeline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218830" y="1264580"/>
            <a:ext cx="0" cy="34268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30497" y="84134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NOW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4049486" y="1793966"/>
            <a:ext cx="435429" cy="746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7568" y="1487185"/>
            <a:ext cx="36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FY16 OMB/OSTP Priorities Memo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2016 Budget: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360488"/>
            <a:ext cx="8511409" cy="4297362"/>
          </a:xfrm>
        </p:spPr>
        <p:txBody>
          <a:bodyPr/>
          <a:lstStyle/>
          <a:p>
            <a:pPr lvl="0"/>
            <a:r>
              <a:rPr lang="en-US" sz="2000" dirty="0" smtClean="0"/>
              <a:t>Continues our commitment to world-class science and research</a:t>
            </a:r>
          </a:p>
          <a:p>
            <a:pPr lvl="0"/>
            <a:r>
              <a:rPr lang="en-US" sz="2000" dirty="0" smtClean="0"/>
              <a:t>Invests in innovation</a:t>
            </a:r>
          </a:p>
          <a:p>
            <a:pPr lvl="0"/>
            <a:r>
              <a:rPr lang="en-US" sz="2000" dirty="0" smtClean="0"/>
              <a:t>Improves Americans’ health</a:t>
            </a:r>
          </a:p>
          <a:p>
            <a:pPr lvl="0"/>
            <a:r>
              <a:rPr lang="en-US" sz="2000" dirty="0" smtClean="0"/>
              <a:t>Makes America a magnet for jobs</a:t>
            </a:r>
          </a:p>
          <a:p>
            <a:pPr lvl="0"/>
            <a:r>
              <a:rPr lang="en-US" sz="2000" dirty="0" smtClean="0"/>
              <a:t>Invests in homegrown clean energy</a:t>
            </a:r>
          </a:p>
          <a:p>
            <a:pPr lvl="0"/>
            <a:r>
              <a:rPr lang="en-US" sz="2000" dirty="0" smtClean="0"/>
              <a:t>Takes action on climate change</a:t>
            </a:r>
          </a:p>
          <a:p>
            <a:pPr lvl="0"/>
            <a:r>
              <a:rPr lang="en-US" sz="2000" dirty="0" smtClean="0"/>
              <a:t>Prepares students with STEM skills</a:t>
            </a:r>
          </a:p>
          <a:p>
            <a:pPr marL="0" lv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23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10083</TotalTime>
  <Words>1453</Words>
  <Application>Microsoft Office PowerPoint</Application>
  <PresentationFormat>On-screen Show (4:3)</PresentationFormat>
  <Paragraphs>186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Worksheet</vt:lpstr>
      <vt:lpstr>The 2016 Budget: Investing in America’s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2016 Budget:</vt:lpstr>
      <vt:lpstr>Continuing our commitment to world-class science and research</vt:lpstr>
      <vt:lpstr>PowerPoint Presentation</vt:lpstr>
      <vt:lpstr>PowerPoint Presentation</vt:lpstr>
      <vt:lpstr>Investing in Innovation for National Security</vt:lpstr>
      <vt:lpstr> Investing in Innovation for Industries of the Future</vt:lpstr>
      <vt:lpstr> Advanced Manufacturing in the 2016 Budget </vt:lpstr>
      <vt:lpstr>PowerPoint Presentation</vt:lpstr>
      <vt:lpstr> Energy R&amp;D Highlights in the 2016 Budget </vt:lpstr>
      <vt:lpstr>PowerPoint Presentation</vt:lpstr>
      <vt:lpstr>Preparing students with STEM skills </vt:lpstr>
      <vt:lpstr>PowerPoint Presentation</vt:lpstr>
    </vt:vector>
  </TitlesOfParts>
  <Company>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for America</dc:title>
  <dc:creator>Chopra_A</dc:creator>
  <cp:lastModifiedBy>ITS</cp:lastModifiedBy>
  <cp:revision>1080</cp:revision>
  <cp:lastPrinted>2014-04-23T15:11:38Z</cp:lastPrinted>
  <dcterms:created xsi:type="dcterms:W3CDTF">2009-03-05T16:26:29Z</dcterms:created>
  <dcterms:modified xsi:type="dcterms:W3CDTF">2015-04-24T17:00:16Z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