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1272" r:id="rId3"/>
    <p:sldId id="1154" r:id="rId4"/>
    <p:sldId id="1338" r:id="rId5"/>
    <p:sldId id="1331" r:id="rId6"/>
    <p:sldId id="1332" r:id="rId7"/>
    <p:sldId id="1333" r:id="rId8"/>
    <p:sldId id="1334" r:id="rId9"/>
    <p:sldId id="1335" r:id="rId10"/>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3">
          <p15:clr>
            <a:srgbClr val="A4A3A4"/>
          </p15:clr>
        </p15:guide>
        <p15:guide id="2" pos="2882">
          <p15:clr>
            <a:srgbClr val="A4A3A4"/>
          </p15:clr>
        </p15:guide>
      </p15:sldGuideLst>
    </p:ext>
    <p:ext uri="{2D200454-40CA-4A62-9FC3-DE9A4176ACB9}">
      <p15:notesGuideLst xmlns:p15="http://schemas.microsoft.com/office/powerpoint/2012/main">
        <p15:guide id="1" orient="horz" pos="2305">
          <p15:clr>
            <a:srgbClr val="A4A3A4"/>
          </p15:clr>
        </p15:guide>
        <p15:guide id="2" pos="30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1" name="OMB28" initials="OMB28"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F3B"/>
    <a:srgbClr val="5B9DFF"/>
    <a:srgbClr val="FF5DFF"/>
    <a:srgbClr val="01FF01"/>
    <a:srgbClr val="4791FF"/>
    <a:srgbClr val="FF3BFF"/>
    <a:srgbClr val="257DFF"/>
    <a:srgbClr val="00D600"/>
    <a:srgbClr val="0066FF"/>
    <a:srgbClr val="00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608" autoAdjust="0"/>
    <p:restoredTop sz="99812" autoAdjust="0"/>
  </p:normalViewPr>
  <p:slideViewPr>
    <p:cSldViewPr snapToGrid="0">
      <p:cViewPr varScale="1">
        <p:scale>
          <a:sx n="32" d="100"/>
          <a:sy n="32" d="100"/>
        </p:scale>
        <p:origin x="54" y="396"/>
      </p:cViewPr>
      <p:guideLst>
        <p:guide orient="horz" pos="313"/>
        <p:guide pos="2882"/>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howGuides="1">
      <p:cViewPr>
        <p:scale>
          <a:sx n="110" d="100"/>
          <a:sy n="110" d="100"/>
        </p:scale>
        <p:origin x="-846" y="-6"/>
      </p:cViewPr>
      <p:guideLst>
        <p:guide orient="horz" pos="2305"/>
        <p:guide pos="30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'[FY 2015 and FY 2016 Pie Charts (3).xlsx]Data for Pie Charts'!$B$5</c:f>
              <c:strCache>
                <c:ptCount val="1"/>
                <c:pt idx="0">
                  <c:v>FY 2016 Request</c:v>
                </c:pt>
              </c:strCache>
            </c:strRef>
          </c:tx>
          <c:spPr>
            <a:ln w="19050">
              <a:solidFill>
                <a:sysClr val="windowText" lastClr="000000"/>
              </a:solidFill>
            </a:ln>
          </c:spPr>
          <c:dPt>
            <c:idx val="0"/>
            <c:bubble3D val="0"/>
            <c:spPr>
              <a:solidFill>
                <a:srgbClr val="3BFF3B"/>
              </a:solidFill>
              <a:ln w="19050">
                <a:solidFill>
                  <a:sysClr val="windowText" lastClr="000000"/>
                </a:solidFill>
              </a:ln>
            </c:spPr>
          </c:dPt>
          <c:dPt>
            <c:idx val="1"/>
            <c:bubble3D val="0"/>
            <c:spPr>
              <a:solidFill>
                <a:srgbClr val="5B9DFF"/>
              </a:solidFill>
              <a:ln w="19050">
                <a:solidFill>
                  <a:sysClr val="windowText" lastClr="000000"/>
                </a:solidFill>
              </a:ln>
            </c:spPr>
          </c:dPt>
          <c:dPt>
            <c:idx val="2"/>
            <c:bubble3D val="0"/>
            <c:spPr>
              <a:solidFill>
                <a:srgbClr val="FF5DFF"/>
              </a:solidFill>
              <a:ln w="19050">
                <a:solidFill>
                  <a:sysClr val="windowText" lastClr="000000"/>
                </a:solidFill>
              </a:ln>
            </c:spPr>
          </c:dPt>
          <c:dPt>
            <c:idx val="3"/>
            <c:bubble3D val="0"/>
            <c:spPr>
              <a:solidFill>
                <a:srgbClr val="FF3F3F"/>
              </a:solidFill>
              <a:ln w="19050">
                <a:solidFill>
                  <a:sysClr val="windowText" lastClr="000000"/>
                </a:solidFill>
              </a:ln>
            </c:spPr>
          </c:dPt>
          <c:dPt>
            <c:idx val="4"/>
            <c:bubble3D val="0"/>
            <c:spPr>
              <a:solidFill>
                <a:srgbClr val="B2B2B2"/>
              </a:solidFill>
              <a:ln w="19050">
                <a:solidFill>
                  <a:sysClr val="windowText" lastClr="000000"/>
                </a:solidFill>
              </a:ln>
            </c:spPr>
          </c:dPt>
          <c:dPt>
            <c:idx val="5"/>
            <c:bubble3D val="0"/>
            <c:spPr>
              <a:solidFill>
                <a:srgbClr val="FFFF4B"/>
              </a:solidFill>
              <a:ln w="19050">
                <a:solidFill>
                  <a:sysClr val="windowText" lastClr="000000"/>
                </a:solidFill>
              </a:ln>
            </c:spPr>
          </c:dPt>
          <c:dLbls>
            <c:dLbl>
              <c:idx val="0"/>
              <c:layout>
                <c:manualLayout>
                  <c:x val="-0.2372978096001977"/>
                  <c:y val="-0.16451737827864374"/>
                </c:manualLayout>
              </c:layout>
              <c:tx>
                <c:rich>
                  <a:bodyPr/>
                  <a:lstStyle/>
                  <a:p>
                    <a:r>
                      <a:rPr lang="en-US" sz="1100" b="0"/>
                      <a:t>Research
$2,099,931
39%</a:t>
                    </a:r>
                    <a:endParaRPr lang="en-US"/>
                  </a:p>
                </c:rich>
              </c:tx>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0.21465488394397958"/>
                  <c:y val="-3.6975711395350517E-3"/>
                </c:manualLayout>
              </c:layout>
              <c:tx>
                <c:rich>
                  <a:bodyPr/>
                  <a:lstStyle/>
                  <a:p>
                    <a:r>
                      <a:rPr lang="en-US" sz="1100" b="0"/>
                      <a:t>Facility Operations
$1,995,565
37%</a:t>
                    </a:r>
                    <a:endParaRPr lang="en-US"/>
                  </a:p>
                </c:rich>
              </c:tx>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2.2959061497435845E-2"/>
                  <c:y val="0.14432189758553976"/>
                </c:manualLayout>
              </c:layout>
              <c:tx>
                <c:rich>
                  <a:bodyPr/>
                  <a:lstStyle/>
                  <a:p>
                    <a:r>
                      <a:rPr lang="en-US" sz="1100" b="0"/>
                      <a:t>Construction
$591,310
11%</a:t>
                    </a:r>
                    <a:endParaRPr lang="en-US"/>
                  </a:p>
                </c:rich>
              </c:tx>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1.1837366674911295E-3"/>
                  <c:y val="-1.6848831649233391E-2"/>
                </c:manualLayout>
              </c:layout>
              <c:tx>
                <c:rich>
                  <a:bodyPr/>
                  <a:lstStyle/>
                  <a:p>
                    <a:r>
                      <a:rPr lang="en-US" sz="1100" b="0"/>
                      <a:t>MIEs
$144,901
3%</a:t>
                    </a:r>
                    <a:endParaRPr lang="en-US"/>
                  </a:p>
                </c:rich>
              </c:tx>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0.12958142511424967"/>
                  <c:y val="0.11342548603817232"/>
                </c:manualLayout>
              </c:layout>
              <c:tx>
                <c:rich>
                  <a:bodyPr/>
                  <a:lstStyle/>
                  <a:p>
                    <a:r>
                      <a:rPr lang="en-US" sz="1100" b="0"/>
                      <a:t>Other* 
$364,747
7%</a:t>
                    </a:r>
                    <a:endParaRPr lang="en-US"/>
                  </a:p>
                </c:rich>
              </c:tx>
              <c:showLegendKey val="0"/>
              <c:showVal val="1"/>
              <c:showCatName val="1"/>
              <c:showSerName val="0"/>
              <c:showPercent val="1"/>
              <c:showBubbleSize val="0"/>
              <c:separator>
</c:separator>
              <c:extLst>
                <c:ext xmlns:c15="http://schemas.microsoft.com/office/drawing/2012/chart" uri="{CE6537A1-D6FC-4f65-9D91-7224C49458BB}"/>
              </c:extLst>
            </c:dLbl>
            <c:dLbl>
              <c:idx val="5"/>
              <c:layout>
                <c:manualLayout>
                  <c:x val="-5.5085350173208231E-2"/>
                  <c:y val="-5.7168269814558061E-2"/>
                </c:manualLayout>
              </c:layout>
              <c:tx>
                <c:rich>
                  <a:bodyPr/>
                  <a:lstStyle/>
                  <a:p>
                    <a:r>
                      <a:rPr lang="en-US" sz="1100" b="0"/>
                      <a:t>SBIR/STTR
$143,340
3%</a:t>
                    </a:r>
                    <a:endParaRPr lang="en-US"/>
                  </a:p>
                </c:rich>
              </c:tx>
              <c:showLegendKey val="0"/>
              <c:showVal val="1"/>
              <c:showCatName val="1"/>
              <c:showSerName val="0"/>
              <c:showPercent val="1"/>
              <c:showBubbleSize val="0"/>
              <c:separator>
</c:separator>
              <c:extLst>
                <c:ext xmlns:c15="http://schemas.microsoft.com/office/drawing/2012/chart" uri="{CE6537A1-D6FC-4f65-9D91-7224C49458BB}"/>
              </c:extLst>
            </c:dLbl>
            <c:dLbl>
              <c:idx val="6"/>
              <c:layout>
                <c:manualLayout>
                  <c:x val="1.538357790090532E-2"/>
                  <c:y val="4.5764039532381071E-3"/>
                </c:manualLayout>
              </c:layou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00" b="0"/>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'[FY 2015 and FY 2016 Pie Charts (3).xlsx]Data for Pie Charts'!$A$6:$A$11</c:f>
              <c:strCache>
                <c:ptCount val="6"/>
                <c:pt idx="0">
                  <c:v>Research</c:v>
                </c:pt>
                <c:pt idx="1">
                  <c:v>Facility Operations</c:v>
                </c:pt>
                <c:pt idx="2">
                  <c:v>Construction</c:v>
                </c:pt>
                <c:pt idx="3">
                  <c:v>MIEs</c:v>
                </c:pt>
                <c:pt idx="4">
                  <c:v>Other</c:v>
                </c:pt>
                <c:pt idx="5">
                  <c:v>SBIR/STTR</c:v>
                </c:pt>
              </c:strCache>
            </c:strRef>
          </c:cat>
          <c:val>
            <c:numRef>
              <c:f>'[FY 2015 and FY 2016 Pie Charts (3).xlsx]Data for Pie Charts'!$B$6:$B$11</c:f>
              <c:numCache>
                <c:formatCode>#,##0;\-#,##0;......</c:formatCode>
                <c:ptCount val="6"/>
                <c:pt idx="0">
                  <c:v>2099931</c:v>
                </c:pt>
                <c:pt idx="1">
                  <c:v>1995565</c:v>
                </c:pt>
                <c:pt idx="2">
                  <c:v>591310</c:v>
                </c:pt>
                <c:pt idx="3">
                  <c:v>144901</c:v>
                </c:pt>
                <c:pt idx="4">
                  <c:v>364747</c:v>
                </c:pt>
                <c:pt idx="5">
                  <c:v>143340</c:v>
                </c:pt>
              </c:numCache>
            </c:numRef>
          </c:val>
        </c:ser>
        <c:ser>
          <c:idx val="1"/>
          <c:order val="1"/>
          <c:tx>
            <c:strRef>
              <c:f>'[FY 2015 and FY 2016 Pie Charts (3).xlsx]Data for Pie Charts'!$C$5</c:f>
              <c:strCache>
                <c:ptCount val="1"/>
              </c:strCache>
            </c:strRef>
          </c:tx>
          <c:cat>
            <c:strRef>
              <c:f>'[FY 2015 and FY 2016 Pie Charts (3).xlsx]Data for Pie Charts'!$A$6:$A$11</c:f>
              <c:strCache>
                <c:ptCount val="6"/>
                <c:pt idx="0">
                  <c:v>Research</c:v>
                </c:pt>
                <c:pt idx="1">
                  <c:v>Facility Operations</c:v>
                </c:pt>
                <c:pt idx="2">
                  <c:v>Construction</c:v>
                </c:pt>
                <c:pt idx="3">
                  <c:v>MIEs</c:v>
                </c:pt>
                <c:pt idx="4">
                  <c:v>Other</c:v>
                </c:pt>
                <c:pt idx="5">
                  <c:v>SBIR/STTR</c:v>
                </c:pt>
              </c:strCache>
            </c:strRef>
          </c:cat>
          <c:val>
            <c:numRef>
              <c:f>'[FY 2015 and FY 2016 Pie Charts (3).xlsx]Data for Pie Charts'!$C$6:$C$11</c:f>
              <c:numCache>
                <c:formatCode>0.00%</c:formatCode>
                <c:ptCount val="6"/>
                <c:pt idx="0">
                  <c:v>0.39326067634818873</c:v>
                </c:pt>
                <c:pt idx="1">
                  <c:v>0.3737157276104659</c:v>
                </c:pt>
                <c:pt idx="2">
                  <c:v>0.11073648159460833</c:v>
                </c:pt>
                <c:pt idx="3">
                  <c:v>2.7136065548596069E-2</c:v>
                </c:pt>
                <c:pt idx="4">
                  <c:v>6.8307316724203218E-2</c:v>
                </c:pt>
                <c:pt idx="5">
                  <c:v>2.6843732173937797E-2</c:v>
                </c:pt>
              </c:numCache>
            </c:numRef>
          </c:val>
        </c:ser>
        <c:dLbls>
          <c:showLegendKey val="0"/>
          <c:showVal val="0"/>
          <c:showCatName val="0"/>
          <c:showSerName val="0"/>
          <c:showPercent val="0"/>
          <c:showBubbleSize val="0"/>
          <c:showLeaderLines val="1"/>
        </c:dLbls>
        <c:firstSliceAng val="60"/>
      </c:pieChart>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0.22512</cdr:x>
      <cdr:y>0.89461</cdr:y>
    </cdr:from>
    <cdr:to>
      <cdr:x>0.85208</cdr:x>
      <cdr:y>0.98171</cdr:y>
    </cdr:to>
    <cdr:sp macro="" textlink="">
      <cdr:nvSpPr>
        <cdr:cNvPr id="2" name="TextBox 1"/>
        <cdr:cNvSpPr txBox="1"/>
      </cdr:nvSpPr>
      <cdr:spPr>
        <a:xfrm xmlns:a="http://schemas.openxmlformats.org/drawingml/2006/main">
          <a:off x="1109489" y="5216124"/>
          <a:ext cx="3089943" cy="5078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US" sz="900" b="0" dirty="0">
              <a:solidFill>
                <a:schemeClr val="tx1"/>
              </a:solidFill>
            </a:rPr>
            <a:t>*Other includes  GPP/GPE amounts</a:t>
          </a:r>
          <a:r>
            <a:rPr lang="en-US" sz="900" b="0" baseline="0" dirty="0">
              <a:solidFill>
                <a:schemeClr val="tx1"/>
              </a:solidFill>
            </a:rPr>
            <a:t> for BES, GPP for FES, Other (DOE/SC/Fermi/Lawrence) for NP</a:t>
          </a:r>
          <a:r>
            <a:rPr lang="en-US" sz="900" b="0" baseline="0" dirty="0" smtClean="0">
              <a:solidFill>
                <a:schemeClr val="tx1"/>
              </a:solidFill>
            </a:rPr>
            <a:t>, WDTS</a:t>
          </a:r>
          <a:r>
            <a:rPr lang="en-US" sz="900" b="0" baseline="0" dirty="0">
              <a:solidFill>
                <a:schemeClr val="tx1"/>
              </a:solidFill>
            </a:rPr>
            <a:t>, SLI non-construction funding, S&amp;S, and Program Direction.</a:t>
          </a:r>
          <a:endParaRPr lang="en-US" sz="900" b="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4160884" cy="365823"/>
          </a:xfrm>
          <a:prstGeom prst="rect">
            <a:avLst/>
          </a:prstGeom>
        </p:spPr>
        <p:txBody>
          <a:bodyPr vert="horz" lIns="95067" tIns="47532" rIns="95067" bIns="47532" rtlCol="0"/>
          <a:lstStyle>
            <a:lvl1pPr algn="l">
              <a:defRPr sz="1200"/>
            </a:lvl1pPr>
          </a:lstStyle>
          <a:p>
            <a:endParaRPr lang="en-US"/>
          </a:p>
        </p:txBody>
      </p:sp>
      <p:sp>
        <p:nvSpPr>
          <p:cNvPr id="3" name="Date Placeholder 2"/>
          <p:cNvSpPr>
            <a:spLocks noGrp="1"/>
          </p:cNvSpPr>
          <p:nvPr>
            <p:ph type="dt" sz="quarter" idx="1"/>
          </p:nvPr>
        </p:nvSpPr>
        <p:spPr>
          <a:xfrm>
            <a:off x="5438145" y="6"/>
            <a:ext cx="4160882" cy="365823"/>
          </a:xfrm>
          <a:prstGeom prst="rect">
            <a:avLst/>
          </a:prstGeom>
        </p:spPr>
        <p:txBody>
          <a:bodyPr vert="horz" lIns="95067" tIns="47532" rIns="95067" bIns="47532" rtlCol="0"/>
          <a:lstStyle>
            <a:lvl1pPr algn="r">
              <a:defRPr sz="1200"/>
            </a:lvl1pPr>
          </a:lstStyle>
          <a:p>
            <a:fld id="{B17554D1-967C-4C6D-9F2D-48B3C2720170}" type="datetimeFigureOut">
              <a:rPr lang="en-US" smtClean="0"/>
              <a:t>4/24/2015</a:t>
            </a:fld>
            <a:endParaRPr lang="en-US"/>
          </a:p>
        </p:txBody>
      </p:sp>
      <p:sp>
        <p:nvSpPr>
          <p:cNvPr id="4" name="Footer Placeholder 3"/>
          <p:cNvSpPr>
            <a:spLocks noGrp="1"/>
          </p:cNvSpPr>
          <p:nvPr>
            <p:ph type="ftr" sz="quarter" idx="2"/>
          </p:nvPr>
        </p:nvSpPr>
        <p:spPr>
          <a:xfrm>
            <a:off x="3" y="6948128"/>
            <a:ext cx="4160884" cy="365823"/>
          </a:xfrm>
          <a:prstGeom prst="rect">
            <a:avLst/>
          </a:prstGeom>
        </p:spPr>
        <p:txBody>
          <a:bodyPr vert="horz" lIns="95067" tIns="47532" rIns="95067" bIns="47532" rtlCol="0" anchor="b"/>
          <a:lstStyle>
            <a:lvl1pPr algn="l">
              <a:defRPr sz="1200"/>
            </a:lvl1pPr>
          </a:lstStyle>
          <a:p>
            <a:endParaRPr lang="en-US"/>
          </a:p>
        </p:txBody>
      </p:sp>
      <p:sp>
        <p:nvSpPr>
          <p:cNvPr id="5" name="Slide Number Placeholder 4"/>
          <p:cNvSpPr>
            <a:spLocks noGrp="1"/>
          </p:cNvSpPr>
          <p:nvPr>
            <p:ph type="sldNum" sz="quarter" idx="3"/>
          </p:nvPr>
        </p:nvSpPr>
        <p:spPr>
          <a:xfrm>
            <a:off x="5438145" y="6948128"/>
            <a:ext cx="4160882" cy="365823"/>
          </a:xfrm>
          <a:prstGeom prst="rect">
            <a:avLst/>
          </a:prstGeom>
        </p:spPr>
        <p:txBody>
          <a:bodyPr vert="horz" lIns="95067" tIns="47532" rIns="95067" bIns="47532"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4160230" cy="365760"/>
          </a:xfrm>
          <a:prstGeom prst="rect">
            <a:avLst/>
          </a:prstGeom>
        </p:spPr>
        <p:txBody>
          <a:bodyPr vert="horz" lIns="95874" tIns="47937" rIns="95874" bIns="4793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438801" y="5"/>
            <a:ext cx="4160230" cy="365760"/>
          </a:xfrm>
          <a:prstGeom prst="rect">
            <a:avLst/>
          </a:prstGeom>
        </p:spPr>
        <p:txBody>
          <a:bodyPr vert="horz" lIns="95874" tIns="47937" rIns="95874" bIns="47937"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4/24/2015</a:t>
            </a:fld>
            <a:endParaRPr lang="en-US"/>
          </a:p>
        </p:txBody>
      </p:sp>
      <p:sp>
        <p:nvSpPr>
          <p:cNvPr id="4" name="Slide Image Placeholder 3"/>
          <p:cNvSpPr>
            <a:spLocks noGrp="1" noRot="1" noChangeAspect="1"/>
          </p:cNvSpPr>
          <p:nvPr>
            <p:ph type="sldImg" idx="2"/>
          </p:nvPr>
        </p:nvSpPr>
        <p:spPr>
          <a:xfrm>
            <a:off x="2974975" y="550863"/>
            <a:ext cx="3651250" cy="2740025"/>
          </a:xfrm>
          <a:prstGeom prst="rect">
            <a:avLst/>
          </a:prstGeom>
          <a:noFill/>
          <a:ln w="12700">
            <a:solidFill>
              <a:prstClr val="black"/>
            </a:solidFill>
          </a:ln>
        </p:spPr>
        <p:txBody>
          <a:bodyPr vert="horz" lIns="95874" tIns="47937" rIns="95874" bIns="47937" rtlCol="0" anchor="ctr"/>
          <a:lstStyle/>
          <a:p>
            <a:pPr lvl="0"/>
            <a:endParaRPr lang="en-US" noProof="0"/>
          </a:p>
        </p:txBody>
      </p:sp>
      <p:sp>
        <p:nvSpPr>
          <p:cNvPr id="5" name="Notes Placeholder 4"/>
          <p:cNvSpPr>
            <a:spLocks noGrp="1"/>
          </p:cNvSpPr>
          <p:nvPr>
            <p:ph type="body" sz="quarter" idx="3"/>
          </p:nvPr>
        </p:nvSpPr>
        <p:spPr>
          <a:xfrm>
            <a:off x="960559" y="3474721"/>
            <a:ext cx="7680090" cy="3291840"/>
          </a:xfrm>
          <a:prstGeom prst="rect">
            <a:avLst/>
          </a:prstGeom>
        </p:spPr>
        <p:txBody>
          <a:bodyPr vert="horz" lIns="95874" tIns="47937" rIns="95874" bIns="4793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6948192"/>
            <a:ext cx="4160230" cy="365760"/>
          </a:xfrm>
          <a:prstGeom prst="rect">
            <a:avLst/>
          </a:prstGeom>
        </p:spPr>
        <p:txBody>
          <a:bodyPr vert="horz" lIns="95874" tIns="47937" rIns="95874" bIns="4793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438801" y="6948192"/>
            <a:ext cx="4160230" cy="365760"/>
          </a:xfrm>
          <a:prstGeom prst="rect">
            <a:avLst/>
          </a:prstGeom>
        </p:spPr>
        <p:txBody>
          <a:bodyPr vert="horz" lIns="95874" tIns="47937" rIns="95874" bIns="47937"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a:t>
            </a:fld>
            <a:endParaRPr lang="en-US" dirty="0"/>
          </a:p>
        </p:txBody>
      </p:sp>
    </p:spTree>
    <p:extLst>
      <p:ext uri="{BB962C8B-B14F-4D97-AF65-F5344CB8AC3E}">
        <p14:creationId xmlns:p14="http://schemas.microsoft.com/office/powerpoint/2010/main" val="381213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2</a:t>
            </a:fld>
            <a:endParaRPr lang="en-US" dirty="0"/>
          </a:p>
        </p:txBody>
      </p:sp>
    </p:spTree>
    <p:extLst>
      <p:ext uri="{BB962C8B-B14F-4D97-AF65-F5344CB8AC3E}">
        <p14:creationId xmlns:p14="http://schemas.microsoft.com/office/powerpoint/2010/main" val="412591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3</a:t>
            </a:fld>
            <a:endParaRPr lang="en-US" dirty="0"/>
          </a:p>
        </p:txBody>
      </p:sp>
    </p:spTree>
    <p:extLst>
      <p:ext uri="{BB962C8B-B14F-4D97-AF65-F5344CB8AC3E}">
        <p14:creationId xmlns:p14="http://schemas.microsoft.com/office/powerpoint/2010/main" val="231574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4</a:t>
            </a:fld>
            <a:endParaRPr lang="en-US" dirty="0"/>
          </a:p>
        </p:txBody>
      </p:sp>
    </p:spTree>
    <p:extLst>
      <p:ext uri="{BB962C8B-B14F-4D97-AF65-F5344CB8AC3E}">
        <p14:creationId xmlns:p14="http://schemas.microsoft.com/office/powerpoint/2010/main" val="13807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41930" lvl="1" indent="-125080">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41930" lvl="1" indent="-125080">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41930" lvl="1" indent="-125080">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41930" lvl="1" indent="-125080">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07769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41930" lvl="1" indent="-125080">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41930" lvl="1" indent="-125080">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41930" lvl="1" indent="-125080">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41930" lvl="1" indent="-125080">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96275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41930" lvl="1" indent="-125080">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41930" lvl="1" indent="-125080">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41930" lvl="1" indent="-125080">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41930" lvl="1" indent="-125080">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99374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41930" lvl="1" indent="-125080">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41930" lvl="1" indent="-125080">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41930" lvl="1" indent="-125080">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41930" lvl="1" indent="-125080">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10080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41930" lvl="1" indent="-125080">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41930" lvl="1" indent="-125080">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41930" lvl="1" indent="-125080">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41930" lvl="1" indent="-125080">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680660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860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4" name="Rectangle 8"/>
          <p:cNvSpPr/>
          <p:nvPr userDrawn="1"/>
        </p:nvSpPr>
        <p:spPr bwMode="auto">
          <a:xfrm>
            <a:off x="-4510" y="6629147"/>
            <a:ext cx="2363173" cy="231775"/>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Content Placeholder 1"/>
          <p:cNvSpPr>
            <a:spLocks noGrp="1"/>
          </p:cNvSpPr>
          <p:nvPr>
            <p:ph/>
          </p:nvPr>
        </p:nvSpPr>
        <p:spPr>
          <a:xfrm>
            <a:off x="498143" y="397681"/>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bwMode="auto">
          <a:xfrm>
            <a:off x="2378241"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1" name="Rectangle 10"/>
          <p:cNvSpPr/>
          <p:nvPr userDrawn="1"/>
        </p:nvSpPr>
        <p:spPr bwMode="auto">
          <a:xfrm>
            <a:off x="2366347" y="6629147"/>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marL="171450" indent="-171450" algn="r" eaLnBrk="0" hangingPunct="0">
              <a:lnSpc>
                <a:spcPct val="90000"/>
              </a:lnSpc>
              <a:defRPr/>
            </a:pPr>
            <a:r>
              <a:rPr lang="en-US" sz="1200" b="1" dirty="0" smtClean="0">
                <a:solidFill>
                  <a:schemeClr val="bg1"/>
                </a:solidFill>
                <a:ea typeface="Rod"/>
                <a:cs typeface="Rod"/>
              </a:rPr>
              <a:t>Department of Energy  •  Office of Science  •  Biological and Environmental Research</a:t>
            </a:r>
            <a:endParaRPr lang="en-US" sz="1200" b="1" dirty="0">
              <a:solidFill>
                <a:schemeClr val="bg1"/>
              </a:solidFill>
              <a:ea typeface="Rod"/>
              <a:cs typeface="Rod"/>
            </a:endParaRPr>
          </a:p>
        </p:txBody>
      </p:sp>
      <p:sp>
        <p:nvSpPr>
          <p:cNvPr id="13" name="Rectangle 235"/>
          <p:cNvSpPr>
            <a:spLocks noChangeArrowheads="1"/>
          </p:cNvSpPr>
          <p:nvPr userDrawn="1"/>
        </p:nvSpPr>
        <p:spPr bwMode="auto">
          <a:xfrm>
            <a:off x="38100" y="6634163"/>
            <a:ext cx="3111689" cy="212725"/>
          </a:xfrm>
          <a:prstGeom prst="rect">
            <a:avLst/>
          </a:prstGeom>
          <a:noFill/>
          <a:ln w="9525" algn="ctr">
            <a:noFill/>
            <a:miter lim="800000"/>
            <a:headEnd/>
            <a:tailEnd/>
          </a:ln>
          <a:effectLst/>
        </p:spPr>
        <p:txBody>
          <a:bodyPr/>
          <a:lstStyle/>
          <a:p>
            <a:pPr marL="171450" indent="-171450" eaLnBrk="0" hangingPunct="0">
              <a:lnSpc>
                <a:spcPct val="90000"/>
              </a:lnSpc>
              <a:defRPr/>
            </a:pPr>
            <a:fld id="{C73A21A1-59FF-456D-9D40-99E243DEE999}"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Orr</a:t>
            </a:r>
            <a:r>
              <a:rPr lang="en-US" sz="1200" b="1" baseline="0" dirty="0" smtClean="0">
                <a:solidFill>
                  <a:schemeClr val="bg1"/>
                </a:solidFill>
                <a:ea typeface="Rod"/>
                <a:cs typeface="Rod"/>
              </a:rPr>
              <a:t> </a:t>
            </a:r>
            <a:r>
              <a:rPr lang="en-US" sz="1200" b="1" dirty="0" smtClean="0">
                <a:solidFill>
                  <a:schemeClr val="bg1"/>
                </a:solidFill>
                <a:ea typeface="Rod"/>
                <a:cs typeface="Rod"/>
              </a:rPr>
              <a:t>Briefing Jan </a:t>
            </a:r>
            <a:r>
              <a:rPr lang="en-US" sz="1200" b="1" baseline="0" dirty="0" smtClean="0">
                <a:solidFill>
                  <a:schemeClr val="bg1"/>
                </a:solidFill>
                <a:ea typeface="Rod"/>
                <a:cs typeface="Rod"/>
              </a:rPr>
              <a:t>2015</a:t>
            </a:r>
            <a:endParaRPr lang="en-US" sz="1200" b="1" dirty="0">
              <a:solidFill>
                <a:schemeClr val="bg1"/>
              </a:solidFill>
              <a:ea typeface="Rod"/>
              <a:cs typeface="Rod"/>
            </a:endParaRPr>
          </a:p>
        </p:txBody>
      </p:sp>
    </p:spTree>
    <p:extLst>
      <p:ext uri="{BB962C8B-B14F-4D97-AF65-F5344CB8AC3E}">
        <p14:creationId xmlns:p14="http://schemas.microsoft.com/office/powerpoint/2010/main" val="21503721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64" r:id="rId2"/>
    <p:sldLayoutId id="2147483676" r:id="rId3"/>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ence.energy.gov/sc-2/presentations-and-testimon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1374775" y="3795713"/>
            <a:ext cx="6400800" cy="400110"/>
          </a:xfrm>
        </p:spPr>
        <p:txBody>
          <a:bodyPr rtlCol="0">
            <a:spAutoFit/>
          </a:bodyPr>
          <a:lstStyle/>
          <a:p>
            <a:pPr eaLnBrk="1" fontAlgn="auto" hangingPunct="1">
              <a:spcAft>
                <a:spcPts val="0"/>
              </a:spcAft>
              <a:defRPr/>
            </a:pPr>
            <a:r>
              <a:rPr lang="en-US" sz="2000" dirty="0" smtClean="0">
                <a:solidFill>
                  <a:srgbClr val="1C1C1C"/>
                </a:solidFill>
              </a:rPr>
              <a:t>24 April 2015</a:t>
            </a:r>
          </a:p>
        </p:txBody>
      </p:sp>
      <p:sp>
        <p:nvSpPr>
          <p:cNvPr id="3075" name="Title 3"/>
          <p:cNvSpPr>
            <a:spLocks noGrp="1"/>
          </p:cNvSpPr>
          <p:nvPr>
            <p:ph type="title"/>
          </p:nvPr>
        </p:nvSpPr>
        <p:spPr>
          <a:xfrm>
            <a:off x="457200" y="2166938"/>
            <a:ext cx="8229600" cy="1143000"/>
          </a:xfrm>
        </p:spPr>
        <p:txBody>
          <a:bodyPr>
            <a:noAutofit/>
          </a:bodyPr>
          <a:lstStyle/>
          <a:p>
            <a:pPr eaLnBrk="1" hangingPunct="1">
              <a:defRPr/>
            </a:pPr>
            <a:r>
              <a:rPr lang="en-US" b="0" dirty="0" smtClean="0"/>
              <a:t>FY 2016 Budget Request to Congress</a:t>
            </a:r>
            <a:br>
              <a:rPr lang="en-US" b="0" dirty="0" smtClean="0"/>
            </a:br>
            <a:r>
              <a:rPr lang="en-US" b="0" dirty="0" smtClean="0"/>
              <a:t>for DOE’s Office of Science</a:t>
            </a:r>
          </a:p>
        </p:txBody>
      </p:sp>
      <p:sp>
        <p:nvSpPr>
          <p:cNvPr id="7" name="Rectangle 4"/>
          <p:cNvSpPr>
            <a:spLocks noChangeArrowheads="1"/>
          </p:cNvSpPr>
          <p:nvPr/>
        </p:nvSpPr>
        <p:spPr bwMode="auto">
          <a:xfrm>
            <a:off x="2286000" y="5367338"/>
            <a:ext cx="4572000" cy="1009507"/>
          </a:xfrm>
          <a:prstGeom prst="rect">
            <a:avLst/>
          </a:prstGeom>
          <a:noFill/>
          <a:ln w="9525">
            <a:noFill/>
            <a:miter lim="800000"/>
            <a:headEnd/>
            <a:tailEnd/>
          </a:ln>
        </p:spPr>
        <p:txBody>
          <a:bodyPr>
            <a:spAutoFit/>
          </a:bodyPr>
          <a:lstStyle/>
          <a:p>
            <a:pPr algn="ctr">
              <a:spcBef>
                <a:spcPct val="10000"/>
              </a:spcBef>
            </a:pPr>
            <a:r>
              <a:rPr lang="en-US" sz="2000" dirty="0" smtClean="0">
                <a:solidFill>
                  <a:srgbClr val="1C1C1C"/>
                </a:solidFill>
                <a:cs typeface="Arial" charset="0"/>
              </a:rPr>
              <a:t>Dr. Patricia M. Dehmer</a:t>
            </a:r>
          </a:p>
          <a:p>
            <a:pPr algn="ctr">
              <a:spcBef>
                <a:spcPct val="10000"/>
              </a:spcBef>
            </a:pPr>
            <a:r>
              <a:rPr lang="en-US" sz="2000" dirty="0" smtClean="0">
                <a:solidFill>
                  <a:srgbClr val="1C1C1C"/>
                </a:solidFill>
                <a:cs typeface="Arial" charset="0"/>
              </a:rPr>
              <a:t>Acting Director, Office of Science</a:t>
            </a:r>
            <a:endParaRPr lang="en-US" sz="2000" dirty="0">
              <a:solidFill>
                <a:srgbClr val="1C1C1C"/>
              </a:solidFill>
              <a:cs typeface="Arial" charset="0"/>
            </a:endParaRPr>
          </a:p>
          <a:p>
            <a:pPr algn="ctr">
              <a:spcBef>
                <a:spcPct val="10000"/>
              </a:spcBef>
            </a:pPr>
            <a:r>
              <a:rPr lang="en-US" sz="1600" dirty="0"/>
              <a:t> </a:t>
            </a:r>
            <a:r>
              <a:rPr lang="en-US" sz="1200" u="sng" dirty="0"/>
              <a:t>http://science.energy.gov/sc-2/presentations-and-testimony</a:t>
            </a:r>
            <a:r>
              <a:rPr lang="en-US" sz="1200" u="sng" dirty="0">
                <a:hlinkClick r:id="rId3"/>
              </a:rPr>
              <a:t>/</a:t>
            </a:r>
            <a:endParaRPr lang="en-US" sz="1200" dirty="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15" y="-18854"/>
            <a:ext cx="9147176" cy="850900"/>
          </a:xfrm>
          <a:prstGeom prst="rect">
            <a:avLst/>
          </a:prstGeom>
          <a:noFill/>
          <a:ln w="9525">
            <a:noFill/>
            <a:miter lim="800000"/>
            <a:headEnd/>
            <a:tailEnd/>
          </a:ln>
        </p:spPr>
        <p:txBody>
          <a:bodyPr anchor="ctr"/>
          <a:lstStyle/>
          <a:p>
            <a:pPr algn="ctr" eaLnBrk="0" hangingPunct="0">
              <a:lnSpc>
                <a:spcPct val="80000"/>
              </a:lnSpc>
              <a:defRPr/>
            </a:pPr>
            <a:r>
              <a:rPr lang="en-US" sz="2400" dirty="0" smtClean="0">
                <a:solidFill>
                  <a:srgbClr val="106636"/>
                </a:solidFill>
                <a:cs typeface="Arial" charset="0"/>
              </a:rPr>
              <a:t>Office of Science</a:t>
            </a:r>
          </a:p>
          <a:p>
            <a:pPr algn="ctr" eaLnBrk="0" hangingPunct="0">
              <a:lnSpc>
                <a:spcPct val="80000"/>
              </a:lnSpc>
              <a:defRPr/>
            </a:pPr>
            <a:r>
              <a:rPr lang="en-US" sz="1600" dirty="0" smtClean="0">
                <a:solidFill>
                  <a:srgbClr val="106636"/>
                </a:solidFill>
                <a:cs typeface="Arial" charset="0"/>
              </a:rPr>
              <a:t>By </a:t>
            </a:r>
            <a:r>
              <a:rPr lang="en-US" sz="1600" smtClean="0">
                <a:solidFill>
                  <a:srgbClr val="106636"/>
                </a:solidFill>
                <a:cs typeface="Arial" charset="0"/>
              </a:rPr>
              <a:t>the numbers</a:t>
            </a:r>
            <a:endParaRPr lang="en-US" sz="1600" dirty="0" smtClean="0">
              <a:solidFill>
                <a:srgbClr val="106636"/>
              </a:solidFill>
              <a:cs typeface="Arial" charset="0"/>
            </a:endParaRPr>
          </a:p>
        </p:txBody>
      </p:sp>
      <p:pic>
        <p:nvPicPr>
          <p:cNvPr id="2050" name="Picture 2" descr="http://today.slac.stanford.edu/images/2009/lcls-21-undulators.jpg"/>
          <p:cNvPicPr>
            <a:picLocks noChangeAspect="1" noChangeArrowheads="1"/>
          </p:cNvPicPr>
          <p:nvPr/>
        </p:nvPicPr>
        <p:blipFill rotWithShape="1">
          <a:blip r:embed="rId3" cstate="print"/>
          <a:srcRect l="1" r="393"/>
          <a:stretch/>
        </p:blipFill>
        <p:spPr bwMode="auto">
          <a:xfrm>
            <a:off x="110144" y="1128211"/>
            <a:ext cx="4297680" cy="4029122"/>
          </a:xfrm>
          <a:prstGeom prst="rect">
            <a:avLst/>
          </a:prstGeom>
          <a:noFill/>
          <a:ln w="19050">
            <a:solidFill>
              <a:schemeClr val="tx1"/>
            </a:solidFill>
          </a:ln>
        </p:spPr>
      </p:pic>
      <p:sp>
        <p:nvSpPr>
          <p:cNvPr id="2" name="TextBox 1"/>
          <p:cNvSpPr txBox="1"/>
          <p:nvPr/>
        </p:nvSpPr>
        <p:spPr>
          <a:xfrm>
            <a:off x="97246" y="4687690"/>
            <a:ext cx="4315968" cy="1200329"/>
          </a:xfrm>
          <a:prstGeom prst="rect">
            <a:avLst/>
          </a:prstGeom>
          <a:solidFill>
            <a:srgbClr val="BBBEC5"/>
          </a:solidFill>
          <a:ln w="19050">
            <a:solidFill>
              <a:schemeClr val="tx1"/>
            </a:solidFill>
          </a:ln>
        </p:spPr>
        <p:txBody>
          <a:bodyPr wrap="square" rtlCol="0">
            <a:spAutoFit/>
          </a:bodyPr>
          <a:lstStyle/>
          <a:p>
            <a:r>
              <a:rPr lang="en-US" sz="900" dirty="0" smtClean="0"/>
              <a:t>Shown is a portion of SLAC's </a:t>
            </a:r>
            <a:r>
              <a:rPr lang="en-US" sz="900" dirty="0"/>
              <a:t>two-mile-long linear accelerator (or </a:t>
            </a:r>
            <a:r>
              <a:rPr lang="en-US" sz="900" dirty="0" err="1"/>
              <a:t>linac</a:t>
            </a:r>
            <a:r>
              <a:rPr lang="en-US" sz="900" dirty="0" smtClean="0"/>
              <a:t>), which provides the electron beam for the new </a:t>
            </a:r>
            <a:r>
              <a:rPr lang="en-US" sz="900" dirty="0" err="1" smtClean="0"/>
              <a:t>Linac</a:t>
            </a:r>
            <a:r>
              <a:rPr lang="en-US" sz="900" dirty="0" smtClean="0"/>
              <a:t> </a:t>
            </a:r>
            <a:r>
              <a:rPr lang="en-US" sz="900" dirty="0"/>
              <a:t>Coherent Light Source (LCLS</a:t>
            </a:r>
            <a:r>
              <a:rPr lang="en-US" sz="900" dirty="0" smtClean="0"/>
              <a:t>) – the world’s first hard x-ray, free-electron laser.  For </a:t>
            </a:r>
            <a:r>
              <a:rPr lang="en-US" sz="900" dirty="0"/>
              <a:t>nearly 50 years, SLAC's </a:t>
            </a:r>
            <a:r>
              <a:rPr lang="en-US" sz="900" dirty="0" err="1"/>
              <a:t>linac</a:t>
            </a:r>
            <a:r>
              <a:rPr lang="en-US" sz="900" dirty="0"/>
              <a:t> </a:t>
            </a:r>
            <a:r>
              <a:rPr lang="en-US" sz="900" dirty="0" smtClean="0"/>
              <a:t>had produced </a:t>
            </a:r>
            <a:r>
              <a:rPr lang="en-US" sz="900" dirty="0"/>
              <a:t>high-energy electrons for </a:t>
            </a:r>
            <a:r>
              <a:rPr lang="en-US" sz="900" dirty="0" smtClean="0"/>
              <a:t>physics </a:t>
            </a:r>
            <a:r>
              <a:rPr lang="en-US" sz="900" dirty="0"/>
              <a:t>experiments. </a:t>
            </a:r>
            <a:r>
              <a:rPr lang="en-US" sz="900" dirty="0" smtClean="0"/>
              <a:t>Now researchers use the very intense X-ray </a:t>
            </a:r>
            <a:r>
              <a:rPr lang="en-US" sz="900" dirty="0"/>
              <a:t>pulses </a:t>
            </a:r>
            <a:r>
              <a:rPr lang="en-US" sz="900" dirty="0" smtClean="0"/>
              <a:t>(more </a:t>
            </a:r>
            <a:r>
              <a:rPr lang="en-US" sz="900" dirty="0"/>
              <a:t>than a billion times brighter than the most powerful existing </a:t>
            </a:r>
            <a:r>
              <a:rPr lang="en-US" sz="900" dirty="0" smtClean="0"/>
              <a:t>sources) much like a high-speed camera to </a:t>
            </a:r>
            <a:r>
              <a:rPr lang="en-US" sz="900" dirty="0"/>
              <a:t>take stop-motion pictures of atoms and </a:t>
            </a:r>
            <a:r>
              <a:rPr lang="en-US" sz="900" dirty="0" smtClean="0"/>
              <a:t>molecules in </a:t>
            </a:r>
            <a:r>
              <a:rPr lang="en-US" sz="900" dirty="0"/>
              <a:t>motion, </a:t>
            </a:r>
            <a:r>
              <a:rPr lang="en-US" sz="900" dirty="0" smtClean="0"/>
              <a:t>examining fundamental </a:t>
            </a:r>
            <a:r>
              <a:rPr lang="en-US" sz="900" dirty="0"/>
              <a:t>processes </a:t>
            </a:r>
            <a:r>
              <a:rPr lang="en-US" sz="900" dirty="0" smtClean="0"/>
              <a:t>on femtosecond timescales</a:t>
            </a:r>
            <a:r>
              <a:rPr lang="en-US" sz="900" dirty="0"/>
              <a:t>.</a:t>
            </a:r>
          </a:p>
        </p:txBody>
      </p:sp>
      <p:sp>
        <p:nvSpPr>
          <p:cNvPr id="17" name="Text Box 3"/>
          <p:cNvSpPr txBox="1">
            <a:spLocks noChangeArrowheads="1"/>
          </p:cNvSpPr>
          <p:nvPr/>
        </p:nvSpPr>
        <p:spPr bwMode="auto">
          <a:xfrm>
            <a:off x="4448563" y="858142"/>
            <a:ext cx="4564186" cy="5781847"/>
          </a:xfrm>
          <a:prstGeom prst="rect">
            <a:avLst/>
          </a:prstGeom>
          <a:solidFill>
            <a:schemeClr val="bg1"/>
          </a:solidFill>
          <a:ln w="9525">
            <a:noFill/>
            <a:miter lim="800000"/>
            <a:headEnd/>
            <a:tailEnd/>
          </a:ln>
          <a:effectLst/>
        </p:spPr>
        <p:txBody>
          <a:bodyPr wrap="square" lIns="82048" tIns="41025" rIns="82048" bIns="41025">
            <a:spAutoFit/>
          </a:bodyPr>
          <a:lstStyle/>
          <a:p>
            <a:pPr marL="106363" lvl="1">
              <a:spcAft>
                <a:spcPts val="1200"/>
              </a:spcAft>
            </a:pPr>
            <a:r>
              <a:rPr lang="en-US" sz="1200" b="1" dirty="0" smtClean="0"/>
              <a:t>SC delivers scientific </a:t>
            </a:r>
            <a:r>
              <a:rPr lang="en-US" sz="1200" b="1" dirty="0"/>
              <a:t>discoveries and </a:t>
            </a:r>
            <a:r>
              <a:rPr lang="en-US" sz="1200" b="1" dirty="0" smtClean="0"/>
              <a:t>tools </a:t>
            </a:r>
            <a:r>
              <a:rPr lang="en-US" sz="1200" b="1" dirty="0"/>
              <a:t>to transform our </a:t>
            </a:r>
            <a:r>
              <a:rPr lang="en-US" sz="1200" b="1" dirty="0" smtClean="0"/>
              <a:t>understanding </a:t>
            </a:r>
            <a:r>
              <a:rPr lang="en-US" sz="1200" b="1" dirty="0"/>
              <a:t>of nature and advance the energy, economic, and national security of the </a:t>
            </a:r>
            <a:r>
              <a:rPr lang="en-US" sz="1200" b="1" dirty="0" smtClean="0"/>
              <a:t>U.S.</a:t>
            </a:r>
          </a:p>
          <a:p>
            <a:pPr marL="106363" lvl="1">
              <a:spcAft>
                <a:spcPts val="400"/>
              </a:spcAft>
            </a:pPr>
            <a:r>
              <a:rPr lang="en-US" sz="1200" b="1" u="sng" dirty="0" smtClean="0">
                <a:latin typeface="Arial" pitchFamily="34" charset="0"/>
                <a:cs typeface="Arial" pitchFamily="34" charset="0"/>
              </a:rPr>
              <a:t>Research</a:t>
            </a:r>
            <a:endParaRPr lang="en-US" sz="1200" b="1" dirty="0"/>
          </a:p>
          <a:p>
            <a:pPr marL="339725" lvl="1" indent="-115888">
              <a:spcAft>
                <a:spcPts val="400"/>
              </a:spcAft>
              <a:buFont typeface="Wingdings" pitchFamily="2" charset="2"/>
              <a:buChar char="§"/>
            </a:pPr>
            <a:r>
              <a:rPr lang="en-US" sz="1200" dirty="0" smtClean="0">
                <a:latin typeface="Arial" pitchFamily="34" charset="0"/>
                <a:cs typeface="Arial" pitchFamily="34" charset="0"/>
              </a:rPr>
              <a:t>Support for 47</a:t>
            </a:r>
            <a:r>
              <a:rPr lang="en-US" sz="1200" dirty="0">
                <a:latin typeface="Arial" pitchFamily="34" charset="0"/>
                <a:cs typeface="Arial" pitchFamily="34" charset="0"/>
              </a:rPr>
              <a:t>% of the U.S. Federal support of basic research in the physical sciences;</a:t>
            </a:r>
          </a:p>
          <a:p>
            <a:pPr marL="339725" lvl="1" indent="-115888">
              <a:spcAft>
                <a:spcPts val="400"/>
              </a:spcAft>
              <a:buFont typeface="Wingdings" pitchFamily="2" charset="2"/>
              <a:buChar char="§"/>
            </a:pPr>
            <a:r>
              <a:rPr lang="en-US" sz="1200" dirty="0">
                <a:latin typeface="Arial" pitchFamily="34" charset="0"/>
                <a:cs typeface="Arial" pitchFamily="34" charset="0"/>
              </a:rPr>
              <a:t>~</a:t>
            </a:r>
            <a:r>
              <a:rPr lang="en-US" sz="1200" dirty="0" smtClean="0">
                <a:latin typeface="Arial" pitchFamily="34" charset="0"/>
                <a:cs typeface="Arial" pitchFamily="34" charset="0"/>
              </a:rPr>
              <a:t>22,000 Ph.D. scientists, grad students, engineers, and support staff at &gt;300 institutions, including all 17 DOE labs;</a:t>
            </a:r>
          </a:p>
          <a:p>
            <a:pPr marL="339725" lvl="1" indent="-115888">
              <a:spcAft>
                <a:spcPts val="400"/>
              </a:spcAft>
              <a:buFont typeface="Wingdings" pitchFamily="2" charset="2"/>
              <a:buChar char="§"/>
            </a:pPr>
            <a:r>
              <a:rPr lang="en-US" sz="1200" dirty="0" smtClean="0">
                <a:latin typeface="Arial" pitchFamily="34" charset="0"/>
                <a:cs typeface="Arial" pitchFamily="34" charset="0"/>
              </a:rPr>
              <a:t>U.S. and world leadership in high-performance computing and computational sciences;</a:t>
            </a:r>
          </a:p>
          <a:p>
            <a:pPr marL="339725" lvl="1" indent="-115888">
              <a:spcAft>
                <a:spcPts val="0"/>
              </a:spcAft>
              <a:buFont typeface="Wingdings" pitchFamily="2" charset="2"/>
              <a:buChar char="§"/>
            </a:pPr>
            <a:r>
              <a:rPr lang="en-US" sz="1200" dirty="0" smtClean="0">
                <a:latin typeface="Arial" pitchFamily="34" charset="0"/>
                <a:cs typeface="Arial" pitchFamily="34" charset="0"/>
              </a:rPr>
              <a:t>Major U.S. supporter of physics, chemistry, materials sciences, and biology for discovery and for energy sciences.</a:t>
            </a:r>
          </a:p>
          <a:p>
            <a:pPr marL="228600" indent="-228600" defTabSz="914608">
              <a:spcBef>
                <a:spcPts val="1200"/>
              </a:spcBef>
              <a:spcAft>
                <a:spcPts val="600"/>
              </a:spcAft>
            </a:pPr>
            <a:endParaRPr lang="en-US" sz="1200" u="sng" dirty="0" smtClean="0">
              <a:latin typeface="Arial" pitchFamily="34" charset="0"/>
              <a:cs typeface="Arial" pitchFamily="34" charset="0"/>
            </a:endParaRPr>
          </a:p>
          <a:p>
            <a:pPr marL="228600" indent="-228600" defTabSz="914608">
              <a:spcBef>
                <a:spcPts val="1200"/>
              </a:spcBef>
              <a:spcAft>
                <a:spcPts val="600"/>
              </a:spcAft>
            </a:pPr>
            <a:endParaRPr lang="en-US" sz="1200" u="sng" dirty="0">
              <a:latin typeface="Arial" pitchFamily="34" charset="0"/>
              <a:cs typeface="Arial" pitchFamily="34" charset="0"/>
            </a:endParaRPr>
          </a:p>
          <a:p>
            <a:pPr marL="228600" indent="-228600" defTabSz="914608">
              <a:spcBef>
                <a:spcPts val="1200"/>
              </a:spcBef>
              <a:spcAft>
                <a:spcPts val="600"/>
              </a:spcAft>
            </a:pPr>
            <a:endParaRPr lang="en-US" sz="2400" u="sng" dirty="0" smtClean="0">
              <a:latin typeface="Arial" pitchFamily="34" charset="0"/>
              <a:cs typeface="Arial" pitchFamily="34" charset="0"/>
            </a:endParaRPr>
          </a:p>
          <a:p>
            <a:pPr marL="228600" indent="-228600" defTabSz="914608">
              <a:spcBef>
                <a:spcPts val="1200"/>
              </a:spcBef>
              <a:spcAft>
                <a:spcPts val="600"/>
              </a:spcAft>
            </a:pPr>
            <a:endParaRPr lang="en-US" u="sng" dirty="0" smtClean="0">
              <a:latin typeface="Arial" pitchFamily="34" charset="0"/>
              <a:cs typeface="Arial" pitchFamily="34" charset="0"/>
            </a:endParaRPr>
          </a:p>
          <a:p>
            <a:pPr marL="228600" indent="-228600" defTabSz="914608">
              <a:spcBef>
                <a:spcPts val="1200"/>
              </a:spcBef>
              <a:spcAft>
                <a:spcPts val="600"/>
              </a:spcAft>
            </a:pPr>
            <a:r>
              <a:rPr lang="en-US" sz="1200" b="1" u="sng" dirty="0" smtClean="0">
                <a:latin typeface="Arial" pitchFamily="34" charset="0"/>
                <a:cs typeface="Arial" pitchFamily="34" charset="0"/>
              </a:rPr>
              <a:t>Scientific User Facilities</a:t>
            </a:r>
          </a:p>
          <a:p>
            <a:pPr marL="339725" lvl="1" indent="-115888" defTabSz="914608">
              <a:spcAft>
                <a:spcPts val="600"/>
              </a:spcAft>
              <a:buFont typeface="Wingdings" pitchFamily="2" charset="2"/>
              <a:buChar char="§"/>
            </a:pPr>
            <a:r>
              <a:rPr lang="en-US" sz="1200" dirty="0" smtClean="0">
                <a:latin typeface="Arial" pitchFamily="34" charset="0"/>
                <a:cs typeface="Arial" pitchFamily="34" charset="0"/>
              </a:rPr>
              <a:t>The world’s largest collection of scientific user facilities (aka research infrastructure) operated by a single organization in the world, used by 31,000 researchers each year.</a:t>
            </a:r>
            <a:endParaRPr lang="en-US" sz="1200" dirty="0">
              <a:latin typeface="Arial" pitchFamily="34" charset="0"/>
              <a:cs typeface="Arial" pitchFamily="34" charset="0"/>
            </a:endParaRPr>
          </a:p>
        </p:txBody>
      </p:sp>
      <p:sp>
        <p:nvSpPr>
          <p:cNvPr id="9" name="Slide Number Placeholder 3"/>
          <p:cNvSpPr>
            <a:spLocks noGrp="1"/>
          </p:cNvSpPr>
          <p:nvPr>
            <p:ph type="sldNum" sz="quarter" idx="12"/>
          </p:nvPr>
        </p:nvSpPr>
        <p:spPr>
          <a:xfrm>
            <a:off x="8491926" y="6351588"/>
            <a:ext cx="476250" cy="365125"/>
          </a:xfrm>
        </p:spPr>
        <p:txBody>
          <a:bodyPr/>
          <a:lstStyle/>
          <a:p>
            <a:pPr>
              <a:defRPr/>
            </a:pPr>
            <a:fld id="{6EEA275D-5A49-48A8-817D-44C3EA0A3A2F}" type="slidenum">
              <a:rPr lang="en-US" smtClean="0"/>
              <a:pPr>
                <a:defRPr/>
              </a:pPr>
              <a:t>2</a:t>
            </a:fld>
            <a:endParaRPr lang="en-US" dirty="0"/>
          </a:p>
        </p:txBody>
      </p:sp>
      <p:pic>
        <p:nvPicPr>
          <p:cNvPr id="7" name="Picture 2"/>
          <p:cNvPicPr>
            <a:picLocks noChangeAspect="1" noChangeArrowheads="1"/>
          </p:cNvPicPr>
          <p:nvPr/>
        </p:nvPicPr>
        <p:blipFill>
          <a:blip r:embed="rId4" cstate="screen"/>
          <a:srcRect/>
          <a:stretch>
            <a:fillRect/>
          </a:stretch>
        </p:blipFill>
        <p:spPr bwMode="auto">
          <a:xfrm>
            <a:off x="5365703" y="3546608"/>
            <a:ext cx="2275066" cy="1912488"/>
          </a:xfrm>
          <a:prstGeom prst="rect">
            <a:avLst/>
          </a:prstGeom>
          <a:noFill/>
          <a:ln w="9525">
            <a:noFill/>
            <a:miter lim="800000"/>
            <a:headEnd/>
            <a:tailEnd/>
          </a:ln>
        </p:spPr>
      </p:pic>
      <p:sp>
        <p:nvSpPr>
          <p:cNvPr id="6" name="TextBox 5"/>
          <p:cNvSpPr txBox="1"/>
          <p:nvPr/>
        </p:nvSpPr>
        <p:spPr>
          <a:xfrm>
            <a:off x="7340172" y="3987326"/>
            <a:ext cx="1302893" cy="677108"/>
          </a:xfrm>
          <a:prstGeom prst="rect">
            <a:avLst/>
          </a:prstGeom>
          <a:solidFill>
            <a:schemeClr val="bg1"/>
          </a:solidFill>
        </p:spPr>
        <p:txBody>
          <a:bodyPr wrap="square" rtlCol="0">
            <a:spAutoFit/>
          </a:bodyPr>
          <a:lstStyle/>
          <a:p>
            <a:r>
              <a:rPr lang="en-US" sz="700" dirty="0" smtClean="0"/>
              <a:t>Support for basic research in the physical sciences by agency.  </a:t>
            </a:r>
          </a:p>
          <a:p>
            <a:endParaRPr lang="en-US" sz="300" dirty="0" smtClean="0"/>
          </a:p>
          <a:p>
            <a:r>
              <a:rPr lang="en-US" sz="700" dirty="0" smtClean="0"/>
              <a:t>Source: </a:t>
            </a:r>
            <a:r>
              <a:rPr lang="en-US" sz="700" i="1" dirty="0" smtClean="0"/>
              <a:t>NSF Science and Engineering Indicators 2012</a:t>
            </a:r>
          </a:p>
        </p:txBody>
      </p:sp>
    </p:spTree>
    <p:extLst>
      <p:ext uri="{BB962C8B-B14F-4D97-AF65-F5344CB8AC3E}">
        <p14:creationId xmlns:p14="http://schemas.microsoft.com/office/powerpoint/2010/main" val="3985685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3</a:t>
            </a:fld>
            <a:endParaRPr lang="en-US" dirty="0" smtClean="0">
              <a:latin typeface="Arial" charset="0"/>
              <a:cs typeface="Arial" charset="0"/>
            </a:endParaRPr>
          </a:p>
        </p:txBody>
      </p:sp>
      <p:sp>
        <p:nvSpPr>
          <p:cNvPr id="6146" name="Title 2"/>
          <p:cNvSpPr>
            <a:spLocks noGrp="1"/>
          </p:cNvSpPr>
          <p:nvPr>
            <p:ph type="title" idx="4294967295"/>
          </p:nvPr>
        </p:nvSpPr>
        <p:spPr>
          <a:xfrm>
            <a:off x="0" y="-174625"/>
            <a:ext cx="9144000" cy="1143000"/>
          </a:xfrm>
        </p:spPr>
        <p:txBody>
          <a:bodyPr/>
          <a:lstStyle/>
          <a:p>
            <a:pPr>
              <a:lnSpc>
                <a:spcPct val="90000"/>
              </a:lnSpc>
            </a:pPr>
            <a:r>
              <a:rPr lang="en-US" dirty="0" smtClean="0">
                <a:latin typeface="Arial" charset="0"/>
                <a:cs typeface="Arial" charset="0"/>
              </a:rPr>
              <a:t>Office of Science FY 2016 Budget Request to Congress</a:t>
            </a:r>
            <a:br>
              <a:rPr lang="en-US" dirty="0" smtClean="0">
                <a:latin typeface="Arial" charset="0"/>
                <a:cs typeface="Arial" charset="0"/>
              </a:rPr>
            </a:br>
            <a:r>
              <a:rPr lang="en-US" sz="1600" dirty="0" smtClean="0">
                <a:latin typeface="Arial" charset="0"/>
                <a:cs typeface="Arial" charset="0"/>
              </a:rPr>
              <a:t>(Dollars in thousands)</a:t>
            </a:r>
            <a:endParaRPr lang="en-US" dirty="0" smtClean="0">
              <a:latin typeface="Arial" charset="0"/>
              <a:cs typeface="Arial" charset="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99"/>
          <a:stretch/>
        </p:blipFill>
        <p:spPr bwMode="auto">
          <a:xfrm>
            <a:off x="-225082" y="1284744"/>
            <a:ext cx="9512937" cy="467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2789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4</a:t>
            </a:fld>
            <a:endParaRPr lang="en-US" dirty="0" smtClean="0">
              <a:latin typeface="Arial" charset="0"/>
              <a:cs typeface="Arial" charset="0"/>
            </a:endParaRPr>
          </a:p>
        </p:txBody>
      </p:sp>
      <p:sp>
        <p:nvSpPr>
          <p:cNvPr id="6146" name="Title 2"/>
          <p:cNvSpPr>
            <a:spLocks noGrp="1"/>
          </p:cNvSpPr>
          <p:nvPr>
            <p:ph type="title" idx="4294967295"/>
          </p:nvPr>
        </p:nvSpPr>
        <p:spPr>
          <a:xfrm>
            <a:off x="0" y="-174625"/>
            <a:ext cx="9144000" cy="1143000"/>
          </a:xfrm>
        </p:spPr>
        <p:txBody>
          <a:bodyPr/>
          <a:lstStyle/>
          <a:p>
            <a:pPr>
              <a:lnSpc>
                <a:spcPct val="90000"/>
              </a:lnSpc>
            </a:pPr>
            <a:r>
              <a:rPr lang="en-US" dirty="0" smtClean="0">
                <a:latin typeface="Arial" charset="0"/>
                <a:cs typeface="Arial" charset="0"/>
              </a:rPr>
              <a:t>Office of Science FY 2016 Budget Request to Congress</a:t>
            </a:r>
            <a:br>
              <a:rPr lang="en-US" dirty="0" smtClean="0">
                <a:latin typeface="Arial" charset="0"/>
                <a:cs typeface="Arial" charset="0"/>
              </a:rPr>
            </a:br>
            <a:r>
              <a:rPr lang="en-US" sz="1600" dirty="0" smtClean="0">
                <a:latin typeface="Arial" charset="0"/>
                <a:cs typeface="Arial" charset="0"/>
              </a:rPr>
              <a:t>(Dollars in thousands)</a:t>
            </a:r>
            <a:endParaRPr lang="en-US" dirty="0" smtClean="0">
              <a:latin typeface="Arial" charset="0"/>
              <a:cs typeface="Arial"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32"/>
          <a:stretch/>
        </p:blipFill>
        <p:spPr bwMode="auto">
          <a:xfrm>
            <a:off x="173772" y="805218"/>
            <a:ext cx="8802805" cy="52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2707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2389"/>
            <a:ext cx="9144000" cy="646331"/>
          </a:xfrm>
        </p:spPr>
        <p:txBody>
          <a:bodyPr>
            <a:spAutoFit/>
          </a:bodyPr>
          <a:lstStyle/>
          <a:p>
            <a:pPr>
              <a:lnSpc>
                <a:spcPct val="90000"/>
              </a:lnSpc>
            </a:pPr>
            <a:r>
              <a:rPr lang="en-US" dirty="0" smtClean="0"/>
              <a:t>FY 2016 SC Budget Request by Category</a:t>
            </a:r>
            <a:br>
              <a:rPr lang="en-US" dirty="0" smtClean="0"/>
            </a:br>
            <a:r>
              <a:rPr lang="en-US" sz="1600" dirty="0" smtClean="0">
                <a:solidFill>
                  <a:prstClr val="black"/>
                </a:solidFill>
              </a:rPr>
              <a:t>Dollars in Thousands</a:t>
            </a:r>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1054319702"/>
              </p:ext>
            </p:extLst>
          </p:nvPr>
        </p:nvGraphicFramePr>
        <p:xfrm>
          <a:off x="1999754" y="470764"/>
          <a:ext cx="4928461" cy="58306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1134" y="855765"/>
            <a:ext cx="2687666" cy="3283719"/>
          </a:xfrm>
          <a:prstGeom prst="rect">
            <a:avLst/>
          </a:prstGeom>
          <a:solidFill>
            <a:srgbClr val="F0F0F0"/>
          </a:solidFill>
          <a:ln w="28575">
            <a:solidFill>
              <a:srgbClr val="DA00A1"/>
            </a:solidFill>
          </a:ln>
        </p:spPr>
        <p:txBody>
          <a:bodyPr wrap="square" rtlCol="0">
            <a:spAutoFit/>
          </a:bodyPr>
          <a:lstStyle/>
          <a:p>
            <a:pPr>
              <a:spcAft>
                <a:spcPts val="400"/>
              </a:spcAft>
            </a:pPr>
            <a:r>
              <a:rPr lang="en-US" sz="1200" b="1" dirty="0" smtClean="0">
                <a:solidFill>
                  <a:srgbClr val="DA00A1"/>
                </a:solidFill>
              </a:rPr>
              <a:t>Construction</a:t>
            </a:r>
          </a:p>
          <a:p>
            <a:pPr marL="117475" indent="-117475">
              <a:lnSpc>
                <a:spcPct val="95000"/>
              </a:lnSpc>
              <a:spcAft>
                <a:spcPts val="300"/>
              </a:spcAft>
              <a:buFont typeface="Wingdings" pitchFamily="2" charset="2"/>
              <a:buChar char="§"/>
            </a:pPr>
            <a:r>
              <a:rPr lang="en-US" sz="900" dirty="0" smtClean="0"/>
              <a:t>BES: </a:t>
            </a:r>
            <a:r>
              <a:rPr lang="en-US" sz="900" dirty="0" err="1" smtClean="0"/>
              <a:t>Linac</a:t>
            </a:r>
            <a:r>
              <a:rPr lang="en-US" sz="900" dirty="0" smtClean="0"/>
              <a:t> Coherent Light Source-II continues and is in its peak funding year ($200,300K).</a:t>
            </a:r>
          </a:p>
          <a:p>
            <a:pPr marL="117475" indent="-117475">
              <a:lnSpc>
                <a:spcPct val="95000"/>
              </a:lnSpc>
              <a:spcAft>
                <a:spcPts val="300"/>
              </a:spcAft>
              <a:buFont typeface="Wingdings" pitchFamily="2" charset="2"/>
              <a:buChar char="§"/>
            </a:pPr>
            <a:r>
              <a:rPr lang="en-US" sz="900" dirty="0"/>
              <a:t>FES: </a:t>
            </a:r>
            <a:r>
              <a:rPr lang="en-US" sz="900" dirty="0" smtClean="0"/>
              <a:t>ITER – support for the USIPO</a:t>
            </a:r>
            <a:r>
              <a:rPr lang="en-US" sz="900" dirty="0"/>
              <a:t>, IO, and hardware fabrication </a:t>
            </a:r>
            <a:r>
              <a:rPr lang="en-US" sz="900" dirty="0" smtClean="0"/>
              <a:t>continues </a:t>
            </a:r>
            <a:r>
              <a:rPr lang="en-US" sz="900" dirty="0"/>
              <a:t>($150,000K</a:t>
            </a:r>
            <a:r>
              <a:rPr lang="en-US" sz="900" dirty="0" smtClean="0"/>
              <a:t>).</a:t>
            </a:r>
          </a:p>
          <a:p>
            <a:pPr marL="117475" indent="-117475">
              <a:lnSpc>
                <a:spcPct val="95000"/>
              </a:lnSpc>
              <a:spcAft>
                <a:spcPts val="300"/>
              </a:spcAft>
              <a:buFont typeface="Wingdings" pitchFamily="2" charset="2"/>
              <a:buChar char="§"/>
            </a:pPr>
            <a:r>
              <a:rPr lang="en-US" sz="900" dirty="0" smtClean="0"/>
              <a:t>HEP: Long Baseline Neutrino Facility ($20,000K for PED); </a:t>
            </a:r>
            <a:r>
              <a:rPr lang="en-US" sz="900" dirty="0" err="1" smtClean="0"/>
              <a:t>Muon</a:t>
            </a:r>
            <a:r>
              <a:rPr lang="en-US" sz="900" dirty="0" smtClean="0"/>
              <a:t> to Electron Conversion ($40,100K).</a:t>
            </a:r>
          </a:p>
          <a:p>
            <a:pPr marL="117475" indent="-117475">
              <a:lnSpc>
                <a:spcPct val="95000"/>
              </a:lnSpc>
              <a:spcAft>
                <a:spcPts val="300"/>
              </a:spcAft>
              <a:buFont typeface="Wingdings" pitchFamily="2" charset="2"/>
              <a:buChar char="§"/>
            </a:pPr>
            <a:r>
              <a:rPr lang="en-US" sz="900" dirty="0" smtClean="0"/>
              <a:t>NP: FRIB continues and is at the peak of its funding profile ($100,000K); accelerator commissioning and detector construction of </a:t>
            </a:r>
            <a:r>
              <a:rPr lang="en-US" sz="900" dirty="0"/>
              <a:t>the </a:t>
            </a:r>
            <a:r>
              <a:rPr lang="en-US" sz="900" dirty="0" smtClean="0"/>
              <a:t>CEBAF 12 </a:t>
            </a:r>
            <a:r>
              <a:rPr lang="en-US" sz="900" dirty="0" err="1" smtClean="0"/>
              <a:t>GeV</a:t>
            </a:r>
            <a:r>
              <a:rPr lang="en-US" sz="900" dirty="0" smtClean="0"/>
              <a:t> upgrade continue ($12,000K).</a:t>
            </a:r>
          </a:p>
          <a:p>
            <a:pPr marL="117475" indent="-117475">
              <a:lnSpc>
                <a:spcPct val="95000"/>
              </a:lnSpc>
              <a:spcAft>
                <a:spcPts val="300"/>
              </a:spcAft>
              <a:buFont typeface="Wingdings" pitchFamily="2" charset="2"/>
              <a:buChar char="§"/>
            </a:pPr>
            <a:r>
              <a:rPr lang="en-US" sz="900" dirty="0" smtClean="0"/>
              <a:t>SLI: Materials Design Lab at ANL ($23,910K); Photon Science Lab Building at SLAC ($25,000K); Integrative Genomics Building at LBNL ($20,000K).</a:t>
            </a:r>
          </a:p>
          <a:p>
            <a:pPr marL="117475" indent="-117475">
              <a:lnSpc>
                <a:spcPct val="95000"/>
              </a:lnSpc>
              <a:spcAft>
                <a:spcPts val="300"/>
              </a:spcAft>
              <a:buFont typeface="Wingdings" pitchFamily="2" charset="2"/>
              <a:buChar char="§"/>
            </a:pPr>
            <a:r>
              <a:rPr lang="en-US" sz="900" dirty="0" smtClean="0"/>
              <a:t>Also in SLI: “Infrastructure Support” increases by $31,100K for top priorities identified as part of the Campus Strategy discussions, for electrical upgrades at ANL and SLAC and for facility improvements at FNAL.</a:t>
            </a:r>
          </a:p>
        </p:txBody>
      </p:sp>
      <p:sp>
        <p:nvSpPr>
          <p:cNvPr id="9" name="TextBox 8"/>
          <p:cNvSpPr txBox="1"/>
          <p:nvPr/>
        </p:nvSpPr>
        <p:spPr>
          <a:xfrm>
            <a:off x="6679697" y="855765"/>
            <a:ext cx="2377440" cy="1814086"/>
          </a:xfrm>
          <a:prstGeom prst="rect">
            <a:avLst/>
          </a:prstGeom>
          <a:solidFill>
            <a:srgbClr val="F0F0F0"/>
          </a:solidFill>
          <a:ln w="28575">
            <a:solidFill>
              <a:srgbClr val="FF0000"/>
            </a:solidFill>
          </a:ln>
        </p:spPr>
        <p:txBody>
          <a:bodyPr wrap="square" rtlCol="0">
            <a:spAutoFit/>
          </a:bodyPr>
          <a:lstStyle/>
          <a:p>
            <a:pPr>
              <a:spcAft>
                <a:spcPts val="400"/>
              </a:spcAft>
            </a:pPr>
            <a:r>
              <a:rPr lang="en-US" sz="1200" b="1" dirty="0" smtClean="0">
                <a:solidFill>
                  <a:srgbClr val="FF0000"/>
                </a:solidFill>
              </a:rPr>
              <a:t>Major Items of Equipment</a:t>
            </a:r>
          </a:p>
          <a:p>
            <a:pPr marL="117475" indent="-117475">
              <a:lnSpc>
                <a:spcPct val="95000"/>
              </a:lnSpc>
              <a:spcAft>
                <a:spcPts val="300"/>
              </a:spcAft>
              <a:buFont typeface="Wingdings" pitchFamily="2" charset="2"/>
              <a:buChar char="§"/>
            </a:pPr>
            <a:r>
              <a:rPr lang="en-US" sz="900" dirty="0" smtClean="0"/>
              <a:t>BES: Advanced Photon Source Upgrade (APS-U) ($20,000K) and NSLS-II Experimental Tools (NEXT) (15,500K).</a:t>
            </a:r>
          </a:p>
          <a:p>
            <a:pPr marL="117475" indent="-117475">
              <a:lnSpc>
                <a:spcPct val="95000"/>
              </a:lnSpc>
              <a:spcAft>
                <a:spcPts val="300"/>
              </a:spcAft>
              <a:buFont typeface="Wingdings" pitchFamily="2" charset="2"/>
              <a:buChar char="§"/>
            </a:pPr>
            <a:r>
              <a:rPr lang="en-US" sz="900" dirty="0" smtClean="0"/>
              <a:t>HEP: LHC Detector Upgrades (ATLAS and CMS) ($9,500K each); Large Synoptic Survey Telescope camera (</a:t>
            </a:r>
            <a:r>
              <a:rPr lang="en-US" sz="900" dirty="0" err="1" smtClean="0"/>
              <a:t>LSSTcam</a:t>
            </a:r>
            <a:r>
              <a:rPr lang="en-US" sz="900" dirty="0" smtClean="0"/>
              <a:t>) ($40,800K); </a:t>
            </a:r>
            <a:r>
              <a:rPr lang="en-US" sz="900" dirty="0" err="1" smtClean="0"/>
              <a:t>Muon</a:t>
            </a:r>
            <a:r>
              <a:rPr lang="en-US" sz="900" dirty="0" smtClean="0"/>
              <a:t> g-2 ($10,200K); LUX-ZEPLIN ($9,000K); </a:t>
            </a:r>
            <a:r>
              <a:rPr lang="en-US" sz="900" dirty="0" err="1" smtClean="0"/>
              <a:t>SuperCDMS-SNOLab</a:t>
            </a:r>
            <a:r>
              <a:rPr lang="en-US" sz="900" dirty="0" smtClean="0"/>
              <a:t> ($2,000K); Dark Energy Spectroscopic Instrument (DESI) ($5,300K).</a:t>
            </a:r>
          </a:p>
        </p:txBody>
      </p:sp>
      <p:cxnSp>
        <p:nvCxnSpPr>
          <p:cNvPr id="11" name="Straight Arrow Connector 10"/>
          <p:cNvCxnSpPr/>
          <p:nvPr/>
        </p:nvCxnSpPr>
        <p:spPr>
          <a:xfrm>
            <a:off x="2768800" y="1160890"/>
            <a:ext cx="1035224" cy="327251"/>
          </a:xfrm>
          <a:prstGeom prst="straightConnector1">
            <a:avLst/>
          </a:prstGeom>
          <a:ln w="19050">
            <a:solidFill>
              <a:srgbClr val="DA00A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72887" y="4808530"/>
            <a:ext cx="591827" cy="527596"/>
          </a:xfrm>
          <a:prstGeom prst="straightConnector1">
            <a:avLst/>
          </a:prstGeom>
          <a:ln w="19050">
            <a:solidFill>
              <a:srgbClr val="3333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231606" y="1051560"/>
            <a:ext cx="1430979" cy="477353"/>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580420" y="5076594"/>
            <a:ext cx="733349" cy="671949"/>
          </a:xfrm>
          <a:prstGeom prst="straightConnector1">
            <a:avLst/>
          </a:prstGeom>
          <a:ln w="19050">
            <a:solidFill>
              <a:srgbClr val="2EB82E"/>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62260" y="2769618"/>
            <a:ext cx="2894877" cy="3980064"/>
          </a:xfrm>
          <a:prstGeom prst="rect">
            <a:avLst/>
          </a:prstGeom>
          <a:solidFill>
            <a:srgbClr val="F0F0F0"/>
          </a:solidFill>
          <a:ln w="28575">
            <a:solidFill>
              <a:srgbClr val="2EB82E"/>
            </a:solidFill>
          </a:ln>
        </p:spPr>
        <p:txBody>
          <a:bodyPr wrap="square" rtlCol="0">
            <a:spAutoFit/>
          </a:bodyPr>
          <a:lstStyle/>
          <a:p>
            <a:pPr>
              <a:spcAft>
                <a:spcPts val="400"/>
              </a:spcAft>
            </a:pPr>
            <a:r>
              <a:rPr lang="en-US" sz="1200" b="1" dirty="0" smtClean="0">
                <a:solidFill>
                  <a:srgbClr val="249424"/>
                </a:solidFill>
              </a:rPr>
              <a:t>Research</a:t>
            </a:r>
          </a:p>
          <a:p>
            <a:pPr marL="117475" indent="-117475">
              <a:lnSpc>
                <a:spcPct val="95000"/>
              </a:lnSpc>
              <a:spcAft>
                <a:spcPts val="300"/>
              </a:spcAft>
              <a:buFont typeface="Wingdings" pitchFamily="2" charset="2"/>
              <a:buChar char="§"/>
            </a:pPr>
            <a:r>
              <a:rPr lang="en-US" sz="900" dirty="0" smtClean="0"/>
              <a:t>ASCR: There is a significant increase for the </a:t>
            </a:r>
            <a:r>
              <a:rPr lang="en-US" sz="900" dirty="0" err="1" smtClean="0"/>
              <a:t>exascale</a:t>
            </a:r>
            <a:r>
              <a:rPr lang="en-US" sz="900" dirty="0" smtClean="0"/>
              <a:t> initiative to support for HPC vendors to design and develop </a:t>
            </a:r>
            <a:r>
              <a:rPr lang="en-US" sz="900" dirty="0" err="1" smtClean="0"/>
              <a:t>exascale</a:t>
            </a:r>
            <a:r>
              <a:rPr lang="en-US" sz="900" dirty="0" smtClean="0"/>
              <a:t> node technologies and systems. (</a:t>
            </a:r>
            <a:r>
              <a:rPr lang="el-GR" sz="900" dirty="0" smtClean="0"/>
              <a:t>Δ</a:t>
            </a:r>
            <a:r>
              <a:rPr lang="en-US" sz="900" dirty="0" smtClean="0"/>
              <a:t> = +$86,895K).</a:t>
            </a:r>
          </a:p>
          <a:p>
            <a:pPr marL="115888">
              <a:lnSpc>
                <a:spcPct val="95000"/>
              </a:lnSpc>
              <a:spcAft>
                <a:spcPts val="300"/>
              </a:spcAft>
            </a:pPr>
            <a:r>
              <a:rPr lang="en-US" sz="900" dirty="0" smtClean="0"/>
              <a:t>Also in ASCR: The Computational Science Graduate Fellowship is restored at $10,000K to fully fund a new cohort!</a:t>
            </a:r>
          </a:p>
          <a:p>
            <a:pPr marL="117475" indent="-117475">
              <a:lnSpc>
                <a:spcPct val="95000"/>
              </a:lnSpc>
              <a:spcAft>
                <a:spcPts val="300"/>
              </a:spcAft>
              <a:buFont typeface="Wingdings" pitchFamily="2" charset="2"/>
              <a:buChar char="§"/>
            </a:pPr>
            <a:r>
              <a:rPr lang="en-US" sz="900" dirty="0" smtClean="0"/>
              <a:t>BES: Increases for </a:t>
            </a:r>
            <a:r>
              <a:rPr lang="en-US" sz="900" dirty="0"/>
              <a:t>EFRCs (</a:t>
            </a:r>
            <a:r>
              <a:rPr lang="el-GR" sz="900" dirty="0"/>
              <a:t>Δ</a:t>
            </a:r>
            <a:r>
              <a:rPr lang="en-US" sz="900" dirty="0"/>
              <a:t> = </a:t>
            </a:r>
            <a:r>
              <a:rPr lang="en-US" sz="900" dirty="0" smtClean="0"/>
              <a:t>+$10,000K), Computational Materials </a:t>
            </a:r>
            <a:r>
              <a:rPr lang="en-US" sz="900" dirty="0"/>
              <a:t>Sciences (</a:t>
            </a:r>
            <a:r>
              <a:rPr lang="el-GR" sz="900" dirty="0"/>
              <a:t>Δ</a:t>
            </a:r>
            <a:r>
              <a:rPr lang="en-US" sz="900" dirty="0"/>
              <a:t> = </a:t>
            </a:r>
            <a:r>
              <a:rPr lang="en-US" sz="900" dirty="0" smtClean="0"/>
              <a:t>+$4,000K),  and mid-scale instrumentation for ultrafast electron scattering </a:t>
            </a:r>
            <a:r>
              <a:rPr lang="en-US" sz="900" dirty="0"/>
              <a:t>(</a:t>
            </a:r>
            <a:r>
              <a:rPr lang="el-GR" sz="900" dirty="0"/>
              <a:t>Δ</a:t>
            </a:r>
            <a:r>
              <a:rPr lang="en-US" sz="900" dirty="0"/>
              <a:t> = </a:t>
            </a:r>
            <a:r>
              <a:rPr lang="en-US" sz="900" dirty="0" smtClean="0"/>
              <a:t>+$5,000K).</a:t>
            </a:r>
          </a:p>
          <a:p>
            <a:pPr marL="117475" indent="-117475">
              <a:lnSpc>
                <a:spcPct val="95000"/>
              </a:lnSpc>
              <a:spcAft>
                <a:spcPts val="300"/>
              </a:spcAft>
              <a:buFont typeface="Wingdings" pitchFamily="2" charset="2"/>
              <a:buChar char="§"/>
            </a:pPr>
            <a:r>
              <a:rPr lang="en-US" sz="900" dirty="0" smtClean="0"/>
              <a:t>BER: Increases for Climate and Earth System Modeling with largest increase for Climate Model Development &amp; Validation and Integrated Assessment. (</a:t>
            </a:r>
            <a:r>
              <a:rPr lang="el-GR" sz="900" dirty="0"/>
              <a:t>Δ</a:t>
            </a:r>
            <a:r>
              <a:rPr lang="en-US" sz="900" dirty="0"/>
              <a:t> = </a:t>
            </a:r>
            <a:r>
              <a:rPr lang="en-US" sz="900" dirty="0" smtClean="0"/>
              <a:t>+$18,730K</a:t>
            </a:r>
            <a:r>
              <a:rPr lang="en-US" sz="900" dirty="0"/>
              <a:t>). Some </a:t>
            </a:r>
            <a:r>
              <a:rPr lang="en-US" sz="900" dirty="0" smtClean="0"/>
              <a:t>decreases offset the increases.</a:t>
            </a:r>
          </a:p>
          <a:p>
            <a:pPr marL="117475" indent="-117475">
              <a:lnSpc>
                <a:spcPct val="95000"/>
              </a:lnSpc>
              <a:spcAft>
                <a:spcPts val="300"/>
              </a:spcAft>
              <a:buFont typeface="Wingdings" pitchFamily="2" charset="2"/>
              <a:buChar char="§"/>
            </a:pPr>
            <a:r>
              <a:rPr lang="en-US" sz="900" dirty="0" smtClean="0"/>
              <a:t>FES: Research continues in all areas. Increase for GPP for PPPL in support of NSTX-U operations.  HEDLP is reduced, but the Matter in Extreme Conditions end station at LCLS remains fully funded.</a:t>
            </a:r>
          </a:p>
          <a:p>
            <a:pPr marL="117475" indent="-117475">
              <a:lnSpc>
                <a:spcPct val="95000"/>
              </a:lnSpc>
              <a:spcAft>
                <a:spcPts val="300"/>
              </a:spcAft>
              <a:buFont typeface="Wingdings" pitchFamily="2" charset="2"/>
              <a:buChar char="§"/>
            </a:pPr>
            <a:r>
              <a:rPr lang="en-US" sz="900" dirty="0" smtClean="0"/>
              <a:t>HEP: </a:t>
            </a:r>
            <a:r>
              <a:rPr lang="en-US" sz="900" dirty="0"/>
              <a:t>Research funding is nearly flat </a:t>
            </a:r>
            <a:r>
              <a:rPr lang="en-US" sz="900" dirty="0" smtClean="0"/>
              <a:t>with </a:t>
            </a:r>
            <a:r>
              <a:rPr lang="en-US" sz="900" dirty="0"/>
              <a:t>FY 2015 and supports </a:t>
            </a:r>
            <a:r>
              <a:rPr lang="en-US" sz="900" dirty="0" smtClean="0"/>
              <a:t>scientific </a:t>
            </a:r>
            <a:r>
              <a:rPr lang="en-US" sz="900" dirty="0"/>
              <a:t>results </a:t>
            </a:r>
            <a:r>
              <a:rPr lang="en-US" sz="900" dirty="0" smtClean="0"/>
              <a:t>from </a:t>
            </a:r>
            <a:r>
              <a:rPr lang="en-US" sz="900" dirty="0"/>
              <a:t>operating experiments and </a:t>
            </a:r>
            <a:r>
              <a:rPr lang="en-US" sz="900" dirty="0" smtClean="0"/>
              <a:t>R&amp;D for future projects.</a:t>
            </a:r>
          </a:p>
          <a:p>
            <a:pPr marL="117475" indent="-117475">
              <a:lnSpc>
                <a:spcPct val="95000"/>
              </a:lnSpc>
              <a:spcAft>
                <a:spcPts val="300"/>
              </a:spcAft>
              <a:buFont typeface="Wingdings" pitchFamily="2" charset="2"/>
              <a:buChar char="§"/>
            </a:pPr>
            <a:r>
              <a:rPr lang="en-US" sz="900" dirty="0" smtClean="0"/>
              <a:t>NP: Research increases by more than 8% to support high-priority work.</a:t>
            </a:r>
          </a:p>
        </p:txBody>
      </p:sp>
      <p:sp>
        <p:nvSpPr>
          <p:cNvPr id="7" name="TextBox 6"/>
          <p:cNvSpPr txBox="1"/>
          <p:nvPr/>
        </p:nvSpPr>
        <p:spPr>
          <a:xfrm>
            <a:off x="81134" y="4225340"/>
            <a:ext cx="2773384" cy="1984133"/>
          </a:xfrm>
          <a:prstGeom prst="rect">
            <a:avLst/>
          </a:prstGeom>
          <a:solidFill>
            <a:srgbClr val="F0F0F0"/>
          </a:solidFill>
          <a:ln w="28575">
            <a:solidFill>
              <a:srgbClr val="3333CC"/>
            </a:solidFill>
          </a:ln>
        </p:spPr>
        <p:txBody>
          <a:bodyPr wrap="square" rtlCol="0">
            <a:spAutoFit/>
          </a:bodyPr>
          <a:lstStyle/>
          <a:p>
            <a:pPr>
              <a:spcAft>
                <a:spcPts val="400"/>
              </a:spcAft>
            </a:pPr>
            <a:r>
              <a:rPr lang="en-US" sz="1200" b="1" dirty="0" smtClean="0">
                <a:solidFill>
                  <a:srgbClr val="3333CC"/>
                </a:solidFill>
              </a:rPr>
              <a:t>Facility Operations</a:t>
            </a:r>
          </a:p>
          <a:p>
            <a:pPr marL="117475" indent="-117475">
              <a:lnSpc>
                <a:spcPct val="95000"/>
              </a:lnSpc>
              <a:spcAft>
                <a:spcPts val="300"/>
              </a:spcAft>
              <a:buFont typeface="Wingdings" pitchFamily="2" charset="2"/>
              <a:buChar char="§"/>
            </a:pPr>
            <a:r>
              <a:rPr lang="en-US" sz="900" dirty="0" smtClean="0"/>
              <a:t>ASCR, BER, BES, HEP: Facilities operate at or near to optimal, &gt;98%.</a:t>
            </a:r>
          </a:p>
          <a:p>
            <a:pPr marL="117475" indent="-117475">
              <a:lnSpc>
                <a:spcPct val="95000"/>
              </a:lnSpc>
              <a:spcAft>
                <a:spcPts val="300"/>
              </a:spcAft>
              <a:buFont typeface="Wingdings" pitchFamily="2" charset="2"/>
              <a:buChar char="§"/>
            </a:pPr>
            <a:r>
              <a:rPr lang="en-US" sz="900" dirty="0" smtClean="0"/>
              <a:t>FES: NSTX resumes operations for 14 weeks; DIII-D operates for 12 weeks until shutdown for installation of upgrades; </a:t>
            </a:r>
            <a:r>
              <a:rPr lang="en-US" sz="900" dirty="0" err="1" smtClean="0"/>
              <a:t>Alcator</a:t>
            </a:r>
            <a:r>
              <a:rPr lang="en-US" sz="900" dirty="0" smtClean="0"/>
              <a:t> C-Mod operates for 5 weeks prior to final shutdown at the end of FY 2016.</a:t>
            </a:r>
          </a:p>
          <a:p>
            <a:pPr marL="117475" indent="-117475">
              <a:lnSpc>
                <a:spcPct val="95000"/>
              </a:lnSpc>
              <a:spcAft>
                <a:spcPts val="300"/>
              </a:spcAft>
              <a:buFont typeface="Wingdings" pitchFamily="2" charset="2"/>
              <a:buChar char="§"/>
            </a:pPr>
            <a:r>
              <a:rPr lang="en-US" sz="900" dirty="0" smtClean="0"/>
              <a:t>NP: RHIC operates 22 weeks, same as in FY 2015 and has funding for capital equipment and spares; ATLAS operates 37 weeks; CEBAF is supported for continued machine development and commissioning of beam to Halls B and C.</a:t>
            </a:r>
          </a:p>
        </p:txBody>
      </p:sp>
      <p:sp>
        <p:nvSpPr>
          <p:cNvPr id="4" name="Slide Number Placeholder 3"/>
          <p:cNvSpPr>
            <a:spLocks noGrp="1"/>
          </p:cNvSpPr>
          <p:nvPr>
            <p:ph type="sldNum" sz="quarter" idx="12"/>
          </p:nvPr>
        </p:nvSpPr>
        <p:spPr>
          <a:xfrm>
            <a:off x="8692035" y="6454951"/>
            <a:ext cx="381000" cy="365125"/>
          </a:xfrm>
        </p:spPr>
        <p:txBody>
          <a:bodyPr/>
          <a:lstStyle/>
          <a:p>
            <a:pPr>
              <a:defRPr/>
            </a:pPr>
            <a:fld id="{6EEA275D-5A49-48A8-817D-44C3EA0A3A2F}" type="slidenum">
              <a:rPr lang="en-US" smtClean="0"/>
              <a:pPr>
                <a:defRPr/>
              </a:pPr>
              <a:t>5</a:t>
            </a:fld>
            <a:endParaRPr lang="en-US" dirty="0"/>
          </a:p>
        </p:txBody>
      </p:sp>
    </p:spTree>
    <p:extLst>
      <p:ext uri="{BB962C8B-B14F-4D97-AF65-F5344CB8AC3E}">
        <p14:creationId xmlns:p14="http://schemas.microsoft.com/office/powerpoint/2010/main" val="11303063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189"/>
            <a:ext cx="9144000" cy="424732"/>
          </a:xfrm>
        </p:spPr>
        <p:txBody>
          <a:bodyPr>
            <a:spAutoFit/>
          </a:bodyPr>
          <a:lstStyle/>
          <a:p>
            <a:pPr>
              <a:lnSpc>
                <a:spcPct val="90000"/>
              </a:lnSpc>
            </a:pPr>
            <a:r>
              <a:rPr lang="en-US" dirty="0" smtClean="0"/>
              <a:t>Research</a:t>
            </a:r>
            <a:endParaRPr lang="en-US" dirty="0"/>
          </a:p>
        </p:txBody>
      </p:sp>
      <p:sp>
        <p:nvSpPr>
          <p:cNvPr id="4" name="Slide Number Placeholder 3"/>
          <p:cNvSpPr>
            <a:spLocks noGrp="1"/>
          </p:cNvSpPr>
          <p:nvPr>
            <p:ph type="sldNum" sz="quarter" idx="12"/>
          </p:nvPr>
        </p:nvSpPr>
        <p:spPr>
          <a:xfrm>
            <a:off x="8692035" y="6454951"/>
            <a:ext cx="381000" cy="365125"/>
          </a:xfrm>
        </p:spPr>
        <p:txBody>
          <a:bodyPr/>
          <a:lstStyle/>
          <a:p>
            <a:pPr>
              <a:defRPr/>
            </a:pPr>
            <a:fld id="{6EEA275D-5A49-48A8-817D-44C3EA0A3A2F}" type="slidenum">
              <a:rPr lang="en-US" smtClean="0"/>
              <a:pPr>
                <a:defRPr/>
              </a:pPr>
              <a:t>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01" y="805217"/>
            <a:ext cx="6359547" cy="591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48" y="5117910"/>
            <a:ext cx="3452884" cy="1740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4666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189"/>
            <a:ext cx="9144000" cy="424732"/>
          </a:xfrm>
        </p:spPr>
        <p:txBody>
          <a:bodyPr>
            <a:spAutoFit/>
          </a:bodyPr>
          <a:lstStyle/>
          <a:p>
            <a:pPr>
              <a:lnSpc>
                <a:spcPct val="90000"/>
              </a:lnSpc>
            </a:pPr>
            <a:r>
              <a:rPr lang="en-US" dirty="0" smtClean="0"/>
              <a:t>Facility Operations</a:t>
            </a:r>
            <a:endParaRPr lang="en-US" dirty="0"/>
          </a:p>
        </p:txBody>
      </p:sp>
      <p:sp>
        <p:nvSpPr>
          <p:cNvPr id="4" name="Slide Number Placeholder 3"/>
          <p:cNvSpPr>
            <a:spLocks noGrp="1"/>
          </p:cNvSpPr>
          <p:nvPr>
            <p:ph type="sldNum" sz="quarter" idx="12"/>
          </p:nvPr>
        </p:nvSpPr>
        <p:spPr>
          <a:xfrm>
            <a:off x="8692035" y="6454951"/>
            <a:ext cx="381000" cy="365125"/>
          </a:xfrm>
        </p:spPr>
        <p:txBody>
          <a:bodyPr/>
          <a:lstStyle/>
          <a:p>
            <a:pPr>
              <a:defRPr/>
            </a:pPr>
            <a:fld id="{6EEA275D-5A49-48A8-817D-44C3EA0A3A2F}" type="slidenum">
              <a:rPr lang="en-US" smtClean="0"/>
              <a:pPr>
                <a:defRPr/>
              </a:pPr>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4" y="928048"/>
            <a:ext cx="9421612" cy="505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35922" y="4247865"/>
            <a:ext cx="2299648" cy="1740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3764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189"/>
            <a:ext cx="9144000" cy="424732"/>
          </a:xfrm>
        </p:spPr>
        <p:txBody>
          <a:bodyPr>
            <a:spAutoFit/>
          </a:bodyPr>
          <a:lstStyle/>
          <a:p>
            <a:pPr>
              <a:lnSpc>
                <a:spcPct val="90000"/>
              </a:lnSpc>
            </a:pPr>
            <a:r>
              <a:rPr lang="en-US" dirty="0" smtClean="0"/>
              <a:t>Construction</a:t>
            </a:r>
            <a:endParaRPr lang="en-US" dirty="0"/>
          </a:p>
        </p:txBody>
      </p:sp>
      <p:sp>
        <p:nvSpPr>
          <p:cNvPr id="4" name="Slide Number Placeholder 3"/>
          <p:cNvSpPr>
            <a:spLocks noGrp="1"/>
          </p:cNvSpPr>
          <p:nvPr>
            <p:ph type="sldNum" sz="quarter" idx="12"/>
          </p:nvPr>
        </p:nvSpPr>
        <p:spPr>
          <a:xfrm>
            <a:off x="8692035" y="6454951"/>
            <a:ext cx="381000" cy="365125"/>
          </a:xfrm>
        </p:spPr>
        <p:txBody>
          <a:bodyPr/>
          <a:lstStyle/>
          <a:p>
            <a:pPr>
              <a:defRPr/>
            </a:pPr>
            <a:fld id="{6EEA275D-5A49-48A8-817D-44C3EA0A3A2F}" type="slidenum">
              <a:rPr lang="en-US" smtClean="0"/>
              <a:pPr>
                <a:defRPr/>
              </a:pPr>
              <a:t>8</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6" y="814246"/>
            <a:ext cx="8586217" cy="59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7579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189"/>
            <a:ext cx="9144000" cy="424732"/>
          </a:xfrm>
        </p:spPr>
        <p:txBody>
          <a:bodyPr>
            <a:spAutoFit/>
          </a:bodyPr>
          <a:lstStyle/>
          <a:p>
            <a:pPr>
              <a:lnSpc>
                <a:spcPct val="90000"/>
              </a:lnSpc>
            </a:pPr>
            <a:r>
              <a:rPr lang="en-US" dirty="0" smtClean="0"/>
              <a:t>Major Items of Equipment</a:t>
            </a:r>
            <a:endParaRPr lang="en-US" dirty="0"/>
          </a:p>
        </p:txBody>
      </p:sp>
      <p:sp>
        <p:nvSpPr>
          <p:cNvPr id="4" name="Slide Number Placeholder 3"/>
          <p:cNvSpPr>
            <a:spLocks noGrp="1"/>
          </p:cNvSpPr>
          <p:nvPr>
            <p:ph type="sldNum" sz="quarter" idx="12"/>
          </p:nvPr>
        </p:nvSpPr>
        <p:spPr>
          <a:xfrm>
            <a:off x="8692035" y="6454951"/>
            <a:ext cx="381000" cy="365125"/>
          </a:xfrm>
        </p:spPr>
        <p:txBody>
          <a:bodyPr/>
          <a:lstStyle/>
          <a:p>
            <a:pPr>
              <a:defRPr/>
            </a:pPr>
            <a:fld id="{6EEA275D-5A49-48A8-817D-44C3EA0A3A2F}" type="slidenum">
              <a:rPr lang="en-US" smtClean="0"/>
              <a:pPr>
                <a:defRPr/>
              </a:pPr>
              <a:t>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0" y="1488889"/>
            <a:ext cx="9512490" cy="420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1513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hmer">
    <a:dk1>
      <a:sysClr val="windowText" lastClr="000000"/>
    </a:dk1>
    <a:lt1>
      <a:sysClr val="window" lastClr="FFFFFF"/>
    </a:lt1>
    <a:dk2>
      <a:srgbClr val="00B0F0"/>
    </a:dk2>
    <a:lt2>
      <a:srgbClr val="FFFFFF"/>
    </a:lt2>
    <a:accent1>
      <a:srgbClr val="00CC00"/>
    </a:accent1>
    <a:accent2>
      <a:srgbClr val="0000FF"/>
    </a:accent2>
    <a:accent3>
      <a:srgbClr val="9933FF"/>
    </a:accent3>
    <a:accent4>
      <a:srgbClr val="FF0000"/>
    </a:accent4>
    <a:accent5>
      <a:srgbClr val="FF6600"/>
    </a:accent5>
    <a:accent6>
      <a:srgbClr val="F0EA00"/>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18791</TotalTime>
  <Words>1959</Words>
  <Application>Microsoft Office PowerPoint</Application>
  <PresentationFormat>On-screen Show (4:3)</PresentationFormat>
  <Paragraphs>156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Rod</vt:lpstr>
      <vt:lpstr>Wingdings</vt:lpstr>
      <vt:lpstr>Office Theme</vt:lpstr>
      <vt:lpstr>FY 2016 Budget Request to Congress for DOE’s Office of Science</vt:lpstr>
      <vt:lpstr>PowerPoint Presentation</vt:lpstr>
      <vt:lpstr>Office of Science FY 2016 Budget Request to Congress (Dollars in thousands)</vt:lpstr>
      <vt:lpstr>Office of Science FY 2016 Budget Request to Congress (Dollars in thousands)</vt:lpstr>
      <vt:lpstr>FY 2016 SC Budget Request by Category Dollars in Thousands</vt:lpstr>
      <vt:lpstr>Research</vt:lpstr>
      <vt:lpstr>Facility Operations</vt:lpstr>
      <vt:lpstr>Construction</vt:lpstr>
      <vt:lpstr>Major Items of Equipment</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Walker, Linda</cp:lastModifiedBy>
  <cp:revision>2415</cp:revision>
  <cp:lastPrinted>2015-04-02T23:50:16Z</cp:lastPrinted>
  <dcterms:created xsi:type="dcterms:W3CDTF">2009-10-19T15:58:14Z</dcterms:created>
  <dcterms:modified xsi:type="dcterms:W3CDTF">2015-04-24T16:17:11Z</dcterms:modified>
</cp:coreProperties>
</file>