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509" r:id="rId3"/>
    <p:sldId id="525" r:id="rId4"/>
    <p:sldId id="537" r:id="rId5"/>
    <p:sldId id="515" r:id="rId6"/>
    <p:sldId id="516" r:id="rId7"/>
    <p:sldId id="519" r:id="rId8"/>
    <p:sldId id="538" r:id="rId9"/>
    <p:sldId id="522" r:id="rId10"/>
    <p:sldId id="529" r:id="rId11"/>
    <p:sldId id="523" r:id="rId12"/>
    <p:sldId id="539" r:id="rId13"/>
    <p:sldId id="536" r:id="rId14"/>
    <p:sldId id="527" r:id="rId15"/>
    <p:sldId id="530" r:id="rId16"/>
    <p:sldId id="540" r:id="rId17"/>
    <p:sldId id="533" r:id="rId18"/>
    <p:sldId id="534" r:id="rId19"/>
    <p:sldId id="531" r:id="rId20"/>
    <p:sldId id="535" r:id="rId21"/>
    <p:sldId id="517" r:id="rId22"/>
    <p:sldId id="524" r:id="rId2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46" algn="l" rtl="0" fontAlgn="base">
      <a:spcBef>
        <a:spcPct val="0"/>
      </a:spcBef>
      <a:spcAft>
        <a:spcPct val="0"/>
      </a:spcAft>
      <a:defRPr kern="1200">
        <a:solidFill>
          <a:schemeClr val="tx1"/>
        </a:solidFill>
        <a:latin typeface="Arial" charset="0"/>
        <a:ea typeface="+mn-ea"/>
        <a:cs typeface="+mn-cs"/>
      </a:defRPr>
    </a:lvl2pPr>
    <a:lvl3pPr marL="914293" algn="l" rtl="0" fontAlgn="base">
      <a:spcBef>
        <a:spcPct val="0"/>
      </a:spcBef>
      <a:spcAft>
        <a:spcPct val="0"/>
      </a:spcAft>
      <a:defRPr kern="1200">
        <a:solidFill>
          <a:schemeClr val="tx1"/>
        </a:solidFill>
        <a:latin typeface="Arial" charset="0"/>
        <a:ea typeface="+mn-ea"/>
        <a:cs typeface="+mn-cs"/>
      </a:defRPr>
    </a:lvl3pPr>
    <a:lvl4pPr marL="1371440" algn="l" rtl="0" fontAlgn="base">
      <a:spcBef>
        <a:spcPct val="0"/>
      </a:spcBef>
      <a:spcAft>
        <a:spcPct val="0"/>
      </a:spcAft>
      <a:defRPr kern="1200">
        <a:solidFill>
          <a:schemeClr val="tx1"/>
        </a:solidFill>
        <a:latin typeface="Arial" charset="0"/>
        <a:ea typeface="+mn-ea"/>
        <a:cs typeface="+mn-cs"/>
      </a:defRPr>
    </a:lvl4pPr>
    <a:lvl5pPr marL="1828586" algn="l" rtl="0" fontAlgn="base">
      <a:spcBef>
        <a:spcPct val="0"/>
      </a:spcBef>
      <a:spcAft>
        <a:spcPct val="0"/>
      </a:spcAft>
      <a:defRPr kern="1200">
        <a:solidFill>
          <a:schemeClr val="tx1"/>
        </a:solidFill>
        <a:latin typeface="Arial" charset="0"/>
        <a:ea typeface="+mn-ea"/>
        <a:cs typeface="+mn-cs"/>
      </a:defRPr>
    </a:lvl5pPr>
    <a:lvl6pPr marL="2285733" algn="l" defTabSz="914293" rtl="0" eaLnBrk="1" latinLnBrk="0" hangingPunct="1">
      <a:defRPr kern="1200">
        <a:solidFill>
          <a:schemeClr val="tx1"/>
        </a:solidFill>
        <a:latin typeface="Arial" charset="0"/>
        <a:ea typeface="+mn-ea"/>
        <a:cs typeface="+mn-cs"/>
      </a:defRPr>
    </a:lvl6pPr>
    <a:lvl7pPr marL="2742879" algn="l" defTabSz="914293" rtl="0" eaLnBrk="1" latinLnBrk="0" hangingPunct="1">
      <a:defRPr kern="1200">
        <a:solidFill>
          <a:schemeClr val="tx1"/>
        </a:solidFill>
        <a:latin typeface="Arial" charset="0"/>
        <a:ea typeface="+mn-ea"/>
        <a:cs typeface="+mn-cs"/>
      </a:defRPr>
    </a:lvl7pPr>
    <a:lvl8pPr marL="3200026" algn="l" defTabSz="914293" rtl="0" eaLnBrk="1" latinLnBrk="0" hangingPunct="1">
      <a:defRPr kern="1200">
        <a:solidFill>
          <a:schemeClr val="tx1"/>
        </a:solidFill>
        <a:latin typeface="Arial" charset="0"/>
        <a:ea typeface="+mn-ea"/>
        <a:cs typeface="+mn-cs"/>
      </a:defRPr>
    </a:lvl8pPr>
    <a:lvl9pPr marL="3657172" algn="l" defTabSz="91429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31">
          <p15:clr>
            <a:srgbClr val="A4A3A4"/>
          </p15:clr>
        </p15:guide>
        <p15:guide id="2" pos="288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ruju" initials="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9"/>
    <a:srgbClr val="106636"/>
    <a:srgbClr val="006600"/>
    <a:srgbClr val="0000CC"/>
    <a:srgbClr val="00BE00"/>
    <a:srgbClr val="1C1C1C"/>
    <a:srgbClr val="FFFFA0"/>
    <a:srgbClr val="FFFF00"/>
    <a:srgbClr val="00D2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33" autoAdjust="0"/>
    <p:restoredTop sz="71930" autoAdjust="0"/>
  </p:normalViewPr>
  <p:slideViewPr>
    <p:cSldViewPr snapToGrid="0" showGuides="1">
      <p:cViewPr varScale="1">
        <p:scale>
          <a:sx n="34" d="100"/>
          <a:sy n="34" d="100"/>
        </p:scale>
        <p:origin x="888" y="54"/>
      </p:cViewPr>
      <p:guideLst>
        <p:guide orient="horz" pos="331"/>
        <p:guide pos="2885"/>
      </p:guideLst>
    </p:cSldViewPr>
  </p:slideViewPr>
  <p:notesTextViewPr>
    <p:cViewPr>
      <p:scale>
        <a:sx n="100" d="100"/>
        <a:sy n="100" d="100"/>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scshare.osc.doe.gov\SC-22\SUFD%20(SC-22.3)%20RVWS%20&amp;%20FILES\BES_User_Facilities_Annual_Reports\Summary_spreadsheets_all_years\All%20users%201996_2014%20one%20chart_Oct%202014.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dihome.osc.doe.gov\kung\My%20Documents\16\Budget%20Rollout\FY%202016%20Pres%20Request%201-21-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41188981103837"/>
          <c:y val="2.6380546517908162E-2"/>
          <c:w val="0.87386215864759464"/>
          <c:h val="0.77634961439588934"/>
        </c:manualLayout>
      </c:layout>
      <c:barChart>
        <c:barDir val="col"/>
        <c:grouping val="stacked"/>
        <c:varyColors val="0"/>
        <c:ser>
          <c:idx val="0"/>
          <c:order val="0"/>
          <c:tx>
            <c:strRef>
              <c:f>'FY96-FY14 Chart'!$A$4</c:f>
              <c:strCache>
                <c:ptCount val="1"/>
                <c:pt idx="0">
                  <c:v>NSLS</c:v>
                </c:pt>
              </c:strCache>
            </c:strRef>
          </c:tx>
          <c:spPr>
            <a:solidFill>
              <a:srgbClr val="0070C0"/>
            </a:solidFill>
            <a:ln w="12700">
              <a:solidFill>
                <a:srgbClr val="000000"/>
              </a:solidFill>
              <a:prstDash val="solid"/>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Chart'!$B$4:$T$4</c:f>
              <c:numCache>
                <c:formatCode>_(* #,##0_);_(* \(#,##0\);_(* "-"??_);_(@_)</c:formatCode>
                <c:ptCount val="19"/>
                <c:pt idx="0">
                  <c:v>2261</c:v>
                </c:pt>
                <c:pt idx="1">
                  <c:v>2320</c:v>
                </c:pt>
                <c:pt idx="2">
                  <c:v>2380</c:v>
                </c:pt>
                <c:pt idx="3">
                  <c:v>2416</c:v>
                </c:pt>
                <c:pt idx="4">
                  <c:v>2551</c:v>
                </c:pt>
                <c:pt idx="5">
                  <c:v>2523</c:v>
                </c:pt>
                <c:pt idx="6">
                  <c:v>2413</c:v>
                </c:pt>
                <c:pt idx="7">
                  <c:v>2206</c:v>
                </c:pt>
                <c:pt idx="8">
                  <c:v>2299</c:v>
                </c:pt>
                <c:pt idx="9">
                  <c:v>2256</c:v>
                </c:pt>
                <c:pt idx="10">
                  <c:v>2105</c:v>
                </c:pt>
                <c:pt idx="11">
                  <c:v>2219</c:v>
                </c:pt>
                <c:pt idx="12">
                  <c:v>2128</c:v>
                </c:pt>
                <c:pt idx="13">
                  <c:v>2214</c:v>
                </c:pt>
                <c:pt idx="14">
                  <c:v>2229</c:v>
                </c:pt>
                <c:pt idx="15">
                  <c:v>2313</c:v>
                </c:pt>
                <c:pt idx="16">
                  <c:v>2453</c:v>
                </c:pt>
                <c:pt idx="17">
                  <c:v>2367</c:v>
                </c:pt>
                <c:pt idx="18">
                  <c:v>2372</c:v>
                </c:pt>
              </c:numCache>
            </c:numRef>
          </c:val>
        </c:ser>
        <c:ser>
          <c:idx val="1"/>
          <c:order val="1"/>
          <c:tx>
            <c:strRef>
              <c:f>'FY96-FY14 Chart'!$A$5</c:f>
              <c:strCache>
                <c:ptCount val="1"/>
                <c:pt idx="0">
                  <c:v>SSRL</c:v>
                </c:pt>
              </c:strCache>
            </c:strRef>
          </c:tx>
          <c:spPr>
            <a:solidFill>
              <a:srgbClr val="FFFF00"/>
            </a:solidFill>
            <a:ln w="12700">
              <a:solidFill>
                <a:srgbClr val="000000"/>
              </a:solidFill>
              <a:prstDash val="solid"/>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Chart'!$B$5:$T$5</c:f>
              <c:numCache>
                <c:formatCode>_(* #,##0_);_(* \(#,##0\);_(* "-"??_);_(@_)</c:formatCode>
                <c:ptCount val="19"/>
                <c:pt idx="0">
                  <c:v>647</c:v>
                </c:pt>
                <c:pt idx="1">
                  <c:v>721</c:v>
                </c:pt>
                <c:pt idx="2">
                  <c:v>763</c:v>
                </c:pt>
                <c:pt idx="3">
                  <c:v>782</c:v>
                </c:pt>
                <c:pt idx="4">
                  <c:v>895</c:v>
                </c:pt>
                <c:pt idx="5">
                  <c:v>907</c:v>
                </c:pt>
                <c:pt idx="6">
                  <c:v>1023</c:v>
                </c:pt>
                <c:pt idx="7">
                  <c:v>867</c:v>
                </c:pt>
                <c:pt idx="8">
                  <c:v>741</c:v>
                </c:pt>
                <c:pt idx="9">
                  <c:v>1007</c:v>
                </c:pt>
                <c:pt idx="10">
                  <c:v>1124</c:v>
                </c:pt>
                <c:pt idx="11">
                  <c:v>1151</c:v>
                </c:pt>
                <c:pt idx="12">
                  <c:v>1147</c:v>
                </c:pt>
                <c:pt idx="13">
                  <c:v>1361</c:v>
                </c:pt>
                <c:pt idx="14">
                  <c:v>1436</c:v>
                </c:pt>
                <c:pt idx="15">
                  <c:v>1515</c:v>
                </c:pt>
                <c:pt idx="16">
                  <c:v>1597</c:v>
                </c:pt>
                <c:pt idx="17">
                  <c:v>1675</c:v>
                </c:pt>
                <c:pt idx="18">
                  <c:v>1556</c:v>
                </c:pt>
              </c:numCache>
            </c:numRef>
          </c:val>
        </c:ser>
        <c:ser>
          <c:idx val="2"/>
          <c:order val="2"/>
          <c:tx>
            <c:strRef>
              <c:f>'FY96-FY14 Chart'!$A$6</c:f>
              <c:strCache>
                <c:ptCount val="1"/>
                <c:pt idx="0">
                  <c:v>ALS</c:v>
                </c:pt>
              </c:strCache>
            </c:strRef>
          </c:tx>
          <c:spPr>
            <a:solidFill>
              <a:srgbClr val="FF0000"/>
            </a:solidFill>
            <a:ln w="12700">
              <a:solidFill>
                <a:srgbClr val="000000"/>
              </a:solidFill>
              <a:prstDash val="solid"/>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Chart'!$B$6:$T$6</c:f>
              <c:numCache>
                <c:formatCode>_(* #,##0_);_(* \(#,##0\);_(* "-"??_);_(@_)</c:formatCode>
                <c:ptCount val="19"/>
                <c:pt idx="0">
                  <c:v>184</c:v>
                </c:pt>
                <c:pt idx="1">
                  <c:v>295</c:v>
                </c:pt>
                <c:pt idx="2">
                  <c:v>659</c:v>
                </c:pt>
                <c:pt idx="3">
                  <c:v>805</c:v>
                </c:pt>
                <c:pt idx="4">
                  <c:v>1036</c:v>
                </c:pt>
                <c:pt idx="5">
                  <c:v>1163</c:v>
                </c:pt>
                <c:pt idx="6">
                  <c:v>1385</c:v>
                </c:pt>
                <c:pt idx="7">
                  <c:v>1662</c:v>
                </c:pt>
                <c:pt idx="8">
                  <c:v>1898</c:v>
                </c:pt>
                <c:pt idx="9">
                  <c:v>2003</c:v>
                </c:pt>
                <c:pt idx="10">
                  <c:v>2158</c:v>
                </c:pt>
                <c:pt idx="11">
                  <c:v>1748</c:v>
                </c:pt>
                <c:pt idx="12">
                  <c:v>1938</c:v>
                </c:pt>
                <c:pt idx="13">
                  <c:v>1918</c:v>
                </c:pt>
                <c:pt idx="14">
                  <c:v>2032</c:v>
                </c:pt>
                <c:pt idx="15">
                  <c:v>1931</c:v>
                </c:pt>
                <c:pt idx="16">
                  <c:v>1995</c:v>
                </c:pt>
                <c:pt idx="17">
                  <c:v>2222</c:v>
                </c:pt>
                <c:pt idx="18">
                  <c:v>2443</c:v>
                </c:pt>
              </c:numCache>
            </c:numRef>
          </c:val>
        </c:ser>
        <c:ser>
          <c:idx val="3"/>
          <c:order val="3"/>
          <c:tx>
            <c:strRef>
              <c:f>'FY96-FY14 Chart'!$A$7</c:f>
              <c:strCache>
                <c:ptCount val="1"/>
                <c:pt idx="0">
                  <c:v>APS</c:v>
                </c:pt>
              </c:strCache>
            </c:strRef>
          </c:tx>
          <c:spPr>
            <a:solidFill>
              <a:srgbClr val="16DF07"/>
            </a:solidFill>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Chart'!$B$7:$T$7</c:f>
              <c:numCache>
                <c:formatCode>_(* #,##0_);_(* \(#,##0\);_(* "-"??_);_(@_)</c:formatCode>
                <c:ptCount val="19"/>
                <c:pt idx="0">
                  <c:v>0</c:v>
                </c:pt>
                <c:pt idx="1">
                  <c:v>536</c:v>
                </c:pt>
                <c:pt idx="2">
                  <c:v>734</c:v>
                </c:pt>
                <c:pt idx="3">
                  <c:v>1222</c:v>
                </c:pt>
                <c:pt idx="4">
                  <c:v>1527</c:v>
                </c:pt>
                <c:pt idx="5">
                  <c:v>1989</c:v>
                </c:pt>
                <c:pt idx="6">
                  <c:v>2299</c:v>
                </c:pt>
                <c:pt idx="7">
                  <c:v>2767</c:v>
                </c:pt>
                <c:pt idx="8">
                  <c:v>2773</c:v>
                </c:pt>
                <c:pt idx="9">
                  <c:v>3215</c:v>
                </c:pt>
                <c:pt idx="10">
                  <c:v>3274</c:v>
                </c:pt>
                <c:pt idx="11">
                  <c:v>3420</c:v>
                </c:pt>
                <c:pt idx="12">
                  <c:v>3279</c:v>
                </c:pt>
                <c:pt idx="13">
                  <c:v>3537</c:v>
                </c:pt>
                <c:pt idx="14">
                  <c:v>3796</c:v>
                </c:pt>
                <c:pt idx="15">
                  <c:v>3986</c:v>
                </c:pt>
                <c:pt idx="16">
                  <c:v>4360</c:v>
                </c:pt>
                <c:pt idx="17">
                  <c:v>4542</c:v>
                </c:pt>
                <c:pt idx="18">
                  <c:v>5017</c:v>
                </c:pt>
              </c:numCache>
            </c:numRef>
          </c:val>
        </c:ser>
        <c:ser>
          <c:idx val="4"/>
          <c:order val="4"/>
          <c:tx>
            <c:strRef>
              <c:f>'FY96-FY14 Chart'!$A$8</c:f>
              <c:strCache>
                <c:ptCount val="1"/>
                <c:pt idx="0">
                  <c:v>LCLS </c:v>
                </c:pt>
              </c:strCache>
            </c:strRef>
          </c:tx>
          <c:spPr>
            <a:solidFill>
              <a:srgbClr val="7030A0"/>
            </a:solidFill>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Chart'!$B$8:$T$8</c:f>
              <c:numCache>
                <c:formatCode>General</c:formatCode>
                <c:ptCount val="19"/>
                <c:pt idx="14">
                  <c:v>359</c:v>
                </c:pt>
                <c:pt idx="15" formatCode="_(* #,##0_);_(* \(#,##0\);_(* &quot;-&quot;??_);_(@_)">
                  <c:v>516</c:v>
                </c:pt>
                <c:pt idx="16" formatCode="_(* #,##0_);_(* \(#,##0\);_(* &quot;-&quot;??_);_(@_)">
                  <c:v>571</c:v>
                </c:pt>
                <c:pt idx="17" formatCode="_(* #,##0_);_(* \(#,##0\);_(* &quot;-&quot;??_);_(@_)">
                  <c:v>594</c:v>
                </c:pt>
                <c:pt idx="18" formatCode="_(* #,##0_);_(* \(#,##0\);_(* &quot;-&quot;??_);_(@_)">
                  <c:v>612</c:v>
                </c:pt>
              </c:numCache>
            </c:numRef>
          </c:val>
        </c:ser>
        <c:ser>
          <c:idx val="6"/>
          <c:order val="5"/>
          <c:tx>
            <c:strRef>
              <c:f>'FY96-FY14 Chart'!$A$9</c:f>
              <c:strCache>
                <c:ptCount val="1"/>
                <c:pt idx="0">
                  <c:v>HFBR</c:v>
                </c:pt>
              </c:strCache>
            </c:strRef>
          </c:tx>
          <c:spPr>
            <a:solidFill>
              <a:schemeClr val="accent1">
                <a:lumMod val="50000"/>
              </a:schemeClr>
            </a:solidFill>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Chart'!$B$9:$T$9</c:f>
              <c:numCache>
                <c:formatCode>General</c:formatCode>
                <c:ptCount val="19"/>
                <c:pt idx="0">
                  <c:v>280</c:v>
                </c:pt>
                <c:pt idx="1">
                  <c:v>89</c:v>
                </c:pt>
              </c:numCache>
            </c:numRef>
          </c:val>
        </c:ser>
        <c:ser>
          <c:idx val="7"/>
          <c:order val="6"/>
          <c:tx>
            <c:strRef>
              <c:f>'FY96-FY14 Chart'!$A$10</c:f>
              <c:strCache>
                <c:ptCount val="1"/>
                <c:pt idx="0">
                  <c:v>IPNS</c:v>
                </c:pt>
              </c:strCache>
            </c:strRef>
          </c:tx>
          <c:spPr>
            <a:solidFill>
              <a:schemeClr val="accent6">
                <a:lumMod val="50000"/>
              </a:schemeClr>
            </a:solidFill>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Chart'!$B$10:$T$10</c:f>
              <c:numCache>
                <c:formatCode>General</c:formatCode>
                <c:ptCount val="19"/>
                <c:pt idx="0">
                  <c:v>201</c:v>
                </c:pt>
                <c:pt idx="1">
                  <c:v>228</c:v>
                </c:pt>
                <c:pt idx="2">
                  <c:v>221</c:v>
                </c:pt>
                <c:pt idx="3">
                  <c:v>208</c:v>
                </c:pt>
                <c:pt idx="4">
                  <c:v>230</c:v>
                </c:pt>
                <c:pt idx="5">
                  <c:v>240</c:v>
                </c:pt>
                <c:pt idx="6">
                  <c:v>243</c:v>
                </c:pt>
                <c:pt idx="7">
                  <c:v>229</c:v>
                </c:pt>
                <c:pt idx="8">
                  <c:v>279</c:v>
                </c:pt>
                <c:pt idx="9">
                  <c:v>244</c:v>
                </c:pt>
                <c:pt idx="10">
                  <c:v>211</c:v>
                </c:pt>
                <c:pt idx="11">
                  <c:v>173</c:v>
                </c:pt>
                <c:pt idx="12">
                  <c:v>89</c:v>
                </c:pt>
              </c:numCache>
            </c:numRef>
          </c:val>
        </c:ser>
        <c:ser>
          <c:idx val="8"/>
          <c:order val="7"/>
          <c:tx>
            <c:strRef>
              <c:f>'FY96-FY14 Chart'!$A$11</c:f>
              <c:strCache>
                <c:ptCount val="1"/>
                <c:pt idx="0">
                  <c:v>SNS</c:v>
                </c:pt>
              </c:strCache>
            </c:strRef>
          </c:tx>
          <c:spPr>
            <a:solidFill>
              <a:schemeClr val="accent6">
                <a:lumMod val="75000"/>
              </a:schemeClr>
            </a:solidFill>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Chart'!$B$11:$T$11</c:f>
              <c:numCache>
                <c:formatCode>General</c:formatCode>
                <c:ptCount val="19"/>
                <c:pt idx="11" formatCode="_(* #,##0_);_(* \(#,##0\);_(* &quot;-&quot;??_);_(@_)">
                  <c:v>24</c:v>
                </c:pt>
                <c:pt idx="12" formatCode="_(* #,##0_);_(* \(#,##0\);_(* &quot;-&quot;??_);_(@_)">
                  <c:v>165</c:v>
                </c:pt>
                <c:pt idx="13" formatCode="_(* #,##0_);_(* \(#,##0\);_(* &quot;-&quot;??_);_(@_)">
                  <c:v>307</c:v>
                </c:pt>
                <c:pt idx="14" formatCode="_(* #,##0_);_(* \(#,##0\);_(* &quot;-&quot;??_);_(@_)">
                  <c:v>430</c:v>
                </c:pt>
                <c:pt idx="15" formatCode="_(* #,##0_);_(* \(#,##0\);_(* &quot;-&quot;??_);_(@_)">
                  <c:v>890</c:v>
                </c:pt>
                <c:pt idx="16" formatCode="_(* #,##0_);_(* \(#,##0\);_(* &quot;-&quot;??_);_(@_)">
                  <c:v>799</c:v>
                </c:pt>
                <c:pt idx="17" formatCode="_(* #,##0_);_(* \(#,##0\);_(* &quot;-&quot;??_);_(@_)">
                  <c:v>726</c:v>
                </c:pt>
                <c:pt idx="18" formatCode="_(* #,##0_);_(* \(#,##0\);_(* &quot;-&quot;??_);_(@_)">
                  <c:v>893</c:v>
                </c:pt>
              </c:numCache>
            </c:numRef>
          </c:val>
        </c:ser>
        <c:ser>
          <c:idx val="9"/>
          <c:order val="8"/>
          <c:tx>
            <c:strRef>
              <c:f>'FY96-FY14 Chart'!$A$12</c:f>
              <c:strCache>
                <c:ptCount val="1"/>
                <c:pt idx="0">
                  <c:v>HFIR</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Chart'!$B$12:$T$12</c:f>
              <c:numCache>
                <c:formatCode>_(* #,##0_);_(* \(#,##0\);_(* "-"??_);_(@_)</c:formatCode>
                <c:ptCount val="19"/>
                <c:pt idx="0">
                  <c:v>258</c:v>
                </c:pt>
                <c:pt idx="1">
                  <c:v>258</c:v>
                </c:pt>
                <c:pt idx="2">
                  <c:v>258</c:v>
                </c:pt>
                <c:pt idx="3">
                  <c:v>258</c:v>
                </c:pt>
                <c:pt idx="4">
                  <c:v>153</c:v>
                </c:pt>
                <c:pt idx="5">
                  <c:v>0</c:v>
                </c:pt>
                <c:pt idx="6">
                  <c:v>22</c:v>
                </c:pt>
                <c:pt idx="7">
                  <c:v>51</c:v>
                </c:pt>
                <c:pt idx="8">
                  <c:v>48</c:v>
                </c:pt>
                <c:pt idx="9">
                  <c:v>96</c:v>
                </c:pt>
                <c:pt idx="10">
                  <c:v>42</c:v>
                </c:pt>
                <c:pt idx="11">
                  <c:v>72</c:v>
                </c:pt>
                <c:pt idx="12">
                  <c:v>258</c:v>
                </c:pt>
                <c:pt idx="13">
                  <c:v>358</c:v>
                </c:pt>
                <c:pt idx="14">
                  <c:v>375</c:v>
                </c:pt>
                <c:pt idx="15">
                  <c:v>477</c:v>
                </c:pt>
                <c:pt idx="16">
                  <c:v>442</c:v>
                </c:pt>
                <c:pt idx="17">
                  <c:v>395</c:v>
                </c:pt>
                <c:pt idx="18">
                  <c:v>453</c:v>
                </c:pt>
              </c:numCache>
            </c:numRef>
          </c:val>
        </c:ser>
        <c:ser>
          <c:idx val="10"/>
          <c:order val="9"/>
          <c:tx>
            <c:strRef>
              <c:f>'FY96-FY14 Chart'!$A$13</c:f>
              <c:strCache>
                <c:ptCount val="1"/>
                <c:pt idx="0">
                  <c:v>Lujan</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Chart'!$B$13:$T$13</c:f>
              <c:numCache>
                <c:formatCode>_(* #,##0_);_(* \(#,##0\);_(* "-"??_);_(@_)</c:formatCode>
                <c:ptCount val="19"/>
                <c:pt idx="0">
                  <c:v>261</c:v>
                </c:pt>
                <c:pt idx="1">
                  <c:v>261</c:v>
                </c:pt>
                <c:pt idx="2">
                  <c:v>261</c:v>
                </c:pt>
                <c:pt idx="3">
                  <c:v>261</c:v>
                </c:pt>
                <c:pt idx="4">
                  <c:v>25</c:v>
                </c:pt>
                <c:pt idx="5">
                  <c:v>122</c:v>
                </c:pt>
                <c:pt idx="6">
                  <c:v>164</c:v>
                </c:pt>
                <c:pt idx="7">
                  <c:v>269</c:v>
                </c:pt>
                <c:pt idx="8">
                  <c:v>339</c:v>
                </c:pt>
                <c:pt idx="9">
                  <c:v>221</c:v>
                </c:pt>
                <c:pt idx="10">
                  <c:v>297</c:v>
                </c:pt>
                <c:pt idx="11">
                  <c:v>272</c:v>
                </c:pt>
                <c:pt idx="12">
                  <c:v>261</c:v>
                </c:pt>
                <c:pt idx="13">
                  <c:v>416</c:v>
                </c:pt>
                <c:pt idx="14">
                  <c:v>325</c:v>
                </c:pt>
                <c:pt idx="15">
                  <c:v>308</c:v>
                </c:pt>
                <c:pt idx="16">
                  <c:v>249</c:v>
                </c:pt>
                <c:pt idx="17">
                  <c:v>208</c:v>
                </c:pt>
                <c:pt idx="18">
                  <c:v>187</c:v>
                </c:pt>
              </c:numCache>
            </c:numRef>
          </c:val>
        </c:ser>
        <c:ser>
          <c:idx val="11"/>
          <c:order val="10"/>
          <c:tx>
            <c:strRef>
              <c:f>'FY96-FY14 Chart'!$A$14</c:f>
              <c:strCache>
                <c:ptCount val="1"/>
                <c:pt idx="0">
                  <c:v>EMC</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Chart'!$B$14:$T$14</c:f>
              <c:numCache>
                <c:formatCode>_(* #,##0_);_(* \(#,##0\);_(* "-"??_);_(@_)</c:formatCode>
                <c:ptCount val="19"/>
                <c:pt idx="0">
                  <c:v>130</c:v>
                </c:pt>
                <c:pt idx="1">
                  <c:v>131</c:v>
                </c:pt>
                <c:pt idx="2">
                  <c:v>73</c:v>
                </c:pt>
                <c:pt idx="3">
                  <c:v>81</c:v>
                </c:pt>
                <c:pt idx="4">
                  <c:v>83</c:v>
                </c:pt>
                <c:pt idx="5">
                  <c:v>88</c:v>
                </c:pt>
                <c:pt idx="6">
                  <c:v>103</c:v>
                </c:pt>
                <c:pt idx="7">
                  <c:v>95</c:v>
                </c:pt>
                <c:pt idx="8">
                  <c:v>128</c:v>
                </c:pt>
                <c:pt idx="9">
                  <c:v>154</c:v>
                </c:pt>
                <c:pt idx="10">
                  <c:v>140</c:v>
                </c:pt>
                <c:pt idx="11">
                  <c:v>199</c:v>
                </c:pt>
                <c:pt idx="12">
                  <c:v>153</c:v>
                </c:pt>
                <c:pt idx="13">
                  <c:v>155</c:v>
                </c:pt>
                <c:pt idx="14">
                  <c:v>190</c:v>
                </c:pt>
                <c:pt idx="15">
                  <c:v>220</c:v>
                </c:pt>
                <c:pt idx="16">
                  <c:v>206</c:v>
                </c:pt>
                <c:pt idx="17">
                  <c:v>162</c:v>
                </c:pt>
                <c:pt idx="18">
                  <c:v>139</c:v>
                </c:pt>
              </c:numCache>
            </c:numRef>
          </c:val>
        </c:ser>
        <c:ser>
          <c:idx val="12"/>
          <c:order val="11"/>
          <c:tx>
            <c:strRef>
              <c:f>'FY96-FY14 Chart'!$A$15</c:f>
              <c:strCache>
                <c:ptCount val="1"/>
                <c:pt idx="0">
                  <c:v>NCEM</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Chart'!$B$15:$T$15</c:f>
              <c:numCache>
                <c:formatCode>_(* #,##0_);_(* \(#,##0\);_(* "-"??_);_(@_)</c:formatCode>
                <c:ptCount val="19"/>
                <c:pt idx="0">
                  <c:v>178</c:v>
                </c:pt>
                <c:pt idx="1">
                  <c:v>195</c:v>
                </c:pt>
                <c:pt idx="2">
                  <c:v>216</c:v>
                </c:pt>
                <c:pt idx="3">
                  <c:v>188</c:v>
                </c:pt>
                <c:pt idx="4">
                  <c:v>201</c:v>
                </c:pt>
                <c:pt idx="5">
                  <c:v>212</c:v>
                </c:pt>
                <c:pt idx="6">
                  <c:v>232</c:v>
                </c:pt>
                <c:pt idx="7">
                  <c:v>253</c:v>
                </c:pt>
                <c:pt idx="8">
                  <c:v>241</c:v>
                </c:pt>
                <c:pt idx="9">
                  <c:v>232</c:v>
                </c:pt>
                <c:pt idx="10">
                  <c:v>205</c:v>
                </c:pt>
                <c:pt idx="11">
                  <c:v>183</c:v>
                </c:pt>
                <c:pt idx="12">
                  <c:v>152</c:v>
                </c:pt>
                <c:pt idx="13">
                  <c:v>149</c:v>
                </c:pt>
                <c:pt idx="14">
                  <c:v>164</c:v>
                </c:pt>
                <c:pt idx="15">
                  <c:v>188</c:v>
                </c:pt>
                <c:pt idx="16">
                  <c:v>184</c:v>
                </c:pt>
                <c:pt idx="17">
                  <c:v>209</c:v>
                </c:pt>
                <c:pt idx="18">
                  <c:v>206</c:v>
                </c:pt>
              </c:numCache>
            </c:numRef>
          </c:val>
        </c:ser>
        <c:ser>
          <c:idx val="13"/>
          <c:order val="12"/>
          <c:tx>
            <c:strRef>
              <c:f>'FY96-FY14 Chart'!$A$16</c:f>
              <c:strCache>
                <c:ptCount val="1"/>
                <c:pt idx="0">
                  <c:v>ShaRE</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Chart'!$B$16:$T$16</c:f>
              <c:numCache>
                <c:formatCode>_(* #,##0_);_(* \(#,##0\);_(* "-"??_);_(@_)</c:formatCode>
                <c:ptCount val="19"/>
                <c:pt idx="0">
                  <c:v>95</c:v>
                </c:pt>
                <c:pt idx="1">
                  <c:v>85</c:v>
                </c:pt>
                <c:pt idx="2">
                  <c:v>95</c:v>
                </c:pt>
                <c:pt idx="3">
                  <c:v>108</c:v>
                </c:pt>
                <c:pt idx="4">
                  <c:v>99</c:v>
                </c:pt>
                <c:pt idx="5">
                  <c:v>97</c:v>
                </c:pt>
                <c:pt idx="6">
                  <c:v>111</c:v>
                </c:pt>
                <c:pt idx="7">
                  <c:v>112</c:v>
                </c:pt>
                <c:pt idx="8">
                  <c:v>109</c:v>
                </c:pt>
                <c:pt idx="9">
                  <c:v>150</c:v>
                </c:pt>
                <c:pt idx="10">
                  <c:v>132</c:v>
                </c:pt>
                <c:pt idx="11">
                  <c:v>159</c:v>
                </c:pt>
                <c:pt idx="12">
                  <c:v>144</c:v>
                </c:pt>
                <c:pt idx="13">
                  <c:v>161</c:v>
                </c:pt>
                <c:pt idx="14">
                  <c:v>165</c:v>
                </c:pt>
                <c:pt idx="15">
                  <c:v>210</c:v>
                </c:pt>
                <c:pt idx="16">
                  <c:v>209</c:v>
                </c:pt>
                <c:pt idx="17">
                  <c:v>210</c:v>
                </c:pt>
                <c:pt idx="18">
                  <c:v>183</c:v>
                </c:pt>
              </c:numCache>
            </c:numRef>
          </c:val>
        </c:ser>
        <c:ser>
          <c:idx val="14"/>
          <c:order val="13"/>
          <c:tx>
            <c:strRef>
              <c:f>'FY96-FY14 Chart'!$A$17</c:f>
              <c:strCache>
                <c:ptCount val="1"/>
                <c:pt idx="0">
                  <c:v>CNMS</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Chart'!$B$17:$T$17</c:f>
              <c:numCache>
                <c:formatCode>General</c:formatCode>
                <c:ptCount val="19"/>
                <c:pt idx="10" formatCode="_(* #,##0_);_(* \(#,##0\);_(* &quot;-&quot;??_);_(@_)">
                  <c:v>139</c:v>
                </c:pt>
                <c:pt idx="11" formatCode="_(* #,##0_);_(* \(#,##0\);_(* &quot;-&quot;??_);_(@_)">
                  <c:v>309</c:v>
                </c:pt>
                <c:pt idx="12" formatCode="_(* #,##0_);_(* \(#,##0\);_(* &quot;-&quot;??_);_(@_)">
                  <c:v>404</c:v>
                </c:pt>
                <c:pt idx="13" formatCode="_(* #,##0_);_(* \(#,##0\);_(* &quot;-&quot;??_);_(@_)">
                  <c:v>317</c:v>
                </c:pt>
                <c:pt idx="14" formatCode="_(* #,##0_);_(* \(#,##0\);_(* &quot;-&quot;??_);_(@_)">
                  <c:v>360</c:v>
                </c:pt>
                <c:pt idx="15" formatCode="_(* #,##0_);_(* \(#,##0\);_(* &quot;-&quot;??_);_(@_)">
                  <c:v>374</c:v>
                </c:pt>
                <c:pt idx="16" formatCode="_(* #,##0_);_(* \(#,##0\);_(* &quot;-&quot;??_);_(@_)">
                  <c:v>409</c:v>
                </c:pt>
                <c:pt idx="17" formatCode="_(* #,##0_);_(* \(#,##0\);_(* &quot;-&quot;??_);_(@_)">
                  <c:v>467</c:v>
                </c:pt>
                <c:pt idx="18" formatCode="_(* #,##0_);_(* \(#,##0\);_(* &quot;-&quot;??_);_(@_)">
                  <c:v>421</c:v>
                </c:pt>
              </c:numCache>
            </c:numRef>
          </c:val>
        </c:ser>
        <c:ser>
          <c:idx val="15"/>
          <c:order val="14"/>
          <c:tx>
            <c:strRef>
              <c:f>'FY96-FY14 Chart'!$A$18</c:f>
              <c:strCache>
                <c:ptCount val="1"/>
                <c:pt idx="0">
                  <c:v>MF</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Chart'!$B$18:$T$18</c:f>
              <c:numCache>
                <c:formatCode>General</c:formatCode>
                <c:ptCount val="19"/>
                <c:pt idx="11" formatCode="_(* #,##0_);_(* \(#,##0\);_(* &quot;-&quot;??_);_(@_)">
                  <c:v>164</c:v>
                </c:pt>
                <c:pt idx="12" formatCode="_(* #,##0_);_(* \(#,##0\);_(* &quot;-&quot;??_);_(@_)">
                  <c:v>303</c:v>
                </c:pt>
                <c:pt idx="13" formatCode="_(* #,##0_);_(* \(#,##0\);_(* &quot;-&quot;??_);_(@_)">
                  <c:v>209</c:v>
                </c:pt>
                <c:pt idx="14" formatCode="_(* #,##0_);_(* \(#,##0\);_(* &quot;-&quot;??_);_(@_)">
                  <c:v>274</c:v>
                </c:pt>
                <c:pt idx="15" formatCode="_(* #,##0_);_(* \(#,##0\);_(* &quot;-&quot;??_);_(@_)">
                  <c:v>327</c:v>
                </c:pt>
                <c:pt idx="16" formatCode="_(* #,##0_);_(* \(#,##0\);_(* &quot;-&quot;??_);_(@_)">
                  <c:v>434</c:v>
                </c:pt>
                <c:pt idx="17" formatCode="_(* #,##0_);_(* \(#,##0\);_(* &quot;-&quot;??_);_(@_)">
                  <c:v>451</c:v>
                </c:pt>
                <c:pt idx="18" formatCode="_(* #,##0_);_(* \(#,##0\);_(* &quot;-&quot;??_);_(@_)">
                  <c:v>433</c:v>
                </c:pt>
              </c:numCache>
            </c:numRef>
          </c:val>
        </c:ser>
        <c:ser>
          <c:idx val="16"/>
          <c:order val="15"/>
          <c:tx>
            <c:strRef>
              <c:f>'FY96-FY14 Chart'!$A$19</c:f>
              <c:strCache>
                <c:ptCount val="1"/>
                <c:pt idx="0">
                  <c:v>CINT</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Chart'!$B$19:$T$19</c:f>
              <c:numCache>
                <c:formatCode>General</c:formatCode>
                <c:ptCount val="19"/>
                <c:pt idx="11" formatCode="_(* #,##0_);_(* \(#,##0\);_(* &quot;-&quot;??_);_(@_)">
                  <c:v>189</c:v>
                </c:pt>
                <c:pt idx="12" formatCode="_(* #,##0_);_(* \(#,##0\);_(* &quot;-&quot;??_);_(@_)">
                  <c:v>272</c:v>
                </c:pt>
                <c:pt idx="13" formatCode="_(* #,##0_);_(* \(#,##0\);_(* &quot;-&quot;??_);_(@_)">
                  <c:v>354</c:v>
                </c:pt>
                <c:pt idx="14" formatCode="_(* #,##0_);_(* \(#,##0\);_(* &quot;-&quot;??_);_(@_)">
                  <c:v>358</c:v>
                </c:pt>
                <c:pt idx="15" formatCode="_(* #,##0_);_(* \(#,##0\);_(* &quot;-&quot;??_);_(@_)">
                  <c:v>348</c:v>
                </c:pt>
                <c:pt idx="16" formatCode="_(* #,##0_);_(* \(#,##0\);_(* &quot;-&quot;??_);_(@_)">
                  <c:v>356</c:v>
                </c:pt>
                <c:pt idx="17" formatCode="_(* #,##0_);_(* \(#,##0\);_(* &quot;-&quot;??_);_(@_)">
                  <c:v>447</c:v>
                </c:pt>
                <c:pt idx="18" formatCode="_(* #,##0_);_(* \(#,##0\);_(* &quot;-&quot;??_);_(@_)">
                  <c:v>465</c:v>
                </c:pt>
              </c:numCache>
            </c:numRef>
          </c:val>
        </c:ser>
        <c:ser>
          <c:idx val="17"/>
          <c:order val="16"/>
          <c:tx>
            <c:strRef>
              <c:f>'FY96-FY14 Chart'!$A$20</c:f>
              <c:strCache>
                <c:ptCount val="1"/>
                <c:pt idx="0">
                  <c:v>CNM</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Chart'!$B$20:$T$20</c:f>
              <c:numCache>
                <c:formatCode>General</c:formatCode>
                <c:ptCount val="19"/>
                <c:pt idx="11" formatCode="_(* #,##0_);_(* \(#,##0\);_(* &quot;-&quot;??_);_(@_)">
                  <c:v>112</c:v>
                </c:pt>
                <c:pt idx="12" formatCode="_(* #,##0_);_(* \(#,##0\);_(* &quot;-&quot;??_);_(@_)">
                  <c:v>196</c:v>
                </c:pt>
                <c:pt idx="13" formatCode="_(* #,##0_);_(* \(#,##0\);_(* &quot;-&quot;??_);_(@_)">
                  <c:v>305</c:v>
                </c:pt>
                <c:pt idx="14" formatCode="_(* #,##0_);_(* \(#,##0\);_(* &quot;-&quot;??_);_(@_)">
                  <c:v>377</c:v>
                </c:pt>
                <c:pt idx="15" formatCode="_(* #,##0_);_(* \(#,##0\);_(* &quot;-&quot;??_);_(@_)">
                  <c:v>368</c:v>
                </c:pt>
                <c:pt idx="16" formatCode="_(* #,##0_);_(* \(#,##0\);_(* &quot;-&quot;??_);_(@_)">
                  <c:v>444</c:v>
                </c:pt>
                <c:pt idx="17" formatCode="_(* #,##0_);_(* \(#,##0\);_(* &quot;-&quot;??_);_(@_)">
                  <c:v>454</c:v>
                </c:pt>
                <c:pt idx="18" formatCode="_(* #,##0_);_(* \(#,##0\);_(* &quot;-&quot;??_);_(@_)">
                  <c:v>451</c:v>
                </c:pt>
              </c:numCache>
            </c:numRef>
          </c:val>
        </c:ser>
        <c:ser>
          <c:idx val="5"/>
          <c:order val="17"/>
          <c:tx>
            <c:strRef>
              <c:f>'FY96-FY14 Chart'!$A$21</c:f>
              <c:strCache>
                <c:ptCount val="1"/>
                <c:pt idx="0">
                  <c:v>CFN</c:v>
                </c:pt>
              </c:strCache>
            </c:strRef>
          </c:tx>
          <c:spPr>
            <a:ln>
              <a:solidFill>
                <a:srgbClr val="000000"/>
              </a:solidFill>
            </a:ln>
          </c:spPr>
          <c:invertIfNegative val="0"/>
          <c:cat>
            <c:strRef>
              <c:f>'FY96-FY14 Chart'!$B$3:$T$3</c:f>
              <c:strCache>
                <c:ptCount val="19"/>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c:v>
                </c:pt>
                <c:pt idx="15">
                  <c:v> 2011</c:v>
                </c:pt>
                <c:pt idx="16">
                  <c:v> 2012</c:v>
                </c:pt>
                <c:pt idx="17">
                  <c:v> 2013</c:v>
                </c:pt>
                <c:pt idx="18">
                  <c:v> 2014</c:v>
                </c:pt>
              </c:strCache>
            </c:strRef>
          </c:cat>
          <c:val>
            <c:numRef>
              <c:f>'FY96-FY14 Chart'!$B$21:$T$21</c:f>
              <c:numCache>
                <c:formatCode>General</c:formatCode>
                <c:ptCount val="19"/>
                <c:pt idx="12" formatCode="_(* #,##0_);_(* \(#,##0\);_(* &quot;-&quot;??_);_(@_)">
                  <c:v>106</c:v>
                </c:pt>
                <c:pt idx="13" formatCode="_(* #,##0_);_(* \(#,##0\);_(* &quot;-&quot;??_);_(@_)">
                  <c:v>213</c:v>
                </c:pt>
                <c:pt idx="14" formatCode="_(* #,##0_);_(* \(#,##0\);_(* &quot;-&quot;??_);_(@_)">
                  <c:v>281</c:v>
                </c:pt>
                <c:pt idx="15" formatCode="_(* #,##0_);_(* \(#,##0\);_(* &quot;-&quot;??_);_(@_)">
                  <c:v>363</c:v>
                </c:pt>
                <c:pt idx="16" formatCode="_(* #,##0_);_(* \(#,##0\);_(* &quot;-&quot;??_);_(@_)">
                  <c:v>446</c:v>
                </c:pt>
                <c:pt idx="17" formatCode="_(* #,##0_);_(* \(#,##0\);_(* &quot;-&quot;??_);_(@_)">
                  <c:v>439</c:v>
                </c:pt>
                <c:pt idx="18" formatCode="_(* #,##0_);_(* \(#,##0\);_(* &quot;-&quot;??_);_(@_)">
                  <c:v>473</c:v>
                </c:pt>
              </c:numCache>
            </c:numRef>
          </c:val>
        </c:ser>
        <c:dLbls>
          <c:showLegendKey val="0"/>
          <c:showVal val="0"/>
          <c:showCatName val="0"/>
          <c:showSerName val="0"/>
          <c:showPercent val="0"/>
          <c:showBubbleSize val="0"/>
        </c:dLbls>
        <c:gapWidth val="60"/>
        <c:overlap val="100"/>
        <c:axId val="619595480"/>
        <c:axId val="619593912"/>
      </c:barChart>
      <c:catAx>
        <c:axId val="619595480"/>
        <c:scaling>
          <c:orientation val="minMax"/>
        </c:scaling>
        <c:delete val="0"/>
        <c:axPos val="b"/>
        <c:title>
          <c:tx>
            <c:rich>
              <a:bodyPr/>
              <a:lstStyle/>
              <a:p>
                <a:pPr>
                  <a:defRPr sz="1400" b="1" i="0" u="none" strike="noStrike" baseline="0">
                    <a:solidFill>
                      <a:srgbClr val="000000"/>
                    </a:solidFill>
                    <a:latin typeface="Arial"/>
                    <a:ea typeface="Arial"/>
                    <a:cs typeface="Arial"/>
                  </a:defRPr>
                </a:pPr>
                <a:r>
                  <a:rPr lang="en-US"/>
                  <a:t>Fiscal Year</a:t>
                </a:r>
              </a:p>
            </c:rich>
          </c:tx>
          <c:layout>
            <c:manualLayout>
              <c:xMode val="edge"/>
              <c:yMode val="edge"/>
              <c:x val="0.47678937110883124"/>
              <c:y val="0.8767759382222744"/>
            </c:manualLayout>
          </c:layout>
          <c:overlay val="0"/>
          <c:spPr>
            <a:noFill/>
            <a:ln w="25400">
              <a:noFill/>
            </a:ln>
          </c:spPr>
        </c:title>
        <c:numFmt formatCode="@" sourceLinked="0"/>
        <c:majorTickMark val="none"/>
        <c:minorTickMark val="none"/>
        <c:tickLblPos val="nextTo"/>
        <c:spPr>
          <a:ln w="254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619593912"/>
        <c:crossesAt val="0"/>
        <c:auto val="0"/>
        <c:lblAlgn val="ctr"/>
        <c:lblOffset val="100"/>
        <c:tickLblSkip val="1"/>
        <c:tickMarkSkip val="1"/>
        <c:noMultiLvlLbl val="0"/>
      </c:catAx>
      <c:valAx>
        <c:axId val="619593912"/>
        <c:scaling>
          <c:orientation val="minMax"/>
          <c:max val="17000"/>
          <c:min val="0"/>
        </c:scaling>
        <c:delete val="0"/>
        <c:axPos val="l"/>
        <c:majorGridlines>
          <c:spPr>
            <a:ln w="12700">
              <a:solidFill>
                <a:srgbClr val="C0C0C0"/>
              </a:solidFill>
              <a:prstDash val="sysDash"/>
            </a:ln>
          </c:spPr>
        </c:majorGridlines>
        <c:title>
          <c:tx>
            <c:rich>
              <a:bodyPr/>
              <a:lstStyle/>
              <a:p>
                <a:pPr>
                  <a:defRPr sz="1350" b="1" i="0" u="none" strike="noStrike" baseline="0">
                    <a:solidFill>
                      <a:srgbClr val="000000"/>
                    </a:solidFill>
                    <a:latin typeface="Arial"/>
                    <a:ea typeface="Arial"/>
                    <a:cs typeface="Arial"/>
                  </a:defRPr>
                </a:pPr>
                <a:r>
                  <a:rPr lang="en-US" sz="1400" dirty="0"/>
                  <a:t>Number of Users</a:t>
                </a:r>
              </a:p>
            </c:rich>
          </c:tx>
          <c:layout>
            <c:manualLayout>
              <c:xMode val="edge"/>
              <c:yMode val="edge"/>
              <c:x val="5.180216160785055E-3"/>
              <c:y val="0.28789892122614746"/>
            </c:manualLayout>
          </c:layout>
          <c:overlay val="0"/>
          <c:spPr>
            <a:noFill/>
            <a:ln w="25400">
              <a:noFill/>
            </a:ln>
          </c:spPr>
        </c:title>
        <c:numFmt formatCode="#,##0" sourceLinked="0"/>
        <c:majorTickMark val="in"/>
        <c:minorTickMark val="none"/>
        <c:tickLblPos val="nextTo"/>
        <c:spPr>
          <a:ln w="25400">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619595480"/>
        <c:crosses val="autoZero"/>
        <c:crossBetween val="between"/>
        <c:majorUnit val="1000"/>
      </c:valAx>
      <c:spPr>
        <a:solidFill>
          <a:srgbClr val="FFFFFF"/>
        </a:solidFill>
        <a:ln w="25400">
          <a:noFill/>
        </a:ln>
      </c:spPr>
    </c:plotArea>
    <c:legend>
      <c:legendPos val="r"/>
      <c:layout>
        <c:manualLayout>
          <c:xMode val="edge"/>
          <c:yMode val="edge"/>
          <c:x val="0.1143287720903019"/>
          <c:y val="4.5538425000979349E-2"/>
          <c:w val="0.19274022752650427"/>
          <c:h val="0.31268754651937158"/>
        </c:manualLayout>
      </c:layout>
      <c:overlay val="0"/>
      <c:spPr>
        <a:solidFill>
          <a:srgbClr val="FFFFFF"/>
        </a:solidFill>
        <a:ln w="3175">
          <a:solidFill>
            <a:srgbClr val="000000"/>
          </a:solidFill>
          <a:prstDash val="solid"/>
        </a:ln>
        <a:effectLst>
          <a:outerShdw dist="35921" dir="2700000" algn="br">
            <a:srgbClr val="000000"/>
          </a:outerShdw>
        </a:effectLst>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9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006534053293476E-2"/>
          <c:y val="3.4029389017788091E-2"/>
          <c:w val="0.9079738637868261"/>
          <c:h val="0.88863109048723898"/>
        </c:manualLayout>
      </c:layout>
      <c:ofPieChart>
        <c:ofPieType val="bar"/>
        <c:varyColors val="1"/>
        <c:ser>
          <c:idx val="0"/>
          <c:order val="0"/>
          <c:dPt>
            <c:idx val="0"/>
            <c:bubble3D val="0"/>
            <c:spPr>
              <a:solidFill>
                <a:srgbClr val="FFFF5D"/>
              </a:solidFill>
            </c:spPr>
          </c:dPt>
          <c:dPt>
            <c:idx val="1"/>
            <c:bubble3D val="0"/>
            <c:spPr>
              <a:solidFill>
                <a:srgbClr val="FF47CF"/>
              </a:solidFill>
            </c:spPr>
          </c:dPt>
          <c:dPt>
            <c:idx val="2"/>
            <c:bubble3D val="0"/>
            <c:spPr>
              <a:solidFill>
                <a:srgbClr val="66FF66"/>
              </a:solidFill>
            </c:spPr>
          </c:dPt>
          <c:dPt>
            <c:idx val="3"/>
            <c:bubble3D val="0"/>
            <c:spPr>
              <a:solidFill>
                <a:srgbClr val="AC75D5"/>
              </a:solidFill>
            </c:spPr>
          </c:dPt>
          <c:dPt>
            <c:idx val="4"/>
            <c:bubble3D val="0"/>
            <c:spPr>
              <a:solidFill>
                <a:srgbClr val="00FFFF"/>
              </a:solidFill>
            </c:spPr>
          </c:dPt>
          <c:dPt>
            <c:idx val="5"/>
            <c:bubble3D val="0"/>
            <c:spPr>
              <a:solidFill>
                <a:schemeClr val="accent6">
                  <a:lumMod val="60000"/>
                  <a:lumOff val="40000"/>
                </a:schemeClr>
              </a:solidFill>
            </c:spPr>
          </c:dPt>
          <c:dPt>
            <c:idx val="6"/>
            <c:bubble3D val="0"/>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c:spPr>
          </c:dPt>
          <c:dPt>
            <c:idx val="7"/>
            <c:bubble3D val="0"/>
            <c: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c:spPr>
          </c:dPt>
          <c:dPt>
            <c:idx val="8"/>
            <c:bubble3D val="0"/>
            <c:spPr>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l="50000" t="50000" r="50000" b="50000"/>
                </a:path>
                <a:tileRect/>
              </a:gradFill>
            </c:spPr>
          </c:dPt>
          <c:dPt>
            <c:idx val="9"/>
            <c:bubble3D val="0"/>
            <c:spPr>
              <a:solidFill>
                <a:srgbClr val="3399FF"/>
              </a:solidFill>
            </c:spPr>
          </c:dPt>
          <c:cat>
            <c:strRef>
              <c:f>'Pie Chart'!$C$7:$C$15</c:f>
              <c:strCache>
                <c:ptCount val="9"/>
                <c:pt idx="0">
                  <c:v>MSE Research</c:v>
                </c:pt>
                <c:pt idx="1">
                  <c:v>CSGB Research</c:v>
                </c:pt>
                <c:pt idx="2">
                  <c:v>EFRCs+Hubs+CMS</c:v>
                </c:pt>
                <c:pt idx="3">
                  <c:v>SBIR/STTP + GPP+LTSM</c:v>
                </c:pt>
                <c:pt idx="4">
                  <c:v>Constructions + OPC+MIE</c:v>
                </c:pt>
                <c:pt idx="5">
                  <c:v>SUF Research</c:v>
                </c:pt>
                <c:pt idx="6">
                  <c:v>NSRC</c:v>
                </c:pt>
                <c:pt idx="7">
                  <c:v>Neutron</c:v>
                </c:pt>
                <c:pt idx="8">
                  <c:v>Light Sources</c:v>
                </c:pt>
              </c:strCache>
            </c:strRef>
          </c:cat>
          <c:val>
            <c:numRef>
              <c:f>'Pie Chart'!$D$7:$D$15</c:f>
              <c:numCache>
                <c:formatCode>#,##0</c:formatCode>
                <c:ptCount val="9"/>
                <c:pt idx="0">
                  <c:v>270367</c:v>
                </c:pt>
                <c:pt idx="1">
                  <c:v>241016</c:v>
                </c:pt>
                <c:pt idx="2">
                  <c:v>161137</c:v>
                </c:pt>
                <c:pt idx="3">
                  <c:v>67914</c:v>
                </c:pt>
                <c:pt idx="4">
                  <c:v>235800</c:v>
                </c:pt>
                <c:pt idx="5">
                  <c:v>22234</c:v>
                </c:pt>
                <c:pt idx="6">
                  <c:v>118763</c:v>
                </c:pt>
                <c:pt idx="7">
                  <c:v>254990</c:v>
                </c:pt>
                <c:pt idx="8">
                  <c:v>477079</c:v>
                </c:pt>
              </c:numCache>
            </c:numRef>
          </c:val>
        </c:ser>
        <c:dLbls>
          <c:showLegendKey val="0"/>
          <c:showVal val="0"/>
          <c:showCatName val="0"/>
          <c:showSerName val="0"/>
          <c:showPercent val="0"/>
          <c:showBubbleSize val="0"/>
          <c:showLeaderLines val="1"/>
        </c:dLbls>
        <c:gapWidth val="100"/>
        <c:secondPieSize val="75"/>
        <c:serLines/>
      </c:ofPieChart>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6887" cy="465137"/>
          </a:xfrm>
          <a:prstGeom prst="rect">
            <a:avLst/>
          </a:prstGeom>
        </p:spPr>
        <p:txBody>
          <a:bodyPr vert="horz" lIns="92497" tIns="46249" rIns="92497" bIns="4624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926" y="1"/>
            <a:ext cx="3036887" cy="465137"/>
          </a:xfrm>
          <a:prstGeom prst="rect">
            <a:avLst/>
          </a:prstGeom>
        </p:spPr>
        <p:txBody>
          <a:bodyPr vert="horz" lIns="92497" tIns="46249" rIns="92497" bIns="46249" rtlCol="0"/>
          <a:lstStyle>
            <a:lvl1pPr algn="r" fontAlgn="auto">
              <a:spcBef>
                <a:spcPts val="0"/>
              </a:spcBef>
              <a:spcAft>
                <a:spcPts val="0"/>
              </a:spcAft>
              <a:defRPr sz="1200">
                <a:latin typeface="+mn-lt"/>
              </a:defRPr>
            </a:lvl1pPr>
          </a:lstStyle>
          <a:p>
            <a:pPr>
              <a:defRPr/>
            </a:pPr>
            <a:fld id="{55B47F48-26AE-44C5-AD96-20FAB6A74F24}" type="datetimeFigureOut">
              <a:rPr lang="en-US"/>
              <a:pPr>
                <a:defRPr/>
              </a:pPr>
              <a:t>4/24/2015</a:t>
            </a:fld>
            <a:endParaRPr lang="en-US"/>
          </a:p>
        </p:txBody>
      </p:sp>
      <p:sp>
        <p:nvSpPr>
          <p:cNvPr id="4" name="Slide Image Placeholder 3"/>
          <p:cNvSpPr>
            <a:spLocks noGrp="1" noRot="1" noChangeAspect="1"/>
          </p:cNvSpPr>
          <p:nvPr>
            <p:ph type="sldImg" idx="2"/>
          </p:nvPr>
        </p:nvSpPr>
        <p:spPr>
          <a:xfrm>
            <a:off x="1182688" y="700088"/>
            <a:ext cx="4645025" cy="3484562"/>
          </a:xfrm>
          <a:prstGeom prst="rect">
            <a:avLst/>
          </a:prstGeom>
          <a:noFill/>
          <a:ln w="12700">
            <a:solidFill>
              <a:prstClr val="black"/>
            </a:solidFill>
          </a:ln>
        </p:spPr>
        <p:txBody>
          <a:bodyPr vert="horz" lIns="92497" tIns="46249" rIns="92497" bIns="46249" rtlCol="0" anchor="ctr"/>
          <a:lstStyle/>
          <a:p>
            <a:pPr lvl="0"/>
            <a:endParaRPr lang="en-US" noProof="0"/>
          </a:p>
        </p:txBody>
      </p:sp>
      <p:sp>
        <p:nvSpPr>
          <p:cNvPr id="5" name="Notes Placeholder 4"/>
          <p:cNvSpPr>
            <a:spLocks noGrp="1"/>
          </p:cNvSpPr>
          <p:nvPr>
            <p:ph type="body" sz="quarter" idx="3"/>
          </p:nvPr>
        </p:nvSpPr>
        <p:spPr>
          <a:xfrm>
            <a:off x="701677" y="4416427"/>
            <a:ext cx="5607049" cy="4183064"/>
          </a:xfrm>
          <a:prstGeom prst="rect">
            <a:avLst/>
          </a:prstGeom>
        </p:spPr>
        <p:txBody>
          <a:bodyPr vert="horz" lIns="92497" tIns="46249" rIns="92497" bIns="4624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7"/>
            <a:ext cx="3036887" cy="465137"/>
          </a:xfrm>
          <a:prstGeom prst="rect">
            <a:avLst/>
          </a:prstGeom>
        </p:spPr>
        <p:txBody>
          <a:bodyPr vert="horz" lIns="92497" tIns="46249" rIns="92497" bIns="4624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926" y="8829677"/>
            <a:ext cx="3036887" cy="465137"/>
          </a:xfrm>
          <a:prstGeom prst="rect">
            <a:avLst/>
          </a:prstGeom>
        </p:spPr>
        <p:txBody>
          <a:bodyPr vert="horz" lIns="92497" tIns="46249" rIns="92497" bIns="46249" rtlCol="0" anchor="b"/>
          <a:lstStyle>
            <a:lvl1pPr algn="r" fontAlgn="auto">
              <a:spcBef>
                <a:spcPts val="0"/>
              </a:spcBef>
              <a:spcAft>
                <a:spcPts val="0"/>
              </a:spcAft>
              <a:defRPr sz="1200">
                <a:latin typeface="+mn-lt"/>
              </a:defRPr>
            </a:lvl1pPr>
          </a:lstStyle>
          <a:p>
            <a:pPr>
              <a:defRPr/>
            </a:pPr>
            <a:fld id="{B9C815CE-594B-44AB-BC3C-68E8EAF5333B}" type="slidenum">
              <a:rPr lang="en-US"/>
              <a:pPr>
                <a:defRPr/>
              </a:pPr>
              <a:t>‹#›</a:t>
            </a:fld>
            <a:endParaRPr lang="en-US"/>
          </a:p>
        </p:txBody>
      </p:sp>
    </p:spTree>
    <p:extLst>
      <p:ext uri="{BB962C8B-B14F-4D97-AF65-F5344CB8AC3E}">
        <p14:creationId xmlns:p14="http://schemas.microsoft.com/office/powerpoint/2010/main" val="3953211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146" algn="l" rtl="0" eaLnBrk="0" fontAlgn="base" hangingPunct="0">
      <a:spcBef>
        <a:spcPct val="30000"/>
      </a:spcBef>
      <a:spcAft>
        <a:spcPct val="0"/>
      </a:spcAft>
      <a:defRPr sz="1200" kern="1200">
        <a:solidFill>
          <a:schemeClr val="tx1"/>
        </a:solidFill>
        <a:latin typeface="+mn-lt"/>
        <a:ea typeface="+mn-ea"/>
        <a:cs typeface="+mn-cs"/>
      </a:defRPr>
    </a:lvl2pPr>
    <a:lvl3pPr marL="914293" algn="l" rtl="0" eaLnBrk="0" fontAlgn="base" hangingPunct="0">
      <a:spcBef>
        <a:spcPct val="30000"/>
      </a:spcBef>
      <a:spcAft>
        <a:spcPct val="0"/>
      </a:spcAft>
      <a:defRPr sz="1200" kern="1200">
        <a:solidFill>
          <a:schemeClr val="tx1"/>
        </a:solidFill>
        <a:latin typeface="+mn-lt"/>
        <a:ea typeface="+mn-ea"/>
        <a:cs typeface="+mn-cs"/>
      </a:defRPr>
    </a:lvl3pPr>
    <a:lvl4pPr marL="1371440" algn="l" rtl="0" eaLnBrk="0" fontAlgn="base" hangingPunct="0">
      <a:spcBef>
        <a:spcPct val="30000"/>
      </a:spcBef>
      <a:spcAft>
        <a:spcPct val="0"/>
      </a:spcAft>
      <a:defRPr sz="1200" kern="1200">
        <a:solidFill>
          <a:schemeClr val="tx1"/>
        </a:solidFill>
        <a:latin typeface="+mn-lt"/>
        <a:ea typeface="+mn-ea"/>
        <a:cs typeface="+mn-cs"/>
      </a:defRPr>
    </a:lvl4pPr>
    <a:lvl5pPr marL="1828586" algn="l" rtl="0" eaLnBrk="0" fontAlgn="base" hangingPunct="0">
      <a:spcBef>
        <a:spcPct val="30000"/>
      </a:spcBef>
      <a:spcAft>
        <a:spcPct val="0"/>
      </a:spcAft>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700088"/>
            <a:ext cx="4645025" cy="34845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C815CE-594B-44AB-BC3C-68E8EAF5333B}" type="slidenum">
              <a:rPr lang="en-US" smtClean="0"/>
              <a:pPr>
                <a:defRPr/>
              </a:pPr>
              <a:t>1</a:t>
            </a:fld>
            <a:endParaRPr lang="en-US"/>
          </a:p>
        </p:txBody>
      </p:sp>
    </p:spTree>
    <p:extLst>
      <p:ext uri="{BB962C8B-B14F-4D97-AF65-F5344CB8AC3E}">
        <p14:creationId xmlns:p14="http://schemas.microsoft.com/office/powerpoint/2010/main" val="1529152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pPr>
            <a:endParaRPr lang="en-US" altLang="en-US" sz="500" dirty="0"/>
          </a:p>
          <a:p>
            <a:pPr defTabSz="923664">
              <a:defRPr/>
            </a:pPr>
            <a:r>
              <a:rPr lang="en-US" sz="500" b="1" dirty="0" err="1">
                <a:solidFill>
                  <a:srgbClr val="151515"/>
                </a:solidFill>
                <a:latin typeface="Helvetica"/>
                <a:cs typeface="Helvetica"/>
              </a:rPr>
              <a:t>Sematech</a:t>
            </a:r>
            <a:r>
              <a:rPr lang="en-US" sz="500" b="1" dirty="0">
                <a:solidFill>
                  <a:srgbClr val="151515"/>
                </a:solidFill>
                <a:latin typeface="Helvetica"/>
                <a:cs typeface="Helvetica"/>
              </a:rPr>
              <a:t>/TMF – Next Generation Integrated Circuits</a:t>
            </a:r>
          </a:p>
          <a:p>
            <a:pPr defTabSz="914303" eaLnBrk="1" fontAlgn="auto" hangingPunct="1">
              <a:spcBef>
                <a:spcPts val="0"/>
              </a:spcBef>
              <a:spcAft>
                <a:spcPts val="0"/>
              </a:spcAft>
              <a:defRPr/>
            </a:pPr>
            <a:r>
              <a:rPr lang="en-US" sz="600" dirty="0"/>
              <a:t>Users from Intel collaborated with staff from the Molecular Foundry and LBNL’s Advanced Light Source (ALS) to create a new photoresist containing dilute cross-linking that features both high-resolution and sensitivity, and could lead to patterned feature control at the molecular level. By adding dilute cross-linkers to a chemically amplified molecular resist, the researchers harnessed changes to molecular weight and intermolecular bonding to create a system that outperforms current resists which emphasize one contribution over the other. </a:t>
            </a:r>
          </a:p>
          <a:p>
            <a:pPr>
              <a:lnSpc>
                <a:spcPct val="80000"/>
              </a:lnSpc>
            </a:pPr>
            <a:endParaRPr lang="en-US" altLang="en-US" sz="600" dirty="0"/>
          </a:p>
          <a:p>
            <a:pPr defTabSz="914303">
              <a:lnSpc>
                <a:spcPct val="80000"/>
              </a:lnSpc>
              <a:defRPr/>
            </a:pPr>
            <a:r>
              <a:rPr lang="en-US" sz="700" b="1" dirty="0"/>
              <a:t>Vista Therapeutics/CINT - </a:t>
            </a:r>
            <a:r>
              <a:rPr lang="en-US" sz="700" b="1" dirty="0">
                <a:solidFill>
                  <a:prstClr val="black"/>
                </a:solidFill>
                <a:latin typeface="Arial" panose="020B0604020202020204" pitchFamily="34" charset="0"/>
                <a:cs typeface="Arial" panose="020B0604020202020204" pitchFamily="34" charset="0"/>
              </a:rPr>
              <a:t>Improving </a:t>
            </a:r>
            <a:r>
              <a:rPr lang="en-US" sz="700" b="1" dirty="0" err="1">
                <a:solidFill>
                  <a:prstClr val="black"/>
                </a:solidFill>
                <a:latin typeface="Arial" panose="020B0604020202020204" pitchFamily="34" charset="0"/>
                <a:cs typeface="Arial" panose="020B0604020202020204" pitchFamily="34" charset="0"/>
              </a:rPr>
              <a:t>NanoBioSensing</a:t>
            </a:r>
            <a:r>
              <a:rPr lang="en-US" sz="700" b="1" dirty="0">
                <a:solidFill>
                  <a:prstClr val="black"/>
                </a:solidFill>
                <a:latin typeface="Arial" panose="020B0604020202020204" pitchFamily="34" charset="0"/>
                <a:cs typeface="Arial" panose="020B0604020202020204" pitchFamily="34" charset="0"/>
              </a:rPr>
              <a:t> Chips</a:t>
            </a:r>
          </a:p>
          <a:p>
            <a:pPr defTabSz="914303">
              <a:lnSpc>
                <a:spcPct val="80000"/>
              </a:lnSpc>
              <a:defRPr/>
            </a:pPr>
            <a:endParaRPr lang="en-US" sz="700" dirty="0"/>
          </a:p>
          <a:p>
            <a:pPr defTabSz="914303">
              <a:lnSpc>
                <a:spcPct val="80000"/>
              </a:lnSpc>
              <a:defRPr/>
            </a:pPr>
            <a:r>
              <a:rPr lang="en-US" sz="700" dirty="0"/>
              <a:t>Working with CINT scientists and capabilities, Vista Therapeutics and </a:t>
            </a:r>
            <a:r>
              <a:rPr lang="en-US" sz="700" dirty="0" err="1"/>
              <a:t>BasePair</a:t>
            </a:r>
            <a:r>
              <a:rPr lang="en-US" sz="700" dirty="0"/>
              <a:t> </a:t>
            </a:r>
            <a:r>
              <a:rPr lang="en-US" sz="700" dirty="0" err="1"/>
              <a:t>Inc</a:t>
            </a:r>
            <a:r>
              <a:rPr lang="en-US" sz="700" dirty="0"/>
              <a:t> have developed nanowire-</a:t>
            </a:r>
            <a:r>
              <a:rPr lang="en-US" sz="700" dirty="0" err="1"/>
              <a:t>aptamer</a:t>
            </a:r>
            <a:r>
              <a:rPr lang="en-US" sz="700" dirty="0"/>
              <a:t> biosensors that can detect several proteins from a single drop of blood. Combining nanowires and </a:t>
            </a:r>
            <a:r>
              <a:rPr lang="en-US" sz="700" dirty="0" err="1"/>
              <a:t>aptamers</a:t>
            </a:r>
            <a:r>
              <a:rPr lang="en-US" sz="700" dirty="0"/>
              <a:t> increases signal strength and greatly improves the signal to noise ratio. </a:t>
            </a:r>
          </a:p>
          <a:p>
            <a:pPr>
              <a:lnSpc>
                <a:spcPct val="80000"/>
              </a:lnSpc>
            </a:pPr>
            <a:endParaRPr lang="en-US" altLang="en-US" sz="600" dirty="0"/>
          </a:p>
          <a:p>
            <a:pPr defTabSz="923664">
              <a:defRPr/>
            </a:pPr>
            <a:r>
              <a:rPr lang="en-US" sz="800" b="1" dirty="0">
                <a:solidFill>
                  <a:srgbClr val="151515"/>
                </a:solidFill>
                <a:latin typeface="Helvetica"/>
                <a:cs typeface="Helvetica"/>
              </a:rPr>
              <a:t>IBM/CNM – Advanced Microprocessors</a:t>
            </a:r>
          </a:p>
          <a:p>
            <a:pPr defTabSz="923664">
              <a:defRPr/>
            </a:pPr>
            <a:endParaRPr lang="en-US" sz="800" b="1" dirty="0">
              <a:solidFill>
                <a:srgbClr val="151515"/>
              </a:solidFill>
              <a:latin typeface="Helvetica"/>
              <a:cs typeface="Helvetica"/>
            </a:endParaRPr>
          </a:p>
          <a:p>
            <a:pPr defTabSz="906440">
              <a:defRPr/>
            </a:pPr>
            <a:r>
              <a:rPr lang="en-US" sz="800" dirty="0">
                <a:latin typeface="Helvetica"/>
                <a:cs typeface="Helvetica"/>
              </a:rPr>
              <a:t>Scientists from Argonne’s Center for Nanoscale Materials, Argonne’s Materials Science Division and the IBM Research Alliance recently reported a new method for quantitatively mapping lattice properties of nanoscale heterostructures with hard x-rays.  This phase analysis can extract two distinct types of structural deformation at ~15 nm spatial resolution from complex structures without having to section or otherwise modify the sample.  </a:t>
            </a:r>
            <a:r>
              <a:rPr lang="en-US" sz="800" dirty="0"/>
              <a:t>Coherent x-ray Bragg diffraction patterns from crystalline materials contain a wealth of information regarding the structure of the scattering object.  Subtle, </a:t>
            </a:r>
            <a:r>
              <a:rPr lang="en-US" sz="800" dirty="0" err="1"/>
              <a:t>picometer</a:t>
            </a:r>
            <a:r>
              <a:rPr lang="en-US" sz="800" dirty="0"/>
              <a:t>-scale perturbations of the atomic lattice planes can lead to dramatic changes in the observed coherent diffraction at a Bragg peak. This encoded structural information yields unique insight into materials behavior, especially when employing techniques that resolve these structural details in real space such as Bragg Projection </a:t>
            </a:r>
            <a:r>
              <a:rPr lang="en-US" sz="800" dirty="0" err="1"/>
              <a:t>Ptychography</a:t>
            </a:r>
            <a:r>
              <a:rPr lang="en-US" sz="800" dirty="0"/>
              <a:t> (BPP) recently developed by Argonne’s Materials Science Division.  By applying this technique to image lithographically defined interfaces present in nanoscale semiconductor heterostructures, this work demonstrates that the complex-valued maps resulting from the BPP technique can be analyzed to simultaneously resolve two distinct lattice deformations – lattice strain and lattice rotation. This approach can be applied to nanoscale and mesoscale strains that influence properties in other systems such as complex photovoltaic devices, wide </a:t>
            </a:r>
            <a:r>
              <a:rPr lang="en-US" sz="800" dirty="0" err="1"/>
              <a:t>bandgap</a:t>
            </a:r>
            <a:r>
              <a:rPr lang="en-US" sz="800" dirty="0"/>
              <a:t> semiconductors, and electrochemical systems.</a:t>
            </a:r>
            <a:endParaRPr lang="en-US" sz="800" dirty="0">
              <a:latin typeface="Helvetica"/>
              <a:cs typeface="Helvetica"/>
            </a:endParaRPr>
          </a:p>
          <a:p>
            <a:pPr>
              <a:lnSpc>
                <a:spcPct val="80000"/>
              </a:lnSpc>
            </a:pPr>
            <a:endParaRPr lang="en-US" altLang="en-US" sz="600" dirty="0"/>
          </a:p>
          <a:p>
            <a:pPr defTabSz="914303">
              <a:lnSpc>
                <a:spcPct val="80000"/>
              </a:lnSpc>
              <a:defRPr/>
            </a:pPr>
            <a:r>
              <a:rPr lang="en-US" altLang="en-US" sz="600" b="1" dirty="0"/>
              <a:t>Morris Technologies - </a:t>
            </a:r>
            <a:r>
              <a:rPr lang="en-US" sz="800" b="1" dirty="0">
                <a:solidFill>
                  <a:prstClr val="black"/>
                </a:solidFill>
                <a:latin typeface="Arial" panose="020B0604020202020204" pitchFamily="34" charset="0"/>
                <a:cs typeface="Arial" panose="020B0604020202020204" pitchFamily="34" charset="0"/>
              </a:rPr>
              <a:t>Laser Additive Manufacturing of Turbine Blades</a:t>
            </a:r>
            <a:endParaRPr lang="en-US" altLang="en-US" sz="600" b="1" dirty="0"/>
          </a:p>
          <a:p>
            <a:pPr>
              <a:lnSpc>
                <a:spcPct val="80000"/>
              </a:lnSpc>
            </a:pPr>
            <a:endParaRPr lang="en-US" altLang="en-US" sz="600" dirty="0"/>
          </a:p>
          <a:p>
            <a:pPr>
              <a:lnSpc>
                <a:spcPct val="80000"/>
              </a:lnSpc>
            </a:pPr>
            <a:r>
              <a:rPr lang="en-US" altLang="en-US" sz="600" dirty="0"/>
              <a:t>Employing the neutron imaging and scattering techniques at SNS, scientists from Morris Technologies are able to understand the link between residual stress distortions and laser additive manufacturing of turbine blades. The information is crucial to enable the low-cost manufacturing of turbines with optimized internal cooling structure.</a:t>
            </a:r>
          </a:p>
          <a:p>
            <a:pPr>
              <a:lnSpc>
                <a:spcPct val="80000"/>
              </a:lnSpc>
            </a:pPr>
            <a:endParaRPr lang="en-US" altLang="en-US" sz="600" dirty="0"/>
          </a:p>
          <a:p>
            <a:pPr defTabSz="914303">
              <a:lnSpc>
                <a:spcPct val="80000"/>
              </a:lnSpc>
              <a:defRPr/>
            </a:pPr>
            <a:r>
              <a:rPr lang="en-US" altLang="en-US" sz="600" b="1" dirty="0"/>
              <a:t>Genentech - </a:t>
            </a:r>
            <a:r>
              <a:rPr lang="en-US" sz="800" b="1" dirty="0">
                <a:solidFill>
                  <a:prstClr val="black"/>
                </a:solidFill>
                <a:latin typeface="Arial" panose="020B0604020202020204" pitchFamily="34" charset="0"/>
                <a:cs typeface="Arial" panose="020B0604020202020204" pitchFamily="34" charset="0"/>
              </a:rPr>
              <a:t>From Protein Structures to Drugs</a:t>
            </a:r>
            <a:endParaRPr lang="en-US" altLang="en-US" sz="600" b="1" dirty="0"/>
          </a:p>
          <a:p>
            <a:pPr>
              <a:lnSpc>
                <a:spcPct val="80000"/>
              </a:lnSpc>
            </a:pPr>
            <a:endParaRPr lang="en-US" altLang="en-US" sz="600" dirty="0"/>
          </a:p>
          <a:p>
            <a:pPr>
              <a:lnSpc>
                <a:spcPct val="80000"/>
              </a:lnSpc>
            </a:pPr>
            <a:r>
              <a:rPr lang="en-US" altLang="en-US" sz="600" dirty="0"/>
              <a:t>Using the 3D structures obtained from ALS, scientists from Genentech are able to understand the mechanism of action to assesses its effectiveness in clinical trials for the therapeutic antibody, </a:t>
            </a:r>
            <a:r>
              <a:rPr lang="en-US" altLang="en-US" sz="600" dirty="0" err="1"/>
              <a:t>onartuzumab</a:t>
            </a:r>
            <a:r>
              <a:rPr lang="en-US" altLang="en-US" sz="600" dirty="0"/>
              <a:t>, for treating multiple cancer types. These structural information are crucial for the development of this new cancer fighting drug.</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itchFamily="34" charset="0"/>
                <a:cs typeface="Arial" pitchFamily="34" charset="0"/>
              </a:defRPr>
            </a:lvl1pPr>
            <a:lvl2pPr marL="742602" indent="-285615" eaLnBrk="0" hangingPunct="0">
              <a:defRPr>
                <a:solidFill>
                  <a:schemeClr val="tx1"/>
                </a:solidFill>
                <a:latin typeface="Calibri" pitchFamily="34" charset="0"/>
                <a:cs typeface="Arial" pitchFamily="34" charset="0"/>
              </a:defRPr>
            </a:lvl2pPr>
            <a:lvl3pPr marL="1142466" indent="-228492" eaLnBrk="0" hangingPunct="0">
              <a:defRPr>
                <a:solidFill>
                  <a:schemeClr val="tx1"/>
                </a:solidFill>
                <a:latin typeface="Calibri" pitchFamily="34" charset="0"/>
                <a:cs typeface="Arial" pitchFamily="34" charset="0"/>
              </a:defRPr>
            </a:lvl3pPr>
            <a:lvl4pPr marL="1599451" indent="-228492" eaLnBrk="0" hangingPunct="0">
              <a:defRPr>
                <a:solidFill>
                  <a:schemeClr val="tx1"/>
                </a:solidFill>
                <a:latin typeface="Calibri" pitchFamily="34" charset="0"/>
                <a:cs typeface="Arial" pitchFamily="34" charset="0"/>
              </a:defRPr>
            </a:lvl4pPr>
            <a:lvl5pPr marL="2056438" indent="-228492" eaLnBrk="0" hangingPunct="0">
              <a:defRPr>
                <a:solidFill>
                  <a:schemeClr val="tx1"/>
                </a:solidFill>
                <a:latin typeface="Calibri" pitchFamily="34" charset="0"/>
                <a:cs typeface="Arial" pitchFamily="34" charset="0"/>
              </a:defRPr>
            </a:lvl5pPr>
            <a:lvl6pPr marL="2513423" indent="-228492" eaLnBrk="0" fontAlgn="base" hangingPunct="0">
              <a:spcBef>
                <a:spcPct val="0"/>
              </a:spcBef>
              <a:spcAft>
                <a:spcPct val="0"/>
              </a:spcAft>
              <a:defRPr>
                <a:solidFill>
                  <a:schemeClr val="tx1"/>
                </a:solidFill>
                <a:latin typeface="Calibri" pitchFamily="34" charset="0"/>
                <a:cs typeface="Arial" pitchFamily="34" charset="0"/>
              </a:defRPr>
            </a:lvl6pPr>
            <a:lvl7pPr marL="2970407" indent="-228492" eaLnBrk="0" fontAlgn="base" hangingPunct="0">
              <a:spcBef>
                <a:spcPct val="0"/>
              </a:spcBef>
              <a:spcAft>
                <a:spcPct val="0"/>
              </a:spcAft>
              <a:defRPr>
                <a:solidFill>
                  <a:schemeClr val="tx1"/>
                </a:solidFill>
                <a:latin typeface="Calibri" pitchFamily="34" charset="0"/>
                <a:cs typeface="Arial" pitchFamily="34" charset="0"/>
              </a:defRPr>
            </a:lvl7pPr>
            <a:lvl8pPr marL="3427395" indent="-228492" eaLnBrk="0" fontAlgn="base" hangingPunct="0">
              <a:spcBef>
                <a:spcPct val="0"/>
              </a:spcBef>
              <a:spcAft>
                <a:spcPct val="0"/>
              </a:spcAft>
              <a:defRPr>
                <a:solidFill>
                  <a:schemeClr val="tx1"/>
                </a:solidFill>
                <a:latin typeface="Calibri" pitchFamily="34" charset="0"/>
                <a:cs typeface="Arial" pitchFamily="34" charset="0"/>
              </a:defRPr>
            </a:lvl8pPr>
            <a:lvl9pPr marL="3884382" indent="-228492"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288EE003-9B7A-4ABE-B815-090F7098F55A}" type="slidenum">
              <a:rPr lang="en-US" altLang="en-US">
                <a:solidFill>
                  <a:prstClr val="black"/>
                </a:solidFill>
              </a:rPr>
              <a:pPr eaLnBrk="1" hangingPunct="1"/>
              <a:t>10</a:t>
            </a:fld>
            <a:endParaRPr lang="en-US" altLang="en-US">
              <a:solidFill>
                <a:prstClr val="black"/>
              </a:solidFill>
            </a:endParaRPr>
          </a:p>
        </p:txBody>
      </p:sp>
    </p:spTree>
    <p:extLst>
      <p:ext uri="{BB962C8B-B14F-4D97-AF65-F5344CB8AC3E}">
        <p14:creationId xmlns:p14="http://schemas.microsoft.com/office/powerpoint/2010/main" val="598082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2327070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Increased brightness</a:t>
            </a:r>
            <a:r>
              <a:rPr lang="en-US" baseline="0" dirty="0" smtClean="0"/>
              <a:t> &amp; contrast +20%</a:t>
            </a:r>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12</a:t>
            </a:fld>
            <a:endParaRPr lang="en-US" dirty="0"/>
          </a:p>
        </p:txBody>
      </p:sp>
    </p:spTree>
    <p:extLst>
      <p:ext uri="{BB962C8B-B14F-4D97-AF65-F5344CB8AC3E}">
        <p14:creationId xmlns:p14="http://schemas.microsoft.com/office/powerpoint/2010/main" val="190924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Notes</a:t>
            </a:r>
            <a:r>
              <a:rPr lang="en-US" dirty="0" smtClean="0"/>
              <a:t>:</a:t>
            </a:r>
            <a:r>
              <a:rPr lang="en-US" baseline="0" dirty="0" smtClean="0"/>
              <a:t>  Include 200 word highlight summary…. </a:t>
            </a:r>
            <a:endParaRPr lang="en-US" dirty="0"/>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123917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b="1" dirty="0"/>
          </a:p>
          <a:p>
            <a:r>
              <a:rPr lang="en-US" b="1" dirty="0"/>
              <a:t>Previous two color schemes relied on a single bunch and the use of two different K values for the </a:t>
            </a:r>
            <a:r>
              <a:rPr lang="en-US" b="1" dirty="0" err="1"/>
              <a:t>undulator</a:t>
            </a:r>
            <a:r>
              <a:rPr lang="en-US" b="1" dirty="0"/>
              <a:t>. Under the previous method, </a:t>
            </a:r>
            <a:r>
              <a:rPr lang="en-US" dirty="0"/>
              <a:t>because the same electron bunch is used for lasing twice, yielding a total power typically between 5 and 15% of the full saturation power.</a:t>
            </a:r>
            <a:endParaRPr lang="en-US" b="1" dirty="0"/>
          </a:p>
          <a:p>
            <a:endParaRPr lang="en-US" b="1" dirty="0"/>
          </a:p>
          <a:p>
            <a:r>
              <a:rPr lang="en-US" b="1" dirty="0"/>
              <a:t>With our new setup each color is generated by one electron bunch using the entire </a:t>
            </a:r>
            <a:r>
              <a:rPr lang="en-US" b="1" dirty="0" err="1"/>
              <a:t>undulator</a:t>
            </a:r>
            <a:r>
              <a:rPr lang="en-US" b="1" dirty="0"/>
              <a:t> length, which improves the peak power (factor 20 at hard x-rays) and allows self-seeding on both colors.</a:t>
            </a:r>
          </a:p>
          <a:p>
            <a:endParaRPr lang="en-US" b="1" dirty="0"/>
          </a:p>
          <a:p>
            <a:r>
              <a:rPr lang="en-US" b="1" dirty="0"/>
              <a:t>This setup is now routinely delivered to the users. So far we have  delivered it to 6 experiments:</a:t>
            </a:r>
          </a:p>
          <a:p>
            <a:endParaRPr lang="en-US" b="1" dirty="0"/>
          </a:p>
          <a:p>
            <a:pPr marL="171432" indent="-171432">
              <a:buFontTx/>
              <a:buChar char="-"/>
            </a:pPr>
            <a:r>
              <a:rPr lang="en-US" b="1" dirty="0"/>
              <a:t> 1 MAD imaging experiment (S. </a:t>
            </a:r>
            <a:r>
              <a:rPr lang="en-US" b="1" dirty="0" err="1"/>
              <a:t>Wakatsuki</a:t>
            </a:r>
            <a:r>
              <a:rPr lang="en-US" b="1" dirty="0"/>
              <a:t>)</a:t>
            </a:r>
          </a:p>
          <a:p>
            <a:pPr marL="171432" indent="-171432">
              <a:buFontTx/>
              <a:buChar char="-"/>
            </a:pPr>
            <a:r>
              <a:rPr lang="en-US" b="1" dirty="0"/>
              <a:t> 3 x-ray pump/x-ray probe experiments at hard x-rays (</a:t>
            </a:r>
            <a:r>
              <a:rPr lang="en-US" b="1" dirty="0" err="1"/>
              <a:t>Bostedt,and</a:t>
            </a:r>
            <a:r>
              <a:rPr lang="en-US" b="1" dirty="0"/>
              <a:t> </a:t>
            </a:r>
            <a:r>
              <a:rPr lang="en-US" b="1" dirty="0" err="1"/>
              <a:t>Boutet</a:t>
            </a:r>
            <a:r>
              <a:rPr lang="en-US" b="1" dirty="0"/>
              <a:t>/</a:t>
            </a:r>
            <a:r>
              <a:rPr lang="en-US" b="1" dirty="0" err="1"/>
              <a:t>Schlichting</a:t>
            </a:r>
            <a:r>
              <a:rPr lang="en-US" b="1" dirty="0"/>
              <a:t> in CXI and </a:t>
            </a:r>
            <a:r>
              <a:rPr lang="en-US" b="1" dirty="0" err="1"/>
              <a:t>Barbrel</a:t>
            </a:r>
            <a:r>
              <a:rPr lang="en-US" b="1" dirty="0"/>
              <a:t> in MEC)</a:t>
            </a:r>
          </a:p>
          <a:p>
            <a:pPr marL="171432" indent="-171432">
              <a:buFontTx/>
              <a:buChar char="-"/>
            </a:pPr>
            <a:r>
              <a:rPr lang="en-US" b="1" dirty="0"/>
              <a:t> 1 x-ray pump/x-ray probe experiment in AMO (</a:t>
            </a:r>
            <a:r>
              <a:rPr lang="en-US" b="1" dirty="0" err="1"/>
              <a:t>Marangos</a:t>
            </a:r>
            <a:r>
              <a:rPr lang="en-US" b="1" dirty="0"/>
              <a:t>)</a:t>
            </a:r>
          </a:p>
          <a:p>
            <a:pPr marL="171432" indent="-171432">
              <a:buFontTx/>
              <a:buChar char="-"/>
            </a:pPr>
            <a:r>
              <a:rPr lang="en-US" b="1" dirty="0"/>
              <a:t> 1 diagnostic experiment in AMO (</a:t>
            </a:r>
            <a:r>
              <a:rPr lang="en-US" b="1" dirty="0" err="1"/>
              <a:t>Helml</a:t>
            </a:r>
            <a:r>
              <a:rPr lang="en-US" b="1" dirty="0"/>
              <a:t>)</a:t>
            </a:r>
          </a:p>
          <a:p>
            <a:endParaRPr lang="en-US" b="1" dirty="0"/>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002063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C815CE-594B-44AB-BC3C-68E8EAF5333B}" type="slidenum">
              <a:rPr lang="en-US" smtClean="0"/>
              <a:pPr>
                <a:defRPr/>
              </a:pPr>
              <a:t>15</a:t>
            </a:fld>
            <a:endParaRPr lang="en-US"/>
          </a:p>
        </p:txBody>
      </p:sp>
    </p:spTree>
    <p:extLst>
      <p:ext uri="{BB962C8B-B14F-4D97-AF65-F5344CB8AC3E}">
        <p14:creationId xmlns:p14="http://schemas.microsoft.com/office/powerpoint/2010/main" val="4100032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dirty="0" smtClean="0"/>
              <a:t>Increased brightness</a:t>
            </a:r>
            <a:r>
              <a:rPr lang="en-US" baseline="0" dirty="0" smtClean="0"/>
              <a:t> &amp; contrast +20%</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16</a:t>
            </a:fld>
            <a:endParaRPr lang="en-US" dirty="0"/>
          </a:p>
        </p:txBody>
      </p:sp>
    </p:spTree>
    <p:extLst>
      <p:ext uri="{BB962C8B-B14F-4D97-AF65-F5344CB8AC3E}">
        <p14:creationId xmlns:p14="http://schemas.microsoft.com/office/powerpoint/2010/main" val="2378325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Easier tuning and wider radiation wavelength </a:t>
            </a:r>
            <a:r>
              <a:rPr lang="en-US" dirty="0" err="1"/>
              <a:t>tunability</a:t>
            </a:r>
            <a:r>
              <a:rPr lang="en-US" dirty="0"/>
              <a:t> range</a:t>
            </a:r>
          </a:p>
        </p:txBody>
      </p:sp>
      <p:sp>
        <p:nvSpPr>
          <p:cNvPr id="4" name="Slide Number Placeholder 3"/>
          <p:cNvSpPr>
            <a:spLocks noGrp="1"/>
          </p:cNvSpPr>
          <p:nvPr>
            <p:ph type="sldNum" sz="quarter" idx="10"/>
          </p:nvPr>
        </p:nvSpPr>
        <p:spPr/>
        <p:txBody>
          <a:bodyPr/>
          <a:lstStyle/>
          <a:p>
            <a:fld id="{FE9BC4E5-2BC1-4F43-85DD-A1B8F74CB7EB}" type="slidenum">
              <a:rPr lang="en-US" smtClean="0"/>
              <a:pPr/>
              <a:t>17</a:t>
            </a:fld>
            <a:endParaRPr lang="en-US" dirty="0"/>
          </a:p>
        </p:txBody>
      </p:sp>
    </p:spTree>
    <p:extLst>
      <p:ext uri="{BB962C8B-B14F-4D97-AF65-F5344CB8AC3E}">
        <p14:creationId xmlns:p14="http://schemas.microsoft.com/office/powerpoint/2010/main" val="1473591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charset="0"/>
            </a:endParaRPr>
          </a:p>
        </p:txBody>
      </p:sp>
      <p:sp>
        <p:nvSpPr>
          <p:cNvPr id="72708" name="Slide Number Placeholder 3"/>
          <p:cNvSpPr>
            <a:spLocks noGrp="1"/>
          </p:cNvSpPr>
          <p:nvPr>
            <p:ph type="sldNum" sz="quarter" idx="5"/>
          </p:nvPr>
        </p:nvSpPr>
        <p:spPr bwMode="auto">
          <a:noFill/>
          <a:ln>
            <a:miter lim="800000"/>
            <a:headEnd/>
            <a:tailEnd/>
          </a:ln>
        </p:spPr>
        <p:txBody>
          <a:bodyPr/>
          <a:lstStyle/>
          <a:p>
            <a:pPr defTabSz="924796"/>
            <a:fld id="{40376C6B-8525-49D0-B201-B10B0E041B9B}" type="slidenum">
              <a:rPr lang="en-US" smtClean="0">
                <a:latin typeface="Arial" charset="0"/>
              </a:rPr>
              <a:pPr defTabSz="924796"/>
              <a:t>19</a:t>
            </a:fld>
            <a:endParaRPr lang="en-US" dirty="0" smtClean="0">
              <a:latin typeface="Arial" charset="0"/>
            </a:endParaRPr>
          </a:p>
        </p:txBody>
      </p:sp>
    </p:spTree>
    <p:extLst>
      <p:ext uri="{BB962C8B-B14F-4D97-AF65-F5344CB8AC3E}">
        <p14:creationId xmlns:p14="http://schemas.microsoft.com/office/powerpoint/2010/main" val="1489213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 objects are the bending magnets</a:t>
            </a:r>
            <a:endParaRPr lang="en-US" dirty="0" smtClean="0">
              <a:effectLst/>
            </a:endParaRPr>
          </a:p>
          <a:p>
            <a:pPr defTabSz="457024" eaLnBrk="1" fontAlgn="auto" hangingPunct="1">
              <a:spcBef>
                <a:spcPts val="0"/>
              </a:spcBef>
              <a:spcAft>
                <a:spcPts val="0"/>
              </a:spcAft>
              <a:defRPr/>
            </a:pPr>
            <a:r>
              <a:rPr lang="en-US" dirty="0" smtClean="0">
                <a:effectLst/>
              </a:rPr>
              <a:t>Full sector is 25 meters,</a:t>
            </a:r>
            <a:r>
              <a:rPr lang="en-US" baseline="0" dirty="0" smtClean="0">
                <a:effectLst/>
              </a:rPr>
              <a:t> including insertion devices. – 40 around the ring</a:t>
            </a:r>
          </a:p>
          <a:p>
            <a:r>
              <a:rPr lang="en-US" dirty="0" smtClean="0">
                <a:effectLst/>
              </a:rPr>
              <a:t>1,200 magnets being replaced.</a:t>
            </a:r>
          </a:p>
          <a:p>
            <a:r>
              <a:rPr lang="en-US" dirty="0" smtClean="0">
                <a:effectLst/>
              </a:rPr>
              <a:t>Circular beam creates flexibility in </a:t>
            </a:r>
            <a:r>
              <a:rPr lang="en-US" dirty="0" err="1" smtClean="0">
                <a:effectLst/>
              </a:rPr>
              <a:t>undulator</a:t>
            </a:r>
            <a:r>
              <a:rPr lang="en-US" dirty="0" smtClean="0">
                <a:effectLst/>
              </a:rPr>
              <a:t> design </a:t>
            </a:r>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20</a:t>
            </a:fld>
            <a:endParaRPr lang="en-US"/>
          </a:p>
        </p:txBody>
      </p:sp>
    </p:spTree>
    <p:extLst>
      <p:ext uri="{BB962C8B-B14F-4D97-AF65-F5344CB8AC3E}">
        <p14:creationId xmlns:p14="http://schemas.microsoft.com/office/powerpoint/2010/main" val="2011256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The four energy-relevant 2012 highlight images—all on the SC web site—are</a:t>
            </a:r>
            <a:r>
              <a:rPr lang="en-US" baseline="0" dirty="0" smtClean="0"/>
              <a:t> (left to right):</a:t>
            </a:r>
            <a:br>
              <a:rPr lang="en-US" baseline="0" dirty="0" smtClean="0"/>
            </a:br>
            <a:endParaRPr lang="en-US" baseline="0" dirty="0" smtClean="0"/>
          </a:p>
          <a:p>
            <a:r>
              <a:rPr lang="en-US" baseline="0" dirty="0" smtClean="0"/>
              <a:t>• </a:t>
            </a:r>
            <a:r>
              <a:rPr lang="en-US" b="1" baseline="0" dirty="0" smtClean="0"/>
              <a:t>Catching Lithium Ions in Action in a Battery Electrode </a:t>
            </a:r>
          </a:p>
          <a:p>
            <a:r>
              <a:rPr lang="en-US" baseline="0" dirty="0" smtClean="0"/>
              <a:t>New microscopy with nanometer-sized resolution may bring revolutionary new understanding to energy storage technologies.</a:t>
            </a:r>
          </a:p>
          <a:p>
            <a:r>
              <a:rPr lang="en-US" sz="1000" dirty="0"/>
              <a:t>http://science.energy.gov/bes/highlights/2012/bes-2012-10-a/</a:t>
            </a:r>
          </a:p>
          <a:p>
            <a:endParaRPr lang="en-US" dirty="0" smtClean="0"/>
          </a:p>
          <a:p>
            <a:r>
              <a:rPr lang="en-US" baseline="0" dirty="0" smtClean="0"/>
              <a:t>• </a:t>
            </a:r>
            <a:r>
              <a:rPr lang="en-US" b="1" baseline="0" dirty="0" smtClean="0"/>
              <a:t>Synchrotron plus Mass Spectrometer equals New Insights Into Combustion Chemistry</a:t>
            </a:r>
          </a:p>
          <a:p>
            <a:r>
              <a:rPr lang="en-US" baseline="0" dirty="0" smtClean="0"/>
              <a:t>Unique analysis of the reaction of </a:t>
            </a:r>
            <a:r>
              <a:rPr lang="en-US" baseline="0" dirty="0" err="1" smtClean="0"/>
              <a:t>propene</a:t>
            </a:r>
            <a:r>
              <a:rPr lang="en-US" baseline="0" dirty="0" smtClean="0"/>
              <a:t> with oxygen atom reveals the influence of electron spin on combustion chemistry.</a:t>
            </a:r>
          </a:p>
          <a:p>
            <a:r>
              <a:rPr lang="en-US" baseline="0" dirty="0" smtClean="0"/>
              <a:t>http://science.energy.gov/bes/highlights/2012/bes-2012-10-b/</a:t>
            </a:r>
          </a:p>
          <a:p>
            <a:endParaRPr lang="en-US" baseline="0" dirty="0" smtClean="0"/>
          </a:p>
          <a:p>
            <a:r>
              <a:rPr lang="en-US" baseline="0" dirty="0" smtClean="0"/>
              <a:t>• </a:t>
            </a:r>
            <a:r>
              <a:rPr lang="en-US" b="1" baseline="0" dirty="0" smtClean="0"/>
              <a:t>Experimental Confirmation of a New State of Magnetism Previously Predicted by Theory</a:t>
            </a:r>
          </a:p>
          <a:p>
            <a:r>
              <a:rPr lang="en-US" baseline="0" dirty="0" smtClean="0"/>
              <a:t>This observation paves the way for a deeper understanding of high-temperature superconductivity and future applications for quantum computing.</a:t>
            </a:r>
          </a:p>
          <a:p>
            <a:r>
              <a:rPr lang="en-US" baseline="0" dirty="0" smtClean="0"/>
              <a:t>http://science.energy.gov/bes/highlights/2012/bes-2012-12-a/</a:t>
            </a:r>
          </a:p>
          <a:p>
            <a:endParaRPr lang="en-US" baseline="0" dirty="0" smtClean="0"/>
          </a:p>
          <a:p>
            <a:r>
              <a:rPr lang="en-US" baseline="0" dirty="0" smtClean="0"/>
              <a:t>• </a:t>
            </a:r>
            <a:r>
              <a:rPr lang="en-US" b="1" baseline="0" dirty="0" smtClean="0"/>
              <a:t>Finding Hidden Oil and Gas Reserves</a:t>
            </a:r>
          </a:p>
          <a:p>
            <a:r>
              <a:rPr lang="en-US" baseline="0" dirty="0" smtClean="0"/>
              <a:t>Supercomputers + Software + electromagnetic images yield new way to discriminate underground deposits from surrounding geology.</a:t>
            </a:r>
          </a:p>
          <a:p>
            <a:r>
              <a:rPr lang="en-US" dirty="0" smtClean="0"/>
              <a:t>http://science.energy.gov/bes/highlights/2012/bes-2012-10-e/</a:t>
            </a:r>
            <a:endParaRPr lang="en-US" dirty="0"/>
          </a:p>
        </p:txBody>
      </p:sp>
      <p:sp>
        <p:nvSpPr>
          <p:cNvPr id="4" name="Slide Number Placeholder 3"/>
          <p:cNvSpPr>
            <a:spLocks noGrp="1"/>
          </p:cNvSpPr>
          <p:nvPr>
            <p:ph type="sldNum" sz="quarter" idx="10"/>
          </p:nvPr>
        </p:nvSpPr>
        <p:spPr/>
        <p:txBody>
          <a:bodyPr/>
          <a:lstStyle/>
          <a:p>
            <a:pPr>
              <a:defRPr/>
            </a:pPr>
            <a:fld id="{B9C815CE-594B-44AB-BC3C-68E8EAF5333B}" type="slidenum">
              <a:rPr lang="en-US" smtClean="0"/>
              <a:pPr>
                <a:defRPr/>
              </a:pPr>
              <a:t>2</a:t>
            </a:fld>
            <a:endParaRPr lang="en-US"/>
          </a:p>
        </p:txBody>
      </p:sp>
    </p:spTree>
    <p:extLst>
      <p:ext uri="{BB962C8B-B14F-4D97-AF65-F5344CB8AC3E}">
        <p14:creationId xmlns:p14="http://schemas.microsoft.com/office/powerpoint/2010/main" val="3490699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pPr/>
              <a:t>21</a:t>
            </a:fld>
            <a:endParaRPr lang="en-US" smtClean="0"/>
          </a:p>
        </p:txBody>
      </p:sp>
      <p:sp>
        <p:nvSpPr>
          <p:cNvPr id="87043" name="Rectangle 2"/>
          <p:cNvSpPr>
            <a:spLocks noGrp="1" noRot="1" noChangeAspect="1" noChangeArrowheads="1" noTextEdit="1"/>
          </p:cNvSpPr>
          <p:nvPr>
            <p:ph type="sldImg"/>
          </p:nvPr>
        </p:nvSpPr>
        <p:spPr>
          <a:xfrm>
            <a:off x="873125" y="465138"/>
            <a:ext cx="5267325" cy="3951287"/>
          </a:xfrm>
          <a:ln/>
        </p:spPr>
      </p:sp>
      <p:sp>
        <p:nvSpPr>
          <p:cNvPr id="87044" name="Rectangle 3"/>
          <p:cNvSpPr>
            <a:spLocks noGrp="1" noChangeArrowheads="1"/>
          </p:cNvSpPr>
          <p:nvPr>
            <p:ph type="body" idx="1"/>
          </p:nvPr>
        </p:nvSpPr>
        <p:spPr>
          <a:xfrm>
            <a:off x="933559" y="4415790"/>
            <a:ext cx="5143292" cy="4184972"/>
          </a:xfrm>
          <a:noFill/>
          <a:ln/>
        </p:spPr>
        <p:txBody>
          <a:bodyPr/>
          <a:lstStyle/>
          <a:p>
            <a:pPr eaLnBrk="1" hangingPunct="1"/>
            <a:endParaRPr lang="en-US" dirty="0" smtClean="0"/>
          </a:p>
        </p:txBody>
      </p:sp>
    </p:spTree>
    <p:extLst>
      <p:ext uri="{BB962C8B-B14F-4D97-AF65-F5344CB8AC3E}">
        <p14:creationId xmlns:p14="http://schemas.microsoft.com/office/powerpoint/2010/main" val="4174443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5325"/>
            <a:ext cx="4651375" cy="3487738"/>
          </a:xfrm>
        </p:spPr>
      </p:sp>
      <p:sp>
        <p:nvSpPr>
          <p:cNvPr id="3" name="Notes Placeholder 2"/>
          <p:cNvSpPr>
            <a:spLocks noGrp="1"/>
          </p:cNvSpPr>
          <p:nvPr>
            <p:ph type="body" idx="1"/>
          </p:nvPr>
        </p:nvSpPr>
        <p:spPr/>
        <p:txBody>
          <a:bodyPr>
            <a:normAutofit fontScale="92500" lnSpcReduction="10000"/>
          </a:bodyPr>
          <a:lstStyle/>
          <a:p>
            <a:r>
              <a:rPr lang="en-US" dirty="0" smtClean="0"/>
              <a:t>The four highlight images are</a:t>
            </a:r>
            <a:r>
              <a:rPr lang="en-US" baseline="0" dirty="0" smtClean="0"/>
              <a:t> (left to right):</a:t>
            </a:r>
            <a:br>
              <a:rPr lang="en-US" baseline="0" dirty="0" smtClean="0"/>
            </a:br>
            <a:endParaRPr lang="en-US" baseline="0" dirty="0" smtClean="0"/>
          </a:p>
          <a:p>
            <a:r>
              <a:rPr lang="en-US" baseline="0" dirty="0" smtClean="0"/>
              <a:t>• A thiophene-based covalent organic framework (COF), a class of polymeric crystalline material similar to metal-organic framework (MOF) materials. These new porous materials can be doped to make them electrically conducting, thereby rendering them suitable for use in a variety of applications, including photovoltaics and electrical energy storage.  Image from: Mircea Dinca, MIT.  Image is an artistic rendering of the structure. </a:t>
            </a:r>
            <a:endParaRPr lang="en-US" b="0" baseline="0" dirty="0" smtClean="0"/>
          </a:p>
          <a:p>
            <a:r>
              <a:rPr lang="en-US" baseline="0" dirty="0" smtClean="0"/>
              <a:t>• A mushroom-pillar like structure formed via dynamic self-assembly of sticky epoxy droplets on electrode surfaces in an alternating (ac) electric field.  By controlling the electric field and particle surface properties, other three-dimensional structures such as wavy furs and dense interconnected network architectures can be fabricated in a bio-inspired, out-of-equilibrium assembly process.  Image from: Igor Aranson, ANL.  Scanning electron microscope image; individual pillars are about 100 micrometers in length. </a:t>
            </a:r>
            <a:endParaRPr lang="en-US" b="0" baseline="0" dirty="0" smtClean="0"/>
          </a:p>
          <a:p>
            <a:pPr defTabSz="952348">
              <a:defRPr/>
            </a:pPr>
            <a:r>
              <a:rPr lang="en-US" baseline="0" dirty="0" smtClean="0"/>
              <a:t>• </a:t>
            </a:r>
            <a:r>
              <a:rPr lang="en-US" dirty="0"/>
              <a:t>Researchers using the high-brightness, highly penetrating x-rays at the Advanced Photon Source combined experimental methods to obtain high-resolution, quantitative measurements of the events involved in material cracking, and linked the measurements to a history of how a crack evolved. </a:t>
            </a:r>
            <a:r>
              <a:rPr lang="en-US" baseline="0" dirty="0" smtClean="0"/>
              <a:t>An aluminum-magnesium-silicon sample was mechanically tested until a crack formed and grew to failure. A top-down view of the crack-formation site shows crack growth along grain boundaries (black regions) or within grains (colored regions), with white curves representing crack shape over time. Image from: </a:t>
            </a:r>
            <a:r>
              <a:rPr lang="en-US" dirty="0"/>
              <a:t>Shiu Fai Li, LLNL</a:t>
            </a:r>
            <a:endParaRPr lang="en-US" b="0" baseline="0" dirty="0" smtClean="0"/>
          </a:p>
          <a:p>
            <a:r>
              <a:rPr lang="en-US" baseline="0" dirty="0" smtClean="0"/>
              <a:t>• Ultrafast optical and x-ray pulses at the LCLS were used to study charge-transfer dynamics in films of dye-sensitized nanocrystals. Femtosecond time-resolved x-ray photoelectron spectroscopy identifies a transient charge-transfer state at the interface between a molecular dye and a nanoporous ZnO substrate, providing key insight into a potential bottlenecks in photoinduced free charge-carrier generation at such interfaces. Image from: Oliver Gessner, LBNL (early career)</a:t>
            </a:r>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22</a:t>
            </a:fld>
            <a:endParaRPr lang="en-US" dirty="0"/>
          </a:p>
        </p:txBody>
      </p:sp>
    </p:spTree>
    <p:extLst>
      <p:ext uri="{BB962C8B-B14F-4D97-AF65-F5344CB8AC3E}">
        <p14:creationId xmlns:p14="http://schemas.microsoft.com/office/powerpoint/2010/main" val="2468276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AD574C-1E8D-4667-9E8A-DDB29B0D5818}" type="slidenum">
              <a:rPr lang="en-US">
                <a:solidFill>
                  <a:prstClr val="black"/>
                </a:solidFill>
              </a:rPr>
              <a:pPr/>
              <a:t>3</a:t>
            </a:fld>
            <a:endParaRPr lang="en-US">
              <a:solidFill>
                <a:prstClr val="black"/>
              </a:solidFill>
            </a:endParaRPr>
          </a:p>
        </p:txBody>
      </p:sp>
      <p:sp>
        <p:nvSpPr>
          <p:cNvPr id="171010" name="Rectangle 2"/>
          <p:cNvSpPr>
            <a:spLocks noGrp="1" noRot="1" noChangeAspect="1" noChangeArrowheads="1" noTextEdit="1"/>
          </p:cNvSpPr>
          <p:nvPr>
            <p:ph type="sldImg"/>
          </p:nvPr>
        </p:nvSpPr>
        <p:spPr>
          <a:xfrm>
            <a:off x="1189038" y="692150"/>
            <a:ext cx="4632325" cy="3475038"/>
          </a:xfrm>
          <a:ln/>
        </p:spPr>
      </p:sp>
      <p:sp>
        <p:nvSpPr>
          <p:cNvPr id="171011" name="Rectangle 3"/>
          <p:cNvSpPr>
            <a:spLocks noGrp="1" noChangeArrowheads="1"/>
          </p:cNvSpPr>
          <p:nvPr>
            <p:ph type="body" idx="1"/>
          </p:nvPr>
        </p:nvSpPr>
        <p:spPr>
          <a:xfrm>
            <a:off x="924019" y="4396690"/>
            <a:ext cx="5162377" cy="4165870"/>
          </a:xfrm>
        </p:spPr>
        <p:txBody>
          <a:bodyPr/>
          <a:lstStyle/>
          <a:p>
            <a:endParaRPr lang="en-US" dirty="0"/>
          </a:p>
        </p:txBody>
      </p:sp>
    </p:spTree>
    <p:extLst>
      <p:ext uri="{BB962C8B-B14F-4D97-AF65-F5344CB8AC3E}">
        <p14:creationId xmlns:p14="http://schemas.microsoft.com/office/powerpoint/2010/main" val="4252848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4</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71538" y="463550"/>
            <a:ext cx="5272087" cy="3952875"/>
          </a:xfrm>
          <a:ln/>
        </p:spPr>
      </p:sp>
      <p:sp>
        <p:nvSpPr>
          <p:cNvPr id="87044" name="Rectangle 3"/>
          <p:cNvSpPr>
            <a:spLocks noGrp="1" noChangeArrowheads="1"/>
          </p:cNvSpPr>
          <p:nvPr>
            <p:ph type="body" idx="1"/>
          </p:nvPr>
        </p:nvSpPr>
        <p:spPr>
          <a:xfrm>
            <a:off x="933563" y="4415796"/>
            <a:ext cx="5143293" cy="4184973"/>
          </a:xfrm>
          <a:noFill/>
          <a:ln/>
        </p:spPr>
        <p:txBody>
          <a:bodyPr>
            <a:normAutofit fontScale="40000" lnSpcReduction="20000"/>
          </a:bodyPr>
          <a:lstStyle/>
          <a:p>
            <a:pPr defTabSz="931676" eaLnBrk="1" fontAlgn="auto" hangingPunct="1">
              <a:spcBef>
                <a:spcPts val="0"/>
              </a:spcBef>
              <a:spcAft>
                <a:spcPts val="0"/>
              </a:spcAft>
              <a:defRPr/>
            </a:pPr>
            <a:r>
              <a:rPr lang="en-US" dirty="0" smtClean="0"/>
              <a:t>All new</a:t>
            </a:r>
            <a:r>
              <a:rPr lang="en-US" baseline="0" dirty="0" smtClean="0"/>
              <a:t> EFRCs undergo a reverse site visit management peer review during the first year of operations. This review is intended primarily for the benefit of the EFRC leadership, to provide them with early stage feedback on the management and operations of their centers that can be used to make corrections or enhancements that will increase the likelihood of scientific success. </a:t>
            </a:r>
          </a:p>
          <a:p>
            <a:pPr defTabSz="931676" eaLnBrk="1" fontAlgn="auto" hangingPunct="1">
              <a:spcBef>
                <a:spcPts val="0"/>
              </a:spcBef>
              <a:spcAft>
                <a:spcPts val="0"/>
              </a:spcAft>
              <a:defRPr/>
            </a:pPr>
            <a:endParaRPr lang="en-US" baseline="0" dirty="0" smtClean="0"/>
          </a:p>
          <a:p>
            <a:pPr defTabSz="931676" eaLnBrk="1" fontAlgn="auto" hangingPunct="1">
              <a:spcBef>
                <a:spcPts val="0"/>
              </a:spcBef>
              <a:spcAft>
                <a:spcPts val="0"/>
              </a:spcAft>
              <a:defRPr/>
            </a:pPr>
            <a:r>
              <a:rPr lang="en-US" baseline="0" dirty="0" smtClean="0"/>
              <a:t>The review criteria used during these reviews in FY2015 are as follows:</a:t>
            </a:r>
          </a:p>
          <a:p>
            <a:pPr defTabSz="931676" eaLnBrk="1" fontAlgn="auto" hangingPunct="1">
              <a:spcBef>
                <a:spcPts val="0"/>
              </a:spcBef>
              <a:spcAft>
                <a:spcPts val="0"/>
              </a:spcAft>
              <a:defRPr/>
            </a:pPr>
            <a:endParaRPr lang="en-US" baseline="0" dirty="0" smtClean="0"/>
          </a:p>
          <a:p>
            <a:pPr marL="349378" lvl="1" indent="-349378">
              <a:spcBef>
                <a:spcPct val="0"/>
              </a:spcBef>
              <a:buFont typeface="+mj-lt"/>
              <a:buAutoNum type="arabicPeriod"/>
            </a:pPr>
            <a:r>
              <a:rPr lang="en-US" sz="1600" dirty="0">
                <a:solidFill>
                  <a:srgbClr val="106636"/>
                </a:solidFill>
                <a:latin typeface="Arial" charset="0"/>
              </a:rPr>
              <a:t>Vision, Major Goals, Scientific Objectives, and Research Strategies</a:t>
            </a:r>
          </a:p>
          <a:p>
            <a:pPr marL="813840" lvl="3" indent="-349378">
              <a:spcBef>
                <a:spcPct val="0"/>
              </a:spcBef>
              <a:buFont typeface="+mj-lt"/>
              <a:buAutoNum type="alphaLcPeriod"/>
            </a:pPr>
            <a:r>
              <a:rPr lang="en-US" sz="1400" dirty="0">
                <a:solidFill>
                  <a:prstClr val="black"/>
                </a:solidFill>
                <a:latin typeface="Arial" charset="0"/>
              </a:rPr>
              <a:t>Has the EFRC clearly articulated its aims and the scientific approaches to be used?</a:t>
            </a:r>
          </a:p>
          <a:p>
            <a:pPr marL="813840" lvl="3" indent="-349378">
              <a:spcBef>
                <a:spcPct val="0"/>
              </a:spcBef>
              <a:buFont typeface="+mj-lt"/>
              <a:buAutoNum type="alphaLcPeriod"/>
            </a:pPr>
            <a:r>
              <a:rPr lang="en-US" sz="1400" dirty="0">
                <a:solidFill>
                  <a:prstClr val="black"/>
                </a:solidFill>
                <a:latin typeface="Arial" charset="0"/>
              </a:rPr>
              <a:t>Have they explained the need for an integrated synergistic EFRC approach involving multiple personnel and capabilities?</a:t>
            </a:r>
          </a:p>
          <a:p>
            <a:pPr marL="349378" lvl="1" indent="-349378">
              <a:spcBef>
                <a:spcPct val="0"/>
              </a:spcBef>
              <a:buFont typeface="+mj-lt"/>
              <a:buAutoNum type="arabicPeriod"/>
            </a:pPr>
            <a:r>
              <a:rPr lang="en-US" sz="1600" dirty="0">
                <a:solidFill>
                  <a:srgbClr val="106636"/>
                </a:solidFill>
                <a:latin typeface="Arial" charset="0"/>
              </a:rPr>
              <a:t>Leadership</a:t>
            </a:r>
          </a:p>
          <a:p>
            <a:pPr marL="813840" lvl="3" indent="-349378">
              <a:spcBef>
                <a:spcPct val="0"/>
              </a:spcBef>
              <a:buFont typeface="+mj-lt"/>
              <a:buAutoNum type="alphaLcPeriod"/>
            </a:pPr>
            <a:r>
              <a:rPr lang="en-US" sz="1400" dirty="0">
                <a:solidFill>
                  <a:prstClr val="black"/>
                </a:solidFill>
                <a:latin typeface="Arial" charset="0"/>
              </a:rPr>
              <a:t>Has the EFRC described processes for priority setting, resource allocation, encouragement of high-risk and relevant research?</a:t>
            </a:r>
          </a:p>
          <a:p>
            <a:pPr marL="813840" lvl="3" indent="-349378">
              <a:spcBef>
                <a:spcPct val="0"/>
              </a:spcBef>
              <a:buFont typeface="+mj-lt"/>
              <a:buAutoNum type="alphaLcPeriod"/>
            </a:pPr>
            <a:r>
              <a:rPr lang="en-US" sz="1400" dirty="0">
                <a:solidFill>
                  <a:prstClr val="black"/>
                </a:solidFill>
                <a:latin typeface="Arial" charset="0"/>
              </a:rPr>
              <a:t>Have they established processes to reconfigure research thrusts as needed to respond to new scientific challenges and developments?</a:t>
            </a:r>
          </a:p>
          <a:p>
            <a:pPr marL="349378" lvl="1" indent="-349378">
              <a:spcBef>
                <a:spcPct val="0"/>
              </a:spcBef>
              <a:buFont typeface="+mj-lt"/>
              <a:buAutoNum type="arabicPeriod"/>
            </a:pPr>
            <a:r>
              <a:rPr lang="en-US" sz="1600" dirty="0">
                <a:solidFill>
                  <a:srgbClr val="106636"/>
                </a:solidFill>
                <a:latin typeface="Arial" charset="0"/>
              </a:rPr>
              <a:t>Establishment and Operation of the EFRC </a:t>
            </a:r>
          </a:p>
          <a:p>
            <a:pPr marL="813840" lvl="3" indent="-349378">
              <a:spcBef>
                <a:spcPct val="0"/>
              </a:spcBef>
              <a:buFont typeface="+mj-lt"/>
              <a:buAutoNum type="alphaLcPeriod"/>
            </a:pPr>
            <a:r>
              <a:rPr lang="en-US" sz="1400" dirty="0">
                <a:solidFill>
                  <a:prstClr val="black"/>
                </a:solidFill>
                <a:latin typeface="Arial" charset="0"/>
              </a:rPr>
              <a:t>Does the EFRC have a plan for developing and operating the EFRC,  including recruitment and retention strategies for scientific and technical personnel?</a:t>
            </a:r>
          </a:p>
          <a:p>
            <a:pPr marL="813840" lvl="3" indent="-349378">
              <a:spcBef>
                <a:spcPct val="0"/>
              </a:spcBef>
              <a:buFont typeface="+mj-lt"/>
              <a:buAutoNum type="alphaLcPeriod"/>
            </a:pPr>
            <a:r>
              <a:rPr lang="en-US" sz="1400" dirty="0">
                <a:solidFill>
                  <a:prstClr val="black"/>
                </a:solidFill>
                <a:latin typeface="Arial" charset="0"/>
              </a:rPr>
              <a:t>Are processes in place to ensure that efforts that span multiple research groups and multiple institutions are coordinated and integrated?</a:t>
            </a:r>
          </a:p>
          <a:p>
            <a:pPr marL="813840" lvl="3" indent="-349378">
              <a:spcBef>
                <a:spcPct val="0"/>
              </a:spcBef>
              <a:buFont typeface="+mj-lt"/>
              <a:buAutoNum type="alphaLcPeriod"/>
            </a:pPr>
            <a:r>
              <a:rPr lang="en-US" sz="1400" dirty="0">
                <a:solidFill>
                  <a:prstClr val="black"/>
                </a:solidFill>
                <a:latin typeface="Arial" charset="0"/>
              </a:rPr>
              <a:t>How will the EFRC measure its progress toward scientific and operational goals?</a:t>
            </a:r>
            <a:endParaRPr lang="en-US" sz="1600" dirty="0">
              <a:solidFill>
                <a:prstClr val="black"/>
              </a:solidFill>
              <a:latin typeface="Arial" charset="0"/>
            </a:endParaRPr>
          </a:p>
          <a:p>
            <a:pPr marL="349378" lvl="1" indent="-349378">
              <a:spcBef>
                <a:spcPct val="0"/>
              </a:spcBef>
              <a:buFont typeface="+mj-lt"/>
              <a:buAutoNum type="arabicPeriod"/>
            </a:pPr>
            <a:r>
              <a:rPr lang="en-US" sz="1600" dirty="0">
                <a:solidFill>
                  <a:srgbClr val="106636"/>
                </a:solidFill>
                <a:latin typeface="Arial" charset="0"/>
              </a:rPr>
              <a:t>Synergy</a:t>
            </a:r>
          </a:p>
          <a:p>
            <a:pPr marL="813840" lvl="3" indent="-349378">
              <a:spcBef>
                <a:spcPct val="0"/>
              </a:spcBef>
              <a:buFont typeface="+mj-lt"/>
              <a:buAutoNum type="alphaLcPeriod"/>
            </a:pPr>
            <a:r>
              <a:rPr lang="en-US" sz="1400" dirty="0">
                <a:solidFill>
                  <a:prstClr val="black"/>
                </a:solidFill>
                <a:latin typeface="Arial" charset="0"/>
              </a:rPr>
              <a:t>Has the EFRC presented processes for integration, building synergy, and facilitating coordination among subtasks? </a:t>
            </a:r>
          </a:p>
          <a:p>
            <a:pPr marL="349378" lvl="1" indent="-349378">
              <a:spcBef>
                <a:spcPct val="0"/>
              </a:spcBef>
              <a:buFont typeface="+mj-lt"/>
              <a:buAutoNum type="arabicPeriod"/>
            </a:pPr>
            <a:r>
              <a:rPr lang="en-US" sz="1600" dirty="0">
                <a:solidFill>
                  <a:srgbClr val="106636"/>
                </a:solidFill>
                <a:latin typeface="Arial" charset="0"/>
              </a:rPr>
              <a:t>Resources and Infrastructur</a:t>
            </a:r>
            <a:r>
              <a:rPr lang="en-US" sz="1600" dirty="0">
                <a:solidFill>
                  <a:prstClr val="black"/>
                </a:solidFill>
                <a:latin typeface="Arial" charset="0"/>
              </a:rPr>
              <a:t>e</a:t>
            </a:r>
          </a:p>
          <a:p>
            <a:pPr marL="813840" lvl="3" indent="-349378">
              <a:spcBef>
                <a:spcPct val="0"/>
              </a:spcBef>
              <a:buFont typeface="+mj-lt"/>
              <a:buAutoNum type="alphaLcPeriod"/>
            </a:pPr>
            <a:r>
              <a:rPr lang="en-US" sz="1400" dirty="0">
                <a:solidFill>
                  <a:prstClr val="black"/>
                </a:solidFill>
                <a:latin typeface="Arial" charset="0"/>
              </a:rPr>
              <a:t>Does the EFRC have access to the research space, instrumentation, experimental and computational capabilities and facilities needed to achieve the goals?</a:t>
            </a:r>
          </a:p>
          <a:p>
            <a:pPr marL="349378" lvl="2" indent="-349378">
              <a:spcBef>
                <a:spcPct val="0"/>
              </a:spcBef>
              <a:buFont typeface="+mj-lt"/>
              <a:buAutoNum type="arabicPeriod" startAt="6"/>
            </a:pPr>
            <a:r>
              <a:rPr lang="en-US" sz="1600" dirty="0">
                <a:solidFill>
                  <a:srgbClr val="106636"/>
                </a:solidFill>
                <a:latin typeface="Arial" charset="0"/>
              </a:rPr>
              <a:t>Staffing and Budget Tables</a:t>
            </a:r>
          </a:p>
          <a:p>
            <a:pPr defTabSz="931676" eaLnBrk="1" fontAlgn="auto" hangingPunct="1">
              <a:spcBef>
                <a:spcPts val="0"/>
              </a:spcBef>
              <a:spcAft>
                <a:spcPts val="0"/>
              </a:spcAft>
              <a:defRPr/>
            </a:pPr>
            <a:endParaRPr lang="en-US" dirty="0" smtClean="0"/>
          </a:p>
          <a:p>
            <a:pPr eaLnBrk="1" hangingPunct="1"/>
            <a:endParaRPr lang="en-US" baseline="0" dirty="0" smtClean="0"/>
          </a:p>
        </p:txBody>
      </p:sp>
    </p:spTree>
    <p:extLst>
      <p:ext uri="{BB962C8B-B14F-4D97-AF65-F5344CB8AC3E}">
        <p14:creationId xmlns:p14="http://schemas.microsoft.com/office/powerpoint/2010/main" val="402384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5</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73125" y="465138"/>
            <a:ext cx="5268913" cy="3951287"/>
          </a:xfrm>
          <a:ln/>
        </p:spPr>
      </p:sp>
      <p:sp>
        <p:nvSpPr>
          <p:cNvPr id="87044" name="Rectangle 3"/>
          <p:cNvSpPr>
            <a:spLocks noGrp="1" noChangeArrowheads="1"/>
          </p:cNvSpPr>
          <p:nvPr>
            <p:ph type="body" idx="1"/>
          </p:nvPr>
        </p:nvSpPr>
        <p:spPr>
          <a:xfrm>
            <a:off x="933571" y="4415790"/>
            <a:ext cx="5143292" cy="4184972"/>
          </a:xfrm>
          <a:noFill/>
          <a:ln/>
        </p:spPr>
        <p:txBody>
          <a:bodyPr>
            <a:normAutofit fontScale="40000" lnSpcReduction="20000"/>
          </a:bodyPr>
          <a:lstStyle/>
          <a:p>
            <a:pPr eaLnBrk="1" hangingPunct="1"/>
            <a:endParaRPr lang="en-US" dirty="0" smtClean="0"/>
          </a:p>
        </p:txBody>
      </p:sp>
    </p:spTree>
    <p:extLst>
      <p:ext uri="{BB962C8B-B14F-4D97-AF65-F5344CB8AC3E}">
        <p14:creationId xmlns:p14="http://schemas.microsoft.com/office/powerpoint/2010/main" val="2758788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6</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73125" y="465138"/>
            <a:ext cx="5267325" cy="3951287"/>
          </a:xfrm>
          <a:ln/>
        </p:spPr>
      </p:sp>
      <p:sp>
        <p:nvSpPr>
          <p:cNvPr id="87044" name="Rectangle 3"/>
          <p:cNvSpPr>
            <a:spLocks noGrp="1" noChangeArrowheads="1"/>
          </p:cNvSpPr>
          <p:nvPr>
            <p:ph type="body" idx="1"/>
          </p:nvPr>
        </p:nvSpPr>
        <p:spPr>
          <a:xfrm>
            <a:off x="933567" y="4415790"/>
            <a:ext cx="5143292" cy="4184972"/>
          </a:xfrm>
          <a:noFill/>
          <a:ln/>
        </p:spPr>
        <p:txBody>
          <a:bodyPr>
            <a:normAutofit fontScale="40000" lnSpcReduction="20000"/>
          </a:bodyPr>
          <a:lstStyle/>
          <a:p>
            <a:pPr defTabSz="933741">
              <a:defRPr/>
            </a:pPr>
            <a:r>
              <a:rPr lang="en-US" dirty="0">
                <a:solidFill>
                  <a:prstClr val="black"/>
                </a:solidFill>
                <a:latin typeface="Arial"/>
                <a:cs typeface="Arial"/>
              </a:rPr>
              <a:t>An isosurface of the charge density difference between pristine Mo</a:t>
            </a:r>
            <a:r>
              <a:rPr lang="en-US" baseline="-25000" dirty="0">
                <a:solidFill>
                  <a:prstClr val="black"/>
                </a:solidFill>
                <a:latin typeface="Arial"/>
                <a:cs typeface="Arial"/>
              </a:rPr>
              <a:t>6</a:t>
            </a:r>
            <a:r>
              <a:rPr lang="en-US" dirty="0">
                <a:solidFill>
                  <a:prstClr val="black"/>
                </a:solidFill>
                <a:latin typeface="Arial"/>
                <a:cs typeface="Arial"/>
              </a:rPr>
              <a:t>S</a:t>
            </a:r>
            <a:r>
              <a:rPr lang="en-US" baseline="-25000" dirty="0">
                <a:solidFill>
                  <a:prstClr val="black"/>
                </a:solidFill>
                <a:latin typeface="Arial"/>
                <a:cs typeface="Arial"/>
              </a:rPr>
              <a:t>8</a:t>
            </a:r>
            <a:r>
              <a:rPr lang="en-US" dirty="0">
                <a:solidFill>
                  <a:prstClr val="black"/>
                </a:solidFill>
                <a:latin typeface="Arial"/>
                <a:cs typeface="Arial"/>
              </a:rPr>
              <a:t> and the inclusion of a single Mg</a:t>
            </a:r>
            <a:r>
              <a:rPr lang="en-US" baseline="30000" dirty="0">
                <a:solidFill>
                  <a:prstClr val="black"/>
                </a:solidFill>
                <a:latin typeface="Arial"/>
                <a:cs typeface="Arial"/>
              </a:rPr>
              <a:t>2+</a:t>
            </a:r>
            <a:r>
              <a:rPr lang="en-US" dirty="0">
                <a:solidFill>
                  <a:prstClr val="black"/>
                </a:solidFill>
                <a:latin typeface="Arial"/>
                <a:cs typeface="Arial"/>
              </a:rPr>
              <a:t> intercalant (and accompanying 2 electrons). Colors: Yellow (cyan) indicates an increase (decrease) in electron density, the Mg atom is shown in orange, S yellow, Mo purple.</a:t>
            </a:r>
          </a:p>
          <a:p>
            <a:pPr eaLnBrk="1" hangingPunct="1"/>
            <a:endParaRPr lang="en-US" dirty="0" smtClean="0"/>
          </a:p>
        </p:txBody>
      </p:sp>
    </p:spTree>
    <p:extLst>
      <p:ext uri="{BB962C8B-B14F-4D97-AF65-F5344CB8AC3E}">
        <p14:creationId xmlns:p14="http://schemas.microsoft.com/office/powerpoint/2010/main" val="98461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fontScale="77500" lnSpcReduction="20000"/>
          </a:bodyPr>
          <a:lstStyle/>
          <a:p>
            <a:r>
              <a:rPr lang="en-US" sz="900" dirty="0"/>
              <a:t>FY 2015 budget language: </a:t>
            </a:r>
          </a:p>
          <a:p>
            <a:endParaRPr lang="en-US" sz="900" dirty="0"/>
          </a:p>
          <a:p>
            <a:endParaRPr lang="en-US" sz="900" dirty="0"/>
          </a:p>
          <a:p>
            <a:r>
              <a:rPr lang="en-US" sz="900" dirty="0"/>
              <a:t>A new activity for computational materials sciences will be initiated that emphasizes integrated theoretical and experimental research, approaches to derive new knowledge from large experimental and theory/modeling data sets, and community software to accelerate discovery and advancement of functional materials for energy-use inspired applications. </a:t>
            </a:r>
          </a:p>
          <a:p>
            <a:endParaRPr lang="en-US" sz="900" dirty="0"/>
          </a:p>
          <a:p>
            <a:r>
              <a:rPr lang="en-US" sz="900" dirty="0"/>
              <a:t>A new activity proposed for FY 2015 will support integrated, multidisciplinary teams of theorists and experimentalists that will focus on computational materials science to develop validated community codes for predictive design of functional materials. This activity will also support new approaches that enhance the use of the large data sets derived from advanced materials characterization of materials synthesis, processing, and properties assessments and the parallel data that are generated by large scale computational efforts on theory and modeling of materials phenomena. </a:t>
            </a:r>
          </a:p>
          <a:p>
            <a:endParaRPr lang="en-US" sz="900" dirty="0"/>
          </a:p>
          <a:p>
            <a:r>
              <a:rPr lang="en-US" sz="900" dirty="0"/>
              <a:t>Recent major strides in materials synthesis, processing, and characterization, combined with concurrent advances in computational science—enabled by improvements in high performance computing capabilities—have opened an unprecedented opportunity to design new materials with specific properties.  The opportunity is to leap beyond simple extensions of current theory and models of materials towards a paradigm shift in which specialized computational codes and software enable the ability to design, discover, and develop new materials, and in turn, create new advanced, innovative technologies.  Today, the world leader in the development of dedicated codes and commercial software for materials science and engineering is arguably Europe, with growing efforts in Asia, notably China. Given the importance of materials to virtually all technologies, computational materials sciences is a critical area in which the United States needs to be competitive.</a:t>
            </a:r>
          </a:p>
          <a:p>
            <a:r>
              <a:rPr lang="en-US" sz="900" dirty="0"/>
              <a:t>If successful, this paradigm shift would significantly accelerate the design of revolutionary materials to meet the Nation’s energy goals and enhance economic competitiveness. Development of fundamentally new design principles could enable stand-alone research codes and software packages to address multiple length and time scales for prediction of the total functionality of materials over a lifetime of use. Recent scientific workshops and National Research Council studies have identified enticing scientific challenges that would advance these goals. Examples include dynamics and strongly correlated matter, conversion of solar energy to electricity,  design of new catalysts for a wide range of industrial uses, and transport in materials for improved electronics. Success will require extensive research and development with the goal of creating experimentally validated, robust community codes that will enable functional materials innovation.</a:t>
            </a:r>
          </a:p>
          <a:p>
            <a:r>
              <a:rPr lang="en-US" sz="900" dirty="0"/>
              <a:t>Research and development to create the computational codes will require a fully integrated team approach, combining the skills of experts in materials theory, modeling, computation, synthesis, characterization, and processing/fabrication. The range of the research will include development of new </a:t>
            </a:r>
            <a:r>
              <a:rPr lang="en-US" sz="900" i="1" dirty="0"/>
              <a:t>ab initio</a:t>
            </a:r>
            <a:r>
              <a:rPr lang="en-US" sz="900" dirty="0"/>
              <a:t> theory, mining the data from both experimental and theoretical databases, performing advanced in situ/in operando characterization to generate the specific parameters needed for computational models, and well controlled synthesis to confirm the predictions of the codes. Many of the underlying phenomena require understanding the material dynamics at ultrafast time scales and with near atomic resolution—requiring effective use of the unique, world leading tools and instruments at DOE’s user facilities, from ultrafast free electron lasers to aberration corrected electron microscopes to the best tools for atomically controlled synthesis. </a:t>
            </a:r>
          </a:p>
          <a:p>
            <a:r>
              <a:rPr lang="en-US" sz="900" dirty="0"/>
              <a:t>To facilitate U.S. leadership in this competitive field, FY 2015 funding is requested to support up to four large teams of scientists and engineers who would perform the basic research and develop and deliver codes and associated experimental/computational data for the design of functional materials. Each team would focus on a different area of functional materials; BES-led coordination among the teams would further leverage activities and accelerate key foundational research. A Funding Opportunity Announcement would solicit proposals from the materials research community, with the best proposals selected by peer review. Awards would be for five years, with the first year funded with FY 2015 funding. An ideal end product would be open source, robust, validated, user friendly software that captures the essential physics and chemistry of relevant systems and can be used to dramatically accelerate the design of new functional materials. Following the effective management approach employed with other large team research activities, BES will actively manage the project through annual peer reviews to assess progress towards planned scientific goals. </a:t>
            </a:r>
          </a:p>
          <a:p>
            <a:endParaRPr lang="en-US" dirty="0"/>
          </a:p>
        </p:txBody>
      </p:sp>
      <p:sp>
        <p:nvSpPr>
          <p:cNvPr id="4" name="Slide Number Placeholder 3"/>
          <p:cNvSpPr>
            <a:spLocks noGrp="1"/>
          </p:cNvSpPr>
          <p:nvPr>
            <p:ph type="sldNum" sz="quarter" idx="10"/>
          </p:nvPr>
        </p:nvSpPr>
        <p:spPr/>
        <p:txBody>
          <a:bodyPr/>
          <a:lstStyle/>
          <a:p>
            <a:pPr>
              <a:defRPr/>
            </a:pPr>
            <a:fld id="{07D7491A-9E7E-4BED-8B61-221FD1F88CB4}"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11816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900" dirty="0"/>
              <a:t>FY 2016 budget language: </a:t>
            </a:r>
          </a:p>
          <a:p>
            <a:endParaRPr lang="en-US" dirty="0" smtClean="0"/>
          </a:p>
          <a:p>
            <a:r>
              <a:rPr lang="en-US" dirty="0"/>
              <a:t>Recent major strides in materials synthesis, processing, and characterization, combined with concurrent advances in computational science—enabled by improvements in high performance computing capabilities—have opened an unprecedented opportunity to design new materials with specific function and properties. The opportunity is to leap beyond simple extensions of current theory and models of materials towards a paradigm shift in which specialized computational codes and software enable the design, discovery, and development of new materials, and in turn, create new advanced, innovative technologies. Given the importance of materials to virtually all technologies, computational materials sciences is a critical area in which the United States needs to be competitive.</a:t>
            </a:r>
          </a:p>
          <a:p>
            <a:r>
              <a:rPr lang="en-US" dirty="0"/>
              <a:t>If successful, this paradigm shift would significantly accelerate the design of revolutionary materials to meet the Nation’s energy goals and enhance economic competitiveness. Development of fundamentally new design principles could enable stand-alone research codes and software packages to address multiple length and time scales for prediction of the total functionality of materials over a lifetime of use. Scientific workshops and National Research Council studies have identified enticing scientific challenges that would advance these goals. Examples include dynamics and strongly correlated matter, conversion of solar energy to electricity, design of new catalysts for a wide range of industrial uses, and transport in materials for improved electronics. Success will require extensive research and development with the goal of creating experimentally validated, robust community codes that will enable functional materials innovation.</a:t>
            </a:r>
          </a:p>
          <a:p>
            <a:endParaRPr lang="en-US" dirty="0"/>
          </a:p>
          <a:p>
            <a:r>
              <a:rPr lang="en-US" dirty="0"/>
              <a:t>Research and development to create the computational codes requires a fully integrated team approach, combining the skills of experts in materials theory, modeling, computation, synthesis, characterization, and processing/fabrication. The range of the research includes development of new ab initio theory, mining the data from both experimental and theoretical databases, performing advanced in situ/in operando characterization to generate the specific parameters needed for computational models, and well controlled synthesis to confirm the predictions of the codes. Many of the underlying phenomena require understanding the material dynamics at ultrafast time scales and with near atomic resolution—requiring effective use of the unique world leading tools and instruments at DOE’s user facilities, from ultrafast free electron lasers to aberration corrected electron microscopes to the best tools for atomically controlled synthesis. This is also an important topic for U.S. international scientific competitiveness as many of the codes currently used for materials research and engineering were developed outside of the U.S.  </a:t>
            </a:r>
          </a:p>
          <a:p>
            <a:endParaRPr lang="en-US" dirty="0"/>
          </a:p>
          <a:p>
            <a:r>
              <a:rPr lang="en-US" dirty="0"/>
              <a:t>To facilitate U.S. leadership in this competitive field, FY 2016 funding will continue support of teams of scientists and engineers who received multi-year awards in FY 2015 to perform the basic research and develop/deliver codes and associated experimental/computational data for the design of functional materials. Additional FY 2016 funding is requested to support research for functional material topics not supported in FY 2015.  Each research team will focus on a different area of functional materials. BES management and coordination among the teams would further leverage activities and accelerate key foundational research. An ideal end product for this research is open source, robust, validated, user friendly software that captures the essential physics and chemistry of relevant systems and can be used by the broader research community and by industry to dramatically accelerate the design of new functional materials. Following the effective management approach employed with other large team research activities, BES will actively manage the project through annual peer reviews to assess progress towards planned scientific goals. Early in the award period, each funded research team will be reviewed, with a focus on management and early research activities. </a:t>
            </a:r>
          </a:p>
          <a:p>
            <a:endParaRPr lang="en-US" dirty="0"/>
          </a:p>
          <a:p>
            <a:r>
              <a:rPr lang="en-US" dirty="0"/>
              <a:t>FY 2016 Request:  Computational Materials Sciences will advance U. S. leadership in the development of computational codes for materials sciences and engineering. The research activities involve teams of theorists, computational experts, and experimentalists with expertise in synthesis, characterization, and processing/fabrication of materials. The computational materials sciences teams that will start in FY 2015 will perform the first year of research as outlined in their proposals. This research will focus on basic science necessary to develop research-oriented, open-source, experimentally validated software and the associated databases required to predictively design materials with specific functionality. Funding will support additional research teams focused on functional materials topics not supported by the FY 2015 awards.  Early in the award period, all teams will be peer reviewed to assess management and early research activities for each award.</a:t>
            </a:r>
          </a:p>
          <a:p>
            <a:endParaRPr lang="en-US" dirty="0"/>
          </a:p>
          <a:p>
            <a:r>
              <a:rPr lang="en-US" dirty="0"/>
              <a:t>Change explanation:  In addition to supporting the ongoing research for the FY 2015 awards, the FY 2016 request will broaden the technical breadth of the research to include teams focused on additional types of materials functionality. </a:t>
            </a:r>
          </a:p>
        </p:txBody>
      </p:sp>
      <p:sp>
        <p:nvSpPr>
          <p:cNvPr id="4" name="Slide Number Placeholder 3"/>
          <p:cNvSpPr>
            <a:spLocks noGrp="1"/>
          </p:cNvSpPr>
          <p:nvPr>
            <p:ph type="sldNum" sz="quarter" idx="10"/>
          </p:nvPr>
        </p:nvSpPr>
        <p:spPr/>
        <p:txBody>
          <a:bodyPr/>
          <a:lstStyle/>
          <a:p>
            <a:pPr>
              <a:defRPr/>
            </a:pPr>
            <a:fld id="{07D7491A-9E7E-4BED-8B61-221FD1F88CB4}" type="slidenum">
              <a:rPr lang="en-US">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111816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2213" y="695325"/>
            <a:ext cx="4625975" cy="34702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9</a:t>
            </a:fld>
            <a:endParaRPr lang="en-US"/>
          </a:p>
        </p:txBody>
      </p:sp>
    </p:spTree>
    <p:extLst>
      <p:ext uri="{BB962C8B-B14F-4D97-AF65-F5344CB8AC3E}">
        <p14:creationId xmlns:p14="http://schemas.microsoft.com/office/powerpoint/2010/main" val="4195916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7" name="Slide Number Placeholder 5"/>
          <p:cNvSpPr>
            <a:spLocks noGrp="1"/>
          </p:cNvSpPr>
          <p:nvPr>
            <p:ph type="sldNum" sz="quarter" idx="11"/>
          </p:nvPr>
        </p:nvSpPr>
        <p:spPr/>
        <p:txBody>
          <a:bodyPr/>
          <a:lstStyle>
            <a:lvl1pPr>
              <a:defRPr/>
            </a:lvl1pPr>
          </a:lstStyle>
          <a:p>
            <a:pPr>
              <a:defRPr/>
            </a:pPr>
            <a:fld id="{5CD1E85B-7BF8-4BD7-AC1E-4E995D3832E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21722FF3-B2FF-4B9D-A1FC-2641F0BD8CF1}"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b="0" u="none" smtClean="0"/>
              <a:t>Office of Science FY 2011 Budget</a:t>
            </a:r>
            <a:endParaRPr lang="en-US" b="0" u="none"/>
          </a:p>
        </p:txBody>
      </p:sp>
      <p:sp>
        <p:nvSpPr>
          <p:cNvPr id="4" name="Slide Number Placeholder 3"/>
          <p:cNvSpPr>
            <a:spLocks noGrp="1"/>
          </p:cNvSpPr>
          <p:nvPr>
            <p:ph type="sldNum" sz="quarter" idx="11"/>
          </p:nvPr>
        </p:nvSpPr>
        <p:spPr/>
        <p:txBody>
          <a:bodyPr/>
          <a:lstStyle/>
          <a:p>
            <a:pPr>
              <a:defRPr/>
            </a:pPr>
            <a:fld id="{D1C3E240-9EB6-4604-A43D-9910B3F588EA}" type="slidenum">
              <a:rPr lang="en-US" b="0" u="none" smtClean="0"/>
              <a:pPr>
                <a:defRPr/>
              </a:pPr>
              <a:t>‹#›</a:t>
            </a:fld>
            <a:endParaRPr lang="en-US" b="0" u="non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25865"/>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1"/>
          </p:nvPr>
        </p:nvSpPr>
        <p:spPr>
          <a:xfrm>
            <a:off x="8413750" y="6351588"/>
            <a:ext cx="381000" cy="365125"/>
          </a:xfrm>
        </p:spPr>
        <p:txBody>
          <a:bodyPr/>
          <a:lstStyle>
            <a:lvl1pPr>
              <a:defRPr/>
            </a:lvl1pPr>
          </a:lstStyle>
          <a:p>
            <a:pPr>
              <a:defRPr/>
            </a:pPr>
            <a:fld id="{C0A2BE09-5C53-429F-9B0D-04D6F428253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52426" y="866775"/>
            <a:ext cx="8410575" cy="5259388"/>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29" tIns="45714" rIns="91429" bIns="45714"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29" tIns="45714" rIns="91429" bIns="45714"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BAAD86A7-DF98-4833-9A9E-353DA9F97E65}" type="slidenum">
              <a:rPr lang="en-US"/>
              <a:pPr>
                <a:defRPr/>
              </a:pPr>
              <a:t>‹#›</a:t>
            </a:fld>
            <a:endParaRPr lang="en-US" dirty="0"/>
          </a:p>
        </p:txBody>
      </p:sp>
      <p:pic>
        <p:nvPicPr>
          <p:cNvPr id="1030" name="Picture 9" descr="horizontal-logo-green-text.jpg"/>
          <p:cNvPicPr>
            <a:picLocks noChangeAspect="1"/>
          </p:cNvPicPr>
          <p:nvPr/>
        </p:nvPicPr>
        <p:blipFill>
          <a:blip r:embed="rId8" cstate="print"/>
          <a:srcRect/>
          <a:stretch>
            <a:fillRect/>
          </a:stretch>
        </p:blipFill>
        <p:spPr bwMode="auto">
          <a:xfrm>
            <a:off x="457200" y="6354764"/>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4" r:id="rId1"/>
    <p:sldLayoutId id="2147483793" r:id="rId2"/>
    <p:sldLayoutId id="2147483796" r:id="rId3"/>
    <p:sldLayoutId id="2147483800" r:id="rId4"/>
    <p:sldLayoutId id="2147483802" r:id="rId5"/>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146" algn="ctr" rtl="0" fontAlgn="base">
        <a:spcBef>
          <a:spcPct val="0"/>
        </a:spcBef>
        <a:spcAft>
          <a:spcPct val="0"/>
        </a:spcAft>
        <a:defRPr sz="2400">
          <a:solidFill>
            <a:srgbClr val="106636"/>
          </a:solidFill>
          <a:latin typeface="Arial" charset="0"/>
          <a:cs typeface="Arial" charset="0"/>
        </a:defRPr>
      </a:lvl6pPr>
      <a:lvl7pPr marL="914293" algn="ctr" rtl="0" fontAlgn="base">
        <a:spcBef>
          <a:spcPct val="0"/>
        </a:spcBef>
        <a:spcAft>
          <a:spcPct val="0"/>
        </a:spcAft>
        <a:defRPr sz="2400">
          <a:solidFill>
            <a:srgbClr val="106636"/>
          </a:solidFill>
          <a:latin typeface="Arial" charset="0"/>
          <a:cs typeface="Arial" charset="0"/>
        </a:defRPr>
      </a:lvl7pPr>
      <a:lvl8pPr marL="1371440" algn="ctr" rtl="0" fontAlgn="base">
        <a:spcBef>
          <a:spcPct val="0"/>
        </a:spcBef>
        <a:spcAft>
          <a:spcPct val="0"/>
        </a:spcAft>
        <a:defRPr sz="2400">
          <a:solidFill>
            <a:srgbClr val="106636"/>
          </a:solidFill>
          <a:latin typeface="Arial" charset="0"/>
          <a:cs typeface="Arial" charset="0"/>
        </a:defRPr>
      </a:lvl8pPr>
      <a:lvl9pPr marL="1828586" algn="ctr" rtl="0" fontAlgn="base">
        <a:spcBef>
          <a:spcPct val="0"/>
        </a:spcBef>
        <a:spcAft>
          <a:spcPct val="0"/>
        </a:spcAft>
        <a:defRPr sz="2400">
          <a:solidFill>
            <a:srgbClr val="106636"/>
          </a:solidFill>
          <a:latin typeface="Arial" charset="0"/>
          <a:cs typeface="Arial" charset="0"/>
        </a:defRPr>
      </a:lvl9pPr>
    </p:titleStyle>
    <p:bodyStyle>
      <a:lvl1pPr marL="342860" indent="-34286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863" indent="-285717"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2867" indent="-228573"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013" indent="-228573"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159" indent="-228573"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emf"/><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emf"/></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15.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hyperlink" Target="https://www.cia.gov/library/publications/the-world-factbook/flags/flagtemplate_ja.html" TargetMode="External"/><Relationship Id="rId3" Type="http://schemas.openxmlformats.org/officeDocument/2006/relationships/image" Target="../media/image72.png"/><Relationship Id="rId7" Type="http://schemas.openxmlformats.org/officeDocument/2006/relationships/image" Target="../media/image75.png"/><Relationship Id="rId12" Type="http://schemas.openxmlformats.org/officeDocument/2006/relationships/image" Target="../media/image78.gif"/><Relationship Id="rId17" Type="http://schemas.openxmlformats.org/officeDocument/2006/relationships/image" Target="../media/image42.gif"/><Relationship Id="rId2" Type="http://schemas.openxmlformats.org/officeDocument/2006/relationships/notesSlide" Target="../notesSlides/notesSlide15.xml"/><Relationship Id="rId16" Type="http://schemas.openxmlformats.org/officeDocument/2006/relationships/image" Target="../media/image80.gif"/><Relationship Id="rId1" Type="http://schemas.openxmlformats.org/officeDocument/2006/relationships/slideLayout" Target="../slideLayouts/slideLayout4.xml"/><Relationship Id="rId6" Type="http://schemas.openxmlformats.org/officeDocument/2006/relationships/image" Target="../media/image74.jpeg"/><Relationship Id="rId11" Type="http://schemas.openxmlformats.org/officeDocument/2006/relationships/hyperlink" Target="https://www.cia.gov/library/publications/the-world-factbook/flags/flagtemplate_ks.html" TargetMode="External"/><Relationship Id="rId5" Type="http://schemas.openxmlformats.org/officeDocument/2006/relationships/hyperlink" Target="http://bilder.desy.de:9080/XFELmediabank/ConvertAssets/european-xfel-site-schenefeld-visualization-1.jpg" TargetMode="External"/><Relationship Id="rId15" Type="http://schemas.openxmlformats.org/officeDocument/2006/relationships/hyperlink" Target="https://www.cia.gov/library/publications/the-world-factbook/flags/flagtemplate_sz.html" TargetMode="External"/><Relationship Id="rId10" Type="http://schemas.openxmlformats.org/officeDocument/2006/relationships/image" Target="../media/image77.gif"/><Relationship Id="rId4" Type="http://schemas.openxmlformats.org/officeDocument/2006/relationships/image" Target="../media/image73.jpeg"/><Relationship Id="rId9" Type="http://schemas.openxmlformats.org/officeDocument/2006/relationships/hyperlink" Target="https://www.cia.gov/library/publications/the-world-factbook/flags/flagtemplate_gm.html" TargetMode="External"/><Relationship Id="rId14" Type="http://schemas.openxmlformats.org/officeDocument/2006/relationships/image" Target="../media/image79.gif"/></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jpeg"/><Relationship Id="rId7" Type="http://schemas.openxmlformats.org/officeDocument/2006/relationships/hyperlink" Target="https://www.jlab.org/" TargetMode="External"/><Relationship Id="rId2" Type="http://schemas.openxmlformats.org/officeDocument/2006/relationships/image" Target="../media/image83.gif"/><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gif"/><Relationship Id="rId4" Type="http://schemas.openxmlformats.org/officeDocument/2006/relationships/hyperlink" Target="http://www.fnal.gov/"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image" Target="../media/image88.png"/><Relationship Id="rId7" Type="http://schemas.openxmlformats.org/officeDocument/2006/relationships/hyperlink" Target="https://www.cia.gov/library/publications/the-world-factbook/flags/flagtemplate_gm.html"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91.jpeg"/><Relationship Id="rId11" Type="http://schemas.openxmlformats.org/officeDocument/2006/relationships/image" Target="../media/image92.gif"/><Relationship Id="rId5" Type="http://schemas.openxmlformats.org/officeDocument/2006/relationships/image" Target="../media/image90.jpeg"/><Relationship Id="rId10" Type="http://schemas.openxmlformats.org/officeDocument/2006/relationships/image" Target="../media/image79.gif"/><Relationship Id="rId4" Type="http://schemas.openxmlformats.org/officeDocument/2006/relationships/image" Target="../media/image89.jpeg"/><Relationship Id="rId9" Type="http://schemas.openxmlformats.org/officeDocument/2006/relationships/hyperlink" Target="https://www.cia.gov/library/publications/the-world-factbook/flags/flagtemplate_ja.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18" Type="http://schemas.openxmlformats.org/officeDocument/2006/relationships/image" Target="../media/image24.jpe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jpe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jpeg"/><Relationship Id="rId25" Type="http://schemas.openxmlformats.org/officeDocument/2006/relationships/image" Target="../media/image31.jpeg"/><Relationship Id="rId2" Type="http://schemas.openxmlformats.org/officeDocument/2006/relationships/notesSlide" Target="../notesSlides/notesSlide3.xml"/><Relationship Id="rId16" Type="http://schemas.openxmlformats.org/officeDocument/2006/relationships/image" Target="../media/image22.jpeg"/><Relationship Id="rId20"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jpeg"/><Relationship Id="rId15" Type="http://schemas.openxmlformats.org/officeDocument/2006/relationships/image" Target="../media/image21.jpeg"/><Relationship Id="rId23" Type="http://schemas.openxmlformats.org/officeDocument/2006/relationships/image" Target="../media/image29.jpeg"/><Relationship Id="rId10" Type="http://schemas.openxmlformats.org/officeDocument/2006/relationships/image" Target="../media/image16.png"/><Relationship Id="rId19" Type="http://schemas.openxmlformats.org/officeDocument/2006/relationships/image" Target="../media/image25.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cience.energy.gov/bes/efr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hyperlink" Target="http://science.energy.gov/bes/highlights/2013/bes-2013-03-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gif"/></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819151" y="2080768"/>
            <a:ext cx="7510463" cy="523176"/>
          </a:xfrm>
          <a:prstGeom prst="rect">
            <a:avLst/>
          </a:prstGeom>
          <a:noFill/>
          <a:ln w="9525" algn="ctr">
            <a:noFill/>
            <a:miter lim="800000"/>
            <a:headEnd/>
            <a:tailEnd/>
          </a:ln>
          <a:effectLst/>
        </p:spPr>
        <p:txBody>
          <a:bodyPr lIns="91397" tIns="45698" rIns="91397" bIns="45698" anchor="ctr">
            <a:spAutoFit/>
          </a:bodyPr>
          <a:lstStyle/>
          <a:p>
            <a:pPr algn="ctr" eaLnBrk="1" hangingPunct="1"/>
            <a:r>
              <a:rPr lang="en-US" sz="2800" dirty="0" smtClean="0">
                <a:solidFill>
                  <a:srgbClr val="106636"/>
                </a:solidFill>
              </a:rPr>
              <a:t>Basic </a:t>
            </a:r>
            <a:r>
              <a:rPr lang="en-US" sz="2800" dirty="0">
                <a:solidFill>
                  <a:srgbClr val="106636"/>
                </a:solidFill>
              </a:rPr>
              <a:t>Energy </a:t>
            </a:r>
            <a:r>
              <a:rPr lang="en-US" sz="2800" dirty="0" smtClean="0">
                <a:solidFill>
                  <a:srgbClr val="106636"/>
                </a:solidFill>
              </a:rPr>
              <a:t>Sciences Update</a:t>
            </a:r>
            <a:endParaRPr lang="en-US" sz="2800" dirty="0">
              <a:solidFill>
                <a:srgbClr val="106636"/>
              </a:solidFill>
            </a:endParaRPr>
          </a:p>
        </p:txBody>
      </p:sp>
      <p:sp>
        <p:nvSpPr>
          <p:cNvPr id="9" name="Rectangle 3"/>
          <p:cNvSpPr>
            <a:spLocks noGrp="1" noChangeArrowheads="1"/>
          </p:cNvSpPr>
          <p:nvPr>
            <p:ph type="subTitle" idx="1"/>
          </p:nvPr>
        </p:nvSpPr>
        <p:spPr>
          <a:xfrm>
            <a:off x="0" y="5280025"/>
            <a:ext cx="9086850" cy="790717"/>
          </a:xfrm>
          <a:noFill/>
          <a:ln/>
        </p:spPr>
        <p:txBody>
          <a:bodyPr lIns="82030" tIns="41015" rIns="82030" bIns="41015">
            <a:spAutoFit/>
          </a:bodyPr>
          <a:lstStyle/>
          <a:p>
            <a:pPr>
              <a:spcBef>
                <a:spcPct val="0"/>
              </a:spcBef>
            </a:pPr>
            <a:r>
              <a:rPr lang="en-US" sz="1800" dirty="0">
                <a:solidFill>
                  <a:srgbClr val="106636"/>
                </a:solidFill>
              </a:rPr>
              <a:t>Harriet Kung</a:t>
            </a:r>
          </a:p>
          <a:p>
            <a:pPr>
              <a:spcBef>
                <a:spcPct val="0"/>
              </a:spcBef>
            </a:pPr>
            <a:r>
              <a:rPr lang="en-US" sz="1400" dirty="0" smtClean="0">
                <a:solidFill>
                  <a:srgbClr val="106636"/>
                </a:solidFill>
              </a:rPr>
              <a:t>Associate Director of Science for Basic Energy Sciences</a:t>
            </a:r>
          </a:p>
          <a:p>
            <a:pPr>
              <a:spcBef>
                <a:spcPct val="0"/>
              </a:spcBef>
            </a:pPr>
            <a:r>
              <a:rPr lang="en-US" sz="1400" dirty="0" smtClean="0">
                <a:solidFill>
                  <a:srgbClr val="106636"/>
                </a:solidFill>
              </a:rPr>
              <a:t>U.S</a:t>
            </a:r>
            <a:r>
              <a:rPr lang="en-US" sz="1400" dirty="0">
                <a:solidFill>
                  <a:srgbClr val="106636"/>
                </a:solidFill>
              </a:rPr>
              <a:t>. Department of Energy</a:t>
            </a:r>
          </a:p>
        </p:txBody>
      </p:sp>
      <p:sp>
        <p:nvSpPr>
          <p:cNvPr id="10" name="Rectangle 4"/>
          <p:cNvSpPr>
            <a:spLocks noChangeArrowheads="1"/>
          </p:cNvSpPr>
          <p:nvPr/>
        </p:nvSpPr>
        <p:spPr bwMode="auto">
          <a:xfrm>
            <a:off x="423864" y="3352801"/>
            <a:ext cx="8237537" cy="1498603"/>
          </a:xfrm>
          <a:prstGeom prst="rect">
            <a:avLst/>
          </a:prstGeom>
          <a:noFill/>
          <a:ln w="9525">
            <a:noFill/>
            <a:miter lim="800000"/>
            <a:headEnd/>
            <a:tailEnd/>
          </a:ln>
          <a:effectLst/>
        </p:spPr>
        <p:txBody>
          <a:bodyPr lIns="82030" tIns="41015" rIns="82030" bIns="41015">
            <a:spAutoFit/>
          </a:bodyPr>
          <a:lstStyle/>
          <a:p>
            <a:pPr algn="ctr" eaLnBrk="1" hangingPunct="1">
              <a:buFont typeface="Wingdings" pitchFamily="2" charset="2"/>
              <a:buNone/>
            </a:pPr>
            <a:r>
              <a:rPr lang="en-US" sz="2000" dirty="0" smtClean="0"/>
              <a:t>Board on Physics and Astronomy</a:t>
            </a:r>
          </a:p>
          <a:p>
            <a:pPr algn="ctr" eaLnBrk="1" hangingPunct="1">
              <a:buFont typeface="Wingdings" pitchFamily="2" charset="2"/>
              <a:buNone/>
            </a:pPr>
            <a:r>
              <a:rPr lang="en-US" dirty="0" smtClean="0"/>
              <a:t>Keck </a:t>
            </a:r>
            <a:r>
              <a:rPr lang="en-US" dirty="0"/>
              <a:t>Center of the National Academies</a:t>
            </a:r>
          </a:p>
          <a:p>
            <a:pPr algn="ctr" eaLnBrk="1" hangingPunct="1">
              <a:buFont typeface="Wingdings" pitchFamily="2" charset="2"/>
              <a:buNone/>
            </a:pPr>
            <a:endParaRPr lang="en-US" dirty="0"/>
          </a:p>
          <a:p>
            <a:pPr algn="ctr" eaLnBrk="1" hangingPunct="1">
              <a:buFont typeface="Wingdings" pitchFamily="2" charset="2"/>
              <a:buNone/>
            </a:pPr>
            <a:r>
              <a:rPr lang="en-US" dirty="0" smtClean="0"/>
              <a:t>April 24, 2015</a:t>
            </a:r>
            <a:endParaRPr lang="en-US" dirty="0"/>
          </a:p>
          <a:p>
            <a:pPr algn="ctr" eaLnBrk="1" hangingPunct="1">
              <a:buFont typeface="Wingdings" pitchFamily="2" charset="2"/>
              <a:buNone/>
            </a:pP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a:spLocks noGrp="1"/>
          </p:cNvSpPr>
          <p:nvPr>
            <p:ph type="title"/>
          </p:nvPr>
        </p:nvSpPr>
        <p:spPr>
          <a:ln/>
        </p:spPr>
        <p:txBody>
          <a:bodyPr/>
          <a:lstStyle/>
          <a:p>
            <a:r>
              <a:rPr lang="en-US" altLang="en-US" dirty="0" smtClean="0"/>
              <a:t>Industrial R&amp;D at BES Scientific User Facilities</a:t>
            </a:r>
          </a:p>
        </p:txBody>
      </p:sp>
      <p:sp>
        <p:nvSpPr>
          <p:cNvPr id="5" name="TextBox 4"/>
          <p:cNvSpPr txBox="1"/>
          <p:nvPr/>
        </p:nvSpPr>
        <p:spPr>
          <a:xfrm>
            <a:off x="7510123" y="1699736"/>
            <a:ext cx="1371600" cy="738664"/>
          </a:xfrm>
          <a:prstGeom prst="rect">
            <a:avLst/>
          </a:prstGeom>
          <a:noFill/>
        </p:spPr>
        <p:txBody>
          <a:bodyPr wrap="square" rtlCol="0">
            <a:spAutoFit/>
          </a:bodyPr>
          <a:lstStyle/>
          <a:p>
            <a:pPr algn="ctr"/>
            <a:r>
              <a:rPr lang="en-US" sz="1400" b="1" dirty="0">
                <a:solidFill>
                  <a:prstClr val="black"/>
                </a:solidFill>
                <a:latin typeface="Arial" panose="020B0604020202020204" pitchFamily="34" charset="0"/>
                <a:cs typeface="Arial" panose="020B0604020202020204" pitchFamily="34" charset="0"/>
              </a:rPr>
              <a:t>From Protein Structures to Drugs</a:t>
            </a:r>
          </a:p>
        </p:txBody>
      </p:sp>
      <p:sp>
        <p:nvSpPr>
          <p:cNvPr id="11" name="TextBox 10"/>
          <p:cNvSpPr txBox="1"/>
          <p:nvPr/>
        </p:nvSpPr>
        <p:spPr>
          <a:xfrm>
            <a:off x="7336387" y="2438400"/>
            <a:ext cx="1719072" cy="2054409"/>
          </a:xfrm>
          <a:prstGeom prst="rect">
            <a:avLst/>
          </a:prstGeom>
          <a:noFill/>
        </p:spPr>
        <p:txBody>
          <a:bodyPr wrap="square" rtlCol="0">
            <a:spAutoFit/>
          </a:bodyPr>
          <a:lstStyle/>
          <a:p>
            <a:pPr algn="ctr">
              <a:lnSpc>
                <a:spcPts val="1700"/>
              </a:lnSpc>
            </a:pPr>
            <a:r>
              <a:rPr lang="en-US" sz="1200" dirty="0">
                <a:solidFill>
                  <a:prstClr val="black"/>
                </a:solidFill>
                <a:latin typeface="Arial" panose="020B0604020202020204" pitchFamily="34" charset="0"/>
                <a:cs typeface="Arial" panose="020B0604020202020204" pitchFamily="34" charset="0"/>
              </a:rPr>
              <a:t>Developing a unique therapeutic antibody, </a:t>
            </a:r>
            <a:r>
              <a:rPr lang="en-US" sz="1200" dirty="0" err="1">
                <a:solidFill>
                  <a:prstClr val="black"/>
                </a:solidFill>
                <a:latin typeface="Arial" panose="020B0604020202020204" pitchFamily="34" charset="0"/>
                <a:cs typeface="Arial" panose="020B0604020202020204" pitchFamily="34" charset="0"/>
              </a:rPr>
              <a:t>onartuzumab</a:t>
            </a:r>
            <a:r>
              <a:rPr lang="en-US" sz="1200" dirty="0">
                <a:solidFill>
                  <a:prstClr val="black"/>
                </a:solidFill>
                <a:latin typeface="Arial" panose="020B0604020202020204" pitchFamily="34" charset="0"/>
                <a:cs typeface="Arial" panose="020B0604020202020204" pitchFamily="34" charset="0"/>
              </a:rPr>
              <a:t>, for treating multiple cancer types based on the structure information obtained from BES light source facilities</a:t>
            </a:r>
          </a:p>
        </p:txBody>
      </p:sp>
      <p:sp>
        <p:nvSpPr>
          <p:cNvPr id="36" name="TextBox 35"/>
          <p:cNvSpPr txBox="1"/>
          <p:nvPr/>
        </p:nvSpPr>
        <p:spPr>
          <a:xfrm>
            <a:off x="5559706" y="1699736"/>
            <a:ext cx="1665039" cy="738664"/>
          </a:xfrm>
          <a:prstGeom prst="rect">
            <a:avLst/>
          </a:prstGeom>
          <a:noFill/>
        </p:spPr>
        <p:txBody>
          <a:bodyPr wrap="square" rtlCol="0">
            <a:spAutoFit/>
          </a:bodyPr>
          <a:lstStyle/>
          <a:p>
            <a:pPr algn="ctr"/>
            <a:r>
              <a:rPr lang="en-US" sz="1400" b="1" dirty="0">
                <a:solidFill>
                  <a:prstClr val="black"/>
                </a:solidFill>
                <a:latin typeface="Arial" panose="020B0604020202020204" pitchFamily="34" charset="0"/>
                <a:cs typeface="Arial" panose="020B0604020202020204" pitchFamily="34" charset="0"/>
              </a:rPr>
              <a:t>Laser Additive Manufacturing of Turbine Blades</a:t>
            </a:r>
          </a:p>
        </p:txBody>
      </p:sp>
      <p:sp>
        <p:nvSpPr>
          <p:cNvPr id="37" name="TextBox 36"/>
          <p:cNvSpPr txBox="1"/>
          <p:nvPr/>
        </p:nvSpPr>
        <p:spPr>
          <a:xfrm>
            <a:off x="5532689" y="2438400"/>
            <a:ext cx="1719072" cy="2490425"/>
          </a:xfrm>
          <a:prstGeom prst="rect">
            <a:avLst/>
          </a:prstGeom>
          <a:noFill/>
        </p:spPr>
        <p:txBody>
          <a:bodyPr wrap="square" rtlCol="0">
            <a:spAutoFit/>
          </a:bodyPr>
          <a:lstStyle/>
          <a:p>
            <a:pPr algn="ctr">
              <a:lnSpc>
                <a:spcPts val="1700"/>
              </a:lnSpc>
            </a:pPr>
            <a:r>
              <a:rPr lang="en-US" sz="1200" dirty="0">
                <a:solidFill>
                  <a:prstClr val="black"/>
                </a:solidFill>
                <a:latin typeface="Arial" panose="020B0604020202020204" pitchFamily="34" charset="0"/>
                <a:cs typeface="Arial" panose="020B0604020202020204" pitchFamily="34" charset="0"/>
              </a:rPr>
              <a:t>Neutron imaging and scattering have been  used to understand the link between residual stress distortions and laser additive manufacturing of turbine blades with optimized internal cooling </a:t>
            </a:r>
            <a:r>
              <a:rPr lang="en-US" sz="1200" dirty="0" smtClean="0">
                <a:solidFill>
                  <a:prstClr val="black"/>
                </a:solidFill>
                <a:latin typeface="Arial" panose="020B0604020202020204" pitchFamily="34" charset="0"/>
                <a:cs typeface="Arial" panose="020B0604020202020204" pitchFamily="34" charset="0"/>
              </a:rPr>
              <a:t>structures.  </a:t>
            </a:r>
            <a:endParaRPr lang="en-US" sz="1200" dirty="0">
              <a:solidFill>
                <a:prstClr val="black"/>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443" y="883920"/>
            <a:ext cx="1584961" cy="640080"/>
          </a:xfrm>
          <a:prstGeom prst="rect">
            <a:avLst/>
          </a:prstGeom>
        </p:spPr>
      </p:pic>
      <p:pic>
        <p:nvPicPr>
          <p:cNvPr id="40" name="Picture 1" descr="Genentech copy.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8875" y="4919537"/>
            <a:ext cx="1654097" cy="124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0" y="1699736"/>
            <a:ext cx="1840822" cy="523220"/>
          </a:xfrm>
          <a:prstGeom prst="rect">
            <a:avLst/>
          </a:prstGeom>
          <a:noFill/>
        </p:spPr>
        <p:txBody>
          <a:bodyPr wrap="square" rtlCol="0">
            <a:spAutoFit/>
          </a:bodyPr>
          <a:lstStyle/>
          <a:p>
            <a:pPr algn="ctr"/>
            <a:r>
              <a:rPr lang="en-US" sz="1400" b="1" dirty="0" smtClean="0">
                <a:solidFill>
                  <a:prstClr val="black"/>
                </a:solidFill>
                <a:latin typeface="Arial" panose="020B0604020202020204" pitchFamily="34" charset="0"/>
                <a:cs typeface="Arial" panose="020B0604020202020204" pitchFamily="34" charset="0"/>
              </a:rPr>
              <a:t>Next Generation Integrated Circuits</a:t>
            </a:r>
            <a:endParaRPr lang="en-US" sz="1400" b="1" dirty="0">
              <a:solidFill>
                <a:prstClr val="black"/>
              </a:solidFill>
              <a:latin typeface="Arial" panose="020B0604020202020204" pitchFamily="34" charset="0"/>
              <a:cs typeface="Arial" panose="020B0604020202020204" pitchFamily="34" charset="0"/>
            </a:endParaRPr>
          </a:p>
        </p:txBody>
      </p:sp>
      <p:sp>
        <p:nvSpPr>
          <p:cNvPr id="41" name="TextBox 40"/>
          <p:cNvSpPr txBox="1"/>
          <p:nvPr/>
        </p:nvSpPr>
        <p:spPr>
          <a:xfrm>
            <a:off x="62958" y="2438400"/>
            <a:ext cx="1714907" cy="2490425"/>
          </a:xfrm>
          <a:prstGeom prst="rect">
            <a:avLst/>
          </a:prstGeom>
          <a:noFill/>
        </p:spPr>
        <p:txBody>
          <a:bodyPr wrap="square" rtlCol="0">
            <a:spAutoFit/>
          </a:bodyPr>
          <a:lstStyle/>
          <a:p>
            <a:pPr algn="ctr">
              <a:lnSpc>
                <a:spcPts val="1700"/>
              </a:lnSpc>
            </a:pPr>
            <a:r>
              <a:rPr lang="en-US" sz="1200" dirty="0" smtClean="0">
                <a:solidFill>
                  <a:prstClr val="black"/>
                </a:solidFill>
                <a:latin typeface="Arial" panose="020B0604020202020204" pitchFamily="34" charset="0"/>
                <a:cs typeface="Arial" panose="020B0604020202020204" pitchFamily="34" charset="0"/>
              </a:rPr>
              <a:t>Novel Extreme Ultraviolet (EUV) photoresist was developed at NSRCs that has both high resolution and </a:t>
            </a:r>
            <a:r>
              <a:rPr lang="en-US" sz="1200" dirty="0">
                <a:solidFill>
                  <a:prstClr val="black"/>
                </a:solidFill>
                <a:latin typeface="Arial" panose="020B0604020202020204" pitchFamily="34" charset="0"/>
                <a:cs typeface="Arial" panose="020B0604020202020204" pitchFamily="34" charset="0"/>
              </a:rPr>
              <a:t>high sensitivity. This approach may be the key to achieving the industrial </a:t>
            </a:r>
            <a:r>
              <a:rPr lang="en-US" sz="1200" dirty="0" smtClean="0">
                <a:solidFill>
                  <a:prstClr val="black"/>
                </a:solidFill>
                <a:latin typeface="Arial" panose="020B0604020202020204" pitchFamily="34" charset="0"/>
                <a:cs typeface="Arial" panose="020B0604020202020204" pitchFamily="34" charset="0"/>
              </a:rPr>
              <a:t>goals for sub14 </a:t>
            </a:r>
            <a:r>
              <a:rPr lang="en-US" sz="1200" dirty="0">
                <a:solidFill>
                  <a:prstClr val="black"/>
                </a:solidFill>
                <a:latin typeface="Arial" panose="020B0604020202020204" pitchFamily="34" charset="0"/>
                <a:cs typeface="Arial" panose="020B0604020202020204" pitchFamily="34" charset="0"/>
              </a:rPr>
              <a:t>nm </a:t>
            </a:r>
            <a:r>
              <a:rPr lang="en-US" sz="1200" dirty="0" smtClean="0">
                <a:solidFill>
                  <a:prstClr val="black"/>
                </a:solidFill>
                <a:latin typeface="Arial" panose="020B0604020202020204" pitchFamily="34" charset="0"/>
                <a:cs typeface="Arial" panose="020B0604020202020204" pitchFamily="34" charset="0"/>
              </a:rPr>
              <a:t>nodes.</a:t>
            </a:r>
            <a:endParaRPr lang="en-US" sz="1200" dirty="0">
              <a:solidFill>
                <a:prstClr val="black"/>
              </a:solidFill>
              <a:latin typeface="Arial" panose="020B0604020202020204" pitchFamily="34" charset="0"/>
              <a:cs typeface="Arial" panose="020B0604020202020204" pitchFamily="34" charset="0"/>
            </a:endParaRPr>
          </a:p>
        </p:txBody>
      </p:sp>
      <p:pic>
        <p:nvPicPr>
          <p:cNvPr id="4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944" y="883920"/>
            <a:ext cx="1218935"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87" y="4876694"/>
            <a:ext cx="1406449" cy="1327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TextBox 59"/>
          <p:cNvSpPr txBox="1"/>
          <p:nvPr/>
        </p:nvSpPr>
        <p:spPr>
          <a:xfrm>
            <a:off x="3792825" y="1699736"/>
            <a:ext cx="1661398" cy="432414"/>
          </a:xfrm>
          <a:prstGeom prst="rect">
            <a:avLst/>
          </a:prstGeom>
          <a:noFill/>
        </p:spPr>
        <p:txBody>
          <a:bodyPr wrap="square" rtlCol="0">
            <a:spAutoFit/>
          </a:bodyPr>
          <a:lstStyle/>
          <a:p>
            <a:pPr algn="ctr"/>
            <a:r>
              <a:rPr lang="en-US" sz="1400" b="1" dirty="0" smtClean="0">
                <a:solidFill>
                  <a:prstClr val="black"/>
                </a:solidFill>
                <a:latin typeface="Arial" panose="020B0604020202020204" pitchFamily="34" charset="0"/>
                <a:cs typeface="Arial" panose="020B0604020202020204" pitchFamily="34" charset="0"/>
              </a:rPr>
              <a:t>Advanced Microprocessors</a:t>
            </a:r>
            <a:endParaRPr lang="en-US" sz="1400" b="1" dirty="0">
              <a:solidFill>
                <a:prstClr val="black"/>
              </a:solidFill>
              <a:latin typeface="Arial" panose="020B0604020202020204" pitchFamily="34" charset="0"/>
              <a:cs typeface="Arial" panose="020B0604020202020204" pitchFamily="34" charset="0"/>
            </a:endParaRPr>
          </a:p>
        </p:txBody>
      </p:sp>
      <p:sp>
        <p:nvSpPr>
          <p:cNvPr id="61" name="TextBox 60"/>
          <p:cNvSpPr txBox="1"/>
          <p:nvPr/>
        </p:nvSpPr>
        <p:spPr>
          <a:xfrm>
            <a:off x="3763988" y="2438400"/>
            <a:ext cx="1719072" cy="2490425"/>
          </a:xfrm>
          <a:prstGeom prst="rect">
            <a:avLst/>
          </a:prstGeom>
          <a:noFill/>
        </p:spPr>
        <p:txBody>
          <a:bodyPr wrap="square" rtlCol="0">
            <a:spAutoFit/>
          </a:bodyPr>
          <a:lstStyle/>
          <a:p>
            <a:pPr algn="ctr">
              <a:lnSpc>
                <a:spcPts val="1700"/>
              </a:lnSpc>
            </a:pPr>
            <a:r>
              <a:rPr lang="en-US" sz="1200" dirty="0">
                <a:solidFill>
                  <a:prstClr val="black"/>
                </a:solidFill>
                <a:latin typeface="Arial" panose="020B0604020202020204" pitchFamily="34" charset="0"/>
                <a:cs typeface="Arial" panose="020B0604020202020204" pitchFamily="34" charset="0"/>
              </a:rPr>
              <a:t>Unique </a:t>
            </a:r>
            <a:r>
              <a:rPr lang="en-US" sz="1200" dirty="0" smtClean="0">
                <a:solidFill>
                  <a:prstClr val="black"/>
                </a:solidFill>
                <a:latin typeface="Arial" panose="020B0604020202020204" pitchFamily="34" charset="0"/>
                <a:cs typeface="Arial" panose="020B0604020202020204" pitchFamily="34" charset="0"/>
              </a:rPr>
              <a:t>NSRC hard </a:t>
            </a:r>
            <a:r>
              <a:rPr lang="en-US" sz="1200" dirty="0">
                <a:solidFill>
                  <a:prstClr val="black"/>
                </a:solidFill>
                <a:latin typeface="Arial" panose="020B0604020202020204" pitchFamily="34" charset="0"/>
                <a:cs typeface="Arial" panose="020B0604020202020204" pitchFamily="34" charset="0"/>
              </a:rPr>
              <a:t>x-ray </a:t>
            </a:r>
            <a:r>
              <a:rPr lang="en-US" sz="1200" dirty="0" smtClean="0">
                <a:solidFill>
                  <a:prstClr val="black"/>
                </a:solidFill>
                <a:latin typeface="Arial" panose="020B0604020202020204" pitchFamily="34" charset="0"/>
                <a:cs typeface="Arial" panose="020B0604020202020204" pitchFamily="34" charset="0"/>
              </a:rPr>
              <a:t>Nanoprobe </a:t>
            </a:r>
            <a:r>
              <a:rPr lang="en-US" sz="1200" dirty="0">
                <a:solidFill>
                  <a:prstClr val="black"/>
                </a:solidFill>
                <a:latin typeface="Arial" panose="020B0604020202020204" pitchFamily="34" charset="0"/>
                <a:cs typeface="Arial" panose="020B0604020202020204" pitchFamily="34" charset="0"/>
              </a:rPr>
              <a:t>enables </a:t>
            </a:r>
            <a:r>
              <a:rPr lang="en-US" sz="1200" dirty="0" smtClean="0">
                <a:solidFill>
                  <a:prstClr val="black"/>
                </a:solidFill>
                <a:latin typeface="Arial" panose="020B0604020202020204" pitchFamily="34" charset="0"/>
                <a:cs typeface="Arial" panose="020B0604020202020204" pitchFamily="34" charset="0"/>
              </a:rPr>
              <a:t>nondestructive measure of </a:t>
            </a:r>
            <a:r>
              <a:rPr lang="en-US" sz="1200" dirty="0">
                <a:solidFill>
                  <a:prstClr val="black"/>
                </a:solidFill>
                <a:latin typeface="Arial" panose="020B0604020202020204" pitchFamily="34" charset="0"/>
                <a:cs typeface="Arial" panose="020B0604020202020204" pitchFamily="34" charset="0"/>
              </a:rPr>
              <a:t>in-situ </a:t>
            </a:r>
            <a:r>
              <a:rPr lang="en-US" sz="1200" dirty="0" smtClean="0">
                <a:solidFill>
                  <a:prstClr val="black"/>
                </a:solidFill>
                <a:latin typeface="Arial" panose="020B0604020202020204" pitchFamily="34" charset="0"/>
                <a:cs typeface="Arial" panose="020B0604020202020204" pitchFamily="34" charset="0"/>
              </a:rPr>
              <a:t>stress distributions </a:t>
            </a:r>
            <a:r>
              <a:rPr lang="en-US" sz="1200" dirty="0">
                <a:solidFill>
                  <a:prstClr val="black"/>
                </a:solidFill>
                <a:latin typeface="Arial" panose="020B0604020202020204" pitchFamily="34" charset="0"/>
                <a:cs typeface="Arial" panose="020B0604020202020204" pitchFamily="34" charset="0"/>
              </a:rPr>
              <a:t>in </a:t>
            </a:r>
            <a:r>
              <a:rPr lang="en-US" sz="1200" dirty="0" smtClean="0">
                <a:solidFill>
                  <a:prstClr val="black"/>
                </a:solidFill>
                <a:latin typeface="Arial" panose="020B0604020202020204" pitchFamily="34" charset="0"/>
                <a:cs typeface="Arial" panose="020B0604020202020204" pitchFamily="34" charset="0"/>
              </a:rPr>
              <a:t>silicon-on-insulator </a:t>
            </a:r>
            <a:r>
              <a:rPr lang="en-US" sz="1200" dirty="0">
                <a:solidFill>
                  <a:prstClr val="black"/>
                </a:solidFill>
                <a:latin typeface="Arial" panose="020B0604020202020204" pitchFamily="34" charset="0"/>
                <a:cs typeface="Arial" panose="020B0604020202020204" pitchFamily="34" charset="0"/>
              </a:rPr>
              <a:t>(SOI)-based </a:t>
            </a:r>
            <a:r>
              <a:rPr lang="en-US" sz="1200" dirty="0" smtClean="0">
                <a:solidFill>
                  <a:prstClr val="black"/>
                </a:solidFill>
                <a:latin typeface="Arial" panose="020B0604020202020204" pitchFamily="34" charset="0"/>
                <a:cs typeface="Arial" panose="020B0604020202020204" pitchFamily="34" charset="0"/>
              </a:rPr>
              <a:t>CMOS for sub 75nm </a:t>
            </a:r>
            <a:r>
              <a:rPr lang="en-US" sz="1200" dirty="0">
                <a:solidFill>
                  <a:prstClr val="black"/>
                </a:solidFill>
                <a:latin typeface="Arial" panose="020B0604020202020204" pitchFamily="34" charset="0"/>
                <a:cs typeface="Arial" panose="020B0604020202020204" pitchFamily="34" charset="0"/>
              </a:rPr>
              <a:t>microprocessor </a:t>
            </a:r>
            <a:r>
              <a:rPr lang="en-US" sz="1200" dirty="0" smtClean="0">
                <a:solidFill>
                  <a:prstClr val="black"/>
                </a:solidFill>
                <a:latin typeface="Arial" panose="020B0604020202020204" pitchFamily="34" charset="0"/>
                <a:cs typeface="Arial" panose="020B0604020202020204" pitchFamily="34" charset="0"/>
              </a:rPr>
              <a:t>technology</a:t>
            </a:r>
            <a:r>
              <a:rPr lang="en-US" sz="1200" dirty="0">
                <a:solidFill>
                  <a:prstClr val="black"/>
                </a:solidFill>
                <a:latin typeface="Arial" panose="020B0604020202020204" pitchFamily="34" charset="0"/>
                <a:cs typeface="Arial" panose="020B0604020202020204" pitchFamily="34" charset="0"/>
              </a:rPr>
              <a:t>.</a:t>
            </a:r>
          </a:p>
        </p:txBody>
      </p:sp>
      <p:grpSp>
        <p:nvGrpSpPr>
          <p:cNvPr id="64" name="Group 63"/>
          <p:cNvGrpSpPr/>
          <p:nvPr/>
        </p:nvGrpSpPr>
        <p:grpSpPr>
          <a:xfrm>
            <a:off x="3866971" y="4866030"/>
            <a:ext cx="1513107" cy="1348763"/>
            <a:chOff x="118663" y="771890"/>
            <a:chExt cx="3057306" cy="3348410"/>
          </a:xfrm>
        </p:grpSpPr>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265" y="771890"/>
              <a:ext cx="2761520" cy="1841013"/>
            </a:xfrm>
            <a:prstGeom prst="rect">
              <a:avLst/>
            </a:prstGeom>
          </p:spPr>
        </p:pic>
        <p:cxnSp>
          <p:nvCxnSpPr>
            <p:cNvPr id="66" name="Straight Arrow Connector 65"/>
            <p:cNvCxnSpPr/>
            <p:nvPr/>
          </p:nvCxnSpPr>
          <p:spPr>
            <a:xfrm flipH="1">
              <a:off x="125643" y="1703157"/>
              <a:ext cx="1479792" cy="9702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7"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39" b="36106"/>
            <a:stretch/>
          </p:blipFill>
          <p:spPr bwMode="auto">
            <a:xfrm>
              <a:off x="118663" y="2674321"/>
              <a:ext cx="3057306" cy="1445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8" name="Straight Arrow Connector 67"/>
            <p:cNvCxnSpPr/>
            <p:nvPr/>
          </p:nvCxnSpPr>
          <p:spPr>
            <a:xfrm>
              <a:off x="1619395" y="1710137"/>
              <a:ext cx="1549594" cy="98420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1885709" y="2438400"/>
            <a:ext cx="1719072" cy="2470997"/>
          </a:xfrm>
          <a:prstGeom prst="rect">
            <a:avLst/>
          </a:prstGeom>
          <a:noFill/>
        </p:spPr>
        <p:txBody>
          <a:bodyPr wrap="square" rtlCol="0">
            <a:spAutoFit/>
          </a:bodyPr>
          <a:lstStyle/>
          <a:p>
            <a:pPr algn="ctr">
              <a:lnSpc>
                <a:spcPts val="1700"/>
              </a:lnSpc>
            </a:pPr>
            <a:r>
              <a:rPr lang="en-US" sz="1200" dirty="0" smtClean="0">
                <a:solidFill>
                  <a:prstClr val="black"/>
                </a:solidFill>
                <a:latin typeface="Arial" panose="020B0604020202020204" pitchFamily="34" charset="0"/>
                <a:cs typeface="Arial" panose="020B0604020202020204" pitchFamily="34" charset="0"/>
              </a:rPr>
              <a:t>NSRC User Vista </a:t>
            </a:r>
            <a:r>
              <a:rPr lang="en-US" sz="1200" dirty="0">
                <a:solidFill>
                  <a:prstClr val="black"/>
                </a:solidFill>
                <a:latin typeface="Arial" panose="020B0604020202020204" pitchFamily="34" charset="0"/>
                <a:cs typeface="Arial" panose="020B0604020202020204" pitchFamily="34" charset="0"/>
              </a:rPr>
              <a:t>Therapeutics, Inc. </a:t>
            </a:r>
            <a:r>
              <a:rPr lang="en-US" sz="1200" dirty="0" smtClean="0">
                <a:solidFill>
                  <a:prstClr val="black"/>
                </a:solidFill>
                <a:latin typeface="Arial" panose="020B0604020202020204" pitchFamily="34" charset="0"/>
                <a:cs typeface="Arial" panose="020B0604020202020204" pitchFamily="34" charset="0"/>
              </a:rPr>
              <a:t>launched </a:t>
            </a:r>
            <a:r>
              <a:rPr lang="en-US" sz="1200" dirty="0">
                <a:solidFill>
                  <a:prstClr val="black"/>
                </a:solidFill>
                <a:latin typeface="Arial" panose="020B0604020202020204" pitchFamily="34" charset="0"/>
                <a:cs typeface="Arial" panose="020B0604020202020204" pitchFamily="34" charset="0"/>
              </a:rPr>
              <a:t>the first commercial </a:t>
            </a:r>
            <a:r>
              <a:rPr lang="en-US" sz="1200" dirty="0" err="1">
                <a:solidFill>
                  <a:prstClr val="black"/>
                </a:solidFill>
                <a:latin typeface="Arial" panose="020B0604020202020204" pitchFamily="34" charset="0"/>
                <a:cs typeface="Arial" panose="020B0604020202020204" pitchFamily="34" charset="0"/>
              </a:rPr>
              <a:t>NanoBioSensor</a:t>
            </a:r>
            <a:r>
              <a:rPr lang="en-US" sz="1200" baseline="30000" dirty="0" err="1">
                <a:solidFill>
                  <a:prstClr val="black"/>
                </a:solidFill>
                <a:latin typeface="Arial" panose="020B0604020202020204" pitchFamily="34" charset="0"/>
                <a:cs typeface="Arial" panose="020B0604020202020204" pitchFamily="34" charset="0"/>
              </a:rPr>
              <a:t>TM</a:t>
            </a:r>
            <a:r>
              <a:rPr lang="en-US" sz="1200" dirty="0">
                <a:solidFill>
                  <a:prstClr val="black"/>
                </a:solidFill>
                <a:latin typeface="Arial" panose="020B0604020202020204" pitchFamily="34" charset="0"/>
                <a:cs typeface="Arial" panose="020B0604020202020204" pitchFamily="34" charset="0"/>
              </a:rPr>
              <a:t> System which uses </a:t>
            </a:r>
            <a:r>
              <a:rPr lang="en-US" sz="1200" dirty="0" smtClean="0">
                <a:solidFill>
                  <a:prstClr val="black"/>
                </a:solidFill>
                <a:latin typeface="Arial" panose="020B0604020202020204" pitchFamily="34" charset="0"/>
                <a:cs typeface="Arial" panose="020B0604020202020204" pitchFamily="34" charset="0"/>
              </a:rPr>
              <a:t>nanowire transistors </a:t>
            </a:r>
            <a:r>
              <a:rPr lang="en-US" sz="1200" dirty="0">
                <a:solidFill>
                  <a:prstClr val="black"/>
                </a:solidFill>
                <a:latin typeface="Arial" panose="020B0604020202020204" pitchFamily="34" charset="0"/>
                <a:cs typeface="Arial" panose="020B0604020202020204" pitchFamily="34" charset="0"/>
              </a:rPr>
              <a:t>to instantly detect target biomarkers via their electrical charge. </a:t>
            </a:r>
          </a:p>
        </p:txBody>
      </p:sp>
      <p:pic>
        <p:nvPicPr>
          <p:cNvPr id="31" name="Picture 30" descr="VistaLogo.png"/>
          <p:cNvPicPr>
            <a:picLocks noChangeAspect="1"/>
          </p:cNvPicPr>
          <p:nvPr/>
        </p:nvPicPr>
        <p:blipFill>
          <a:blip r:embed="rId9"/>
          <a:stretch>
            <a:fillRect/>
          </a:stretch>
        </p:blipFill>
        <p:spPr>
          <a:xfrm>
            <a:off x="2245760" y="883920"/>
            <a:ext cx="998970" cy="640080"/>
          </a:xfrm>
          <a:prstGeom prst="rect">
            <a:avLst/>
          </a:prstGeom>
        </p:spPr>
      </p:pic>
      <p:sp>
        <p:nvSpPr>
          <p:cNvPr id="32" name="TextBox 31"/>
          <p:cNvSpPr txBox="1"/>
          <p:nvPr/>
        </p:nvSpPr>
        <p:spPr>
          <a:xfrm>
            <a:off x="1752600" y="1699736"/>
            <a:ext cx="1985290" cy="738664"/>
          </a:xfrm>
          <a:prstGeom prst="rect">
            <a:avLst/>
          </a:prstGeom>
          <a:noFill/>
        </p:spPr>
        <p:txBody>
          <a:bodyPr wrap="square" rtlCol="0">
            <a:spAutoFit/>
          </a:bodyPr>
          <a:lstStyle/>
          <a:p>
            <a:pPr algn="ctr"/>
            <a:r>
              <a:rPr lang="en-US" sz="1400" b="1" dirty="0">
                <a:solidFill>
                  <a:prstClr val="black"/>
                </a:solidFill>
                <a:latin typeface="Arial" panose="020B0604020202020204" pitchFamily="34" charset="0"/>
                <a:cs typeface="Arial" panose="020B0604020202020204" pitchFamily="34" charset="0"/>
              </a:rPr>
              <a:t>Improving </a:t>
            </a:r>
            <a:r>
              <a:rPr lang="en-US" sz="1400" b="1" dirty="0" err="1">
                <a:solidFill>
                  <a:prstClr val="black"/>
                </a:solidFill>
                <a:latin typeface="Arial" panose="020B0604020202020204" pitchFamily="34" charset="0"/>
                <a:cs typeface="Arial" panose="020B0604020202020204" pitchFamily="34" charset="0"/>
              </a:rPr>
              <a:t>NanoBioSensing</a:t>
            </a:r>
            <a:r>
              <a:rPr lang="en-US" sz="1400" b="1" dirty="0">
                <a:solidFill>
                  <a:prstClr val="black"/>
                </a:solidFill>
                <a:latin typeface="Arial" panose="020B0604020202020204" pitchFamily="34" charset="0"/>
                <a:cs typeface="Arial" panose="020B0604020202020204" pitchFamily="34" charset="0"/>
              </a:rPr>
              <a:t> Chips</a:t>
            </a:r>
          </a:p>
        </p:txBody>
      </p:sp>
      <p:pic>
        <p:nvPicPr>
          <p:cNvPr id="33" name="Picture 32" descr="VistaSensor.png"/>
          <p:cNvPicPr>
            <a:picLocks noChangeAspect="1"/>
          </p:cNvPicPr>
          <p:nvPr/>
        </p:nvPicPr>
        <p:blipFill>
          <a:blip r:embed="rId10"/>
          <a:stretch>
            <a:fillRect/>
          </a:stretch>
        </p:blipFill>
        <p:spPr>
          <a:xfrm>
            <a:off x="2011712" y="4862526"/>
            <a:ext cx="1467066" cy="1355770"/>
          </a:xfrm>
          <a:prstGeom prst="rect">
            <a:avLst/>
          </a:prstGeom>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9480" y="883920"/>
            <a:ext cx="1605491"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8601" y="883920"/>
            <a:ext cx="1609846"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97999" y="4924598"/>
            <a:ext cx="1788453" cy="123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10</a:t>
            </a:fld>
            <a:endParaRPr lang="en-US" dirty="0"/>
          </a:p>
        </p:txBody>
      </p:sp>
    </p:spTree>
    <p:extLst>
      <p:ext uri="{BB962C8B-B14F-4D97-AF65-F5344CB8AC3E}">
        <p14:creationId xmlns:p14="http://schemas.microsoft.com/office/powerpoint/2010/main" val="3162971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0" y="38102"/>
            <a:ext cx="9144000" cy="702040"/>
          </a:xfrm>
          <a:prstGeom prst="rect">
            <a:avLst/>
          </a:prstGeom>
        </p:spPr>
        <p:txBody>
          <a:bodyPr lIns="91418" tIns="45709" rIns="91418" bIns="45709" anchor="ctr" anchorCtr="1"/>
          <a:lstStyle/>
          <a:p>
            <a:pPr algn="ctr" eaLnBrk="0" fontAlgn="base" hangingPunct="0">
              <a:lnSpc>
                <a:spcPct val="85000"/>
              </a:lnSpc>
              <a:spcBef>
                <a:spcPct val="0"/>
              </a:spcBef>
              <a:spcAft>
                <a:spcPct val="0"/>
              </a:spcAft>
            </a:pPr>
            <a:r>
              <a:rPr lang="en-US" sz="2400" dirty="0" smtClean="0">
                <a:solidFill>
                  <a:srgbClr val="106636"/>
                </a:solidFill>
                <a:latin typeface="Arial" pitchFamily="34" charset="0"/>
                <a:cs typeface="Arial" pitchFamily="34" charset="0"/>
              </a:rPr>
              <a:t>National Synchrotron Light Source-II </a:t>
            </a:r>
          </a:p>
          <a:p>
            <a:pPr algn="ctr" eaLnBrk="0" hangingPunct="0">
              <a:lnSpc>
                <a:spcPct val="85000"/>
              </a:lnSpc>
            </a:pPr>
            <a:r>
              <a:rPr lang="en-US" dirty="0">
                <a:solidFill>
                  <a:srgbClr val="106636"/>
                </a:solidFill>
                <a:latin typeface="Arial" pitchFamily="34" charset="0"/>
                <a:cs typeface="Arial" pitchFamily="34" charset="0"/>
              </a:rPr>
              <a:t>Successfully completed ahead of schedule and within budget </a:t>
            </a:r>
          </a:p>
        </p:txBody>
      </p:sp>
      <p:sp>
        <p:nvSpPr>
          <p:cNvPr id="7" name="Rectangle 6"/>
          <p:cNvSpPr/>
          <p:nvPr/>
        </p:nvSpPr>
        <p:spPr>
          <a:xfrm>
            <a:off x="114300" y="832029"/>
            <a:ext cx="4210050" cy="3539430"/>
          </a:xfrm>
          <a:prstGeom prst="rect">
            <a:avLst/>
          </a:prstGeom>
          <a:ln>
            <a:noFill/>
          </a:ln>
        </p:spPr>
        <p:txBody>
          <a:bodyPr wrap="square">
            <a:spAutoFit/>
          </a:bodyPr>
          <a:lstStyle/>
          <a:p>
            <a:pPr marL="285750" indent="-285750" defTabSz="456491" fontAlgn="base">
              <a:spcBef>
                <a:spcPct val="0"/>
              </a:spcBef>
              <a:spcAft>
                <a:spcPct val="0"/>
              </a:spcAft>
              <a:buSzPct val="115000"/>
              <a:buFont typeface="Wingdings" pitchFamily="2" charset="2"/>
              <a:buChar char="§"/>
              <a:tabLst>
                <a:tab pos="2285460" algn="l"/>
              </a:tabLst>
            </a:pPr>
            <a:r>
              <a:rPr lang="en-US" sz="1400" dirty="0" smtClean="0">
                <a:solidFill>
                  <a:prstClr val="black"/>
                </a:solidFill>
                <a:latin typeface="Arial" pitchFamily="34" charset="0"/>
                <a:ea typeface="Osaka" charset="-128"/>
                <a:cs typeface="Arial" pitchFamily="34" charset="0"/>
              </a:rPr>
              <a:t>The project has delivered:</a:t>
            </a:r>
          </a:p>
          <a:p>
            <a:pPr marL="519113" lvl="1" indent="-179388" defTabSz="456491" fontAlgn="base">
              <a:lnSpc>
                <a:spcPts val="1400"/>
              </a:lnSpc>
              <a:spcBef>
                <a:spcPct val="0"/>
              </a:spcBef>
              <a:spcAft>
                <a:spcPct val="0"/>
              </a:spcAft>
              <a:buSzPct val="100000"/>
              <a:buFont typeface="Arial" pitchFamily="34" charset="0"/>
              <a:buChar char="̶"/>
              <a:tabLst>
                <a:tab pos="457200" algn="l"/>
                <a:tab pos="862013" algn="l"/>
              </a:tabLst>
            </a:pPr>
            <a:r>
              <a:rPr lang="en-US" sz="1400" dirty="0" smtClean="0">
                <a:solidFill>
                  <a:prstClr val="black"/>
                </a:solidFill>
                <a:latin typeface="Arial" pitchFamily="34" charset="0"/>
                <a:ea typeface="Osaka" charset="-128"/>
                <a:cs typeface="Arial" pitchFamily="34" charset="0"/>
              </a:rPr>
              <a:t>A highly optimized electron storage ring with exceptional x-ray brightness and beam stability</a:t>
            </a:r>
          </a:p>
          <a:p>
            <a:pPr marL="519113" lvl="1" indent="-179388" defTabSz="456491" fontAlgn="base">
              <a:lnSpc>
                <a:spcPts val="1400"/>
              </a:lnSpc>
              <a:spcBef>
                <a:spcPct val="0"/>
              </a:spcBef>
              <a:spcAft>
                <a:spcPct val="0"/>
              </a:spcAft>
              <a:buSzPct val="100000"/>
              <a:buFont typeface="Arial" pitchFamily="34" charset="0"/>
              <a:buChar char="̶"/>
            </a:pPr>
            <a:r>
              <a:rPr lang="en-US" sz="1400" dirty="0" smtClean="0">
                <a:solidFill>
                  <a:prstClr val="black"/>
                </a:solidFill>
                <a:latin typeface="Arial" pitchFamily="34" charset="0"/>
                <a:ea typeface="Osaka" charset="-128"/>
                <a:cs typeface="Arial" pitchFamily="34" charset="0"/>
              </a:rPr>
              <a:t>Six advanced instruments, optics and detectors that capitalize on these capabilities</a:t>
            </a:r>
          </a:p>
          <a:p>
            <a:pPr marL="285750" indent="-285750" defTabSz="456491" fontAlgn="base">
              <a:spcBef>
                <a:spcPct val="0"/>
              </a:spcBef>
              <a:spcAft>
                <a:spcPct val="0"/>
              </a:spcAft>
              <a:buSzPct val="115000"/>
              <a:buFont typeface="Wingdings" panose="05000000000000000000" pitchFamily="2" charset="2"/>
              <a:buChar char="§"/>
              <a:tabLst>
                <a:tab pos="2285460" algn="l"/>
              </a:tabLst>
            </a:pPr>
            <a:r>
              <a:rPr lang="en-US" sz="1400" dirty="0" smtClean="0">
                <a:solidFill>
                  <a:prstClr val="black"/>
                </a:solidFill>
                <a:latin typeface="Arial" pitchFamily="34" charset="0"/>
                <a:ea typeface="Osaka" charset="-128"/>
                <a:cs typeface="Arial" pitchFamily="34" charset="0"/>
              </a:rPr>
              <a:t>Design goals:</a:t>
            </a:r>
          </a:p>
          <a:p>
            <a:pPr marL="517525" lvl="1" indent="-177800" defTabSz="456491" fontAlgn="base">
              <a:spcBef>
                <a:spcPct val="0"/>
              </a:spcBef>
              <a:spcAft>
                <a:spcPct val="0"/>
              </a:spcAft>
              <a:buSzPct val="100000"/>
              <a:buFont typeface="Arial" pitchFamily="34" charset="0"/>
              <a:buChar char="̶"/>
              <a:tabLst>
                <a:tab pos="457200" algn="l"/>
                <a:tab pos="862013" algn="l"/>
              </a:tabLst>
            </a:pPr>
            <a:r>
              <a:rPr lang="en-US" sz="1400" dirty="0" smtClean="0">
                <a:solidFill>
                  <a:prstClr val="black"/>
                </a:solidFill>
                <a:latin typeface="Arial" pitchFamily="34" charset="0"/>
                <a:ea typeface="Osaka" charset="-128"/>
                <a:cs typeface="Arial" pitchFamily="34" charset="0"/>
              </a:rPr>
              <a:t>1 nm spatial resolution</a:t>
            </a:r>
          </a:p>
          <a:p>
            <a:pPr marL="517525" lvl="1" indent="-177800" defTabSz="456491" fontAlgn="base">
              <a:spcBef>
                <a:spcPct val="0"/>
              </a:spcBef>
              <a:spcAft>
                <a:spcPct val="0"/>
              </a:spcAft>
              <a:buSzPct val="100000"/>
              <a:buFont typeface="Arial" pitchFamily="34" charset="0"/>
              <a:buChar char="̶"/>
              <a:tabLst>
                <a:tab pos="457200" algn="l"/>
                <a:tab pos="862013" algn="l"/>
              </a:tabLst>
            </a:pPr>
            <a:r>
              <a:rPr lang="en-US" sz="1400" dirty="0" smtClean="0">
                <a:solidFill>
                  <a:prstClr val="black"/>
                </a:solidFill>
                <a:latin typeface="Arial" pitchFamily="34" charset="0"/>
                <a:ea typeface="Osaka" charset="-128"/>
                <a:cs typeface="Arial" pitchFamily="34" charset="0"/>
              </a:rPr>
              <a:t>0.1 meV energy resolution</a:t>
            </a:r>
          </a:p>
          <a:p>
            <a:pPr marL="517525" lvl="1" indent="-177800" defTabSz="456491" fontAlgn="base">
              <a:spcBef>
                <a:spcPct val="0"/>
              </a:spcBef>
              <a:spcAft>
                <a:spcPct val="0"/>
              </a:spcAft>
              <a:buSzPct val="100000"/>
              <a:buFont typeface="Arial" pitchFamily="34" charset="0"/>
              <a:buChar char="̶"/>
              <a:tabLst>
                <a:tab pos="457200" algn="l"/>
                <a:tab pos="862013" algn="l"/>
              </a:tabLst>
            </a:pPr>
            <a:r>
              <a:rPr lang="en-US" sz="1400" dirty="0" smtClean="0">
                <a:solidFill>
                  <a:prstClr val="black"/>
                </a:solidFill>
                <a:latin typeface="Arial" pitchFamily="34" charset="0"/>
                <a:ea typeface="Osaka" charset="-128"/>
                <a:cs typeface="Arial" pitchFamily="34" charset="0"/>
              </a:rPr>
              <a:t>Single atom sensitivity</a:t>
            </a:r>
          </a:p>
          <a:p>
            <a:pPr marL="742789" lvl="1" indent="-285750" defTabSz="456491" fontAlgn="base">
              <a:spcBef>
                <a:spcPct val="0"/>
              </a:spcBef>
              <a:spcAft>
                <a:spcPct val="0"/>
              </a:spcAft>
              <a:buSzPct val="115000"/>
              <a:buFont typeface="Wingdings" panose="05000000000000000000" pitchFamily="2" charset="2"/>
              <a:buChar char="ü"/>
              <a:tabLst>
                <a:tab pos="2285460" algn="l"/>
              </a:tabLst>
            </a:pPr>
            <a:endParaRPr lang="en-US" sz="1400" dirty="0" smtClean="0">
              <a:solidFill>
                <a:prstClr val="black"/>
              </a:solidFill>
              <a:latin typeface="Arial" pitchFamily="34" charset="0"/>
              <a:ea typeface="Osaka" charset="-128"/>
              <a:cs typeface="Arial" pitchFamily="34" charset="0"/>
            </a:endParaRPr>
          </a:p>
          <a:p>
            <a:pPr marL="285750" indent="-285750" defTabSz="456491" fontAlgn="base">
              <a:spcBef>
                <a:spcPct val="0"/>
              </a:spcBef>
              <a:spcAft>
                <a:spcPct val="0"/>
              </a:spcAft>
              <a:buSzPct val="115000"/>
              <a:buFont typeface="Wingdings" panose="05000000000000000000" pitchFamily="2" charset="2"/>
              <a:buChar char="§"/>
              <a:tabLst>
                <a:tab pos="2285460" algn="l"/>
              </a:tabLst>
            </a:pPr>
            <a:r>
              <a:rPr lang="en-US" sz="1400" dirty="0" smtClean="0">
                <a:solidFill>
                  <a:prstClr val="black"/>
                </a:solidFill>
                <a:latin typeface="Arial" pitchFamily="34" charset="0"/>
                <a:ea typeface="Osaka" charset="-128"/>
                <a:cs typeface="Arial" pitchFamily="34" charset="0"/>
              </a:rPr>
              <a:t>First light on October 23, 2014</a:t>
            </a:r>
          </a:p>
          <a:p>
            <a:pPr marL="285750" indent="-285750" defTabSz="456491" fontAlgn="base">
              <a:spcBef>
                <a:spcPct val="0"/>
              </a:spcBef>
              <a:spcAft>
                <a:spcPct val="0"/>
              </a:spcAft>
              <a:buSzPct val="115000"/>
              <a:buFont typeface="Wingdings" panose="05000000000000000000" pitchFamily="2" charset="2"/>
              <a:buChar char="§"/>
              <a:tabLst>
                <a:tab pos="2285460" algn="l"/>
              </a:tabLst>
            </a:pPr>
            <a:r>
              <a:rPr lang="en-US" sz="1400" dirty="0">
                <a:solidFill>
                  <a:prstClr val="black"/>
                </a:solidFill>
                <a:latin typeface="Arial" pitchFamily="34" charset="0"/>
                <a:ea typeface="Osaka" charset="-128"/>
                <a:cs typeface="Arial" pitchFamily="34" charset="0"/>
              </a:rPr>
              <a:t>All </a:t>
            </a:r>
            <a:r>
              <a:rPr lang="en-US" sz="1400" dirty="0" smtClean="0">
                <a:solidFill>
                  <a:prstClr val="black"/>
                </a:solidFill>
                <a:latin typeface="Arial" pitchFamily="34" charset="0"/>
                <a:ea typeface="Osaka" charset="-128"/>
                <a:cs typeface="Arial" pitchFamily="34" charset="0"/>
              </a:rPr>
              <a:t>project scope </a:t>
            </a:r>
            <a:r>
              <a:rPr lang="en-US" sz="1400" dirty="0">
                <a:solidFill>
                  <a:prstClr val="black"/>
                </a:solidFill>
                <a:latin typeface="Arial" pitchFamily="34" charset="0"/>
                <a:ea typeface="Osaka" charset="-128"/>
                <a:cs typeface="Arial" pitchFamily="34" charset="0"/>
              </a:rPr>
              <a:t>and Key </a:t>
            </a:r>
            <a:r>
              <a:rPr lang="en-US" sz="1400" dirty="0" smtClean="0">
                <a:solidFill>
                  <a:prstClr val="black"/>
                </a:solidFill>
                <a:latin typeface="Arial" pitchFamily="34" charset="0"/>
                <a:ea typeface="Osaka" charset="-128"/>
                <a:cs typeface="Arial" pitchFamily="34" charset="0"/>
              </a:rPr>
              <a:t>Performance Parameters completed </a:t>
            </a:r>
            <a:r>
              <a:rPr lang="en-US" sz="1400" dirty="0">
                <a:solidFill>
                  <a:prstClr val="black"/>
                </a:solidFill>
                <a:latin typeface="Arial" pitchFamily="34" charset="0"/>
                <a:ea typeface="Osaka" charset="-128"/>
                <a:cs typeface="Arial" pitchFamily="34" charset="0"/>
              </a:rPr>
              <a:t>– Dec </a:t>
            </a:r>
            <a:r>
              <a:rPr lang="en-US" sz="1400" dirty="0" smtClean="0">
                <a:solidFill>
                  <a:prstClr val="black"/>
                </a:solidFill>
                <a:latin typeface="Arial" pitchFamily="34" charset="0"/>
                <a:ea typeface="Osaka" charset="-128"/>
                <a:cs typeface="Arial" pitchFamily="34" charset="0"/>
              </a:rPr>
              <a:t>2014</a:t>
            </a:r>
            <a:endParaRPr lang="en-US" sz="1400" dirty="0">
              <a:solidFill>
                <a:prstClr val="black"/>
              </a:solidFill>
              <a:latin typeface="Arial" pitchFamily="34" charset="0"/>
              <a:ea typeface="Osaka" charset="-128"/>
              <a:cs typeface="Arial" pitchFamily="34" charset="0"/>
            </a:endParaRPr>
          </a:p>
          <a:p>
            <a:pPr marL="285750" indent="-285750" defTabSz="456491">
              <a:buSzPct val="115000"/>
              <a:buFont typeface="Wingdings" panose="05000000000000000000" pitchFamily="2" charset="2"/>
              <a:buChar char="§"/>
              <a:tabLst>
                <a:tab pos="2285460" algn="l"/>
              </a:tabLst>
            </a:pPr>
            <a:r>
              <a:rPr lang="en-US" sz="1400" dirty="0">
                <a:solidFill>
                  <a:prstClr val="black"/>
                </a:solidFill>
                <a:latin typeface="Arial" pitchFamily="34" charset="0"/>
                <a:ea typeface="Osaka" charset="-128"/>
                <a:cs typeface="Arial" pitchFamily="34" charset="0"/>
              </a:rPr>
              <a:t>Office of Project Assessment </a:t>
            </a:r>
            <a:r>
              <a:rPr lang="en-US" sz="1400" dirty="0" smtClean="0">
                <a:solidFill>
                  <a:prstClr val="black"/>
                </a:solidFill>
                <a:latin typeface="Arial" pitchFamily="34" charset="0"/>
                <a:ea typeface="Osaka" charset="-128"/>
                <a:cs typeface="Arial" pitchFamily="34" charset="0"/>
              </a:rPr>
              <a:t>Review Feb. 10-11, 2015</a:t>
            </a:r>
            <a:r>
              <a:rPr lang="en-US" sz="1400" dirty="0">
                <a:solidFill>
                  <a:prstClr val="black"/>
                </a:solidFill>
                <a:latin typeface="Arial" pitchFamily="34" charset="0"/>
                <a:ea typeface="Osaka" charset="-128"/>
                <a:cs typeface="Arial" pitchFamily="34" charset="0"/>
              </a:rPr>
              <a:t>, recommending CD-4  </a:t>
            </a:r>
            <a:r>
              <a:rPr lang="en-US" sz="1400" dirty="0" smtClean="0">
                <a:solidFill>
                  <a:prstClr val="black"/>
                </a:solidFill>
                <a:latin typeface="Arial" pitchFamily="34" charset="0"/>
                <a:ea typeface="Osaka" charset="-128"/>
                <a:cs typeface="Arial" pitchFamily="34" charset="0"/>
              </a:rPr>
              <a:t>approval</a:t>
            </a:r>
          </a:p>
        </p:txBody>
      </p:sp>
      <p:sp>
        <p:nvSpPr>
          <p:cNvPr id="9"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algn="r">
              <a:defRPr/>
            </a:pPr>
            <a:fld id="{6EEA275D-5A49-48A8-817D-44C3EA0A3A2F}" type="slidenum">
              <a:rPr lang="en-US" sz="1200" smtClean="0">
                <a:solidFill>
                  <a:srgbClr val="106636"/>
                </a:solidFill>
                <a:latin typeface="Arial" pitchFamily="34" charset="0"/>
                <a:cs typeface="Arial" pitchFamily="34" charset="0"/>
              </a:rPr>
              <a:pPr algn="r">
                <a:defRPr/>
              </a:pPr>
              <a:t>11</a:t>
            </a:fld>
            <a:endParaRPr lang="en-US" sz="1200" dirty="0">
              <a:solidFill>
                <a:srgbClr val="106636"/>
              </a:solidFill>
              <a:latin typeface="Arial" pitchFamily="34" charset="0"/>
              <a:cs typeface="Arial" pitchFamily="34" charset="0"/>
            </a:endParaRPr>
          </a:p>
        </p:txBody>
      </p:sp>
      <p:pic>
        <p:nvPicPr>
          <p:cNvPr id="10" name="Picture 3" descr="C:\Documents and Settings\schneider\My Documents\ABBIX\Advice\FDR Review 2013\images\NSLS-II_Sept_18_2013_v2.jpg"/>
          <p:cNvPicPr>
            <a:picLocks noChangeAspect="1" noChangeArrowheads="1"/>
          </p:cNvPicPr>
          <p:nvPr/>
        </p:nvPicPr>
        <p:blipFill>
          <a:blip r:embed="rId3" cstate="print">
            <a:extLst>
              <a:ext uri="{28A0092B-C50C-407E-A947-70E740481C1C}">
                <a14:useLocalDpi xmlns:a14="http://schemas.microsoft.com/office/drawing/2010/main" val="0"/>
              </a:ext>
            </a:extLst>
          </a:blip>
          <a:srcRect l="3522" t="42192" r="3996" b="12000"/>
          <a:stretch>
            <a:fillRect/>
          </a:stretch>
        </p:blipFill>
        <p:spPr bwMode="auto">
          <a:xfrm>
            <a:off x="4426414" y="874561"/>
            <a:ext cx="4476285" cy="157109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H:\Projects\Active Projects\NSLS-II\Pictures\nsls-ii-first-xrays-h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9920" y="2689325"/>
            <a:ext cx="2062162" cy="152824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98931" y="4199304"/>
            <a:ext cx="3931249" cy="276999"/>
          </a:xfrm>
          <a:prstGeom prst="rect">
            <a:avLst/>
          </a:prstGeom>
          <a:noFill/>
        </p:spPr>
        <p:txBody>
          <a:bodyPr wrap="square" rtlCol="0">
            <a:spAutoFit/>
          </a:bodyPr>
          <a:lstStyle/>
          <a:p>
            <a:pPr algn="ctr" fontAlgn="base">
              <a:spcBef>
                <a:spcPct val="0"/>
              </a:spcBef>
              <a:spcAft>
                <a:spcPct val="0"/>
              </a:spcAft>
            </a:pPr>
            <a:r>
              <a:rPr lang="en-US" sz="1200" dirty="0" smtClean="0">
                <a:solidFill>
                  <a:prstClr val="black"/>
                </a:solidFill>
                <a:latin typeface="Arial" charset="0"/>
              </a:rPr>
              <a:t>NSLS-II First Light  at CSX Beamline Oct 23, 2014</a:t>
            </a:r>
            <a:endParaRPr lang="en-US" sz="1200" dirty="0">
              <a:solidFill>
                <a:prstClr val="black"/>
              </a:solidFill>
              <a:latin typeface="Arial" charset="0"/>
            </a:endParaRPr>
          </a:p>
        </p:txBody>
      </p:sp>
      <p:pic>
        <p:nvPicPr>
          <p:cNvPr id="14" name="Picture 3" descr="H:\Projects\Active Projects\NSLS-II\Pictures\csx-beamline-firstlight-h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3194" y="2689325"/>
            <a:ext cx="2289505" cy="152824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6" name="1C53D419-F470-4D03-AAF3-4D340D4780A0" descr="image00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81" t="1063" r="2889" b="7669"/>
          <a:stretch/>
        </p:blipFill>
        <p:spPr bwMode="auto">
          <a:xfrm>
            <a:off x="4698932" y="4560491"/>
            <a:ext cx="1387352" cy="13700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0" y="5930638"/>
            <a:ext cx="1582934" cy="276999"/>
          </a:xfrm>
          <a:prstGeom prst="rect">
            <a:avLst/>
          </a:prstGeom>
          <a:noFill/>
        </p:spPr>
        <p:txBody>
          <a:bodyPr wrap="none" rtlCol="0">
            <a:spAutoFit/>
          </a:bodyPr>
          <a:lstStyle/>
          <a:p>
            <a:pPr fontAlgn="base">
              <a:spcBef>
                <a:spcPct val="0"/>
              </a:spcBef>
              <a:spcAft>
                <a:spcPct val="0"/>
              </a:spcAft>
            </a:pPr>
            <a:r>
              <a:rPr lang="en-US" sz="1200" dirty="0" smtClean="0">
                <a:solidFill>
                  <a:prstClr val="black"/>
                </a:solidFill>
                <a:latin typeface="Arial" charset="0"/>
              </a:rPr>
              <a:t>First Diffraction Data</a:t>
            </a:r>
            <a:endParaRPr lang="en-US" sz="1200" dirty="0">
              <a:solidFill>
                <a:prstClr val="black"/>
              </a:solidFill>
              <a:latin typeface="Arial" charset="0"/>
            </a:endParaRPr>
          </a:p>
        </p:txBody>
      </p:sp>
      <p:sp>
        <p:nvSpPr>
          <p:cNvPr id="19" name="TextBox 18"/>
          <p:cNvSpPr txBox="1"/>
          <p:nvPr/>
        </p:nvSpPr>
        <p:spPr>
          <a:xfrm>
            <a:off x="6663158" y="5928174"/>
            <a:ext cx="1893467" cy="276999"/>
          </a:xfrm>
          <a:prstGeom prst="rect">
            <a:avLst/>
          </a:prstGeom>
          <a:noFill/>
        </p:spPr>
        <p:txBody>
          <a:bodyPr wrap="none" rtlCol="0">
            <a:spAutoFit/>
          </a:bodyPr>
          <a:lstStyle/>
          <a:p>
            <a:pPr fontAlgn="base">
              <a:spcBef>
                <a:spcPct val="0"/>
              </a:spcBef>
              <a:spcAft>
                <a:spcPct val="0"/>
              </a:spcAft>
            </a:pPr>
            <a:r>
              <a:rPr lang="en-US" sz="1200" dirty="0" smtClean="0">
                <a:solidFill>
                  <a:prstClr val="black"/>
                </a:solidFill>
                <a:latin typeface="Arial" charset="0"/>
              </a:rPr>
              <a:t>First Spectroscopy Scan</a:t>
            </a:r>
            <a:endParaRPr lang="en-US" sz="1200" dirty="0">
              <a:solidFill>
                <a:prstClr val="black"/>
              </a:solidFill>
              <a:latin typeface="Arial" charset="0"/>
            </a:endParaRPr>
          </a:p>
        </p:txBody>
      </p:sp>
      <p:pic>
        <p:nvPicPr>
          <p:cNvPr id="13"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604381" y="4586903"/>
            <a:ext cx="1952244" cy="1330452"/>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74826" y="4371459"/>
            <a:ext cx="4524105" cy="1569660"/>
          </a:xfrm>
          <a:prstGeom prst="rect">
            <a:avLst/>
          </a:prstGeom>
        </p:spPr>
        <p:txBody>
          <a:bodyPr wrap="square">
            <a:spAutoFit/>
          </a:bodyPr>
          <a:lstStyle/>
          <a:p>
            <a:pPr marL="171450" indent="-171450">
              <a:buFont typeface="Wingdings" pitchFamily="2" charset="2"/>
              <a:buChar char="ü"/>
            </a:pPr>
            <a:r>
              <a:rPr lang="en-US" sz="1200" dirty="0">
                <a:latin typeface="Arial" pitchFamily="34" charset="0"/>
                <a:cs typeface="Arial" pitchFamily="34" charset="0"/>
              </a:rPr>
              <a:t>Aug 2005	CD-0, Approve Mission </a:t>
            </a:r>
            <a:r>
              <a:rPr lang="en-US" sz="1200" dirty="0" smtClean="0">
                <a:latin typeface="Arial" pitchFamily="34" charset="0"/>
                <a:cs typeface="Arial" pitchFamily="34" charset="0"/>
              </a:rPr>
              <a:t>Need</a:t>
            </a:r>
            <a:r>
              <a:rPr lang="en-US" sz="1200" dirty="0">
                <a:latin typeface="Arial" pitchFamily="34" charset="0"/>
                <a:cs typeface="Arial" pitchFamily="34" charset="0"/>
              </a:rPr>
              <a:t>	</a:t>
            </a:r>
            <a:endParaRPr lang="en-US" sz="1200" dirty="0" smtClean="0">
              <a:latin typeface="Arial" pitchFamily="34" charset="0"/>
              <a:cs typeface="Arial" pitchFamily="34" charset="0"/>
            </a:endParaRPr>
          </a:p>
          <a:p>
            <a:pPr marL="171450" indent="-171450">
              <a:buFont typeface="Wingdings" pitchFamily="2" charset="2"/>
              <a:buChar char="ü"/>
              <a:tabLst>
                <a:tab pos="914400" algn="l"/>
              </a:tabLst>
            </a:pPr>
            <a:r>
              <a:rPr lang="en-US" sz="1200" dirty="0" smtClean="0">
                <a:latin typeface="Arial" pitchFamily="34" charset="0"/>
                <a:cs typeface="Arial" pitchFamily="34" charset="0"/>
              </a:rPr>
              <a:t>Jul </a:t>
            </a:r>
            <a:r>
              <a:rPr lang="en-US" sz="1200" dirty="0">
                <a:latin typeface="Arial" pitchFamily="34" charset="0"/>
                <a:cs typeface="Arial" pitchFamily="34" charset="0"/>
              </a:rPr>
              <a:t>2007	CD-1, Approve Alternative Selection &amp;</a:t>
            </a:r>
            <a:r>
              <a:rPr lang="en-US" sz="1200" dirty="0" smtClean="0">
                <a:latin typeface="Arial" pitchFamily="34" charset="0"/>
                <a:cs typeface="Arial" pitchFamily="34" charset="0"/>
              </a:rPr>
              <a:t> Cost Range</a:t>
            </a:r>
          </a:p>
          <a:p>
            <a:pPr marL="171450" indent="-171450">
              <a:buFont typeface="Wingdings" pitchFamily="2" charset="2"/>
              <a:buChar char="ü"/>
            </a:pPr>
            <a:r>
              <a:rPr lang="en-US" sz="1200" dirty="0" smtClean="0">
                <a:latin typeface="Arial" pitchFamily="34" charset="0"/>
                <a:cs typeface="Arial" pitchFamily="34" charset="0"/>
              </a:rPr>
              <a:t>Jan </a:t>
            </a:r>
            <a:r>
              <a:rPr lang="en-US" sz="1200" dirty="0">
                <a:latin typeface="Arial" pitchFamily="34" charset="0"/>
                <a:cs typeface="Arial" pitchFamily="34" charset="0"/>
              </a:rPr>
              <a:t>2008	CD-2, Approve Performance </a:t>
            </a:r>
            <a:r>
              <a:rPr lang="en-US" sz="1200" dirty="0" smtClean="0">
                <a:latin typeface="Arial" pitchFamily="34" charset="0"/>
                <a:cs typeface="Arial" pitchFamily="34" charset="0"/>
              </a:rPr>
              <a:t>Baseline</a:t>
            </a:r>
            <a:r>
              <a:rPr lang="en-US" sz="1200" dirty="0">
                <a:latin typeface="Arial" pitchFamily="34" charset="0"/>
                <a:cs typeface="Arial" pitchFamily="34" charset="0"/>
              </a:rPr>
              <a:t>	</a:t>
            </a:r>
            <a:endParaRPr lang="en-US" sz="1200" dirty="0" smtClean="0">
              <a:latin typeface="Arial" pitchFamily="34" charset="0"/>
              <a:cs typeface="Arial" pitchFamily="34" charset="0"/>
            </a:endParaRPr>
          </a:p>
          <a:p>
            <a:pPr marL="171450" indent="-171450">
              <a:buFont typeface="Wingdings" pitchFamily="2" charset="2"/>
              <a:buChar char="ü"/>
            </a:pPr>
            <a:r>
              <a:rPr lang="en-US" sz="1200" dirty="0" smtClean="0">
                <a:latin typeface="Arial" pitchFamily="34" charset="0"/>
                <a:cs typeface="Arial" pitchFamily="34" charset="0"/>
              </a:rPr>
              <a:t>Jan </a:t>
            </a:r>
            <a:r>
              <a:rPr lang="en-US" sz="1200" dirty="0">
                <a:latin typeface="Arial" pitchFamily="34" charset="0"/>
                <a:cs typeface="Arial" pitchFamily="34" charset="0"/>
              </a:rPr>
              <a:t>2009	CD-3, Approve Start of </a:t>
            </a:r>
            <a:r>
              <a:rPr lang="en-US" sz="1200" dirty="0" smtClean="0">
                <a:latin typeface="Arial" pitchFamily="34" charset="0"/>
                <a:cs typeface="Arial" pitchFamily="34" charset="0"/>
              </a:rPr>
              <a:t>Construction</a:t>
            </a:r>
            <a:r>
              <a:rPr lang="en-US" sz="1200" dirty="0">
                <a:latin typeface="Arial" pitchFamily="34" charset="0"/>
                <a:cs typeface="Arial" pitchFamily="34" charset="0"/>
              </a:rPr>
              <a:t>	</a:t>
            </a:r>
            <a:endParaRPr lang="en-US" sz="1200" dirty="0" smtClean="0">
              <a:latin typeface="Arial" pitchFamily="34" charset="0"/>
              <a:cs typeface="Arial" pitchFamily="34" charset="0"/>
            </a:endParaRPr>
          </a:p>
          <a:p>
            <a:pPr marL="171450" indent="-171450">
              <a:buFont typeface="Wingdings" pitchFamily="2" charset="2"/>
              <a:buChar char="ü"/>
            </a:pPr>
            <a:r>
              <a:rPr lang="en-US" sz="1200" dirty="0" smtClean="0">
                <a:latin typeface="Arial" pitchFamily="34" charset="0"/>
                <a:cs typeface="Arial" pitchFamily="34" charset="0"/>
              </a:rPr>
              <a:t>Dec </a:t>
            </a:r>
            <a:r>
              <a:rPr lang="en-US" sz="1200" dirty="0">
                <a:latin typeface="Arial" pitchFamily="34" charset="0"/>
                <a:cs typeface="Arial" pitchFamily="34" charset="0"/>
              </a:rPr>
              <a:t>2014	Project Early </a:t>
            </a:r>
            <a:r>
              <a:rPr lang="en-US" sz="1200" dirty="0" smtClean="0">
                <a:latin typeface="Arial" pitchFamily="34" charset="0"/>
                <a:cs typeface="Arial" pitchFamily="34" charset="0"/>
              </a:rPr>
              <a:t>Completion</a:t>
            </a:r>
          </a:p>
          <a:p>
            <a:pPr marL="171450" indent="-171450">
              <a:buFont typeface="Wingdings" pitchFamily="2" charset="2"/>
              <a:buChar char="ü"/>
            </a:pPr>
            <a:r>
              <a:rPr lang="en-US" sz="1200" dirty="0" smtClean="0">
                <a:latin typeface="Arial" pitchFamily="34" charset="0"/>
                <a:cs typeface="Arial" pitchFamily="34" charset="0"/>
              </a:rPr>
              <a:t>Feb 2015	S-1 Dedication of NSLS-II                                                                   </a:t>
            </a:r>
          </a:p>
          <a:p>
            <a:pPr marL="171450" indent="-171450">
              <a:buFont typeface="Wingdings" panose="05000000000000000000" pitchFamily="2" charset="2"/>
              <a:buChar char="ü"/>
              <a:tabLst>
                <a:tab pos="174625" algn="l"/>
              </a:tabLst>
            </a:pPr>
            <a:r>
              <a:rPr lang="en-US" sz="1200" dirty="0">
                <a:latin typeface="Arial" pitchFamily="34" charset="0"/>
                <a:cs typeface="Arial" pitchFamily="34" charset="0"/>
              </a:rPr>
              <a:t>	</a:t>
            </a:r>
            <a:r>
              <a:rPr lang="en-US" sz="1200" dirty="0" smtClean="0">
                <a:solidFill>
                  <a:srgbClr val="FF0000"/>
                </a:solidFill>
                <a:latin typeface="Arial" pitchFamily="34" charset="0"/>
                <a:cs typeface="Arial" pitchFamily="34" charset="0"/>
              </a:rPr>
              <a:t>Mar </a:t>
            </a:r>
            <a:r>
              <a:rPr lang="en-US" sz="1200" dirty="0">
                <a:solidFill>
                  <a:srgbClr val="FF0000"/>
                </a:solidFill>
                <a:latin typeface="Arial" pitchFamily="34" charset="0"/>
                <a:cs typeface="Arial" pitchFamily="34" charset="0"/>
              </a:rPr>
              <a:t>2015	CD-4, Approve Start of Operations</a:t>
            </a:r>
            <a:r>
              <a:rPr lang="en-US" sz="1200" dirty="0">
                <a:latin typeface="Arial" pitchFamily="34" charset="0"/>
                <a:cs typeface="Arial" pitchFamily="34" charset="0"/>
              </a:rPr>
              <a:t/>
            </a:r>
            <a:br>
              <a:rPr lang="en-US" sz="1200" dirty="0">
                <a:latin typeface="Arial" pitchFamily="34" charset="0"/>
                <a:cs typeface="Arial" pitchFamily="34" charset="0"/>
              </a:rPr>
            </a:br>
            <a:r>
              <a:rPr lang="en-US" sz="1200" dirty="0">
                <a:latin typeface="Arial" pitchFamily="34" charset="0"/>
                <a:cs typeface="Arial" pitchFamily="34" charset="0"/>
              </a:rPr>
              <a:t>		</a:t>
            </a:r>
          </a:p>
        </p:txBody>
      </p:sp>
    </p:spTree>
    <p:extLst>
      <p:ext uri="{BB962C8B-B14F-4D97-AF65-F5344CB8AC3E}">
        <p14:creationId xmlns:p14="http://schemas.microsoft.com/office/powerpoint/2010/main" val="198714741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ndering03B"/>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7938"/>
            <a:ext cx="9140825"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5930900" y="1341438"/>
            <a:ext cx="2079625" cy="1373187"/>
            <a:chOff x="3736" y="845"/>
            <a:chExt cx="1310" cy="865"/>
          </a:xfrm>
        </p:grpSpPr>
        <p:sp>
          <p:nvSpPr>
            <p:cNvPr id="11306" name="Line 5"/>
            <p:cNvSpPr>
              <a:spLocks noChangeShapeType="1"/>
            </p:cNvSpPr>
            <p:nvPr/>
          </p:nvSpPr>
          <p:spPr bwMode="auto">
            <a:xfrm>
              <a:off x="4386" y="1313"/>
              <a:ext cx="0" cy="397"/>
            </a:xfrm>
            <a:prstGeom prst="line">
              <a:avLst/>
            </a:prstGeom>
            <a:noFill/>
            <a:ln w="28575">
              <a:solidFill>
                <a:srgbClr val="FF00FF"/>
              </a:solidFill>
              <a:round/>
              <a:headEnd/>
              <a:tailEnd type="stealth" w="lg" len="lg"/>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894" name="Text Box 6"/>
            <p:cNvSpPr txBox="1">
              <a:spLocks noChangeArrowheads="1"/>
            </p:cNvSpPr>
            <p:nvPr/>
          </p:nvSpPr>
          <p:spPr bwMode="auto">
            <a:xfrm>
              <a:off x="3736" y="845"/>
              <a:ext cx="1310" cy="518"/>
            </a:xfrm>
            <a:prstGeom prst="rect">
              <a:avLst/>
            </a:prstGeom>
            <a:noFill/>
            <a:ln w="9525" algn="ctr">
              <a:noFill/>
              <a:miter lim="800000"/>
              <a:headEnd/>
              <a:tailEnd/>
            </a:ln>
            <a:effectLst/>
          </p:spPr>
          <p:txBody>
            <a:bodyPr wrap="none">
              <a:spAutoFit/>
            </a:bodyPr>
            <a:lstStyle/>
            <a:p>
              <a:pPr algn="ctr">
                <a:defRPr/>
              </a:pPr>
              <a:r>
                <a:rPr lang="en-US" sz="2400" b="1" dirty="0">
                  <a:solidFill>
                    <a:srgbClr val="FF00FF"/>
                  </a:solidFill>
                  <a:effectLst>
                    <a:outerShdw blurRad="38100" dist="38100" dir="2700000" algn="tl">
                      <a:srgbClr val="C0C0C0"/>
                    </a:outerShdw>
                  </a:effectLst>
                  <a:latin typeface="Arial" charset="0"/>
                  <a:ea typeface="ＭＳ Ｐゴシック" pitchFamily="-111" charset="-128"/>
                </a:rPr>
                <a:t>Injector</a:t>
              </a:r>
            </a:p>
            <a:p>
              <a:pPr algn="ctr">
                <a:defRPr/>
              </a:pPr>
              <a:r>
                <a:rPr lang="en-US" sz="2400" b="1" dirty="0">
                  <a:solidFill>
                    <a:srgbClr val="FF00FF"/>
                  </a:solidFill>
                  <a:effectLst>
                    <a:outerShdw blurRad="38100" dist="38100" dir="2700000" algn="tl">
                      <a:srgbClr val="C0C0C0"/>
                    </a:outerShdw>
                  </a:effectLst>
                  <a:latin typeface="Arial" charset="0"/>
                  <a:ea typeface="ＭＳ Ｐゴシック" pitchFamily="-111" charset="-128"/>
                </a:rPr>
                <a:t>at 2-km point</a:t>
              </a:r>
            </a:p>
          </p:txBody>
        </p:sp>
      </p:grpSp>
      <p:grpSp>
        <p:nvGrpSpPr>
          <p:cNvPr id="3" name="Group 7"/>
          <p:cNvGrpSpPr>
            <a:grpSpLocks/>
          </p:cNvGrpSpPr>
          <p:nvPr/>
        </p:nvGrpSpPr>
        <p:grpSpPr bwMode="auto">
          <a:xfrm>
            <a:off x="2417763" y="2205038"/>
            <a:ext cx="3738562" cy="1049337"/>
            <a:chOff x="1523" y="1389"/>
            <a:chExt cx="2355" cy="661"/>
          </a:xfrm>
        </p:grpSpPr>
        <p:sp>
          <p:nvSpPr>
            <p:cNvPr id="11304" name="Line 8"/>
            <p:cNvSpPr>
              <a:spLocks noChangeShapeType="1"/>
            </p:cNvSpPr>
            <p:nvPr/>
          </p:nvSpPr>
          <p:spPr bwMode="auto">
            <a:xfrm>
              <a:off x="3254" y="1858"/>
              <a:ext cx="444" cy="192"/>
            </a:xfrm>
            <a:prstGeom prst="line">
              <a:avLst/>
            </a:prstGeom>
            <a:noFill/>
            <a:ln w="28575">
              <a:solidFill>
                <a:srgbClr val="FF0000"/>
              </a:solidFill>
              <a:round/>
              <a:headEnd/>
              <a:tailEnd type="stealth" w="lg" len="lg"/>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897" name="Text Box 9"/>
            <p:cNvSpPr txBox="1">
              <a:spLocks noChangeArrowheads="1"/>
            </p:cNvSpPr>
            <p:nvPr/>
          </p:nvSpPr>
          <p:spPr bwMode="auto">
            <a:xfrm>
              <a:off x="1523" y="1389"/>
              <a:ext cx="2355" cy="518"/>
            </a:xfrm>
            <a:prstGeom prst="rect">
              <a:avLst/>
            </a:prstGeom>
            <a:noFill/>
            <a:ln w="9525" algn="ctr">
              <a:noFill/>
              <a:miter lim="800000"/>
              <a:headEnd/>
              <a:tailEnd/>
            </a:ln>
            <a:effectLst/>
          </p:spPr>
          <p:txBody>
            <a:bodyPr wrap="none">
              <a:spAutoFit/>
            </a:bodyPr>
            <a:lstStyle/>
            <a:p>
              <a:pPr>
                <a:defRPr/>
              </a:pPr>
              <a:r>
                <a:rPr lang="en-US" sz="2400" b="1" dirty="0">
                  <a:solidFill>
                    <a:srgbClr val="FF0000"/>
                  </a:solidFill>
                  <a:effectLst>
                    <a:outerShdw blurRad="38100" dist="38100" dir="2700000" algn="tl">
                      <a:srgbClr val="C0C0C0"/>
                    </a:outerShdw>
                  </a:effectLst>
                  <a:latin typeface="Arial" charset="0"/>
                  <a:ea typeface="ＭＳ Ｐゴシック" pitchFamily="-111" charset="-128"/>
                </a:rPr>
                <a:t>Existing 1/3 Linac (1 km)</a:t>
              </a:r>
            </a:p>
            <a:p>
              <a:pPr>
                <a:defRPr/>
              </a:pPr>
              <a:r>
                <a:rPr lang="en-US" sz="2400" dirty="0">
                  <a:solidFill>
                    <a:srgbClr val="FF0000"/>
                  </a:solidFill>
                  <a:effectLst>
                    <a:outerShdw blurRad="38100" dist="38100" dir="2700000" algn="tl">
                      <a:srgbClr val="C0C0C0"/>
                    </a:outerShdw>
                  </a:effectLst>
                  <a:latin typeface="Arial" charset="0"/>
                  <a:ea typeface="ＭＳ Ｐゴシック" pitchFamily="-111" charset="-128"/>
                </a:rPr>
                <a:t>(with modifications)</a:t>
              </a:r>
            </a:p>
          </p:txBody>
        </p:sp>
      </p:grpSp>
      <p:sp>
        <p:nvSpPr>
          <p:cNvPr id="165898" name="Line 10"/>
          <p:cNvSpPr>
            <a:spLocks noChangeShapeType="1"/>
          </p:cNvSpPr>
          <p:nvPr/>
        </p:nvSpPr>
        <p:spPr bwMode="auto">
          <a:xfrm flipH="1">
            <a:off x="6780213" y="2782888"/>
            <a:ext cx="315912" cy="0"/>
          </a:xfrm>
          <a:prstGeom prst="line">
            <a:avLst/>
          </a:prstGeom>
          <a:noFill/>
          <a:ln w="76200">
            <a:solidFill>
              <a:srgbClr val="FF00FF"/>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899" name="Line 11"/>
          <p:cNvSpPr>
            <a:spLocks noChangeShapeType="1"/>
          </p:cNvSpPr>
          <p:nvPr/>
        </p:nvSpPr>
        <p:spPr bwMode="auto">
          <a:xfrm flipH="1">
            <a:off x="2671763" y="4462463"/>
            <a:ext cx="1066800" cy="668337"/>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900" name="Line 12"/>
          <p:cNvSpPr>
            <a:spLocks noChangeShapeType="1"/>
          </p:cNvSpPr>
          <p:nvPr/>
        </p:nvSpPr>
        <p:spPr bwMode="auto">
          <a:xfrm flipH="1">
            <a:off x="3670300" y="3687763"/>
            <a:ext cx="1503363" cy="809625"/>
          </a:xfrm>
          <a:prstGeom prst="line">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901" name="Line 13"/>
          <p:cNvSpPr>
            <a:spLocks noChangeShapeType="1"/>
          </p:cNvSpPr>
          <p:nvPr/>
        </p:nvSpPr>
        <p:spPr bwMode="auto">
          <a:xfrm flipH="1">
            <a:off x="5003800" y="2778125"/>
            <a:ext cx="1800225" cy="100012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902" name="AutoShape 14"/>
          <p:cNvSpPr>
            <a:spLocks noChangeArrowheads="1"/>
          </p:cNvSpPr>
          <p:nvPr/>
        </p:nvSpPr>
        <p:spPr bwMode="auto">
          <a:xfrm rot="720688">
            <a:off x="561975" y="6122988"/>
            <a:ext cx="603250" cy="201612"/>
          </a:xfrm>
          <a:prstGeom prst="parallelogram">
            <a:avLst>
              <a:gd name="adj" fmla="val 122484"/>
            </a:avLst>
          </a:prstGeom>
          <a:solidFill>
            <a:schemeClr val="bg1"/>
          </a:solidFill>
          <a:ln w="9525" algn="ctr">
            <a:solidFill>
              <a:schemeClr val="tx1"/>
            </a:solidFill>
            <a:miter lim="800000"/>
            <a:headEnd/>
            <a:tailEnd/>
          </a:ln>
        </p:spPr>
        <p:txBody>
          <a:bodyPr anchor="ctr">
            <a:spAutoFit/>
          </a:bodyPr>
          <a:lstStyle/>
          <a:p>
            <a:endParaRPr lang="en-US" dirty="0"/>
          </a:p>
        </p:txBody>
      </p:sp>
      <p:sp>
        <p:nvSpPr>
          <p:cNvPr id="165903" name="Line 15"/>
          <p:cNvSpPr>
            <a:spLocks noChangeShapeType="1"/>
          </p:cNvSpPr>
          <p:nvPr/>
        </p:nvSpPr>
        <p:spPr bwMode="auto">
          <a:xfrm flipH="1">
            <a:off x="973138" y="5224463"/>
            <a:ext cx="1527175" cy="955675"/>
          </a:xfrm>
          <a:prstGeom prst="line">
            <a:avLst/>
          </a:prstGeom>
          <a:noFill/>
          <a:ln w="76200">
            <a:solidFill>
              <a:srgbClr val="00CC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grpSp>
        <p:nvGrpSpPr>
          <p:cNvPr id="4" name="Group 16"/>
          <p:cNvGrpSpPr>
            <a:grpSpLocks/>
          </p:cNvGrpSpPr>
          <p:nvPr/>
        </p:nvGrpSpPr>
        <p:grpSpPr bwMode="auto">
          <a:xfrm>
            <a:off x="760413" y="5978525"/>
            <a:ext cx="3783012" cy="822325"/>
            <a:chOff x="479" y="3766"/>
            <a:chExt cx="2383" cy="518"/>
          </a:xfrm>
        </p:grpSpPr>
        <p:grpSp>
          <p:nvGrpSpPr>
            <p:cNvPr id="11300" name="Group 17"/>
            <p:cNvGrpSpPr>
              <a:grpSpLocks/>
            </p:cNvGrpSpPr>
            <p:nvPr/>
          </p:nvGrpSpPr>
          <p:grpSpPr bwMode="auto">
            <a:xfrm>
              <a:off x="731" y="3766"/>
              <a:ext cx="2131" cy="518"/>
              <a:chOff x="731" y="3766"/>
              <a:chExt cx="2131" cy="518"/>
            </a:xfrm>
          </p:grpSpPr>
          <p:sp>
            <p:nvSpPr>
              <p:cNvPr id="165906" name="Text Box 18"/>
              <p:cNvSpPr txBox="1">
                <a:spLocks noChangeArrowheads="1"/>
              </p:cNvSpPr>
              <p:nvPr/>
            </p:nvSpPr>
            <p:spPr bwMode="auto">
              <a:xfrm>
                <a:off x="1021" y="3766"/>
                <a:ext cx="1841" cy="518"/>
              </a:xfrm>
              <a:prstGeom prst="rect">
                <a:avLst/>
              </a:prstGeom>
              <a:noFill/>
              <a:ln w="9525" algn="ctr">
                <a:noFill/>
                <a:miter lim="800000"/>
                <a:headEnd/>
                <a:tailEnd/>
              </a:ln>
              <a:effectLst/>
            </p:spPr>
            <p:txBody>
              <a:bodyPr wrap="none">
                <a:spAutoFit/>
              </a:bodyPr>
              <a:lstStyle/>
              <a:p>
                <a:pPr>
                  <a:defRPr/>
                </a:pPr>
                <a:r>
                  <a:rPr lang="en-US" sz="2400" b="1" dirty="0">
                    <a:solidFill>
                      <a:srgbClr val="0000FF"/>
                    </a:solidFill>
                    <a:effectLst>
                      <a:outerShdw blurRad="38100" dist="38100" dir="2700000" algn="tl">
                        <a:srgbClr val="C0C0C0"/>
                      </a:outerShdw>
                    </a:effectLst>
                    <a:latin typeface="Arial" charset="0"/>
                    <a:ea typeface="ＭＳ Ｐゴシック" pitchFamily="-111" charset="-128"/>
                  </a:rPr>
                  <a:t>Far Experiment</a:t>
                </a:r>
              </a:p>
              <a:p>
                <a:pPr>
                  <a:defRPr/>
                </a:pPr>
                <a:r>
                  <a:rPr lang="en-US" sz="2400" b="1" dirty="0">
                    <a:solidFill>
                      <a:srgbClr val="0000FF"/>
                    </a:solidFill>
                    <a:effectLst>
                      <a:outerShdw blurRad="38100" dist="38100" dir="2700000" algn="tl">
                        <a:srgbClr val="C0C0C0"/>
                      </a:outerShdw>
                    </a:effectLst>
                    <a:latin typeface="Arial" charset="0"/>
                    <a:ea typeface="ＭＳ Ｐゴシック" pitchFamily="-111" charset="-128"/>
                  </a:rPr>
                  <a:t>Hall (underground)</a:t>
                </a:r>
              </a:p>
            </p:txBody>
          </p:sp>
          <p:sp>
            <p:nvSpPr>
              <p:cNvPr id="11303" name="Line 19"/>
              <p:cNvSpPr>
                <a:spLocks noChangeShapeType="1"/>
              </p:cNvSpPr>
              <p:nvPr/>
            </p:nvSpPr>
            <p:spPr bwMode="auto">
              <a:xfrm flipH="1">
                <a:off x="731" y="3929"/>
                <a:ext cx="335" cy="0"/>
              </a:xfrm>
              <a:prstGeom prst="line">
                <a:avLst/>
              </a:prstGeom>
              <a:noFill/>
              <a:ln w="28575">
                <a:solidFill>
                  <a:srgbClr val="0000FF"/>
                </a:solidFill>
                <a:round/>
                <a:headEnd/>
                <a:tailEnd type="stealth" w="lg" len="lg"/>
              </a:ln>
              <a:extLst>
                <a:ext uri="{909E8E84-426E-40DD-AFC4-6F175D3DCCD1}">
                  <a14:hiddenFill xmlns:a14="http://schemas.microsoft.com/office/drawing/2010/main">
                    <a:noFill/>
                  </a14:hiddenFill>
                </a:ext>
              </a:extLst>
            </p:spPr>
            <p:txBody>
              <a:bodyPr anchor="ctr">
                <a:spAutoFit/>
              </a:bodyPr>
              <a:lstStyle/>
              <a:p>
                <a:endParaRPr lang="en-US" dirty="0"/>
              </a:p>
            </p:txBody>
          </p:sp>
        </p:grpSp>
        <p:sp>
          <p:nvSpPr>
            <p:cNvPr id="11301" name="Oval 20"/>
            <p:cNvSpPr>
              <a:spLocks noChangeArrowheads="1"/>
            </p:cNvSpPr>
            <p:nvPr/>
          </p:nvSpPr>
          <p:spPr bwMode="auto">
            <a:xfrm>
              <a:off x="479" y="3857"/>
              <a:ext cx="128" cy="127"/>
            </a:xfrm>
            <a:prstGeom prst="ellipse">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grpSp>
      <p:sp>
        <p:nvSpPr>
          <p:cNvPr id="165909" name="AutoShape 21"/>
          <p:cNvSpPr>
            <a:spLocks noChangeArrowheads="1"/>
          </p:cNvSpPr>
          <p:nvPr/>
        </p:nvSpPr>
        <p:spPr bwMode="auto">
          <a:xfrm rot="720688">
            <a:off x="2292350" y="5081588"/>
            <a:ext cx="603250" cy="198437"/>
          </a:xfrm>
          <a:prstGeom prst="parallelogram">
            <a:avLst>
              <a:gd name="adj" fmla="val 124443"/>
            </a:avLst>
          </a:prstGeom>
          <a:solidFill>
            <a:schemeClr val="bg1"/>
          </a:solidFill>
          <a:ln w="9525" algn="ctr">
            <a:solidFill>
              <a:schemeClr val="tx1"/>
            </a:solidFill>
            <a:miter lim="800000"/>
            <a:headEnd/>
            <a:tailEnd/>
          </a:ln>
        </p:spPr>
        <p:txBody>
          <a:bodyPr anchor="ctr">
            <a:spAutoFit/>
          </a:bodyPr>
          <a:lstStyle/>
          <a:p>
            <a:endParaRPr lang="en-US" dirty="0"/>
          </a:p>
        </p:txBody>
      </p:sp>
      <p:grpSp>
        <p:nvGrpSpPr>
          <p:cNvPr id="6" name="Group 22"/>
          <p:cNvGrpSpPr>
            <a:grpSpLocks/>
          </p:cNvGrpSpPr>
          <p:nvPr/>
        </p:nvGrpSpPr>
        <p:grpSpPr bwMode="auto">
          <a:xfrm>
            <a:off x="2493963" y="4986338"/>
            <a:ext cx="4908550" cy="822325"/>
            <a:chOff x="1571" y="3141"/>
            <a:chExt cx="3092" cy="518"/>
          </a:xfrm>
        </p:grpSpPr>
        <p:grpSp>
          <p:nvGrpSpPr>
            <p:cNvPr id="11296" name="Group 23"/>
            <p:cNvGrpSpPr>
              <a:grpSpLocks/>
            </p:cNvGrpSpPr>
            <p:nvPr/>
          </p:nvGrpSpPr>
          <p:grpSpPr bwMode="auto">
            <a:xfrm>
              <a:off x="1785" y="3141"/>
              <a:ext cx="2878" cy="518"/>
              <a:chOff x="1785" y="3141"/>
              <a:chExt cx="2878" cy="518"/>
            </a:xfrm>
          </p:grpSpPr>
          <p:sp>
            <p:nvSpPr>
              <p:cNvPr id="165912" name="Text Box 24"/>
              <p:cNvSpPr txBox="1">
                <a:spLocks noChangeArrowheads="1"/>
              </p:cNvSpPr>
              <p:nvPr/>
            </p:nvSpPr>
            <p:spPr bwMode="auto">
              <a:xfrm>
                <a:off x="2412" y="3141"/>
                <a:ext cx="2251" cy="518"/>
              </a:xfrm>
              <a:prstGeom prst="rect">
                <a:avLst/>
              </a:prstGeom>
              <a:noFill/>
              <a:ln w="9525" algn="ctr">
                <a:noFill/>
                <a:miter lim="800000"/>
                <a:headEnd/>
                <a:tailEnd/>
              </a:ln>
              <a:effectLst/>
            </p:spPr>
            <p:txBody>
              <a:bodyPr>
                <a:spAutoFit/>
              </a:bodyPr>
              <a:lstStyle/>
              <a:p>
                <a:pPr>
                  <a:defRPr/>
                </a:pPr>
                <a:r>
                  <a:rPr lang="en-US" sz="2400" b="1" dirty="0">
                    <a:solidFill>
                      <a:srgbClr val="00CCFF"/>
                    </a:solidFill>
                    <a:effectLst>
                      <a:outerShdw blurRad="38100" dist="38100" dir="2700000" algn="tl">
                        <a:srgbClr val="C0C0C0"/>
                      </a:outerShdw>
                    </a:effectLst>
                    <a:latin typeface="Arial" charset="0"/>
                    <a:ea typeface="ＭＳ Ｐゴシック" pitchFamily="-111" charset="-128"/>
                  </a:rPr>
                  <a:t>Near Experiment Hall (underground)</a:t>
                </a:r>
              </a:p>
            </p:txBody>
          </p:sp>
          <p:sp>
            <p:nvSpPr>
              <p:cNvPr id="11299" name="Line 25"/>
              <p:cNvSpPr>
                <a:spLocks noChangeShapeType="1"/>
              </p:cNvSpPr>
              <p:nvPr/>
            </p:nvSpPr>
            <p:spPr bwMode="auto">
              <a:xfrm flipH="1" flipV="1">
                <a:off x="1785" y="3302"/>
                <a:ext cx="635" cy="0"/>
              </a:xfrm>
              <a:prstGeom prst="line">
                <a:avLst/>
              </a:prstGeom>
              <a:noFill/>
              <a:ln w="28575">
                <a:solidFill>
                  <a:srgbClr val="00FFFF"/>
                </a:solidFill>
                <a:round/>
                <a:headEnd/>
                <a:tailEnd type="stealth" w="lg" len="lg"/>
              </a:ln>
              <a:extLst>
                <a:ext uri="{909E8E84-426E-40DD-AFC4-6F175D3DCCD1}">
                  <a14:hiddenFill xmlns:a14="http://schemas.microsoft.com/office/drawing/2010/main">
                    <a:noFill/>
                  </a14:hiddenFill>
                </a:ext>
              </a:extLst>
            </p:spPr>
            <p:txBody>
              <a:bodyPr anchor="ctr">
                <a:spAutoFit/>
              </a:bodyPr>
              <a:lstStyle/>
              <a:p>
                <a:endParaRPr lang="en-US" dirty="0"/>
              </a:p>
            </p:txBody>
          </p:sp>
        </p:grpSp>
        <p:sp>
          <p:nvSpPr>
            <p:cNvPr id="11297" name="Oval 26"/>
            <p:cNvSpPr>
              <a:spLocks noChangeArrowheads="1"/>
            </p:cNvSpPr>
            <p:nvPr/>
          </p:nvSpPr>
          <p:spPr bwMode="auto">
            <a:xfrm>
              <a:off x="1571" y="3201"/>
              <a:ext cx="127" cy="125"/>
            </a:xfrm>
            <a:prstGeom prst="ellipse">
              <a:avLst/>
            </a:prstGeom>
            <a:solidFill>
              <a:srgbClr val="00FF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grpSp>
      <p:grpSp>
        <p:nvGrpSpPr>
          <p:cNvPr id="8" name="Group 27"/>
          <p:cNvGrpSpPr>
            <a:grpSpLocks/>
          </p:cNvGrpSpPr>
          <p:nvPr/>
        </p:nvGrpSpPr>
        <p:grpSpPr bwMode="auto">
          <a:xfrm>
            <a:off x="107950" y="3197225"/>
            <a:ext cx="4468813" cy="741363"/>
            <a:chOff x="68" y="2014"/>
            <a:chExt cx="2815" cy="467"/>
          </a:xfrm>
        </p:grpSpPr>
        <p:sp>
          <p:nvSpPr>
            <p:cNvPr id="11294" name="Line 28"/>
            <p:cNvSpPr>
              <a:spLocks noChangeShapeType="1"/>
            </p:cNvSpPr>
            <p:nvPr/>
          </p:nvSpPr>
          <p:spPr bwMode="auto">
            <a:xfrm>
              <a:off x="2438" y="2290"/>
              <a:ext cx="445" cy="191"/>
            </a:xfrm>
            <a:prstGeom prst="line">
              <a:avLst/>
            </a:prstGeom>
            <a:noFill/>
            <a:ln w="28575">
              <a:solidFill>
                <a:srgbClr val="FF9900"/>
              </a:solidFill>
              <a:round/>
              <a:headEnd/>
              <a:tailEnd type="stealth" w="lg" len="lg"/>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917" name="Text Box 29"/>
            <p:cNvSpPr txBox="1">
              <a:spLocks noChangeArrowheads="1"/>
            </p:cNvSpPr>
            <p:nvPr/>
          </p:nvSpPr>
          <p:spPr bwMode="auto">
            <a:xfrm>
              <a:off x="68" y="2014"/>
              <a:ext cx="2022" cy="330"/>
            </a:xfrm>
            <a:prstGeom prst="rect">
              <a:avLst/>
            </a:prstGeom>
            <a:noFill/>
            <a:ln w="9525" algn="ctr">
              <a:noFill/>
              <a:miter lim="800000"/>
              <a:headEnd/>
              <a:tailEnd/>
            </a:ln>
            <a:effectLst/>
          </p:spPr>
          <p:txBody>
            <a:bodyPr wrap="none">
              <a:spAutoFit/>
            </a:bodyPr>
            <a:lstStyle/>
            <a:p>
              <a:pPr>
                <a:defRPr/>
              </a:pPr>
              <a:r>
                <a:rPr lang="en-US" sz="2400" b="1" dirty="0">
                  <a:solidFill>
                    <a:srgbClr val="FF9900"/>
                  </a:solidFill>
                  <a:effectLst>
                    <a:outerShdw blurRad="38100" dist="38100" dir="2700000" algn="tl">
                      <a:srgbClr val="C0C0C0"/>
                    </a:outerShdw>
                  </a:effectLst>
                  <a:latin typeface="Arial" charset="0"/>
                  <a:ea typeface="ＭＳ Ｐゴシック" pitchFamily="-111" charset="-128"/>
                </a:rPr>
                <a:t>New </a:t>
              </a:r>
              <a:r>
                <a:rPr lang="en-US" sz="2800" b="1" i="1" dirty="0">
                  <a:solidFill>
                    <a:srgbClr val="FF9900"/>
                  </a:solidFill>
                  <a:effectLst>
                    <a:outerShdw blurRad="38100" dist="38100" dir="2700000" algn="tl">
                      <a:srgbClr val="C0C0C0"/>
                    </a:outerShdw>
                  </a:effectLst>
                  <a:latin typeface="Times New Roman" pitchFamily="18" charset="0"/>
                  <a:ea typeface="ＭＳ Ｐゴシック" pitchFamily="-111" charset="-128"/>
                </a:rPr>
                <a:t>e</a:t>
              </a:r>
              <a:r>
                <a:rPr lang="en-US" sz="2800" b="1" baseline="30000" dirty="0">
                  <a:solidFill>
                    <a:srgbClr val="FF9900"/>
                  </a:solidFill>
                  <a:effectLst>
                    <a:outerShdw blurRad="38100" dist="38100" dir="2700000" algn="tl">
                      <a:srgbClr val="C0C0C0"/>
                    </a:outerShdw>
                  </a:effectLst>
                  <a:latin typeface="Symbol" pitchFamily="18" charset="2"/>
                  <a:ea typeface="ＭＳ Ｐゴシック" pitchFamily="-111" charset="-128"/>
                </a:rPr>
                <a:t>-</a:t>
              </a:r>
              <a:r>
                <a:rPr lang="en-US" sz="2400" b="1" dirty="0">
                  <a:solidFill>
                    <a:srgbClr val="FF9900"/>
                  </a:solidFill>
                  <a:effectLst>
                    <a:outerShdw blurRad="38100" dist="38100" dir="2700000" algn="tl">
                      <a:srgbClr val="C0C0C0"/>
                    </a:outerShdw>
                  </a:effectLst>
                  <a:latin typeface="Arial" charset="0"/>
                  <a:ea typeface="ＭＳ Ｐゴシック" pitchFamily="-111" charset="-128"/>
                </a:rPr>
                <a:t> Transfer </a:t>
              </a:r>
              <a:r>
                <a:rPr lang="en-US" sz="2400" b="1" dirty="0" smtClean="0">
                  <a:solidFill>
                    <a:srgbClr val="FF9900"/>
                  </a:solidFill>
                  <a:effectLst>
                    <a:outerShdw blurRad="38100" dist="38100" dir="2700000" algn="tl">
                      <a:srgbClr val="C0C0C0"/>
                    </a:outerShdw>
                  </a:effectLst>
                  <a:latin typeface="Arial" charset="0"/>
                  <a:ea typeface="ＭＳ Ｐゴシック" pitchFamily="-111" charset="-128"/>
                </a:rPr>
                <a:t>Line</a:t>
              </a:r>
              <a:endParaRPr lang="en-US" sz="2400" b="1" dirty="0">
                <a:solidFill>
                  <a:srgbClr val="FF9900"/>
                </a:solidFill>
                <a:effectLst>
                  <a:outerShdw blurRad="38100" dist="38100" dir="2700000" algn="tl">
                    <a:srgbClr val="C0C0C0"/>
                  </a:outerShdw>
                </a:effectLst>
                <a:latin typeface="Arial" charset="0"/>
                <a:ea typeface="ＭＳ Ｐゴシック" pitchFamily="-111" charset="-128"/>
              </a:endParaRPr>
            </a:p>
          </p:txBody>
        </p:sp>
      </p:grpSp>
      <p:grpSp>
        <p:nvGrpSpPr>
          <p:cNvPr id="9" name="Group 30"/>
          <p:cNvGrpSpPr>
            <a:grpSpLocks/>
          </p:cNvGrpSpPr>
          <p:nvPr/>
        </p:nvGrpSpPr>
        <p:grpSpPr bwMode="auto">
          <a:xfrm>
            <a:off x="344488" y="4098925"/>
            <a:ext cx="2016125" cy="1511300"/>
            <a:chOff x="113" y="2614"/>
            <a:chExt cx="1270" cy="952"/>
          </a:xfrm>
        </p:grpSpPr>
        <p:sp>
          <p:nvSpPr>
            <p:cNvPr id="165919" name="Text Box 31"/>
            <p:cNvSpPr txBox="1">
              <a:spLocks noChangeArrowheads="1"/>
            </p:cNvSpPr>
            <p:nvPr/>
          </p:nvSpPr>
          <p:spPr bwMode="auto">
            <a:xfrm>
              <a:off x="113" y="2614"/>
              <a:ext cx="1270" cy="748"/>
            </a:xfrm>
            <a:prstGeom prst="rect">
              <a:avLst/>
            </a:prstGeom>
            <a:noFill/>
            <a:ln w="28575">
              <a:noFill/>
              <a:miter lim="800000"/>
              <a:headEnd/>
              <a:tailEnd type="none" w="lg" len="lg"/>
            </a:ln>
            <a:effectLst/>
          </p:spPr>
          <p:txBody>
            <a:bodyPr>
              <a:spAutoFit/>
            </a:bodyPr>
            <a:lstStyle/>
            <a:p>
              <a:pPr eaLnBrk="1" hangingPunct="1">
                <a:defRPr/>
              </a:pPr>
              <a:r>
                <a:rPr lang="en-US" sz="2400" b="1" dirty="0">
                  <a:solidFill>
                    <a:srgbClr val="33CC33"/>
                  </a:solidFill>
                  <a:effectLst>
                    <a:outerShdw blurRad="38100" dist="38100" dir="2700000" algn="tl">
                      <a:srgbClr val="C0C0C0"/>
                    </a:outerShdw>
                  </a:effectLst>
                  <a:latin typeface="Arial" charset="0"/>
                  <a:ea typeface="ＭＳ Ｐゴシック" pitchFamily="-111" charset="-128"/>
                </a:rPr>
                <a:t>X-ray Transport Line (200 m)</a:t>
              </a:r>
            </a:p>
          </p:txBody>
        </p:sp>
        <p:sp>
          <p:nvSpPr>
            <p:cNvPr id="11293" name="Line 32"/>
            <p:cNvSpPr>
              <a:spLocks noChangeShapeType="1"/>
            </p:cNvSpPr>
            <p:nvPr/>
          </p:nvSpPr>
          <p:spPr bwMode="auto">
            <a:xfrm>
              <a:off x="567" y="3339"/>
              <a:ext cx="408" cy="227"/>
            </a:xfrm>
            <a:prstGeom prst="line">
              <a:avLst/>
            </a:prstGeom>
            <a:noFill/>
            <a:ln w="28575">
              <a:solidFill>
                <a:srgbClr val="00CC00"/>
              </a:solidFill>
              <a:round/>
              <a:headEnd/>
              <a:tailEnd type="stealth" w="lg" len="lg"/>
            </a:ln>
            <a:extLst>
              <a:ext uri="{909E8E84-426E-40DD-AFC4-6F175D3DCCD1}">
                <a14:hiddenFill xmlns:a14="http://schemas.microsoft.com/office/drawing/2010/main">
                  <a:noFill/>
                </a14:hiddenFill>
              </a:ext>
            </a:extLst>
          </p:spPr>
          <p:txBody>
            <a:bodyPr anchor="ctr"/>
            <a:lstStyle/>
            <a:p>
              <a:endParaRPr lang="en-US" dirty="0"/>
            </a:p>
          </p:txBody>
        </p:sp>
      </p:grpSp>
      <p:grpSp>
        <p:nvGrpSpPr>
          <p:cNvPr id="11288" name="Group 34"/>
          <p:cNvGrpSpPr>
            <a:grpSpLocks/>
          </p:cNvGrpSpPr>
          <p:nvPr/>
        </p:nvGrpSpPr>
        <p:grpSpPr bwMode="auto">
          <a:xfrm>
            <a:off x="3446463" y="4521203"/>
            <a:ext cx="3213100" cy="457200"/>
            <a:chOff x="2171" y="2848"/>
            <a:chExt cx="2024" cy="288"/>
          </a:xfrm>
        </p:grpSpPr>
        <p:sp>
          <p:nvSpPr>
            <p:cNvPr id="165923" name="Text Box 35"/>
            <p:cNvSpPr txBox="1">
              <a:spLocks noChangeArrowheads="1"/>
            </p:cNvSpPr>
            <p:nvPr/>
          </p:nvSpPr>
          <p:spPr bwMode="auto">
            <a:xfrm>
              <a:off x="2447" y="2848"/>
              <a:ext cx="1748" cy="288"/>
            </a:xfrm>
            <a:prstGeom prst="rect">
              <a:avLst/>
            </a:prstGeom>
            <a:noFill/>
            <a:ln w="9525" algn="ctr">
              <a:noFill/>
              <a:miter lim="800000"/>
              <a:headEnd/>
              <a:tailEnd/>
            </a:ln>
            <a:effectLst/>
          </p:spPr>
          <p:txBody>
            <a:bodyPr wrap="none">
              <a:spAutoFit/>
            </a:bodyPr>
            <a:lstStyle/>
            <a:p>
              <a:pPr>
                <a:defRPr/>
              </a:pPr>
              <a:r>
                <a:rPr lang="en-US" sz="2400" b="1" dirty="0">
                  <a:solidFill>
                    <a:srgbClr val="FFFF00"/>
                  </a:solidFill>
                  <a:effectLst>
                    <a:outerShdw blurRad="38100" dist="38100" dir="2700000" algn="tl">
                      <a:srgbClr val="C0C0C0"/>
                    </a:outerShdw>
                  </a:effectLst>
                  <a:latin typeface="Arial" charset="0"/>
                  <a:ea typeface="ＭＳ Ｐゴシック" pitchFamily="-111" charset="-128"/>
                </a:rPr>
                <a:t>Undulator (130 m)</a:t>
              </a:r>
            </a:p>
          </p:txBody>
        </p:sp>
        <p:sp>
          <p:nvSpPr>
            <p:cNvPr id="11291" name="Line 36"/>
            <p:cNvSpPr>
              <a:spLocks noChangeShapeType="1"/>
            </p:cNvSpPr>
            <p:nvPr/>
          </p:nvSpPr>
          <p:spPr bwMode="auto">
            <a:xfrm flipH="1" flipV="1">
              <a:off x="2171" y="2983"/>
              <a:ext cx="301" cy="0"/>
            </a:xfrm>
            <a:prstGeom prst="line">
              <a:avLst/>
            </a:prstGeom>
            <a:noFill/>
            <a:ln w="28575">
              <a:solidFill>
                <a:srgbClr val="FFFF00"/>
              </a:solidFill>
              <a:round/>
              <a:headEnd/>
              <a:tailEnd type="stealth" w="lg" len="lg"/>
            </a:ln>
            <a:extLst>
              <a:ext uri="{909E8E84-426E-40DD-AFC4-6F175D3DCCD1}">
                <a14:hiddenFill xmlns:a14="http://schemas.microsoft.com/office/drawing/2010/main">
                  <a:noFill/>
                </a14:hiddenFill>
              </a:ext>
            </a:extLst>
          </p:spPr>
          <p:txBody>
            <a:bodyPr anchor="ctr">
              <a:spAutoFit/>
            </a:bodyPr>
            <a:lstStyle/>
            <a:p>
              <a:endParaRPr lang="en-US" dirty="0"/>
            </a:p>
          </p:txBody>
        </p:sp>
      </p:grpSp>
      <p:grpSp>
        <p:nvGrpSpPr>
          <p:cNvPr id="12" name="Group 38"/>
          <p:cNvGrpSpPr>
            <a:grpSpLocks/>
          </p:cNvGrpSpPr>
          <p:nvPr/>
        </p:nvGrpSpPr>
        <p:grpSpPr bwMode="auto">
          <a:xfrm>
            <a:off x="766763" y="4940300"/>
            <a:ext cx="2070100" cy="1384300"/>
            <a:chOff x="483" y="3112"/>
            <a:chExt cx="1304" cy="872"/>
          </a:xfrm>
        </p:grpSpPr>
        <p:sp>
          <p:nvSpPr>
            <p:cNvPr id="11285" name="Oval 39"/>
            <p:cNvSpPr>
              <a:spLocks noChangeArrowheads="1"/>
            </p:cNvSpPr>
            <p:nvPr/>
          </p:nvSpPr>
          <p:spPr bwMode="auto">
            <a:xfrm>
              <a:off x="1691" y="3112"/>
              <a:ext cx="96" cy="96"/>
            </a:xfrm>
            <a:prstGeom prst="ellipse">
              <a:avLst/>
            </a:prstGeom>
            <a:solidFill>
              <a:schemeClr val="fo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11286" name="Line 40"/>
            <p:cNvSpPr>
              <a:spLocks noChangeShapeType="1"/>
            </p:cNvSpPr>
            <p:nvPr/>
          </p:nvSpPr>
          <p:spPr bwMode="auto">
            <a:xfrm flipH="1">
              <a:off x="651" y="3304"/>
              <a:ext cx="1064" cy="680"/>
            </a:xfrm>
            <a:prstGeom prst="line">
              <a:avLst/>
            </a:prstGeom>
            <a:noFill/>
            <a:ln w="76200">
              <a:solidFill>
                <a:srgbClr val="99CC00">
                  <a:alpha val="50195"/>
                </a:srgb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1287" name="Oval 41"/>
            <p:cNvSpPr>
              <a:spLocks noChangeArrowheads="1"/>
            </p:cNvSpPr>
            <p:nvPr/>
          </p:nvSpPr>
          <p:spPr bwMode="auto">
            <a:xfrm>
              <a:off x="483" y="3888"/>
              <a:ext cx="96" cy="96"/>
            </a:xfrm>
            <a:prstGeom prst="ellipse">
              <a:avLst/>
            </a:prstGeom>
            <a:solidFill>
              <a:schemeClr val="fo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grpSp>
      <p:sp>
        <p:nvSpPr>
          <p:cNvPr id="11283" name="Text Box 43"/>
          <p:cNvSpPr txBox="1">
            <a:spLocks noChangeArrowheads="1"/>
          </p:cNvSpPr>
          <p:nvPr/>
        </p:nvSpPr>
        <p:spPr bwMode="auto">
          <a:xfrm>
            <a:off x="3786188" y="5751511"/>
            <a:ext cx="53990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eaLnBrk="1" hangingPunct="1"/>
            <a:r>
              <a:rPr lang="en-US" sz="2400" b="1" dirty="0">
                <a:solidFill>
                  <a:schemeClr val="folHlink"/>
                </a:solidFill>
              </a:rPr>
              <a:t>X-Ray Transport/Optics/Diagnostics</a:t>
            </a:r>
          </a:p>
          <a:p>
            <a:pPr eaLnBrk="1" hangingPunct="1"/>
            <a:endParaRPr lang="en-US" sz="1600" b="1" dirty="0">
              <a:solidFill>
                <a:schemeClr val="hlink"/>
              </a:solidFill>
            </a:endParaRPr>
          </a:p>
        </p:txBody>
      </p:sp>
      <p:sp>
        <p:nvSpPr>
          <p:cNvPr id="5" name="TextBox 4"/>
          <p:cNvSpPr txBox="1"/>
          <p:nvPr/>
        </p:nvSpPr>
        <p:spPr>
          <a:xfrm>
            <a:off x="641268" y="902525"/>
            <a:ext cx="4630820" cy="523220"/>
          </a:xfrm>
          <a:prstGeom prst="rect">
            <a:avLst/>
          </a:prstGeom>
          <a:noFill/>
        </p:spPr>
        <p:txBody>
          <a:bodyPr wrap="square" rtlCol="0">
            <a:spAutoFit/>
          </a:bodyPr>
          <a:lstStyle/>
          <a:p>
            <a:r>
              <a:rPr lang="en-US" sz="2800" dirty="0" smtClean="0">
                <a:solidFill>
                  <a:schemeClr val="bg1"/>
                </a:solidFill>
              </a:rPr>
              <a:t>LCLS Facility</a:t>
            </a:r>
            <a:endParaRPr lang="en-US" sz="2800" dirty="0">
              <a:solidFill>
                <a:schemeClr val="bg1"/>
              </a:solidFill>
            </a:endParaRPr>
          </a:p>
        </p:txBody>
      </p:sp>
    </p:spTree>
    <p:extLst>
      <p:ext uri="{BB962C8B-B14F-4D97-AF65-F5344CB8AC3E}">
        <p14:creationId xmlns:p14="http://schemas.microsoft.com/office/powerpoint/2010/main" val="9760191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58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58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59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5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9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590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90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28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8" grpId="0" animBg="1"/>
      <p:bldP spid="165899" grpId="0" animBg="1"/>
      <p:bldP spid="165900" grpId="0" animBg="1"/>
      <p:bldP spid="165901" grpId="0" animBg="1"/>
      <p:bldP spid="165902" grpId="0" animBg="1"/>
      <p:bldP spid="165903" grpId="0" animBg="1"/>
      <p:bldP spid="165909" grpId="0" animBg="1"/>
      <p:bldP spid="1128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9600" y="762000"/>
            <a:ext cx="4648200" cy="5485242"/>
          </a:xfrm>
        </p:spPr>
        <p:txBody>
          <a:bodyPr/>
          <a:lstStyle/>
          <a:p>
            <a:pPr marL="0">
              <a:spcBef>
                <a:spcPts val="0"/>
              </a:spcBef>
              <a:buNone/>
            </a:pPr>
            <a:r>
              <a:rPr lang="en-US" sz="2000" dirty="0" smtClean="0">
                <a:solidFill>
                  <a:srgbClr val="106636"/>
                </a:solidFill>
              </a:rPr>
              <a:t>Scientific Achievement </a:t>
            </a:r>
            <a:endParaRPr lang="en-US" sz="2000" dirty="0">
              <a:solidFill>
                <a:srgbClr val="106636"/>
              </a:solidFill>
            </a:endParaRPr>
          </a:p>
          <a:p>
            <a:pPr marL="0">
              <a:spcBef>
                <a:spcPts val="0"/>
              </a:spcBef>
              <a:buNone/>
            </a:pPr>
            <a:r>
              <a:rPr lang="en-US" sz="1600" b="1" dirty="0" smtClean="0">
                <a:solidFill>
                  <a:schemeClr val="tx1"/>
                </a:solidFill>
                <a:latin typeface="Arial"/>
                <a:cs typeface="Arial"/>
              </a:rPr>
              <a:t>The transition state of CO oxidation on a Ru catalyst surface can be directly observed using the LCLS </a:t>
            </a:r>
            <a:r>
              <a:rPr lang="en-US" sz="1600" dirty="0" smtClean="0">
                <a:solidFill>
                  <a:schemeClr val="tx1"/>
                </a:solidFill>
                <a:latin typeface="Arial"/>
                <a:cs typeface="Arial"/>
              </a:rPr>
              <a:t>and an </a:t>
            </a:r>
            <a:r>
              <a:rPr lang="en-US" sz="1600" b="1" dirty="0" smtClean="0">
                <a:solidFill>
                  <a:schemeClr val="tx1"/>
                </a:solidFill>
                <a:latin typeface="Arial"/>
                <a:cs typeface="Arial"/>
              </a:rPr>
              <a:t>optical laser pulse excitation.</a:t>
            </a:r>
          </a:p>
          <a:p>
            <a:pPr marL="0">
              <a:spcBef>
                <a:spcPts val="0"/>
              </a:spcBef>
              <a:buNone/>
            </a:pPr>
            <a:r>
              <a:rPr lang="en-US" sz="2000" dirty="0" smtClean="0">
                <a:solidFill>
                  <a:srgbClr val="106636"/>
                </a:solidFill>
              </a:rPr>
              <a:t>Significance and Impact</a:t>
            </a:r>
          </a:p>
          <a:p>
            <a:pPr marL="0" indent="0">
              <a:buNone/>
            </a:pPr>
            <a:r>
              <a:rPr lang="en-US" sz="1600" dirty="0" smtClean="0">
                <a:solidFill>
                  <a:srgbClr val="000000"/>
                </a:solidFill>
                <a:latin typeface="Arial"/>
                <a:cs typeface="Arial"/>
              </a:rPr>
              <a:t>This work provides the first experimental detection of the transition state in a surface catalytic reaction, to directly validate models derived from the theory of heterogeneous catalysis.</a:t>
            </a:r>
          </a:p>
          <a:p>
            <a:pPr marL="0" indent="0">
              <a:buNone/>
            </a:pPr>
            <a:r>
              <a:rPr lang="en-US" sz="2000" dirty="0" smtClean="0">
                <a:solidFill>
                  <a:srgbClr val="106636"/>
                </a:solidFill>
              </a:rPr>
              <a:t>Research Details</a:t>
            </a:r>
          </a:p>
          <a:p>
            <a:pPr marL="0" lvl="1" indent="0">
              <a:spcBef>
                <a:spcPts val="0"/>
              </a:spcBef>
              <a:buNone/>
            </a:pPr>
            <a:r>
              <a:rPr lang="en-US" sz="1200" dirty="0"/>
              <a:t>C</a:t>
            </a:r>
            <a:r>
              <a:rPr lang="en-US" sz="1200" dirty="0" smtClean="0"/>
              <a:t>arbon </a:t>
            </a:r>
            <a:r>
              <a:rPr lang="en-US" sz="1200" dirty="0"/>
              <a:t>monoxide molecule, left, made of a carbon atom (black) and an oxygen atom (red), </a:t>
            </a:r>
            <a:r>
              <a:rPr lang="en-US" sz="1200" dirty="0" smtClean="0"/>
              <a:t>reacts with atomic oxygen (to the </a:t>
            </a:r>
            <a:r>
              <a:rPr lang="en-US" sz="1200" dirty="0"/>
              <a:t>right of </a:t>
            </a:r>
            <a:r>
              <a:rPr lang="en-US" sz="1200" dirty="0" smtClean="0"/>
              <a:t>CO). A </a:t>
            </a:r>
            <a:r>
              <a:rPr lang="en-US" sz="1200" dirty="0"/>
              <a:t>surface of a ruthenium </a:t>
            </a:r>
            <a:r>
              <a:rPr lang="en-US" sz="1200" dirty="0" smtClean="0"/>
              <a:t>catalyst </a:t>
            </a:r>
            <a:r>
              <a:rPr lang="en-US" sz="1200" dirty="0"/>
              <a:t>holds them </a:t>
            </a:r>
            <a:r>
              <a:rPr lang="en-US" sz="1200" dirty="0" smtClean="0"/>
              <a:t>in proximity to facilitate their reaction. </a:t>
            </a:r>
            <a:r>
              <a:rPr lang="en-US" sz="1200" dirty="0"/>
              <a:t>When </a:t>
            </a:r>
            <a:r>
              <a:rPr lang="en-US" sz="1200" dirty="0" smtClean="0"/>
              <a:t>excited with </a:t>
            </a:r>
            <a:r>
              <a:rPr lang="en-US" sz="1200" dirty="0"/>
              <a:t>optical laser </a:t>
            </a:r>
            <a:r>
              <a:rPr lang="en-US" sz="1200" dirty="0" smtClean="0"/>
              <a:t>pulses </a:t>
            </a:r>
            <a:r>
              <a:rPr lang="en-US" sz="1200" dirty="0"/>
              <a:t>10</a:t>
            </a:r>
            <a:r>
              <a:rPr lang="en-US" sz="1200" baseline="30000" dirty="0"/>
              <a:t>12</a:t>
            </a:r>
            <a:r>
              <a:rPr lang="en-US" sz="1200" dirty="0"/>
              <a:t> </a:t>
            </a:r>
            <a:r>
              <a:rPr lang="en-US" sz="1200" dirty="0" smtClean="0"/>
              <a:t>times </a:t>
            </a:r>
            <a:r>
              <a:rPr lang="en-US" sz="1200" dirty="0"/>
              <a:t>per second, the reactants vibrate </a:t>
            </a:r>
            <a:r>
              <a:rPr lang="en-US" sz="1200" dirty="0" smtClean="0"/>
              <a:t>and </a:t>
            </a:r>
            <a:r>
              <a:rPr lang="en-US" sz="1200" dirty="0"/>
              <a:t>the carbon atom forms a transitional bond with the </a:t>
            </a:r>
            <a:r>
              <a:rPr lang="en-US" sz="1200" dirty="0" smtClean="0"/>
              <a:t>oxygen (center).  </a:t>
            </a:r>
            <a:r>
              <a:rPr lang="en-US" sz="1200" dirty="0"/>
              <a:t>The resulting carbon dioxide molecule detaches and </a:t>
            </a:r>
            <a:r>
              <a:rPr lang="en-US" sz="1200" dirty="0" smtClean="0"/>
              <a:t>moves into the gas phase (upper right). </a:t>
            </a:r>
            <a:r>
              <a:rPr lang="en-US" sz="1200" dirty="0"/>
              <a:t>The x-ray laser (LCLS) </a:t>
            </a:r>
            <a:r>
              <a:rPr lang="en-US" sz="1200" dirty="0" smtClean="0"/>
              <a:t>probes the evolution of the reaction with ultrafast pulses  of 10</a:t>
            </a:r>
            <a:r>
              <a:rPr lang="en-US" sz="1200" baseline="30000" dirty="0" smtClean="0"/>
              <a:t>-15</a:t>
            </a:r>
            <a:r>
              <a:rPr lang="en-US" sz="1200" dirty="0" smtClean="0"/>
              <a:t> s duration, to show the formation of the transition state molecule and a new chemical bond between carbon and oxygen, in accordance with DFT calculations.</a:t>
            </a:r>
            <a:endParaRPr lang="en-US" sz="1200" dirty="0"/>
          </a:p>
          <a:p>
            <a:pPr marL="0" lvl="1" indent="0">
              <a:spcBef>
                <a:spcPts val="0"/>
              </a:spcBef>
              <a:buNone/>
            </a:pPr>
            <a:endParaRPr lang="en-US" sz="1400" dirty="0">
              <a:solidFill>
                <a:schemeClr val="tx1"/>
              </a:solidFill>
            </a:endParaRPr>
          </a:p>
          <a:p>
            <a:pPr marL="0" indent="0">
              <a:spcBef>
                <a:spcPts val="0"/>
              </a:spcBef>
              <a:buNone/>
            </a:pPr>
            <a:endParaRPr lang="en-US" sz="2000" dirty="0" smtClean="0">
              <a:solidFill>
                <a:schemeClr val="accent3"/>
              </a:solidFill>
            </a:endParaRPr>
          </a:p>
        </p:txBody>
      </p:sp>
      <p:sp>
        <p:nvSpPr>
          <p:cNvPr id="3" name="Title 2"/>
          <p:cNvSpPr>
            <a:spLocks noGrp="1"/>
          </p:cNvSpPr>
          <p:nvPr>
            <p:ph type="title"/>
          </p:nvPr>
        </p:nvSpPr>
        <p:spPr>
          <a:xfrm>
            <a:off x="-76200" y="-76200"/>
            <a:ext cx="9296400" cy="761999"/>
          </a:xfrm>
        </p:spPr>
        <p:txBody>
          <a:bodyPr/>
          <a:lstStyle/>
          <a:p>
            <a:r>
              <a:rPr lang="en-US" sz="2200" dirty="0"/>
              <a:t>Probing the Transition State Region in </a:t>
            </a:r>
            <a:r>
              <a:rPr lang="en-US" sz="2200" dirty="0" smtClean="0"/>
              <a:t>Catalysis</a:t>
            </a:r>
            <a:endParaRPr lang="en-US" sz="2200" b="0" dirty="0">
              <a:solidFill>
                <a:schemeClr val="accent3"/>
              </a:solidFill>
            </a:endParaRPr>
          </a:p>
        </p:txBody>
      </p:sp>
      <p:sp>
        <p:nvSpPr>
          <p:cNvPr id="7" name="TextBox 133"/>
          <p:cNvSpPr txBox="1"/>
          <p:nvPr/>
        </p:nvSpPr>
        <p:spPr>
          <a:xfrm>
            <a:off x="38100" y="5687160"/>
            <a:ext cx="3733800" cy="461665"/>
          </a:xfrm>
          <a:prstGeom prst="rect">
            <a:avLst/>
          </a:prstGeom>
          <a:noFill/>
        </p:spPr>
        <p:txBody>
          <a:bodyPr wrap="square" rtlCol="0">
            <a:spAutoFit/>
          </a:bodyPr>
          <a:lstStyle/>
          <a:p>
            <a:r>
              <a:rPr lang="en-US" sz="1200" dirty="0" smtClean="0">
                <a:solidFill>
                  <a:srgbClr val="106636"/>
                </a:solidFill>
              </a:rPr>
              <a:t>From experiments at the SXR instrument at the LCLS and theory and calculations at the SUNCAT.</a:t>
            </a:r>
            <a:endParaRPr lang="en-US" sz="1200" dirty="0">
              <a:solidFill>
                <a:srgbClr val="106636"/>
              </a:solidFill>
            </a:endParaRPr>
          </a:p>
        </p:txBody>
      </p:sp>
      <p:sp>
        <p:nvSpPr>
          <p:cNvPr id="9" name="TextBox 8"/>
          <p:cNvSpPr txBox="1"/>
          <p:nvPr/>
        </p:nvSpPr>
        <p:spPr>
          <a:xfrm>
            <a:off x="0" y="5029200"/>
            <a:ext cx="4521200" cy="707886"/>
          </a:xfrm>
          <a:prstGeom prst="rect">
            <a:avLst/>
          </a:prstGeom>
          <a:noFill/>
        </p:spPr>
        <p:txBody>
          <a:bodyPr wrap="square" rtlCol="0">
            <a:spAutoFit/>
          </a:bodyPr>
          <a:lstStyle/>
          <a:p>
            <a:r>
              <a:rPr lang="en-US" sz="1000" dirty="0" err="1" smtClean="0">
                <a:solidFill>
                  <a:srgbClr val="106600"/>
                </a:solidFill>
              </a:rPr>
              <a:t>Öström</a:t>
            </a:r>
            <a:r>
              <a:rPr lang="en-US" sz="1000" dirty="0" smtClean="0">
                <a:solidFill>
                  <a:srgbClr val="106600"/>
                </a:solidFill>
              </a:rPr>
              <a:t>, </a:t>
            </a:r>
            <a:r>
              <a:rPr lang="en-US" sz="1000" dirty="0" err="1" smtClean="0">
                <a:solidFill>
                  <a:srgbClr val="106600"/>
                </a:solidFill>
              </a:rPr>
              <a:t>Öberg</a:t>
            </a:r>
            <a:r>
              <a:rPr lang="en-US" sz="1000" dirty="0" smtClean="0">
                <a:solidFill>
                  <a:srgbClr val="106600"/>
                </a:solidFill>
              </a:rPr>
              <a:t>, Xin, </a:t>
            </a:r>
            <a:r>
              <a:rPr lang="en-US" sz="1000" dirty="0" err="1" smtClean="0">
                <a:solidFill>
                  <a:srgbClr val="106600"/>
                </a:solidFill>
              </a:rPr>
              <a:t>LaRue</a:t>
            </a:r>
            <a:r>
              <a:rPr lang="en-US" sz="1000" dirty="0" smtClean="0">
                <a:solidFill>
                  <a:srgbClr val="106600"/>
                </a:solidFill>
              </a:rPr>
              <a:t>, </a:t>
            </a:r>
            <a:r>
              <a:rPr lang="en-US" sz="1000" dirty="0" err="1" smtClean="0">
                <a:solidFill>
                  <a:srgbClr val="106600"/>
                </a:solidFill>
              </a:rPr>
              <a:t>Beye</a:t>
            </a:r>
            <a:r>
              <a:rPr lang="en-US" sz="1000" dirty="0" smtClean="0">
                <a:solidFill>
                  <a:srgbClr val="106600"/>
                </a:solidFill>
              </a:rPr>
              <a:t>, </a:t>
            </a:r>
            <a:r>
              <a:rPr lang="en-US" sz="1000" dirty="0" err="1" smtClean="0">
                <a:solidFill>
                  <a:srgbClr val="106600"/>
                </a:solidFill>
              </a:rPr>
              <a:t>Dell'Angela</a:t>
            </a:r>
            <a:r>
              <a:rPr lang="en-US" sz="1000" dirty="0" smtClean="0">
                <a:solidFill>
                  <a:srgbClr val="106600"/>
                </a:solidFill>
              </a:rPr>
              <a:t>, </a:t>
            </a:r>
            <a:r>
              <a:rPr lang="en-US" sz="1000" dirty="0" err="1" smtClean="0">
                <a:solidFill>
                  <a:srgbClr val="106600"/>
                </a:solidFill>
              </a:rPr>
              <a:t>Gladh</a:t>
            </a:r>
            <a:r>
              <a:rPr lang="en-US" sz="1000" dirty="0" smtClean="0">
                <a:solidFill>
                  <a:srgbClr val="106600"/>
                </a:solidFill>
              </a:rPr>
              <a:t>, Ng, </a:t>
            </a:r>
            <a:r>
              <a:rPr lang="en-US" sz="1000" dirty="0" err="1" smtClean="0">
                <a:solidFill>
                  <a:srgbClr val="106600"/>
                </a:solidFill>
              </a:rPr>
              <a:t>Sellberg</a:t>
            </a:r>
            <a:r>
              <a:rPr lang="en-US" sz="1000" dirty="0" smtClean="0">
                <a:solidFill>
                  <a:srgbClr val="106600"/>
                </a:solidFill>
              </a:rPr>
              <a:t>,  Kaya, </a:t>
            </a:r>
            <a:r>
              <a:rPr lang="en-US" sz="1000" dirty="0" err="1" smtClean="0">
                <a:solidFill>
                  <a:srgbClr val="106600"/>
                </a:solidFill>
              </a:rPr>
              <a:t>Mercurio</a:t>
            </a:r>
            <a:r>
              <a:rPr lang="en-US" sz="1000" dirty="0" smtClean="0">
                <a:solidFill>
                  <a:srgbClr val="106600"/>
                </a:solidFill>
              </a:rPr>
              <a:t>, </a:t>
            </a:r>
            <a:r>
              <a:rPr lang="en-US" sz="1000" dirty="0" err="1" smtClean="0">
                <a:solidFill>
                  <a:srgbClr val="106600"/>
                </a:solidFill>
              </a:rPr>
              <a:t>Nordlund</a:t>
            </a:r>
            <a:r>
              <a:rPr lang="en-US" sz="1000" dirty="0" smtClean="0">
                <a:solidFill>
                  <a:srgbClr val="106600"/>
                </a:solidFill>
              </a:rPr>
              <a:t>, </a:t>
            </a:r>
            <a:r>
              <a:rPr lang="en-US" sz="1000" dirty="0" err="1" smtClean="0">
                <a:solidFill>
                  <a:srgbClr val="106600"/>
                </a:solidFill>
              </a:rPr>
              <a:t>Hantschmann</a:t>
            </a:r>
            <a:r>
              <a:rPr lang="en-US" sz="1000" dirty="0" smtClean="0">
                <a:solidFill>
                  <a:srgbClr val="106600"/>
                </a:solidFill>
              </a:rPr>
              <a:t>, </a:t>
            </a:r>
            <a:r>
              <a:rPr lang="en-US" sz="1000" dirty="0" err="1" smtClean="0">
                <a:solidFill>
                  <a:srgbClr val="106600"/>
                </a:solidFill>
              </a:rPr>
              <a:t>Hieke</a:t>
            </a:r>
            <a:r>
              <a:rPr lang="en-US" sz="1000" dirty="0" smtClean="0">
                <a:solidFill>
                  <a:srgbClr val="106600"/>
                </a:solidFill>
              </a:rPr>
              <a:t>,</a:t>
            </a:r>
            <a:r>
              <a:rPr lang="en-US" sz="1000" dirty="0">
                <a:solidFill>
                  <a:srgbClr val="106600"/>
                </a:solidFill>
              </a:rPr>
              <a:t> </a:t>
            </a:r>
            <a:r>
              <a:rPr lang="en-US" sz="1000" dirty="0" err="1" smtClean="0">
                <a:solidFill>
                  <a:srgbClr val="106600"/>
                </a:solidFill>
              </a:rPr>
              <a:t>Kühn</a:t>
            </a:r>
            <a:r>
              <a:rPr lang="en-US" sz="1000" dirty="0" smtClean="0">
                <a:solidFill>
                  <a:srgbClr val="106600"/>
                </a:solidFill>
              </a:rPr>
              <a:t>, </a:t>
            </a:r>
            <a:r>
              <a:rPr lang="en-US" sz="1000" dirty="0" err="1" smtClean="0">
                <a:solidFill>
                  <a:srgbClr val="106600"/>
                </a:solidFill>
              </a:rPr>
              <a:t>Schlotter</a:t>
            </a:r>
            <a:r>
              <a:rPr lang="en-US" sz="1000" dirty="0" smtClean="0">
                <a:solidFill>
                  <a:srgbClr val="106600"/>
                </a:solidFill>
              </a:rPr>
              <a:t>,  </a:t>
            </a:r>
            <a:r>
              <a:rPr lang="en-US" sz="1000" dirty="0" err="1" smtClean="0">
                <a:solidFill>
                  <a:srgbClr val="106600"/>
                </a:solidFill>
              </a:rPr>
              <a:t>Dakovski</a:t>
            </a:r>
            <a:r>
              <a:rPr lang="en-US" sz="1000" dirty="0" smtClean="0">
                <a:solidFill>
                  <a:srgbClr val="106600"/>
                </a:solidFill>
              </a:rPr>
              <a:t>, Turner, </a:t>
            </a:r>
            <a:r>
              <a:rPr lang="en-US" sz="1000" dirty="0" err="1" smtClean="0">
                <a:solidFill>
                  <a:srgbClr val="106600"/>
                </a:solidFill>
              </a:rPr>
              <a:t>Minitti</a:t>
            </a:r>
            <a:r>
              <a:rPr lang="en-US" sz="1000" dirty="0" smtClean="0">
                <a:solidFill>
                  <a:srgbClr val="106600"/>
                </a:solidFill>
              </a:rPr>
              <a:t>, </a:t>
            </a:r>
            <a:r>
              <a:rPr lang="en-US" sz="1000" dirty="0" err="1" smtClean="0">
                <a:solidFill>
                  <a:srgbClr val="106600"/>
                </a:solidFill>
              </a:rPr>
              <a:t>Mitra</a:t>
            </a:r>
            <a:r>
              <a:rPr lang="en-US" sz="1000" dirty="0" smtClean="0">
                <a:solidFill>
                  <a:srgbClr val="106600"/>
                </a:solidFill>
              </a:rPr>
              <a:t>, Moeller, </a:t>
            </a:r>
            <a:r>
              <a:rPr lang="en-US" sz="1000" dirty="0" err="1" smtClean="0">
                <a:solidFill>
                  <a:srgbClr val="106600"/>
                </a:solidFill>
              </a:rPr>
              <a:t>Föhlisch</a:t>
            </a:r>
            <a:r>
              <a:rPr lang="en-US" sz="1000" dirty="0" smtClean="0">
                <a:solidFill>
                  <a:srgbClr val="106600"/>
                </a:solidFill>
              </a:rPr>
              <a:t>, Wolf, </a:t>
            </a:r>
            <a:r>
              <a:rPr lang="en-US" sz="1000" dirty="0" err="1" smtClean="0">
                <a:solidFill>
                  <a:srgbClr val="106600"/>
                </a:solidFill>
              </a:rPr>
              <a:t>Wurth</a:t>
            </a:r>
            <a:r>
              <a:rPr lang="en-US" sz="1000" dirty="0" smtClean="0">
                <a:solidFill>
                  <a:srgbClr val="106600"/>
                </a:solidFill>
              </a:rPr>
              <a:t>,  </a:t>
            </a:r>
            <a:r>
              <a:rPr lang="en-US" sz="1000" dirty="0" err="1" smtClean="0">
                <a:solidFill>
                  <a:srgbClr val="106600"/>
                </a:solidFill>
              </a:rPr>
              <a:t>Persson</a:t>
            </a:r>
            <a:r>
              <a:rPr lang="en-US" sz="1000" dirty="0" smtClean="0">
                <a:solidFill>
                  <a:srgbClr val="106600"/>
                </a:solidFill>
              </a:rPr>
              <a:t>, Nørskov, </a:t>
            </a:r>
            <a:r>
              <a:rPr lang="en-US" sz="1000" dirty="0">
                <a:solidFill>
                  <a:srgbClr val="106600"/>
                </a:solidFill>
              </a:rPr>
              <a:t>Abild</a:t>
            </a:r>
            <a:r>
              <a:rPr lang="en-US" sz="1000" dirty="0" smtClean="0">
                <a:solidFill>
                  <a:srgbClr val="106600"/>
                </a:solidFill>
              </a:rPr>
              <a:t>- Pedersen, Ogasawara,  </a:t>
            </a:r>
            <a:r>
              <a:rPr lang="en-US" sz="1000" dirty="0" err="1" smtClean="0">
                <a:solidFill>
                  <a:srgbClr val="106600"/>
                </a:solidFill>
              </a:rPr>
              <a:t>Pettersson</a:t>
            </a:r>
            <a:r>
              <a:rPr lang="en-US" sz="1000" dirty="0" smtClean="0">
                <a:solidFill>
                  <a:srgbClr val="106600"/>
                </a:solidFill>
              </a:rPr>
              <a:t>, Nilsson, </a:t>
            </a:r>
            <a:r>
              <a:rPr lang="en-US" sz="1000" dirty="0">
                <a:solidFill>
                  <a:srgbClr val="106600"/>
                </a:solidFill>
              </a:rPr>
              <a:t> </a:t>
            </a:r>
            <a:r>
              <a:rPr lang="en-US" sz="1000" dirty="0" smtClean="0">
                <a:solidFill>
                  <a:srgbClr val="106600"/>
                </a:solidFill>
              </a:rPr>
              <a:t>accepted in </a:t>
            </a:r>
            <a:r>
              <a:rPr lang="en-US" sz="1000" i="1" dirty="0" smtClean="0">
                <a:solidFill>
                  <a:srgbClr val="106600"/>
                </a:solidFill>
              </a:rPr>
              <a:t>Science</a:t>
            </a:r>
            <a:endParaRPr lang="en-US" sz="1000" dirty="0">
              <a:solidFill>
                <a:srgbClr val="106600"/>
              </a:solidFill>
            </a:endParaRPr>
          </a:p>
        </p:txBody>
      </p:sp>
      <p:pic>
        <p:nvPicPr>
          <p:cNvPr id="13" name="Picture 20"/>
          <p:cNvPicPr>
            <a:picLocks noChangeAspect="1"/>
          </p:cNvPicPr>
          <p:nvPr/>
        </p:nvPicPr>
        <p:blipFill>
          <a:blip r:embed="rId3" cstate="print">
            <a:extLst>
              <a:ext uri="{28A0092B-C50C-407E-A947-70E740481C1C}">
                <a14:useLocalDpi xmlns:a14="http://schemas.microsoft.com/office/drawing/2010/main" val="0"/>
              </a:ext>
            </a:extLst>
          </a:blip>
          <a:srcRect b="17999"/>
          <a:stretch>
            <a:fillRect/>
          </a:stretch>
        </p:blipFill>
        <p:spPr bwMode="auto">
          <a:xfrm>
            <a:off x="5943600" y="6324600"/>
            <a:ext cx="1167302" cy="34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suncat_with_subtitle.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6400800"/>
            <a:ext cx="2582564" cy="361950"/>
          </a:xfrm>
          <a:prstGeom prst="rect">
            <a:avLst/>
          </a:prstGeom>
        </p:spPr>
      </p:pic>
      <p:pic>
        <p:nvPicPr>
          <p:cNvPr id="5" name="Picture 4" descr="nilsson_dec2014_low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838200"/>
            <a:ext cx="3810000" cy="3810000"/>
          </a:xfrm>
          <a:prstGeom prst="rect">
            <a:avLst/>
          </a:prstGeom>
        </p:spPr>
      </p:pic>
    </p:spTree>
    <p:extLst>
      <p:ext uri="{BB962C8B-B14F-4D97-AF65-F5344CB8AC3E}">
        <p14:creationId xmlns:p14="http://schemas.microsoft.com/office/powerpoint/2010/main" val="13091706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08714" y="876538"/>
            <a:ext cx="4735286" cy="5259388"/>
          </a:xfrm>
        </p:spPr>
        <p:txBody>
          <a:bodyPr/>
          <a:lstStyle/>
          <a:p>
            <a:pPr marL="0">
              <a:spcBef>
                <a:spcPts val="0"/>
              </a:spcBef>
              <a:buNone/>
            </a:pPr>
            <a:r>
              <a:rPr lang="en-US" sz="1800" dirty="0" smtClean="0">
                <a:solidFill>
                  <a:srgbClr val="106636"/>
                </a:solidFill>
              </a:rPr>
              <a:t>Scientific Achievement</a:t>
            </a:r>
          </a:p>
          <a:p>
            <a:pPr marL="174625" indent="-174625">
              <a:buFont typeface="Wingdings" panose="05000000000000000000" pitchFamily="2" charset="2"/>
              <a:buChar char="§"/>
            </a:pPr>
            <a:r>
              <a:rPr lang="en-US" sz="1600" b="0" dirty="0">
                <a:solidFill>
                  <a:schemeClr val="tx1"/>
                </a:solidFill>
              </a:rPr>
              <a:t>A new </a:t>
            </a:r>
            <a:r>
              <a:rPr lang="en-US" sz="1600" b="0" dirty="0" smtClean="0">
                <a:solidFill>
                  <a:schemeClr val="tx1"/>
                </a:solidFill>
              </a:rPr>
              <a:t>scheme for </a:t>
            </a:r>
            <a:r>
              <a:rPr lang="en-US" sz="1600" b="0" dirty="0">
                <a:solidFill>
                  <a:schemeClr val="tx1"/>
                </a:solidFill>
              </a:rPr>
              <a:t>generating two </a:t>
            </a:r>
            <a:r>
              <a:rPr lang="en-US" sz="1600" b="0" dirty="0" smtClean="0">
                <a:solidFill>
                  <a:schemeClr val="tx1"/>
                </a:solidFill>
              </a:rPr>
              <a:t>hard-x-ray </a:t>
            </a:r>
            <a:r>
              <a:rPr lang="en-US" sz="1600" b="0" dirty="0">
                <a:solidFill>
                  <a:schemeClr val="tx1"/>
                </a:solidFill>
              </a:rPr>
              <a:t>free-electron laser pulses based on </a:t>
            </a:r>
            <a:r>
              <a:rPr lang="en-US" sz="1600" b="0" dirty="0" smtClean="0">
                <a:solidFill>
                  <a:schemeClr val="tx1"/>
                </a:solidFill>
              </a:rPr>
              <a:t>twin- electron bunches with </a:t>
            </a:r>
            <a:r>
              <a:rPr lang="en-US" sz="1600" b="0" dirty="0">
                <a:solidFill>
                  <a:schemeClr val="tx1"/>
                </a:solidFill>
              </a:rPr>
              <a:t>a </a:t>
            </a:r>
            <a:r>
              <a:rPr lang="en-US" sz="1600" b="0" dirty="0" smtClean="0">
                <a:solidFill>
                  <a:schemeClr val="tx1"/>
                </a:solidFill>
              </a:rPr>
              <a:t>controllable difference </a:t>
            </a:r>
            <a:r>
              <a:rPr lang="en-US" sz="1600" b="0" dirty="0">
                <a:solidFill>
                  <a:schemeClr val="tx1"/>
                </a:solidFill>
              </a:rPr>
              <a:t>in photon energy</a:t>
            </a:r>
            <a:r>
              <a:rPr lang="en-US" sz="1600" b="0" dirty="0" smtClean="0">
                <a:solidFill>
                  <a:schemeClr val="tx1"/>
                </a:solidFill>
              </a:rPr>
              <a:t> </a:t>
            </a:r>
          </a:p>
          <a:p>
            <a:pPr marL="174625" indent="-174625">
              <a:buFont typeface="Wingdings" panose="05000000000000000000" pitchFamily="2" charset="2"/>
              <a:buChar char="§"/>
            </a:pPr>
            <a:r>
              <a:rPr lang="en-US" sz="1600" b="0" dirty="0" smtClean="0">
                <a:solidFill>
                  <a:schemeClr val="tx1"/>
                </a:solidFill>
              </a:rPr>
              <a:t>Operation both in SASE and </a:t>
            </a:r>
            <a:r>
              <a:rPr lang="en-US" sz="1600" b="0" dirty="0">
                <a:solidFill>
                  <a:schemeClr val="tx1"/>
                </a:solidFill>
              </a:rPr>
              <a:t>h</a:t>
            </a:r>
            <a:r>
              <a:rPr lang="en-US" sz="1600" b="0" dirty="0" smtClean="0">
                <a:solidFill>
                  <a:schemeClr val="tx1"/>
                </a:solidFill>
              </a:rPr>
              <a:t>ard X-ray self-seeded mode demonstrated and delivered to users</a:t>
            </a:r>
            <a:endParaRPr lang="en-US" sz="1600" b="0" dirty="0">
              <a:solidFill>
                <a:schemeClr val="tx1"/>
              </a:solidFill>
            </a:endParaRPr>
          </a:p>
          <a:p>
            <a:pPr marL="0" indent="0">
              <a:spcBef>
                <a:spcPts val="600"/>
              </a:spcBef>
              <a:buNone/>
            </a:pPr>
            <a:r>
              <a:rPr lang="en-US" sz="1800" dirty="0" smtClean="0">
                <a:solidFill>
                  <a:srgbClr val="106636"/>
                </a:solidFill>
              </a:rPr>
              <a:t>Significance and Impact</a:t>
            </a:r>
          </a:p>
          <a:p>
            <a:pPr marL="174625" indent="-174625">
              <a:buFont typeface="Wingdings" panose="05000000000000000000" pitchFamily="2" charset="2"/>
              <a:buChar char="§"/>
            </a:pPr>
            <a:r>
              <a:rPr lang="en-US" sz="1600" b="0" dirty="0" smtClean="0">
                <a:solidFill>
                  <a:srgbClr val="000000"/>
                </a:solidFill>
              </a:rPr>
              <a:t>Improves the peak power of 2-color SASE by a factor 20 at hard X-rays</a:t>
            </a:r>
          </a:p>
          <a:p>
            <a:pPr marL="174625" indent="-174625">
              <a:buFont typeface="Wingdings" panose="05000000000000000000" pitchFamily="2" charset="2"/>
              <a:buChar char="§"/>
            </a:pPr>
            <a:r>
              <a:rPr lang="en-US" sz="1600" b="0" dirty="0" smtClean="0">
                <a:solidFill>
                  <a:srgbClr val="000000"/>
                </a:solidFill>
              </a:rPr>
              <a:t>The </a:t>
            </a:r>
            <a:r>
              <a:rPr lang="en-US" sz="1600" b="0" dirty="0">
                <a:solidFill>
                  <a:srgbClr val="000000"/>
                </a:solidFill>
              </a:rPr>
              <a:t>unprecedented intensity </a:t>
            </a:r>
            <a:r>
              <a:rPr lang="en-US" sz="1600" b="0" dirty="0" smtClean="0">
                <a:solidFill>
                  <a:srgbClr val="000000"/>
                </a:solidFill>
              </a:rPr>
              <a:t>and temporal </a:t>
            </a:r>
            <a:r>
              <a:rPr lang="en-US" sz="1600" b="0" dirty="0">
                <a:solidFill>
                  <a:srgbClr val="000000"/>
                </a:solidFill>
              </a:rPr>
              <a:t>coherence of this new </a:t>
            </a:r>
            <a:r>
              <a:rPr lang="en-US" sz="1600" b="0" dirty="0" smtClean="0">
                <a:solidFill>
                  <a:srgbClr val="000000"/>
                </a:solidFill>
              </a:rPr>
              <a:t>two-color XFEL </a:t>
            </a:r>
            <a:r>
              <a:rPr lang="en-US" sz="1600" b="0" dirty="0">
                <a:solidFill>
                  <a:srgbClr val="000000"/>
                </a:solidFill>
              </a:rPr>
              <a:t>enable an entirely </a:t>
            </a:r>
            <a:r>
              <a:rPr lang="en-US" sz="1600" b="0" dirty="0" smtClean="0">
                <a:solidFill>
                  <a:srgbClr val="000000"/>
                </a:solidFill>
              </a:rPr>
              <a:t>new set </a:t>
            </a:r>
            <a:r>
              <a:rPr lang="en-US" sz="1600" b="0" dirty="0">
                <a:solidFill>
                  <a:srgbClr val="000000"/>
                </a:solidFill>
              </a:rPr>
              <a:t>of scientific applications, ranging from pump-probe </a:t>
            </a:r>
            <a:r>
              <a:rPr lang="en-US" sz="1600" b="0" dirty="0" smtClean="0">
                <a:solidFill>
                  <a:srgbClr val="000000"/>
                </a:solidFill>
              </a:rPr>
              <a:t>to imaging complex </a:t>
            </a:r>
            <a:r>
              <a:rPr lang="en-US" sz="1600" b="0" dirty="0">
                <a:solidFill>
                  <a:srgbClr val="000000"/>
                </a:solidFill>
              </a:rPr>
              <a:t>biological samples </a:t>
            </a:r>
            <a:endParaRPr lang="en-US" sz="1600" b="0" dirty="0" smtClean="0">
              <a:solidFill>
                <a:srgbClr val="000000"/>
              </a:solidFill>
            </a:endParaRPr>
          </a:p>
          <a:p>
            <a:pPr marL="0" indent="0">
              <a:buNone/>
            </a:pPr>
            <a:r>
              <a:rPr lang="en-US" sz="1800" b="1" dirty="0" smtClean="0">
                <a:solidFill>
                  <a:srgbClr val="106636"/>
                </a:solidFill>
              </a:rPr>
              <a:t>Research Details</a:t>
            </a:r>
          </a:p>
          <a:p>
            <a:pPr marL="124436" indent="-285750">
              <a:spcBef>
                <a:spcPts val="0"/>
              </a:spcBef>
              <a:buFont typeface="Wingdings" panose="05000000000000000000" pitchFamily="2" charset="2"/>
              <a:buChar char="§"/>
            </a:pPr>
            <a:r>
              <a:rPr lang="en-US" sz="1600" b="0" dirty="0">
                <a:solidFill>
                  <a:schemeClr val="tx1"/>
                </a:solidFill>
              </a:rPr>
              <a:t>~</a:t>
            </a:r>
            <a:r>
              <a:rPr lang="en-US" sz="1600" b="0" dirty="0" smtClean="0">
                <a:solidFill>
                  <a:schemeClr val="tx1"/>
                </a:solidFill>
              </a:rPr>
              <a:t>10 fs pulse duration, over 1mJ 2-pulse energy</a:t>
            </a:r>
          </a:p>
          <a:p>
            <a:pPr marL="124436" indent="-285750">
              <a:spcBef>
                <a:spcPts val="0"/>
              </a:spcBef>
              <a:buFont typeface="Wingdings" panose="05000000000000000000" pitchFamily="2" charset="2"/>
              <a:buChar char="§"/>
            </a:pPr>
            <a:r>
              <a:rPr lang="en-US" sz="1600" b="0" dirty="0" smtClean="0">
                <a:solidFill>
                  <a:schemeClr val="tx1"/>
                </a:solidFill>
              </a:rPr>
              <a:t>Up to 1% X-ray photon energy separation</a:t>
            </a:r>
          </a:p>
          <a:p>
            <a:pPr marL="238125" lvl="1" indent="0">
              <a:spcBef>
                <a:spcPts val="0"/>
              </a:spcBef>
              <a:buNone/>
            </a:pPr>
            <a:endParaRPr lang="en-US" sz="1800" dirty="0" smtClean="0">
              <a:solidFill>
                <a:schemeClr val="tx1"/>
              </a:solidFill>
            </a:endParaRPr>
          </a:p>
          <a:p>
            <a:pPr marL="238125" lvl="1" indent="0">
              <a:spcBef>
                <a:spcPts val="0"/>
              </a:spcBef>
              <a:buNone/>
            </a:pPr>
            <a:endParaRPr lang="en-US" sz="1800" dirty="0">
              <a:solidFill>
                <a:schemeClr val="tx1"/>
              </a:solidFill>
            </a:endParaRPr>
          </a:p>
          <a:p>
            <a:pPr marL="238125" lvl="1" indent="0">
              <a:spcBef>
                <a:spcPts val="0"/>
              </a:spcBef>
              <a:buNone/>
            </a:pPr>
            <a:endParaRPr lang="en-US" sz="1800" b="1" dirty="0" smtClean="0">
              <a:solidFill>
                <a:srgbClr val="000000"/>
              </a:solidFill>
            </a:endParaRPr>
          </a:p>
          <a:p>
            <a:pPr marL="238125" lvl="1" indent="0">
              <a:spcBef>
                <a:spcPts val="0"/>
              </a:spcBef>
              <a:buNone/>
            </a:pPr>
            <a:endParaRPr lang="en-US" sz="1800" b="1" dirty="0">
              <a:solidFill>
                <a:srgbClr val="000000"/>
              </a:solidFill>
            </a:endParaRPr>
          </a:p>
          <a:p>
            <a:pPr marL="0" indent="0">
              <a:buNone/>
            </a:pPr>
            <a:endParaRPr lang="en-US" sz="600" dirty="0" smtClean="0"/>
          </a:p>
        </p:txBody>
      </p:sp>
      <p:sp>
        <p:nvSpPr>
          <p:cNvPr id="3" name="Title 2"/>
          <p:cNvSpPr>
            <a:spLocks noGrp="1"/>
          </p:cNvSpPr>
          <p:nvPr>
            <p:ph type="title"/>
          </p:nvPr>
        </p:nvSpPr>
        <p:spPr>
          <a:xfrm>
            <a:off x="0" y="0"/>
            <a:ext cx="9144000" cy="728133"/>
          </a:xfrm>
        </p:spPr>
        <p:txBody>
          <a:bodyPr/>
          <a:lstStyle/>
          <a:p>
            <a:r>
              <a:rPr lang="en-CA" dirty="0" smtClean="0"/>
              <a:t>Twin-Bunch Two-Color X-ray FEL</a:t>
            </a:r>
            <a:endParaRPr lang="en-US" b="0" dirty="0">
              <a:solidFill>
                <a:schemeClr val="accent3"/>
              </a:solidFill>
            </a:endParaRPr>
          </a:p>
        </p:txBody>
      </p:sp>
      <p:sp>
        <p:nvSpPr>
          <p:cNvPr id="19" name="TextBox 18"/>
          <p:cNvSpPr txBox="1"/>
          <p:nvPr/>
        </p:nvSpPr>
        <p:spPr>
          <a:xfrm>
            <a:off x="769531" y="3912513"/>
            <a:ext cx="1444626" cy="246221"/>
          </a:xfrm>
          <a:prstGeom prst="rect">
            <a:avLst/>
          </a:prstGeom>
          <a:noFill/>
        </p:spPr>
        <p:txBody>
          <a:bodyPr wrap="none" rtlCol="0">
            <a:spAutoFit/>
          </a:bodyPr>
          <a:lstStyle/>
          <a:p>
            <a:r>
              <a:rPr lang="en-US" sz="1000" dirty="0">
                <a:solidFill>
                  <a:schemeClr val="accent1">
                    <a:lumMod val="20000"/>
                    <a:lumOff val="80000"/>
                  </a:schemeClr>
                </a:solidFill>
              </a:rPr>
              <a:t>5</a:t>
            </a:r>
            <a:r>
              <a:rPr lang="en-US" sz="1000" dirty="0" smtClean="0">
                <a:solidFill>
                  <a:schemeClr val="accent1">
                    <a:lumMod val="20000"/>
                    <a:lumOff val="80000"/>
                  </a:schemeClr>
                </a:solidFill>
              </a:rPr>
              <a:t> sec running average</a:t>
            </a:r>
            <a:endParaRPr lang="en-US" sz="1000" dirty="0">
              <a:solidFill>
                <a:schemeClr val="accent1">
                  <a:lumMod val="20000"/>
                  <a:lumOff val="80000"/>
                </a:schemeClr>
              </a:solidFill>
            </a:endParaRPr>
          </a:p>
        </p:txBody>
      </p:sp>
      <p:pic>
        <p:nvPicPr>
          <p:cNvPr id="2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9333" y="6558182"/>
            <a:ext cx="676717" cy="24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2bunchCartoon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99" y="762000"/>
            <a:ext cx="4199311" cy="1600200"/>
          </a:xfrm>
          <a:prstGeom prst="rect">
            <a:avLst/>
          </a:prstGeom>
        </p:spPr>
      </p:pic>
      <p:pic>
        <p:nvPicPr>
          <p:cNvPr id="5" name="Picture 4" descr="2Dspectra4.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67000"/>
            <a:ext cx="1981200" cy="1489446"/>
          </a:xfrm>
          <a:prstGeom prst="rect">
            <a:avLst/>
          </a:prstGeom>
        </p:spPr>
      </p:pic>
      <p:pic>
        <p:nvPicPr>
          <p:cNvPr id="6" name="Picture 5" descr="2DspectraSEEDED4.ep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2667000"/>
            <a:ext cx="2027161" cy="1524000"/>
          </a:xfrm>
          <a:prstGeom prst="rect">
            <a:avLst/>
          </a:prstGeom>
        </p:spPr>
      </p:pic>
      <p:sp>
        <p:nvSpPr>
          <p:cNvPr id="7" name="TextBox 6"/>
          <p:cNvSpPr txBox="1"/>
          <p:nvPr/>
        </p:nvSpPr>
        <p:spPr>
          <a:xfrm>
            <a:off x="533400" y="2895600"/>
            <a:ext cx="1143000" cy="369332"/>
          </a:xfrm>
          <a:prstGeom prst="rect">
            <a:avLst/>
          </a:prstGeom>
          <a:noFill/>
        </p:spPr>
        <p:txBody>
          <a:bodyPr wrap="square" rtlCol="0">
            <a:spAutoFit/>
          </a:bodyPr>
          <a:lstStyle/>
          <a:p>
            <a:r>
              <a:rPr lang="en-US" dirty="0" smtClean="0"/>
              <a:t>SASE</a:t>
            </a:r>
            <a:endParaRPr lang="en-US" dirty="0"/>
          </a:p>
        </p:txBody>
      </p:sp>
      <p:sp>
        <p:nvSpPr>
          <p:cNvPr id="27" name="TextBox 26"/>
          <p:cNvSpPr txBox="1"/>
          <p:nvPr/>
        </p:nvSpPr>
        <p:spPr>
          <a:xfrm>
            <a:off x="2590800" y="3040248"/>
            <a:ext cx="1143000" cy="369332"/>
          </a:xfrm>
          <a:prstGeom prst="rect">
            <a:avLst/>
          </a:prstGeom>
          <a:noFill/>
        </p:spPr>
        <p:txBody>
          <a:bodyPr wrap="square" rtlCol="0">
            <a:spAutoFit/>
          </a:bodyPr>
          <a:lstStyle/>
          <a:p>
            <a:r>
              <a:rPr lang="en-US" dirty="0" smtClean="0"/>
              <a:t>Seeded</a:t>
            </a:r>
            <a:endParaRPr lang="en-US" dirty="0"/>
          </a:p>
        </p:txBody>
      </p:sp>
      <p:sp>
        <p:nvSpPr>
          <p:cNvPr id="15" name="Rectangle 14"/>
          <p:cNvSpPr/>
          <p:nvPr/>
        </p:nvSpPr>
        <p:spPr>
          <a:xfrm>
            <a:off x="3070980" y="6422073"/>
            <a:ext cx="5638800" cy="430887"/>
          </a:xfrm>
          <a:prstGeom prst="rect">
            <a:avLst/>
          </a:prstGeom>
        </p:spPr>
        <p:txBody>
          <a:bodyPr wrap="square">
            <a:spAutoFit/>
          </a:bodyPr>
          <a:lstStyle/>
          <a:p>
            <a:pPr marL="228600" indent="-228600">
              <a:buAutoNum type="alphaUcPeriod"/>
            </a:pPr>
            <a:r>
              <a:rPr lang="fr-FR" sz="1100" dirty="0" err="1" smtClean="0"/>
              <a:t>Marinelli</a:t>
            </a:r>
            <a:r>
              <a:rPr lang="fr-FR" sz="1100" dirty="0" smtClean="0"/>
              <a:t> et al. </a:t>
            </a:r>
            <a:r>
              <a:rPr lang="fr-FR" sz="1100" i="1" dirty="0" smtClean="0"/>
              <a:t>Nature </a:t>
            </a:r>
            <a:r>
              <a:rPr lang="fr-FR" sz="1100" i="1" dirty="0" err="1" smtClean="0"/>
              <a:t>Comm</a:t>
            </a:r>
            <a:r>
              <a:rPr lang="fr-FR" sz="1100" dirty="0" smtClean="0"/>
              <a:t>.  </a:t>
            </a:r>
            <a:r>
              <a:rPr lang="fr-FR" sz="1100" b="1" dirty="0"/>
              <a:t>6</a:t>
            </a:r>
            <a:r>
              <a:rPr lang="fr-FR" sz="1100" dirty="0" smtClean="0"/>
              <a:t>: 6369  </a:t>
            </a:r>
            <a:r>
              <a:rPr lang="fr-FR" sz="1100" dirty="0"/>
              <a:t>DOI: 10.1038/</a:t>
            </a:r>
            <a:r>
              <a:rPr lang="fr-FR" sz="1100" dirty="0" smtClean="0"/>
              <a:t>ncomms7369</a:t>
            </a:r>
          </a:p>
          <a:p>
            <a:r>
              <a:rPr lang="en-US" sz="1100" dirty="0" smtClean="0"/>
              <a:t>A.A. Lutman et al</a:t>
            </a:r>
            <a:r>
              <a:rPr lang="en-US" sz="1100" i="1" dirty="0" smtClean="0"/>
              <a:t>. </a:t>
            </a:r>
            <a:r>
              <a:rPr lang="hu-HU" sz="1100" i="1" dirty="0" smtClean="0"/>
              <a:t>Phys</a:t>
            </a:r>
            <a:r>
              <a:rPr lang="hu-HU" sz="1100" i="1" dirty="0"/>
              <a:t>. Rev. Lett</a:t>
            </a:r>
            <a:r>
              <a:rPr lang="hu-HU" sz="1100" dirty="0"/>
              <a:t>. </a:t>
            </a:r>
            <a:r>
              <a:rPr lang="hu-HU" sz="1100" b="1" dirty="0"/>
              <a:t>113</a:t>
            </a:r>
            <a:r>
              <a:rPr lang="hu-HU" sz="1100" dirty="0"/>
              <a:t>, 254801 </a:t>
            </a:r>
            <a:endParaRPr lang="en-US" sz="1100" dirty="0"/>
          </a:p>
        </p:txBody>
      </p:sp>
      <p:sp>
        <p:nvSpPr>
          <p:cNvPr id="10" name="TextBox 9"/>
          <p:cNvSpPr txBox="1"/>
          <p:nvPr/>
        </p:nvSpPr>
        <p:spPr>
          <a:xfrm>
            <a:off x="-774700" y="3136900"/>
            <a:ext cx="184666" cy="369332"/>
          </a:xfrm>
          <a:prstGeom prst="rect">
            <a:avLst/>
          </a:prstGeom>
          <a:noFill/>
        </p:spPr>
        <p:txBody>
          <a:bodyPr wrap="none" rtlCol="0">
            <a:spAutoFit/>
          </a:bodyPr>
          <a:lstStyle/>
          <a:p>
            <a:endParaRPr lang="en-US"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2000"/>
            <a:ext cx="4089400" cy="159529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8" name="TextBox 8"/>
          <p:cNvSpPr txBox="1"/>
          <p:nvPr/>
        </p:nvSpPr>
        <p:spPr>
          <a:xfrm>
            <a:off x="1447800" y="4038600"/>
            <a:ext cx="114300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latin typeface="Arial" panose="020B0604020202020204" pitchFamily="34" charset="0"/>
                <a:cs typeface="Arial" panose="020B0604020202020204" pitchFamily="34" charset="0"/>
              </a:rPr>
              <a:t>FEL spectra</a:t>
            </a:r>
            <a:endParaRPr lang="en-US" sz="1400" dirty="0">
              <a:latin typeface="Arial" panose="020B0604020202020204" pitchFamily="34" charset="0"/>
              <a:cs typeface="Arial" panose="020B0604020202020204" pitchFamily="34" charset="0"/>
            </a:endParaRPr>
          </a:p>
        </p:txBody>
      </p:sp>
      <p:sp>
        <p:nvSpPr>
          <p:cNvPr id="20" name="TextBox 13"/>
          <p:cNvSpPr txBox="1"/>
          <p:nvPr/>
        </p:nvSpPr>
        <p:spPr>
          <a:xfrm>
            <a:off x="1143000" y="2362200"/>
            <a:ext cx="16002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(Variable pulse delay)</a:t>
            </a:r>
            <a:endParaRPr lang="en-US" sz="1200" dirty="0"/>
          </a:p>
        </p:txBody>
      </p:sp>
      <p:sp>
        <p:nvSpPr>
          <p:cNvPr id="8" name="TextBox 7"/>
          <p:cNvSpPr txBox="1"/>
          <p:nvPr/>
        </p:nvSpPr>
        <p:spPr>
          <a:xfrm>
            <a:off x="-457200" y="4051300"/>
            <a:ext cx="184666" cy="369332"/>
          </a:xfrm>
          <a:prstGeom prst="rect">
            <a:avLst/>
          </a:prstGeom>
          <a:noFill/>
        </p:spPr>
        <p:txBody>
          <a:bodyPr wrap="none" rtlCol="0">
            <a:spAutoFit/>
          </a:bodyPr>
          <a:lstStyle/>
          <a:p>
            <a:endParaRPr lang="en-US" dirty="0"/>
          </a:p>
        </p:txBody>
      </p:sp>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8291" y="6327121"/>
            <a:ext cx="558799" cy="1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Slide Number Placeholder 2"/>
          <p:cNvSpPr>
            <a:spLocks noGrp="1"/>
          </p:cNvSpPr>
          <p:nvPr>
            <p:ph type="sldNum" sz="quarter" idx="11"/>
          </p:nvPr>
        </p:nvSpPr>
        <p:spPr>
          <a:xfrm>
            <a:off x="8413750" y="6351588"/>
            <a:ext cx="381000" cy="365125"/>
          </a:xfrm>
        </p:spPr>
        <p:txBody>
          <a:bodyPr/>
          <a:lstStyle/>
          <a:p>
            <a:pPr>
              <a:defRPr/>
            </a:pPr>
            <a:fld id="{D1C3E240-9EB6-4604-A43D-9910B3F588EA}" type="slidenum">
              <a:rPr lang="en-US" b="0" u="none" smtClean="0"/>
              <a:pPr>
                <a:defRPr/>
              </a:pPr>
              <a:t>14</a:t>
            </a:fld>
            <a:endParaRPr lang="en-US" b="0" u="none" dirty="0"/>
          </a:p>
        </p:txBody>
      </p:sp>
    </p:spTree>
    <p:extLst>
      <p:ext uri="{BB962C8B-B14F-4D97-AF65-F5344CB8AC3E}">
        <p14:creationId xmlns:p14="http://schemas.microsoft.com/office/powerpoint/2010/main" val="4255547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7475" y="869333"/>
            <a:ext cx="3937828" cy="2625218"/>
          </a:xfrm>
          <a:prstGeom prst="rect">
            <a:avLst/>
          </a:prstGeom>
        </p:spPr>
      </p:pic>
      <p:pic>
        <p:nvPicPr>
          <p:cNvPr id="24" name="Picture 2" descr="http://www.psi.ch/media/SwissFELEN/igp_1024x640%3e_SwissFELImage_e-test.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7190" y="4465678"/>
            <a:ext cx="4150299" cy="1659887"/>
          </a:xfrm>
          <a:prstGeom prst="rect">
            <a:avLst/>
          </a:prstGeom>
          <a:noFill/>
          <a:ln>
            <a:solidFill>
              <a:schemeClr val="tx1"/>
            </a:solidFill>
          </a:ln>
        </p:spPr>
      </p:pic>
      <p:pic>
        <p:nvPicPr>
          <p:cNvPr id="21" name="Picture 5" descr="http://www.xfel.eu/sites/site_xfel-gmbh/content/e63619/e65525/preview_eng.jpg">
            <a:hlinkClick r:id="rId5" tooltip="Visualization of the experimental hall (architectual example)"/>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3691" y="3560721"/>
            <a:ext cx="4204157" cy="1904569"/>
          </a:xfrm>
          <a:prstGeom prst="rect">
            <a:avLst/>
          </a:prstGeom>
          <a:noFill/>
          <a:ln>
            <a:solidFill>
              <a:schemeClr val="tx1"/>
            </a:solidFill>
          </a:ln>
        </p:spPr>
      </p:pic>
      <p:pic>
        <p:nvPicPr>
          <p:cNvPr id="18" name="Picture 2"/>
          <p:cNvPicPr>
            <a:picLocks noChangeAspect="1" noChangeArrowheads="1"/>
          </p:cNvPicPr>
          <p:nvPr/>
        </p:nvPicPr>
        <p:blipFill>
          <a:blip r:embed="rId7" cstate="print"/>
          <a:srcRect/>
          <a:stretch>
            <a:fillRect/>
          </a:stretch>
        </p:blipFill>
        <p:spPr bwMode="auto">
          <a:xfrm>
            <a:off x="4545208" y="2955518"/>
            <a:ext cx="4229712" cy="1355507"/>
          </a:xfrm>
          <a:prstGeom prst="rect">
            <a:avLst/>
          </a:prstGeom>
          <a:noFill/>
          <a:ln w="9525">
            <a:solidFill>
              <a:schemeClr val="tx1"/>
            </a:solidFill>
            <a:miter lim="800000"/>
            <a:headEnd/>
            <a:tailEnd/>
          </a:ln>
        </p:spPr>
      </p:pic>
      <p:pic>
        <p:nvPicPr>
          <p:cNvPr id="27" name="Picture 7" descr="RIKEN/HARIMA　X-ray free electron laser XFEL"/>
          <p:cNvPicPr>
            <a:picLocks noChangeAspect="1" noChangeArrowheads="1"/>
          </p:cNvPicPr>
          <p:nvPr/>
        </p:nvPicPr>
        <p:blipFill>
          <a:blip r:embed="rId8" cstate="print"/>
          <a:srcRect/>
          <a:stretch>
            <a:fillRect/>
          </a:stretch>
        </p:blipFill>
        <p:spPr bwMode="auto">
          <a:xfrm>
            <a:off x="4524397" y="896761"/>
            <a:ext cx="4262381" cy="1859989"/>
          </a:xfrm>
          <a:prstGeom prst="rect">
            <a:avLst/>
          </a:prstGeom>
          <a:noFill/>
          <a:ln>
            <a:solidFill>
              <a:schemeClr val="tx1"/>
            </a:solidFill>
          </a:ln>
        </p:spPr>
      </p:pic>
      <p:sp>
        <p:nvSpPr>
          <p:cNvPr id="19" name="Slide Number Placeholder 2"/>
          <p:cNvSpPr>
            <a:spLocks noGrp="1"/>
          </p:cNvSpPr>
          <p:nvPr>
            <p:ph type="sldNum" sz="quarter" idx="4294967295"/>
          </p:nvPr>
        </p:nvSpPr>
        <p:spPr>
          <a:xfrm>
            <a:off x="8413750" y="6351588"/>
            <a:ext cx="381000" cy="365125"/>
          </a:xfrm>
          <a:prstGeom prst="rect">
            <a:avLst/>
          </a:prstGeom>
        </p:spPr>
        <p:txBody>
          <a:bodyPr/>
          <a:lstStyle/>
          <a:p>
            <a:fld id="{68F455FD-F83C-4433-AE11-4D89943CC4D6}" type="slidenum">
              <a:rPr lang="en-US" smtClean="0"/>
              <a:pPr/>
              <a:t>15</a:t>
            </a:fld>
            <a:endParaRPr lang="en-US" dirty="0"/>
          </a:p>
        </p:txBody>
      </p:sp>
      <p:sp>
        <p:nvSpPr>
          <p:cNvPr id="4" name="Title 3"/>
          <p:cNvSpPr>
            <a:spLocks noGrp="1"/>
          </p:cNvSpPr>
          <p:nvPr>
            <p:ph type="title" idx="4294967295"/>
          </p:nvPr>
        </p:nvSpPr>
        <p:spPr>
          <a:xfrm>
            <a:off x="0" y="-191365"/>
            <a:ext cx="9144000" cy="1143000"/>
          </a:xfrm>
        </p:spPr>
        <p:txBody>
          <a:bodyPr>
            <a:normAutofit/>
          </a:bodyPr>
          <a:lstStyle/>
          <a:p>
            <a:r>
              <a:rPr lang="en-US" sz="2400" dirty="0" smtClean="0">
                <a:effectLst/>
                <a:latin typeface="Arial" pitchFamily="34" charset="0"/>
              </a:rPr>
              <a:t>LCLS Faces </a:t>
            </a:r>
            <a:r>
              <a:rPr lang="en-US" dirty="0" smtClean="0"/>
              <a:t>Strong</a:t>
            </a:r>
            <a:r>
              <a:rPr lang="en-US" sz="2400" dirty="0" smtClean="0">
                <a:effectLst/>
                <a:latin typeface="Arial" pitchFamily="34" charset="0"/>
              </a:rPr>
              <a:t> International Competition</a:t>
            </a:r>
            <a:endParaRPr lang="en-US" sz="2400" dirty="0">
              <a:effectLst/>
              <a:latin typeface="Arial" pitchFamily="34" charset="0"/>
            </a:endParaRPr>
          </a:p>
        </p:txBody>
      </p:sp>
      <p:sp>
        <p:nvSpPr>
          <p:cNvPr id="7" name="TextBox 6"/>
          <p:cNvSpPr txBox="1"/>
          <p:nvPr/>
        </p:nvSpPr>
        <p:spPr>
          <a:xfrm>
            <a:off x="279334" y="857663"/>
            <a:ext cx="2150284" cy="584751"/>
          </a:xfrm>
          <a:prstGeom prst="rect">
            <a:avLst/>
          </a:prstGeom>
        </p:spPr>
        <p:style>
          <a:lnRef idx="1">
            <a:schemeClr val="accent1"/>
          </a:lnRef>
          <a:fillRef idx="2">
            <a:schemeClr val="accent1"/>
          </a:fillRef>
          <a:effectRef idx="1">
            <a:schemeClr val="accent1"/>
          </a:effectRef>
          <a:fontRef idx="minor">
            <a:schemeClr val="dk1"/>
          </a:fontRef>
        </p:style>
        <p:txBody>
          <a:bodyPr wrap="none" lIns="91416" tIns="45708" rIns="91416" bIns="45708" rtlCol="0">
            <a:spAutoFit/>
          </a:bodyPr>
          <a:lstStyle/>
          <a:p>
            <a:r>
              <a:rPr lang="en-US" sz="1600" dirty="0" smtClean="0">
                <a:latin typeface="Arial" pitchFamily="34" charset="0"/>
                <a:cs typeface="Arial" pitchFamily="34" charset="0"/>
              </a:rPr>
              <a:t>LCLS 2009</a:t>
            </a:r>
            <a:endParaRPr lang="en-US" sz="1600" dirty="0">
              <a:latin typeface="Arial" pitchFamily="34" charset="0"/>
              <a:cs typeface="Arial" pitchFamily="34" charset="0"/>
            </a:endParaRPr>
          </a:p>
          <a:p>
            <a:r>
              <a:rPr lang="en-US" sz="1600" dirty="0">
                <a:latin typeface="Arial" pitchFamily="34" charset="0"/>
                <a:cs typeface="Arial" pitchFamily="34" charset="0"/>
              </a:rPr>
              <a:t>14.5 GeV, 120 Hz NC</a:t>
            </a:r>
          </a:p>
        </p:txBody>
      </p:sp>
      <p:sp>
        <p:nvSpPr>
          <p:cNvPr id="12" name="TextBox 11"/>
          <p:cNvSpPr txBox="1"/>
          <p:nvPr/>
        </p:nvSpPr>
        <p:spPr>
          <a:xfrm>
            <a:off x="4510585" y="881007"/>
            <a:ext cx="1922657" cy="584751"/>
          </a:xfrm>
          <a:prstGeom prst="rect">
            <a:avLst/>
          </a:prstGeom>
        </p:spPr>
        <p:style>
          <a:lnRef idx="1">
            <a:schemeClr val="accent1"/>
          </a:lnRef>
          <a:fillRef idx="2">
            <a:schemeClr val="accent1"/>
          </a:fillRef>
          <a:effectRef idx="1">
            <a:schemeClr val="accent1"/>
          </a:effectRef>
          <a:fontRef idx="minor">
            <a:schemeClr val="dk1"/>
          </a:fontRef>
        </p:style>
        <p:txBody>
          <a:bodyPr wrap="none" lIns="91416" tIns="45708" rIns="91416" bIns="45708" rtlCol="0">
            <a:spAutoFit/>
          </a:bodyPr>
          <a:lstStyle/>
          <a:p>
            <a:r>
              <a:rPr lang="en-US" sz="1600" dirty="0">
                <a:latin typeface="Arial" pitchFamily="34" charset="0"/>
                <a:cs typeface="Arial" pitchFamily="34" charset="0"/>
              </a:rPr>
              <a:t>SACLA 2011</a:t>
            </a:r>
          </a:p>
          <a:p>
            <a:r>
              <a:rPr lang="en-US" sz="1600" dirty="0">
                <a:latin typeface="Arial" pitchFamily="34" charset="0"/>
                <a:cs typeface="Arial" pitchFamily="34" charset="0"/>
              </a:rPr>
              <a:t>8.5 GeV, </a:t>
            </a:r>
            <a:r>
              <a:rPr lang="en-US" sz="1600" dirty="0" smtClean="0">
                <a:latin typeface="Arial" pitchFamily="34" charset="0"/>
                <a:cs typeface="Arial" pitchFamily="34" charset="0"/>
              </a:rPr>
              <a:t>30 </a:t>
            </a:r>
            <a:r>
              <a:rPr lang="en-US" sz="1600" dirty="0">
                <a:latin typeface="Arial" pitchFamily="34" charset="0"/>
                <a:cs typeface="Arial" pitchFamily="34" charset="0"/>
              </a:rPr>
              <a:t>Hz NC</a:t>
            </a:r>
          </a:p>
        </p:txBody>
      </p:sp>
      <p:sp>
        <p:nvSpPr>
          <p:cNvPr id="13" name="TextBox 12"/>
          <p:cNvSpPr txBox="1"/>
          <p:nvPr/>
        </p:nvSpPr>
        <p:spPr>
          <a:xfrm>
            <a:off x="288380" y="3540910"/>
            <a:ext cx="2698511" cy="584751"/>
          </a:xfrm>
          <a:prstGeom prst="rect">
            <a:avLst/>
          </a:prstGeom>
        </p:spPr>
        <p:style>
          <a:lnRef idx="1">
            <a:schemeClr val="accent1"/>
          </a:lnRef>
          <a:fillRef idx="2">
            <a:schemeClr val="accent1"/>
          </a:fillRef>
          <a:effectRef idx="1">
            <a:schemeClr val="accent1"/>
          </a:effectRef>
          <a:fontRef idx="minor">
            <a:schemeClr val="dk1"/>
          </a:fontRef>
        </p:style>
        <p:txBody>
          <a:bodyPr wrap="none" lIns="91416" tIns="45708" rIns="91416" bIns="45708" rtlCol="0">
            <a:spAutoFit/>
          </a:bodyPr>
          <a:lstStyle/>
          <a:p>
            <a:r>
              <a:rPr lang="en-US" sz="1600" dirty="0">
                <a:latin typeface="Arial" pitchFamily="34" charset="0"/>
                <a:cs typeface="Arial" pitchFamily="34" charset="0"/>
              </a:rPr>
              <a:t>XFEL </a:t>
            </a:r>
            <a:r>
              <a:rPr lang="en-US" sz="1600" dirty="0" smtClean="0">
                <a:latin typeface="Arial" pitchFamily="34" charset="0"/>
                <a:cs typeface="Arial" pitchFamily="34" charset="0"/>
              </a:rPr>
              <a:t>2016</a:t>
            </a:r>
            <a:endParaRPr lang="en-US" sz="1600" dirty="0">
              <a:latin typeface="Arial" pitchFamily="34" charset="0"/>
              <a:cs typeface="Arial" pitchFamily="34" charset="0"/>
            </a:endParaRPr>
          </a:p>
          <a:p>
            <a:r>
              <a:rPr lang="en-US" sz="1600" dirty="0">
                <a:latin typeface="Arial" pitchFamily="34" charset="0"/>
                <a:cs typeface="Arial" pitchFamily="34" charset="0"/>
              </a:rPr>
              <a:t>17.5 GeV, </a:t>
            </a:r>
            <a:r>
              <a:rPr lang="en-US" sz="1600" dirty="0" smtClean="0">
                <a:solidFill>
                  <a:srgbClr val="FF0000"/>
                </a:solidFill>
                <a:latin typeface="Arial" pitchFamily="34" charset="0"/>
                <a:cs typeface="Arial" pitchFamily="34" charset="0"/>
              </a:rPr>
              <a:t>2700 </a:t>
            </a:r>
            <a:r>
              <a:rPr lang="en-US" sz="1600" dirty="0">
                <a:solidFill>
                  <a:srgbClr val="FF0000"/>
                </a:solidFill>
                <a:latin typeface="Arial" pitchFamily="34" charset="0"/>
                <a:cs typeface="Arial" pitchFamily="34" charset="0"/>
              </a:rPr>
              <a:t>x 10 Hz SC</a:t>
            </a:r>
          </a:p>
        </p:txBody>
      </p:sp>
      <p:sp>
        <p:nvSpPr>
          <p:cNvPr id="14" name="TextBox 13"/>
          <p:cNvSpPr txBox="1"/>
          <p:nvPr/>
        </p:nvSpPr>
        <p:spPr>
          <a:xfrm>
            <a:off x="6531429" y="3571875"/>
            <a:ext cx="1864949" cy="584751"/>
          </a:xfrm>
          <a:prstGeom prst="rect">
            <a:avLst/>
          </a:prstGeom>
        </p:spPr>
        <p:style>
          <a:lnRef idx="1">
            <a:schemeClr val="accent1"/>
          </a:lnRef>
          <a:fillRef idx="2">
            <a:schemeClr val="accent1"/>
          </a:fillRef>
          <a:effectRef idx="1">
            <a:schemeClr val="accent1"/>
          </a:effectRef>
          <a:fontRef idx="minor">
            <a:schemeClr val="dk1"/>
          </a:fontRef>
        </p:style>
        <p:txBody>
          <a:bodyPr wrap="none" lIns="91416" tIns="45708" rIns="91416" bIns="45708" rtlCol="0">
            <a:spAutoFit/>
          </a:bodyPr>
          <a:lstStyle/>
          <a:p>
            <a:r>
              <a:rPr lang="en-US" sz="1600" dirty="0">
                <a:latin typeface="Arial" pitchFamily="34" charset="0"/>
                <a:cs typeface="Arial" pitchFamily="34" charset="0"/>
              </a:rPr>
              <a:t>PAL XFEL </a:t>
            </a:r>
            <a:r>
              <a:rPr lang="en-US" sz="1600" dirty="0" smtClean="0">
                <a:latin typeface="Arial" pitchFamily="34" charset="0"/>
                <a:cs typeface="Arial" pitchFamily="34" charset="0"/>
              </a:rPr>
              <a:t>2016</a:t>
            </a:r>
            <a:endParaRPr lang="en-US" sz="1600" dirty="0">
              <a:latin typeface="Arial" pitchFamily="34" charset="0"/>
              <a:cs typeface="Arial" pitchFamily="34" charset="0"/>
            </a:endParaRPr>
          </a:p>
          <a:p>
            <a:r>
              <a:rPr lang="en-US" sz="1600" dirty="0" smtClean="0">
                <a:latin typeface="Arial" pitchFamily="34" charset="0"/>
                <a:cs typeface="Arial" pitchFamily="34" charset="0"/>
              </a:rPr>
              <a:t>6 </a:t>
            </a:r>
            <a:r>
              <a:rPr lang="en-US" sz="1600" dirty="0">
                <a:latin typeface="Arial" pitchFamily="34" charset="0"/>
                <a:cs typeface="Arial" pitchFamily="34" charset="0"/>
              </a:rPr>
              <a:t>GeV, 100 Hz NC</a:t>
            </a:r>
          </a:p>
        </p:txBody>
      </p:sp>
      <p:sp>
        <p:nvSpPr>
          <p:cNvPr id="15" name="TextBox 14"/>
          <p:cNvSpPr txBox="1"/>
          <p:nvPr/>
        </p:nvSpPr>
        <p:spPr>
          <a:xfrm>
            <a:off x="6367746" y="5326620"/>
            <a:ext cx="2347885" cy="584751"/>
          </a:xfrm>
          <a:prstGeom prst="rect">
            <a:avLst/>
          </a:prstGeom>
        </p:spPr>
        <p:style>
          <a:lnRef idx="1">
            <a:schemeClr val="accent1"/>
          </a:lnRef>
          <a:fillRef idx="2">
            <a:schemeClr val="accent1"/>
          </a:fillRef>
          <a:effectRef idx="1">
            <a:schemeClr val="accent1"/>
          </a:effectRef>
          <a:fontRef idx="minor">
            <a:schemeClr val="dk1"/>
          </a:fontRef>
        </p:style>
        <p:txBody>
          <a:bodyPr wrap="square" lIns="91416" tIns="45708" rIns="91416" bIns="45708" rtlCol="0">
            <a:spAutoFit/>
          </a:bodyPr>
          <a:lstStyle/>
          <a:p>
            <a:r>
              <a:rPr lang="en-US" sz="1600" dirty="0">
                <a:latin typeface="Arial" pitchFamily="34" charset="0"/>
                <a:cs typeface="Arial" pitchFamily="34" charset="0"/>
              </a:rPr>
              <a:t>SWISS FEL 2017</a:t>
            </a:r>
            <a:br>
              <a:rPr lang="en-US" sz="1600" dirty="0">
                <a:latin typeface="Arial" pitchFamily="34" charset="0"/>
                <a:cs typeface="Arial" pitchFamily="34" charset="0"/>
              </a:rPr>
            </a:br>
            <a:r>
              <a:rPr lang="en-US" sz="1600" dirty="0">
                <a:latin typeface="Arial" pitchFamily="34" charset="0"/>
                <a:cs typeface="Arial" pitchFamily="34" charset="0"/>
              </a:rPr>
              <a:t>5.8 GeV, 100 Hz NC</a:t>
            </a:r>
          </a:p>
        </p:txBody>
      </p:sp>
      <p:pic>
        <p:nvPicPr>
          <p:cNvPr id="29" name="Picture 11" descr="Flag of Germany">
            <a:hlinkClick r:id="rId9"/>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021527" y="3575391"/>
            <a:ext cx="463463" cy="282957"/>
          </a:xfrm>
          <a:prstGeom prst="rect">
            <a:avLst/>
          </a:prstGeom>
          <a:noFill/>
        </p:spPr>
      </p:pic>
      <p:pic>
        <p:nvPicPr>
          <p:cNvPr id="30" name="Picture 13" descr="Flag of Korea, South">
            <a:hlinkClick r:id="rId11"/>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320293" y="2957383"/>
            <a:ext cx="461375" cy="307583"/>
          </a:xfrm>
          <a:prstGeom prst="rect">
            <a:avLst/>
          </a:prstGeom>
          <a:noFill/>
        </p:spPr>
      </p:pic>
      <p:pic>
        <p:nvPicPr>
          <p:cNvPr id="31" name="Picture 15" descr="Flag of Japan">
            <a:hlinkClick r:id="rId13"/>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378918" y="874278"/>
            <a:ext cx="413359" cy="275572"/>
          </a:xfrm>
          <a:prstGeom prst="rect">
            <a:avLst/>
          </a:prstGeom>
          <a:noFill/>
        </p:spPr>
      </p:pic>
      <p:pic>
        <p:nvPicPr>
          <p:cNvPr id="32" name="Picture 17" descr="Flag of Switzerland">
            <a:hlinkClick r:id="rId15"/>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8336176" y="4862724"/>
            <a:ext cx="391437" cy="391438"/>
          </a:xfrm>
          <a:prstGeom prst="rect">
            <a:avLst/>
          </a:prstGeom>
          <a:noFill/>
        </p:spPr>
      </p:pic>
      <p:pic>
        <p:nvPicPr>
          <p:cNvPr id="33" name="Picture 32" descr="USA_Flag.GIF"/>
          <p:cNvPicPr>
            <a:picLocks noChangeAspect="1"/>
          </p:cNvPicPr>
          <p:nvPr/>
        </p:nvPicPr>
        <p:blipFill>
          <a:blip r:embed="rId17" cstate="print"/>
          <a:stretch>
            <a:fillRect/>
          </a:stretch>
        </p:blipFill>
        <p:spPr>
          <a:xfrm>
            <a:off x="3432352" y="868647"/>
            <a:ext cx="762000" cy="419100"/>
          </a:xfrm>
          <a:prstGeom prst="rect">
            <a:avLst/>
          </a:prstGeom>
        </p:spPr>
      </p:pic>
      <p:sp>
        <p:nvSpPr>
          <p:cNvPr id="3" name="TextBox 2"/>
          <p:cNvSpPr txBox="1"/>
          <p:nvPr/>
        </p:nvSpPr>
        <p:spPr>
          <a:xfrm>
            <a:off x="213445" y="5498073"/>
            <a:ext cx="3741357" cy="579781"/>
          </a:xfrm>
          <a:prstGeom prst="rect">
            <a:avLst/>
          </a:prstGeom>
        </p:spPr>
        <p:style>
          <a:lnRef idx="0">
            <a:schemeClr val="accent4"/>
          </a:lnRef>
          <a:fillRef idx="3">
            <a:schemeClr val="accent4"/>
          </a:fillRef>
          <a:effectRef idx="3">
            <a:schemeClr val="accent4"/>
          </a:effectRef>
          <a:fontRef idx="minor">
            <a:schemeClr val="lt1"/>
          </a:fontRef>
        </p:style>
        <p:txBody>
          <a:bodyPr wrap="none" lIns="86493" tIns="43247" rIns="86493" bIns="43247" rtlCol="0">
            <a:spAutoFit/>
          </a:bodyPr>
          <a:lstStyle/>
          <a:p>
            <a:r>
              <a:rPr lang="en-US" sz="1600" dirty="0">
                <a:latin typeface="Arial" pitchFamily="34" charset="0"/>
                <a:cs typeface="Arial" pitchFamily="34" charset="0"/>
              </a:rPr>
              <a:t>Four normal conducting (NC) </a:t>
            </a:r>
            <a:r>
              <a:rPr lang="en-US" sz="1600" dirty="0" err="1">
                <a:latin typeface="Arial" pitchFamily="34" charset="0"/>
                <a:cs typeface="Arial" pitchFamily="34" charset="0"/>
              </a:rPr>
              <a:t>linacs</a:t>
            </a:r>
            <a:endParaRPr lang="en-US" sz="1600" dirty="0">
              <a:latin typeface="Arial" pitchFamily="34" charset="0"/>
              <a:cs typeface="Arial" pitchFamily="34" charset="0"/>
            </a:endParaRPr>
          </a:p>
          <a:p>
            <a:r>
              <a:rPr lang="en-US" sz="1600" dirty="0">
                <a:latin typeface="Arial" pitchFamily="34" charset="0"/>
                <a:cs typeface="Arial" pitchFamily="34" charset="0"/>
              </a:rPr>
              <a:t>One </a:t>
            </a:r>
            <a:r>
              <a:rPr lang="en-US" sz="1600" i="1" u="sng" dirty="0">
                <a:latin typeface="Arial" pitchFamily="34" charset="0"/>
                <a:cs typeface="Arial" pitchFamily="34" charset="0"/>
              </a:rPr>
              <a:t>pulsed</a:t>
            </a:r>
            <a:r>
              <a:rPr lang="en-US" sz="1600" dirty="0">
                <a:latin typeface="Arial" pitchFamily="34" charset="0"/>
                <a:cs typeface="Arial" pitchFamily="34" charset="0"/>
              </a:rPr>
              <a:t> superconducting (SC) linac</a:t>
            </a:r>
          </a:p>
        </p:txBody>
      </p:sp>
    </p:spTree>
    <p:extLst>
      <p:ext uri="{BB962C8B-B14F-4D97-AF65-F5344CB8AC3E}">
        <p14:creationId xmlns:p14="http://schemas.microsoft.com/office/powerpoint/2010/main" val="1690966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392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4" name="Text Box 6"/>
          <p:cNvSpPr txBox="1">
            <a:spLocks noChangeArrowheads="1"/>
          </p:cNvSpPr>
          <p:nvPr/>
        </p:nvSpPr>
        <p:spPr bwMode="auto">
          <a:xfrm>
            <a:off x="6359803" y="890492"/>
            <a:ext cx="2847980" cy="830262"/>
          </a:xfrm>
          <a:prstGeom prst="rect">
            <a:avLst/>
          </a:prstGeom>
          <a:noFill/>
          <a:ln w="9525" algn="ctr">
            <a:noFill/>
            <a:miter lim="800000"/>
            <a:headEnd/>
            <a:tailEnd/>
          </a:ln>
          <a:effectLst/>
        </p:spPr>
        <p:txBody>
          <a:bodyPr wrap="none">
            <a:spAutoFit/>
          </a:bodyPr>
          <a:lstStyle/>
          <a:p>
            <a:pPr algn="ctr">
              <a:defRPr/>
            </a:pPr>
            <a:r>
              <a:rPr lang="en-US" sz="2400" b="1" dirty="0" smtClean="0">
                <a:solidFill>
                  <a:srgbClr val="FF00FF"/>
                </a:solidFill>
                <a:effectLst>
                  <a:outerShdw blurRad="38100" dist="38100" dir="2700000" algn="tl">
                    <a:srgbClr val="C0C0C0"/>
                  </a:outerShdw>
                </a:effectLst>
                <a:latin typeface="Arial" charset="0"/>
                <a:ea typeface="ＭＳ Ｐゴシック" pitchFamily="-111" charset="-128"/>
              </a:rPr>
              <a:t>New Injector at</a:t>
            </a:r>
          </a:p>
          <a:p>
            <a:pPr algn="ctr">
              <a:defRPr/>
            </a:pPr>
            <a:r>
              <a:rPr lang="en-US" sz="2400" b="1" dirty="0" smtClean="0">
                <a:solidFill>
                  <a:srgbClr val="FF00FF"/>
                </a:solidFill>
                <a:effectLst>
                  <a:outerShdw blurRad="38100" dist="38100" dir="2700000" algn="tl">
                    <a:srgbClr val="C0C0C0"/>
                  </a:outerShdw>
                </a:effectLst>
                <a:latin typeface="Arial" charset="0"/>
                <a:ea typeface="ＭＳ Ｐゴシック" pitchFamily="-111" charset="-128"/>
              </a:rPr>
              <a:t>Beginning of linac</a:t>
            </a:r>
            <a:endParaRPr lang="en-US" sz="2400" b="1" dirty="0">
              <a:solidFill>
                <a:srgbClr val="FF00FF"/>
              </a:solidFill>
              <a:effectLst>
                <a:outerShdw blurRad="38100" dist="38100" dir="2700000" algn="tl">
                  <a:srgbClr val="C0C0C0"/>
                </a:outerShdw>
              </a:effectLst>
              <a:latin typeface="Arial" charset="0"/>
              <a:ea typeface="ＭＳ Ｐゴシック" pitchFamily="-111" charset="-128"/>
            </a:endParaRPr>
          </a:p>
        </p:txBody>
      </p:sp>
      <p:sp>
        <p:nvSpPr>
          <p:cNvPr id="165898" name="Line 10"/>
          <p:cNvSpPr>
            <a:spLocks noChangeShapeType="1"/>
          </p:cNvSpPr>
          <p:nvPr/>
        </p:nvSpPr>
        <p:spPr bwMode="auto">
          <a:xfrm flipH="1">
            <a:off x="6823343" y="2920904"/>
            <a:ext cx="315912" cy="0"/>
          </a:xfrm>
          <a:prstGeom prst="line">
            <a:avLst/>
          </a:prstGeom>
          <a:noFill/>
          <a:ln w="76200">
            <a:solidFill>
              <a:srgbClr val="FF00FF">
                <a:alpha val="50196"/>
              </a:srgbClr>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899" name="Line 11"/>
          <p:cNvSpPr>
            <a:spLocks noChangeShapeType="1"/>
          </p:cNvSpPr>
          <p:nvPr/>
        </p:nvSpPr>
        <p:spPr bwMode="auto">
          <a:xfrm flipH="1">
            <a:off x="2925195" y="4628109"/>
            <a:ext cx="1066800" cy="668337"/>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900" name="Line 12"/>
          <p:cNvSpPr>
            <a:spLocks noChangeShapeType="1"/>
          </p:cNvSpPr>
          <p:nvPr/>
        </p:nvSpPr>
        <p:spPr bwMode="auto">
          <a:xfrm flipH="1">
            <a:off x="3713430" y="3825779"/>
            <a:ext cx="1503363" cy="809625"/>
          </a:xfrm>
          <a:prstGeom prst="line">
            <a:avLst/>
          </a:prstGeom>
          <a:noFill/>
          <a:ln w="76200">
            <a:solidFill>
              <a:srgbClr val="FF9900">
                <a:alpha val="50196"/>
              </a:srgb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901" name="Line 13"/>
          <p:cNvSpPr>
            <a:spLocks noChangeShapeType="1"/>
          </p:cNvSpPr>
          <p:nvPr/>
        </p:nvSpPr>
        <p:spPr bwMode="auto">
          <a:xfrm flipH="1">
            <a:off x="5046930" y="2916141"/>
            <a:ext cx="1800225" cy="1000125"/>
          </a:xfrm>
          <a:prstGeom prst="line">
            <a:avLst/>
          </a:prstGeom>
          <a:noFill/>
          <a:ln w="76200">
            <a:solidFill>
              <a:srgbClr val="FF0000">
                <a:alpha val="50196"/>
              </a:srgb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902" name="AutoShape 14"/>
          <p:cNvSpPr>
            <a:spLocks noChangeArrowheads="1"/>
          </p:cNvSpPr>
          <p:nvPr/>
        </p:nvSpPr>
        <p:spPr bwMode="auto">
          <a:xfrm rot="720688">
            <a:off x="605105" y="6261004"/>
            <a:ext cx="603250" cy="201612"/>
          </a:xfrm>
          <a:prstGeom prst="parallelogram">
            <a:avLst>
              <a:gd name="adj" fmla="val 122484"/>
            </a:avLst>
          </a:prstGeom>
          <a:solidFill>
            <a:schemeClr val="bg1"/>
          </a:solidFill>
          <a:ln w="9525" algn="ctr">
            <a:solidFill>
              <a:schemeClr val="tx1"/>
            </a:solidFill>
            <a:miter lim="800000"/>
            <a:headEnd/>
            <a:tailEnd/>
          </a:ln>
        </p:spPr>
        <p:txBody>
          <a:bodyPr anchor="ctr">
            <a:spAutoFit/>
          </a:bodyPr>
          <a:lstStyle/>
          <a:p>
            <a:endParaRPr lang="en-US" dirty="0"/>
          </a:p>
        </p:txBody>
      </p:sp>
      <p:grpSp>
        <p:nvGrpSpPr>
          <p:cNvPr id="4" name="Group 3"/>
          <p:cNvGrpSpPr/>
          <p:nvPr/>
        </p:nvGrpSpPr>
        <p:grpSpPr>
          <a:xfrm>
            <a:off x="1203593" y="6116541"/>
            <a:ext cx="4817658" cy="830997"/>
            <a:chOff x="1203593" y="6116541"/>
            <a:chExt cx="4817658" cy="830997"/>
          </a:xfrm>
        </p:grpSpPr>
        <p:sp>
          <p:nvSpPr>
            <p:cNvPr id="165906" name="Text Box 18"/>
            <p:cNvSpPr txBox="1">
              <a:spLocks noChangeArrowheads="1"/>
            </p:cNvSpPr>
            <p:nvPr/>
          </p:nvSpPr>
          <p:spPr bwMode="auto">
            <a:xfrm>
              <a:off x="1663968" y="6116541"/>
              <a:ext cx="4357283" cy="830997"/>
            </a:xfrm>
            <a:prstGeom prst="rect">
              <a:avLst/>
            </a:prstGeom>
            <a:noFill/>
            <a:ln w="9525" algn="ctr">
              <a:noFill/>
              <a:miter lim="800000"/>
              <a:headEnd/>
              <a:tailEnd/>
            </a:ln>
            <a:effectLst/>
          </p:spPr>
          <p:txBody>
            <a:bodyPr wrap="none">
              <a:spAutoFit/>
            </a:bodyPr>
            <a:lstStyle/>
            <a:p>
              <a:pPr>
                <a:defRPr/>
              </a:pPr>
              <a:r>
                <a:rPr lang="en-US" sz="2400" b="1" dirty="0" smtClean="0">
                  <a:solidFill>
                    <a:srgbClr val="0000FF"/>
                  </a:solidFill>
                  <a:effectLst>
                    <a:outerShdw blurRad="38100" dist="38100" dir="2700000" algn="tl">
                      <a:srgbClr val="C0C0C0"/>
                    </a:outerShdw>
                  </a:effectLst>
                  <a:latin typeface="Arial" charset="0"/>
                  <a:ea typeface="ＭＳ Ｐゴシック" pitchFamily="-111" charset="-128"/>
                </a:rPr>
                <a:t>Use Existing Far </a:t>
              </a:r>
              <a:r>
                <a:rPr lang="en-US" sz="2400" b="1" dirty="0">
                  <a:solidFill>
                    <a:srgbClr val="0000FF"/>
                  </a:solidFill>
                  <a:effectLst>
                    <a:outerShdw blurRad="38100" dist="38100" dir="2700000" algn="tl">
                      <a:srgbClr val="C0C0C0"/>
                    </a:outerShdw>
                  </a:effectLst>
                  <a:latin typeface="Arial" charset="0"/>
                  <a:ea typeface="ＭＳ Ｐゴシック" pitchFamily="-111" charset="-128"/>
                </a:rPr>
                <a:t>Experiment</a:t>
              </a:r>
            </a:p>
            <a:p>
              <a:pPr>
                <a:defRPr/>
              </a:pPr>
              <a:r>
                <a:rPr lang="en-US" sz="2400" b="1" dirty="0">
                  <a:solidFill>
                    <a:srgbClr val="0000FF"/>
                  </a:solidFill>
                  <a:effectLst>
                    <a:outerShdw blurRad="38100" dist="38100" dir="2700000" algn="tl">
                      <a:srgbClr val="C0C0C0"/>
                    </a:outerShdw>
                  </a:effectLst>
                  <a:latin typeface="Arial" charset="0"/>
                  <a:ea typeface="ＭＳ Ｐゴシック" pitchFamily="-111" charset="-128"/>
                </a:rPr>
                <a:t>Hall </a:t>
              </a:r>
              <a:r>
                <a:rPr lang="en-US" sz="2400" b="1" dirty="0" smtClean="0">
                  <a:solidFill>
                    <a:srgbClr val="0000FF"/>
                  </a:solidFill>
                  <a:effectLst>
                    <a:outerShdw blurRad="38100" dist="38100" dir="2700000" algn="tl">
                      <a:srgbClr val="C0C0C0"/>
                    </a:outerShdw>
                  </a:effectLst>
                  <a:latin typeface="Arial" charset="0"/>
                  <a:ea typeface="ＭＳ Ｐゴシック" pitchFamily="-111" charset="-128"/>
                </a:rPr>
                <a:t>and Instruments</a:t>
              </a:r>
              <a:endParaRPr lang="en-US" sz="2400" b="1" dirty="0">
                <a:solidFill>
                  <a:srgbClr val="0000FF"/>
                </a:solidFill>
                <a:effectLst>
                  <a:outerShdw blurRad="38100" dist="38100" dir="2700000" algn="tl">
                    <a:srgbClr val="C0C0C0"/>
                  </a:outerShdw>
                </a:effectLst>
                <a:latin typeface="Arial" charset="0"/>
                <a:ea typeface="ＭＳ Ｐゴシック" pitchFamily="-111" charset="-128"/>
              </a:endParaRPr>
            </a:p>
          </p:txBody>
        </p:sp>
        <p:sp>
          <p:nvSpPr>
            <p:cNvPr id="11303" name="Line 19"/>
            <p:cNvSpPr>
              <a:spLocks noChangeShapeType="1"/>
            </p:cNvSpPr>
            <p:nvPr/>
          </p:nvSpPr>
          <p:spPr bwMode="auto">
            <a:xfrm flipH="1">
              <a:off x="1203593" y="6375304"/>
              <a:ext cx="531812" cy="0"/>
            </a:xfrm>
            <a:prstGeom prst="line">
              <a:avLst/>
            </a:prstGeom>
            <a:noFill/>
            <a:ln w="28575">
              <a:solidFill>
                <a:srgbClr val="0000FF"/>
              </a:solidFill>
              <a:round/>
              <a:headEnd/>
              <a:tailEnd type="stealth" w="lg" len="lg"/>
            </a:ln>
            <a:extLst>
              <a:ext uri="{909E8E84-426E-40DD-AFC4-6F175D3DCCD1}">
                <a14:hiddenFill xmlns:a14="http://schemas.microsoft.com/office/drawing/2010/main">
                  <a:noFill/>
                </a14:hiddenFill>
              </a:ext>
            </a:extLst>
          </p:spPr>
          <p:txBody>
            <a:bodyPr anchor="ctr">
              <a:spAutoFit/>
            </a:bodyPr>
            <a:lstStyle/>
            <a:p>
              <a:endParaRPr lang="en-US" dirty="0"/>
            </a:p>
          </p:txBody>
        </p:sp>
      </p:grpSp>
      <p:sp>
        <p:nvSpPr>
          <p:cNvPr id="11301" name="Oval 20"/>
          <p:cNvSpPr>
            <a:spLocks noChangeArrowheads="1"/>
          </p:cNvSpPr>
          <p:nvPr/>
        </p:nvSpPr>
        <p:spPr bwMode="auto">
          <a:xfrm>
            <a:off x="803543" y="6261004"/>
            <a:ext cx="203200" cy="201613"/>
          </a:xfrm>
          <a:prstGeom prst="ellipse">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165909" name="AutoShape 21"/>
          <p:cNvSpPr>
            <a:spLocks noChangeArrowheads="1"/>
          </p:cNvSpPr>
          <p:nvPr/>
        </p:nvSpPr>
        <p:spPr bwMode="auto">
          <a:xfrm rot="720688">
            <a:off x="2335480" y="5219604"/>
            <a:ext cx="603250" cy="198437"/>
          </a:xfrm>
          <a:prstGeom prst="parallelogram">
            <a:avLst>
              <a:gd name="adj" fmla="val 124443"/>
            </a:avLst>
          </a:prstGeom>
          <a:solidFill>
            <a:schemeClr val="bg1"/>
          </a:solidFill>
          <a:ln w="9525" algn="ctr">
            <a:solidFill>
              <a:schemeClr val="tx1"/>
            </a:solidFill>
            <a:miter lim="800000"/>
            <a:headEnd/>
            <a:tailEnd/>
          </a:ln>
        </p:spPr>
        <p:txBody>
          <a:bodyPr anchor="ctr">
            <a:spAutoFit/>
          </a:bodyPr>
          <a:lstStyle/>
          <a:p>
            <a:endParaRPr lang="en-US" dirty="0"/>
          </a:p>
        </p:txBody>
      </p:sp>
      <p:grpSp>
        <p:nvGrpSpPr>
          <p:cNvPr id="2" name="Group 1"/>
          <p:cNvGrpSpPr/>
          <p:nvPr/>
        </p:nvGrpSpPr>
        <p:grpSpPr>
          <a:xfrm>
            <a:off x="2537093" y="5219604"/>
            <a:ext cx="7008871" cy="907839"/>
            <a:chOff x="2537093" y="5219604"/>
            <a:chExt cx="7008871" cy="907839"/>
          </a:xfrm>
        </p:grpSpPr>
        <p:sp>
          <p:nvSpPr>
            <p:cNvPr id="165912" name="Text Box 24"/>
            <p:cNvSpPr txBox="1">
              <a:spLocks noChangeArrowheads="1"/>
            </p:cNvSpPr>
            <p:nvPr/>
          </p:nvSpPr>
          <p:spPr bwMode="auto">
            <a:xfrm>
              <a:off x="3713430" y="5296446"/>
              <a:ext cx="5832534" cy="830997"/>
            </a:xfrm>
            <a:prstGeom prst="rect">
              <a:avLst/>
            </a:prstGeom>
            <a:noFill/>
            <a:ln w="9525" algn="ctr">
              <a:noFill/>
              <a:miter lim="800000"/>
              <a:headEnd/>
              <a:tailEnd/>
            </a:ln>
            <a:effectLst/>
          </p:spPr>
          <p:txBody>
            <a:bodyPr wrap="square">
              <a:spAutoFit/>
            </a:bodyPr>
            <a:lstStyle/>
            <a:p>
              <a:pPr>
                <a:defRPr/>
              </a:pPr>
              <a:r>
                <a:rPr lang="en-US" sz="2400" b="1" dirty="0" smtClean="0">
                  <a:solidFill>
                    <a:srgbClr val="00CCFF"/>
                  </a:solidFill>
                  <a:effectLst>
                    <a:outerShdw blurRad="38100" dist="38100" dir="2700000" algn="tl">
                      <a:srgbClr val="C0C0C0"/>
                    </a:outerShdw>
                  </a:effectLst>
                  <a:latin typeface="Arial" charset="0"/>
                  <a:ea typeface="ＭＳ Ｐゴシック" pitchFamily="-111" charset="-128"/>
                </a:rPr>
                <a:t>Use Existing Near Experiment</a:t>
              </a:r>
            </a:p>
            <a:p>
              <a:pPr>
                <a:defRPr/>
              </a:pPr>
              <a:r>
                <a:rPr lang="en-US" sz="2400" b="1" dirty="0" smtClean="0">
                  <a:solidFill>
                    <a:srgbClr val="00CCFF"/>
                  </a:solidFill>
                  <a:effectLst>
                    <a:outerShdw blurRad="38100" dist="38100" dir="2700000" algn="tl">
                      <a:srgbClr val="C0C0C0"/>
                    </a:outerShdw>
                  </a:effectLst>
                  <a:latin typeface="Arial" charset="0"/>
                  <a:ea typeface="ＭＳ Ｐゴシック" pitchFamily="-111" charset="-128"/>
                </a:rPr>
                <a:t>Hall and instruments</a:t>
              </a:r>
              <a:endParaRPr lang="en-US" sz="2400" b="1" dirty="0">
                <a:solidFill>
                  <a:srgbClr val="00CCFF"/>
                </a:solidFill>
                <a:effectLst>
                  <a:outerShdw blurRad="38100" dist="38100" dir="2700000" algn="tl">
                    <a:srgbClr val="C0C0C0"/>
                  </a:outerShdw>
                </a:effectLst>
                <a:latin typeface="Arial" charset="0"/>
                <a:ea typeface="ＭＳ Ｐゴシック" pitchFamily="-111" charset="-128"/>
              </a:endParaRPr>
            </a:p>
          </p:txBody>
        </p:sp>
        <p:sp>
          <p:nvSpPr>
            <p:cNvPr id="11299" name="Line 25"/>
            <p:cNvSpPr>
              <a:spLocks noChangeShapeType="1"/>
            </p:cNvSpPr>
            <p:nvPr/>
          </p:nvSpPr>
          <p:spPr bwMode="auto">
            <a:xfrm flipH="1" flipV="1">
              <a:off x="2738705" y="5318822"/>
              <a:ext cx="1146175" cy="61120"/>
            </a:xfrm>
            <a:prstGeom prst="line">
              <a:avLst/>
            </a:prstGeom>
            <a:noFill/>
            <a:ln w="28575">
              <a:solidFill>
                <a:srgbClr val="00FFFF"/>
              </a:solidFill>
              <a:round/>
              <a:headEnd/>
              <a:tailEnd type="stealth" w="lg" len="lg"/>
            </a:ln>
            <a:extLst>
              <a:ext uri="{909E8E84-426E-40DD-AFC4-6F175D3DCCD1}">
                <a14:hiddenFill xmlns:a14="http://schemas.microsoft.com/office/drawing/2010/main">
                  <a:noFill/>
                </a14:hiddenFill>
              </a:ext>
            </a:extLst>
          </p:spPr>
          <p:txBody>
            <a:bodyPr wrap="square" anchor="ctr">
              <a:spAutoFit/>
            </a:bodyPr>
            <a:lstStyle/>
            <a:p>
              <a:endParaRPr lang="en-US" dirty="0"/>
            </a:p>
          </p:txBody>
        </p:sp>
        <p:sp>
          <p:nvSpPr>
            <p:cNvPr id="11297" name="Oval 26"/>
            <p:cNvSpPr>
              <a:spLocks noChangeArrowheads="1"/>
            </p:cNvSpPr>
            <p:nvPr/>
          </p:nvSpPr>
          <p:spPr bwMode="auto">
            <a:xfrm>
              <a:off x="2537093" y="5219604"/>
              <a:ext cx="201613" cy="198438"/>
            </a:xfrm>
            <a:prstGeom prst="ellipse">
              <a:avLst/>
            </a:prstGeom>
            <a:solidFill>
              <a:srgbClr val="00FF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grpSp>
      <p:sp>
        <p:nvSpPr>
          <p:cNvPr id="165917" name="Text Box 29"/>
          <p:cNvSpPr txBox="1">
            <a:spLocks noChangeArrowheads="1"/>
          </p:cNvSpPr>
          <p:nvPr/>
        </p:nvSpPr>
        <p:spPr bwMode="auto">
          <a:xfrm>
            <a:off x="151080" y="3335241"/>
            <a:ext cx="4491935" cy="830997"/>
          </a:xfrm>
          <a:prstGeom prst="rect">
            <a:avLst/>
          </a:prstGeom>
          <a:noFill/>
          <a:ln w="9525" algn="ctr">
            <a:noFill/>
            <a:miter lim="800000"/>
            <a:headEnd/>
            <a:tailEnd/>
          </a:ln>
          <a:effectLst/>
        </p:spPr>
        <p:txBody>
          <a:bodyPr wrap="none">
            <a:spAutoFit/>
          </a:bodyPr>
          <a:lstStyle/>
          <a:p>
            <a:pPr>
              <a:defRPr/>
            </a:pPr>
            <a:r>
              <a:rPr lang="en-US" sz="2400" b="1" dirty="0" smtClean="0">
                <a:solidFill>
                  <a:srgbClr val="FF9900"/>
                </a:solidFill>
                <a:effectLst>
                  <a:outerShdw blurRad="38100" dist="38100" dir="2700000" algn="tl">
                    <a:srgbClr val="C0C0C0"/>
                  </a:outerShdw>
                </a:effectLst>
                <a:latin typeface="Arial" charset="0"/>
                <a:ea typeface="ＭＳ Ｐゴシック" pitchFamily="-111" charset="-128"/>
              </a:rPr>
              <a:t>Extend existing transfer Line,</a:t>
            </a:r>
          </a:p>
          <a:p>
            <a:pPr>
              <a:defRPr/>
            </a:pPr>
            <a:r>
              <a:rPr lang="en-US" sz="2400" b="1" dirty="0" smtClean="0">
                <a:solidFill>
                  <a:srgbClr val="FF9900"/>
                </a:solidFill>
                <a:effectLst>
                  <a:outerShdw blurRad="38100" dist="38100" dir="2700000" algn="tl">
                    <a:srgbClr val="C0C0C0"/>
                  </a:outerShdw>
                </a:effectLst>
                <a:latin typeface="Arial" charset="0"/>
                <a:ea typeface="ＭＳ Ｐゴシック" pitchFamily="-111" charset="-128"/>
              </a:rPr>
              <a:t>Bypassing LCLS Linac</a:t>
            </a:r>
            <a:endParaRPr lang="en-US" sz="2400" b="1" dirty="0">
              <a:solidFill>
                <a:srgbClr val="FF9900"/>
              </a:solidFill>
              <a:effectLst>
                <a:outerShdw blurRad="38100" dist="38100" dir="2700000" algn="tl">
                  <a:srgbClr val="C0C0C0"/>
                </a:outerShdw>
              </a:effectLst>
              <a:latin typeface="Arial" charset="0"/>
              <a:ea typeface="ＭＳ Ｐゴシック" pitchFamily="-111" charset="-128"/>
            </a:endParaRPr>
          </a:p>
        </p:txBody>
      </p:sp>
      <p:grpSp>
        <p:nvGrpSpPr>
          <p:cNvPr id="3" name="Group 2"/>
          <p:cNvGrpSpPr/>
          <p:nvPr/>
        </p:nvGrpSpPr>
        <p:grpSpPr>
          <a:xfrm>
            <a:off x="387618" y="4236941"/>
            <a:ext cx="2155825" cy="2081213"/>
            <a:chOff x="387618" y="4236941"/>
            <a:chExt cx="2155825" cy="2081213"/>
          </a:xfrm>
        </p:grpSpPr>
        <p:sp>
          <p:nvSpPr>
            <p:cNvPr id="165903" name="Line 15"/>
            <p:cNvSpPr>
              <a:spLocks noChangeShapeType="1"/>
            </p:cNvSpPr>
            <p:nvPr/>
          </p:nvSpPr>
          <p:spPr bwMode="auto">
            <a:xfrm flipH="1">
              <a:off x="1016268" y="5362479"/>
              <a:ext cx="1527175" cy="955675"/>
            </a:xfrm>
            <a:prstGeom prst="line">
              <a:avLst/>
            </a:prstGeom>
            <a:noFill/>
            <a:ln w="76200">
              <a:solidFill>
                <a:srgbClr val="00CC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919" name="Text Box 31"/>
            <p:cNvSpPr txBox="1">
              <a:spLocks noChangeArrowheads="1"/>
            </p:cNvSpPr>
            <p:nvPr/>
          </p:nvSpPr>
          <p:spPr bwMode="auto">
            <a:xfrm>
              <a:off x="387618" y="4236941"/>
              <a:ext cx="2016125" cy="1569660"/>
            </a:xfrm>
            <a:prstGeom prst="rect">
              <a:avLst/>
            </a:prstGeom>
            <a:noFill/>
            <a:ln w="28575">
              <a:noFill/>
              <a:miter lim="800000"/>
              <a:headEnd/>
              <a:tailEnd type="none" w="lg" len="lg"/>
            </a:ln>
            <a:effectLst/>
          </p:spPr>
          <p:txBody>
            <a:bodyPr>
              <a:spAutoFit/>
            </a:bodyPr>
            <a:lstStyle/>
            <a:p>
              <a:pPr eaLnBrk="1" hangingPunct="1">
                <a:defRPr/>
              </a:pPr>
              <a:r>
                <a:rPr lang="en-US" sz="2400" b="1" dirty="0" smtClean="0">
                  <a:solidFill>
                    <a:srgbClr val="33CC33"/>
                  </a:solidFill>
                  <a:effectLst>
                    <a:outerShdw blurRad="38100" dist="38100" dir="2700000" algn="tl">
                      <a:srgbClr val="C0C0C0"/>
                    </a:outerShdw>
                  </a:effectLst>
                  <a:latin typeface="Arial" charset="0"/>
                  <a:ea typeface="ＭＳ Ｐゴシック" pitchFamily="-111" charset="-128"/>
                </a:rPr>
                <a:t>Use Existing X-ray </a:t>
              </a:r>
              <a:r>
                <a:rPr lang="en-US" sz="2400" b="1" dirty="0">
                  <a:solidFill>
                    <a:srgbClr val="33CC33"/>
                  </a:solidFill>
                  <a:effectLst>
                    <a:outerShdw blurRad="38100" dist="38100" dir="2700000" algn="tl">
                      <a:srgbClr val="C0C0C0"/>
                    </a:outerShdw>
                  </a:effectLst>
                  <a:latin typeface="Arial" charset="0"/>
                  <a:ea typeface="ＭＳ Ｐゴシック" pitchFamily="-111" charset="-128"/>
                </a:rPr>
                <a:t>Transport </a:t>
              </a:r>
              <a:r>
                <a:rPr lang="en-US" sz="2400" b="1" dirty="0" smtClean="0">
                  <a:solidFill>
                    <a:srgbClr val="33CC33"/>
                  </a:solidFill>
                  <a:effectLst>
                    <a:outerShdw blurRad="38100" dist="38100" dir="2700000" algn="tl">
                      <a:srgbClr val="C0C0C0"/>
                    </a:outerShdw>
                  </a:effectLst>
                  <a:latin typeface="Arial" charset="0"/>
                  <a:ea typeface="ＭＳ Ｐゴシック" pitchFamily="-111" charset="-128"/>
                </a:rPr>
                <a:t>Line</a:t>
              </a:r>
              <a:endParaRPr lang="en-US" sz="2400" b="1" dirty="0">
                <a:solidFill>
                  <a:srgbClr val="33CC33"/>
                </a:solidFill>
                <a:effectLst>
                  <a:outerShdw blurRad="38100" dist="38100" dir="2700000" algn="tl">
                    <a:srgbClr val="C0C0C0"/>
                  </a:outerShdw>
                </a:effectLst>
                <a:latin typeface="Arial" charset="0"/>
                <a:ea typeface="ＭＳ Ｐゴシック" pitchFamily="-111" charset="-128"/>
              </a:endParaRPr>
            </a:p>
          </p:txBody>
        </p:sp>
      </p:grpSp>
      <p:sp>
        <p:nvSpPr>
          <p:cNvPr id="165923" name="Text Box 35"/>
          <p:cNvSpPr txBox="1">
            <a:spLocks noChangeArrowheads="1"/>
          </p:cNvSpPr>
          <p:nvPr/>
        </p:nvSpPr>
        <p:spPr bwMode="auto">
          <a:xfrm>
            <a:off x="3640347" y="4646770"/>
            <a:ext cx="5417389" cy="1200329"/>
          </a:xfrm>
          <a:prstGeom prst="rect">
            <a:avLst/>
          </a:prstGeom>
          <a:noFill/>
          <a:ln w="9525" algn="ctr">
            <a:noFill/>
            <a:miter lim="800000"/>
            <a:headEnd/>
            <a:tailEnd/>
          </a:ln>
          <a:effectLst/>
        </p:spPr>
        <p:txBody>
          <a:bodyPr wrap="square">
            <a:spAutoFit/>
          </a:bodyPr>
          <a:lstStyle/>
          <a:p>
            <a:pPr>
              <a:defRPr/>
            </a:pPr>
            <a:r>
              <a:rPr lang="en-US" sz="2400" b="1" dirty="0" smtClean="0">
                <a:solidFill>
                  <a:srgbClr val="FFFF00"/>
                </a:solidFill>
                <a:effectLst>
                  <a:outerShdw blurRad="38100" dist="38100" dir="2700000" algn="tl">
                    <a:srgbClr val="C0C0C0"/>
                  </a:outerShdw>
                </a:effectLst>
                <a:latin typeface="Arial" charset="0"/>
                <a:ea typeface="ＭＳ Ｐゴシック" pitchFamily="-111" charset="-128"/>
              </a:rPr>
              <a:t> New Soft x-ray undulator fed by</a:t>
            </a:r>
          </a:p>
          <a:p>
            <a:pPr>
              <a:defRPr/>
            </a:pPr>
            <a:r>
              <a:rPr lang="en-US" sz="2400" b="1" dirty="0" smtClean="0">
                <a:solidFill>
                  <a:srgbClr val="FFFF00"/>
                </a:solidFill>
                <a:effectLst>
                  <a:outerShdw blurRad="38100" dist="38100" dir="2700000" algn="tl">
                    <a:srgbClr val="C0C0C0"/>
                  </a:outerShdw>
                </a:effectLst>
                <a:latin typeface="Arial" charset="0"/>
                <a:ea typeface="ＭＳ Ｐゴシック" pitchFamily="-111" charset="-128"/>
              </a:rPr>
              <a:t>SC linac</a:t>
            </a:r>
          </a:p>
          <a:p>
            <a:pPr>
              <a:defRPr/>
            </a:pPr>
            <a:endParaRPr lang="en-US" sz="2400" b="1" dirty="0">
              <a:solidFill>
                <a:srgbClr val="FFFF00"/>
              </a:solidFill>
              <a:effectLst>
                <a:outerShdw blurRad="38100" dist="38100" dir="2700000" algn="tl">
                  <a:srgbClr val="C0C0C0"/>
                </a:outerShdw>
              </a:effectLst>
              <a:latin typeface="Arial" charset="0"/>
              <a:ea typeface="ＭＳ Ｐゴシック" pitchFamily="-111" charset="-128"/>
            </a:endParaRPr>
          </a:p>
        </p:txBody>
      </p:sp>
      <p:sp>
        <p:nvSpPr>
          <p:cNvPr id="11285" name="Oval 39"/>
          <p:cNvSpPr>
            <a:spLocks noChangeArrowheads="1"/>
          </p:cNvSpPr>
          <p:nvPr/>
        </p:nvSpPr>
        <p:spPr bwMode="auto">
          <a:xfrm>
            <a:off x="2727593" y="5078316"/>
            <a:ext cx="152400" cy="1524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11286" name="Line 40"/>
          <p:cNvSpPr>
            <a:spLocks noChangeShapeType="1"/>
          </p:cNvSpPr>
          <p:nvPr/>
        </p:nvSpPr>
        <p:spPr bwMode="auto">
          <a:xfrm flipH="1">
            <a:off x="1076593" y="5383116"/>
            <a:ext cx="1689100" cy="1079500"/>
          </a:xfrm>
          <a:prstGeom prst="line">
            <a:avLst/>
          </a:prstGeom>
          <a:noFill/>
          <a:ln w="76200">
            <a:solidFill>
              <a:srgbClr val="99CC00">
                <a:alpha val="50195"/>
              </a:srgb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1287" name="Oval 41"/>
          <p:cNvSpPr>
            <a:spLocks noChangeArrowheads="1"/>
          </p:cNvSpPr>
          <p:nvPr/>
        </p:nvSpPr>
        <p:spPr bwMode="auto">
          <a:xfrm>
            <a:off x="809893" y="6310216"/>
            <a:ext cx="152400" cy="1524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5" name="TextBox 4"/>
          <p:cNvSpPr txBox="1"/>
          <p:nvPr/>
        </p:nvSpPr>
        <p:spPr>
          <a:xfrm>
            <a:off x="684398" y="1040541"/>
            <a:ext cx="4630820" cy="523220"/>
          </a:xfrm>
          <a:prstGeom prst="rect">
            <a:avLst/>
          </a:prstGeom>
          <a:noFill/>
        </p:spPr>
        <p:txBody>
          <a:bodyPr wrap="square" rtlCol="0">
            <a:spAutoFit/>
          </a:bodyPr>
          <a:lstStyle/>
          <a:p>
            <a:r>
              <a:rPr lang="en-US" sz="2800" dirty="0" smtClean="0">
                <a:solidFill>
                  <a:schemeClr val="bg1"/>
                </a:solidFill>
              </a:rPr>
              <a:t>LCLS-II</a:t>
            </a:r>
            <a:endParaRPr lang="en-US" sz="2800" dirty="0">
              <a:solidFill>
                <a:schemeClr val="bg1"/>
              </a:solidFill>
            </a:endParaRPr>
          </a:p>
        </p:txBody>
      </p:sp>
      <p:sp>
        <p:nvSpPr>
          <p:cNvPr id="46" name="Line 10"/>
          <p:cNvSpPr>
            <a:spLocks noChangeShapeType="1"/>
          </p:cNvSpPr>
          <p:nvPr/>
        </p:nvSpPr>
        <p:spPr bwMode="auto">
          <a:xfrm flipH="1">
            <a:off x="8187005" y="1940937"/>
            <a:ext cx="491167" cy="258792"/>
          </a:xfrm>
          <a:prstGeom prst="line">
            <a:avLst/>
          </a:prstGeom>
          <a:noFill/>
          <a:ln w="76200">
            <a:solidFill>
              <a:srgbClr val="FF00FF"/>
            </a:solidFill>
            <a:round/>
            <a:headEnd/>
            <a:tailEnd type="triangle" w="sm" len="sm"/>
          </a:ln>
          <a:extLst>
            <a:ext uri="{909E8E84-426E-40DD-AFC4-6F175D3DCCD1}">
              <a14:hiddenFill xmlns:a14="http://schemas.microsoft.com/office/drawing/2010/main">
                <a:noFill/>
              </a14:hiddenFill>
            </a:ext>
          </a:extLst>
        </p:spPr>
        <p:txBody>
          <a:bodyPr wrap="square" anchor="ctr">
            <a:spAutoFit/>
          </a:bodyPr>
          <a:lstStyle/>
          <a:p>
            <a:endParaRPr lang="en-US" dirty="0"/>
          </a:p>
        </p:txBody>
      </p:sp>
      <p:sp>
        <p:nvSpPr>
          <p:cNvPr id="47" name="Line 13"/>
          <p:cNvSpPr>
            <a:spLocks noChangeShapeType="1"/>
          </p:cNvSpPr>
          <p:nvPr/>
        </p:nvSpPr>
        <p:spPr bwMode="auto">
          <a:xfrm flipH="1">
            <a:off x="7220306" y="2199729"/>
            <a:ext cx="966699" cy="53675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dirty="0"/>
          </a:p>
        </p:txBody>
      </p:sp>
      <p:sp>
        <p:nvSpPr>
          <p:cNvPr id="48" name="Text Box 6"/>
          <p:cNvSpPr txBox="1">
            <a:spLocks noChangeArrowheads="1"/>
          </p:cNvSpPr>
          <p:nvPr/>
        </p:nvSpPr>
        <p:spPr bwMode="auto">
          <a:xfrm>
            <a:off x="3890337" y="1784598"/>
            <a:ext cx="3600666" cy="830997"/>
          </a:xfrm>
          <a:prstGeom prst="rect">
            <a:avLst/>
          </a:prstGeom>
          <a:noFill/>
          <a:ln w="9525" algn="ctr">
            <a:noFill/>
            <a:miter lim="800000"/>
            <a:headEnd/>
            <a:tailEnd/>
          </a:ln>
          <a:effectLst/>
        </p:spPr>
        <p:txBody>
          <a:bodyPr wrap="none">
            <a:spAutoFit/>
          </a:bodyPr>
          <a:lstStyle/>
          <a:p>
            <a:pPr algn="ctr">
              <a:defRPr/>
            </a:pPr>
            <a:r>
              <a:rPr lang="en-US" sz="2400" b="1" dirty="0" smtClean="0">
                <a:solidFill>
                  <a:srgbClr val="FF0000"/>
                </a:solidFill>
                <a:effectLst>
                  <a:outerShdw blurRad="38100" dist="38100" dir="2700000" algn="tl">
                    <a:srgbClr val="C0C0C0"/>
                  </a:outerShdw>
                </a:effectLst>
                <a:latin typeface="Arial" charset="0"/>
                <a:ea typeface="ＭＳ Ｐゴシック" pitchFamily="-111" charset="-128"/>
              </a:rPr>
              <a:t>New 4 GeV</a:t>
            </a:r>
          </a:p>
          <a:p>
            <a:pPr algn="ctr">
              <a:defRPr/>
            </a:pPr>
            <a:r>
              <a:rPr lang="en-US" sz="2400" b="1" dirty="0" smtClean="0">
                <a:solidFill>
                  <a:srgbClr val="FF0000"/>
                </a:solidFill>
                <a:effectLst>
                  <a:outerShdw blurRad="38100" dist="38100" dir="2700000" algn="tl">
                    <a:srgbClr val="C0C0C0"/>
                  </a:outerShdw>
                </a:effectLst>
                <a:latin typeface="Arial" charset="0"/>
                <a:ea typeface="ＭＳ Ｐゴシック" pitchFamily="-111" charset="-128"/>
              </a:rPr>
              <a:t>Superconducting Linac</a:t>
            </a:r>
            <a:endParaRPr lang="en-US" sz="2400" b="1" dirty="0">
              <a:solidFill>
                <a:srgbClr val="FF0000"/>
              </a:solidFill>
              <a:effectLst>
                <a:outerShdw blurRad="38100" dist="38100" dir="2700000" algn="tl">
                  <a:srgbClr val="C0C0C0"/>
                </a:outerShdw>
              </a:effectLst>
              <a:latin typeface="Arial" charset="0"/>
              <a:ea typeface="ＭＳ Ｐゴシック" pitchFamily="-111" charset="-128"/>
            </a:endParaRPr>
          </a:p>
        </p:txBody>
      </p:sp>
      <p:sp>
        <p:nvSpPr>
          <p:cNvPr id="49" name="Line 12"/>
          <p:cNvSpPr>
            <a:spLocks noChangeShapeType="1"/>
          </p:cNvSpPr>
          <p:nvPr/>
        </p:nvSpPr>
        <p:spPr bwMode="auto">
          <a:xfrm flipH="1">
            <a:off x="4942936" y="2736484"/>
            <a:ext cx="1929618" cy="1089295"/>
          </a:xfrm>
          <a:prstGeom prst="line">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dirty="0"/>
          </a:p>
        </p:txBody>
      </p:sp>
      <p:grpSp>
        <p:nvGrpSpPr>
          <p:cNvPr id="7" name="Group 6"/>
          <p:cNvGrpSpPr/>
          <p:nvPr/>
        </p:nvGrpSpPr>
        <p:grpSpPr>
          <a:xfrm>
            <a:off x="2727593" y="3771805"/>
            <a:ext cx="6647638" cy="1315242"/>
            <a:chOff x="2727593" y="3771805"/>
            <a:chExt cx="6647638" cy="1315242"/>
          </a:xfrm>
        </p:grpSpPr>
        <p:sp>
          <p:nvSpPr>
            <p:cNvPr id="45" name="Line 11"/>
            <p:cNvSpPr>
              <a:spLocks noChangeShapeType="1"/>
            </p:cNvSpPr>
            <p:nvPr/>
          </p:nvSpPr>
          <p:spPr bwMode="auto">
            <a:xfrm flipH="1">
              <a:off x="2727593" y="4418710"/>
              <a:ext cx="1066800" cy="668337"/>
            </a:xfrm>
            <a:prstGeom prst="line">
              <a:avLst/>
            </a:prstGeom>
            <a:noFill/>
            <a:ln w="76200">
              <a:solidFill>
                <a:srgbClr val="CC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6" name="TextBox 5"/>
            <p:cNvSpPr txBox="1"/>
            <p:nvPr/>
          </p:nvSpPr>
          <p:spPr>
            <a:xfrm>
              <a:off x="4369876" y="3771805"/>
              <a:ext cx="5005355" cy="830997"/>
            </a:xfrm>
            <a:prstGeom prst="rect">
              <a:avLst/>
            </a:prstGeom>
            <a:noFill/>
          </p:spPr>
          <p:txBody>
            <a:bodyPr wrap="square" rtlCol="0">
              <a:spAutoFit/>
            </a:bodyPr>
            <a:lstStyle/>
            <a:p>
              <a:r>
                <a:rPr lang="en-US" sz="2400" b="1" dirty="0" smtClean="0">
                  <a:solidFill>
                    <a:srgbClr val="CC99FF"/>
                  </a:solidFill>
                  <a:effectLst>
                    <a:outerShdw blurRad="38100" dist="38100" dir="2700000" algn="tl">
                      <a:srgbClr val="000000">
                        <a:alpha val="43137"/>
                      </a:srgbClr>
                    </a:outerShdw>
                  </a:effectLst>
                </a:rPr>
                <a:t>New Hard x-ray Undulator,</a:t>
              </a:r>
            </a:p>
            <a:p>
              <a:r>
                <a:rPr lang="en-US" sz="2400" b="1" dirty="0" smtClean="0">
                  <a:solidFill>
                    <a:srgbClr val="CC99FF"/>
                  </a:solidFill>
                  <a:effectLst>
                    <a:outerShdw blurRad="38100" dist="38100" dir="2700000" algn="tl">
                      <a:srgbClr val="000000">
                        <a:alpha val="43137"/>
                      </a:srgbClr>
                    </a:outerShdw>
                  </a:effectLst>
                </a:rPr>
                <a:t>fed by either SC or Copper linac</a:t>
              </a:r>
              <a:endParaRPr lang="en-US" sz="2400" b="1" dirty="0">
                <a:solidFill>
                  <a:srgbClr val="CC99FF"/>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042343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59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9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89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4" grpId="0"/>
      <p:bldP spid="165899" grpId="0" animBg="1"/>
      <p:bldP spid="165917" grpId="0"/>
      <p:bldP spid="165923" grpId="0"/>
      <p:bldP spid="46" grpId="0" animBg="1"/>
      <p:bldP spid="47" grpId="0" animBg="1"/>
      <p:bldP spid="48" grpId="0"/>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CLS_Current_tunnel_two_VG_undulators_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26" y="3200400"/>
            <a:ext cx="8661634" cy="2590800"/>
          </a:xfrm>
          <a:prstGeom prst="rect">
            <a:avLst/>
          </a:prstGeom>
        </p:spPr>
      </p:pic>
      <p:sp>
        <p:nvSpPr>
          <p:cNvPr id="29" name="Title 28"/>
          <p:cNvSpPr>
            <a:spLocks noGrp="1"/>
          </p:cNvSpPr>
          <p:nvPr>
            <p:ph type="title"/>
          </p:nvPr>
        </p:nvSpPr>
        <p:spPr>
          <a:xfrm>
            <a:off x="-557" y="0"/>
            <a:ext cx="9113027" cy="753033"/>
          </a:xfrm>
        </p:spPr>
        <p:txBody>
          <a:bodyPr/>
          <a:lstStyle/>
          <a:p>
            <a:r>
              <a:rPr lang="en-CA" dirty="0" smtClean="0"/>
              <a:t>Revised LCLS-II in response to BESAC Subcommittee Report</a:t>
            </a:r>
            <a:endParaRPr lang="en-CA" dirty="0"/>
          </a:p>
        </p:txBody>
      </p:sp>
      <p:sp>
        <p:nvSpPr>
          <p:cNvPr id="30" name="Content Placeholder 29"/>
          <p:cNvSpPr>
            <a:spLocks noGrp="1"/>
          </p:cNvSpPr>
          <p:nvPr>
            <p:ph sz="quarter" idx="4294967295"/>
          </p:nvPr>
        </p:nvSpPr>
        <p:spPr>
          <a:xfrm>
            <a:off x="4724400" y="1243584"/>
            <a:ext cx="3856128" cy="5065522"/>
          </a:xfrm>
          <a:prstGeom prst="rect">
            <a:avLst/>
          </a:prstGeom>
        </p:spPr>
        <p:txBody>
          <a:bodyPr/>
          <a:lstStyle/>
          <a:p>
            <a:endParaRPr lang="en-US" dirty="0" smtClean="0"/>
          </a:p>
          <a:p>
            <a:endParaRPr lang="en-US" dirty="0" smtClean="0"/>
          </a:p>
          <a:p>
            <a:endParaRPr lang="en-CA" dirty="0" smtClean="0"/>
          </a:p>
          <a:p>
            <a:pPr lvl="2"/>
            <a:endParaRPr lang="en-US" dirty="0"/>
          </a:p>
        </p:txBody>
      </p:sp>
      <p:sp>
        <p:nvSpPr>
          <p:cNvPr id="8" name="TextBox 7"/>
          <p:cNvSpPr txBox="1"/>
          <p:nvPr/>
        </p:nvSpPr>
        <p:spPr>
          <a:xfrm>
            <a:off x="4572000" y="5178623"/>
            <a:ext cx="4439572" cy="738664"/>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South side source:</a:t>
            </a:r>
          </a:p>
          <a:p>
            <a:r>
              <a:rPr lang="en-US" sz="1400" dirty="0" smtClean="0">
                <a:latin typeface="Arial" panose="020B0604020202020204" pitchFamily="34" charset="0"/>
                <a:cs typeface="Arial" panose="020B0604020202020204" pitchFamily="34" charset="0"/>
              </a:rPr>
              <a:t>1.0 - 25 keV (120 Hz, copper” linac )</a:t>
            </a:r>
          </a:p>
          <a:p>
            <a:r>
              <a:rPr lang="en-US" sz="1400" dirty="0" smtClean="0">
                <a:latin typeface="Arial" panose="020B0604020202020204" pitchFamily="34" charset="0"/>
                <a:cs typeface="Arial" panose="020B0604020202020204" pitchFamily="34" charset="0"/>
              </a:rPr>
              <a:t>1.0 - 5 keV (~1 MHz, )</a:t>
            </a:r>
            <a:endParaRPr lang="en-US" sz="1400" dirty="0">
              <a:latin typeface="Arial" panose="020B0604020202020204" pitchFamily="34" charset="0"/>
              <a:cs typeface="Arial" panose="020B0604020202020204" pitchFamily="34" charset="0"/>
            </a:endParaRPr>
          </a:p>
        </p:txBody>
      </p:sp>
      <p:sp>
        <p:nvSpPr>
          <p:cNvPr id="18" name="TextBox 17"/>
          <p:cNvSpPr txBox="1"/>
          <p:nvPr/>
        </p:nvSpPr>
        <p:spPr>
          <a:xfrm>
            <a:off x="152400" y="4222522"/>
            <a:ext cx="1600200" cy="523220"/>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4 GeV SC </a:t>
            </a:r>
            <a:r>
              <a:rPr lang="en-US" sz="1400" dirty="0" err="1" smtClean="0">
                <a:latin typeface="Arial" panose="020B0604020202020204" pitchFamily="34" charset="0"/>
                <a:cs typeface="Arial" panose="020B0604020202020204" pitchFamily="34" charset="0"/>
              </a:rPr>
              <a:t>linac</a:t>
            </a:r>
            <a:r>
              <a:rPr lang="en-US" sz="1400" dirty="0" smtClean="0">
                <a:latin typeface="Arial" panose="020B0604020202020204" pitchFamily="34" charset="0"/>
                <a:cs typeface="Arial" panose="020B0604020202020204" pitchFamily="34" charset="0"/>
              </a:rPr>
              <a:t>               </a:t>
            </a:r>
          </a:p>
          <a:p>
            <a:r>
              <a:rPr lang="en-US" sz="1400" dirty="0" smtClean="0">
                <a:latin typeface="Arial" panose="020B0604020202020204" pitchFamily="34" charset="0"/>
                <a:cs typeface="Arial" panose="020B0604020202020204" pitchFamily="34" charset="0"/>
              </a:rPr>
              <a:t>In sectors 0-10                 </a:t>
            </a:r>
            <a:endParaRPr lang="en-US" sz="1400" dirty="0">
              <a:latin typeface="Arial" panose="020B0604020202020204" pitchFamily="34" charset="0"/>
              <a:cs typeface="Arial" panose="020B0604020202020204" pitchFamily="34" charset="0"/>
            </a:endParaRPr>
          </a:p>
        </p:txBody>
      </p:sp>
      <p:sp>
        <p:nvSpPr>
          <p:cNvPr id="11" name="TextBox 10"/>
          <p:cNvSpPr txBox="1"/>
          <p:nvPr/>
        </p:nvSpPr>
        <p:spPr>
          <a:xfrm>
            <a:off x="6400800" y="3899356"/>
            <a:ext cx="1079142" cy="646331"/>
          </a:xfrm>
          <a:prstGeom prst="rect">
            <a:avLst/>
          </a:prstGeom>
          <a:noFill/>
        </p:spPr>
        <p:txBody>
          <a:bodyPr wrap="none" rtlCol="0">
            <a:spAutoFit/>
          </a:bodyPr>
          <a:lstStyle/>
          <a:p>
            <a:pPr algn="ctr"/>
            <a:r>
              <a:rPr lang="en-US" sz="1200" dirty="0" smtClean="0">
                <a:latin typeface="Arial" panose="020B0604020202020204" pitchFamily="34" charset="0"/>
                <a:cs typeface="Arial" panose="020B0604020202020204" pitchFamily="34" charset="0"/>
              </a:rPr>
              <a:t>Near</a:t>
            </a:r>
          </a:p>
          <a:p>
            <a:pPr algn="ctr"/>
            <a:r>
              <a:rPr lang="en-US" sz="1200" dirty="0" smtClean="0">
                <a:latin typeface="Arial" panose="020B0604020202020204" pitchFamily="34" charset="0"/>
                <a:cs typeface="Arial" panose="020B0604020202020204" pitchFamily="34" charset="0"/>
              </a:rPr>
              <a:t>Experimental</a:t>
            </a:r>
          </a:p>
          <a:p>
            <a:pPr algn="ctr"/>
            <a:r>
              <a:rPr lang="en-US" sz="1200" dirty="0" smtClean="0">
                <a:latin typeface="Arial" panose="020B0604020202020204" pitchFamily="34" charset="0"/>
                <a:cs typeface="Arial" panose="020B0604020202020204" pitchFamily="34" charset="0"/>
              </a:rPr>
              <a:t>Hall</a:t>
            </a:r>
            <a:endParaRPr lang="en-US" sz="1200" dirty="0">
              <a:latin typeface="Arial" panose="020B0604020202020204" pitchFamily="34" charset="0"/>
              <a:cs typeface="Arial" panose="020B0604020202020204" pitchFamily="34" charset="0"/>
            </a:endParaRPr>
          </a:p>
        </p:txBody>
      </p:sp>
      <p:sp>
        <p:nvSpPr>
          <p:cNvPr id="20" name="TextBox 19"/>
          <p:cNvSpPr txBox="1"/>
          <p:nvPr/>
        </p:nvSpPr>
        <p:spPr>
          <a:xfrm>
            <a:off x="7715608" y="3899952"/>
            <a:ext cx="1079142" cy="646331"/>
          </a:xfrm>
          <a:prstGeom prst="rect">
            <a:avLst/>
          </a:prstGeom>
          <a:noFill/>
        </p:spPr>
        <p:txBody>
          <a:bodyPr wrap="none" rtlCol="0">
            <a:spAutoFit/>
          </a:bodyPr>
          <a:lstStyle/>
          <a:p>
            <a:pPr algn="ctr"/>
            <a:r>
              <a:rPr lang="en-US" sz="1200" dirty="0" smtClean="0">
                <a:latin typeface="Arial" panose="020B0604020202020204" pitchFamily="34" charset="0"/>
                <a:cs typeface="Arial" panose="020B0604020202020204" pitchFamily="34" charset="0"/>
              </a:rPr>
              <a:t>Far</a:t>
            </a:r>
          </a:p>
          <a:p>
            <a:pPr algn="ctr"/>
            <a:r>
              <a:rPr lang="en-US" sz="1200" dirty="0" smtClean="0">
                <a:latin typeface="Arial" panose="020B0604020202020204" pitchFamily="34" charset="0"/>
                <a:cs typeface="Arial" panose="020B0604020202020204" pitchFamily="34" charset="0"/>
              </a:rPr>
              <a:t>Experimental</a:t>
            </a:r>
          </a:p>
          <a:p>
            <a:pPr algn="ctr"/>
            <a:r>
              <a:rPr lang="en-US" sz="1200" dirty="0" smtClean="0">
                <a:latin typeface="Arial" panose="020B0604020202020204" pitchFamily="34" charset="0"/>
                <a:cs typeface="Arial" panose="020B0604020202020204" pitchFamily="34" charset="0"/>
              </a:rPr>
              <a:t>Hall</a:t>
            </a:r>
            <a:endParaRPr lang="en-US" sz="1200" dirty="0">
              <a:latin typeface="Arial" panose="020B0604020202020204" pitchFamily="34" charset="0"/>
              <a:cs typeface="Arial" panose="020B0604020202020204" pitchFamily="34" charset="0"/>
            </a:endParaRPr>
          </a:p>
        </p:txBody>
      </p:sp>
      <p:sp>
        <p:nvSpPr>
          <p:cNvPr id="12" name="Content Placeholder 29"/>
          <p:cNvSpPr txBox="1">
            <a:spLocks/>
          </p:cNvSpPr>
          <p:nvPr/>
        </p:nvSpPr>
        <p:spPr>
          <a:xfrm>
            <a:off x="256690" y="3501547"/>
            <a:ext cx="8108950" cy="1908653"/>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00000"/>
              </a:lnSpc>
              <a:buFont typeface="Arial"/>
              <a:buChar char="•"/>
            </a:pPr>
            <a:endParaRPr lang="en-US" sz="1600" dirty="0" smtClean="0"/>
          </a:p>
        </p:txBody>
      </p:sp>
      <p:sp>
        <p:nvSpPr>
          <p:cNvPr id="3" name="Rectangle 2"/>
          <p:cNvSpPr/>
          <p:nvPr/>
        </p:nvSpPr>
        <p:spPr>
          <a:xfrm>
            <a:off x="2051649" y="4155013"/>
            <a:ext cx="2674189" cy="523220"/>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14 </a:t>
            </a:r>
            <a:r>
              <a:rPr lang="en-US" sz="1400" dirty="0">
                <a:latin typeface="Arial" panose="020B0604020202020204" pitchFamily="34" charset="0"/>
                <a:cs typeface="Arial" panose="020B0604020202020204" pitchFamily="34" charset="0"/>
              </a:rPr>
              <a:t>GeV LCLS linac still </a:t>
            </a:r>
            <a:r>
              <a:rPr lang="en-US" sz="1400" dirty="0" smtClean="0">
                <a:latin typeface="Arial" panose="020B0604020202020204" pitchFamily="34" charset="0"/>
                <a:cs typeface="Arial" panose="020B0604020202020204" pitchFamily="34" charset="0"/>
              </a:rPr>
              <a:t>used</a:t>
            </a:r>
          </a:p>
          <a:p>
            <a:r>
              <a:rPr lang="en-US" sz="1400" dirty="0">
                <a:latin typeface="Arial" panose="020B0604020202020204" pitchFamily="34" charset="0"/>
                <a:cs typeface="Arial" panose="020B0604020202020204" pitchFamily="34" charset="0"/>
              </a:rPr>
              <a:t>for x-rays up to 25 </a:t>
            </a:r>
            <a:r>
              <a:rPr lang="en-US" sz="1400" dirty="0" smtClean="0">
                <a:latin typeface="Arial" panose="020B0604020202020204" pitchFamily="34" charset="0"/>
                <a:cs typeface="Arial" panose="020B0604020202020204" pitchFamily="34" charset="0"/>
              </a:rPr>
              <a:t>keV</a:t>
            </a:r>
            <a:endParaRPr lang="en-US" sz="1400" dirty="0">
              <a:latin typeface="Arial" panose="020B0604020202020204" pitchFamily="34" charset="0"/>
              <a:cs typeface="Arial" panose="020B0604020202020204" pitchFamily="34" charset="0"/>
            </a:endParaRPr>
          </a:p>
        </p:txBody>
      </p:sp>
      <p:sp>
        <p:nvSpPr>
          <p:cNvPr id="15" name="TextBox 14"/>
          <p:cNvSpPr txBox="1"/>
          <p:nvPr/>
        </p:nvSpPr>
        <p:spPr>
          <a:xfrm>
            <a:off x="4572000" y="4137659"/>
            <a:ext cx="2514600" cy="523220"/>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North side source:</a:t>
            </a:r>
          </a:p>
          <a:p>
            <a:r>
              <a:rPr lang="en-US" sz="1400" dirty="0" smtClean="0">
                <a:latin typeface="Arial" panose="020B0604020202020204" pitchFamily="34" charset="0"/>
                <a:cs typeface="Arial" panose="020B0604020202020204" pitchFamily="34" charset="0"/>
              </a:rPr>
              <a:t>0.2-1.2 </a:t>
            </a:r>
            <a:r>
              <a:rPr lang="en-US" sz="1400" dirty="0" err="1" smtClean="0">
                <a:latin typeface="Arial" panose="020B0604020202020204" pitchFamily="34" charset="0"/>
                <a:cs typeface="Arial" panose="020B0604020202020204" pitchFamily="34" charset="0"/>
              </a:rPr>
              <a:t>keV</a:t>
            </a:r>
            <a:r>
              <a:rPr lang="en-US" sz="1400" dirty="0" smtClean="0">
                <a:latin typeface="Arial" panose="020B0604020202020204" pitchFamily="34" charset="0"/>
                <a:cs typeface="Arial" panose="020B0604020202020204" pitchFamily="34" charset="0"/>
              </a:rPr>
              <a:t> (~ 1 MHz)</a:t>
            </a:r>
            <a:endParaRPr lang="en-US" sz="1400" dirty="0">
              <a:latin typeface="Arial" panose="020B0604020202020204" pitchFamily="34" charset="0"/>
              <a:cs typeface="Arial" panose="020B0604020202020204" pitchFamily="34" charset="0"/>
            </a:endParaRPr>
          </a:p>
        </p:txBody>
      </p:sp>
      <p:sp>
        <p:nvSpPr>
          <p:cNvPr id="5" name="Rectangle 4"/>
          <p:cNvSpPr/>
          <p:nvPr/>
        </p:nvSpPr>
        <p:spPr>
          <a:xfrm>
            <a:off x="4876800" y="4745742"/>
            <a:ext cx="1524000" cy="207258"/>
          </a:xfrm>
          <a:prstGeom prst="rect">
            <a:avLst/>
          </a:prstGeom>
          <a:noFill/>
          <a:ln w="76200">
            <a:solidFill>
              <a:srgbClr val="FFFF00">
                <a:alpha val="69804"/>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Rectangle 9"/>
          <p:cNvSpPr/>
          <p:nvPr/>
        </p:nvSpPr>
        <p:spPr>
          <a:xfrm>
            <a:off x="4876800" y="4953000"/>
            <a:ext cx="1524000" cy="225623"/>
          </a:xfrm>
          <a:prstGeom prst="rect">
            <a:avLst/>
          </a:prstGeom>
          <a:noFill/>
          <a:ln w="50800">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850652041"/>
              </p:ext>
            </p:extLst>
          </p:nvPr>
        </p:nvGraphicFramePr>
        <p:xfrm>
          <a:off x="609600" y="1447800"/>
          <a:ext cx="7696200" cy="2362201"/>
        </p:xfrm>
        <a:graphic>
          <a:graphicData uri="http://schemas.openxmlformats.org/drawingml/2006/table">
            <a:tbl>
              <a:tblPr firstRow="1" bandRow="1">
                <a:tableStyleId>{69CF1AB2-1976-4502-BF36-3FF5EA218861}</a:tableStyleId>
              </a:tblPr>
              <a:tblGrid>
                <a:gridCol w="2501265"/>
                <a:gridCol w="5194935"/>
              </a:tblGrid>
              <a:tr h="398247">
                <a:tc>
                  <a:txBody>
                    <a:bodyPr/>
                    <a:lstStyle/>
                    <a:p>
                      <a:r>
                        <a:rPr lang="en-US" dirty="0" smtClean="0">
                          <a:latin typeface="Arial" panose="020B0604020202020204" pitchFamily="34" charset="0"/>
                          <a:cs typeface="Arial" panose="020B0604020202020204" pitchFamily="34" charset="0"/>
                        </a:rPr>
                        <a:t>Accelerator</a:t>
                      </a:r>
                      <a:endParaRPr lang="en-US" dirty="0">
                        <a:latin typeface="Arial" panose="020B0604020202020204" pitchFamily="34" charset="0"/>
                        <a:cs typeface="Arial" panose="020B0604020202020204" pitchFamily="34" charset="0"/>
                      </a:endParaRPr>
                    </a:p>
                  </a:txBody>
                  <a:tcPr/>
                </a:tc>
                <a:tc>
                  <a:txBody>
                    <a:bodyPr/>
                    <a:lstStyle/>
                    <a:p>
                      <a:r>
                        <a:rPr lang="en-US" u="sng" dirty="0" smtClean="0">
                          <a:latin typeface="Arial" panose="020B0604020202020204" pitchFamily="34" charset="0"/>
                          <a:cs typeface="Arial" panose="020B0604020202020204" pitchFamily="34" charset="0"/>
                        </a:rPr>
                        <a:t>Superconducting </a:t>
                      </a:r>
                      <a:r>
                        <a:rPr lang="en-US" u="sng" dirty="0" err="1" smtClean="0">
                          <a:latin typeface="Arial" panose="020B0604020202020204" pitchFamily="34" charset="0"/>
                          <a:cs typeface="Arial" panose="020B0604020202020204" pitchFamily="34" charset="0"/>
                        </a:rPr>
                        <a:t>linac</a:t>
                      </a:r>
                      <a:r>
                        <a:rPr lang="en-US" u="sng" dirty="0" smtClean="0">
                          <a:latin typeface="Arial" panose="020B0604020202020204" pitchFamily="34" charset="0"/>
                          <a:cs typeface="Arial" panose="020B0604020202020204" pitchFamily="34" charset="0"/>
                        </a:rPr>
                        <a:t>: </a:t>
                      </a:r>
                      <a:r>
                        <a:rPr lang="en-US" b="0" dirty="0" smtClean="0">
                          <a:latin typeface="Arial" panose="020B0604020202020204" pitchFamily="34" charset="0"/>
                          <a:cs typeface="Arial" panose="020B0604020202020204" pitchFamily="34" charset="0"/>
                        </a:rPr>
                        <a:t>4 </a:t>
                      </a:r>
                      <a:r>
                        <a:rPr lang="en-US" b="0" dirty="0" err="1" smtClean="0">
                          <a:latin typeface="Arial" panose="020B0604020202020204" pitchFamily="34" charset="0"/>
                          <a:cs typeface="Arial" panose="020B0604020202020204" pitchFamily="34" charset="0"/>
                        </a:rPr>
                        <a:t>GeV</a:t>
                      </a:r>
                      <a:endParaRPr lang="en-US" b="0" dirty="0">
                        <a:latin typeface="Arial" panose="020B0604020202020204" pitchFamily="34" charset="0"/>
                        <a:cs typeface="Arial" panose="020B0604020202020204" pitchFamily="34" charset="0"/>
                      </a:endParaRPr>
                    </a:p>
                  </a:txBody>
                  <a:tcPr/>
                </a:tc>
              </a:tr>
              <a:tr h="981977">
                <a:tc>
                  <a:txBody>
                    <a:bodyPr/>
                    <a:lstStyle/>
                    <a:p>
                      <a:r>
                        <a:rPr lang="en-US" b="1" dirty="0" err="1" smtClean="0">
                          <a:latin typeface="Arial" panose="020B0604020202020204" pitchFamily="34" charset="0"/>
                          <a:cs typeface="Arial" panose="020B0604020202020204" pitchFamily="34" charset="0"/>
                        </a:rPr>
                        <a:t>Undulators</a:t>
                      </a:r>
                      <a:r>
                        <a:rPr lang="en-US" b="1" dirty="0" smtClean="0">
                          <a:latin typeface="Arial" panose="020B0604020202020204" pitchFamily="34" charset="0"/>
                          <a:cs typeface="Arial" panose="020B0604020202020204" pitchFamily="34" charset="0"/>
                        </a:rPr>
                        <a:t> in existing LCLS tunnel</a:t>
                      </a:r>
                      <a:endParaRPr lang="en-US" b="1" dirty="0">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New variable gap (north)</a:t>
                      </a:r>
                    </a:p>
                    <a:p>
                      <a:r>
                        <a:rPr lang="en-US" dirty="0" smtClean="0">
                          <a:latin typeface="Arial" panose="020B0604020202020204" pitchFamily="34" charset="0"/>
                          <a:cs typeface="Arial" panose="020B0604020202020204" pitchFamily="34" charset="0"/>
                        </a:rPr>
                        <a:t>New variable gap (south), replaces existing fixed-gap </a:t>
                      </a:r>
                      <a:r>
                        <a:rPr lang="en-US" dirty="0" err="1" smtClean="0">
                          <a:latin typeface="Arial" panose="020B0604020202020204" pitchFamily="34" charset="0"/>
                          <a:cs typeface="Arial" panose="020B0604020202020204" pitchFamily="34" charset="0"/>
                        </a:rPr>
                        <a:t>undulator</a:t>
                      </a:r>
                      <a:endParaRPr lang="en-US" dirty="0">
                        <a:latin typeface="Arial" panose="020B0604020202020204" pitchFamily="34" charset="0"/>
                        <a:cs typeface="Arial" panose="020B0604020202020204" pitchFamily="34" charset="0"/>
                      </a:endParaRPr>
                    </a:p>
                  </a:txBody>
                  <a:tcPr/>
                </a:tc>
              </a:tr>
              <a:tr h="981977">
                <a:tc>
                  <a:txBody>
                    <a:bodyPr/>
                    <a:lstStyle/>
                    <a:p>
                      <a:r>
                        <a:rPr lang="en-US" b="1" dirty="0" smtClean="0">
                          <a:latin typeface="Arial" panose="020B0604020202020204" pitchFamily="34" charset="0"/>
                          <a:cs typeface="Arial" panose="020B0604020202020204" pitchFamily="34" charset="0"/>
                        </a:rPr>
                        <a:t>Instruments</a:t>
                      </a:r>
                      <a:endParaRPr lang="en-US" b="1" dirty="0">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Repurpose</a:t>
                      </a:r>
                      <a:r>
                        <a:rPr lang="en-US" baseline="0" dirty="0" smtClean="0">
                          <a:latin typeface="Arial" panose="020B0604020202020204" pitchFamily="34" charset="0"/>
                          <a:cs typeface="Arial" panose="020B0604020202020204" pitchFamily="34" charset="0"/>
                        </a:rPr>
                        <a:t> existing instruments (instrument and detector upgrades needed to fully exploit)</a:t>
                      </a:r>
                      <a:endParaRPr lang="en-US" dirty="0">
                        <a:latin typeface="Arial" panose="020B0604020202020204" pitchFamily="34" charset="0"/>
                        <a:cs typeface="Arial" panose="020B0604020202020204" pitchFamily="34" charset="0"/>
                      </a:endParaRPr>
                    </a:p>
                  </a:txBody>
                  <a:tcPr/>
                </a:tc>
              </a:tr>
            </a:tbl>
          </a:graphicData>
        </a:graphic>
      </p:graphicFrame>
      <p:sp>
        <p:nvSpPr>
          <p:cNvPr id="16" name="Slide Number Placeholder 2"/>
          <p:cNvSpPr txBox="1">
            <a:spLocks/>
          </p:cNvSpPr>
          <p:nvPr/>
        </p:nvSpPr>
        <p:spPr>
          <a:xfrm>
            <a:off x="8413750" y="6351588"/>
            <a:ext cx="3810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039" algn="l" rtl="0" fontAlgn="base">
              <a:spcBef>
                <a:spcPct val="0"/>
              </a:spcBef>
              <a:spcAft>
                <a:spcPct val="0"/>
              </a:spcAft>
              <a:defRPr kern="1200">
                <a:solidFill>
                  <a:schemeClr val="tx1"/>
                </a:solidFill>
                <a:latin typeface="Arial" charset="0"/>
                <a:ea typeface="+mn-ea"/>
                <a:cs typeface="+mn-cs"/>
              </a:defRPr>
            </a:lvl2pPr>
            <a:lvl3pPr marL="914079" algn="l" rtl="0" fontAlgn="base">
              <a:spcBef>
                <a:spcPct val="0"/>
              </a:spcBef>
              <a:spcAft>
                <a:spcPct val="0"/>
              </a:spcAft>
              <a:defRPr kern="1200">
                <a:solidFill>
                  <a:schemeClr val="tx1"/>
                </a:solidFill>
                <a:latin typeface="Arial" charset="0"/>
                <a:ea typeface="+mn-ea"/>
                <a:cs typeface="+mn-cs"/>
              </a:defRPr>
            </a:lvl3pPr>
            <a:lvl4pPr marL="1371119" algn="l" rtl="0" fontAlgn="base">
              <a:spcBef>
                <a:spcPct val="0"/>
              </a:spcBef>
              <a:spcAft>
                <a:spcPct val="0"/>
              </a:spcAft>
              <a:defRPr kern="1200">
                <a:solidFill>
                  <a:schemeClr val="tx1"/>
                </a:solidFill>
                <a:latin typeface="Arial" charset="0"/>
                <a:ea typeface="+mn-ea"/>
                <a:cs typeface="+mn-cs"/>
              </a:defRPr>
            </a:lvl4pPr>
            <a:lvl5pPr marL="1828159" algn="l" rtl="0" fontAlgn="base">
              <a:spcBef>
                <a:spcPct val="0"/>
              </a:spcBef>
              <a:spcAft>
                <a:spcPct val="0"/>
              </a:spcAft>
              <a:defRPr kern="1200">
                <a:solidFill>
                  <a:schemeClr val="tx1"/>
                </a:solidFill>
                <a:latin typeface="Arial" charset="0"/>
                <a:ea typeface="+mn-ea"/>
                <a:cs typeface="+mn-cs"/>
              </a:defRPr>
            </a:lvl5pPr>
            <a:lvl6pPr marL="2285199" algn="l" defTabSz="914079" rtl="0" eaLnBrk="1" latinLnBrk="0" hangingPunct="1">
              <a:defRPr kern="1200">
                <a:solidFill>
                  <a:schemeClr val="tx1"/>
                </a:solidFill>
                <a:latin typeface="Arial" charset="0"/>
                <a:ea typeface="+mn-ea"/>
                <a:cs typeface="+mn-cs"/>
              </a:defRPr>
            </a:lvl6pPr>
            <a:lvl7pPr marL="2742237" algn="l" defTabSz="914079" rtl="0" eaLnBrk="1" latinLnBrk="0" hangingPunct="1">
              <a:defRPr kern="1200">
                <a:solidFill>
                  <a:schemeClr val="tx1"/>
                </a:solidFill>
                <a:latin typeface="Arial" charset="0"/>
                <a:ea typeface="+mn-ea"/>
                <a:cs typeface="+mn-cs"/>
              </a:defRPr>
            </a:lvl7pPr>
            <a:lvl8pPr marL="3199278" algn="l" defTabSz="914079" rtl="0" eaLnBrk="1" latinLnBrk="0" hangingPunct="1">
              <a:defRPr kern="1200">
                <a:solidFill>
                  <a:schemeClr val="tx1"/>
                </a:solidFill>
                <a:latin typeface="Arial" charset="0"/>
                <a:ea typeface="+mn-ea"/>
                <a:cs typeface="+mn-cs"/>
              </a:defRPr>
            </a:lvl8pPr>
            <a:lvl9pPr marL="3656316" algn="l" defTabSz="914079" rtl="0" eaLnBrk="1" latinLnBrk="0" hangingPunct="1">
              <a:defRPr kern="1200">
                <a:solidFill>
                  <a:schemeClr val="tx1"/>
                </a:solidFill>
                <a:latin typeface="Arial" charset="0"/>
                <a:ea typeface="+mn-ea"/>
                <a:cs typeface="+mn-cs"/>
              </a:defRPr>
            </a:lvl9pPr>
          </a:lstStyle>
          <a:p>
            <a:pPr algn="r">
              <a:defRPr/>
            </a:pPr>
            <a:fld id="{D1C3E240-9EB6-4604-A43D-9910B3F588EA}" type="slidenum">
              <a:rPr lang="en-US" sz="1200" smtClean="0">
                <a:solidFill>
                  <a:srgbClr val="106636"/>
                </a:solidFill>
              </a:rPr>
              <a:pPr algn="r">
                <a:defRPr/>
              </a:pPr>
              <a:t>17</a:t>
            </a:fld>
            <a:endParaRPr lang="en-US" sz="1200" dirty="0">
              <a:solidFill>
                <a:srgbClr val="106636"/>
              </a:solidFill>
            </a:endParaRPr>
          </a:p>
        </p:txBody>
      </p:sp>
    </p:spTree>
    <p:extLst>
      <p:ext uri="{BB962C8B-B14F-4D97-AF65-F5344CB8AC3E}">
        <p14:creationId xmlns:p14="http://schemas.microsoft.com/office/powerpoint/2010/main" val="24263563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01720"/>
            <a:ext cx="9144000" cy="1143000"/>
          </a:xfrm>
        </p:spPr>
        <p:txBody>
          <a:bodyPr/>
          <a:lstStyle/>
          <a:p>
            <a:r>
              <a:rPr lang="en-US" dirty="0" smtClean="0"/>
              <a:t>SLAC collaborating with other SC national laboratories on LCLS-II</a:t>
            </a:r>
            <a:endParaRPr lang="en-US" dirty="0"/>
          </a:p>
        </p:txBody>
      </p:sp>
      <p:sp>
        <p:nvSpPr>
          <p:cNvPr id="5" name="Content Placeholder 4"/>
          <p:cNvSpPr>
            <a:spLocks noGrp="1"/>
          </p:cNvSpPr>
          <p:nvPr>
            <p:ph sz="quarter" idx="4294967295"/>
          </p:nvPr>
        </p:nvSpPr>
        <p:spPr>
          <a:xfrm>
            <a:off x="3728099" y="941280"/>
            <a:ext cx="5257800" cy="5065522"/>
          </a:xfrm>
          <a:prstGeom prst="rect">
            <a:avLst/>
          </a:prstGeom>
        </p:spPr>
        <p:txBody>
          <a:bodyPr>
            <a:noAutofit/>
          </a:bodyPr>
          <a:lstStyle/>
          <a:p>
            <a:pPr>
              <a:buFont typeface="Wingdings" panose="05000000000000000000" pitchFamily="2" charset="2"/>
              <a:buChar char="§"/>
            </a:pPr>
            <a:r>
              <a:rPr lang="en-US" sz="1800" dirty="0" smtClean="0"/>
              <a:t>50% of </a:t>
            </a:r>
            <a:r>
              <a:rPr lang="en-US" sz="1800" dirty="0"/>
              <a:t>1.3 </a:t>
            </a:r>
            <a:r>
              <a:rPr lang="en-US" sz="1800" dirty="0" smtClean="0"/>
              <a:t>GHz </a:t>
            </a:r>
            <a:r>
              <a:rPr lang="en-US" sz="1800" dirty="0" err="1" smtClean="0"/>
              <a:t>cryomodules</a:t>
            </a:r>
            <a:r>
              <a:rPr lang="en-US" sz="1800" dirty="0" smtClean="0"/>
              <a:t> </a:t>
            </a:r>
          </a:p>
          <a:p>
            <a:pPr>
              <a:buFont typeface="Wingdings" panose="05000000000000000000" pitchFamily="2" charset="2"/>
              <a:buChar char="§"/>
            </a:pPr>
            <a:r>
              <a:rPr lang="en-US" sz="1800" dirty="0" smtClean="0"/>
              <a:t>All 3.9 GHz </a:t>
            </a:r>
            <a:r>
              <a:rPr lang="en-US" sz="1800" dirty="0" err="1" smtClean="0"/>
              <a:t>Cryomodules</a:t>
            </a:r>
            <a:endParaRPr lang="en-US" sz="1800" dirty="0" smtClean="0"/>
          </a:p>
          <a:p>
            <a:pPr lvl="1">
              <a:buFont typeface="Wingdings" panose="05000000000000000000" pitchFamily="2" charset="2"/>
              <a:buChar char="§"/>
            </a:pPr>
            <a:r>
              <a:rPr lang="en-US" sz="1600" dirty="0" err="1" smtClean="0"/>
              <a:t>Cryoplant</a:t>
            </a:r>
            <a:r>
              <a:rPr lang="en-US" sz="1600" dirty="0" smtClean="0"/>
              <a:t> selection/design</a:t>
            </a:r>
          </a:p>
          <a:p>
            <a:pPr marL="742950" lvl="1" indent="-285750">
              <a:buFont typeface="Wingdings" panose="05000000000000000000" pitchFamily="2" charset="2"/>
              <a:buChar char="§"/>
            </a:pPr>
            <a:r>
              <a:rPr lang="en-US" sz="1600" dirty="0" smtClean="0"/>
              <a:t>Collecting costs for </a:t>
            </a:r>
            <a:r>
              <a:rPr lang="en-US" sz="1600" dirty="0" err="1" smtClean="0"/>
              <a:t>cryoplant</a:t>
            </a:r>
            <a:endParaRPr lang="en-US" sz="1600" dirty="0" smtClean="0"/>
          </a:p>
          <a:p>
            <a:pPr marL="800100" lvl="1" indent="-342900"/>
            <a:endParaRPr lang="en-US" sz="1800" dirty="0"/>
          </a:p>
          <a:p>
            <a:pPr>
              <a:spcBef>
                <a:spcPts val="600"/>
              </a:spcBef>
              <a:buFont typeface="Wingdings" panose="05000000000000000000" pitchFamily="2" charset="2"/>
              <a:buChar char="§"/>
            </a:pPr>
            <a:r>
              <a:rPr lang="en-US" sz="1800" dirty="0" smtClean="0"/>
              <a:t>50% of 1.3 GHz </a:t>
            </a:r>
            <a:r>
              <a:rPr lang="en-US" sz="1800" dirty="0" err="1" smtClean="0"/>
              <a:t>cryomodules</a:t>
            </a:r>
            <a:endParaRPr lang="en-US" sz="1800" dirty="0" smtClean="0"/>
          </a:p>
          <a:p>
            <a:pPr marL="800100" lvl="1" indent="-342900">
              <a:spcBef>
                <a:spcPts val="600"/>
              </a:spcBef>
              <a:buFont typeface="Wingdings" panose="05000000000000000000" pitchFamily="2" charset="2"/>
              <a:buChar char="§"/>
            </a:pPr>
            <a:r>
              <a:rPr lang="en-US" sz="1600" dirty="0" smtClean="0"/>
              <a:t>Cryoplant concept &amp; cost</a:t>
            </a:r>
            <a:endParaRPr lang="en-US" sz="1800" dirty="0" smtClean="0"/>
          </a:p>
          <a:p>
            <a:pPr marL="342900" indent="-342900">
              <a:spcBef>
                <a:spcPts val="600"/>
              </a:spcBef>
              <a:buFont typeface="Arial" panose="020B0604020202020204" pitchFamily="34" charset="0"/>
              <a:buChar char="•"/>
            </a:pPr>
            <a:endParaRPr lang="en-US" sz="1800" dirty="0" smtClean="0"/>
          </a:p>
          <a:p>
            <a:pPr>
              <a:spcBef>
                <a:spcPts val="600"/>
              </a:spcBef>
              <a:buFont typeface="Wingdings" panose="05000000000000000000" pitchFamily="2" charset="2"/>
              <a:buChar char="§"/>
            </a:pPr>
            <a:r>
              <a:rPr lang="en-US" sz="1800" dirty="0" smtClean="0"/>
              <a:t>Undulators &amp; electron injector</a:t>
            </a:r>
          </a:p>
          <a:p>
            <a:pPr>
              <a:spcBef>
                <a:spcPts val="600"/>
              </a:spcBef>
              <a:buFont typeface="Wingdings" panose="05000000000000000000" pitchFamily="2" charset="2"/>
              <a:buChar char="§"/>
            </a:pPr>
            <a:endParaRPr lang="en-US" sz="1800" dirty="0" smtClean="0"/>
          </a:p>
          <a:p>
            <a:pPr>
              <a:spcBef>
                <a:spcPts val="600"/>
              </a:spcBef>
              <a:buFont typeface="Wingdings" panose="05000000000000000000" pitchFamily="2" charset="2"/>
              <a:buChar char="§"/>
            </a:pPr>
            <a:r>
              <a:rPr lang="en-US" sz="1800" dirty="0" smtClean="0"/>
              <a:t>Undulator vacuum chamber, R&amp;D</a:t>
            </a:r>
          </a:p>
          <a:p>
            <a:pPr>
              <a:spcBef>
                <a:spcPts val="600"/>
              </a:spcBef>
              <a:buFont typeface="Wingdings" panose="05000000000000000000" pitchFamily="2" charset="2"/>
              <a:buChar char="§"/>
            </a:pPr>
            <a:endParaRPr lang="en-US" sz="1800" dirty="0"/>
          </a:p>
          <a:p>
            <a:pPr>
              <a:spcBef>
                <a:spcPts val="600"/>
              </a:spcBef>
              <a:buFont typeface="Wingdings" panose="05000000000000000000" pitchFamily="2" charset="2"/>
              <a:buChar char="§"/>
            </a:pPr>
            <a:r>
              <a:rPr lang="en-US" sz="1800" dirty="0" smtClean="0"/>
              <a:t>Support for SC RF cavity prototyping</a:t>
            </a:r>
          </a:p>
          <a:p>
            <a:pPr marL="800100" lvl="1" indent="-342900">
              <a:spcBef>
                <a:spcPts val="600"/>
              </a:spcBef>
            </a:pPr>
            <a:r>
              <a:rPr lang="en-US" sz="1600" dirty="0" smtClean="0"/>
              <a:t>processing for high-Q</a:t>
            </a:r>
          </a:p>
          <a:p>
            <a:pPr marL="800100" lvl="1" indent="-342900">
              <a:spcBef>
                <a:spcPts val="600"/>
              </a:spcBef>
            </a:pPr>
            <a:r>
              <a:rPr lang="en-US" sz="1600" dirty="0" smtClean="0"/>
              <a:t>electron gun option</a:t>
            </a:r>
            <a:endParaRPr lang="en-US" sz="1600" dirty="0"/>
          </a:p>
        </p:txBody>
      </p:sp>
      <p:pic>
        <p:nvPicPr>
          <p:cNvPr id="1028" name="Picture 4" descr="http://archaeometry.missouri.edu/datasets/library/Berkeley_Lab_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3459" y="3027594"/>
            <a:ext cx="1531088" cy="10588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x.cs.uoregon.edu/~hank/DOECGF13_files/Argonne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7454" y="4211032"/>
            <a:ext cx="1713788" cy="6455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NA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941280"/>
            <a:ext cx="22764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4.bp.blogspot.com/_V1hbANfFpgg/TAWuMWFbqgI/AAAAAAAABDA/VEand1O8oMs/s400/cornell+university+2.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2259" y="5064790"/>
            <a:ext cx="1169254" cy="11371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ome">
            <a:hlinkClick r:id="rId7" tooltip="Hom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249" y="2038566"/>
            <a:ext cx="2990850" cy="847725"/>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2"/>
          <p:cNvSpPr>
            <a:spLocks noGrp="1"/>
          </p:cNvSpPr>
          <p:nvPr>
            <p:ph type="sldNum" sz="quarter" idx="11"/>
          </p:nvPr>
        </p:nvSpPr>
        <p:spPr>
          <a:xfrm>
            <a:off x="8413750" y="6351588"/>
            <a:ext cx="381000" cy="365125"/>
          </a:xfrm>
        </p:spPr>
        <p:txBody>
          <a:bodyPr/>
          <a:lstStyle/>
          <a:p>
            <a:pPr>
              <a:defRPr/>
            </a:pPr>
            <a:fld id="{D1C3E240-9EB6-4604-A43D-9910B3F588EA}" type="slidenum">
              <a:rPr lang="en-US" b="0" u="none" smtClean="0"/>
              <a:pPr>
                <a:defRPr/>
              </a:pPr>
              <a:t>18</a:t>
            </a:fld>
            <a:endParaRPr lang="en-US" b="0" u="none" dirty="0"/>
          </a:p>
        </p:txBody>
      </p:sp>
    </p:spTree>
    <p:extLst>
      <p:ext uri="{BB962C8B-B14F-4D97-AF65-F5344CB8AC3E}">
        <p14:creationId xmlns:p14="http://schemas.microsoft.com/office/powerpoint/2010/main" val="3734302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ynchrotrons around the World"/>
          <p:cNvPicPr>
            <a:picLocks noChangeAspect="1" noChangeArrowheads="1"/>
          </p:cNvPicPr>
          <p:nvPr/>
        </p:nvPicPr>
        <p:blipFill>
          <a:blip r:embed="rId3" cstate="print"/>
          <a:srcRect t="14516"/>
          <a:stretch>
            <a:fillRect/>
          </a:stretch>
        </p:blipFill>
        <p:spPr bwMode="auto">
          <a:xfrm>
            <a:off x="165092" y="865860"/>
            <a:ext cx="8978908" cy="3650384"/>
          </a:xfrm>
          <a:prstGeom prst="rect">
            <a:avLst/>
          </a:prstGeom>
          <a:noFill/>
        </p:spPr>
      </p:pic>
      <p:sp>
        <p:nvSpPr>
          <p:cNvPr id="6" name="Rectangle 2"/>
          <p:cNvSpPr>
            <a:spLocks noChangeArrowheads="1"/>
          </p:cNvSpPr>
          <p:nvPr/>
        </p:nvSpPr>
        <p:spPr bwMode="auto">
          <a:xfrm>
            <a:off x="0" y="1"/>
            <a:ext cx="9144000" cy="615950"/>
          </a:xfrm>
          <a:prstGeom prst="rect">
            <a:avLst/>
          </a:prstGeom>
          <a:noFill/>
          <a:ln w="9525" cap="flat" cmpd="sng" algn="ctr">
            <a:noFill/>
            <a:prstDash val="solid"/>
            <a:miter lim="800000"/>
            <a:headEnd/>
            <a:tailEnd/>
          </a:ln>
          <a:effectLst/>
        </p:spPr>
        <p:txBody>
          <a:bodyPr lIns="101870" tIns="50935" rIns="101870" bIns="50935" anchor="ctr" anchorCtr="1"/>
          <a:lstStyle/>
          <a:p>
            <a:pPr algn="ctr" defTabSz="1019056" eaLnBrk="0" hangingPunct="0">
              <a:tabLst>
                <a:tab pos="1890492" algn="l"/>
              </a:tabLst>
              <a:defRPr/>
            </a:pPr>
            <a:endParaRPr lang="en-US" altLang="en-US" sz="2600" dirty="0">
              <a:solidFill>
                <a:srgbClr val="106636"/>
              </a:solidFill>
              <a:effectLst>
                <a:outerShdw blurRad="38100" dist="38100" dir="2700000" algn="tl">
                  <a:srgbClr val="C0C0C0"/>
                </a:outerShdw>
              </a:effectLst>
              <a:cs typeface="Times New Roman" pitchFamily="18" charset="0"/>
            </a:endParaRPr>
          </a:p>
        </p:txBody>
      </p:sp>
      <p:cxnSp>
        <p:nvCxnSpPr>
          <p:cNvPr id="12" name="Straight Arrow Connector 11"/>
          <p:cNvCxnSpPr/>
          <p:nvPr/>
        </p:nvCxnSpPr>
        <p:spPr bwMode="auto">
          <a:xfrm flipV="1">
            <a:off x="2304789" y="1842767"/>
            <a:ext cx="2232750" cy="2312991"/>
          </a:xfrm>
          <a:prstGeom prst="straightConnector1">
            <a:avLst/>
          </a:prstGeom>
          <a:noFill/>
          <a:ln w="9525" cap="flat" cmpd="sng" algn="ctr">
            <a:solidFill>
              <a:schemeClr val="accent3"/>
            </a:solidFill>
            <a:prstDash val="solid"/>
            <a:round/>
            <a:headEnd type="none" w="med" len="med"/>
            <a:tailEnd type="arrow"/>
          </a:ln>
          <a:effectLst/>
        </p:spPr>
      </p:cxnSp>
      <p:cxnSp>
        <p:nvCxnSpPr>
          <p:cNvPr id="14" name="Straight Arrow Connector 13"/>
          <p:cNvCxnSpPr/>
          <p:nvPr/>
        </p:nvCxnSpPr>
        <p:spPr bwMode="auto">
          <a:xfrm flipV="1">
            <a:off x="4783015" y="1735140"/>
            <a:ext cx="69974" cy="2856957"/>
          </a:xfrm>
          <a:prstGeom prst="straightConnector1">
            <a:avLst/>
          </a:prstGeom>
          <a:noFill/>
          <a:ln w="9525" cap="flat" cmpd="sng" algn="ctr">
            <a:solidFill>
              <a:schemeClr val="accent3"/>
            </a:solidFill>
            <a:prstDash val="solid"/>
            <a:round/>
            <a:headEnd type="none" w="med" len="med"/>
            <a:tailEnd type="arrow"/>
          </a:ln>
          <a:effectLst/>
        </p:spPr>
      </p:cxnSp>
      <p:cxnSp>
        <p:nvCxnSpPr>
          <p:cNvPr id="17" name="Straight Arrow Connector 16"/>
          <p:cNvCxnSpPr/>
          <p:nvPr/>
        </p:nvCxnSpPr>
        <p:spPr bwMode="auto">
          <a:xfrm flipV="1">
            <a:off x="7568294" y="2110154"/>
            <a:ext cx="98598" cy="2464310"/>
          </a:xfrm>
          <a:prstGeom prst="straightConnector1">
            <a:avLst/>
          </a:prstGeom>
          <a:noFill/>
          <a:ln w="9525" cap="flat" cmpd="sng" algn="ctr">
            <a:solidFill>
              <a:schemeClr val="accent3"/>
            </a:solidFill>
            <a:prstDash val="solid"/>
            <a:round/>
            <a:headEnd type="none" w="med" len="med"/>
            <a:tailEnd type="arrow"/>
          </a:ln>
          <a:effectLst/>
        </p:spPr>
      </p:cxnSp>
      <p:sp>
        <p:nvSpPr>
          <p:cNvPr id="25615" name="Oval 27"/>
          <p:cNvSpPr>
            <a:spLocks noChangeArrowheads="1"/>
          </p:cNvSpPr>
          <p:nvPr/>
        </p:nvSpPr>
        <p:spPr bwMode="auto">
          <a:xfrm>
            <a:off x="288925" y="1981200"/>
            <a:ext cx="952500" cy="388938"/>
          </a:xfrm>
          <a:prstGeom prst="ellipse">
            <a:avLst/>
          </a:prstGeom>
          <a:noFill/>
          <a:ln w="9525">
            <a:noFill/>
            <a:round/>
            <a:headEnd/>
            <a:tailEnd/>
          </a:ln>
        </p:spPr>
        <p:txBody>
          <a:bodyPr lIns="91429" tIns="45714" rIns="91429" bIns="45714"/>
          <a:lstStyle/>
          <a:p>
            <a:endParaRPr lang="en-US" dirty="0">
              <a:latin typeface="Calibri" pitchFamily="34" charset="0"/>
            </a:endParaRPr>
          </a:p>
        </p:txBody>
      </p:sp>
      <p:pic>
        <p:nvPicPr>
          <p:cNvPr id="18" name="Picture 6" descr="Upgrade banner"/>
          <p:cNvPicPr>
            <a:picLocks noChangeAspect="1" noChangeArrowheads="1"/>
          </p:cNvPicPr>
          <p:nvPr/>
        </p:nvPicPr>
        <p:blipFill>
          <a:blip r:embed="rId4" cstate="print"/>
          <a:srcRect/>
          <a:stretch>
            <a:fillRect/>
          </a:stretch>
        </p:blipFill>
        <p:spPr bwMode="auto">
          <a:xfrm>
            <a:off x="851690" y="4425452"/>
            <a:ext cx="1453099" cy="1858614"/>
          </a:xfrm>
          <a:prstGeom prst="rect">
            <a:avLst/>
          </a:prstGeom>
          <a:noFill/>
        </p:spPr>
      </p:pic>
      <p:pic>
        <p:nvPicPr>
          <p:cNvPr id="19" name="Picture 4" descr="http://www.xfel.eu/sites/site_xfel-gmbh/content/e63619/e75806/2008-10-20_Luftbild_DESY-Gelaende_Photon_Science_1279_eng.jpg"/>
          <p:cNvPicPr>
            <a:picLocks noChangeAspect="1" noChangeArrowheads="1"/>
          </p:cNvPicPr>
          <p:nvPr/>
        </p:nvPicPr>
        <p:blipFill>
          <a:blip r:embed="rId5" cstate="print"/>
          <a:srcRect l="4506" r="45044"/>
          <a:stretch>
            <a:fillRect/>
          </a:stretch>
        </p:blipFill>
        <p:spPr bwMode="auto">
          <a:xfrm>
            <a:off x="3668750" y="4401173"/>
            <a:ext cx="1514866" cy="1944361"/>
          </a:xfrm>
          <a:prstGeom prst="rect">
            <a:avLst/>
          </a:prstGeom>
          <a:noFill/>
        </p:spPr>
      </p:pic>
      <p:pic>
        <p:nvPicPr>
          <p:cNvPr id="20" name="Picture 10" descr="SPring-8.jpg"/>
          <p:cNvPicPr>
            <a:picLocks noChangeAspect="1" noChangeArrowheads="1"/>
          </p:cNvPicPr>
          <p:nvPr/>
        </p:nvPicPr>
        <p:blipFill>
          <a:blip r:embed="rId6" cstate="print"/>
          <a:srcRect/>
          <a:stretch>
            <a:fillRect/>
          </a:stretch>
        </p:blipFill>
        <p:spPr bwMode="auto">
          <a:xfrm>
            <a:off x="5921898" y="4434116"/>
            <a:ext cx="3378921" cy="1902135"/>
          </a:xfrm>
          <a:prstGeom prst="rect">
            <a:avLst/>
          </a:prstGeom>
          <a:noFill/>
        </p:spPr>
      </p:pic>
      <p:sp>
        <p:nvSpPr>
          <p:cNvPr id="21" name="Title 7"/>
          <p:cNvSpPr txBox="1">
            <a:spLocks/>
          </p:cNvSpPr>
          <p:nvPr/>
        </p:nvSpPr>
        <p:spPr bwMode="auto">
          <a:xfrm>
            <a:off x="0" y="237994"/>
            <a:ext cx="9144000" cy="587829"/>
          </a:xfrm>
          <a:prstGeom prst="rect">
            <a:avLst/>
          </a:prstGeom>
          <a:noFill/>
          <a:ln w="9525">
            <a:noFill/>
            <a:miter lim="800000"/>
            <a:headEnd/>
            <a:tailEnd/>
          </a:ln>
        </p:spPr>
        <p:txBody>
          <a:bodyPr vert="horz" wrap="square" lIns="91407" tIns="45704" rIns="91407" bIns="45704"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The World of Synchrotrons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smtClean="0">
                <a:solidFill>
                  <a:srgbClr val="106636"/>
                </a:solidFill>
                <a:latin typeface="Arial" pitchFamily="34" charset="0"/>
                <a:ea typeface="+mj-ea"/>
                <a:cs typeface="Arial" pitchFamily="34" charset="0"/>
              </a:rPr>
              <a:t>-- APS faces fierce international competition --</a:t>
            </a:r>
            <a:endParaRPr kumimoji="0" lang="en-US" sz="20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endParaRPr>
          </a:p>
        </p:txBody>
      </p:sp>
      <p:sp>
        <p:nvSpPr>
          <p:cNvPr id="25612" name="TextBox 19"/>
          <p:cNvSpPr txBox="1">
            <a:spLocks noChangeArrowheads="1"/>
          </p:cNvSpPr>
          <p:nvPr/>
        </p:nvSpPr>
        <p:spPr bwMode="auto">
          <a:xfrm>
            <a:off x="533282" y="4244976"/>
            <a:ext cx="1911357" cy="246221"/>
          </a:xfrm>
          <a:prstGeom prst="rect">
            <a:avLst/>
          </a:prstGeom>
          <a:solidFill>
            <a:srgbClr val="FFFFD9"/>
          </a:solidFill>
          <a:ln w="9525">
            <a:noFill/>
            <a:miter lim="800000"/>
            <a:headEnd/>
            <a:tailEnd/>
          </a:ln>
        </p:spPr>
        <p:txBody>
          <a:bodyPr wrap="none" lIns="0" tIns="0" rIns="0" bIns="0">
            <a:spAutoFit/>
          </a:bodyPr>
          <a:lstStyle/>
          <a:p>
            <a:pPr eaLnBrk="0" hangingPunct="0"/>
            <a:r>
              <a:rPr lang="en-US" sz="1600" dirty="0">
                <a:latin typeface="Arial Narrow" pitchFamily="34" charset="0"/>
              </a:rPr>
              <a:t>ESRF, France: </a:t>
            </a:r>
            <a:r>
              <a:rPr lang="en-US" sz="1600" dirty="0" smtClean="0">
                <a:latin typeface="Arial Narrow" pitchFamily="34" charset="0"/>
              </a:rPr>
              <a:t>Upgrading</a:t>
            </a:r>
            <a:endParaRPr lang="en-US" sz="1600" dirty="0">
              <a:latin typeface="Arial Narrow" pitchFamily="34" charset="0"/>
            </a:endParaRPr>
          </a:p>
        </p:txBody>
      </p:sp>
      <p:sp>
        <p:nvSpPr>
          <p:cNvPr id="25613" name="TextBox 20"/>
          <p:cNvSpPr txBox="1">
            <a:spLocks noChangeArrowheads="1"/>
          </p:cNvSpPr>
          <p:nvPr/>
        </p:nvSpPr>
        <p:spPr bwMode="auto">
          <a:xfrm>
            <a:off x="3371123" y="4322397"/>
            <a:ext cx="1970090" cy="246221"/>
          </a:xfrm>
          <a:prstGeom prst="rect">
            <a:avLst/>
          </a:prstGeom>
          <a:solidFill>
            <a:srgbClr val="FFFFD9"/>
          </a:solidFill>
          <a:ln w="9525">
            <a:noFill/>
            <a:miter lim="800000"/>
            <a:headEnd/>
            <a:tailEnd/>
          </a:ln>
        </p:spPr>
        <p:txBody>
          <a:bodyPr wrap="none" lIns="0" tIns="0" rIns="0" bIns="0">
            <a:spAutoFit/>
          </a:bodyPr>
          <a:lstStyle/>
          <a:p>
            <a:pPr algn="ctr" eaLnBrk="0" hangingPunct="0"/>
            <a:r>
              <a:rPr lang="en-US" sz="1600" dirty="0">
                <a:latin typeface="Arial Narrow" pitchFamily="34" charset="0"/>
              </a:rPr>
              <a:t>PETRA-III, Germany: </a:t>
            </a:r>
            <a:r>
              <a:rPr lang="en-US" sz="1600" dirty="0" smtClean="0">
                <a:latin typeface="Arial Narrow" pitchFamily="34" charset="0"/>
              </a:rPr>
              <a:t>New</a:t>
            </a:r>
            <a:endParaRPr lang="en-US" sz="1600" dirty="0">
              <a:latin typeface="Arial Narrow" pitchFamily="34" charset="0"/>
            </a:endParaRPr>
          </a:p>
        </p:txBody>
      </p:sp>
      <p:sp>
        <p:nvSpPr>
          <p:cNvPr id="25614" name="TextBox 21"/>
          <p:cNvSpPr txBox="1">
            <a:spLocks noChangeArrowheads="1"/>
          </p:cNvSpPr>
          <p:nvPr/>
        </p:nvSpPr>
        <p:spPr bwMode="auto">
          <a:xfrm>
            <a:off x="6580429" y="4534270"/>
            <a:ext cx="2067874" cy="246221"/>
          </a:xfrm>
          <a:prstGeom prst="rect">
            <a:avLst/>
          </a:prstGeom>
          <a:solidFill>
            <a:srgbClr val="FFFFD9"/>
          </a:solidFill>
          <a:ln w="9525">
            <a:noFill/>
            <a:miter lim="800000"/>
            <a:headEnd/>
            <a:tailEnd/>
          </a:ln>
        </p:spPr>
        <p:txBody>
          <a:bodyPr wrap="none" lIns="0" tIns="0" rIns="0" bIns="0">
            <a:spAutoFit/>
          </a:bodyPr>
          <a:lstStyle/>
          <a:p>
            <a:pPr algn="ctr" eaLnBrk="0" hangingPunct="0"/>
            <a:r>
              <a:rPr lang="en-US" sz="1600" dirty="0">
                <a:latin typeface="Arial Narrow" pitchFamily="34" charset="0"/>
              </a:rPr>
              <a:t>SPring-8, Japan: </a:t>
            </a:r>
            <a:r>
              <a:rPr lang="en-US" sz="1600" dirty="0" smtClean="0">
                <a:latin typeface="Arial Narrow" pitchFamily="34" charset="0"/>
              </a:rPr>
              <a:t>Upgrading</a:t>
            </a:r>
            <a:endParaRPr lang="en-US" sz="1600" dirty="0">
              <a:latin typeface="Arial Narrow" pitchFamily="34" charset="0"/>
            </a:endParaRPr>
          </a:p>
        </p:txBody>
      </p:sp>
      <p:pic>
        <p:nvPicPr>
          <p:cNvPr id="16" name="Picture 11" descr="Flag of Germany">
            <a:hlinkClick r:id="rId7"/>
          </p:cNvPr>
          <p:cNvPicPr>
            <a:picLocks noChangeAspect="1" noChangeArrowheads="1"/>
          </p:cNvPicPr>
          <p:nvPr/>
        </p:nvPicPr>
        <p:blipFill>
          <a:blip r:embed="rId8" cstate="print"/>
          <a:srcRect/>
          <a:stretch>
            <a:fillRect/>
          </a:stretch>
        </p:blipFill>
        <p:spPr bwMode="auto">
          <a:xfrm>
            <a:off x="3671227" y="6043555"/>
            <a:ext cx="463463" cy="282957"/>
          </a:xfrm>
          <a:prstGeom prst="rect">
            <a:avLst/>
          </a:prstGeom>
          <a:noFill/>
        </p:spPr>
      </p:pic>
      <p:pic>
        <p:nvPicPr>
          <p:cNvPr id="22" name="Picture 15" descr="Flag of Japan">
            <a:hlinkClick r:id="rId9"/>
          </p:cNvPr>
          <p:cNvPicPr>
            <a:picLocks noChangeAspect="1" noChangeArrowheads="1"/>
          </p:cNvPicPr>
          <p:nvPr/>
        </p:nvPicPr>
        <p:blipFill>
          <a:blip r:embed="rId10" cstate="print"/>
          <a:srcRect/>
          <a:stretch>
            <a:fillRect/>
          </a:stretch>
        </p:blipFill>
        <p:spPr bwMode="auto">
          <a:xfrm>
            <a:off x="6043051" y="5952100"/>
            <a:ext cx="413359" cy="275572"/>
          </a:xfrm>
          <a:prstGeom prst="rect">
            <a:avLst/>
          </a:prstGeom>
          <a:noFill/>
        </p:spPr>
      </p:pic>
      <p:pic>
        <p:nvPicPr>
          <p:cNvPr id="23" name="Picture 22" descr="france-flag.gif"/>
          <p:cNvPicPr>
            <a:picLocks noChangeAspect="1"/>
          </p:cNvPicPr>
          <p:nvPr/>
        </p:nvPicPr>
        <p:blipFill>
          <a:blip r:embed="rId11" cstate="print"/>
          <a:stretch>
            <a:fillRect/>
          </a:stretch>
        </p:blipFill>
        <p:spPr>
          <a:xfrm>
            <a:off x="856467" y="5973226"/>
            <a:ext cx="396135" cy="269169"/>
          </a:xfrm>
          <a:prstGeom prst="rect">
            <a:avLst/>
          </a:prstGeom>
        </p:spPr>
      </p:pic>
      <p:sp>
        <p:nvSpPr>
          <p:cNvPr id="24" name="Slide Number Placeholder 2"/>
          <p:cNvSpPr txBox="1">
            <a:spLocks/>
          </p:cNvSpPr>
          <p:nvPr/>
        </p:nvSpPr>
        <p:spPr>
          <a:xfrm>
            <a:off x="8372186" y="6311247"/>
            <a:ext cx="381000" cy="365125"/>
          </a:xfrm>
          <a:prstGeom prst="rect">
            <a:avLst/>
          </a:prstGeom>
        </p:spPr>
        <p:txBody>
          <a:bodyPr vert="horz" lIns="91407" tIns="45704" rIns="91407" bIns="45704"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894C652A-1437-4DEE-BE20-1D8E4CBD3D73}"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359349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127171"/>
            <a:ext cx="9144000" cy="1730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Basic Energy Sciences</a:t>
            </a:r>
            <a:endParaRPr lang="en-US" dirty="0"/>
          </a:p>
        </p:txBody>
      </p:sp>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2</a:t>
            </a:fld>
            <a:endParaRPr lang="en-US" dirty="0"/>
          </a:p>
        </p:txBody>
      </p:sp>
      <p:grpSp>
        <p:nvGrpSpPr>
          <p:cNvPr id="6" name="Group 17"/>
          <p:cNvGrpSpPr/>
          <p:nvPr/>
        </p:nvGrpSpPr>
        <p:grpSpPr>
          <a:xfrm>
            <a:off x="322117" y="823095"/>
            <a:ext cx="8521556" cy="3490763"/>
            <a:chOff x="254144" y="1593411"/>
            <a:chExt cx="8521556" cy="3490763"/>
          </a:xfrm>
        </p:grpSpPr>
        <p:sp>
          <p:nvSpPr>
            <p:cNvPr id="37" name="TextBox 36"/>
            <p:cNvSpPr txBox="1"/>
            <p:nvPr/>
          </p:nvSpPr>
          <p:spPr>
            <a:xfrm>
              <a:off x="4716086" y="1775576"/>
              <a:ext cx="3838575" cy="3162404"/>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The Scientific Challenges:</a:t>
              </a:r>
            </a:p>
            <a:p>
              <a:endParaRPr lang="en-US" sz="100" b="1" dirty="0" smtClean="0">
                <a:latin typeface="Arial" pitchFamily="34" charset="0"/>
                <a:cs typeface="Arial" pitchFamily="34" charset="0"/>
              </a:endParaRPr>
            </a:p>
            <a:p>
              <a:pPr marL="177800" indent="-177800">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Synthesize, atom by atom, new forms of matter with tailored properties, including </a:t>
              </a:r>
              <a:r>
                <a:rPr lang="en-US" sz="1400" dirty="0" err="1" smtClean="0">
                  <a:solidFill>
                    <a:schemeClr val="tx1"/>
                  </a:solidFill>
                  <a:latin typeface="Arial" pitchFamily="34" charset="0"/>
                  <a:cs typeface="Arial" pitchFamily="34" charset="0"/>
                </a:rPr>
                <a:t>nano</a:t>
              </a:r>
              <a:r>
                <a:rPr lang="en-US" sz="1400" dirty="0" smtClean="0">
                  <a:solidFill>
                    <a:schemeClr val="tx1"/>
                  </a:solidFill>
                  <a:latin typeface="Arial" pitchFamily="34" charset="0"/>
                  <a:cs typeface="Arial" pitchFamily="34" charset="0"/>
                </a:rPr>
                <a:t>-scale objects with capabilities rivaling those of living things</a:t>
              </a:r>
            </a:p>
            <a:p>
              <a:pPr marL="177800" lvl="0" indent="-177800">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Direct and control matter and energy flow in materials and chemical assemblies over multiple length and time scales</a:t>
              </a:r>
            </a:p>
            <a:p>
              <a:pPr marL="177800" indent="-177800">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Explore materials &amp; chemical functionalities and their connections to atomic, molecular, and electronic structures</a:t>
              </a:r>
            </a:p>
            <a:p>
              <a:pPr marL="177800" indent="-177800">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Explore basic research to achieve transformational discoveries for energy technologies</a:t>
              </a:r>
            </a:p>
          </p:txBody>
        </p:sp>
        <p:sp>
          <p:nvSpPr>
            <p:cNvPr id="12" name="TextBox 11"/>
            <p:cNvSpPr txBox="1"/>
            <p:nvPr/>
          </p:nvSpPr>
          <p:spPr>
            <a:xfrm>
              <a:off x="329393" y="1629382"/>
              <a:ext cx="4123698" cy="3454792"/>
            </a:xfrm>
            <a:prstGeom prst="rect">
              <a:avLst/>
            </a:prstGeom>
            <a:noFill/>
          </p:spPr>
          <p:txBody>
            <a:bodyPr wrap="square" rtlCol="0">
              <a:spAutoFit/>
            </a:bodyPr>
            <a:lstStyle/>
            <a:p>
              <a:r>
                <a:rPr lang="en-US" sz="1600" dirty="0" smtClean="0">
                  <a:latin typeface="Arial" pitchFamily="34" charset="0"/>
                  <a:cs typeface="Arial" pitchFamily="34" charset="0"/>
                </a:rPr>
                <a:t>The Program:</a:t>
              </a:r>
            </a:p>
            <a:p>
              <a:pPr>
                <a:lnSpc>
                  <a:spcPts val="1500"/>
                </a:lnSpc>
                <a:spcBef>
                  <a:spcPts val="600"/>
                </a:spcBef>
              </a:pPr>
              <a:r>
                <a:rPr lang="en-US" sz="1400" b="1" dirty="0" smtClean="0">
                  <a:latin typeface="Arial" pitchFamily="34" charset="0"/>
                  <a:cs typeface="Arial" pitchFamily="34" charset="0"/>
                </a:rPr>
                <a:t>Materials sciences &amp; engineering</a:t>
              </a:r>
              <a:r>
                <a:rPr lang="en-US" sz="1400" dirty="0" smtClean="0">
                  <a:latin typeface="Arial" pitchFamily="34" charset="0"/>
                  <a:cs typeface="Arial" pitchFamily="34" charset="0"/>
                </a:rPr>
                <a:t>—exploring  macroscopic and microscopic material behaviors and their connections to various energy technologies</a:t>
              </a:r>
              <a:endParaRPr lang="en-US" sz="1400" b="1" dirty="0" smtClean="0">
                <a:latin typeface="Arial" pitchFamily="34" charset="0"/>
                <a:cs typeface="Arial" pitchFamily="34" charset="0"/>
              </a:endParaRPr>
            </a:p>
            <a:p>
              <a:pPr>
                <a:lnSpc>
                  <a:spcPts val="1500"/>
                </a:lnSpc>
                <a:spcBef>
                  <a:spcPts val="600"/>
                </a:spcBef>
              </a:pPr>
              <a:r>
                <a:rPr lang="en-US" sz="1400" b="1" dirty="0" smtClean="0">
                  <a:latin typeface="Arial" pitchFamily="34" charset="0"/>
                  <a:cs typeface="Arial" pitchFamily="34" charset="0"/>
                </a:rPr>
                <a:t>Chemical sciences, geosciences, and energy biosciences</a:t>
              </a:r>
              <a:r>
                <a:rPr lang="en-US" sz="1400" dirty="0" smtClean="0">
                  <a:latin typeface="Arial" pitchFamily="34" charset="0"/>
                  <a:cs typeface="Arial" pitchFamily="34" charset="0"/>
                </a:rPr>
                <a:t>—exploring the fundamental aspects of chemical reactivity and energy transduction over wide ranges of scale and complexity and their applications to energy technologies</a:t>
              </a:r>
            </a:p>
            <a:p>
              <a:pPr>
                <a:lnSpc>
                  <a:spcPts val="1500"/>
                </a:lnSpc>
                <a:spcBef>
                  <a:spcPts val="600"/>
                </a:spcBef>
              </a:pPr>
              <a:r>
                <a:rPr lang="en-US" sz="1400" b="1" dirty="0" smtClean="0">
                  <a:latin typeface="Arial" pitchFamily="34" charset="0"/>
                  <a:cs typeface="Arial" pitchFamily="34" charset="0"/>
                </a:rPr>
                <a:t>Supporting:</a:t>
              </a:r>
            </a:p>
            <a:p>
              <a:pPr marL="171450" indent="-171450">
                <a:lnSpc>
                  <a:spcPts val="1500"/>
                </a:lnSpc>
                <a:spcBef>
                  <a:spcPts val="0"/>
                </a:spcBef>
                <a:buFont typeface="Wingdings" pitchFamily="2" charset="2"/>
                <a:buChar char="§"/>
              </a:pPr>
              <a:r>
                <a:rPr lang="en-US" sz="1400" dirty="0" smtClean="0">
                  <a:latin typeface="Arial" pitchFamily="34" charset="0"/>
                  <a:cs typeface="Arial" pitchFamily="34" charset="0"/>
                </a:rPr>
                <a:t>32 Energy Frontier Research Centers</a:t>
              </a:r>
            </a:p>
            <a:p>
              <a:pPr marL="171450" indent="-171450">
                <a:lnSpc>
                  <a:spcPts val="1500"/>
                </a:lnSpc>
                <a:spcBef>
                  <a:spcPts val="0"/>
                </a:spcBef>
                <a:buFont typeface="Wingdings" pitchFamily="2" charset="2"/>
                <a:buChar char="§"/>
              </a:pPr>
              <a:r>
                <a:rPr lang="en-US" sz="1400" dirty="0" smtClean="0">
                  <a:latin typeface="Arial" pitchFamily="34" charset="0"/>
                  <a:cs typeface="Arial" pitchFamily="34" charset="0"/>
                </a:rPr>
                <a:t>Fuels from Sunlight &amp; Batteries and Energy Storage Hubs</a:t>
              </a:r>
            </a:p>
            <a:p>
              <a:pPr marL="171450" indent="-171450">
                <a:lnSpc>
                  <a:spcPts val="1500"/>
                </a:lnSpc>
                <a:spcBef>
                  <a:spcPts val="0"/>
                </a:spcBef>
                <a:buFont typeface="Wingdings" pitchFamily="2" charset="2"/>
                <a:buChar char="§"/>
              </a:pPr>
              <a:r>
                <a:rPr lang="en-US" sz="1400" dirty="0" smtClean="0">
                  <a:latin typeface="Arial" pitchFamily="34" charset="0"/>
                  <a:cs typeface="Arial" pitchFamily="34" charset="0"/>
                </a:rPr>
                <a:t>The largest collection of facilities for electron, x-ray, and neutron scattering in the world</a:t>
              </a:r>
            </a:p>
          </p:txBody>
        </p:sp>
        <p:sp>
          <p:nvSpPr>
            <p:cNvPr id="14" name="Rectangle 13"/>
            <p:cNvSpPr/>
            <p:nvPr/>
          </p:nvSpPr>
          <p:spPr>
            <a:xfrm>
              <a:off x="254144" y="1593411"/>
              <a:ext cx="4274195"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60900" y="1597646"/>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6"/>
          <p:cNvGrpSpPr/>
          <p:nvPr/>
        </p:nvGrpSpPr>
        <p:grpSpPr>
          <a:xfrm>
            <a:off x="367456" y="4391081"/>
            <a:ext cx="8434388" cy="673100"/>
            <a:chOff x="342900" y="889000"/>
            <a:chExt cx="8434388" cy="673100"/>
          </a:xfrm>
        </p:grpSpPr>
        <p:sp>
          <p:nvSpPr>
            <p:cNvPr id="24" name="TextBox 23"/>
            <p:cNvSpPr txBox="1"/>
            <p:nvPr/>
          </p:nvSpPr>
          <p:spPr>
            <a:xfrm>
              <a:off x="418482" y="902867"/>
              <a:ext cx="8218998" cy="64633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solidFill>
                    <a:schemeClr val="tx1"/>
                  </a:solidFill>
                  <a:latin typeface="Arial" pitchFamily="34" charset="0"/>
                  <a:cs typeface="Arial" pitchFamily="34" charset="0"/>
                </a:rPr>
                <a:t>Understanding, predicting, and ultimately controlling matter and energy flow at the electronic, atomic, and molecular levels</a:t>
              </a:r>
              <a:endParaRPr lang="en-US" b="1" dirty="0">
                <a:solidFill>
                  <a:schemeClr val="tx1"/>
                </a:solidFill>
                <a:latin typeface="Arial" pitchFamily="34" charset="0"/>
                <a:cs typeface="Arial" pitchFamily="34" charset="0"/>
              </a:endParaRPr>
            </a:p>
          </p:txBody>
        </p:sp>
        <p:sp>
          <p:nvSpPr>
            <p:cNvPr id="16" name="Rectangle 15"/>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88440" y="5188352"/>
            <a:ext cx="7741576" cy="1371600"/>
            <a:chOff x="688440" y="5035948"/>
            <a:chExt cx="7741576" cy="137160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18908"/>
            <a:stretch/>
          </p:blipFill>
          <p:spPr>
            <a:xfrm>
              <a:off x="6601216" y="5035948"/>
              <a:ext cx="1828800" cy="1371600"/>
            </a:xfrm>
            <a:prstGeom prst="rect">
              <a:avLst/>
            </a:prstGeom>
            <a:ln w="47625" cmpd="thickThin">
              <a:solidFill>
                <a:schemeClr val="tx1"/>
              </a:solidFill>
            </a:ln>
            <a:effectLst>
              <a:outerShdw blurRad="50800" dist="38100" dir="2700000" algn="ctr" rotWithShape="0">
                <a:schemeClr val="tx1">
                  <a:alpha val="40000"/>
                </a:schemeClr>
              </a:outerShdw>
            </a:effectLst>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t="22568" b="7395"/>
            <a:stretch/>
          </p:blipFill>
          <p:spPr>
            <a:xfrm>
              <a:off x="688440" y="5035948"/>
              <a:ext cx="1828800" cy="1371600"/>
            </a:xfrm>
            <a:prstGeom prst="rect">
              <a:avLst/>
            </a:prstGeom>
            <a:ln w="47625" cmpd="thickThin">
              <a:solidFill>
                <a:schemeClr val="tx1"/>
              </a:solidFill>
            </a:ln>
            <a:effectLst>
              <a:outerShdw blurRad="50800" dist="38100" dir="2700000" algn="ctr" rotWithShape="0">
                <a:schemeClr val="tx1">
                  <a:alpha val="40000"/>
                </a:schemeClr>
              </a:outerShdw>
            </a:effectLst>
          </p:spPr>
        </p:pic>
        <p:pic>
          <p:nvPicPr>
            <p:cNvPr id="2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5409"/>
            <a:stretch/>
          </p:blipFill>
          <p:spPr bwMode="auto">
            <a:xfrm>
              <a:off x="2659365" y="5035948"/>
              <a:ext cx="1828800" cy="1371600"/>
            </a:xfrm>
            <a:prstGeom prst="rect">
              <a:avLst/>
            </a:prstGeom>
            <a:noFill/>
            <a:ln w="47625" cmpd="thickThin">
              <a:solidFill>
                <a:schemeClr val="tx1"/>
              </a:solidFill>
              <a:round/>
              <a:headEnd/>
              <a:tailEnd/>
            </a:ln>
            <a:effectLst>
              <a:outerShdw blurRad="50800" dist="381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Lst>
          </p:spPr>
        </p:pic>
        <p:pic>
          <p:nvPicPr>
            <p:cNvPr id="28" name="Picture 9" descr="Cracking the Puzzle of Material Failu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772"/>
            <a:stretch/>
          </p:blipFill>
          <p:spPr bwMode="auto">
            <a:xfrm>
              <a:off x="4630290" y="5035948"/>
              <a:ext cx="1828800" cy="1371600"/>
            </a:xfrm>
            <a:prstGeom prst="rect">
              <a:avLst/>
            </a:prstGeom>
            <a:noFill/>
            <a:ln w="47625" cmpd="thickThin">
              <a:solidFill>
                <a:schemeClr val="tx1"/>
              </a:solidFill>
            </a:ln>
            <a:effectLst>
              <a:outerShdw blurRad="50800" dist="381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5275" y="3099145"/>
            <a:ext cx="8410575" cy="3197967"/>
          </a:xfrm>
        </p:spPr>
        <p:txBody>
          <a:bodyPr/>
          <a:lstStyle/>
          <a:p>
            <a:pPr>
              <a:buFont typeface="Wingdings" panose="05000000000000000000" pitchFamily="2" charset="2"/>
              <a:buChar char="§"/>
            </a:pPr>
            <a:r>
              <a:rPr lang="en-US" sz="1400" b="0" dirty="0" smtClean="0">
                <a:solidFill>
                  <a:schemeClr val="tx1"/>
                </a:solidFill>
                <a:latin typeface="Arial" panose="020B0604020202020204" pitchFamily="34" charset="0"/>
                <a:cs typeface="Arial" panose="020B0604020202020204" pitchFamily="34" charset="0"/>
              </a:rPr>
              <a:t>The APS-U project will:</a:t>
            </a:r>
          </a:p>
          <a:p>
            <a:pPr lvl="1">
              <a:buFont typeface="Arial Narrow" pitchFamily="34" charset="0"/>
              <a:buChar char="–"/>
            </a:pPr>
            <a:r>
              <a:rPr lang="en-US" sz="1400" b="0" dirty="0">
                <a:latin typeface="Arial" panose="020B0604020202020204" pitchFamily="34" charset="0"/>
                <a:cs typeface="Arial" panose="020B0604020202020204" pitchFamily="34" charset="0"/>
              </a:rPr>
              <a:t>P</a:t>
            </a:r>
            <a:r>
              <a:rPr lang="en-US" sz="1400" b="0" dirty="0" smtClean="0">
                <a:solidFill>
                  <a:schemeClr val="tx1"/>
                </a:solidFill>
                <a:latin typeface="Arial" panose="020B0604020202020204" pitchFamily="34" charset="0"/>
                <a:cs typeface="Arial" panose="020B0604020202020204" pitchFamily="34" charset="0"/>
              </a:rPr>
              <a:t>rovide scientists with a high energy x-ray source possessing world-leading transverse coherence and extreme brightness.  The magnet lattice of the APS storage ring will be upgraded to a multi-bend </a:t>
            </a:r>
            <a:r>
              <a:rPr lang="en-US" sz="1400" b="0" dirty="0" err="1" smtClean="0">
                <a:solidFill>
                  <a:schemeClr val="tx1"/>
                </a:solidFill>
                <a:latin typeface="Arial" panose="020B0604020202020204" pitchFamily="34" charset="0"/>
                <a:cs typeface="Arial" panose="020B0604020202020204" pitchFamily="34" charset="0"/>
              </a:rPr>
              <a:t>achromat</a:t>
            </a:r>
            <a:r>
              <a:rPr lang="en-US" sz="1400" b="0" dirty="0" smtClean="0">
                <a:solidFill>
                  <a:schemeClr val="tx1"/>
                </a:solidFill>
                <a:latin typeface="Arial" panose="020B0604020202020204" pitchFamily="34" charset="0"/>
                <a:cs typeface="Arial" panose="020B0604020202020204" pitchFamily="34" charset="0"/>
              </a:rPr>
              <a:t> (MBA) configuration to provide brightness enhancements.  This upgrade will ensure APS remains a world leader in hard x-ray science providing a unique scientific capability directly relevant to problems in energy, the environment, new and improved materials, and biological studies.</a:t>
            </a:r>
            <a:endParaRPr lang="en-US" sz="1600" b="0" dirty="0" smtClean="0">
              <a:solidFill>
                <a:schemeClr val="tx1"/>
              </a:solidFill>
              <a:latin typeface="Arial" panose="020B0604020202020204" pitchFamily="34" charset="0"/>
              <a:cs typeface="Arial" panose="020B0604020202020204" pitchFamily="34" charset="0"/>
            </a:endParaRPr>
          </a:p>
          <a:p>
            <a:pPr>
              <a:spcBef>
                <a:spcPts val="600"/>
              </a:spcBef>
              <a:spcAft>
                <a:spcPts val="600"/>
              </a:spcAft>
              <a:buFont typeface="Wingdings" pitchFamily="2" charset="2"/>
              <a:buChar char="§"/>
            </a:pPr>
            <a:r>
              <a:rPr lang="en-US" sz="1400" b="0" dirty="0">
                <a:solidFill>
                  <a:schemeClr val="tx1"/>
                </a:solidFill>
              </a:rPr>
              <a:t>The most recent Critical Decision is CD-3A (Approve Long Lead Procurements), received on August 30, 2012.  BES is currently working with the project to develop revised project management documentation.  The project team has completed initial conceptual re-design of the project in response to the July 2013 BESAC report recommendations.</a:t>
            </a:r>
          </a:p>
          <a:p>
            <a:pPr>
              <a:spcBef>
                <a:spcPts val="600"/>
              </a:spcBef>
              <a:spcAft>
                <a:spcPts val="600"/>
              </a:spcAft>
              <a:buFont typeface="Wingdings" pitchFamily="2" charset="2"/>
              <a:buChar char="§"/>
            </a:pPr>
            <a:r>
              <a:rPr lang="en-US" sz="1400" b="0" dirty="0" smtClean="0">
                <a:solidFill>
                  <a:schemeClr val="tx1"/>
                </a:solidFill>
              </a:rPr>
              <a:t>$</a:t>
            </a:r>
            <a:r>
              <a:rPr lang="en-US" sz="1400" b="0" dirty="0">
                <a:solidFill>
                  <a:schemeClr val="tx1"/>
                </a:solidFill>
              </a:rPr>
              <a:t>20.0M is requested in FY 2016 to continue design, limited prototype procurements and fabrication, and testing of equipment.</a:t>
            </a:r>
          </a:p>
        </p:txBody>
      </p:sp>
      <p:sp>
        <p:nvSpPr>
          <p:cNvPr id="6" name="Title 5"/>
          <p:cNvSpPr>
            <a:spLocks noGrp="1"/>
          </p:cNvSpPr>
          <p:nvPr>
            <p:ph type="title"/>
          </p:nvPr>
        </p:nvSpPr>
        <p:spPr>
          <a:xfrm>
            <a:off x="0" y="-1"/>
            <a:ext cx="9144000" cy="734519"/>
          </a:xfrm>
        </p:spPr>
        <p:txBody>
          <a:bodyPr/>
          <a:lstStyle/>
          <a:p>
            <a:r>
              <a:rPr lang="en-US" dirty="0" smtClean="0"/>
              <a:t>Advanced Photon Source Upgrade (APS-U)</a:t>
            </a:r>
          </a:p>
        </p:txBody>
      </p:sp>
      <p:pic>
        <p:nvPicPr>
          <p:cNvPr id="29" name="Picture 28"/>
          <p:cNvPicPr>
            <a:picLocks/>
          </p:cNvPicPr>
          <p:nvPr/>
        </p:nvPicPr>
        <p:blipFill rotWithShape="1">
          <a:blip r:embed="rId3" cstate="print"/>
          <a:srcRect l="1293" t="24907" r="-184" b="37370"/>
          <a:stretch/>
        </p:blipFill>
        <p:spPr>
          <a:xfrm>
            <a:off x="180607" y="1938956"/>
            <a:ext cx="7142488" cy="1121052"/>
          </a:xfrm>
          <a:prstGeom prst="rect">
            <a:avLst/>
          </a:prstGeom>
          <a:ln>
            <a:solidFill>
              <a:srgbClr val="1F497D"/>
            </a:solidFill>
          </a:ln>
        </p:spPr>
      </p:pic>
      <p:sp>
        <p:nvSpPr>
          <p:cNvPr id="30" name="Rectangle 29"/>
          <p:cNvSpPr/>
          <p:nvPr/>
        </p:nvSpPr>
        <p:spPr>
          <a:xfrm>
            <a:off x="180607" y="1882394"/>
            <a:ext cx="1731308" cy="307777"/>
          </a:xfrm>
          <a:prstGeom prst="rect">
            <a:avLst/>
          </a:prstGeom>
        </p:spPr>
        <p:txBody>
          <a:bodyPr wrap="none">
            <a:spAutoFit/>
          </a:bodyPr>
          <a:lstStyle/>
          <a:p>
            <a:r>
              <a:rPr lang="en-US" sz="1400" dirty="0" smtClean="0">
                <a:solidFill>
                  <a:srgbClr val="000000"/>
                </a:solidFill>
                <a:cs typeface="Trebuchet MS"/>
              </a:rPr>
              <a:t>APS w/MBA Lattice</a:t>
            </a:r>
            <a:endParaRPr lang="en-US" sz="1400" dirty="0"/>
          </a:p>
        </p:txBody>
      </p:sp>
      <p:pic>
        <p:nvPicPr>
          <p:cNvPr id="10" name="Picture 9"/>
          <p:cNvPicPr>
            <a:picLocks/>
          </p:cNvPicPr>
          <p:nvPr/>
        </p:nvPicPr>
        <p:blipFill rotWithShape="1">
          <a:blip r:embed="rId4" cstate="print"/>
          <a:srcRect l="2361" t="26131" b="35962"/>
          <a:stretch/>
        </p:blipFill>
        <p:spPr>
          <a:xfrm>
            <a:off x="180607" y="788889"/>
            <a:ext cx="7142488" cy="1121104"/>
          </a:xfrm>
          <a:prstGeom prst="rect">
            <a:avLst/>
          </a:prstGeom>
          <a:ln>
            <a:solidFill>
              <a:schemeClr val="tx2"/>
            </a:solidFill>
          </a:ln>
        </p:spPr>
      </p:pic>
      <p:sp>
        <p:nvSpPr>
          <p:cNvPr id="11" name="Rectangle 10"/>
          <p:cNvSpPr/>
          <p:nvPr/>
        </p:nvSpPr>
        <p:spPr>
          <a:xfrm>
            <a:off x="180607" y="732327"/>
            <a:ext cx="1032655" cy="307777"/>
          </a:xfrm>
          <a:prstGeom prst="rect">
            <a:avLst/>
          </a:prstGeom>
        </p:spPr>
        <p:txBody>
          <a:bodyPr wrap="none">
            <a:spAutoFit/>
          </a:bodyPr>
          <a:lstStyle/>
          <a:p>
            <a:r>
              <a:rPr lang="en-US" sz="1400" dirty="0" smtClean="0">
                <a:solidFill>
                  <a:srgbClr val="000000"/>
                </a:solidFill>
                <a:cs typeface="Trebuchet MS"/>
              </a:rPr>
              <a:t>APS today</a:t>
            </a:r>
            <a:endParaRPr lang="en-US" sz="1400" dirty="0"/>
          </a:p>
        </p:txBody>
      </p:sp>
      <p:pic>
        <p:nvPicPr>
          <p:cNvPr id="12" name="Picture 11" descr="source_images_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75137" y="722339"/>
            <a:ext cx="1727779" cy="1187654"/>
          </a:xfrm>
          <a:prstGeom prst="rect">
            <a:avLst/>
          </a:prstGeom>
          <a:solidFill>
            <a:srgbClr val="FFFFFF"/>
          </a:solidFill>
        </p:spPr>
      </p:pic>
      <p:pic>
        <p:nvPicPr>
          <p:cNvPr id="13" name="Picture 12" descr="source_images_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57811" y="1938956"/>
            <a:ext cx="1745105" cy="1199563"/>
          </a:xfrm>
          <a:prstGeom prst="rect">
            <a:avLst/>
          </a:prstGeom>
          <a:solidFill>
            <a:srgbClr val="FFFFFF"/>
          </a:solidFill>
        </p:spPr>
      </p:pic>
      <p:pic>
        <p:nvPicPr>
          <p:cNvPr id="14" name="Picture 13" descr="source_images_2.jpg"/>
          <p:cNvPicPr>
            <a:picLocks noChangeAspect="1"/>
          </p:cNvPicPr>
          <p:nvPr/>
        </p:nvPicPr>
        <p:blipFill rotWithShape="1">
          <a:blip r:embed="rId6" cstate="print">
            <a:extLst>
              <a:ext uri="{28A0092B-C50C-407E-A947-70E740481C1C}">
                <a14:useLocalDpi xmlns:a14="http://schemas.microsoft.com/office/drawing/2010/main"/>
              </a:ext>
            </a:extLst>
          </a:blip>
          <a:srcRect l="11702" t="8941" r="5060" b="11343"/>
          <a:stretch/>
        </p:blipFill>
        <p:spPr>
          <a:xfrm>
            <a:off x="7530489" y="2013726"/>
            <a:ext cx="1439498" cy="971512"/>
          </a:xfrm>
          <a:prstGeom prst="rect">
            <a:avLst/>
          </a:prstGeom>
        </p:spPr>
      </p:pic>
      <p:sp>
        <p:nvSpPr>
          <p:cNvPr id="15"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20</a:t>
            </a:fld>
            <a:endParaRPr lang="en-US" dirty="0"/>
          </a:p>
        </p:txBody>
      </p:sp>
      <p:sp>
        <p:nvSpPr>
          <p:cNvPr id="2" name="TextBox 1"/>
          <p:cNvSpPr txBox="1"/>
          <p:nvPr/>
        </p:nvSpPr>
        <p:spPr>
          <a:xfrm>
            <a:off x="7196265" y="3060008"/>
            <a:ext cx="2068195" cy="253916"/>
          </a:xfrm>
          <a:prstGeom prst="rect">
            <a:avLst/>
          </a:prstGeom>
          <a:noFill/>
        </p:spPr>
        <p:txBody>
          <a:bodyPr wrap="none" rtlCol="0">
            <a:spAutoFit/>
          </a:bodyPr>
          <a:lstStyle/>
          <a:p>
            <a:r>
              <a:rPr lang="en-US" sz="1050" dirty="0" smtClean="0"/>
              <a:t>Photon Beam Size Comparison</a:t>
            </a:r>
            <a:endParaRPr lang="en-US" sz="1050" dirty="0"/>
          </a:p>
        </p:txBody>
      </p:sp>
    </p:spTree>
    <p:extLst>
      <p:ext uri="{BB962C8B-B14F-4D97-AF65-F5344CB8AC3E}">
        <p14:creationId xmlns:p14="http://schemas.microsoft.com/office/powerpoint/2010/main" val="3591743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2165" name="Rectangle 5"/>
          <p:cNvSpPr>
            <a:spLocks noChangeArrowheads="1"/>
          </p:cNvSpPr>
          <p:nvPr/>
        </p:nvSpPr>
        <p:spPr bwMode="auto">
          <a:xfrm>
            <a:off x="0" y="58642"/>
            <a:ext cx="9144000" cy="614922"/>
          </a:xfrm>
          <a:prstGeom prst="rect">
            <a:avLst/>
          </a:prstGeom>
          <a:noFill/>
          <a:ln w="9525" cap="flat" cmpd="sng">
            <a:noFill/>
            <a:prstDash val="solid"/>
            <a:miter lim="800000"/>
            <a:headEnd/>
            <a:tailEnd/>
          </a:ln>
          <a:effectLst/>
        </p:spPr>
        <p:txBody>
          <a:bodyPr lIns="90726" tIns="45368" rIns="90726" bIns="45368"/>
          <a:lstStyle/>
          <a:p>
            <a:pPr algn="ctr" defTabSz="907793">
              <a:defRPr/>
            </a:pPr>
            <a:r>
              <a:rPr lang="en-US" sz="2500" dirty="0">
                <a:solidFill>
                  <a:srgbClr val="006600"/>
                </a:solidFill>
                <a:latin typeface="Arial" pitchFamily="34" charset="0"/>
                <a:cs typeface="Arial" pitchFamily="34" charset="0"/>
              </a:rPr>
              <a:t>FY </a:t>
            </a:r>
            <a:r>
              <a:rPr lang="en-US" sz="2500" dirty="0" smtClean="0">
                <a:solidFill>
                  <a:srgbClr val="006600"/>
                </a:solidFill>
                <a:latin typeface="Arial" pitchFamily="34" charset="0"/>
                <a:cs typeface="Arial" pitchFamily="34" charset="0"/>
              </a:rPr>
              <a:t>2016 </a:t>
            </a:r>
            <a:r>
              <a:rPr lang="en-US" sz="2500" dirty="0">
                <a:solidFill>
                  <a:srgbClr val="006600"/>
                </a:solidFill>
                <a:latin typeface="Arial" pitchFamily="34" charset="0"/>
                <a:cs typeface="Arial" pitchFamily="34" charset="0"/>
              </a:rPr>
              <a:t>BES </a:t>
            </a:r>
            <a:r>
              <a:rPr lang="en-US" sz="2500" dirty="0" smtClean="0">
                <a:solidFill>
                  <a:srgbClr val="006600"/>
                </a:solidFill>
                <a:latin typeface="Arial" pitchFamily="34" charset="0"/>
                <a:cs typeface="Arial" pitchFamily="34" charset="0"/>
              </a:rPr>
              <a:t>Budget Request</a:t>
            </a:r>
            <a:endParaRPr lang="en-US" sz="2500" dirty="0">
              <a:solidFill>
                <a:srgbClr val="006600"/>
              </a:solidFill>
              <a:latin typeface="Arial" pitchFamily="34" charset="0"/>
              <a:cs typeface="Arial" pitchFamily="34" charset="0"/>
            </a:endParaRPr>
          </a:p>
        </p:txBody>
      </p:sp>
      <p:grpSp>
        <p:nvGrpSpPr>
          <p:cNvPr id="3" name="Group 2"/>
          <p:cNvGrpSpPr/>
          <p:nvPr/>
        </p:nvGrpSpPr>
        <p:grpSpPr>
          <a:xfrm>
            <a:off x="3218213" y="1009407"/>
            <a:ext cx="6235087" cy="4454651"/>
            <a:chOff x="3439236" y="890260"/>
            <a:chExt cx="6014064" cy="4241298"/>
          </a:xfrm>
        </p:grpSpPr>
        <p:graphicFrame>
          <p:nvGraphicFramePr>
            <p:cNvPr id="27" name="Chart 26"/>
            <p:cNvGraphicFramePr>
              <a:graphicFrameLocks/>
            </p:cNvGraphicFramePr>
            <p:nvPr>
              <p:extLst>
                <p:ext uri="{D42A27DB-BD31-4B8C-83A1-F6EECF244321}">
                  <p14:modId xmlns:p14="http://schemas.microsoft.com/office/powerpoint/2010/main" val="1836712721"/>
                </p:ext>
              </p:extLst>
            </p:nvPr>
          </p:nvGraphicFramePr>
          <p:xfrm>
            <a:off x="3870394" y="1204179"/>
            <a:ext cx="5582906" cy="3927379"/>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57"/>
            <p:cNvGrpSpPr/>
            <p:nvPr/>
          </p:nvGrpSpPr>
          <p:grpSpPr>
            <a:xfrm>
              <a:off x="3439236" y="1032814"/>
              <a:ext cx="5726664" cy="3470043"/>
              <a:chOff x="3397308" y="1167451"/>
              <a:chExt cx="6675381" cy="3991467"/>
            </a:xfrm>
          </p:grpSpPr>
          <p:sp>
            <p:nvSpPr>
              <p:cNvPr id="42" name="Text Box 9"/>
              <p:cNvSpPr txBox="1">
                <a:spLocks noChangeArrowheads="1"/>
              </p:cNvSpPr>
              <p:nvPr/>
            </p:nvSpPr>
            <p:spPr bwMode="auto">
              <a:xfrm>
                <a:off x="6023169" y="3127617"/>
                <a:ext cx="1408346" cy="1008797"/>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solidFill>
                      <a:schemeClr val="bg1"/>
                    </a:solidFill>
                    <a:latin typeface="Arial Narrow" pitchFamily="34" charset="0"/>
                  </a:rPr>
                  <a:t>Facilities </a:t>
                </a:r>
              </a:p>
              <a:p>
                <a:pPr algn="ctr"/>
                <a:r>
                  <a:rPr lang="en-US" sz="1800" dirty="0" smtClean="0">
                    <a:solidFill>
                      <a:schemeClr val="bg1"/>
                    </a:solidFill>
                    <a:latin typeface="Arial Narrow" pitchFamily="34" charset="0"/>
                  </a:rPr>
                  <a:t>Ops 850.9</a:t>
                </a:r>
                <a:endParaRPr lang="en-US" sz="1800" dirty="0">
                  <a:solidFill>
                    <a:schemeClr val="bg1"/>
                  </a:solidFill>
                  <a:latin typeface="Arial Narrow" pitchFamily="34" charset="0"/>
                </a:endParaRPr>
              </a:p>
            </p:txBody>
          </p:sp>
          <p:sp>
            <p:nvSpPr>
              <p:cNvPr id="43" name="Text Box 15"/>
              <p:cNvSpPr txBox="1">
                <a:spLocks noChangeArrowheads="1"/>
              </p:cNvSpPr>
              <p:nvPr/>
            </p:nvSpPr>
            <p:spPr bwMode="auto">
              <a:xfrm>
                <a:off x="4720884" y="4177545"/>
                <a:ext cx="1326301" cy="653291"/>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a:latin typeface="Arial Narrow" pitchFamily="34" charset="0"/>
                  </a:rPr>
                  <a:t>MSE </a:t>
                </a:r>
              </a:p>
              <a:p>
                <a:pPr algn="ctr"/>
                <a:r>
                  <a:rPr lang="en-US" sz="1500" dirty="0">
                    <a:latin typeface="Arial Narrow" pitchFamily="34" charset="0"/>
                  </a:rPr>
                  <a:t>Research</a:t>
                </a:r>
              </a:p>
            </p:txBody>
          </p:sp>
          <p:sp>
            <p:nvSpPr>
              <p:cNvPr id="44" name="Text Box 23"/>
              <p:cNvSpPr txBox="1">
                <a:spLocks noChangeArrowheads="1"/>
              </p:cNvSpPr>
              <p:nvPr/>
            </p:nvSpPr>
            <p:spPr bwMode="auto">
              <a:xfrm>
                <a:off x="4923805" y="4752915"/>
                <a:ext cx="1010673" cy="406003"/>
              </a:xfrm>
              <a:prstGeom prst="rect">
                <a:avLst/>
              </a:prstGeom>
              <a:noFill/>
              <a:ln w="12700" algn="ctr">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500" dirty="0" smtClean="0">
                    <a:latin typeface="Arial Narrow" pitchFamily="34" charset="0"/>
                  </a:rPr>
                  <a:t>270.4</a:t>
                </a:r>
                <a:endParaRPr lang="en-US" sz="1500" dirty="0">
                  <a:latin typeface="Arial Narrow" pitchFamily="34" charset="0"/>
                </a:endParaRPr>
              </a:p>
            </p:txBody>
          </p:sp>
          <p:sp>
            <p:nvSpPr>
              <p:cNvPr id="45" name="Text Box 16"/>
              <p:cNvSpPr txBox="1">
                <a:spLocks noChangeArrowheads="1"/>
              </p:cNvSpPr>
              <p:nvPr/>
            </p:nvSpPr>
            <p:spPr bwMode="auto">
              <a:xfrm>
                <a:off x="3899895" y="3632014"/>
                <a:ext cx="1369058" cy="932552"/>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a:solidFill>
                      <a:schemeClr val="bg1"/>
                    </a:solidFill>
                    <a:latin typeface="Arial Narrow" pitchFamily="34" charset="0"/>
                  </a:rPr>
                  <a:t>CSGB </a:t>
                </a:r>
              </a:p>
              <a:p>
                <a:pPr algn="ctr"/>
                <a:r>
                  <a:rPr lang="en-US" sz="1500" dirty="0">
                    <a:solidFill>
                      <a:schemeClr val="bg1"/>
                    </a:solidFill>
                    <a:latin typeface="Arial Narrow" pitchFamily="34" charset="0"/>
                  </a:rPr>
                  <a:t>Research</a:t>
                </a:r>
              </a:p>
              <a:p>
                <a:pPr algn="ctr"/>
                <a:r>
                  <a:rPr lang="en-US" sz="1600" dirty="0" smtClean="0">
                    <a:solidFill>
                      <a:schemeClr val="bg1"/>
                    </a:solidFill>
                    <a:latin typeface="Arial Narrow" pitchFamily="34" charset="0"/>
                  </a:rPr>
                  <a:t>241</a:t>
                </a:r>
                <a:endParaRPr lang="en-US" sz="1600" dirty="0">
                  <a:solidFill>
                    <a:schemeClr val="bg1"/>
                  </a:solidFill>
                  <a:latin typeface="Arial Narrow" pitchFamily="34" charset="0"/>
                </a:endParaRPr>
              </a:p>
            </p:txBody>
          </p:sp>
          <p:sp>
            <p:nvSpPr>
              <p:cNvPr id="46" name="Text Box 83"/>
              <p:cNvSpPr txBox="1">
                <a:spLocks noChangeArrowheads="1"/>
              </p:cNvSpPr>
              <p:nvPr/>
            </p:nvSpPr>
            <p:spPr bwMode="auto">
              <a:xfrm>
                <a:off x="8696435" y="3632004"/>
                <a:ext cx="1205679" cy="932562"/>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600"/>
                  </a:lnSpc>
                </a:pPr>
                <a:r>
                  <a:rPr lang="en-US" sz="1500" dirty="0">
                    <a:latin typeface="Arial Narrow" pitchFamily="34" charset="0"/>
                  </a:rPr>
                  <a:t>Light Sources</a:t>
                </a:r>
              </a:p>
              <a:p>
                <a:pPr algn="ctr"/>
                <a:r>
                  <a:rPr lang="en-US" sz="1500" dirty="0" smtClean="0">
                    <a:latin typeface="Arial Narrow" pitchFamily="34" charset="0"/>
                  </a:rPr>
                  <a:t>477.1</a:t>
                </a:r>
                <a:endParaRPr lang="en-US" sz="1500" dirty="0">
                  <a:latin typeface="Arial Narrow" pitchFamily="34" charset="0"/>
                </a:endParaRPr>
              </a:p>
            </p:txBody>
          </p:sp>
          <p:sp>
            <p:nvSpPr>
              <p:cNvPr id="47" name="Text Box 84"/>
              <p:cNvSpPr txBox="1">
                <a:spLocks noChangeArrowheads="1"/>
              </p:cNvSpPr>
              <p:nvPr/>
            </p:nvSpPr>
            <p:spPr bwMode="auto">
              <a:xfrm>
                <a:off x="8593760" y="2561329"/>
                <a:ext cx="1411030" cy="932562"/>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600"/>
                  </a:lnSpc>
                </a:pPr>
                <a:r>
                  <a:rPr lang="en-US" sz="1500" dirty="0">
                    <a:latin typeface="Arial Narrow" pitchFamily="34" charset="0"/>
                  </a:rPr>
                  <a:t>Neutron Sources</a:t>
                </a:r>
              </a:p>
              <a:p>
                <a:pPr algn="ctr"/>
                <a:r>
                  <a:rPr lang="en-US" sz="1500" dirty="0" smtClean="0">
                    <a:latin typeface="Arial Narrow" pitchFamily="34" charset="0"/>
                  </a:rPr>
                  <a:t>255</a:t>
                </a:r>
                <a:endParaRPr lang="en-US" sz="1500" dirty="0">
                  <a:latin typeface="Arial Narrow" pitchFamily="34" charset="0"/>
                </a:endParaRPr>
              </a:p>
            </p:txBody>
          </p:sp>
          <p:sp>
            <p:nvSpPr>
              <p:cNvPr id="48" name="Text Box 85"/>
              <p:cNvSpPr txBox="1">
                <a:spLocks noChangeArrowheads="1"/>
              </p:cNvSpPr>
              <p:nvPr/>
            </p:nvSpPr>
            <p:spPr bwMode="auto">
              <a:xfrm>
                <a:off x="8525862" y="2233263"/>
                <a:ext cx="1546827" cy="384466"/>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smtClean="0">
                    <a:latin typeface="Arial Narrow" pitchFamily="34" charset="0"/>
                  </a:rPr>
                  <a:t>NSRCs 118.8</a:t>
                </a:r>
                <a:endParaRPr lang="en-US" sz="1500" dirty="0">
                  <a:latin typeface="Arial Narrow" pitchFamily="34" charset="0"/>
                </a:endParaRPr>
              </a:p>
            </p:txBody>
          </p:sp>
          <p:sp>
            <p:nvSpPr>
              <p:cNvPr id="50" name="Text Box 17"/>
              <p:cNvSpPr txBox="1">
                <a:spLocks noChangeArrowheads="1"/>
              </p:cNvSpPr>
              <p:nvPr/>
            </p:nvSpPr>
            <p:spPr bwMode="auto">
              <a:xfrm>
                <a:off x="3976476" y="2832015"/>
                <a:ext cx="1215893" cy="656217"/>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200"/>
                  </a:lnSpc>
                </a:pPr>
                <a:r>
                  <a:rPr lang="en-US" sz="1500" dirty="0" smtClean="0">
                    <a:latin typeface="Arial Narrow" pitchFamily="34" charset="0"/>
                  </a:rPr>
                  <a:t>EFRCs, Hubs, CMS</a:t>
                </a:r>
                <a:endParaRPr lang="en-US" sz="1500" dirty="0">
                  <a:latin typeface="Arial Narrow" pitchFamily="34" charset="0"/>
                </a:endParaRPr>
              </a:p>
              <a:p>
                <a:pPr algn="ctr"/>
                <a:r>
                  <a:rPr lang="en-US" sz="1500" dirty="0" smtClean="0">
                    <a:latin typeface="Arial Narrow" pitchFamily="34" charset="0"/>
                  </a:rPr>
                  <a:t>161.1</a:t>
                </a:r>
                <a:endParaRPr lang="en-US" sz="1500" dirty="0">
                  <a:latin typeface="Arial Narrow" pitchFamily="34" charset="0"/>
                </a:endParaRPr>
              </a:p>
            </p:txBody>
          </p:sp>
          <p:sp>
            <p:nvSpPr>
              <p:cNvPr id="51" name="Text Box 18"/>
              <p:cNvSpPr txBox="1">
                <a:spLocks noChangeArrowheads="1"/>
              </p:cNvSpPr>
              <p:nvPr/>
            </p:nvSpPr>
            <p:spPr bwMode="auto">
              <a:xfrm>
                <a:off x="3397308" y="1754622"/>
                <a:ext cx="1526498" cy="468881"/>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smtClean="0">
                    <a:latin typeface="Arial Narrow" pitchFamily="34" charset="0"/>
                  </a:rPr>
                  <a:t>SBIR/STTR, LTSM </a:t>
                </a:r>
                <a:r>
                  <a:rPr lang="en-US" sz="1500" dirty="0">
                    <a:latin typeface="Arial Narrow" pitchFamily="34" charset="0"/>
                  </a:rPr>
                  <a:t>&amp; </a:t>
                </a:r>
                <a:r>
                  <a:rPr lang="en-US" sz="1500" dirty="0" smtClean="0">
                    <a:latin typeface="Arial Narrow" pitchFamily="34" charset="0"/>
                  </a:rPr>
                  <a:t>GPP </a:t>
                </a:r>
              </a:p>
              <a:p>
                <a:pPr algn="ctr"/>
                <a:r>
                  <a:rPr lang="en-US" sz="1500" dirty="0" smtClean="0">
                    <a:latin typeface="Arial Narrow" pitchFamily="34" charset="0"/>
                  </a:rPr>
                  <a:t>67.9  </a:t>
                </a:r>
                <a:endParaRPr lang="en-US" sz="1500" dirty="0">
                  <a:latin typeface="Arial Narrow" pitchFamily="34" charset="0"/>
                </a:endParaRPr>
              </a:p>
              <a:p>
                <a:pPr algn="ctr"/>
                <a:endParaRPr lang="en-US" sz="1500" dirty="0">
                  <a:solidFill>
                    <a:schemeClr val="bg1"/>
                  </a:solidFill>
                  <a:latin typeface="Arial Narrow" pitchFamily="34" charset="0"/>
                </a:endParaRPr>
              </a:p>
            </p:txBody>
          </p:sp>
          <p:sp>
            <p:nvSpPr>
              <p:cNvPr id="52" name="Rectangle 51"/>
              <p:cNvSpPr>
                <a:spLocks noChangeArrowheads="1"/>
              </p:cNvSpPr>
              <p:nvPr/>
            </p:nvSpPr>
            <p:spPr bwMode="auto">
              <a:xfrm>
                <a:off x="5330026" y="1167451"/>
                <a:ext cx="1386284" cy="587171"/>
              </a:xfrm>
              <a:prstGeom prst="rect">
                <a:avLst/>
              </a:prstGeom>
              <a:noFill/>
              <a:ln w="9525">
                <a:noFill/>
                <a:miter lim="800000"/>
                <a:headEnd/>
                <a:tailEnd/>
              </a:ln>
            </p:spPr>
            <p:txBody>
              <a:bodyPr wrap="square" lIns="91408" tIns="45704" rIns="91408" bIns="45704">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r>
                  <a:rPr lang="en-US" sz="1500" dirty="0">
                    <a:latin typeface="Arial Narrow" pitchFamily="34" charset="0"/>
                  </a:rPr>
                  <a:t>SUF </a:t>
                </a:r>
                <a:r>
                  <a:rPr lang="en-US" sz="1500" dirty="0" smtClean="0">
                    <a:latin typeface="Arial Narrow" pitchFamily="34" charset="0"/>
                  </a:rPr>
                  <a:t>Research  22.2</a:t>
                </a:r>
                <a:endParaRPr lang="en-US" sz="1500" dirty="0">
                  <a:latin typeface="Arial Narrow" pitchFamily="34" charset="0"/>
                </a:endParaRPr>
              </a:p>
            </p:txBody>
          </p:sp>
          <p:sp>
            <p:nvSpPr>
              <p:cNvPr id="53" name="Text Box 80"/>
              <p:cNvSpPr txBox="1">
                <a:spLocks noChangeArrowheads="1"/>
              </p:cNvSpPr>
              <p:nvPr/>
            </p:nvSpPr>
            <p:spPr bwMode="auto">
              <a:xfrm>
                <a:off x="4656508" y="1912742"/>
                <a:ext cx="1618684" cy="1019777"/>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smtClean="0">
                    <a:latin typeface="Arial Narrow" pitchFamily="34" charset="0"/>
                  </a:rPr>
                  <a:t>Construction </a:t>
                </a:r>
              </a:p>
              <a:p>
                <a:pPr algn="ctr"/>
                <a:r>
                  <a:rPr lang="en-US" sz="1500" dirty="0" smtClean="0">
                    <a:latin typeface="Arial Narrow" pitchFamily="34" charset="0"/>
                  </a:rPr>
                  <a:t>MIE</a:t>
                </a:r>
                <a:endParaRPr lang="en-US" sz="1500" dirty="0">
                  <a:latin typeface="Arial Narrow" pitchFamily="34" charset="0"/>
                </a:endParaRPr>
              </a:p>
            </p:txBody>
          </p:sp>
        </p:grpSp>
        <p:sp>
          <p:nvSpPr>
            <p:cNvPr id="54" name="Text Box 23"/>
            <p:cNvSpPr txBox="1">
              <a:spLocks noChangeArrowheads="1"/>
            </p:cNvSpPr>
            <p:nvPr/>
          </p:nvSpPr>
          <p:spPr bwMode="auto">
            <a:xfrm>
              <a:off x="4927478" y="2124023"/>
              <a:ext cx="584792" cy="339224"/>
            </a:xfrm>
            <a:prstGeom prst="rect">
              <a:avLst/>
            </a:prstGeom>
            <a:noFill/>
            <a:ln w="12700" algn="ctr">
              <a:noFill/>
              <a:miter lim="800000"/>
              <a:headEnd/>
              <a:tailEnd/>
            </a:ln>
          </p:spPr>
          <p:txBody>
            <a:bodyPr wrap="square" lIns="81985" tIns="40991" rIns="81985" bIns="4099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500" dirty="0" smtClean="0">
                  <a:latin typeface="Arial Narrow" pitchFamily="34" charset="0"/>
                </a:rPr>
                <a:t>235.8</a:t>
              </a:r>
              <a:endParaRPr lang="en-US" sz="1500" dirty="0">
                <a:latin typeface="Arial Narrow" pitchFamily="34" charset="0"/>
              </a:endParaRPr>
            </a:p>
          </p:txBody>
        </p:sp>
        <p:sp>
          <p:nvSpPr>
            <p:cNvPr id="55" name="Rectangle 54"/>
            <p:cNvSpPr>
              <a:spLocks noChangeArrowheads="1"/>
            </p:cNvSpPr>
            <p:nvPr/>
          </p:nvSpPr>
          <p:spPr bwMode="auto">
            <a:xfrm>
              <a:off x="7494402" y="1033064"/>
              <a:ext cx="1649598" cy="714031"/>
            </a:xfrm>
            <a:prstGeom prst="rect">
              <a:avLst/>
            </a:prstGeom>
            <a:noFill/>
            <a:ln w="9525">
              <a:noFill/>
              <a:miter lim="800000"/>
              <a:headEnd/>
              <a:tailEnd/>
            </a:ln>
          </p:spPr>
          <p:txBody>
            <a:bodyPr wrap="square" lIns="82012" tIns="41005" rIns="82012" bIns="41005">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sz="1300" dirty="0"/>
            </a:p>
          </p:txBody>
        </p:sp>
        <p:sp>
          <p:nvSpPr>
            <p:cNvPr id="23" name="Rectangle 9"/>
            <p:cNvSpPr>
              <a:spLocks noChangeArrowheads="1"/>
            </p:cNvSpPr>
            <p:nvPr/>
          </p:nvSpPr>
          <p:spPr bwMode="auto">
            <a:xfrm>
              <a:off x="6835416" y="890260"/>
              <a:ext cx="2169690" cy="785505"/>
            </a:xfrm>
            <a:prstGeom prst="rect">
              <a:avLst/>
            </a:prstGeom>
            <a:noFill/>
            <a:ln w="25400">
              <a:solidFill>
                <a:schemeClr val="tx1"/>
              </a:solidFill>
              <a:miter lim="800000"/>
              <a:headEnd/>
              <a:tailEnd/>
            </a:ln>
          </p:spPr>
          <p:txBody>
            <a:bodyPr wrap="square" lIns="73240" tIns="73240" rIns="73240" bIns="73240">
              <a:spAutoFit/>
            </a:bodyPr>
            <a:lstStyle/>
            <a:p>
              <a:pPr algn="ctr" defTabSz="732664"/>
              <a:r>
                <a:rPr lang="en-US" sz="1600" dirty="0" smtClean="0">
                  <a:solidFill>
                    <a:srgbClr val="000000"/>
                  </a:solidFill>
                </a:rPr>
                <a:t>FY 2016 Request:</a:t>
              </a:r>
              <a:endParaRPr lang="en-US" sz="1600" dirty="0">
                <a:solidFill>
                  <a:srgbClr val="000000"/>
                </a:solidFill>
              </a:endParaRPr>
            </a:p>
            <a:p>
              <a:pPr algn="ctr" defTabSz="732664"/>
              <a:r>
                <a:rPr lang="en-US" sz="1600" dirty="0" smtClean="0">
                  <a:solidFill>
                    <a:srgbClr val="000000"/>
                  </a:solidFill>
                </a:rPr>
                <a:t>$1,849.3M </a:t>
              </a:r>
            </a:p>
            <a:p>
              <a:pPr algn="ctr" defTabSz="732664"/>
              <a:r>
                <a:rPr lang="en-US" sz="1200" dirty="0" smtClean="0">
                  <a:solidFill>
                    <a:srgbClr val="000000"/>
                  </a:solidFill>
                </a:rPr>
                <a:t>(+$116.2M from FY 2015)</a:t>
              </a:r>
              <a:endParaRPr lang="en-US" sz="1200" dirty="0">
                <a:solidFill>
                  <a:srgbClr val="000000"/>
                </a:solidFill>
              </a:endParaRPr>
            </a:p>
          </p:txBody>
        </p:sp>
      </p:grpSp>
      <p:sp>
        <p:nvSpPr>
          <p:cNvPr id="24" name="Rectangle 4"/>
          <p:cNvSpPr>
            <a:spLocks noChangeArrowheads="1"/>
          </p:cNvSpPr>
          <p:nvPr/>
        </p:nvSpPr>
        <p:spPr bwMode="auto">
          <a:xfrm>
            <a:off x="0" y="783384"/>
            <a:ext cx="3633849" cy="4812763"/>
          </a:xfrm>
          <a:prstGeom prst="rect">
            <a:avLst/>
          </a:prstGeom>
          <a:noFill/>
          <a:ln w="9525">
            <a:noFill/>
            <a:miter lim="800000"/>
            <a:headEnd/>
            <a:tailEnd/>
          </a:ln>
        </p:spPr>
        <p:txBody>
          <a:bodyPr wrap="square" lIns="81450" tIns="40721" rIns="81450" bIns="40721">
            <a:spAutoFit/>
          </a:bodyPr>
          <a:lstStyle/>
          <a:p>
            <a:pPr eaLnBrk="0" hangingPunct="0"/>
            <a:r>
              <a:rPr lang="en-US" sz="2000" dirty="0">
                <a:solidFill>
                  <a:srgbClr val="FF0303"/>
                </a:solidFill>
                <a:cs typeface="Times New Roman" pitchFamily="18" charset="0"/>
              </a:rPr>
              <a:t>Research programs</a:t>
            </a:r>
          </a:p>
          <a:p>
            <a:pPr marL="292100" lvl="1" indent="-177800" eaLnBrk="0" hangingPunct="0">
              <a:spcBef>
                <a:spcPts val="0"/>
              </a:spcBef>
              <a:spcAft>
                <a:spcPts val="600"/>
              </a:spcAft>
              <a:buFont typeface="Wingdings" pitchFamily="2" charset="2"/>
              <a:buChar char="§"/>
            </a:pPr>
            <a:r>
              <a:rPr lang="en-US" sz="1600" dirty="0" smtClean="0">
                <a:solidFill>
                  <a:srgbClr val="0000CC"/>
                </a:solidFill>
                <a:latin typeface="Arial Narrow" pitchFamily="34" charset="0"/>
                <a:cs typeface="Times New Roman" pitchFamily="18" charset="0"/>
              </a:rPr>
              <a:t>Energy </a:t>
            </a:r>
            <a:r>
              <a:rPr lang="en-US" sz="1600" dirty="0">
                <a:solidFill>
                  <a:srgbClr val="0000CC"/>
                </a:solidFill>
                <a:latin typeface="Arial Narrow" pitchFamily="34" charset="0"/>
                <a:cs typeface="Times New Roman" pitchFamily="18" charset="0"/>
              </a:rPr>
              <a:t>Frontier Research </a:t>
            </a:r>
            <a:r>
              <a:rPr lang="en-US" sz="1600" dirty="0" smtClean="0">
                <a:solidFill>
                  <a:srgbClr val="0000CC"/>
                </a:solidFill>
                <a:latin typeface="Arial Narrow" pitchFamily="34" charset="0"/>
                <a:cs typeface="Times New Roman" pitchFamily="18" charset="0"/>
              </a:rPr>
              <a:t>Centers ($110M;  </a:t>
            </a:r>
            <a:r>
              <a:rPr lang="el-GR" sz="1600" dirty="0" smtClean="0">
                <a:solidFill>
                  <a:srgbClr val="0000CC"/>
                </a:solidFill>
                <a:latin typeface="Arial Narrow" pitchFamily="34" charset="0"/>
                <a:cs typeface="Times New Roman" pitchFamily="18" charset="0"/>
              </a:rPr>
              <a:t>Δ</a:t>
            </a:r>
            <a:r>
              <a:rPr lang="en-US" sz="1600" dirty="0" smtClean="0">
                <a:solidFill>
                  <a:srgbClr val="0000CC"/>
                </a:solidFill>
                <a:latin typeface="Arial Narrow" pitchFamily="34" charset="0"/>
                <a:cs typeface="Times New Roman" pitchFamily="18" charset="0"/>
              </a:rPr>
              <a:t> = $10M)</a:t>
            </a:r>
          </a:p>
          <a:p>
            <a:pPr marL="292100" lvl="1" indent="-177800" eaLnBrk="0" hangingPunct="0">
              <a:spcBef>
                <a:spcPts val="0"/>
              </a:spcBef>
              <a:spcAft>
                <a:spcPts val="600"/>
              </a:spcAft>
              <a:buFont typeface="Wingdings" pitchFamily="2" charset="2"/>
              <a:buChar char="§"/>
            </a:pPr>
            <a:r>
              <a:rPr lang="en-US" sz="1600" dirty="0" smtClean="0">
                <a:solidFill>
                  <a:srgbClr val="0000CC"/>
                </a:solidFill>
                <a:latin typeface="Arial Narrow" pitchFamily="34" charset="0"/>
                <a:cs typeface="Times New Roman" pitchFamily="18" charset="0"/>
              </a:rPr>
              <a:t>Mid-scale Instrumentation for ultrafast electron scattering ($5M)</a:t>
            </a:r>
            <a:endParaRPr lang="en-US" sz="1600" dirty="0">
              <a:solidFill>
                <a:srgbClr val="0000CC"/>
              </a:solidFill>
              <a:latin typeface="Arial Narrow" pitchFamily="34" charset="0"/>
              <a:cs typeface="Times New Roman" pitchFamily="18" charset="0"/>
            </a:endParaRPr>
          </a:p>
          <a:p>
            <a:pPr marL="292100" lvl="1" indent="-177800" eaLnBrk="0" hangingPunct="0">
              <a:spcBef>
                <a:spcPts val="0"/>
              </a:spcBef>
              <a:spcAft>
                <a:spcPts val="600"/>
              </a:spcAft>
              <a:buFont typeface="Wingdings" pitchFamily="2" charset="2"/>
              <a:buChar char="§"/>
            </a:pPr>
            <a:r>
              <a:rPr lang="en-US" sz="1600" dirty="0" smtClean="0">
                <a:solidFill>
                  <a:srgbClr val="0000CC"/>
                </a:solidFill>
                <a:latin typeface="Arial Narrow" pitchFamily="34" charset="0"/>
                <a:cs typeface="Times New Roman" pitchFamily="18" charset="0"/>
              </a:rPr>
              <a:t>Computational Materials Sciences ($12M; </a:t>
            </a:r>
            <a:r>
              <a:rPr lang="el-GR" sz="1600" dirty="0">
                <a:solidFill>
                  <a:srgbClr val="0000CC"/>
                </a:solidFill>
                <a:latin typeface="Arial Narrow" pitchFamily="34" charset="0"/>
                <a:cs typeface="Times New Roman" pitchFamily="18" charset="0"/>
              </a:rPr>
              <a:t>Δ</a:t>
            </a:r>
            <a:r>
              <a:rPr lang="en-US" sz="1600" dirty="0">
                <a:solidFill>
                  <a:srgbClr val="0000CC"/>
                </a:solidFill>
                <a:latin typeface="Arial Narrow" pitchFamily="34" charset="0"/>
                <a:cs typeface="Times New Roman" pitchFamily="18" charset="0"/>
              </a:rPr>
              <a:t> = </a:t>
            </a:r>
            <a:r>
              <a:rPr lang="en-US" sz="1600" dirty="0" smtClean="0">
                <a:solidFill>
                  <a:srgbClr val="0000CC"/>
                </a:solidFill>
                <a:latin typeface="Arial Narrow" pitchFamily="34" charset="0"/>
                <a:cs typeface="Times New Roman" pitchFamily="18" charset="0"/>
              </a:rPr>
              <a:t>$</a:t>
            </a:r>
            <a:r>
              <a:rPr lang="en-US" sz="1600" dirty="0">
                <a:solidFill>
                  <a:srgbClr val="0000CC"/>
                </a:solidFill>
                <a:latin typeface="Arial Narrow" pitchFamily="34" charset="0"/>
                <a:cs typeface="Times New Roman" pitchFamily="18" charset="0"/>
              </a:rPr>
              <a:t>4</a:t>
            </a:r>
            <a:r>
              <a:rPr lang="en-US" sz="1600" dirty="0" smtClean="0">
                <a:solidFill>
                  <a:srgbClr val="0000CC"/>
                </a:solidFill>
                <a:latin typeface="Arial Narrow" pitchFamily="34" charset="0"/>
                <a:cs typeface="Times New Roman" pitchFamily="18" charset="0"/>
              </a:rPr>
              <a:t>M</a:t>
            </a:r>
            <a:r>
              <a:rPr lang="en-US" sz="1600" dirty="0">
                <a:solidFill>
                  <a:srgbClr val="0000CC"/>
                </a:solidFill>
                <a:latin typeface="Arial Narrow" pitchFamily="34" charset="0"/>
                <a:cs typeface="Times New Roman" pitchFamily="18" charset="0"/>
              </a:rPr>
              <a:t>)</a:t>
            </a:r>
            <a:endParaRPr lang="en-US" sz="1600" dirty="0" smtClean="0">
              <a:solidFill>
                <a:srgbClr val="0000CC"/>
              </a:solidFill>
              <a:latin typeface="Arial Narrow" pitchFamily="34" charset="0"/>
              <a:cs typeface="Times New Roman" pitchFamily="18" charset="0"/>
            </a:endParaRPr>
          </a:p>
          <a:p>
            <a:pPr marL="292100" lvl="1" indent="-177800" eaLnBrk="0" hangingPunct="0">
              <a:spcBef>
                <a:spcPct val="20000"/>
              </a:spcBef>
              <a:buFont typeface="Wingdings" pitchFamily="2" charset="2"/>
              <a:buChar char="§"/>
            </a:pPr>
            <a:r>
              <a:rPr lang="en-US" sz="1600" dirty="0" smtClean="0">
                <a:solidFill>
                  <a:srgbClr val="0000CC"/>
                </a:solidFill>
                <a:latin typeface="Arial Narrow" pitchFamily="34" charset="0"/>
                <a:cs typeface="Times New Roman" pitchFamily="18" charset="0"/>
              </a:rPr>
              <a:t>Core Research &amp; Energy </a:t>
            </a:r>
            <a:r>
              <a:rPr lang="en-US" sz="1600" dirty="0">
                <a:solidFill>
                  <a:srgbClr val="0000CC"/>
                </a:solidFill>
                <a:latin typeface="Arial Narrow" pitchFamily="34" charset="0"/>
                <a:cs typeface="Times New Roman" pitchFamily="18" charset="0"/>
              </a:rPr>
              <a:t>Innovation Hubs at </a:t>
            </a:r>
            <a:r>
              <a:rPr lang="en-US" sz="1600" dirty="0" smtClean="0">
                <a:solidFill>
                  <a:srgbClr val="0000CC"/>
                </a:solidFill>
                <a:latin typeface="Arial Narrow" pitchFamily="34" charset="0"/>
                <a:cs typeface="Times New Roman" pitchFamily="18" charset="0"/>
              </a:rPr>
              <a:t>~FY </a:t>
            </a:r>
            <a:r>
              <a:rPr lang="en-US" sz="1600" dirty="0">
                <a:solidFill>
                  <a:srgbClr val="0000CC"/>
                </a:solidFill>
                <a:latin typeface="Arial Narrow" pitchFamily="34" charset="0"/>
                <a:cs typeface="Times New Roman" pitchFamily="18" charset="0"/>
              </a:rPr>
              <a:t>2015 </a:t>
            </a:r>
            <a:r>
              <a:rPr lang="en-US" sz="1600" dirty="0" smtClean="0">
                <a:solidFill>
                  <a:srgbClr val="0000CC"/>
                </a:solidFill>
                <a:latin typeface="Arial Narrow" pitchFamily="34" charset="0"/>
                <a:cs typeface="Times New Roman" pitchFamily="18" charset="0"/>
              </a:rPr>
              <a:t>level ($550.5M)</a:t>
            </a:r>
            <a:endParaRPr lang="en-US" sz="1600" dirty="0">
              <a:solidFill>
                <a:srgbClr val="0000CC"/>
              </a:solidFill>
              <a:latin typeface="Arial Narrow" pitchFamily="34" charset="0"/>
              <a:cs typeface="Times New Roman" pitchFamily="18" charset="0"/>
            </a:endParaRPr>
          </a:p>
          <a:p>
            <a:pPr marL="292100" lvl="1" indent="-177800" eaLnBrk="0" hangingPunct="0">
              <a:spcBef>
                <a:spcPct val="20000"/>
              </a:spcBef>
              <a:buFont typeface="Wingdings" pitchFamily="2" charset="2"/>
              <a:buChar char="§"/>
            </a:pPr>
            <a:endParaRPr lang="en-US" sz="1100" dirty="0">
              <a:solidFill>
                <a:srgbClr val="0000CC"/>
              </a:solidFill>
              <a:cs typeface="Times New Roman" pitchFamily="18" charset="0"/>
            </a:endParaRPr>
          </a:p>
          <a:p>
            <a:pPr marL="292100" indent="-292100" eaLnBrk="0" hangingPunct="0"/>
            <a:r>
              <a:rPr lang="en-US" sz="2000" dirty="0">
                <a:solidFill>
                  <a:srgbClr val="FF0303"/>
                </a:solidFill>
                <a:cs typeface="Times New Roman" pitchFamily="18" charset="0"/>
              </a:rPr>
              <a:t>Scientific user </a:t>
            </a:r>
            <a:r>
              <a:rPr lang="en-US" sz="2000" dirty="0" smtClean="0">
                <a:solidFill>
                  <a:srgbClr val="FF0303"/>
                </a:solidFill>
                <a:cs typeface="Times New Roman" pitchFamily="18" charset="0"/>
              </a:rPr>
              <a:t>facilities</a:t>
            </a:r>
            <a:endParaRPr lang="en-US" sz="900" dirty="0">
              <a:solidFill>
                <a:srgbClr val="0000CC"/>
              </a:solidFill>
              <a:cs typeface="Times New Roman" pitchFamily="18" charset="0"/>
            </a:endParaRPr>
          </a:p>
          <a:p>
            <a:pPr marL="292100" lvl="2" indent="-177800" eaLnBrk="0" hangingPunct="0">
              <a:spcBef>
                <a:spcPts val="0"/>
              </a:spcBef>
              <a:spcAft>
                <a:spcPts val="600"/>
              </a:spcAft>
              <a:buFont typeface="Wingdings" pitchFamily="2" charset="2"/>
              <a:buChar char="§"/>
            </a:pPr>
            <a:r>
              <a:rPr lang="en-US" sz="1600" dirty="0" smtClean="0">
                <a:solidFill>
                  <a:srgbClr val="0000CC"/>
                </a:solidFill>
                <a:latin typeface="Arial Narrow" pitchFamily="34" charset="0"/>
                <a:cs typeface="Times New Roman" pitchFamily="18" charset="0"/>
              </a:rPr>
              <a:t>All full operating facilities at near optimal (~99%) operations ($850.9M)</a:t>
            </a:r>
          </a:p>
          <a:p>
            <a:pPr marL="292100" lvl="2" indent="-177800" eaLnBrk="0" hangingPunct="0">
              <a:spcBef>
                <a:spcPts val="0"/>
              </a:spcBef>
              <a:spcAft>
                <a:spcPts val="600"/>
              </a:spcAft>
              <a:buFont typeface="Wingdings" pitchFamily="2" charset="2"/>
              <a:buChar char="§"/>
            </a:pPr>
            <a:r>
              <a:rPr lang="en-US" sz="1600" dirty="0" smtClean="0">
                <a:solidFill>
                  <a:srgbClr val="0000CC"/>
                </a:solidFill>
                <a:latin typeface="Arial Narrow" pitchFamily="34" charset="0"/>
                <a:cs typeface="Times New Roman" pitchFamily="18" charset="0"/>
              </a:rPr>
              <a:t>NSLS-II 1</a:t>
            </a:r>
            <a:r>
              <a:rPr lang="en-US" sz="1600" baseline="30000" dirty="0" smtClean="0">
                <a:solidFill>
                  <a:srgbClr val="0000CC"/>
                </a:solidFill>
                <a:latin typeface="Arial Narrow" pitchFamily="34" charset="0"/>
                <a:cs typeface="Times New Roman" pitchFamily="18" charset="0"/>
              </a:rPr>
              <a:t>st</a:t>
            </a:r>
            <a:r>
              <a:rPr lang="en-US" sz="1600" dirty="0" smtClean="0">
                <a:solidFill>
                  <a:srgbClr val="0000CC"/>
                </a:solidFill>
                <a:latin typeface="Arial Narrow" pitchFamily="34" charset="0"/>
                <a:cs typeface="Times New Roman" pitchFamily="18" charset="0"/>
              </a:rPr>
              <a:t> year of full operations ($110M; </a:t>
            </a:r>
            <a:r>
              <a:rPr lang="el-GR" sz="1600" dirty="0">
                <a:solidFill>
                  <a:srgbClr val="0000CC"/>
                </a:solidFill>
                <a:latin typeface="Arial Narrow" pitchFamily="34" charset="0"/>
                <a:cs typeface="Times New Roman" pitchFamily="18" charset="0"/>
              </a:rPr>
              <a:t>Δ</a:t>
            </a:r>
            <a:r>
              <a:rPr lang="en-US" sz="1600" dirty="0">
                <a:solidFill>
                  <a:srgbClr val="0000CC"/>
                </a:solidFill>
                <a:latin typeface="Arial Narrow" pitchFamily="34" charset="0"/>
                <a:cs typeface="Times New Roman" pitchFamily="18" charset="0"/>
              </a:rPr>
              <a:t> = </a:t>
            </a:r>
            <a:r>
              <a:rPr lang="en-US" sz="1600" dirty="0" smtClean="0">
                <a:solidFill>
                  <a:srgbClr val="0000CC"/>
                </a:solidFill>
                <a:latin typeface="Arial Narrow" pitchFamily="34" charset="0"/>
                <a:cs typeface="Times New Roman" pitchFamily="18" charset="0"/>
              </a:rPr>
              <a:t>$19.6M )</a:t>
            </a:r>
          </a:p>
          <a:p>
            <a:pPr eaLnBrk="0" hangingPunct="0"/>
            <a:endParaRPr lang="fr-FR" sz="1600" dirty="0">
              <a:solidFill>
                <a:srgbClr val="0000CC"/>
              </a:solidFill>
            </a:endParaRPr>
          </a:p>
          <a:p>
            <a:pPr marL="460966" lvl="1" indent="-183814" eaLnBrk="0" hangingPunct="0">
              <a:buFont typeface="Wingdings" pitchFamily="2" charset="2"/>
              <a:buChar char="§"/>
            </a:pPr>
            <a:endParaRPr lang="en-US" dirty="0">
              <a:solidFill>
                <a:srgbClr val="0000CC"/>
              </a:solidFill>
            </a:endParaRPr>
          </a:p>
        </p:txBody>
      </p:sp>
      <p:sp>
        <p:nvSpPr>
          <p:cNvPr id="39" name="Rectangle 38"/>
          <p:cNvSpPr/>
          <p:nvPr/>
        </p:nvSpPr>
        <p:spPr>
          <a:xfrm>
            <a:off x="-20708" y="4947444"/>
            <a:ext cx="8077200" cy="1999865"/>
          </a:xfrm>
          <a:prstGeom prst="rect">
            <a:avLst/>
          </a:prstGeom>
        </p:spPr>
        <p:txBody>
          <a:bodyPr wrap="square" lIns="81625" tIns="40810" rIns="81625" bIns="40810">
            <a:spAutoFit/>
          </a:bodyPr>
          <a:lstStyle/>
          <a:p>
            <a:pPr eaLnBrk="0" hangingPunct="0"/>
            <a:r>
              <a:rPr lang="en-US" sz="2000" dirty="0" smtClean="0">
                <a:solidFill>
                  <a:srgbClr val="FF0303"/>
                </a:solidFill>
                <a:cs typeface="Times New Roman" pitchFamily="18" charset="0"/>
              </a:rPr>
              <a:t>Construction and instrumentation</a:t>
            </a:r>
          </a:p>
          <a:p>
            <a:pPr marL="288925" lvl="1" indent="-174625" eaLnBrk="0" hangingPunct="0">
              <a:spcBef>
                <a:spcPts val="0"/>
              </a:spcBef>
              <a:spcAft>
                <a:spcPts val="600"/>
              </a:spcAft>
              <a:buFont typeface="Wingdings" pitchFamily="2" charset="2"/>
              <a:buChar char="§"/>
            </a:pPr>
            <a:r>
              <a:rPr lang="en-US" sz="1600" dirty="0" smtClean="0">
                <a:solidFill>
                  <a:srgbClr val="0000CC"/>
                </a:solidFill>
                <a:latin typeface="Arial Narrow" pitchFamily="34" charset="0"/>
                <a:cs typeface="Times New Roman" pitchFamily="18" charset="0"/>
              </a:rPr>
              <a:t>NSLS-II instrumentation (NEXT) ($15.5M)</a:t>
            </a:r>
          </a:p>
          <a:p>
            <a:pPr marL="288925" lvl="1" indent="-174625" eaLnBrk="0" hangingPunct="0">
              <a:spcBef>
                <a:spcPts val="0"/>
              </a:spcBef>
              <a:spcAft>
                <a:spcPts val="600"/>
              </a:spcAft>
              <a:buFont typeface="Wingdings" pitchFamily="2" charset="2"/>
              <a:buChar char="§"/>
            </a:pPr>
            <a:r>
              <a:rPr lang="fr-FR" sz="1600" dirty="0" smtClean="0">
                <a:solidFill>
                  <a:srgbClr val="0000CC"/>
                </a:solidFill>
                <a:latin typeface="Arial Narrow" pitchFamily="34" charset="0"/>
              </a:rPr>
              <a:t>Advanced Photon Source upgrade ($20M)</a:t>
            </a:r>
          </a:p>
          <a:p>
            <a:pPr marL="288925" lvl="1" indent="-174625" eaLnBrk="0" hangingPunct="0">
              <a:spcBef>
                <a:spcPts val="0"/>
              </a:spcBef>
              <a:spcAft>
                <a:spcPts val="600"/>
              </a:spcAft>
              <a:buFont typeface="Wingdings" pitchFamily="2" charset="2"/>
              <a:buChar char="§"/>
            </a:pPr>
            <a:r>
              <a:rPr lang="fr-FR" sz="1600" dirty="0" err="1" smtClean="0">
                <a:solidFill>
                  <a:srgbClr val="0000CC"/>
                </a:solidFill>
                <a:latin typeface="Arial Narrow" pitchFamily="34" charset="0"/>
              </a:rPr>
              <a:t>Linac</a:t>
            </a:r>
            <a:r>
              <a:rPr lang="fr-FR" sz="1600" dirty="0" smtClean="0">
                <a:solidFill>
                  <a:srgbClr val="0000CC"/>
                </a:solidFill>
                <a:latin typeface="Arial Narrow" pitchFamily="34" charset="0"/>
              </a:rPr>
              <a:t> </a:t>
            </a:r>
            <a:r>
              <a:rPr lang="fr-FR" sz="1600" dirty="0" err="1" smtClean="0">
                <a:solidFill>
                  <a:srgbClr val="0000CC"/>
                </a:solidFill>
                <a:latin typeface="Arial Narrow" pitchFamily="34" charset="0"/>
              </a:rPr>
              <a:t>Coherent</a:t>
            </a:r>
            <a:r>
              <a:rPr lang="fr-FR" sz="1600" dirty="0" smtClean="0">
                <a:solidFill>
                  <a:srgbClr val="0000CC"/>
                </a:solidFill>
                <a:latin typeface="Arial Narrow" pitchFamily="34" charset="0"/>
              </a:rPr>
              <a:t> Light Source-II ($200.3M; </a:t>
            </a:r>
            <a:r>
              <a:rPr lang="el-GR" sz="1600" dirty="0">
                <a:solidFill>
                  <a:srgbClr val="0000CC"/>
                </a:solidFill>
                <a:latin typeface="Arial Narrow" pitchFamily="34" charset="0"/>
                <a:cs typeface="Times New Roman" pitchFamily="18" charset="0"/>
              </a:rPr>
              <a:t>Δ</a:t>
            </a:r>
            <a:r>
              <a:rPr lang="en-US" sz="1600" dirty="0">
                <a:solidFill>
                  <a:srgbClr val="0000CC"/>
                </a:solidFill>
                <a:latin typeface="Arial Narrow" pitchFamily="34" charset="0"/>
                <a:cs typeface="Times New Roman" pitchFamily="18" charset="0"/>
              </a:rPr>
              <a:t> = </a:t>
            </a:r>
            <a:r>
              <a:rPr lang="en-US" sz="1600" dirty="0" smtClean="0">
                <a:solidFill>
                  <a:srgbClr val="0000CC"/>
                </a:solidFill>
                <a:latin typeface="Arial Narrow" pitchFamily="34" charset="0"/>
                <a:cs typeface="Times New Roman" pitchFamily="18" charset="0"/>
              </a:rPr>
              <a:t>$52.3M</a:t>
            </a:r>
            <a:r>
              <a:rPr lang="fr-FR" sz="1600" dirty="0" smtClean="0">
                <a:solidFill>
                  <a:srgbClr val="0000CC"/>
                </a:solidFill>
                <a:latin typeface="Arial Narrow" pitchFamily="34" charset="0"/>
              </a:rPr>
              <a:t> )</a:t>
            </a:r>
          </a:p>
          <a:p>
            <a:pPr marL="460966" lvl="1" indent="-183814" eaLnBrk="0" hangingPunct="0">
              <a:spcBef>
                <a:spcPct val="15000"/>
              </a:spcBef>
            </a:pPr>
            <a:endParaRPr lang="fr-FR" sz="1600" dirty="0" smtClean="0">
              <a:solidFill>
                <a:srgbClr val="0000CC"/>
              </a:solidFill>
            </a:endParaRPr>
          </a:p>
          <a:p>
            <a:pPr marL="460966" lvl="1" indent="-183814" eaLnBrk="0" hangingPunct="0">
              <a:spcBef>
                <a:spcPct val="15000"/>
              </a:spcBef>
            </a:pPr>
            <a:r>
              <a:rPr lang="fr-FR" sz="1600" dirty="0" smtClean="0">
                <a:solidFill>
                  <a:srgbClr val="0000CC"/>
                </a:solidFill>
              </a:rPr>
              <a:t>	</a:t>
            </a:r>
            <a:endParaRPr lang="en-US" dirty="0"/>
          </a:p>
        </p:txBody>
      </p:sp>
      <p:sp>
        <p:nvSpPr>
          <p:cNvPr id="26"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21</a:t>
            </a:fld>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5987442"/>
            <a:ext cx="8430016" cy="870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sp>
        <p:nvSpPr>
          <p:cNvPr id="13" name="Rectangle 12"/>
          <p:cNvSpPr/>
          <p:nvPr/>
        </p:nvSpPr>
        <p:spPr>
          <a:xfrm>
            <a:off x="215900" y="6057901"/>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b="18908"/>
          <a:stretch/>
        </p:blipFill>
        <p:spPr>
          <a:xfrm>
            <a:off x="6601216" y="5057720"/>
            <a:ext cx="1828800" cy="1371600"/>
          </a:xfrm>
          <a:prstGeom prst="rect">
            <a:avLst/>
          </a:prstGeom>
          <a:ln w="47625" cmpd="thickThin">
            <a:solidFill>
              <a:schemeClr val="tx1"/>
            </a:solidFill>
          </a:ln>
          <a:effectLst>
            <a:outerShdw blurRad="50800" dist="38100" dir="2700000" algn="ctr" rotWithShape="0">
              <a:schemeClr val="tx1">
                <a:alpha val="40000"/>
              </a:schemeClr>
            </a:outerShdw>
          </a:effectLst>
        </p:spPr>
      </p:pic>
      <p:sp>
        <p:nvSpPr>
          <p:cNvPr id="4"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22</a:t>
            </a:fld>
            <a:endParaRPr lang="en-US" dirty="0"/>
          </a:p>
        </p:txBody>
      </p:sp>
      <p:sp>
        <p:nvSpPr>
          <p:cNvPr id="19" name="TextBox 18"/>
          <p:cNvSpPr txBox="1"/>
          <p:nvPr/>
        </p:nvSpPr>
        <p:spPr>
          <a:xfrm>
            <a:off x="578067" y="1032541"/>
            <a:ext cx="8006318" cy="3801028"/>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lIns="91429" tIns="45714" rIns="91429" bIns="45714" rtlCol="0">
            <a:spAutoFit/>
          </a:bodyPr>
          <a:lstStyle/>
          <a:p>
            <a:pPr marL="173716" indent="-173716">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Increased funding for additional</a:t>
            </a:r>
            <a:r>
              <a:rPr lang="en-US" sz="1400" b="1" dirty="0" smtClean="0">
                <a:solidFill>
                  <a:schemeClr val="tx1"/>
                </a:solidFill>
                <a:latin typeface="Arial" pitchFamily="34" charset="0"/>
                <a:cs typeface="Arial" pitchFamily="34" charset="0"/>
              </a:rPr>
              <a:t> Energy Frontier Research Centers </a:t>
            </a:r>
            <a:r>
              <a:rPr lang="en-US" sz="1400" dirty="0" smtClean="0">
                <a:solidFill>
                  <a:schemeClr val="tx1"/>
                </a:solidFill>
                <a:latin typeface="Arial" pitchFamily="34" charset="0"/>
                <a:cs typeface="Arial" pitchFamily="34" charset="0"/>
              </a:rPr>
              <a:t>(EFRCs) (</a:t>
            </a:r>
            <a:r>
              <a:rPr lang="el-GR" sz="1400" dirty="0" smtClean="0">
                <a:solidFill>
                  <a:schemeClr val="tx1"/>
                </a:solidFill>
                <a:latin typeface="Arial" pitchFamily="34" charset="0"/>
                <a:cs typeface="Arial" pitchFamily="34" charset="0"/>
              </a:rPr>
              <a:t>Δ</a:t>
            </a:r>
            <a:r>
              <a:rPr lang="en-US" sz="1400" dirty="0" smtClean="0">
                <a:solidFill>
                  <a:schemeClr val="tx1"/>
                </a:solidFill>
                <a:latin typeface="Arial" pitchFamily="34" charset="0"/>
                <a:cs typeface="Arial" pitchFamily="34" charset="0"/>
              </a:rPr>
              <a:t> = +$10,000K)</a:t>
            </a:r>
          </a:p>
          <a:p>
            <a:pPr marL="173716" indent="-173716">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Increased funding for </a:t>
            </a:r>
            <a:r>
              <a:rPr lang="en-US" sz="1400" b="1" dirty="0">
                <a:solidFill>
                  <a:schemeClr val="tx1"/>
                </a:solidFill>
                <a:latin typeface="Arial" pitchFamily="34" charset="0"/>
                <a:cs typeface="Arial" pitchFamily="34" charset="0"/>
              </a:rPr>
              <a:t>computational materials </a:t>
            </a:r>
            <a:r>
              <a:rPr lang="en-US" sz="1400" b="1" dirty="0" smtClean="0">
                <a:solidFill>
                  <a:schemeClr val="tx1"/>
                </a:solidFill>
                <a:latin typeface="Arial" pitchFamily="34" charset="0"/>
                <a:cs typeface="Arial" pitchFamily="34" charset="0"/>
              </a:rPr>
              <a:t>sciences </a:t>
            </a:r>
            <a:r>
              <a:rPr lang="en-US" sz="1400" dirty="0" smtClean="0">
                <a:solidFill>
                  <a:schemeClr val="tx1"/>
                </a:solidFill>
                <a:latin typeface="Arial" pitchFamily="34" charset="0"/>
                <a:cs typeface="Arial" pitchFamily="34" charset="0"/>
              </a:rPr>
              <a:t>research</a:t>
            </a:r>
            <a:r>
              <a:rPr lang="en-US" sz="1400" b="1" dirty="0" smtClean="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to expand technical breadth of code development for design </a:t>
            </a:r>
            <a:r>
              <a:rPr lang="en-US" sz="1400" dirty="0">
                <a:solidFill>
                  <a:schemeClr val="tx1"/>
                </a:solidFill>
                <a:latin typeface="Arial" pitchFamily="34" charset="0"/>
                <a:cs typeface="Arial" pitchFamily="34" charset="0"/>
              </a:rPr>
              <a:t>of functional </a:t>
            </a:r>
            <a:r>
              <a:rPr lang="en-US" sz="1400" dirty="0" smtClean="0">
                <a:solidFill>
                  <a:schemeClr val="tx1"/>
                </a:solidFill>
                <a:latin typeface="Arial" pitchFamily="34" charset="0"/>
                <a:cs typeface="Arial" pitchFamily="34" charset="0"/>
              </a:rPr>
              <a:t>materials (</a:t>
            </a:r>
            <a:r>
              <a:rPr lang="el-GR" sz="1400" dirty="0" smtClean="0">
                <a:solidFill>
                  <a:schemeClr val="tx1"/>
                </a:solidFill>
                <a:latin typeface="Arial" pitchFamily="34" charset="0"/>
                <a:cs typeface="Arial" pitchFamily="34" charset="0"/>
              </a:rPr>
              <a:t>Δ</a:t>
            </a:r>
            <a:r>
              <a:rPr lang="en-US" sz="1400" dirty="0" smtClean="0">
                <a:solidFill>
                  <a:schemeClr val="tx1"/>
                </a:solidFill>
                <a:latin typeface="Arial" pitchFamily="34" charset="0"/>
                <a:cs typeface="Arial" pitchFamily="34" charset="0"/>
              </a:rPr>
              <a:t> </a:t>
            </a:r>
            <a:r>
              <a:rPr lang="en-US" sz="1400" dirty="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a:t>
            </a:r>
            <a:r>
              <a:rPr lang="en-US" sz="1400" dirty="0">
                <a:solidFill>
                  <a:schemeClr val="tx1"/>
                </a:solidFill>
                <a:latin typeface="Arial" pitchFamily="34" charset="0"/>
                <a:cs typeface="Arial" pitchFamily="34" charset="0"/>
              </a:rPr>
              <a:t>4</a:t>
            </a:r>
            <a:r>
              <a:rPr lang="en-US" sz="1400" dirty="0" smtClean="0">
                <a:solidFill>
                  <a:schemeClr val="tx1"/>
                </a:solidFill>
                <a:latin typeface="Arial" pitchFamily="34" charset="0"/>
                <a:cs typeface="Arial" pitchFamily="34" charset="0"/>
              </a:rPr>
              <a:t>,000K)</a:t>
            </a:r>
          </a:p>
          <a:p>
            <a:pPr marL="173716" indent="-173716">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New funding for </a:t>
            </a:r>
            <a:r>
              <a:rPr lang="en-US" sz="1400" b="1" dirty="0" smtClean="0">
                <a:solidFill>
                  <a:schemeClr val="tx1"/>
                </a:solidFill>
                <a:latin typeface="Arial" pitchFamily="34" charset="0"/>
                <a:cs typeface="Arial" pitchFamily="34" charset="0"/>
              </a:rPr>
              <a:t>mid-scale instrumentation </a:t>
            </a:r>
            <a:r>
              <a:rPr lang="en-US" sz="1400" dirty="0" smtClean="0">
                <a:solidFill>
                  <a:schemeClr val="tx1"/>
                </a:solidFill>
                <a:latin typeface="Arial" pitchFamily="34" charset="0"/>
                <a:cs typeface="Arial" pitchFamily="34" charset="0"/>
              </a:rPr>
              <a:t>for ultrafast electron </a:t>
            </a:r>
            <a:r>
              <a:rPr lang="en-US" sz="1400" dirty="0">
                <a:solidFill>
                  <a:schemeClr val="tx1"/>
                </a:solidFill>
                <a:latin typeface="Arial" pitchFamily="34" charset="0"/>
                <a:cs typeface="Arial" pitchFamily="34" charset="0"/>
              </a:rPr>
              <a:t>scattering (</a:t>
            </a:r>
            <a:r>
              <a:rPr lang="el-GR" sz="1400" dirty="0">
                <a:solidFill>
                  <a:schemeClr val="tx1"/>
                </a:solidFill>
                <a:latin typeface="Arial" pitchFamily="34" charset="0"/>
                <a:cs typeface="Arial" pitchFamily="34" charset="0"/>
              </a:rPr>
              <a:t>Δ</a:t>
            </a:r>
            <a:r>
              <a:rPr lang="en-US" sz="1400" dirty="0">
                <a:solidFill>
                  <a:schemeClr val="tx1"/>
                </a:solidFill>
                <a:latin typeface="Arial" pitchFamily="34" charset="0"/>
                <a:cs typeface="Arial" pitchFamily="34" charset="0"/>
              </a:rPr>
              <a:t> = </a:t>
            </a:r>
            <a:r>
              <a:rPr lang="en-US" sz="1400" dirty="0" smtClean="0">
                <a:solidFill>
                  <a:schemeClr val="tx1"/>
                </a:solidFill>
                <a:latin typeface="Arial" pitchFamily="34" charset="0"/>
                <a:cs typeface="Arial" pitchFamily="34" charset="0"/>
              </a:rPr>
              <a:t>+$</a:t>
            </a:r>
            <a:r>
              <a:rPr lang="en-US" sz="1400" dirty="0">
                <a:solidFill>
                  <a:schemeClr val="tx1"/>
                </a:solidFill>
                <a:latin typeface="Arial" pitchFamily="34" charset="0"/>
                <a:cs typeface="Arial" pitchFamily="34" charset="0"/>
              </a:rPr>
              <a:t>5</a:t>
            </a:r>
            <a:r>
              <a:rPr lang="en-US" sz="1400" dirty="0" smtClean="0">
                <a:solidFill>
                  <a:schemeClr val="tx1"/>
                </a:solidFill>
                <a:latin typeface="Arial" pitchFamily="34" charset="0"/>
                <a:cs typeface="Arial" pitchFamily="34" charset="0"/>
              </a:rPr>
              <a:t>,000K)</a:t>
            </a:r>
          </a:p>
          <a:p>
            <a:pPr marL="173716" indent="-173716">
              <a:spcBef>
                <a:spcPts val="0"/>
              </a:spcBef>
              <a:spcAft>
                <a:spcPts val="600"/>
              </a:spcAft>
              <a:buFont typeface="Wingdings" pitchFamily="2" charset="2"/>
              <a:buChar char="§"/>
            </a:pPr>
            <a:r>
              <a:rPr lang="en-US" sz="1400" b="1" dirty="0" smtClean="0">
                <a:solidFill>
                  <a:schemeClr val="tx1"/>
                </a:solidFill>
                <a:latin typeface="Arial" pitchFamily="34" charset="0"/>
                <a:cs typeface="Arial" pitchFamily="34" charset="0"/>
              </a:rPr>
              <a:t>Energy </a:t>
            </a:r>
            <a:r>
              <a:rPr lang="en-US" sz="1400" b="1" dirty="0">
                <a:solidFill>
                  <a:schemeClr val="tx1"/>
                </a:solidFill>
                <a:latin typeface="Arial" pitchFamily="34" charset="0"/>
                <a:cs typeface="Arial" pitchFamily="34" charset="0"/>
              </a:rPr>
              <a:t>Innovation </a:t>
            </a:r>
            <a:r>
              <a:rPr lang="en-US" sz="1400" b="1" dirty="0" smtClean="0">
                <a:solidFill>
                  <a:schemeClr val="tx1"/>
                </a:solidFill>
                <a:latin typeface="Arial" pitchFamily="34" charset="0"/>
                <a:cs typeface="Arial" pitchFamily="34" charset="0"/>
              </a:rPr>
              <a:t>Hubs</a:t>
            </a:r>
            <a:r>
              <a:rPr lang="en-US" sz="1400" dirty="0" smtClean="0">
                <a:solidFill>
                  <a:schemeClr val="tx1"/>
                </a:solidFill>
                <a:latin typeface="Arial" pitchFamily="34" charset="0"/>
                <a:cs typeface="Arial" pitchFamily="34" charset="0"/>
              </a:rPr>
              <a:t>:</a:t>
            </a:r>
            <a:endParaRPr lang="en-US" sz="1400" dirty="0">
              <a:solidFill>
                <a:schemeClr val="tx1"/>
              </a:solidFill>
              <a:latin typeface="Arial" pitchFamily="34" charset="0"/>
              <a:cs typeface="Arial" pitchFamily="34" charset="0"/>
            </a:endParaRPr>
          </a:p>
          <a:p>
            <a:pPr marL="627063" lvl="3" indent="-174625">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Joint </a:t>
            </a:r>
            <a:r>
              <a:rPr lang="en-US" sz="1400" dirty="0">
                <a:solidFill>
                  <a:schemeClr val="tx1"/>
                </a:solidFill>
                <a:latin typeface="Arial" pitchFamily="34" charset="0"/>
                <a:cs typeface="Arial" pitchFamily="34" charset="0"/>
              </a:rPr>
              <a:t>Center for Energy Storage Research (</a:t>
            </a:r>
            <a:r>
              <a:rPr lang="en-US" sz="1400" dirty="0" smtClean="0">
                <a:solidFill>
                  <a:schemeClr val="tx1"/>
                </a:solidFill>
                <a:latin typeface="Arial" pitchFamily="34" charset="0"/>
                <a:cs typeface="Arial" pitchFamily="34" charset="0"/>
              </a:rPr>
              <a:t>JCESR) will </a:t>
            </a:r>
            <a:r>
              <a:rPr lang="en-US" sz="1400" dirty="0">
                <a:solidFill>
                  <a:schemeClr val="tx1"/>
                </a:solidFill>
                <a:latin typeface="Arial" pitchFamily="34" charset="0"/>
                <a:cs typeface="Arial" pitchFamily="34" charset="0"/>
              </a:rPr>
              <a:t>be in its </a:t>
            </a:r>
            <a:r>
              <a:rPr lang="en-US" sz="1400" dirty="0" smtClean="0">
                <a:solidFill>
                  <a:schemeClr val="tx1"/>
                </a:solidFill>
                <a:latin typeface="Arial" pitchFamily="34" charset="0"/>
                <a:cs typeface="Arial" pitchFamily="34" charset="0"/>
              </a:rPr>
              <a:t>4</a:t>
            </a:r>
            <a:r>
              <a:rPr lang="en-US" sz="1400" baseline="30000" dirty="0" smtClean="0">
                <a:solidFill>
                  <a:schemeClr val="tx1"/>
                </a:solidFill>
                <a:latin typeface="Arial" pitchFamily="34" charset="0"/>
                <a:cs typeface="Arial" pitchFamily="34" charset="0"/>
              </a:rPr>
              <a:t>th</a:t>
            </a:r>
            <a:r>
              <a:rPr lang="en-US" sz="1400" dirty="0" smtClean="0">
                <a:solidFill>
                  <a:schemeClr val="tx1"/>
                </a:solidFill>
                <a:latin typeface="Arial" pitchFamily="34" charset="0"/>
                <a:cs typeface="Arial" pitchFamily="34" charset="0"/>
              </a:rPr>
              <a:t> year. </a:t>
            </a:r>
            <a:br>
              <a:rPr lang="en-US" sz="1400" dirty="0" smtClean="0">
                <a:solidFill>
                  <a:schemeClr val="tx1"/>
                </a:solidFill>
                <a:latin typeface="Arial" pitchFamily="34" charset="0"/>
                <a:cs typeface="Arial" pitchFamily="34" charset="0"/>
              </a:rPr>
            </a:br>
            <a:r>
              <a:rPr lang="en-US" sz="1400" dirty="0" smtClean="0">
                <a:solidFill>
                  <a:schemeClr val="tx1"/>
                </a:solidFill>
                <a:latin typeface="Arial" pitchFamily="34" charset="0"/>
                <a:cs typeface="Arial" pitchFamily="34" charset="0"/>
              </a:rPr>
              <a:t>(FY 15 = $24,175K; FY 2016 = $24,137K)</a:t>
            </a:r>
          </a:p>
          <a:p>
            <a:pPr marL="627063" lvl="3" indent="-174625">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Joint </a:t>
            </a:r>
            <a:r>
              <a:rPr lang="en-US" sz="1400" dirty="0">
                <a:solidFill>
                  <a:schemeClr val="tx1"/>
                </a:solidFill>
                <a:latin typeface="Arial" pitchFamily="34" charset="0"/>
                <a:cs typeface="Arial" pitchFamily="34" charset="0"/>
              </a:rPr>
              <a:t>Center for Artificial Photosynthesis (JCAP) </a:t>
            </a:r>
            <a:r>
              <a:rPr lang="en-US" sz="1400" dirty="0" smtClean="0">
                <a:solidFill>
                  <a:schemeClr val="tx1"/>
                </a:solidFill>
                <a:latin typeface="Arial" pitchFamily="34" charset="0"/>
                <a:cs typeface="Arial" pitchFamily="34" charset="0"/>
              </a:rPr>
              <a:t>is under review for renewal starting in September 2015.  (FY 2015 = $15,000K; FY 2016 = $15,000K)</a:t>
            </a:r>
            <a:endParaRPr lang="en-US" sz="1400" dirty="0">
              <a:solidFill>
                <a:schemeClr val="tx1"/>
              </a:solidFill>
              <a:latin typeface="Arial" pitchFamily="34" charset="0"/>
              <a:cs typeface="Arial" pitchFamily="34" charset="0"/>
            </a:endParaRPr>
          </a:p>
          <a:p>
            <a:pPr marL="177779" indent="-177779">
              <a:spcBef>
                <a:spcPts val="0"/>
              </a:spcBef>
              <a:spcAft>
                <a:spcPts val="600"/>
              </a:spcAft>
              <a:buFont typeface="Wingdings" pitchFamily="2" charset="2"/>
              <a:buChar char="§"/>
            </a:pPr>
            <a:r>
              <a:rPr lang="en-US" sz="1400" b="1" dirty="0" smtClean="0">
                <a:solidFill>
                  <a:schemeClr val="tx1"/>
                </a:solidFill>
                <a:latin typeface="Arial" pitchFamily="34" charset="0"/>
                <a:cs typeface="Arial" pitchFamily="34" charset="0"/>
              </a:rPr>
              <a:t>National </a:t>
            </a:r>
            <a:r>
              <a:rPr lang="en-US" sz="1400" b="1" dirty="0">
                <a:solidFill>
                  <a:schemeClr val="tx1"/>
                </a:solidFill>
                <a:latin typeface="Arial" pitchFamily="34" charset="0"/>
                <a:cs typeface="Arial" pitchFamily="34" charset="0"/>
              </a:rPr>
              <a:t>Synchrotron Light </a:t>
            </a:r>
            <a:r>
              <a:rPr lang="en-US" sz="1400" b="1" dirty="0" smtClean="0">
                <a:solidFill>
                  <a:schemeClr val="tx1"/>
                </a:solidFill>
                <a:latin typeface="Arial" pitchFamily="34" charset="0"/>
                <a:cs typeface="Arial" pitchFamily="34" charset="0"/>
              </a:rPr>
              <a:t>Source-II </a:t>
            </a:r>
            <a:r>
              <a:rPr lang="en-US" sz="1400" dirty="0">
                <a:solidFill>
                  <a:schemeClr val="tx1"/>
                </a:solidFill>
                <a:latin typeface="Arial" pitchFamily="34" charset="0"/>
                <a:cs typeface="Arial" pitchFamily="34" charset="0"/>
              </a:rPr>
              <a:t>(</a:t>
            </a:r>
            <a:r>
              <a:rPr lang="en-US" sz="1400" dirty="0" smtClean="0">
                <a:solidFill>
                  <a:schemeClr val="tx1"/>
                </a:solidFill>
                <a:latin typeface="Arial" pitchFamily="34" charset="0"/>
                <a:cs typeface="Arial" pitchFamily="34" charset="0"/>
              </a:rPr>
              <a:t>NSLS-II</a:t>
            </a:r>
            <a:r>
              <a:rPr lang="en-US" sz="1400" dirty="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begins its 1</a:t>
            </a:r>
            <a:r>
              <a:rPr lang="en-US" sz="1400" baseline="30000" dirty="0" smtClean="0">
                <a:solidFill>
                  <a:schemeClr val="tx1"/>
                </a:solidFill>
                <a:latin typeface="Arial" pitchFamily="34" charset="0"/>
                <a:cs typeface="Arial" pitchFamily="34" charset="0"/>
              </a:rPr>
              <a:t>st</a:t>
            </a:r>
            <a:r>
              <a:rPr lang="en-US" sz="1400" dirty="0" smtClean="0">
                <a:solidFill>
                  <a:schemeClr val="tx1"/>
                </a:solidFill>
                <a:latin typeface="Arial" pitchFamily="34" charset="0"/>
                <a:cs typeface="Arial" pitchFamily="34" charset="0"/>
              </a:rPr>
              <a:t> full year of operations.</a:t>
            </a:r>
            <a:endParaRPr lang="en-US" sz="1400" dirty="0">
              <a:solidFill>
                <a:schemeClr val="tx1"/>
              </a:solidFill>
              <a:latin typeface="Arial" pitchFamily="34" charset="0"/>
              <a:cs typeface="Arial" pitchFamily="34" charset="0"/>
            </a:endParaRPr>
          </a:p>
          <a:p>
            <a:pPr marL="177779" indent="-177779">
              <a:spcBef>
                <a:spcPts val="0"/>
              </a:spcBef>
              <a:spcAft>
                <a:spcPts val="600"/>
              </a:spcAft>
              <a:buFont typeface="Wingdings" pitchFamily="2" charset="2"/>
              <a:buChar char="§"/>
            </a:pPr>
            <a:r>
              <a:rPr lang="en-US" sz="1400" b="1" dirty="0">
                <a:solidFill>
                  <a:schemeClr val="tx1"/>
                </a:solidFill>
                <a:latin typeface="Arial" pitchFamily="34" charset="0"/>
                <a:cs typeface="Arial" pitchFamily="34" charset="0"/>
              </a:rPr>
              <a:t>Linac Coherent Light </a:t>
            </a:r>
            <a:r>
              <a:rPr lang="en-US" sz="1400" b="1" dirty="0" smtClean="0">
                <a:solidFill>
                  <a:schemeClr val="tx1"/>
                </a:solidFill>
                <a:latin typeface="Arial" pitchFamily="34" charset="0"/>
                <a:cs typeface="Arial" pitchFamily="34" charset="0"/>
              </a:rPr>
              <a:t>Source-II </a:t>
            </a:r>
            <a:r>
              <a:rPr lang="en-US" sz="1400" b="1" dirty="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LCLS-II</a:t>
            </a:r>
            <a:r>
              <a:rPr lang="en-US" sz="1400" b="1" dirty="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construction continues.</a:t>
            </a:r>
          </a:p>
          <a:p>
            <a:pPr marL="177779" indent="-177779">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BES </a:t>
            </a:r>
            <a:r>
              <a:rPr lang="en-US" sz="1400" b="1" dirty="0" smtClean="0">
                <a:solidFill>
                  <a:schemeClr val="tx1"/>
                </a:solidFill>
                <a:latin typeface="Arial" pitchFamily="34" charset="0"/>
                <a:cs typeface="Arial" pitchFamily="34" charset="0"/>
              </a:rPr>
              <a:t>user </a:t>
            </a:r>
            <a:r>
              <a:rPr lang="en-US" sz="1400" b="1" dirty="0">
                <a:solidFill>
                  <a:schemeClr val="tx1"/>
                </a:solidFill>
                <a:latin typeface="Arial" pitchFamily="34" charset="0"/>
                <a:cs typeface="Arial" pitchFamily="34" charset="0"/>
              </a:rPr>
              <a:t>facilities </a:t>
            </a:r>
            <a:r>
              <a:rPr lang="en-US" sz="1400" dirty="0" smtClean="0">
                <a:solidFill>
                  <a:schemeClr val="tx1"/>
                </a:solidFill>
                <a:latin typeface="Arial" pitchFamily="34" charset="0"/>
                <a:cs typeface="Arial" pitchFamily="34" charset="0"/>
              </a:rPr>
              <a:t>operate at near optimum levels (~99% of optimal).</a:t>
            </a:r>
          </a:p>
          <a:p>
            <a:pPr marL="177779" indent="-177779">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Two </a:t>
            </a:r>
            <a:r>
              <a:rPr lang="en-US" sz="1400" b="1" dirty="0">
                <a:solidFill>
                  <a:schemeClr val="tx1"/>
                </a:solidFill>
                <a:latin typeface="Arial" pitchFamily="34" charset="0"/>
                <a:cs typeface="Arial" pitchFamily="34" charset="0"/>
              </a:rPr>
              <a:t>major </a:t>
            </a:r>
            <a:r>
              <a:rPr lang="en-US" sz="1400" b="1" dirty="0" smtClean="0">
                <a:solidFill>
                  <a:schemeClr val="tx1"/>
                </a:solidFill>
                <a:latin typeface="Arial" pitchFamily="34" charset="0"/>
                <a:cs typeface="Arial" pitchFamily="34" charset="0"/>
              </a:rPr>
              <a:t>items </a:t>
            </a:r>
            <a:r>
              <a:rPr lang="en-US" sz="1400" b="1" dirty="0">
                <a:solidFill>
                  <a:schemeClr val="tx1"/>
                </a:solidFill>
                <a:latin typeface="Arial" pitchFamily="34" charset="0"/>
                <a:cs typeface="Arial" pitchFamily="34" charset="0"/>
              </a:rPr>
              <a:t>of </a:t>
            </a:r>
            <a:r>
              <a:rPr lang="en-US" sz="1400" b="1" dirty="0" smtClean="0">
                <a:solidFill>
                  <a:schemeClr val="tx1"/>
                </a:solidFill>
                <a:latin typeface="Arial" pitchFamily="34" charset="0"/>
                <a:cs typeface="Arial" pitchFamily="34" charset="0"/>
              </a:rPr>
              <a:t>equipment</a:t>
            </a:r>
            <a:r>
              <a:rPr lang="en-US" sz="1400" dirty="0" smtClean="0">
                <a:solidFill>
                  <a:schemeClr val="tx1"/>
                </a:solidFill>
                <a:latin typeface="Arial" pitchFamily="34" charset="0"/>
                <a:cs typeface="Arial" pitchFamily="34" charset="0"/>
              </a:rPr>
              <a:t>: NSLS-II </a:t>
            </a:r>
            <a:r>
              <a:rPr lang="en-US" sz="1400" dirty="0">
                <a:solidFill>
                  <a:schemeClr val="tx1"/>
                </a:solidFill>
                <a:latin typeface="Arial" pitchFamily="34" charset="0"/>
                <a:cs typeface="Arial" pitchFamily="34" charset="0"/>
              </a:rPr>
              <a:t>Experimental Tools (NEXT</a:t>
            </a:r>
            <a:r>
              <a:rPr lang="en-US" sz="1400" dirty="0" smtClean="0">
                <a:solidFill>
                  <a:schemeClr val="tx1"/>
                </a:solidFill>
                <a:latin typeface="Arial" pitchFamily="34" charset="0"/>
                <a:cs typeface="Arial" pitchFamily="34" charset="0"/>
              </a:rPr>
              <a:t>) and Advanced </a:t>
            </a:r>
            <a:r>
              <a:rPr lang="en-US" sz="1400" dirty="0">
                <a:solidFill>
                  <a:schemeClr val="tx1"/>
                </a:solidFill>
                <a:latin typeface="Arial" pitchFamily="34" charset="0"/>
                <a:cs typeface="Arial" pitchFamily="34" charset="0"/>
              </a:rPr>
              <a:t>Photon Source Upgrade (APS-U</a:t>
            </a:r>
            <a:r>
              <a:rPr lang="en-US" sz="1400" dirty="0" smtClean="0">
                <a:solidFill>
                  <a:schemeClr val="tx1"/>
                </a:solidFill>
                <a:latin typeface="Arial" pitchFamily="34" charset="0"/>
                <a:cs typeface="Arial" pitchFamily="34" charset="0"/>
              </a:rPr>
              <a:t>) are underway.</a:t>
            </a:r>
          </a:p>
        </p:txBody>
      </p:sp>
      <p:sp>
        <p:nvSpPr>
          <p:cNvPr id="15" name="Title 1"/>
          <p:cNvSpPr txBox="1">
            <a:spLocks/>
          </p:cNvSpPr>
          <p:nvPr/>
        </p:nvSpPr>
        <p:spPr bwMode="auto">
          <a:xfrm>
            <a:off x="0" y="73611"/>
            <a:ext cx="9144000" cy="598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FY 2016 BES Budget Request</a:t>
            </a:r>
            <a:b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br>
            <a:r>
              <a:rPr kumimoji="0" lang="en-US" sz="14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Understanding, predicting, and controlling matter and energy at the electronic, atomic, and molecular levels</a:t>
            </a:r>
            <a:endParaRPr kumimoji="0" lang="en-US" sz="2400" b="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22568" b="7395"/>
          <a:stretch/>
        </p:blipFill>
        <p:spPr>
          <a:xfrm>
            <a:off x="688440" y="5057720"/>
            <a:ext cx="1828800" cy="1371600"/>
          </a:xfrm>
          <a:prstGeom prst="rect">
            <a:avLst/>
          </a:prstGeom>
          <a:ln w="47625" cmpd="thickThin">
            <a:solidFill>
              <a:schemeClr val="tx1"/>
            </a:solidFill>
          </a:ln>
          <a:effectLst>
            <a:outerShdw blurRad="50800" dist="38100" dir="2700000" algn="ctr" rotWithShape="0">
              <a:schemeClr val="tx1">
                <a:alpha val="40000"/>
              </a:schemeClr>
            </a:outerShdw>
          </a:effectLst>
        </p:spPr>
      </p:pic>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5409"/>
          <a:stretch/>
        </p:blipFill>
        <p:spPr bwMode="auto">
          <a:xfrm>
            <a:off x="2659365" y="5057720"/>
            <a:ext cx="1828800" cy="1371600"/>
          </a:xfrm>
          <a:prstGeom prst="rect">
            <a:avLst/>
          </a:prstGeom>
          <a:noFill/>
          <a:ln w="47625" cmpd="thickThin">
            <a:solidFill>
              <a:schemeClr val="tx1"/>
            </a:solidFill>
            <a:round/>
            <a:headEnd/>
            <a:tailEnd/>
          </a:ln>
          <a:effectLst>
            <a:outerShdw blurRad="50800" dist="381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Lst>
        </p:spPr>
      </p:pic>
      <p:pic>
        <p:nvPicPr>
          <p:cNvPr id="16" name="Picture 9" descr="Cracking the Puzzle of Material Failu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772"/>
          <a:stretch/>
        </p:blipFill>
        <p:spPr bwMode="auto">
          <a:xfrm>
            <a:off x="4630290" y="5057720"/>
            <a:ext cx="1828800" cy="1371600"/>
          </a:xfrm>
          <a:prstGeom prst="rect">
            <a:avLst/>
          </a:prstGeom>
          <a:noFill/>
          <a:ln w="47625" cmpd="thickThin">
            <a:solidFill>
              <a:schemeClr val="tx1"/>
            </a:solidFill>
          </a:ln>
          <a:effectLst>
            <a:outerShdw blurRad="50800" dist="381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54263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Line 15"/>
          <p:cNvSpPr>
            <a:spLocks noChangeShapeType="1"/>
          </p:cNvSpPr>
          <p:nvPr/>
        </p:nvSpPr>
        <p:spPr bwMode="auto">
          <a:xfrm flipH="1">
            <a:off x="8680720" y="1177280"/>
            <a:ext cx="4302" cy="412981"/>
          </a:xfrm>
          <a:prstGeom prst="line">
            <a:avLst/>
          </a:prstGeom>
          <a:noFill/>
          <a:ln w="28575">
            <a:solidFill>
              <a:schemeClr val="tx1"/>
            </a:solidFill>
            <a:round/>
            <a:headEnd/>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99" name="Rectangle 98"/>
          <p:cNvSpPr/>
          <p:nvPr/>
        </p:nvSpPr>
        <p:spPr>
          <a:xfrm>
            <a:off x="0" y="5674426"/>
            <a:ext cx="1369868" cy="476992"/>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7" name="Line 15"/>
          <p:cNvSpPr>
            <a:spLocks noChangeShapeType="1"/>
          </p:cNvSpPr>
          <p:nvPr/>
        </p:nvSpPr>
        <p:spPr bwMode="auto">
          <a:xfrm flipH="1">
            <a:off x="7083534" y="1143633"/>
            <a:ext cx="4302" cy="412981"/>
          </a:xfrm>
          <a:prstGeom prst="line">
            <a:avLst/>
          </a:prstGeom>
          <a:noFill/>
          <a:ln w="28575">
            <a:solidFill>
              <a:schemeClr val="tx1"/>
            </a:solidFill>
            <a:round/>
            <a:headEnd/>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58" name="Line 15"/>
          <p:cNvSpPr>
            <a:spLocks noChangeShapeType="1"/>
          </p:cNvSpPr>
          <p:nvPr/>
        </p:nvSpPr>
        <p:spPr bwMode="auto">
          <a:xfrm flipH="1">
            <a:off x="7851426" y="1143633"/>
            <a:ext cx="4302" cy="412981"/>
          </a:xfrm>
          <a:prstGeom prst="line">
            <a:avLst/>
          </a:prstGeom>
          <a:noFill/>
          <a:ln w="28575">
            <a:solidFill>
              <a:schemeClr val="tx1"/>
            </a:solidFill>
            <a:round/>
            <a:headEnd/>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cxnSp>
        <p:nvCxnSpPr>
          <p:cNvPr id="39" name="Straight Connector 38"/>
          <p:cNvCxnSpPr/>
          <p:nvPr/>
        </p:nvCxnSpPr>
        <p:spPr>
          <a:xfrm>
            <a:off x="1045535" y="1143633"/>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951048" y="1143633"/>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32223" y="1143633"/>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295388" y="1143633"/>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15822" y="1143633"/>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9987" name="Rectangle 3"/>
          <p:cNvSpPr>
            <a:spLocks noGrp="1" noChangeArrowheads="1"/>
          </p:cNvSpPr>
          <p:nvPr>
            <p:ph type="title" idx="4294967295"/>
          </p:nvPr>
        </p:nvSpPr>
        <p:spPr>
          <a:xfrm>
            <a:off x="0" y="166255"/>
            <a:ext cx="8959850" cy="439387"/>
          </a:xfrm>
          <a:noFill/>
          <a:ln/>
        </p:spPr>
        <p:txBody>
          <a:bodyPr lIns="91418" tIns="45709" rIns="91418" bIns="45709" anchor="t"/>
          <a:lstStyle/>
          <a:p>
            <a:pPr>
              <a:lnSpc>
                <a:spcPct val="95000"/>
              </a:lnSpc>
              <a:tabLst>
                <a:tab pos="1890492" algn="l"/>
              </a:tabLst>
            </a:pPr>
            <a:r>
              <a:rPr lang="en-US" sz="2300" b="0" dirty="0" smtClean="0">
                <a:solidFill>
                  <a:srgbClr val="106636"/>
                </a:solidFill>
                <a:effectLst/>
              </a:rPr>
              <a:t>BES Strategic Planning and </a:t>
            </a:r>
            <a:r>
              <a:rPr lang="en-US" sz="2300" b="0" dirty="0" smtClean="0">
                <a:effectLst/>
              </a:rPr>
              <a:t>Program</a:t>
            </a:r>
            <a:r>
              <a:rPr lang="en-US" sz="2300" b="0" dirty="0" smtClean="0">
                <a:solidFill>
                  <a:srgbClr val="106636"/>
                </a:solidFill>
                <a:effectLst/>
              </a:rPr>
              <a:t> Development</a:t>
            </a:r>
            <a:endParaRPr lang="en-US" sz="2300" b="0" dirty="0">
              <a:solidFill>
                <a:srgbClr val="106636"/>
              </a:solidFill>
              <a:effectLst/>
            </a:endParaRPr>
          </a:p>
        </p:txBody>
      </p:sp>
      <p:pic>
        <p:nvPicPr>
          <p:cNvPr id="73" name="Picture 14"/>
          <p:cNvPicPr preferRelativeResize="0">
            <a:picLocks noGrp="1" noChangeAspect="1" noChangeArrowheads="1"/>
          </p:cNvPicPr>
          <p:nvPr>
            <p:ph sz="half" idx="4294967295"/>
          </p:nvPr>
        </p:nvPicPr>
        <p:blipFill>
          <a:blip r:embed="rId3" cstate="print"/>
          <a:srcRect/>
          <a:stretch>
            <a:fillRect/>
          </a:stretch>
        </p:blipFill>
        <p:spPr bwMode="auto">
          <a:xfrm>
            <a:off x="1325912" y="4675941"/>
            <a:ext cx="741363" cy="938212"/>
          </a:xfrm>
          <a:noFill/>
          <a:ln w="28575">
            <a:solidFill>
              <a:schemeClr val="tx1"/>
            </a:solidFill>
            <a:miter lim="800000"/>
            <a:headEnd/>
            <a:tailEnd/>
          </a:ln>
        </p:spPr>
      </p:pic>
      <p:sp>
        <p:nvSpPr>
          <p:cNvPr id="169997" name="Line 13"/>
          <p:cNvSpPr>
            <a:spLocks noChangeShapeType="1"/>
          </p:cNvSpPr>
          <p:nvPr/>
        </p:nvSpPr>
        <p:spPr bwMode="auto">
          <a:xfrm flipH="1">
            <a:off x="5723156" y="1143633"/>
            <a:ext cx="5857" cy="490440"/>
          </a:xfrm>
          <a:prstGeom prst="line">
            <a:avLst/>
          </a:prstGeom>
          <a:noFill/>
          <a:ln w="28575">
            <a:solidFill>
              <a:schemeClr val="tx1"/>
            </a:solidFill>
            <a:round/>
            <a:headEnd/>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70000" name="Text Box 16"/>
          <p:cNvSpPr txBox="1">
            <a:spLocks noChangeArrowheads="1"/>
          </p:cNvSpPr>
          <p:nvPr/>
        </p:nvSpPr>
        <p:spPr bwMode="auto">
          <a:xfrm>
            <a:off x="201385" y="879823"/>
            <a:ext cx="563225" cy="298285"/>
          </a:xfrm>
          <a:prstGeom prst="rect">
            <a:avLst/>
          </a:prstGeom>
          <a:no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a:solidFill>
                  <a:prstClr val="black"/>
                </a:solidFill>
                <a:latin typeface="Arial" charset="0"/>
              </a:rPr>
              <a:t>1999</a:t>
            </a:r>
          </a:p>
        </p:txBody>
      </p:sp>
      <p:sp>
        <p:nvSpPr>
          <p:cNvPr id="170002" name="Text Box 18"/>
          <p:cNvSpPr txBox="1">
            <a:spLocks noChangeArrowheads="1"/>
          </p:cNvSpPr>
          <p:nvPr/>
        </p:nvSpPr>
        <p:spPr bwMode="auto">
          <a:xfrm>
            <a:off x="4048302" y="879823"/>
            <a:ext cx="563225" cy="298285"/>
          </a:xfrm>
          <a:prstGeom prst="rect">
            <a:avLst/>
          </a:prstGeom>
          <a:no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a:solidFill>
                  <a:prstClr val="black"/>
                </a:solidFill>
                <a:latin typeface="Arial" charset="0"/>
              </a:rPr>
              <a:t>2006</a:t>
            </a:r>
          </a:p>
        </p:txBody>
      </p:sp>
      <p:sp>
        <p:nvSpPr>
          <p:cNvPr id="170004" name="Text Box 20"/>
          <p:cNvSpPr txBox="1">
            <a:spLocks noChangeArrowheads="1"/>
          </p:cNvSpPr>
          <p:nvPr/>
        </p:nvSpPr>
        <p:spPr bwMode="auto">
          <a:xfrm>
            <a:off x="7583586" y="879823"/>
            <a:ext cx="563225" cy="298285"/>
          </a:xfrm>
          <a:prstGeom prst="rect">
            <a:avLst/>
          </a:prstGeom>
          <a:solidFill>
            <a:schemeClr val="bg1"/>
          </a:solid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a:solidFill>
                  <a:prstClr val="black"/>
                </a:solidFill>
                <a:latin typeface="Arial" charset="0"/>
              </a:rPr>
              <a:t>2012</a:t>
            </a:r>
          </a:p>
        </p:txBody>
      </p:sp>
      <p:sp>
        <p:nvSpPr>
          <p:cNvPr id="170006" name="AutoShape 22"/>
          <p:cNvSpPr>
            <a:spLocks noChangeArrowheads="1"/>
          </p:cNvSpPr>
          <p:nvPr/>
        </p:nvSpPr>
        <p:spPr bwMode="auto">
          <a:xfrm>
            <a:off x="357188" y="1147878"/>
            <a:ext cx="8786812" cy="649392"/>
          </a:xfrm>
          <a:prstGeom prst="rightArrow">
            <a:avLst>
              <a:gd name="adj1" fmla="val 49880"/>
              <a:gd name="adj2" fmla="val 37990"/>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4800000" scaled="0"/>
          </a:gradFill>
          <a:ln w="9525">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miter lim="800000"/>
            <a:headEnd/>
            <a:tailEnd/>
          </a:ln>
          <a:effectLst/>
        </p:spPr>
        <p:txBody>
          <a:bodyPr wrap="none" lIns="91429" tIns="45714" rIns="91429" bIns="45714" anchor="ctr"/>
          <a:lstStyle/>
          <a:p>
            <a:pPr fontAlgn="base">
              <a:spcBef>
                <a:spcPct val="0"/>
              </a:spcBef>
              <a:spcAft>
                <a:spcPct val="0"/>
              </a:spcAft>
            </a:pPr>
            <a:endParaRPr lang="en-US">
              <a:solidFill>
                <a:prstClr val="black"/>
              </a:solidFill>
              <a:latin typeface="Arial" charset="0"/>
            </a:endParaRPr>
          </a:p>
        </p:txBody>
      </p:sp>
      <p:sp>
        <p:nvSpPr>
          <p:cNvPr id="34" name="Slide Number Placeholder 2"/>
          <p:cNvSpPr txBox="1">
            <a:spLocks/>
          </p:cNvSpPr>
          <p:nvPr/>
        </p:nvSpPr>
        <p:spPr>
          <a:xfrm>
            <a:off x="8372186" y="6311247"/>
            <a:ext cx="381000" cy="365125"/>
          </a:xfrm>
          <a:prstGeom prst="rect">
            <a:avLst/>
          </a:prstGeom>
        </p:spPr>
        <p:txBody>
          <a:bodyPr vert="horz" lIns="90758" tIns="45383" rIns="90758" bIns="45383" rtlCol="0" anchor="ctr"/>
          <a:lstStyle/>
          <a:p>
            <a:pPr algn="r" defTabSz="820295">
              <a:defRPr/>
            </a:pPr>
            <a:fld id="{894C652A-1437-4DEE-BE20-1D8E4CBD3D73}" type="slidenum">
              <a:rPr lang="en-US" sz="1200">
                <a:solidFill>
                  <a:srgbClr val="106636"/>
                </a:solidFill>
                <a:latin typeface="Arial" charset="0"/>
                <a:cs typeface="Arial" pitchFamily="34" charset="0"/>
              </a:rPr>
              <a:pPr algn="r" defTabSz="820295">
                <a:defRPr/>
              </a:pPr>
              <a:t>3</a:t>
            </a:fld>
            <a:endParaRPr lang="en-US" sz="1200" dirty="0">
              <a:solidFill>
                <a:srgbClr val="106636"/>
              </a:solidFill>
              <a:latin typeface="Arial" charset="0"/>
              <a:cs typeface="Arial" pitchFamily="34" charset="0"/>
            </a:endParaRPr>
          </a:p>
        </p:txBody>
      </p:sp>
      <p:sp>
        <p:nvSpPr>
          <p:cNvPr id="44" name="Text Box 21"/>
          <p:cNvSpPr txBox="1">
            <a:spLocks noChangeArrowheads="1"/>
          </p:cNvSpPr>
          <p:nvPr/>
        </p:nvSpPr>
        <p:spPr bwMode="auto">
          <a:xfrm>
            <a:off x="1728938" y="879823"/>
            <a:ext cx="563225" cy="298285"/>
          </a:xfrm>
          <a:prstGeom prst="rect">
            <a:avLst/>
          </a:prstGeom>
          <a:no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a:solidFill>
                  <a:prstClr val="black"/>
                </a:solidFill>
                <a:latin typeface="Arial" charset="0"/>
              </a:rPr>
              <a:t>2002</a:t>
            </a:r>
          </a:p>
        </p:txBody>
      </p:sp>
      <p:sp>
        <p:nvSpPr>
          <p:cNvPr id="46" name="Text Box 21"/>
          <p:cNvSpPr txBox="1">
            <a:spLocks noChangeArrowheads="1"/>
          </p:cNvSpPr>
          <p:nvPr/>
        </p:nvSpPr>
        <p:spPr bwMode="auto">
          <a:xfrm>
            <a:off x="2795241" y="879823"/>
            <a:ext cx="563225" cy="298285"/>
          </a:xfrm>
          <a:prstGeom prst="rect">
            <a:avLst/>
          </a:prstGeom>
          <a:no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a:solidFill>
                  <a:prstClr val="black"/>
                </a:solidFill>
                <a:latin typeface="Arial" charset="0"/>
              </a:rPr>
              <a:t>2004</a:t>
            </a:r>
          </a:p>
        </p:txBody>
      </p:sp>
      <p:sp>
        <p:nvSpPr>
          <p:cNvPr id="54" name="Text Box 18"/>
          <p:cNvSpPr txBox="1">
            <a:spLocks noChangeArrowheads="1"/>
          </p:cNvSpPr>
          <p:nvPr/>
        </p:nvSpPr>
        <p:spPr bwMode="auto">
          <a:xfrm>
            <a:off x="6785668" y="879823"/>
            <a:ext cx="563225" cy="298285"/>
          </a:xfrm>
          <a:prstGeom prst="rect">
            <a:avLst/>
          </a:prstGeom>
          <a:no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a:solidFill>
                  <a:prstClr val="black"/>
                </a:solidFill>
                <a:latin typeface="Arial" charset="0"/>
              </a:rPr>
              <a:t>2010</a:t>
            </a:r>
          </a:p>
        </p:txBody>
      </p:sp>
      <p:sp>
        <p:nvSpPr>
          <p:cNvPr id="52" name="Text Box 21"/>
          <p:cNvSpPr txBox="1">
            <a:spLocks noChangeArrowheads="1"/>
          </p:cNvSpPr>
          <p:nvPr/>
        </p:nvSpPr>
        <p:spPr bwMode="auto">
          <a:xfrm>
            <a:off x="813565" y="879823"/>
            <a:ext cx="563225" cy="298285"/>
          </a:xfrm>
          <a:prstGeom prst="rect">
            <a:avLst/>
          </a:prstGeom>
          <a:no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a:solidFill>
                  <a:prstClr val="black"/>
                </a:solidFill>
                <a:latin typeface="Arial" charset="0"/>
              </a:rPr>
              <a:t>2000</a:t>
            </a:r>
          </a:p>
        </p:txBody>
      </p:sp>
      <p:sp>
        <p:nvSpPr>
          <p:cNvPr id="64" name="Text Box 18"/>
          <p:cNvSpPr txBox="1">
            <a:spLocks noChangeArrowheads="1"/>
          </p:cNvSpPr>
          <p:nvPr/>
        </p:nvSpPr>
        <p:spPr bwMode="auto">
          <a:xfrm>
            <a:off x="5477933" y="879823"/>
            <a:ext cx="563225" cy="298285"/>
          </a:xfrm>
          <a:prstGeom prst="rect">
            <a:avLst/>
          </a:prstGeom>
          <a:no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a:solidFill>
                  <a:prstClr val="black"/>
                </a:solidFill>
                <a:latin typeface="Arial" charset="0"/>
              </a:rPr>
              <a:t>2008</a:t>
            </a:r>
          </a:p>
        </p:txBody>
      </p:sp>
      <p:grpSp>
        <p:nvGrpSpPr>
          <p:cNvPr id="4" name="Group 91"/>
          <p:cNvGrpSpPr/>
          <p:nvPr/>
        </p:nvGrpSpPr>
        <p:grpSpPr>
          <a:xfrm>
            <a:off x="154471" y="1626499"/>
            <a:ext cx="1906850" cy="3078679"/>
            <a:chOff x="316396" y="1626499"/>
            <a:chExt cx="1906850" cy="3078679"/>
          </a:xfrm>
        </p:grpSpPr>
        <p:sp>
          <p:nvSpPr>
            <p:cNvPr id="169988" name="Line 4"/>
            <p:cNvSpPr>
              <a:spLocks noChangeShapeType="1"/>
            </p:cNvSpPr>
            <p:nvPr/>
          </p:nvSpPr>
          <p:spPr bwMode="auto">
            <a:xfrm flipH="1">
              <a:off x="620335" y="1626499"/>
              <a:ext cx="0" cy="2141537"/>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70009" name="Line 25"/>
            <p:cNvSpPr>
              <a:spLocks noChangeShapeType="1"/>
            </p:cNvSpPr>
            <p:nvPr/>
          </p:nvSpPr>
          <p:spPr bwMode="auto">
            <a:xfrm>
              <a:off x="2141185" y="1626499"/>
              <a:ext cx="17753" cy="1952329"/>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pic>
          <p:nvPicPr>
            <p:cNvPr id="66" name="Picture 6" descr="nes_fc"/>
            <p:cNvPicPr>
              <a:picLocks noChangeAspect="1" noChangeArrowheads="1"/>
            </p:cNvPicPr>
            <p:nvPr/>
          </p:nvPicPr>
          <p:blipFill>
            <a:blip r:embed="rId4" cstate="print"/>
            <a:srcRect/>
            <a:stretch>
              <a:fillRect/>
            </a:stretch>
          </p:blipFill>
          <p:spPr bwMode="auto">
            <a:xfrm>
              <a:off x="317189" y="2762250"/>
              <a:ext cx="730561" cy="941788"/>
            </a:xfrm>
            <a:prstGeom prst="rect">
              <a:avLst/>
            </a:prstGeom>
            <a:noFill/>
            <a:ln w="28575">
              <a:solidFill>
                <a:srgbClr val="FF0000"/>
              </a:solidFill>
              <a:miter lim="800000"/>
              <a:headEnd/>
              <a:tailEnd/>
            </a:ln>
          </p:spPr>
        </p:pic>
        <p:pic>
          <p:nvPicPr>
            <p:cNvPr id="11268" name="Picture 4" descr="http://science.energy.gov/~/media/bes/images/reports/cs-xlg.jpg"/>
            <p:cNvPicPr>
              <a:picLocks noChangeAspect="1" noChangeArrowheads="1"/>
            </p:cNvPicPr>
            <p:nvPr/>
          </p:nvPicPr>
          <p:blipFill>
            <a:blip r:embed="rId5" cstate="print"/>
            <a:srcRect/>
            <a:stretch>
              <a:fillRect/>
            </a:stretch>
          </p:blipFill>
          <p:spPr bwMode="auto">
            <a:xfrm>
              <a:off x="316396" y="3746891"/>
              <a:ext cx="747982" cy="958287"/>
            </a:xfrm>
            <a:prstGeom prst="rect">
              <a:avLst/>
            </a:prstGeom>
            <a:noFill/>
            <a:ln w="19050">
              <a:solidFill>
                <a:srgbClr val="FF0000"/>
              </a:solidFill>
            </a:ln>
          </p:spPr>
        </p:pic>
        <p:pic>
          <p:nvPicPr>
            <p:cNvPr id="69" name="Picture 3"/>
            <p:cNvPicPr preferRelativeResize="0">
              <a:picLocks noChangeArrowheads="1"/>
            </p:cNvPicPr>
            <p:nvPr/>
          </p:nvPicPr>
          <p:blipFill>
            <a:blip r:embed="rId6" cstate="print"/>
            <a:srcRect/>
            <a:stretch>
              <a:fillRect/>
            </a:stretch>
          </p:blipFill>
          <p:spPr bwMode="auto">
            <a:xfrm>
              <a:off x="1485395" y="2816718"/>
              <a:ext cx="736518" cy="901699"/>
            </a:xfrm>
            <a:prstGeom prst="rect">
              <a:avLst/>
            </a:prstGeom>
            <a:noFill/>
            <a:ln w="28575">
              <a:solidFill>
                <a:schemeClr val="tx1"/>
              </a:solidFill>
              <a:miter lim="800000"/>
              <a:headEnd/>
              <a:tailEnd/>
            </a:ln>
          </p:spPr>
        </p:pic>
        <p:pic>
          <p:nvPicPr>
            <p:cNvPr id="70" name="Picture 4"/>
            <p:cNvPicPr preferRelativeResize="0">
              <a:picLocks noChangeArrowheads="1"/>
            </p:cNvPicPr>
            <p:nvPr/>
          </p:nvPicPr>
          <p:blipFill>
            <a:blip r:embed="rId7" cstate="print"/>
            <a:srcRect/>
            <a:stretch>
              <a:fillRect/>
            </a:stretch>
          </p:blipFill>
          <p:spPr bwMode="auto">
            <a:xfrm>
              <a:off x="1494240" y="3746891"/>
              <a:ext cx="729006" cy="911122"/>
            </a:xfrm>
            <a:prstGeom prst="rect">
              <a:avLst/>
            </a:prstGeom>
            <a:noFill/>
            <a:ln w="28575">
              <a:solidFill>
                <a:schemeClr val="tx1"/>
              </a:solidFill>
              <a:miter lim="800000"/>
              <a:headEnd/>
              <a:tailEnd/>
            </a:ln>
          </p:spPr>
        </p:pic>
      </p:grpSp>
      <p:grpSp>
        <p:nvGrpSpPr>
          <p:cNvPr id="5" name="Group 102"/>
          <p:cNvGrpSpPr/>
          <p:nvPr/>
        </p:nvGrpSpPr>
        <p:grpSpPr>
          <a:xfrm>
            <a:off x="2112975" y="1638373"/>
            <a:ext cx="4078294" cy="4891618"/>
            <a:chOff x="2486677" y="1721748"/>
            <a:chExt cx="4078294" cy="4891618"/>
          </a:xfrm>
        </p:grpSpPr>
        <p:sp>
          <p:nvSpPr>
            <p:cNvPr id="85" name="Line 2"/>
            <p:cNvSpPr>
              <a:spLocks noChangeShapeType="1"/>
            </p:cNvSpPr>
            <p:nvPr/>
          </p:nvSpPr>
          <p:spPr bwMode="auto">
            <a:xfrm>
              <a:off x="5192048" y="1721748"/>
              <a:ext cx="15237" cy="2228258"/>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70016" name="Line 32"/>
            <p:cNvSpPr>
              <a:spLocks noChangeShapeType="1"/>
            </p:cNvSpPr>
            <p:nvPr/>
          </p:nvSpPr>
          <p:spPr bwMode="auto">
            <a:xfrm>
              <a:off x="5853768" y="1721748"/>
              <a:ext cx="0" cy="1933815"/>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80" name="Line 2"/>
            <p:cNvSpPr>
              <a:spLocks noChangeShapeType="1"/>
            </p:cNvSpPr>
            <p:nvPr/>
          </p:nvSpPr>
          <p:spPr bwMode="auto">
            <a:xfrm>
              <a:off x="4587585" y="1721748"/>
              <a:ext cx="15237" cy="2228258"/>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49" name="Line 26"/>
            <p:cNvSpPr>
              <a:spLocks noChangeShapeType="1"/>
            </p:cNvSpPr>
            <p:nvPr/>
          </p:nvSpPr>
          <p:spPr bwMode="auto">
            <a:xfrm flipH="1">
              <a:off x="3848099" y="1721748"/>
              <a:ext cx="5348" cy="2878827"/>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70010" name="Line 26"/>
            <p:cNvSpPr>
              <a:spLocks noChangeShapeType="1"/>
            </p:cNvSpPr>
            <p:nvPr/>
          </p:nvSpPr>
          <p:spPr bwMode="auto">
            <a:xfrm flipH="1">
              <a:off x="2714625" y="1721748"/>
              <a:ext cx="12430" cy="2878827"/>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53" name="Line 2"/>
            <p:cNvSpPr>
              <a:spLocks noChangeShapeType="1"/>
            </p:cNvSpPr>
            <p:nvPr/>
          </p:nvSpPr>
          <p:spPr bwMode="auto">
            <a:xfrm>
              <a:off x="3335853" y="1721748"/>
              <a:ext cx="13524" cy="1845309"/>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pic>
          <p:nvPicPr>
            <p:cNvPr id="72" name="Picture 42" descr="OD_xlg"/>
            <p:cNvPicPr>
              <a:picLocks noChangeArrowheads="1"/>
            </p:cNvPicPr>
            <p:nvPr/>
          </p:nvPicPr>
          <p:blipFill>
            <a:blip r:embed="rId8" cstate="print"/>
            <a:srcRect/>
            <a:stretch>
              <a:fillRect/>
            </a:stretch>
          </p:blipFill>
          <p:spPr bwMode="auto">
            <a:xfrm>
              <a:off x="2895690" y="3397743"/>
              <a:ext cx="751637" cy="911122"/>
            </a:xfrm>
            <a:prstGeom prst="rect">
              <a:avLst/>
            </a:prstGeom>
            <a:noFill/>
            <a:ln w="28575">
              <a:solidFill>
                <a:schemeClr val="tx1"/>
              </a:solidFill>
              <a:miter lim="800000"/>
              <a:headEnd/>
              <a:tailEnd/>
            </a:ln>
          </p:spPr>
        </p:pic>
        <p:pic>
          <p:nvPicPr>
            <p:cNvPr id="74" name="Picture 3" descr="BES_H_Cover8-03"/>
            <p:cNvPicPr preferRelativeResize="0">
              <a:picLocks noChangeAspect="1" noChangeArrowheads="1"/>
            </p:cNvPicPr>
            <p:nvPr/>
          </p:nvPicPr>
          <p:blipFill>
            <a:blip r:embed="rId9" cstate="print"/>
            <a:srcRect/>
            <a:stretch>
              <a:fillRect/>
            </a:stretch>
          </p:blipFill>
          <p:spPr bwMode="auto">
            <a:xfrm>
              <a:off x="2486677" y="4489664"/>
              <a:ext cx="736475" cy="951923"/>
            </a:xfrm>
            <a:prstGeom prst="rect">
              <a:avLst/>
            </a:prstGeom>
            <a:noFill/>
            <a:ln w="28575">
              <a:solidFill>
                <a:srgbClr val="FF0000"/>
              </a:solidFill>
              <a:miter lim="800000"/>
              <a:headEnd/>
              <a:tailEnd/>
            </a:ln>
          </p:spPr>
        </p:pic>
        <p:pic>
          <p:nvPicPr>
            <p:cNvPr id="75" name="Picture 4"/>
            <p:cNvPicPr preferRelativeResize="0">
              <a:picLocks noChangeAspect="1" noChangeArrowheads="1"/>
            </p:cNvPicPr>
            <p:nvPr/>
          </p:nvPicPr>
          <p:blipFill>
            <a:blip r:embed="rId10" cstate="print"/>
            <a:srcRect/>
            <a:stretch>
              <a:fillRect/>
            </a:stretch>
          </p:blipFill>
          <p:spPr bwMode="auto">
            <a:xfrm>
              <a:off x="3270886" y="4485292"/>
              <a:ext cx="736042" cy="951364"/>
            </a:xfrm>
            <a:prstGeom prst="rect">
              <a:avLst/>
            </a:prstGeom>
            <a:noFill/>
            <a:ln w="28575">
              <a:solidFill>
                <a:srgbClr val="FF0000"/>
              </a:solidFill>
              <a:miter lim="800000"/>
              <a:headEnd/>
              <a:tailEnd/>
            </a:ln>
          </p:spPr>
        </p:pic>
        <p:pic>
          <p:nvPicPr>
            <p:cNvPr id="76" name="Picture 5"/>
            <p:cNvPicPr preferRelativeResize="0">
              <a:picLocks noChangeAspect="1" noChangeArrowheads="1"/>
            </p:cNvPicPr>
            <p:nvPr/>
          </p:nvPicPr>
          <p:blipFill>
            <a:blip r:embed="rId11" cstate="print">
              <a:lum bright="-10000" contrast="20000"/>
            </a:blip>
            <a:srcRect/>
            <a:stretch>
              <a:fillRect/>
            </a:stretch>
          </p:blipFill>
          <p:spPr bwMode="auto">
            <a:xfrm>
              <a:off x="4154939" y="5673280"/>
              <a:ext cx="727318" cy="940086"/>
            </a:xfrm>
            <a:prstGeom prst="rect">
              <a:avLst/>
            </a:prstGeom>
            <a:noFill/>
            <a:ln w="28575">
              <a:solidFill>
                <a:srgbClr val="FF0000"/>
              </a:solidFill>
              <a:miter lim="800000"/>
              <a:headEnd/>
              <a:tailEnd/>
            </a:ln>
          </p:spPr>
        </p:pic>
        <p:pic>
          <p:nvPicPr>
            <p:cNvPr id="77" name="Picture 6"/>
            <p:cNvPicPr preferRelativeResize="0">
              <a:picLocks noChangeAspect="1" noChangeArrowheads="1"/>
            </p:cNvPicPr>
            <p:nvPr/>
          </p:nvPicPr>
          <p:blipFill>
            <a:blip r:embed="rId12" cstate="print"/>
            <a:srcRect/>
            <a:stretch>
              <a:fillRect/>
            </a:stretch>
          </p:blipFill>
          <p:spPr bwMode="auto">
            <a:xfrm>
              <a:off x="4154971" y="4707509"/>
              <a:ext cx="728138" cy="941150"/>
            </a:xfrm>
            <a:prstGeom prst="rect">
              <a:avLst/>
            </a:prstGeom>
            <a:noFill/>
            <a:ln w="28575">
              <a:solidFill>
                <a:srgbClr val="FF0000"/>
              </a:solidFill>
              <a:miter lim="800000"/>
              <a:headEnd/>
              <a:tailEnd/>
            </a:ln>
          </p:spPr>
        </p:pic>
        <p:pic>
          <p:nvPicPr>
            <p:cNvPr id="78" name="Picture 7"/>
            <p:cNvPicPr preferRelativeResize="0">
              <a:picLocks noChangeAspect="1" noChangeArrowheads="1"/>
            </p:cNvPicPr>
            <p:nvPr/>
          </p:nvPicPr>
          <p:blipFill>
            <a:blip r:embed="rId13" cstate="print"/>
            <a:srcRect/>
            <a:stretch>
              <a:fillRect/>
            </a:stretch>
          </p:blipFill>
          <p:spPr bwMode="auto">
            <a:xfrm>
              <a:off x="4153235" y="2816718"/>
              <a:ext cx="729048" cy="942323"/>
            </a:xfrm>
            <a:prstGeom prst="rect">
              <a:avLst/>
            </a:prstGeom>
            <a:noFill/>
            <a:ln w="28575">
              <a:solidFill>
                <a:srgbClr val="FF0000"/>
              </a:solidFill>
              <a:miter lim="800000"/>
              <a:headEnd/>
              <a:tailEnd/>
            </a:ln>
          </p:spPr>
        </p:pic>
        <p:pic>
          <p:nvPicPr>
            <p:cNvPr id="79" name="Picture 12" descr="Cover_921"/>
            <p:cNvPicPr preferRelativeResize="0">
              <a:picLocks noChangeAspect="1" noChangeArrowheads="1"/>
            </p:cNvPicPr>
            <p:nvPr/>
          </p:nvPicPr>
          <p:blipFill>
            <a:blip r:embed="rId14" cstate="print"/>
            <a:srcRect/>
            <a:stretch>
              <a:fillRect/>
            </a:stretch>
          </p:blipFill>
          <p:spPr bwMode="auto">
            <a:xfrm>
              <a:off x="4154101" y="3746891"/>
              <a:ext cx="729048" cy="942323"/>
            </a:xfrm>
            <a:prstGeom prst="rect">
              <a:avLst/>
            </a:prstGeom>
            <a:noFill/>
            <a:ln w="28575">
              <a:solidFill>
                <a:srgbClr val="FF0000"/>
              </a:solidFill>
              <a:miter lim="800000"/>
              <a:headEnd/>
              <a:tailEnd/>
            </a:ln>
          </p:spPr>
        </p:pic>
        <p:pic>
          <p:nvPicPr>
            <p:cNvPr id="81" name="Picture 8" descr="EES_xlg"/>
            <p:cNvPicPr preferRelativeResize="0">
              <a:picLocks noChangeAspect="1" noChangeArrowheads="1"/>
            </p:cNvPicPr>
            <p:nvPr/>
          </p:nvPicPr>
          <p:blipFill>
            <a:blip r:embed="rId15" cstate="print"/>
            <a:srcRect/>
            <a:stretch>
              <a:fillRect/>
            </a:stretch>
          </p:blipFill>
          <p:spPr bwMode="auto">
            <a:xfrm>
              <a:off x="5009301" y="3746891"/>
              <a:ext cx="723679" cy="935385"/>
            </a:xfrm>
            <a:prstGeom prst="rect">
              <a:avLst/>
            </a:prstGeom>
            <a:noFill/>
            <a:ln w="28575">
              <a:solidFill>
                <a:srgbClr val="FF0000"/>
              </a:solidFill>
              <a:miter lim="800000"/>
              <a:headEnd/>
              <a:tailEnd/>
            </a:ln>
          </p:spPr>
        </p:pic>
        <p:pic>
          <p:nvPicPr>
            <p:cNvPr id="82" name="Picture 9" descr="CAT_lg"/>
            <p:cNvPicPr preferRelativeResize="0">
              <a:picLocks noChangeAspect="1" noChangeArrowheads="1"/>
            </p:cNvPicPr>
            <p:nvPr/>
          </p:nvPicPr>
          <p:blipFill>
            <a:blip r:embed="rId16" cstate="print"/>
            <a:srcRect/>
            <a:stretch>
              <a:fillRect/>
            </a:stretch>
          </p:blipFill>
          <p:spPr bwMode="auto">
            <a:xfrm>
              <a:off x="5015872" y="4707509"/>
              <a:ext cx="714496" cy="925019"/>
            </a:xfrm>
            <a:prstGeom prst="rect">
              <a:avLst/>
            </a:prstGeom>
            <a:noFill/>
            <a:ln w="28575">
              <a:solidFill>
                <a:srgbClr val="FF0000"/>
              </a:solidFill>
              <a:miter lim="800000"/>
              <a:headEnd/>
              <a:tailEnd/>
            </a:ln>
          </p:spPr>
        </p:pic>
        <p:pic>
          <p:nvPicPr>
            <p:cNvPr id="83" name="Picture 10" descr="GEO_lg"/>
            <p:cNvPicPr preferRelativeResize="0">
              <a:picLocks noChangeAspect="1" noChangeArrowheads="1"/>
            </p:cNvPicPr>
            <p:nvPr/>
          </p:nvPicPr>
          <p:blipFill>
            <a:blip r:embed="rId17" cstate="print"/>
            <a:srcRect/>
            <a:stretch>
              <a:fillRect/>
            </a:stretch>
          </p:blipFill>
          <p:spPr bwMode="auto">
            <a:xfrm>
              <a:off x="5013001" y="2816718"/>
              <a:ext cx="715661" cy="925020"/>
            </a:xfrm>
            <a:prstGeom prst="rect">
              <a:avLst/>
            </a:prstGeom>
            <a:noFill/>
            <a:ln w="28575">
              <a:solidFill>
                <a:srgbClr val="FF0000"/>
              </a:solidFill>
              <a:miter lim="800000"/>
              <a:headEnd/>
              <a:tailEnd/>
            </a:ln>
          </p:spPr>
        </p:pic>
        <p:pic>
          <p:nvPicPr>
            <p:cNvPr id="84" name="Picture 11" descr="MuEE"/>
            <p:cNvPicPr preferRelativeResize="0">
              <a:picLocks noChangeAspect="1" noChangeArrowheads="1"/>
            </p:cNvPicPr>
            <p:nvPr/>
          </p:nvPicPr>
          <p:blipFill>
            <a:blip r:embed="rId18" cstate="print"/>
            <a:srcRect/>
            <a:stretch>
              <a:fillRect/>
            </a:stretch>
          </p:blipFill>
          <p:spPr bwMode="auto">
            <a:xfrm>
              <a:off x="5011938" y="5673280"/>
              <a:ext cx="721042" cy="931975"/>
            </a:xfrm>
            <a:prstGeom prst="rect">
              <a:avLst/>
            </a:prstGeom>
            <a:noFill/>
            <a:ln w="28575">
              <a:solidFill>
                <a:srgbClr val="FF0000"/>
              </a:solidFill>
              <a:miter lim="800000"/>
              <a:headEnd/>
              <a:tailEnd/>
            </a:ln>
          </p:spPr>
        </p:pic>
        <p:pic>
          <p:nvPicPr>
            <p:cNvPr id="86" name="Picture 4" descr="GC_xlg"/>
            <p:cNvPicPr>
              <a:picLocks noChangeAspect="1" noChangeArrowheads="1"/>
            </p:cNvPicPr>
            <p:nvPr/>
          </p:nvPicPr>
          <p:blipFill>
            <a:blip r:embed="rId19" cstate="print"/>
            <a:srcRect/>
            <a:stretch>
              <a:fillRect/>
            </a:stretch>
          </p:blipFill>
          <p:spPr bwMode="auto">
            <a:xfrm>
              <a:off x="5805372" y="3423238"/>
              <a:ext cx="751913" cy="972836"/>
            </a:xfrm>
            <a:prstGeom prst="rect">
              <a:avLst/>
            </a:prstGeom>
            <a:noFill/>
            <a:ln w="19050">
              <a:solidFill>
                <a:schemeClr val="tx1"/>
              </a:solidFill>
            </a:ln>
          </p:spPr>
        </p:pic>
        <p:pic>
          <p:nvPicPr>
            <p:cNvPr id="87" name="Picture 41"/>
            <p:cNvPicPr preferRelativeResize="0">
              <a:picLocks noChangeAspect="1" noChangeArrowheads="1"/>
            </p:cNvPicPr>
            <p:nvPr/>
          </p:nvPicPr>
          <p:blipFill>
            <a:blip r:embed="rId20" cstate="print"/>
            <a:srcRect/>
            <a:stretch>
              <a:fillRect/>
            </a:stretch>
          </p:blipFill>
          <p:spPr bwMode="auto">
            <a:xfrm>
              <a:off x="5805372" y="4421245"/>
              <a:ext cx="759599" cy="960380"/>
            </a:xfrm>
            <a:prstGeom prst="rect">
              <a:avLst/>
            </a:prstGeom>
            <a:noFill/>
            <a:ln w="28575">
              <a:solidFill>
                <a:schemeClr val="tx1"/>
              </a:solidFill>
              <a:miter lim="800000"/>
              <a:headEnd/>
              <a:tailEnd/>
            </a:ln>
          </p:spPr>
        </p:pic>
      </p:grpSp>
      <p:grpSp>
        <p:nvGrpSpPr>
          <p:cNvPr id="6" name="Group 100"/>
          <p:cNvGrpSpPr/>
          <p:nvPr/>
        </p:nvGrpSpPr>
        <p:grpSpPr>
          <a:xfrm>
            <a:off x="6649664" y="1626499"/>
            <a:ext cx="754354" cy="4765970"/>
            <a:chOff x="6849564" y="1626499"/>
            <a:chExt cx="754354" cy="4765970"/>
          </a:xfrm>
        </p:grpSpPr>
        <p:sp>
          <p:nvSpPr>
            <p:cNvPr id="95" name="Line 32"/>
            <p:cNvSpPr>
              <a:spLocks noChangeShapeType="1"/>
            </p:cNvSpPr>
            <p:nvPr/>
          </p:nvSpPr>
          <p:spPr bwMode="auto">
            <a:xfrm>
              <a:off x="7338867" y="1626499"/>
              <a:ext cx="2" cy="1933815"/>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pic>
          <p:nvPicPr>
            <p:cNvPr id="88" name="Picture 87" descr="SETF_xlg.jpg"/>
            <p:cNvPicPr>
              <a:picLocks noChangeAspect="1"/>
            </p:cNvPicPr>
            <p:nvPr/>
          </p:nvPicPr>
          <p:blipFill>
            <a:blip r:embed="rId21" cstate="print"/>
            <a:stretch>
              <a:fillRect/>
            </a:stretch>
          </p:blipFill>
          <p:spPr>
            <a:xfrm>
              <a:off x="6853158" y="3423238"/>
              <a:ext cx="739444" cy="957052"/>
            </a:xfrm>
            <a:prstGeom prst="rect">
              <a:avLst/>
            </a:prstGeom>
            <a:ln w="28575">
              <a:solidFill>
                <a:schemeClr val="tx1"/>
              </a:solidFill>
            </a:ln>
          </p:spPr>
        </p:pic>
        <p:pic>
          <p:nvPicPr>
            <p:cNvPr id="90" name="Picture 89" descr="CCB2020_xlg.jpg"/>
            <p:cNvPicPr>
              <a:picLocks noChangeAspect="1"/>
            </p:cNvPicPr>
            <p:nvPr/>
          </p:nvPicPr>
          <p:blipFill>
            <a:blip r:embed="rId22" cstate="print"/>
            <a:stretch>
              <a:fillRect/>
            </a:stretch>
          </p:blipFill>
          <p:spPr>
            <a:xfrm>
              <a:off x="6849564" y="5417838"/>
              <a:ext cx="753027" cy="974631"/>
            </a:xfrm>
            <a:prstGeom prst="rect">
              <a:avLst/>
            </a:prstGeom>
            <a:ln w="28575">
              <a:solidFill>
                <a:srgbClr val="FF0000"/>
              </a:solidFill>
            </a:ln>
          </p:spPr>
        </p:pic>
        <p:pic>
          <p:nvPicPr>
            <p:cNvPr id="91" name="Picture 90" descr="CMSC_xlg.jpg"/>
            <p:cNvPicPr>
              <a:picLocks noChangeAspect="1"/>
            </p:cNvPicPr>
            <p:nvPr/>
          </p:nvPicPr>
          <p:blipFill>
            <a:blip r:embed="rId23" cstate="print"/>
            <a:stretch>
              <a:fillRect/>
            </a:stretch>
          </p:blipFill>
          <p:spPr>
            <a:xfrm>
              <a:off x="6850893" y="4421245"/>
              <a:ext cx="753025" cy="974631"/>
            </a:xfrm>
            <a:prstGeom prst="rect">
              <a:avLst/>
            </a:prstGeom>
            <a:ln w="28575">
              <a:solidFill>
                <a:srgbClr val="FF0000"/>
              </a:solidFill>
            </a:ln>
          </p:spPr>
        </p:pic>
      </p:grpSp>
      <p:sp>
        <p:nvSpPr>
          <p:cNvPr id="94" name="Line 32"/>
          <p:cNvSpPr>
            <a:spLocks noChangeShapeType="1"/>
          </p:cNvSpPr>
          <p:nvPr/>
        </p:nvSpPr>
        <p:spPr bwMode="auto">
          <a:xfrm>
            <a:off x="7830946" y="1626499"/>
            <a:ext cx="2" cy="1933815"/>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dirty="0">
              <a:solidFill>
                <a:prstClr val="black"/>
              </a:solidFill>
              <a:latin typeface="Arial" charset="0"/>
            </a:endParaRPr>
          </a:p>
        </p:txBody>
      </p:sp>
      <p:pic>
        <p:nvPicPr>
          <p:cNvPr id="1026" name="Picture 2"/>
          <p:cNvPicPr>
            <a:picLocks noChangeAspect="1" noChangeArrowheads="1"/>
          </p:cNvPicPr>
          <p:nvPr/>
        </p:nvPicPr>
        <p:blipFill>
          <a:blip r:embed="rId24" cstate="print"/>
          <a:srcRect/>
          <a:stretch>
            <a:fillRect/>
          </a:stretch>
        </p:blipFill>
        <p:spPr bwMode="auto">
          <a:xfrm>
            <a:off x="7462136" y="3490176"/>
            <a:ext cx="812934" cy="1050155"/>
          </a:xfrm>
          <a:prstGeom prst="rect">
            <a:avLst/>
          </a:prstGeom>
          <a:noFill/>
          <a:ln w="9525">
            <a:solidFill>
              <a:schemeClr val="tx1"/>
            </a:solidFill>
            <a:miter lim="800000"/>
            <a:headEnd/>
            <a:tailEnd/>
          </a:ln>
        </p:spPr>
      </p:pic>
      <p:pic>
        <p:nvPicPr>
          <p:cNvPr id="71" name="Picture 70" descr="nren-xlg.jpg"/>
          <p:cNvPicPr>
            <a:picLocks noChangeAspect="1"/>
          </p:cNvPicPr>
          <p:nvPr/>
        </p:nvPicPr>
        <p:blipFill>
          <a:blip r:embed="rId25" cstate="print"/>
          <a:stretch>
            <a:fillRect/>
          </a:stretch>
        </p:blipFill>
        <p:spPr>
          <a:xfrm>
            <a:off x="2522349" y="2290825"/>
            <a:ext cx="761054" cy="971550"/>
          </a:xfrm>
          <a:prstGeom prst="rect">
            <a:avLst/>
          </a:prstGeom>
          <a:ln w="19050">
            <a:solidFill>
              <a:srgbClr val="FF0000"/>
            </a:solidFill>
          </a:ln>
        </p:spPr>
      </p:pic>
      <p:cxnSp>
        <p:nvCxnSpPr>
          <p:cNvPr id="93" name="Straight Connector 92"/>
          <p:cNvCxnSpPr/>
          <p:nvPr/>
        </p:nvCxnSpPr>
        <p:spPr>
          <a:xfrm>
            <a:off x="83875" y="5857875"/>
            <a:ext cx="371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3875" y="6096000"/>
            <a:ext cx="3714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569650" y="5629275"/>
            <a:ext cx="795411"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Arial" charset="0"/>
              </a:rPr>
              <a:t>BESAC</a:t>
            </a:r>
          </a:p>
        </p:txBody>
      </p:sp>
      <p:sp>
        <p:nvSpPr>
          <p:cNvPr id="98" name="TextBox 97"/>
          <p:cNvSpPr txBox="1"/>
          <p:nvPr/>
        </p:nvSpPr>
        <p:spPr>
          <a:xfrm>
            <a:off x="626800" y="5915025"/>
            <a:ext cx="545342"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Arial" charset="0"/>
              </a:rPr>
              <a:t>BES</a:t>
            </a:r>
          </a:p>
        </p:txBody>
      </p:sp>
      <p:sp>
        <p:nvSpPr>
          <p:cNvPr id="100" name="Rectangle 99"/>
          <p:cNvSpPr/>
          <p:nvPr/>
        </p:nvSpPr>
        <p:spPr>
          <a:xfrm>
            <a:off x="3114675" y="6596390"/>
            <a:ext cx="6029325" cy="261610"/>
          </a:xfrm>
          <a:prstGeom prst="rect">
            <a:avLst/>
          </a:prstGeom>
        </p:spPr>
        <p:txBody>
          <a:bodyPr wrap="square">
            <a:spAutoFit/>
          </a:bodyPr>
          <a:lstStyle/>
          <a:p>
            <a:pPr fontAlgn="base">
              <a:spcBef>
                <a:spcPct val="0"/>
              </a:spcBef>
              <a:spcAft>
                <a:spcPct val="0"/>
              </a:spcAft>
            </a:pPr>
            <a:r>
              <a:rPr lang="en-US" sz="1100" u="sng" dirty="0">
                <a:solidFill>
                  <a:srgbClr val="0000FF"/>
                </a:solidFill>
                <a:latin typeface="Arial" charset="0"/>
              </a:rPr>
              <a:t>http://science.energy.gov/bes/news-and-resources/reports/</a:t>
            </a:r>
          </a:p>
        </p:txBody>
      </p:sp>
      <p:sp>
        <p:nvSpPr>
          <p:cNvPr id="106" name="Text Box 20"/>
          <p:cNvSpPr txBox="1">
            <a:spLocks noChangeArrowheads="1"/>
          </p:cNvSpPr>
          <p:nvPr/>
        </p:nvSpPr>
        <p:spPr bwMode="auto">
          <a:xfrm>
            <a:off x="8401005" y="877844"/>
            <a:ext cx="563225" cy="298285"/>
          </a:xfrm>
          <a:prstGeom prst="rect">
            <a:avLst/>
          </a:prstGeom>
          <a:solidFill>
            <a:schemeClr val="bg1"/>
          </a:solidFill>
          <a:ln w="9525">
            <a:noFill/>
            <a:miter lim="800000"/>
            <a:headEnd/>
            <a:tailEnd/>
          </a:ln>
          <a:effectLst/>
        </p:spPr>
        <p:txBody>
          <a:bodyPr wrap="none" lIns="82039" tIns="41020" rIns="82039" bIns="41020">
            <a:spAutoFit/>
          </a:bodyPr>
          <a:lstStyle/>
          <a:p>
            <a:pPr fontAlgn="base">
              <a:spcBef>
                <a:spcPct val="0"/>
              </a:spcBef>
              <a:spcAft>
                <a:spcPct val="0"/>
              </a:spcAft>
            </a:pPr>
            <a:r>
              <a:rPr lang="en-US" sz="1400" dirty="0" smtClean="0">
                <a:solidFill>
                  <a:prstClr val="black"/>
                </a:solidFill>
                <a:latin typeface="Arial" charset="0"/>
              </a:rPr>
              <a:t>2015</a:t>
            </a:r>
            <a:endParaRPr lang="en-US" sz="1400" dirty="0">
              <a:solidFill>
                <a:prstClr val="black"/>
              </a:solidFill>
              <a:latin typeface="Arial" charset="0"/>
            </a:endParaRPr>
          </a:p>
        </p:txBody>
      </p:sp>
      <p:grpSp>
        <p:nvGrpSpPr>
          <p:cNvPr id="8" name="Group 7"/>
          <p:cNvGrpSpPr/>
          <p:nvPr/>
        </p:nvGrpSpPr>
        <p:grpSpPr>
          <a:xfrm>
            <a:off x="1438386" y="1592075"/>
            <a:ext cx="7387117" cy="1757242"/>
            <a:chOff x="1438386" y="1592075"/>
            <a:chExt cx="7387117" cy="1757242"/>
          </a:xfrm>
        </p:grpSpPr>
        <p:grpSp>
          <p:nvGrpSpPr>
            <p:cNvPr id="3" name="Group 99"/>
            <p:cNvGrpSpPr/>
            <p:nvPr/>
          </p:nvGrpSpPr>
          <p:grpSpPr>
            <a:xfrm>
              <a:off x="5794525" y="1592075"/>
              <a:ext cx="1265533" cy="1757242"/>
              <a:chOff x="6084601" y="1639576"/>
              <a:chExt cx="1265533" cy="1757242"/>
            </a:xfrm>
          </p:grpSpPr>
          <p:sp>
            <p:nvSpPr>
              <p:cNvPr id="89" name="Line 26"/>
              <p:cNvSpPr>
                <a:spLocks noChangeShapeType="1"/>
              </p:cNvSpPr>
              <p:nvPr/>
            </p:nvSpPr>
            <p:spPr bwMode="auto">
              <a:xfrm flipH="1">
                <a:off x="7212631" y="1639576"/>
                <a:ext cx="18123" cy="1416598"/>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56" name="Line 26"/>
              <p:cNvSpPr>
                <a:spLocks noChangeShapeType="1"/>
              </p:cNvSpPr>
              <p:nvPr/>
            </p:nvSpPr>
            <p:spPr bwMode="auto">
              <a:xfrm>
                <a:off x="6665828" y="1645549"/>
                <a:ext cx="0" cy="702326"/>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55" name="Text Box 8"/>
              <p:cNvSpPr txBox="1">
                <a:spLocks noChangeArrowheads="1"/>
              </p:cNvSpPr>
              <p:nvPr/>
            </p:nvSpPr>
            <p:spPr bwMode="auto">
              <a:xfrm>
                <a:off x="6369983" y="1895921"/>
                <a:ext cx="770563" cy="334764"/>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spcBef>
                    <a:spcPct val="0"/>
                  </a:spcBef>
                  <a:spcAft>
                    <a:spcPct val="0"/>
                  </a:spcAft>
                </a:pPr>
                <a:r>
                  <a:rPr lang="en-US" sz="1400" dirty="0">
                    <a:solidFill>
                      <a:srgbClr val="106636"/>
                    </a:solidFill>
                    <a:latin typeface="Arial" charset="0"/>
                  </a:rPr>
                  <a:t>EFRCs</a:t>
                </a:r>
              </a:p>
            </p:txBody>
          </p:sp>
          <p:sp>
            <p:nvSpPr>
              <p:cNvPr id="50" name="Text Box 8"/>
              <p:cNvSpPr txBox="1">
                <a:spLocks noChangeArrowheads="1"/>
              </p:cNvSpPr>
              <p:nvPr/>
            </p:nvSpPr>
            <p:spPr bwMode="auto">
              <a:xfrm>
                <a:off x="6529346" y="2754153"/>
                <a:ext cx="820788" cy="642665"/>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lnSpc>
                    <a:spcPts val="1436"/>
                  </a:lnSpc>
                  <a:spcBef>
                    <a:spcPct val="0"/>
                  </a:spcBef>
                  <a:spcAft>
                    <a:spcPct val="0"/>
                  </a:spcAft>
                </a:pPr>
                <a:r>
                  <a:rPr lang="en-US" sz="1400" dirty="0">
                    <a:solidFill>
                      <a:srgbClr val="106636"/>
                    </a:solidFill>
                    <a:latin typeface="Arial" charset="0"/>
                  </a:rPr>
                  <a:t>Solar Fuels Hub</a:t>
                </a:r>
              </a:p>
            </p:txBody>
          </p:sp>
          <p:sp>
            <p:nvSpPr>
              <p:cNvPr id="103" name="Text Box 8"/>
              <p:cNvSpPr txBox="1">
                <a:spLocks noChangeArrowheads="1"/>
              </p:cNvSpPr>
              <p:nvPr/>
            </p:nvSpPr>
            <p:spPr bwMode="auto">
              <a:xfrm>
                <a:off x="6084601" y="2318017"/>
                <a:ext cx="1094447" cy="334764"/>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lnSpc>
                    <a:spcPts val="1200"/>
                  </a:lnSpc>
                  <a:spcBef>
                    <a:spcPct val="0"/>
                  </a:spcBef>
                  <a:spcAft>
                    <a:spcPct val="0"/>
                  </a:spcAft>
                </a:pPr>
                <a:r>
                  <a:rPr lang="en-US" sz="1100" b="1" dirty="0" smtClean="0">
                    <a:solidFill>
                      <a:srgbClr val="106636"/>
                    </a:solidFill>
                    <a:latin typeface="Arial" charset="0"/>
                  </a:rPr>
                  <a:t>Early Career Awards</a:t>
                </a:r>
                <a:endParaRPr lang="en-US" sz="1100" b="1" dirty="0">
                  <a:solidFill>
                    <a:srgbClr val="106636"/>
                  </a:solidFill>
                  <a:latin typeface="Arial" charset="0"/>
                </a:endParaRPr>
              </a:p>
            </p:txBody>
          </p:sp>
        </p:grpSp>
        <p:sp>
          <p:nvSpPr>
            <p:cNvPr id="67" name="Line 26"/>
            <p:cNvSpPr>
              <a:spLocks noChangeShapeType="1"/>
            </p:cNvSpPr>
            <p:nvPr/>
          </p:nvSpPr>
          <p:spPr bwMode="auto">
            <a:xfrm>
              <a:off x="7933871" y="1618104"/>
              <a:ext cx="16486" cy="877866"/>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68" name="Text Box 8"/>
            <p:cNvSpPr txBox="1">
              <a:spLocks noChangeArrowheads="1"/>
            </p:cNvSpPr>
            <p:nvPr/>
          </p:nvSpPr>
          <p:spPr bwMode="auto">
            <a:xfrm>
              <a:off x="7552954" y="2477610"/>
              <a:ext cx="927017" cy="408449"/>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lnSpc>
                  <a:spcPts val="1436"/>
                </a:lnSpc>
                <a:spcBef>
                  <a:spcPct val="0"/>
                </a:spcBef>
                <a:spcAft>
                  <a:spcPct val="0"/>
                </a:spcAft>
              </a:pPr>
              <a:r>
                <a:rPr lang="en-US" sz="1400" dirty="0">
                  <a:solidFill>
                    <a:srgbClr val="106636"/>
                  </a:solidFill>
                  <a:latin typeface="Arial" charset="0"/>
                </a:rPr>
                <a:t>Batteries Hub</a:t>
              </a:r>
            </a:p>
          </p:txBody>
        </p:sp>
        <p:grpSp>
          <p:nvGrpSpPr>
            <p:cNvPr id="2" name="Group 70"/>
            <p:cNvGrpSpPr/>
            <p:nvPr/>
          </p:nvGrpSpPr>
          <p:grpSpPr>
            <a:xfrm>
              <a:off x="1438386" y="1626499"/>
              <a:ext cx="616449" cy="615302"/>
              <a:chOff x="1438386" y="1626499"/>
              <a:chExt cx="616449" cy="615302"/>
            </a:xfrm>
          </p:grpSpPr>
          <p:sp>
            <p:nvSpPr>
              <p:cNvPr id="63" name="Line 26"/>
              <p:cNvSpPr>
                <a:spLocks noChangeShapeType="1"/>
              </p:cNvSpPr>
              <p:nvPr/>
            </p:nvSpPr>
            <p:spPr bwMode="auto">
              <a:xfrm>
                <a:off x="1917148" y="1626499"/>
                <a:ext cx="1113" cy="529465"/>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62" name="Text Box 8"/>
              <p:cNvSpPr txBox="1">
                <a:spLocks noChangeArrowheads="1"/>
              </p:cNvSpPr>
              <p:nvPr/>
            </p:nvSpPr>
            <p:spPr bwMode="auto">
              <a:xfrm>
                <a:off x="1438386" y="1895921"/>
                <a:ext cx="616449" cy="345880"/>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spcBef>
                    <a:spcPct val="0"/>
                  </a:spcBef>
                  <a:spcAft>
                    <a:spcPct val="0"/>
                  </a:spcAft>
                </a:pPr>
                <a:endParaRPr lang="en-US" sz="400" dirty="0">
                  <a:solidFill>
                    <a:srgbClr val="FF0000"/>
                  </a:solidFill>
                  <a:latin typeface="Arial" charset="0"/>
                </a:endParaRPr>
              </a:p>
              <a:p>
                <a:pPr algn="ctr" fontAlgn="base">
                  <a:lnSpc>
                    <a:spcPts val="1436"/>
                  </a:lnSpc>
                  <a:spcBef>
                    <a:spcPct val="0"/>
                  </a:spcBef>
                  <a:spcAft>
                    <a:spcPct val="0"/>
                  </a:spcAft>
                </a:pPr>
                <a:r>
                  <a:rPr lang="en-US" sz="1400" dirty="0">
                    <a:solidFill>
                      <a:srgbClr val="106636"/>
                    </a:solidFill>
                    <a:latin typeface="Arial" charset="0"/>
                  </a:rPr>
                  <a:t>NNI</a:t>
                </a:r>
              </a:p>
            </p:txBody>
          </p:sp>
        </p:grpSp>
        <p:grpSp>
          <p:nvGrpSpPr>
            <p:cNvPr id="92" name="Group 70"/>
            <p:cNvGrpSpPr/>
            <p:nvPr/>
          </p:nvGrpSpPr>
          <p:grpSpPr>
            <a:xfrm>
              <a:off x="3326947" y="1626919"/>
              <a:ext cx="616449" cy="615302"/>
              <a:chOff x="1438386" y="1626499"/>
              <a:chExt cx="616449" cy="615302"/>
            </a:xfrm>
          </p:grpSpPr>
          <p:sp>
            <p:nvSpPr>
              <p:cNvPr id="101" name="Line 26"/>
              <p:cNvSpPr>
                <a:spLocks noChangeShapeType="1"/>
              </p:cNvSpPr>
              <p:nvPr/>
            </p:nvSpPr>
            <p:spPr bwMode="auto">
              <a:xfrm>
                <a:off x="1917148" y="1626499"/>
                <a:ext cx="1113" cy="529465"/>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02" name="Text Box 8"/>
              <p:cNvSpPr txBox="1">
                <a:spLocks noChangeArrowheads="1"/>
              </p:cNvSpPr>
              <p:nvPr/>
            </p:nvSpPr>
            <p:spPr bwMode="auto">
              <a:xfrm>
                <a:off x="1438386" y="1895921"/>
                <a:ext cx="616449" cy="345880"/>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spcBef>
                    <a:spcPct val="0"/>
                  </a:spcBef>
                  <a:spcAft>
                    <a:spcPct val="0"/>
                  </a:spcAft>
                </a:pPr>
                <a:endParaRPr lang="en-US" sz="400" dirty="0">
                  <a:solidFill>
                    <a:srgbClr val="FF0000"/>
                  </a:solidFill>
                  <a:latin typeface="Arial" charset="0"/>
                </a:endParaRPr>
              </a:p>
              <a:p>
                <a:pPr algn="ctr" fontAlgn="base">
                  <a:lnSpc>
                    <a:spcPts val="1436"/>
                  </a:lnSpc>
                  <a:spcBef>
                    <a:spcPct val="0"/>
                  </a:spcBef>
                  <a:spcAft>
                    <a:spcPct val="0"/>
                  </a:spcAft>
                </a:pPr>
                <a:r>
                  <a:rPr lang="en-US" sz="1400" dirty="0">
                    <a:solidFill>
                      <a:srgbClr val="106636"/>
                    </a:solidFill>
                    <a:latin typeface="Arial" charset="0"/>
                  </a:rPr>
                  <a:t>HFI</a:t>
                </a:r>
              </a:p>
            </p:txBody>
          </p:sp>
        </p:grpSp>
        <p:sp>
          <p:nvSpPr>
            <p:cNvPr id="104" name="Line 26"/>
            <p:cNvSpPr>
              <a:spLocks noChangeShapeType="1"/>
            </p:cNvSpPr>
            <p:nvPr/>
          </p:nvSpPr>
          <p:spPr bwMode="auto">
            <a:xfrm>
              <a:off x="8718226" y="1634073"/>
              <a:ext cx="0" cy="1375915"/>
            </a:xfrm>
            <a:prstGeom prst="line">
              <a:avLst/>
            </a:prstGeom>
            <a:noFill/>
            <a:ln w="38100">
              <a:solidFill>
                <a:srgbClr val="106636"/>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sp>
          <p:nvSpPr>
            <p:cNvPr id="107" name="Text Box 8"/>
            <p:cNvSpPr txBox="1">
              <a:spLocks noChangeArrowheads="1"/>
            </p:cNvSpPr>
            <p:nvPr/>
          </p:nvSpPr>
          <p:spPr bwMode="auto">
            <a:xfrm>
              <a:off x="8258499" y="3000570"/>
              <a:ext cx="567004" cy="270747"/>
            </a:xfrm>
            <a:prstGeom prst="rect">
              <a:avLst/>
            </a:prstGeom>
            <a:solidFill>
              <a:schemeClr val="bg1"/>
            </a:solidFill>
            <a:ln w="19050">
              <a:solidFill>
                <a:srgbClr val="106636"/>
              </a:solidFill>
              <a:miter lim="800000"/>
              <a:headEnd/>
              <a:tailEnd/>
            </a:ln>
            <a:effectLst/>
          </p:spPr>
          <p:txBody>
            <a:bodyPr lIns="82039" tIns="41020" rIns="82039" bIns="41020"/>
            <a:lstStyle/>
            <a:p>
              <a:pPr algn="ctr" fontAlgn="base">
                <a:lnSpc>
                  <a:spcPts val="1436"/>
                </a:lnSpc>
                <a:spcBef>
                  <a:spcPct val="0"/>
                </a:spcBef>
                <a:spcAft>
                  <a:spcPct val="0"/>
                </a:spcAft>
              </a:pPr>
              <a:r>
                <a:rPr lang="en-US" sz="1400" dirty="0" smtClean="0">
                  <a:solidFill>
                    <a:srgbClr val="106636"/>
                  </a:solidFill>
                  <a:latin typeface="Arial" charset="0"/>
                </a:rPr>
                <a:t>CMS</a:t>
              </a:r>
              <a:endParaRPr lang="en-US" sz="1400" dirty="0">
                <a:solidFill>
                  <a:srgbClr val="106636"/>
                </a:solidFill>
                <a:latin typeface="Arial" charset="0"/>
              </a:endParaRPr>
            </a:p>
          </p:txBody>
        </p:sp>
      </p:grpSp>
      <p:grpSp>
        <p:nvGrpSpPr>
          <p:cNvPr id="10" name="Group 9"/>
          <p:cNvGrpSpPr/>
          <p:nvPr/>
        </p:nvGrpSpPr>
        <p:grpSpPr>
          <a:xfrm>
            <a:off x="6649664" y="1636395"/>
            <a:ext cx="2513573" cy="5063851"/>
            <a:chOff x="6649664" y="1636395"/>
            <a:chExt cx="2513573" cy="5063851"/>
          </a:xfrm>
        </p:grpSpPr>
        <p:grpSp>
          <p:nvGrpSpPr>
            <p:cNvPr id="9" name="Group 8"/>
            <p:cNvGrpSpPr/>
            <p:nvPr/>
          </p:nvGrpSpPr>
          <p:grpSpPr>
            <a:xfrm>
              <a:off x="8076049" y="1636395"/>
              <a:ext cx="1030817" cy="4436763"/>
              <a:chOff x="8076049" y="1636395"/>
              <a:chExt cx="1030817" cy="4436763"/>
            </a:xfrm>
          </p:grpSpPr>
          <p:sp>
            <p:nvSpPr>
              <p:cNvPr id="108" name="Line 32"/>
              <p:cNvSpPr>
                <a:spLocks noChangeShapeType="1"/>
              </p:cNvSpPr>
              <p:nvPr/>
            </p:nvSpPr>
            <p:spPr bwMode="auto">
              <a:xfrm>
                <a:off x="8814618" y="1636395"/>
                <a:ext cx="20623" cy="3125610"/>
              </a:xfrm>
              <a:prstGeom prst="line">
                <a:avLst/>
              </a:prstGeom>
              <a:noFill/>
              <a:ln w="19050">
                <a:solidFill>
                  <a:srgbClr val="003399"/>
                </a:solidFill>
                <a:round/>
                <a:headEnd type="stealth" w="med" len="lg"/>
                <a:tailEnd/>
              </a:ln>
              <a:effectLst/>
            </p:spPr>
            <p:txBody>
              <a:bodyPr lIns="91429" tIns="45714" rIns="91429" bIns="45714"/>
              <a:lstStyle/>
              <a:p>
                <a:pPr fontAlgn="base">
                  <a:spcBef>
                    <a:spcPct val="0"/>
                  </a:spcBef>
                  <a:spcAft>
                    <a:spcPct val="0"/>
                  </a:spcAft>
                </a:pPr>
                <a:endParaRPr lang="en-US">
                  <a:solidFill>
                    <a:prstClr val="black"/>
                  </a:solidFill>
                  <a:latin typeface="Arial" charset="0"/>
                </a:endParaRPr>
              </a:p>
            </p:txBody>
          </p:sp>
          <p:pic>
            <p:nvPicPr>
              <p:cNvPr id="7" name="Picture 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076049" y="4739855"/>
                <a:ext cx="1030817" cy="133330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09" name="Rectangle 108"/>
            <p:cNvSpPr/>
            <p:nvPr/>
          </p:nvSpPr>
          <p:spPr>
            <a:xfrm>
              <a:off x="6649664" y="6392469"/>
              <a:ext cx="2513573" cy="307777"/>
            </a:xfrm>
            <a:prstGeom prst="rect">
              <a:avLst/>
            </a:prstGeom>
            <a:solidFill>
              <a:srgbClr val="FFFFD9"/>
            </a:solidFill>
            <a:ln>
              <a:solidFill>
                <a:schemeClr val="tx1"/>
              </a:solidFill>
            </a:ln>
          </p:spPr>
          <p:txBody>
            <a:bodyPr wrap="none">
              <a:spAutoFit/>
            </a:bodyPr>
            <a:lstStyle/>
            <a:p>
              <a:r>
                <a:rPr lang="en-US" sz="1400" b="1" dirty="0"/>
                <a:t>http://www.besac2014.com/</a:t>
              </a:r>
            </a:p>
          </p:txBody>
        </p:sp>
      </p:grpSp>
    </p:spTree>
    <p:extLst>
      <p:ext uri="{BB962C8B-B14F-4D97-AF65-F5344CB8AC3E}">
        <p14:creationId xmlns:p14="http://schemas.microsoft.com/office/powerpoint/2010/main" val="1738904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2165" name="Rectangle 5"/>
          <p:cNvSpPr>
            <a:spLocks noChangeArrowheads="1"/>
          </p:cNvSpPr>
          <p:nvPr/>
        </p:nvSpPr>
        <p:spPr bwMode="auto">
          <a:xfrm>
            <a:off x="0" y="8"/>
            <a:ext cx="9144000" cy="754743"/>
          </a:xfrm>
          <a:prstGeom prst="rect">
            <a:avLst/>
          </a:prstGeom>
          <a:noFill/>
          <a:ln w="9525" cap="flat" cmpd="sng">
            <a:noFill/>
            <a:prstDash val="solid"/>
            <a:miter lim="800000"/>
            <a:headEnd/>
            <a:tailEnd/>
          </a:ln>
          <a:effectLst/>
        </p:spPr>
        <p:txBody>
          <a:bodyPr lIns="90875" tIns="45442" rIns="90875" bIns="45442" anchor="ctr"/>
          <a:lstStyle/>
          <a:p>
            <a:pPr algn="ctr" defTabSz="909279" fontAlgn="base">
              <a:spcBef>
                <a:spcPct val="0"/>
              </a:spcBef>
              <a:spcAft>
                <a:spcPct val="0"/>
              </a:spcAft>
              <a:defRPr/>
            </a:pPr>
            <a:r>
              <a:rPr lang="en-US" sz="2400" dirty="0" smtClean="0">
                <a:solidFill>
                  <a:srgbClr val="106636"/>
                </a:solidFill>
                <a:latin typeface="Arial" pitchFamily="34" charset="0"/>
                <a:cs typeface="Arial" pitchFamily="34" charset="0"/>
              </a:rPr>
              <a:t>Energy Frontier Research Centers</a:t>
            </a:r>
          </a:p>
        </p:txBody>
      </p:sp>
      <p:sp>
        <p:nvSpPr>
          <p:cNvPr id="55" name="Slide Number Placeholder 3"/>
          <p:cNvSpPr txBox="1">
            <a:spLocks/>
          </p:cNvSpPr>
          <p:nvPr/>
        </p:nvSpPr>
        <p:spPr>
          <a:xfrm>
            <a:off x="8318500" y="6351588"/>
            <a:ext cx="476250" cy="365125"/>
          </a:xfrm>
          <a:prstGeom prst="rect">
            <a:avLst/>
          </a:prstGeom>
        </p:spPr>
        <p:txBody>
          <a:bodyPr vert="horz" lIns="91376" tIns="45688" rIns="91376" bIns="45688" rtlCol="0" anchor="ctr"/>
          <a:lstStyle/>
          <a:p>
            <a:pPr algn="r" defTabSz="914186">
              <a:defRPr/>
            </a:pPr>
            <a:fld id="{6EEA275D-5A49-48A8-817D-44C3EA0A3A2F}" type="slidenum">
              <a:rPr lang="en-US" sz="1200">
                <a:solidFill>
                  <a:srgbClr val="106636"/>
                </a:solidFill>
                <a:latin typeface="Arial" pitchFamily="34" charset="0"/>
                <a:cs typeface="Arial" pitchFamily="34" charset="0"/>
              </a:rPr>
              <a:pPr algn="r" defTabSz="914186">
                <a:defRPr/>
              </a:pPr>
              <a:t>4</a:t>
            </a:fld>
            <a:endParaRPr lang="en-US" sz="1200" dirty="0">
              <a:solidFill>
                <a:srgbClr val="106636"/>
              </a:solidFill>
              <a:latin typeface="Arial" pitchFamily="34" charset="0"/>
              <a:cs typeface="Arial" pitchFamily="34" charset="0"/>
            </a:endParaRPr>
          </a:p>
        </p:txBody>
      </p:sp>
      <p:sp>
        <p:nvSpPr>
          <p:cNvPr id="54" name="TextBox 5"/>
          <p:cNvSpPr txBox="1">
            <a:spLocks noChangeArrowheads="1"/>
          </p:cNvSpPr>
          <p:nvPr/>
        </p:nvSpPr>
        <p:spPr bwMode="auto">
          <a:xfrm>
            <a:off x="21811" y="1299313"/>
            <a:ext cx="4825172" cy="5039575"/>
          </a:xfrm>
          <a:prstGeom prst="rect">
            <a:avLst/>
          </a:prstGeom>
          <a:noFill/>
          <a:ln w="9525">
            <a:noFill/>
            <a:miter lim="800000"/>
            <a:headEnd/>
            <a:tailEnd/>
          </a:ln>
        </p:spPr>
        <p:txBody>
          <a:bodyPr wrap="square" lIns="91173" tIns="45588" rIns="91173" bIns="45588">
            <a:spAutoFit/>
          </a:bodyPr>
          <a:lstStyle/>
          <a:p>
            <a:pPr marL="231775" indent="-231775">
              <a:spcAft>
                <a:spcPts val="100"/>
              </a:spcAft>
              <a:buFont typeface="Wingdings" pitchFamily="2" charset="2"/>
              <a:buChar char="§"/>
            </a:pPr>
            <a:r>
              <a:rPr lang="en-US" dirty="0" smtClean="0">
                <a:latin typeface="Arial" pitchFamily="34" charset="0"/>
                <a:cs typeface="Arial" pitchFamily="34" charset="0"/>
              </a:rPr>
              <a:t>46 EFRCs: </a:t>
            </a:r>
            <a:r>
              <a:rPr lang="en-US" dirty="0" smtClean="0">
                <a:solidFill>
                  <a:srgbClr val="000000"/>
                </a:solidFill>
                <a:latin typeface="Arial" pitchFamily="34" charset="0"/>
                <a:cs typeface="Arial" pitchFamily="34" charset="0"/>
              </a:rPr>
              <a:t>$</a:t>
            </a:r>
            <a:r>
              <a:rPr lang="en-US" dirty="0">
                <a:solidFill>
                  <a:srgbClr val="000000"/>
                </a:solidFill>
                <a:latin typeface="Arial" pitchFamily="34" charset="0"/>
                <a:cs typeface="Arial" pitchFamily="34" charset="0"/>
              </a:rPr>
              <a:t>100M/</a:t>
            </a:r>
            <a:r>
              <a:rPr lang="en-US" dirty="0" err="1">
                <a:solidFill>
                  <a:srgbClr val="000000"/>
                </a:solidFill>
                <a:latin typeface="Arial" pitchFamily="34" charset="0"/>
                <a:cs typeface="Arial" pitchFamily="34" charset="0"/>
              </a:rPr>
              <a:t>yr</a:t>
            </a:r>
            <a:r>
              <a:rPr lang="en-US" dirty="0">
                <a:solidFill>
                  <a:srgbClr val="000000"/>
                </a:solidFill>
                <a:latin typeface="Arial" pitchFamily="34" charset="0"/>
                <a:cs typeface="Arial" pitchFamily="34" charset="0"/>
              </a:rPr>
              <a:t> from BES; $55M/</a:t>
            </a:r>
            <a:r>
              <a:rPr lang="en-US" dirty="0" err="1">
                <a:solidFill>
                  <a:srgbClr val="000000"/>
                </a:solidFill>
                <a:latin typeface="Arial" pitchFamily="34" charset="0"/>
                <a:cs typeface="Arial" pitchFamily="34" charset="0"/>
              </a:rPr>
              <a:t>yr</a:t>
            </a:r>
            <a:r>
              <a:rPr lang="en-US" dirty="0">
                <a:solidFill>
                  <a:srgbClr val="000000"/>
                </a:solidFill>
                <a:latin typeface="Arial" pitchFamily="34" charset="0"/>
                <a:cs typeface="Arial" pitchFamily="34" charset="0"/>
              </a:rPr>
              <a:t> from Recovery Act </a:t>
            </a:r>
            <a:endParaRPr lang="en-US" dirty="0" smtClean="0">
              <a:solidFill>
                <a:srgbClr val="000000"/>
              </a:solidFill>
              <a:latin typeface="Arial" pitchFamily="34" charset="0"/>
              <a:cs typeface="Arial" pitchFamily="34" charset="0"/>
            </a:endParaRPr>
          </a:p>
          <a:p>
            <a:pPr marL="231775" indent="-231775">
              <a:spcAft>
                <a:spcPts val="100"/>
              </a:spcAft>
              <a:buFont typeface="Wingdings" pitchFamily="2" charset="2"/>
              <a:buChar char="§"/>
            </a:pPr>
            <a:r>
              <a:rPr lang="en-US" dirty="0" smtClean="0">
                <a:latin typeface="Arial" pitchFamily="34" charset="0"/>
                <a:cs typeface="Arial" pitchFamily="34" charset="0"/>
              </a:rPr>
              <a:t>PUBLICATIONS</a:t>
            </a:r>
            <a:r>
              <a:rPr lang="en-US" dirty="0">
                <a:latin typeface="Arial" pitchFamily="34" charset="0"/>
                <a:cs typeface="Arial" pitchFamily="34" charset="0"/>
              </a:rPr>
              <a:t>, PATENTS, …</a:t>
            </a:r>
          </a:p>
          <a:p>
            <a:pPr marL="631825" lvl="1" indent="-169863">
              <a:spcAft>
                <a:spcPts val="100"/>
              </a:spcAft>
              <a:buFont typeface="Wingdings" pitchFamily="2" charset="2"/>
              <a:buChar char="§"/>
            </a:pPr>
            <a:r>
              <a:rPr lang="en-US" sz="1600" dirty="0">
                <a:latin typeface="Arial" pitchFamily="34" charset="0"/>
                <a:cs typeface="Arial" pitchFamily="34" charset="0"/>
              </a:rPr>
              <a:t>Near 6,000 peer-reviewed publications; &gt;215 pubs in </a:t>
            </a:r>
            <a:r>
              <a:rPr lang="en-US" sz="1600" i="1" dirty="0">
                <a:latin typeface="Arial" pitchFamily="34" charset="0"/>
                <a:cs typeface="Arial" pitchFamily="34" charset="0"/>
              </a:rPr>
              <a:t>Science</a:t>
            </a:r>
            <a:r>
              <a:rPr lang="en-US" sz="1600" dirty="0">
                <a:latin typeface="Arial" pitchFamily="34" charset="0"/>
                <a:cs typeface="Arial" pitchFamily="34" charset="0"/>
              </a:rPr>
              <a:t> and </a:t>
            </a:r>
            <a:r>
              <a:rPr lang="en-US" sz="1600" i="1" dirty="0">
                <a:latin typeface="Arial" pitchFamily="34" charset="0"/>
                <a:cs typeface="Arial" pitchFamily="34" charset="0"/>
              </a:rPr>
              <a:t>Nature</a:t>
            </a:r>
            <a:r>
              <a:rPr lang="en-US" sz="1600" dirty="0">
                <a:latin typeface="Arial" pitchFamily="34" charset="0"/>
                <a:cs typeface="Arial" pitchFamily="34" charset="0"/>
              </a:rPr>
              <a:t>.</a:t>
            </a:r>
          </a:p>
          <a:p>
            <a:pPr marL="631825" lvl="1" indent="-169863">
              <a:spcAft>
                <a:spcPts val="100"/>
              </a:spcAft>
              <a:buFont typeface="Wingdings" pitchFamily="2" charset="2"/>
              <a:buChar char="§"/>
            </a:pPr>
            <a:r>
              <a:rPr lang="en-US" sz="1600" dirty="0">
                <a:solidFill>
                  <a:prstClr val="black"/>
                </a:solidFill>
                <a:latin typeface="Arial" pitchFamily="34" charset="0"/>
                <a:cs typeface="Arial" pitchFamily="34" charset="0"/>
              </a:rPr>
              <a:t>~280 U.S. and 180 foreign patent applications; ~100 patent/invention disclosures, and ~70 licenses</a:t>
            </a:r>
          </a:p>
          <a:p>
            <a:pPr marL="631825" lvl="1" indent="-169863">
              <a:spcAft>
                <a:spcPts val="100"/>
              </a:spcAft>
              <a:buFont typeface="Wingdings" pitchFamily="2" charset="2"/>
              <a:buChar char="§"/>
            </a:pPr>
            <a:endParaRPr lang="en-US" sz="1400" dirty="0">
              <a:solidFill>
                <a:prstClr val="black"/>
              </a:solidFill>
              <a:latin typeface="Arial" pitchFamily="34" charset="0"/>
              <a:cs typeface="Arial" pitchFamily="34" charset="0"/>
            </a:endParaRPr>
          </a:p>
          <a:p>
            <a:pPr marL="174625" indent="-169863">
              <a:spcAft>
                <a:spcPts val="100"/>
              </a:spcAft>
              <a:buFont typeface="Wingdings" pitchFamily="2" charset="2"/>
              <a:buChar char="§"/>
            </a:pPr>
            <a:r>
              <a:rPr lang="en-US" dirty="0">
                <a:latin typeface="Arial" pitchFamily="34" charset="0"/>
                <a:cs typeface="Arial" pitchFamily="34" charset="0"/>
              </a:rPr>
              <a:t>HIGHLIGHTS:</a:t>
            </a:r>
            <a:endParaRPr lang="en-US" dirty="0">
              <a:solidFill>
                <a:prstClr val="black"/>
              </a:solidFill>
              <a:latin typeface="Arial" pitchFamily="34" charset="0"/>
              <a:cs typeface="Arial" pitchFamily="34" charset="0"/>
            </a:endParaRPr>
          </a:p>
          <a:p>
            <a:pPr marL="631825" lvl="2" indent="-169863">
              <a:spcAft>
                <a:spcPts val="100"/>
              </a:spcAft>
              <a:buFont typeface="Wingdings" pitchFamily="2" charset="2"/>
              <a:buChar char="§"/>
            </a:pPr>
            <a:r>
              <a:rPr lang="en-US" sz="1600" dirty="0">
                <a:solidFill>
                  <a:prstClr val="black"/>
                </a:solidFill>
                <a:latin typeface="Arial" pitchFamily="34" charset="0"/>
                <a:cs typeface="Arial" pitchFamily="34" charset="0"/>
              </a:rPr>
              <a:t>17 PECASE and 15 DOE Early Career Awards</a:t>
            </a:r>
          </a:p>
          <a:p>
            <a:pPr marL="687388" lvl="2" indent="-228600">
              <a:spcAft>
                <a:spcPts val="100"/>
              </a:spcAft>
              <a:buFont typeface="Wingdings" pitchFamily="2" charset="2"/>
              <a:buChar char="§"/>
            </a:pPr>
            <a:r>
              <a:rPr lang="en-US" sz="1600" dirty="0">
                <a:solidFill>
                  <a:prstClr val="black"/>
                </a:solidFill>
                <a:latin typeface="Arial" pitchFamily="34" charset="0"/>
                <a:cs typeface="Arial" pitchFamily="34" charset="0"/>
              </a:rPr>
              <a:t>EFRC students and staff now work in:</a:t>
            </a:r>
          </a:p>
          <a:p>
            <a:pPr marL="1027113" lvl="3">
              <a:spcAft>
                <a:spcPts val="100"/>
              </a:spcAft>
            </a:pPr>
            <a:r>
              <a:rPr lang="en-US" sz="1400" dirty="0">
                <a:solidFill>
                  <a:prstClr val="black"/>
                </a:solidFill>
                <a:latin typeface="Arial" pitchFamily="34" charset="0"/>
                <a:cs typeface="Arial" pitchFamily="34" charset="0"/>
              </a:rPr>
              <a:t>&gt; 300 university faculty and staff positions; </a:t>
            </a:r>
            <a:br>
              <a:rPr lang="en-US" sz="1400" dirty="0">
                <a:solidFill>
                  <a:prstClr val="black"/>
                </a:solidFill>
                <a:latin typeface="Arial" pitchFamily="34" charset="0"/>
                <a:cs typeface="Arial" pitchFamily="34" charset="0"/>
              </a:rPr>
            </a:br>
            <a:r>
              <a:rPr lang="en-US" sz="1400" dirty="0">
                <a:solidFill>
                  <a:prstClr val="black"/>
                </a:solidFill>
                <a:latin typeface="Arial" pitchFamily="34" charset="0"/>
                <a:cs typeface="Arial" pitchFamily="34" charset="0"/>
              </a:rPr>
              <a:t>&gt; 475 industrial positions; </a:t>
            </a:r>
            <a:br>
              <a:rPr lang="en-US" sz="1400" dirty="0">
                <a:solidFill>
                  <a:prstClr val="black"/>
                </a:solidFill>
                <a:latin typeface="Arial" pitchFamily="34" charset="0"/>
                <a:cs typeface="Arial" pitchFamily="34" charset="0"/>
              </a:rPr>
            </a:br>
            <a:r>
              <a:rPr lang="en-US" sz="1400" dirty="0">
                <a:solidFill>
                  <a:prstClr val="black"/>
                </a:solidFill>
                <a:latin typeface="Arial" pitchFamily="34" charset="0"/>
                <a:cs typeface="Arial" pitchFamily="34" charset="0"/>
              </a:rPr>
              <a:t>&gt; 200 national labs, government, and non-profit positions</a:t>
            </a:r>
          </a:p>
          <a:p>
            <a:pPr marL="631825" lvl="2" indent="-169863">
              <a:spcAft>
                <a:spcPts val="100"/>
              </a:spcAft>
              <a:buFont typeface="Wingdings" pitchFamily="2" charset="2"/>
              <a:buChar char="§"/>
            </a:pPr>
            <a:r>
              <a:rPr lang="en-US" sz="1600" dirty="0">
                <a:solidFill>
                  <a:prstClr val="black"/>
                </a:solidFill>
                <a:latin typeface="Arial" pitchFamily="34" charset="0"/>
                <a:cs typeface="Arial" pitchFamily="34" charset="0"/>
              </a:rPr>
              <a:t>~70 companies have benefited from EFRC research</a:t>
            </a:r>
            <a:endParaRPr lang="en-US" sz="1600" dirty="0">
              <a:latin typeface="Arial" pitchFamily="34" charset="0"/>
              <a:cs typeface="Arial" pitchFamily="34" charset="0"/>
            </a:endParaRPr>
          </a:p>
          <a:p>
            <a:pPr marL="285750" indent="-285750" fontAlgn="base">
              <a:spcBef>
                <a:spcPct val="0"/>
              </a:spcBef>
              <a:spcAft>
                <a:spcPts val="600"/>
              </a:spcAft>
              <a:buSzPct val="125000"/>
              <a:buFont typeface="Wingdings" panose="05000000000000000000" pitchFamily="2" charset="2"/>
              <a:buChar char="§"/>
            </a:pPr>
            <a:endParaRPr lang="en-US" sz="1200" dirty="0" smtClean="0">
              <a:solidFill>
                <a:prstClr val="black"/>
              </a:solidFill>
              <a:latin typeface="Arial" charset="0"/>
            </a:endParaRPr>
          </a:p>
        </p:txBody>
      </p:sp>
      <p:pic>
        <p:nvPicPr>
          <p:cNvPr id="38" name="Picture 37"/>
          <p:cNvPicPr>
            <a:picLocks noChangeAspect="1"/>
          </p:cNvPicPr>
          <p:nvPr/>
        </p:nvPicPr>
        <p:blipFill rotWithShape="1">
          <a:blip r:embed="rId3" cstate="print">
            <a:extLst>
              <a:ext uri="{28A0092B-C50C-407E-A947-70E740481C1C}">
                <a14:useLocalDpi xmlns:a14="http://schemas.microsoft.com/office/drawing/2010/main" val="0"/>
              </a:ext>
            </a:extLst>
          </a:blip>
          <a:srcRect r="5819"/>
          <a:stretch/>
        </p:blipFill>
        <p:spPr>
          <a:xfrm>
            <a:off x="5570338" y="4216400"/>
            <a:ext cx="2442046" cy="1993900"/>
          </a:xfrm>
          <a:prstGeom prst="rect">
            <a:avLst/>
          </a:prstGeom>
        </p:spPr>
      </p:pic>
      <p:sp>
        <p:nvSpPr>
          <p:cNvPr id="39" name="TextBox 14"/>
          <p:cNvSpPr txBox="1">
            <a:spLocks noChangeArrowheads="1"/>
          </p:cNvSpPr>
          <p:nvPr/>
        </p:nvSpPr>
        <p:spPr bwMode="auto">
          <a:xfrm>
            <a:off x="4901373" y="6391694"/>
            <a:ext cx="3431238" cy="284911"/>
          </a:xfrm>
          <a:prstGeom prst="rect">
            <a:avLst/>
          </a:prstGeom>
          <a:noFill/>
          <a:ln w="9525">
            <a:noFill/>
            <a:miter lim="800000"/>
            <a:headEnd/>
            <a:tailEnd/>
          </a:ln>
        </p:spPr>
        <p:txBody>
          <a:bodyPr wrap="square" lIns="99276" tIns="49638" rIns="99276" bIns="49638">
            <a:prstTxWarp prst="textNoShape">
              <a:avLst/>
            </a:prstTxWarp>
            <a:spAutoFit/>
          </a:bodyPr>
          <a:lstStyle/>
          <a:p>
            <a:pPr fontAlgn="base">
              <a:spcBef>
                <a:spcPct val="0"/>
              </a:spcBef>
              <a:spcAft>
                <a:spcPct val="0"/>
              </a:spcAft>
              <a:tabLst>
                <a:tab pos="628650" algn="l"/>
              </a:tabLst>
            </a:pPr>
            <a:r>
              <a:rPr lang="en-US" sz="1200" b="1" dirty="0" smtClean="0">
                <a:solidFill>
                  <a:prstClr val="black"/>
                </a:solidFill>
                <a:ea typeface="Times" charset="0"/>
                <a:cs typeface="Times" charset="0"/>
              </a:rPr>
              <a:t>Website:   </a:t>
            </a:r>
            <a:r>
              <a:rPr lang="en-US" sz="1200" dirty="0" smtClean="0">
                <a:solidFill>
                  <a:prstClr val="black"/>
                </a:solidFill>
                <a:ea typeface="Times" charset="0"/>
                <a:cs typeface="Times" charset="0"/>
                <a:hlinkClick r:id="rId4"/>
              </a:rPr>
              <a:t>http://science.energy.gov/bes/efrc/</a:t>
            </a:r>
            <a:r>
              <a:rPr lang="en-US" sz="1200" dirty="0" smtClean="0">
                <a:solidFill>
                  <a:prstClr val="black"/>
                </a:solidFill>
                <a:ea typeface="Times" charset="0"/>
                <a:cs typeface="Times" charset="0"/>
              </a:rPr>
              <a:t>  </a:t>
            </a:r>
          </a:p>
        </p:txBody>
      </p:sp>
      <p:sp>
        <p:nvSpPr>
          <p:cNvPr id="12" name="TextBox 11"/>
          <p:cNvSpPr txBox="1"/>
          <p:nvPr/>
        </p:nvSpPr>
        <p:spPr>
          <a:xfrm>
            <a:off x="4954470" y="791898"/>
            <a:ext cx="4148890" cy="3539430"/>
          </a:xfrm>
          <a:prstGeom prst="rect">
            <a:avLst/>
          </a:prstGeom>
          <a:noFill/>
          <a:ln>
            <a:noFill/>
          </a:ln>
        </p:spPr>
        <p:txBody>
          <a:bodyPr wrap="square" rtlCol="0">
            <a:spAutoFit/>
          </a:bodyPr>
          <a:lstStyle/>
          <a:p>
            <a:pPr fontAlgn="base">
              <a:spcBef>
                <a:spcPct val="0"/>
              </a:spcBef>
              <a:spcAft>
                <a:spcPct val="0"/>
              </a:spcAft>
            </a:pPr>
            <a:r>
              <a:rPr lang="en-US" b="1" u="sng" dirty="0" smtClean="0">
                <a:solidFill>
                  <a:prstClr val="black"/>
                </a:solidFill>
                <a:ea typeface="Times" charset="0"/>
                <a:cs typeface="Times" charset="0"/>
              </a:rPr>
              <a:t>2014 </a:t>
            </a:r>
            <a:r>
              <a:rPr lang="en-US" b="1" u="sng" dirty="0" err="1" smtClean="0">
                <a:solidFill>
                  <a:prstClr val="black"/>
                </a:solidFill>
                <a:ea typeface="Times" charset="0"/>
                <a:cs typeface="Times" charset="0"/>
              </a:rPr>
              <a:t>Recompetitions</a:t>
            </a:r>
            <a:endParaRPr lang="en-US" b="1" u="sng" dirty="0" smtClean="0">
              <a:solidFill>
                <a:prstClr val="black"/>
              </a:solidFill>
              <a:ea typeface="Times" charset="0"/>
              <a:cs typeface="Times" charset="0"/>
            </a:endParaRPr>
          </a:p>
          <a:p>
            <a:pPr fontAlgn="base">
              <a:spcBef>
                <a:spcPct val="0"/>
              </a:spcBef>
              <a:spcAft>
                <a:spcPct val="0"/>
              </a:spcAft>
            </a:pPr>
            <a:endParaRPr lang="en-US" sz="1400" b="1" u="sng" dirty="0" smtClean="0">
              <a:solidFill>
                <a:prstClr val="black"/>
              </a:solidFill>
              <a:ea typeface="Times" charset="0"/>
              <a:cs typeface="Times" charset="0"/>
            </a:endParaRPr>
          </a:p>
          <a:p>
            <a:pPr marL="168275" indent="-109538" fontAlgn="base">
              <a:spcBef>
                <a:spcPct val="0"/>
              </a:spcBef>
              <a:spcAft>
                <a:spcPct val="0"/>
              </a:spcAft>
              <a:buSzPct val="100000"/>
              <a:buFont typeface="Wingdings" pitchFamily="2" charset="2"/>
              <a:buChar char="§"/>
            </a:pPr>
            <a:r>
              <a:rPr lang="en-US" sz="1600" dirty="0" smtClean="0">
                <a:solidFill>
                  <a:prstClr val="black"/>
                </a:solidFill>
                <a:ea typeface="Times" charset="0"/>
                <a:cs typeface="Times" charset="0"/>
              </a:rPr>
              <a:t>100M/</a:t>
            </a:r>
            <a:r>
              <a:rPr lang="en-US" sz="1600" dirty="0" err="1" smtClean="0">
                <a:solidFill>
                  <a:prstClr val="black"/>
                </a:solidFill>
                <a:ea typeface="Times" charset="0"/>
                <a:cs typeface="Times" charset="0"/>
              </a:rPr>
              <a:t>Yr</a:t>
            </a:r>
            <a:endParaRPr lang="en-US" sz="1600" dirty="0" smtClean="0">
              <a:solidFill>
                <a:prstClr val="black"/>
              </a:solidFill>
              <a:ea typeface="Times" charset="0"/>
              <a:cs typeface="Times" charset="0"/>
            </a:endParaRPr>
          </a:p>
          <a:p>
            <a:pPr marL="168275" indent="-109538" fontAlgn="base">
              <a:spcBef>
                <a:spcPct val="0"/>
              </a:spcBef>
              <a:spcAft>
                <a:spcPct val="0"/>
              </a:spcAft>
              <a:buSzPct val="100000"/>
              <a:buFont typeface="Wingdings" pitchFamily="2" charset="2"/>
              <a:buChar char="§"/>
            </a:pPr>
            <a:r>
              <a:rPr lang="en-US" sz="1600" dirty="0" smtClean="0">
                <a:solidFill>
                  <a:prstClr val="black"/>
                </a:solidFill>
                <a:ea typeface="Times" charset="0"/>
                <a:cs typeface="Times" charset="0"/>
              </a:rPr>
              <a:t>32 </a:t>
            </a:r>
            <a:r>
              <a:rPr lang="en-US" sz="1600" dirty="0">
                <a:solidFill>
                  <a:prstClr val="black"/>
                </a:solidFill>
                <a:ea typeface="Times" charset="0"/>
                <a:cs typeface="Times" charset="0"/>
              </a:rPr>
              <a:t>awards of $2-4 million per </a:t>
            </a:r>
            <a:r>
              <a:rPr lang="en-US" sz="1600" dirty="0" smtClean="0">
                <a:solidFill>
                  <a:prstClr val="black"/>
                </a:solidFill>
                <a:ea typeface="Times" charset="0"/>
                <a:cs typeface="Times" charset="0"/>
              </a:rPr>
              <a:t>year</a:t>
            </a:r>
          </a:p>
          <a:p>
            <a:pPr marL="168275" indent="-109538" fontAlgn="base">
              <a:spcBef>
                <a:spcPct val="0"/>
              </a:spcBef>
              <a:spcAft>
                <a:spcPct val="0"/>
              </a:spcAft>
              <a:buSzPct val="100000"/>
              <a:buFont typeface="Wingdings" pitchFamily="2" charset="2"/>
              <a:buChar char="§"/>
            </a:pPr>
            <a:r>
              <a:rPr lang="en-US" sz="1600" dirty="0" smtClean="0">
                <a:solidFill>
                  <a:prstClr val="black"/>
                </a:solidFill>
                <a:ea typeface="Times" charset="0"/>
                <a:cs typeface="Times" charset="0"/>
              </a:rPr>
              <a:t>Lead institutions by type: 23 universities; 8 DOE National Laboratories; 1 nonprofit organization</a:t>
            </a:r>
          </a:p>
          <a:p>
            <a:pPr marL="166688" lvl="1" indent="-109538" fontAlgn="base">
              <a:spcBef>
                <a:spcPct val="0"/>
              </a:spcBef>
              <a:spcAft>
                <a:spcPct val="0"/>
              </a:spcAft>
              <a:buSzPct val="100000"/>
              <a:buFont typeface="Wingdings" pitchFamily="2" charset="2"/>
              <a:buChar char="§"/>
            </a:pPr>
            <a:r>
              <a:rPr lang="en-US" sz="1600" dirty="0" smtClean="0">
                <a:solidFill>
                  <a:prstClr val="black"/>
                </a:solidFill>
                <a:ea typeface="Times" charset="0"/>
                <a:cs typeface="Times" charset="0"/>
              </a:rPr>
              <a:t>Over 100 participating institutions, located in 33 states plus the District of Columbia</a:t>
            </a:r>
          </a:p>
          <a:p>
            <a:pPr marL="166688" lvl="1" indent="-109538" fontAlgn="base">
              <a:spcBef>
                <a:spcPct val="0"/>
              </a:spcBef>
              <a:spcAft>
                <a:spcPct val="0"/>
              </a:spcAft>
              <a:buSzPct val="100000"/>
              <a:buFont typeface="Wingdings" pitchFamily="2" charset="2"/>
              <a:buChar char="§"/>
            </a:pPr>
            <a:r>
              <a:rPr lang="en-US" sz="1600" dirty="0" smtClean="0">
                <a:solidFill>
                  <a:prstClr val="black"/>
                </a:solidFill>
                <a:ea typeface="Times" charset="0"/>
                <a:cs typeface="Times" charset="0"/>
              </a:rPr>
              <a:t>525 senior investigators and an additional estimated </a:t>
            </a:r>
            <a:r>
              <a:rPr lang="en-US" sz="1600" dirty="0">
                <a:solidFill>
                  <a:prstClr val="black"/>
                </a:solidFill>
                <a:ea typeface="Times" charset="0"/>
                <a:cs typeface="Times" charset="0"/>
              </a:rPr>
              <a:t>9</a:t>
            </a:r>
            <a:r>
              <a:rPr lang="en-US" sz="1600" dirty="0" smtClean="0">
                <a:solidFill>
                  <a:prstClr val="black"/>
                </a:solidFill>
                <a:ea typeface="Times" charset="0"/>
                <a:cs typeface="Times" charset="0"/>
              </a:rPr>
              <a:t>00 researchers, including postdoctoral associates, graduate students, undergraduate students, and technical staff</a:t>
            </a:r>
          </a:p>
        </p:txBody>
      </p:sp>
      <p:cxnSp>
        <p:nvCxnSpPr>
          <p:cNvPr id="6" name="Straight Connector 5"/>
          <p:cNvCxnSpPr/>
          <p:nvPr/>
        </p:nvCxnSpPr>
        <p:spPr>
          <a:xfrm>
            <a:off x="4800600" y="957886"/>
            <a:ext cx="0" cy="5138114"/>
          </a:xfrm>
          <a:prstGeom prst="line">
            <a:avLst/>
          </a:prstGeom>
          <a:ln w="28575">
            <a:solidFill>
              <a:srgbClr val="106636"/>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98117" y="849947"/>
            <a:ext cx="2441694" cy="369332"/>
          </a:xfrm>
          <a:prstGeom prst="rect">
            <a:avLst/>
          </a:prstGeom>
        </p:spPr>
        <p:txBody>
          <a:bodyPr wrap="none">
            <a:spAutoFit/>
          </a:bodyPr>
          <a:lstStyle/>
          <a:p>
            <a:r>
              <a:rPr lang="en-US" b="1" u="sng" dirty="0" smtClean="0">
                <a:solidFill>
                  <a:prstClr val="black"/>
                </a:solidFill>
                <a:ea typeface="Times" charset="0"/>
                <a:cs typeface="Times" charset="0"/>
              </a:rPr>
              <a:t>EFRCs (2009 – 2013)</a:t>
            </a:r>
          </a:p>
        </p:txBody>
      </p:sp>
    </p:spTree>
    <p:extLst>
      <p:ext uri="{BB962C8B-B14F-4D97-AF65-F5344CB8AC3E}">
        <p14:creationId xmlns:p14="http://schemas.microsoft.com/office/powerpoint/2010/main" val="16629712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2165" name="Rectangle 5"/>
          <p:cNvSpPr>
            <a:spLocks noChangeArrowheads="1"/>
          </p:cNvSpPr>
          <p:nvPr/>
        </p:nvSpPr>
        <p:spPr bwMode="auto">
          <a:xfrm>
            <a:off x="0" y="6"/>
            <a:ext cx="9144000" cy="754743"/>
          </a:xfrm>
          <a:prstGeom prst="rect">
            <a:avLst/>
          </a:prstGeom>
          <a:noFill/>
          <a:ln w="9525" cap="flat" cmpd="sng">
            <a:noFill/>
            <a:prstDash val="solid"/>
            <a:miter lim="800000"/>
            <a:headEnd/>
            <a:tailEnd/>
          </a:ln>
          <a:effectLst/>
        </p:spPr>
        <p:txBody>
          <a:bodyPr lIns="90897" tIns="45452" rIns="90897" bIns="45452"/>
          <a:lstStyle/>
          <a:p>
            <a:pPr algn="ctr" defTabSz="909491" fontAlgn="base">
              <a:spcBef>
                <a:spcPct val="0"/>
              </a:spcBef>
              <a:spcAft>
                <a:spcPct val="0"/>
              </a:spcAft>
              <a:defRPr/>
            </a:pPr>
            <a:endParaRPr lang="en-US" sz="2400" b="1" i="1" dirty="0">
              <a:solidFill>
                <a:srgbClr val="0066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15" name="Title 14"/>
          <p:cNvSpPr>
            <a:spLocks noGrp="1"/>
          </p:cNvSpPr>
          <p:nvPr>
            <p:ph type="title"/>
          </p:nvPr>
        </p:nvSpPr>
        <p:spPr>
          <a:xfrm>
            <a:off x="0" y="7376"/>
            <a:ext cx="9144000" cy="701686"/>
          </a:xfrm>
        </p:spPr>
        <p:txBody>
          <a:bodyPr>
            <a:spAutoFit/>
          </a:bodyPr>
          <a:lstStyle/>
          <a:p>
            <a:pPr>
              <a:lnSpc>
                <a:spcPct val="90000"/>
              </a:lnSpc>
            </a:pPr>
            <a:r>
              <a:rPr lang="en-US" dirty="0" smtClean="0"/>
              <a:t>Fuels from Sunlight Hub</a:t>
            </a:r>
            <a:br>
              <a:rPr lang="en-US" dirty="0" smtClean="0"/>
            </a:br>
            <a:r>
              <a:rPr lang="en-US" sz="2000" dirty="0" smtClean="0"/>
              <a:t>Joint Center for Artificial Photosynthesis (JCAP)</a:t>
            </a:r>
            <a:endParaRPr lang="en-US" sz="2400" dirty="0">
              <a:latin typeface="Arial" pitchFamily="34" charset="0"/>
            </a:endParaRPr>
          </a:p>
        </p:txBody>
      </p:sp>
      <p:cxnSp>
        <p:nvCxnSpPr>
          <p:cNvPr id="8" name="Straight Connector 7"/>
          <p:cNvCxnSpPr/>
          <p:nvPr/>
        </p:nvCxnSpPr>
        <p:spPr>
          <a:xfrm flipV="1">
            <a:off x="3322616" y="761999"/>
            <a:ext cx="1940" cy="2715768"/>
          </a:xfrm>
          <a:prstGeom prst="line">
            <a:avLst/>
          </a:prstGeom>
          <a:ln w="63500" cmpd="dbl"/>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08337" y="3466959"/>
            <a:ext cx="8503920" cy="28616"/>
          </a:xfrm>
          <a:prstGeom prst="line">
            <a:avLst/>
          </a:prstGeom>
          <a:ln w="63500" cmpd="dbl"/>
        </p:spPr>
        <p:style>
          <a:lnRef idx="1">
            <a:schemeClr val="accent1"/>
          </a:lnRef>
          <a:fillRef idx="0">
            <a:schemeClr val="accent1"/>
          </a:fillRef>
          <a:effectRef idx="0">
            <a:schemeClr val="accent1"/>
          </a:effectRef>
          <a:fontRef idx="minor">
            <a:schemeClr val="tx1"/>
          </a:fontRef>
        </p:style>
      </p:cxnSp>
      <p:sp>
        <p:nvSpPr>
          <p:cNvPr id="19"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5</a:t>
            </a:fld>
            <a:endParaRPr lang="en-US" dirty="0"/>
          </a:p>
        </p:txBody>
      </p:sp>
      <p:sp>
        <p:nvSpPr>
          <p:cNvPr id="2" name="Rectangle 1"/>
          <p:cNvSpPr/>
          <p:nvPr/>
        </p:nvSpPr>
        <p:spPr>
          <a:xfrm>
            <a:off x="3322616" y="685800"/>
            <a:ext cx="5809509" cy="2841804"/>
          </a:xfrm>
          <a:prstGeom prst="rect">
            <a:avLst/>
          </a:prstGeom>
        </p:spPr>
        <p:txBody>
          <a:bodyPr wrap="square">
            <a:spAutoFit/>
          </a:bodyPr>
          <a:lstStyle/>
          <a:p>
            <a:pPr fontAlgn="base"/>
            <a:r>
              <a:rPr lang="en-US" sz="1600" dirty="0">
                <a:solidFill>
                  <a:srgbClr val="106636"/>
                </a:solidFill>
                <a:latin typeface="Arial" pitchFamily="34" charset="0"/>
                <a:cs typeface="Arial" pitchFamily="34" charset="0"/>
              </a:rPr>
              <a:t>Overview:</a:t>
            </a:r>
          </a:p>
          <a:p>
            <a:pPr marL="285750" indent="-173038" defTabSz="820583" fontAlgn="base">
              <a:lnSpc>
                <a:spcPts val="1600"/>
              </a:lnSpc>
              <a:buFont typeface="Wingdings" pitchFamily="2" charset="2"/>
              <a:buChar char="§"/>
              <a:tabLst>
                <a:tab pos="225425" algn="l"/>
              </a:tabLst>
            </a:pPr>
            <a:r>
              <a:rPr lang="en-US" sz="1400" dirty="0">
                <a:solidFill>
                  <a:prstClr val="black"/>
                </a:solidFill>
                <a:latin typeface="Arial" pitchFamily="34" charset="0"/>
                <a:cs typeface="Arial" pitchFamily="34" charset="0"/>
              </a:rPr>
              <a:t>Mission: Develop a solar-fuels generator to produce fuel from the sun 10x more efficiently than crops </a:t>
            </a:r>
          </a:p>
          <a:p>
            <a:pPr marL="285750" indent="-173038" defTabSz="820583" fontAlgn="base">
              <a:lnSpc>
                <a:spcPts val="1600"/>
              </a:lnSpc>
              <a:buFont typeface="Wingdings" pitchFamily="2" charset="2"/>
              <a:buChar char="§"/>
              <a:tabLst>
                <a:tab pos="225425" algn="l"/>
              </a:tabLst>
            </a:pPr>
            <a:r>
              <a:rPr lang="en-US" sz="1400" dirty="0">
                <a:solidFill>
                  <a:prstClr val="black"/>
                </a:solidFill>
                <a:latin typeface="Arial" pitchFamily="34" charset="0"/>
                <a:cs typeface="Arial" pitchFamily="34" charset="0"/>
              </a:rPr>
              <a:t>Launched in Sept. </a:t>
            </a:r>
            <a:r>
              <a:rPr lang="en-US" sz="1400" dirty="0" smtClean="0">
                <a:solidFill>
                  <a:prstClr val="black"/>
                </a:solidFill>
                <a:latin typeface="Arial" pitchFamily="34" charset="0"/>
                <a:cs typeface="Arial" pitchFamily="34" charset="0"/>
              </a:rPr>
              <a:t>2010; 5-yr award ends in Sept. 2015</a:t>
            </a:r>
            <a:endParaRPr lang="en-US" sz="1400" dirty="0">
              <a:solidFill>
                <a:prstClr val="black"/>
              </a:solidFill>
              <a:latin typeface="Arial" pitchFamily="34" charset="0"/>
              <a:cs typeface="Arial" pitchFamily="34" charset="0"/>
            </a:endParaRPr>
          </a:p>
          <a:p>
            <a:pPr marL="285750" indent="-173038" defTabSz="820583" fontAlgn="base">
              <a:lnSpc>
                <a:spcPts val="1600"/>
              </a:lnSpc>
              <a:buFont typeface="Wingdings" pitchFamily="2" charset="2"/>
              <a:buChar char="§"/>
              <a:tabLst>
                <a:tab pos="225425" algn="l"/>
              </a:tabLst>
            </a:pPr>
            <a:r>
              <a:rPr lang="en-US" sz="1400" dirty="0">
                <a:solidFill>
                  <a:prstClr val="black"/>
                </a:solidFill>
                <a:latin typeface="Arial" pitchFamily="34" charset="0"/>
                <a:cs typeface="Arial" pitchFamily="34" charset="0"/>
              </a:rPr>
              <a:t>Led by Caltech with LBNL as primary partner; additional partners are SLAC, Stanford, UC Berkeley, UC San Diego, UC Irvine</a:t>
            </a:r>
          </a:p>
          <a:p>
            <a:pPr marL="285750" indent="-173038" defTabSz="820583" fontAlgn="base">
              <a:lnSpc>
                <a:spcPts val="1600"/>
              </a:lnSpc>
              <a:buFont typeface="Wingdings" pitchFamily="2" charset="2"/>
              <a:buChar char="§"/>
              <a:tabLst>
                <a:tab pos="225425" algn="l"/>
              </a:tabLst>
            </a:pPr>
            <a:r>
              <a:rPr lang="en-US" sz="1400" dirty="0" smtClean="0">
                <a:solidFill>
                  <a:prstClr val="black"/>
                </a:solidFill>
                <a:latin typeface="Arial" pitchFamily="34" charset="0"/>
                <a:cs typeface="Arial" pitchFamily="34" charset="0"/>
              </a:rPr>
              <a:t>2010 - 2015: </a:t>
            </a:r>
            <a:r>
              <a:rPr lang="en-US" sz="1400" dirty="0">
                <a:solidFill>
                  <a:prstClr val="black"/>
                </a:solidFill>
                <a:latin typeface="Arial" pitchFamily="34" charset="0"/>
                <a:cs typeface="Arial" pitchFamily="34" charset="0"/>
              </a:rPr>
              <a:t>Development of prototypes capable of efficiently producing hydrogen via photocatalytic water splitting</a:t>
            </a:r>
          </a:p>
          <a:p>
            <a:pPr marL="285750" indent="-173038" defTabSz="820583" fontAlgn="base">
              <a:lnSpc>
                <a:spcPts val="1600"/>
              </a:lnSpc>
              <a:buFont typeface="Wingdings" pitchFamily="2" charset="2"/>
              <a:buChar char="§"/>
              <a:tabLst>
                <a:tab pos="225425" algn="l"/>
              </a:tabLst>
            </a:pPr>
            <a:r>
              <a:rPr lang="en-US" sz="1400" dirty="0" smtClean="0">
                <a:solidFill>
                  <a:prstClr val="black"/>
                </a:solidFill>
                <a:latin typeface="Arial" pitchFamily="34" charset="0"/>
                <a:cs typeface="Arial" pitchFamily="34" charset="0"/>
              </a:rPr>
              <a:t>2015</a:t>
            </a:r>
            <a:r>
              <a:rPr lang="en-US" sz="1400" b="1" dirty="0" smtClean="0">
                <a:solidFill>
                  <a:prstClr val="black"/>
                </a:solidFill>
                <a:latin typeface="Arial" pitchFamily="34" charset="0"/>
                <a:cs typeface="Arial" pitchFamily="34" charset="0"/>
              </a:rPr>
              <a:t>: </a:t>
            </a:r>
            <a:r>
              <a:rPr lang="en-US" sz="1400" dirty="0" smtClean="0">
                <a:solidFill>
                  <a:prstClr val="black"/>
                </a:solidFill>
                <a:latin typeface="Arial" pitchFamily="34" charset="0"/>
                <a:cs typeface="Arial" pitchFamily="34" charset="0"/>
              </a:rPr>
              <a:t>Renewal to focus </a:t>
            </a:r>
            <a:r>
              <a:rPr lang="en-US" sz="1400" dirty="0">
                <a:solidFill>
                  <a:prstClr val="black"/>
                </a:solidFill>
                <a:latin typeface="Arial" pitchFamily="34" charset="0"/>
                <a:cs typeface="Arial" pitchFamily="34" charset="0"/>
              </a:rPr>
              <a:t>on CO</a:t>
            </a:r>
            <a:r>
              <a:rPr lang="en-US" sz="1400" baseline="-25000" dirty="0">
                <a:solidFill>
                  <a:prstClr val="black"/>
                </a:solidFill>
                <a:latin typeface="Arial" panose="020B0604020202020204" pitchFamily="34" charset="0"/>
                <a:cs typeface="Arial" panose="020B0604020202020204" pitchFamily="34" charset="0"/>
              </a:rPr>
              <a:t>2 </a:t>
            </a:r>
            <a:r>
              <a:rPr lang="en-US" sz="1400" dirty="0">
                <a:solidFill>
                  <a:prstClr val="black"/>
                </a:solidFill>
                <a:latin typeface="Arial" panose="020B0604020202020204" pitchFamily="34" charset="0"/>
                <a:cs typeface="Arial" panose="020B0604020202020204" pitchFamily="34" charset="0"/>
              </a:rPr>
              <a:t>reduction discovery science</a:t>
            </a:r>
          </a:p>
          <a:p>
            <a:pPr defTabSz="820583" fontAlgn="base">
              <a:tabLst>
                <a:tab pos="225425" algn="l"/>
              </a:tabLst>
            </a:pPr>
            <a:r>
              <a:rPr lang="en-US" sz="1600" dirty="0">
                <a:solidFill>
                  <a:srgbClr val="106636"/>
                </a:solidFill>
                <a:latin typeface="Arial" pitchFamily="34" charset="0"/>
                <a:cs typeface="Arial" pitchFamily="34" charset="0"/>
              </a:rPr>
              <a:t>Goals and Legacies:</a:t>
            </a:r>
          </a:p>
          <a:p>
            <a:pPr marL="287338" indent="-176213" defTabSz="820583" fontAlgn="base">
              <a:lnSpc>
                <a:spcPts val="1600"/>
              </a:lnSpc>
              <a:buFont typeface="Wingdings" panose="05000000000000000000" pitchFamily="2" charset="2"/>
              <a:buChar char="§"/>
              <a:tabLst>
                <a:tab pos="225425" algn="l"/>
              </a:tabLst>
            </a:pPr>
            <a:r>
              <a:rPr lang="en-US" sz="1400" dirty="0">
                <a:solidFill>
                  <a:prstClr val="black"/>
                </a:solidFill>
                <a:latin typeface="Arial" pitchFamily="34" charset="0"/>
                <a:cs typeface="Arial" pitchFamily="34" charset="0"/>
              </a:rPr>
              <a:t>Library of fundamental knowledge</a:t>
            </a:r>
          </a:p>
          <a:p>
            <a:pPr marL="287338" indent="-176213" defTabSz="820583" fontAlgn="base">
              <a:lnSpc>
                <a:spcPts val="1600"/>
              </a:lnSpc>
              <a:buFont typeface="Wingdings" panose="05000000000000000000" pitchFamily="2" charset="2"/>
              <a:buChar char="§"/>
              <a:tabLst>
                <a:tab pos="225425" algn="l"/>
              </a:tabLst>
            </a:pPr>
            <a:r>
              <a:rPr lang="en-US" sz="1400" dirty="0">
                <a:solidFill>
                  <a:prstClr val="black"/>
                </a:solidFill>
                <a:latin typeface="Arial" pitchFamily="34" charset="0"/>
                <a:cs typeface="Arial" pitchFamily="34" charset="0"/>
              </a:rPr>
              <a:t>Prototype solar-fuels generator </a:t>
            </a:r>
          </a:p>
          <a:p>
            <a:pPr marL="287338" indent="-176213" defTabSz="820583" fontAlgn="base">
              <a:lnSpc>
                <a:spcPts val="1600"/>
              </a:lnSpc>
              <a:buFont typeface="Wingdings" panose="05000000000000000000" pitchFamily="2" charset="2"/>
              <a:buChar char="§"/>
              <a:tabLst>
                <a:tab pos="225425" algn="l"/>
              </a:tabLst>
            </a:pPr>
            <a:r>
              <a:rPr lang="en-US" sz="1400" dirty="0">
                <a:solidFill>
                  <a:prstClr val="black"/>
                </a:solidFill>
                <a:latin typeface="Arial" pitchFamily="34" charset="0"/>
                <a:cs typeface="Arial" pitchFamily="34" charset="0"/>
              </a:rPr>
              <a:t>Science and critical expertise for a solar fuels industry</a:t>
            </a:r>
          </a:p>
        </p:txBody>
      </p:sp>
      <p:cxnSp>
        <p:nvCxnSpPr>
          <p:cNvPr id="20" name="Straight Connector 19"/>
          <p:cNvCxnSpPr/>
          <p:nvPr/>
        </p:nvCxnSpPr>
        <p:spPr>
          <a:xfrm flipV="1">
            <a:off x="4038600" y="3527604"/>
            <a:ext cx="0" cy="2743200"/>
          </a:xfrm>
          <a:prstGeom prst="line">
            <a:avLst/>
          </a:prstGeom>
          <a:ln w="63500" cmpd="dbl"/>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97935" y="845307"/>
            <a:ext cx="3137507" cy="2644504"/>
            <a:chOff x="5907192" y="3560706"/>
            <a:chExt cx="3137507" cy="2644504"/>
          </a:xfrm>
        </p:grpSpPr>
        <p:pic>
          <p:nvPicPr>
            <p:cNvPr id="16" name="Picture 2" descr="Z:\Desktop\JCAP\Public Talks and Meetings\IEEE Aerospace Talk\Requested Information\Artificial Photosynthes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2365" y="3560706"/>
              <a:ext cx="2294315" cy="2496312"/>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5907192" y="5943600"/>
              <a:ext cx="3137507" cy="261610"/>
            </a:xfrm>
            <a:prstGeom prst="rect">
              <a:avLst/>
            </a:prstGeom>
            <a:noFill/>
          </p:spPr>
          <p:txBody>
            <a:bodyPr wrap="square" rtlCol="0">
              <a:spAutoFit/>
            </a:bodyPr>
            <a:lstStyle/>
            <a:p>
              <a:pPr algn="ctr" defTabSz="457200"/>
              <a:r>
                <a:rPr lang="en-US" sz="1100" dirty="0">
                  <a:solidFill>
                    <a:prstClr val="black"/>
                  </a:solidFill>
                  <a:latin typeface="Arial" pitchFamily="34" charset="0"/>
                  <a:cs typeface="Arial" pitchFamily="34" charset="0"/>
                </a:rPr>
                <a:t>Photoelectrochemical Solar-Fuel Generator</a:t>
              </a:r>
            </a:p>
          </p:txBody>
        </p:sp>
      </p:grpSp>
      <p:sp>
        <p:nvSpPr>
          <p:cNvPr id="6" name="Rectangle 5"/>
          <p:cNvSpPr/>
          <p:nvPr/>
        </p:nvSpPr>
        <p:spPr>
          <a:xfrm>
            <a:off x="4038600" y="3458576"/>
            <a:ext cx="4953000" cy="3051605"/>
          </a:xfrm>
          <a:prstGeom prst="rect">
            <a:avLst/>
          </a:prstGeom>
        </p:spPr>
        <p:txBody>
          <a:bodyPr wrap="square">
            <a:spAutoFit/>
          </a:bodyPr>
          <a:lstStyle/>
          <a:p>
            <a:r>
              <a:rPr lang="en-US" sz="1600" dirty="0" smtClean="0">
                <a:solidFill>
                  <a:srgbClr val="106636"/>
                </a:solidFill>
                <a:latin typeface="Arial" pitchFamily="34" charset="0"/>
                <a:cs typeface="Arial" pitchFamily="34" charset="0"/>
              </a:rPr>
              <a:t>Research Accomplishments:</a:t>
            </a:r>
            <a:endParaRPr lang="en-US" sz="1600" dirty="0">
              <a:solidFill>
                <a:srgbClr val="106636"/>
              </a:solidFill>
              <a:latin typeface="Arial" pitchFamily="34" charset="0"/>
              <a:cs typeface="Arial" pitchFamily="34" charset="0"/>
            </a:endParaRPr>
          </a:p>
          <a:p>
            <a:pPr marL="285750" indent="-168275">
              <a:lnSpc>
                <a:spcPct val="90000"/>
              </a:lnSpc>
              <a:spcAft>
                <a:spcPts val="300"/>
              </a:spcAft>
              <a:buFont typeface="Wingdings" pitchFamily="2" charset="2"/>
              <a:buChar char="§"/>
            </a:pPr>
            <a:r>
              <a:rPr lang="en-US" sz="1400" dirty="0" smtClean="0">
                <a:solidFill>
                  <a:prstClr val="black"/>
                </a:solidFill>
                <a:latin typeface="Arial" panose="020B0604020202020204" pitchFamily="34" charset="0"/>
                <a:cs typeface="Arial" panose="020B0604020202020204" pitchFamily="34" charset="0"/>
              </a:rPr>
              <a:t>Developed </a:t>
            </a:r>
            <a:r>
              <a:rPr lang="en-US" sz="1400" dirty="0">
                <a:solidFill>
                  <a:prstClr val="black"/>
                </a:solidFill>
                <a:latin typeface="Arial" panose="020B0604020202020204" pitchFamily="34" charset="0"/>
                <a:cs typeface="Arial" panose="020B0604020202020204" pitchFamily="34" charset="0"/>
              </a:rPr>
              <a:t>novel high throughput capabilities to prepare and screen light absorbers and electrocatalysts</a:t>
            </a:r>
          </a:p>
          <a:p>
            <a:pPr marL="285750" indent="-168275">
              <a:lnSpc>
                <a:spcPct val="90000"/>
              </a:lnSpc>
              <a:spcAft>
                <a:spcPts val="300"/>
              </a:spcAft>
              <a:buFont typeface="Wingdings" pitchFamily="2" charset="2"/>
              <a:buChar char="§"/>
            </a:pPr>
            <a:r>
              <a:rPr lang="en-US" sz="1400" dirty="0">
                <a:solidFill>
                  <a:prstClr val="black"/>
                </a:solidFill>
                <a:latin typeface="Arial" panose="020B0604020202020204" pitchFamily="34" charset="0"/>
                <a:cs typeface="Arial" panose="020B0604020202020204" pitchFamily="34" charset="0"/>
              </a:rPr>
              <a:t>Established benchmarking capabilities to compare large quantities of catalysts and light absorbers</a:t>
            </a:r>
          </a:p>
          <a:p>
            <a:pPr marL="285750" indent="-168275">
              <a:lnSpc>
                <a:spcPct val="90000"/>
              </a:lnSpc>
              <a:spcAft>
                <a:spcPts val="300"/>
              </a:spcAft>
              <a:buFont typeface="Wingdings" pitchFamily="2" charset="2"/>
              <a:buChar char="§"/>
            </a:pPr>
            <a:r>
              <a:rPr lang="en-US" sz="1400" dirty="0">
                <a:solidFill>
                  <a:srgbClr val="000000"/>
                </a:solidFill>
                <a:latin typeface="Arial" pitchFamily="34" charset="0"/>
                <a:cs typeface="Arial" pitchFamily="34" charset="0"/>
              </a:rPr>
              <a:t>Fabricated and tested integrated artificial photosynthetic prototypes with optimized properties</a:t>
            </a:r>
          </a:p>
          <a:p>
            <a:pPr marL="285750" indent="-168275">
              <a:lnSpc>
                <a:spcPct val="90000"/>
              </a:lnSpc>
              <a:spcAft>
                <a:spcPts val="300"/>
              </a:spcAft>
              <a:buFont typeface="Wingdings" pitchFamily="2" charset="2"/>
              <a:buChar char="§"/>
            </a:pPr>
            <a:r>
              <a:rPr lang="en-US" sz="1400" dirty="0">
                <a:solidFill>
                  <a:prstClr val="black"/>
                </a:solidFill>
                <a:latin typeface="Arial" pitchFamily="34" charset="0"/>
                <a:cs typeface="Arial" pitchFamily="34" charset="0"/>
              </a:rPr>
              <a:t>Developed new multi-physics modeling tools for analysis of solar-fuels prototypes and </a:t>
            </a:r>
            <a:r>
              <a:rPr lang="en-US" sz="1400" dirty="0" smtClean="0">
                <a:solidFill>
                  <a:prstClr val="black"/>
                </a:solidFill>
                <a:latin typeface="Arial" pitchFamily="34" charset="0"/>
                <a:cs typeface="Arial" pitchFamily="34" charset="0"/>
              </a:rPr>
              <a:t>processes</a:t>
            </a:r>
          </a:p>
          <a:p>
            <a:pPr marL="285750" indent="-168275">
              <a:lnSpc>
                <a:spcPct val="90000"/>
              </a:lnSpc>
              <a:spcAft>
                <a:spcPts val="300"/>
              </a:spcAft>
              <a:buFont typeface="Wingdings" pitchFamily="2" charset="2"/>
              <a:buChar char="§"/>
            </a:pPr>
            <a:r>
              <a:rPr lang="en-US" sz="1400" dirty="0" smtClean="0">
                <a:solidFill>
                  <a:prstClr val="black"/>
                </a:solidFill>
                <a:latin typeface="Arial" pitchFamily="34" charset="0"/>
                <a:cs typeface="Arial" pitchFamily="34" charset="0"/>
              </a:rPr>
              <a:t>Discovered </a:t>
            </a:r>
            <a:r>
              <a:rPr lang="en-US" sz="1400" dirty="0">
                <a:solidFill>
                  <a:prstClr val="black"/>
                </a:solidFill>
                <a:latin typeface="Arial" pitchFamily="34" charset="0"/>
                <a:cs typeface="Arial" pitchFamily="34" charset="0"/>
              </a:rPr>
              <a:t>method to protect light-absorbing semiconductors (</a:t>
            </a:r>
            <a:r>
              <a:rPr lang="en-US" sz="1400" i="1" dirty="0">
                <a:solidFill>
                  <a:prstClr val="black"/>
                </a:solidFill>
                <a:latin typeface="Arial" panose="020B0604020202020204" pitchFamily="34" charset="0"/>
                <a:cs typeface="Arial" panose="020B0604020202020204" pitchFamily="34" charset="0"/>
              </a:rPr>
              <a:t>e.g.</a:t>
            </a:r>
            <a:r>
              <a:rPr lang="en-US" sz="1400" dirty="0">
                <a:solidFill>
                  <a:prstClr val="black"/>
                </a:solidFill>
                <a:latin typeface="Arial" pitchFamily="34" charset="0"/>
                <a:cs typeface="Arial" pitchFamily="34" charset="0"/>
              </a:rPr>
              <a:t> Si, </a:t>
            </a:r>
            <a:r>
              <a:rPr lang="en-US" sz="1400" dirty="0" err="1">
                <a:solidFill>
                  <a:prstClr val="black"/>
                </a:solidFill>
                <a:latin typeface="Arial" pitchFamily="34" charset="0"/>
                <a:cs typeface="Arial" pitchFamily="34" charset="0"/>
              </a:rPr>
              <a:t>GaAs</a:t>
            </a:r>
            <a:r>
              <a:rPr lang="en-US" sz="1400" dirty="0">
                <a:solidFill>
                  <a:prstClr val="black"/>
                </a:solidFill>
                <a:latin typeface="Arial" pitchFamily="34" charset="0"/>
                <a:cs typeface="Arial" pitchFamily="34" charset="0"/>
              </a:rPr>
              <a:t>) from corrosion in basic aqueous solutions while still maintaining excellent electrical charge conduction</a:t>
            </a:r>
          </a:p>
          <a:p>
            <a:pPr marL="285750" indent="-168275">
              <a:lnSpc>
                <a:spcPct val="90000"/>
              </a:lnSpc>
              <a:spcAft>
                <a:spcPts val="300"/>
              </a:spcAft>
              <a:buFont typeface="Wingdings" pitchFamily="2" charset="2"/>
              <a:buChar char="§"/>
            </a:pPr>
            <a:endParaRPr lang="en-US" sz="1400" dirty="0">
              <a:solidFill>
                <a:prstClr val="black"/>
              </a:solidFill>
              <a:latin typeface="Arial" pitchFamily="34" charset="0"/>
              <a:cs typeface="Arial" pitchFamily="34" charset="0"/>
            </a:endParaRPr>
          </a:p>
        </p:txBody>
      </p:sp>
      <p:sp>
        <p:nvSpPr>
          <p:cNvPr id="17" name="TextBox 16"/>
          <p:cNvSpPr txBox="1"/>
          <p:nvPr/>
        </p:nvSpPr>
        <p:spPr>
          <a:xfrm>
            <a:off x="-11652" y="3477125"/>
            <a:ext cx="4126452" cy="2991588"/>
          </a:xfrm>
          <a:prstGeom prst="rect">
            <a:avLst/>
          </a:prstGeom>
          <a:noFill/>
        </p:spPr>
        <p:txBody>
          <a:bodyPr wrap="square" rtlCol="0">
            <a:spAutoFit/>
          </a:bodyPr>
          <a:lstStyle/>
          <a:p>
            <a:pPr>
              <a:spcAft>
                <a:spcPts val="100"/>
              </a:spcAft>
            </a:pPr>
            <a:r>
              <a:rPr lang="en-US" sz="1600" dirty="0">
                <a:solidFill>
                  <a:srgbClr val="106636"/>
                </a:solidFill>
                <a:latin typeface="Arial" panose="020B0604020202020204" pitchFamily="34" charset="0"/>
                <a:cs typeface="Arial" pitchFamily="34" charset="0"/>
              </a:rPr>
              <a:t>Renewal </a:t>
            </a:r>
            <a:r>
              <a:rPr lang="en-US" sz="1600" dirty="0" smtClean="0">
                <a:solidFill>
                  <a:srgbClr val="106636"/>
                </a:solidFill>
                <a:latin typeface="Arial" panose="020B0604020202020204" pitchFamily="34" charset="0"/>
                <a:cs typeface="Arial" pitchFamily="34" charset="0"/>
              </a:rPr>
              <a:t>Planning:</a:t>
            </a:r>
            <a:endParaRPr lang="en-US" sz="1600" dirty="0">
              <a:solidFill>
                <a:srgbClr val="106636"/>
              </a:solidFill>
              <a:latin typeface="Arial" panose="020B0604020202020204" pitchFamily="34" charset="0"/>
              <a:cs typeface="Arial" pitchFamily="34" charset="0"/>
            </a:endParaRPr>
          </a:p>
          <a:p>
            <a:pPr marL="231775" indent="-174625">
              <a:lnSpc>
                <a:spcPct val="90000"/>
              </a:lnSpc>
              <a:spcAft>
                <a:spcPts val="100"/>
              </a:spcAft>
              <a:buFont typeface="Wingdings" pitchFamily="2" charset="2"/>
              <a:buChar char="§"/>
            </a:pPr>
            <a:r>
              <a:rPr lang="en-US" sz="1400" dirty="0">
                <a:solidFill>
                  <a:prstClr val="black"/>
                </a:solidFill>
                <a:latin typeface="Arial" panose="020B0604020202020204" pitchFamily="34" charset="0"/>
                <a:cs typeface="Arial" panose="020B0604020202020204" pitchFamily="34" charset="0"/>
              </a:rPr>
              <a:t>Renewal project would restructure R&amp;D to focus primarily on discovery science related to CO</a:t>
            </a:r>
            <a:r>
              <a:rPr lang="en-US" sz="1400" baseline="-25000" dirty="0">
                <a:solidFill>
                  <a:prstClr val="black"/>
                </a:solidFill>
                <a:latin typeface="Arial" panose="020B0604020202020204" pitchFamily="34" charset="0"/>
                <a:cs typeface="Arial" panose="020B0604020202020204" pitchFamily="34" charset="0"/>
              </a:rPr>
              <a:t>2 </a:t>
            </a:r>
            <a:r>
              <a:rPr lang="en-US" sz="1400" dirty="0">
                <a:solidFill>
                  <a:prstClr val="black"/>
                </a:solidFill>
                <a:latin typeface="Arial" panose="020B0604020202020204" pitchFamily="34" charset="0"/>
                <a:cs typeface="Arial" panose="020B0604020202020204" pitchFamily="34" charset="0"/>
              </a:rPr>
              <a:t>reduction for efficient solar-driven production of carbon-based fuels </a:t>
            </a:r>
          </a:p>
          <a:p>
            <a:pPr marL="231775" indent="-174625">
              <a:lnSpc>
                <a:spcPct val="90000"/>
              </a:lnSpc>
              <a:spcAft>
                <a:spcPts val="100"/>
              </a:spcAft>
              <a:buFont typeface="Wingdings" pitchFamily="2" charset="2"/>
              <a:buChar char="§"/>
            </a:pPr>
            <a:r>
              <a:rPr lang="en-US" sz="1400" dirty="0" smtClean="0">
                <a:solidFill>
                  <a:prstClr val="black"/>
                </a:solidFill>
                <a:latin typeface="Arial" panose="020B0604020202020204" pitchFamily="34" charset="0"/>
                <a:cs typeface="Arial" panose="020B0604020202020204" pitchFamily="34" charset="0"/>
              </a:rPr>
              <a:t>Annual </a:t>
            </a:r>
            <a:r>
              <a:rPr lang="en-US" sz="1400" dirty="0">
                <a:solidFill>
                  <a:prstClr val="black"/>
                </a:solidFill>
                <a:latin typeface="Arial" panose="020B0604020202020204" pitchFamily="34" charset="0"/>
                <a:cs typeface="Arial" panose="020B0604020202020204" pitchFamily="34" charset="0"/>
              </a:rPr>
              <a:t>funding </a:t>
            </a:r>
            <a:r>
              <a:rPr lang="en-US" sz="1400" dirty="0" smtClean="0">
                <a:solidFill>
                  <a:prstClr val="black"/>
                </a:solidFill>
                <a:latin typeface="Arial" panose="020B0604020202020204" pitchFamily="34" charset="0"/>
                <a:cs typeface="Arial" panose="020B0604020202020204" pitchFamily="34" charset="0"/>
              </a:rPr>
              <a:t>of up </a:t>
            </a:r>
            <a:r>
              <a:rPr lang="en-US" sz="1400" dirty="0">
                <a:solidFill>
                  <a:prstClr val="black"/>
                </a:solidFill>
                <a:latin typeface="Arial" panose="020B0604020202020204" pitchFamily="34" charset="0"/>
                <a:cs typeface="Arial" panose="020B0604020202020204" pitchFamily="34" charset="0"/>
              </a:rPr>
              <a:t>to $</a:t>
            </a:r>
            <a:r>
              <a:rPr lang="en-US" sz="1400" dirty="0" smtClean="0">
                <a:solidFill>
                  <a:prstClr val="black"/>
                </a:solidFill>
                <a:latin typeface="Arial" panose="020B0604020202020204" pitchFamily="34" charset="0"/>
                <a:cs typeface="Arial" panose="020B0604020202020204" pitchFamily="34" charset="0"/>
              </a:rPr>
              <a:t>15M </a:t>
            </a:r>
            <a:r>
              <a:rPr lang="en-US" sz="1400" dirty="0">
                <a:solidFill>
                  <a:prstClr val="black"/>
                </a:solidFill>
                <a:latin typeface="Arial" panose="020B0604020202020204" pitchFamily="34" charset="0"/>
                <a:cs typeface="Arial" panose="020B0604020202020204" pitchFamily="34" charset="0"/>
              </a:rPr>
              <a:t>for </a:t>
            </a:r>
            <a:r>
              <a:rPr lang="en-US" sz="1400" dirty="0" smtClean="0">
                <a:solidFill>
                  <a:prstClr val="black"/>
                </a:solidFill>
                <a:latin typeface="Arial" panose="020B0604020202020204" pitchFamily="34" charset="0"/>
                <a:cs typeface="Arial" panose="020B0604020202020204" pitchFamily="34" charset="0"/>
              </a:rPr>
              <a:t>a maximum of 5 </a:t>
            </a:r>
            <a:r>
              <a:rPr lang="en-US" sz="1400" dirty="0">
                <a:solidFill>
                  <a:prstClr val="black"/>
                </a:solidFill>
                <a:latin typeface="Arial" panose="020B0604020202020204" pitchFamily="34" charset="0"/>
                <a:cs typeface="Arial" panose="020B0604020202020204" pitchFamily="34" charset="0"/>
              </a:rPr>
              <a:t>years reflects reduced project scope</a:t>
            </a:r>
          </a:p>
          <a:p>
            <a:pPr marL="404813" lvl="1" indent="-176213">
              <a:lnSpc>
                <a:spcPct val="90000"/>
              </a:lnSpc>
              <a:spcAft>
                <a:spcPts val="100"/>
              </a:spcAft>
              <a:buFont typeface="Arial" pitchFamily="34" charset="0"/>
              <a:buChar char="̶"/>
            </a:pPr>
            <a:r>
              <a:rPr lang="en-US" sz="1200" dirty="0">
                <a:solidFill>
                  <a:prstClr val="black"/>
                </a:solidFill>
                <a:latin typeface="Arial" panose="020B0604020202020204" pitchFamily="34" charset="0"/>
                <a:cs typeface="Arial" panose="020B0604020202020204" pitchFamily="34" charset="0"/>
              </a:rPr>
              <a:t>De-emphasis of discovery efforts targeted solely towards hydrogen production </a:t>
            </a:r>
          </a:p>
          <a:p>
            <a:pPr marL="404813" lvl="1" indent="-176213">
              <a:lnSpc>
                <a:spcPct val="90000"/>
              </a:lnSpc>
              <a:spcAft>
                <a:spcPts val="100"/>
              </a:spcAft>
              <a:buFont typeface="Arial" pitchFamily="34" charset="0"/>
              <a:buChar char="̶"/>
            </a:pPr>
            <a:r>
              <a:rPr lang="en-US" sz="1200" dirty="0">
                <a:solidFill>
                  <a:prstClr val="black"/>
                </a:solidFill>
                <a:latin typeface="Arial" panose="020B0604020202020204" pitchFamily="34" charset="0"/>
                <a:cs typeface="Arial" panose="020B0604020202020204" pitchFamily="34" charset="0"/>
              </a:rPr>
              <a:t>Development of integrated prototypes mainly to test the capability of new materials, concepts, and/or components</a:t>
            </a:r>
            <a:endParaRPr lang="en-US" sz="1400" b="1" dirty="0">
              <a:solidFill>
                <a:prstClr val="black"/>
              </a:solidFill>
              <a:latin typeface="Arial" panose="020B0604020202020204" pitchFamily="34" charset="0"/>
              <a:cs typeface="Arial" panose="020B0604020202020204" pitchFamily="34" charset="0"/>
            </a:endParaRPr>
          </a:p>
          <a:p>
            <a:pPr marL="231775" indent="-174625">
              <a:lnSpc>
                <a:spcPct val="90000"/>
              </a:lnSpc>
              <a:spcAft>
                <a:spcPts val="100"/>
              </a:spcAft>
              <a:buFont typeface="Wingdings" pitchFamily="2" charset="2"/>
              <a:buChar char="§"/>
            </a:pPr>
            <a:r>
              <a:rPr lang="en-US" sz="1400" dirty="0" smtClean="0">
                <a:solidFill>
                  <a:prstClr val="black"/>
                </a:solidFill>
                <a:latin typeface="Arial" pitchFamily="34" charset="0"/>
                <a:cs typeface="Arial" pitchFamily="34" charset="0"/>
              </a:rPr>
              <a:t>Renewal decision is expected by </a:t>
            </a:r>
            <a:r>
              <a:rPr lang="en-US" sz="1400" dirty="0">
                <a:solidFill>
                  <a:prstClr val="black"/>
                </a:solidFill>
                <a:latin typeface="Arial" pitchFamily="34" charset="0"/>
                <a:cs typeface="Arial" pitchFamily="34" charset="0"/>
              </a:rPr>
              <a:t>end of </a:t>
            </a:r>
            <a:r>
              <a:rPr lang="en-US" sz="1400" dirty="0" smtClean="0">
                <a:solidFill>
                  <a:prstClr val="black"/>
                </a:solidFill>
                <a:latin typeface="Arial" pitchFamily="34" charset="0"/>
                <a:cs typeface="Arial" pitchFamily="34" charset="0"/>
              </a:rPr>
              <a:t>April 2015</a:t>
            </a:r>
            <a:endParaRPr lang="en-US" sz="1400" dirty="0">
              <a:solidFill>
                <a:prstClr val="black"/>
              </a:solidFill>
              <a:latin typeface="Arial" pitchFamily="34" charset="0"/>
              <a:cs typeface="Arial" pitchFamily="34" charset="0"/>
            </a:endParaRPr>
          </a:p>
          <a:p>
            <a:pPr marL="57150">
              <a:lnSpc>
                <a:spcPct val="90000"/>
              </a:lnSpc>
              <a:spcAft>
                <a:spcPts val="100"/>
              </a:spcAft>
            </a:pPr>
            <a:endParaRPr lang="en-US" sz="14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72384352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6328" y="3429000"/>
            <a:ext cx="6268272" cy="2954655"/>
          </a:xfrm>
          <a:prstGeom prst="rect">
            <a:avLst/>
          </a:prstGeom>
          <a:noFill/>
        </p:spPr>
        <p:txBody>
          <a:bodyPr wrap="square" rtlCol="0">
            <a:spAutoFit/>
          </a:bodyPr>
          <a:lstStyle/>
          <a:p>
            <a:r>
              <a:rPr lang="en-US" sz="1600" dirty="0">
                <a:solidFill>
                  <a:srgbClr val="106636"/>
                </a:solidFill>
                <a:latin typeface="Arial" pitchFamily="34" charset="0"/>
                <a:cs typeface="Arial" pitchFamily="34" charset="0"/>
              </a:rPr>
              <a:t>FY </a:t>
            </a:r>
            <a:r>
              <a:rPr lang="en-US" sz="1600" dirty="0" smtClean="0">
                <a:solidFill>
                  <a:srgbClr val="106636"/>
                </a:solidFill>
                <a:latin typeface="Arial" pitchFamily="34" charset="0"/>
                <a:cs typeface="Arial" pitchFamily="34" charset="0"/>
              </a:rPr>
              <a:t>2015 - </a:t>
            </a:r>
            <a:r>
              <a:rPr lang="en-US" sz="1600" dirty="0">
                <a:solidFill>
                  <a:srgbClr val="106636"/>
                </a:solidFill>
                <a:latin typeface="Arial" pitchFamily="34" charset="0"/>
                <a:cs typeface="Arial" pitchFamily="34" charset="0"/>
              </a:rPr>
              <a:t>2016 Milestones:</a:t>
            </a:r>
          </a:p>
          <a:p>
            <a:pPr marL="285750" indent="-166688">
              <a:buFont typeface="Wingdings" pitchFamily="2" charset="2"/>
              <a:buChar char="§"/>
            </a:pPr>
            <a:r>
              <a:rPr lang="en-US" sz="1400" dirty="0">
                <a:solidFill>
                  <a:prstClr val="black"/>
                </a:solidFill>
                <a:latin typeface="Arial" pitchFamily="34" charset="0"/>
                <a:cs typeface="Arial" pitchFamily="34" charset="0"/>
              </a:rPr>
              <a:t>For the “electrolyte genome,” calculate data for &gt;10,000 molecular systems. </a:t>
            </a:r>
          </a:p>
          <a:p>
            <a:pPr marL="285750" indent="-166688">
              <a:buFont typeface="Wingdings" pitchFamily="2" charset="2"/>
              <a:buChar char="§"/>
            </a:pPr>
            <a:r>
              <a:rPr lang="en-US" sz="1400" dirty="0">
                <a:solidFill>
                  <a:prstClr val="black"/>
                </a:solidFill>
                <a:latin typeface="Arial" pitchFamily="34" charset="0"/>
                <a:cs typeface="Arial" pitchFamily="34" charset="0"/>
              </a:rPr>
              <a:t>Complete techno-economic modeling for electrolyte systems identified by the electrolyte genome, that have the potential to meet the “5-5-5” goals</a:t>
            </a:r>
          </a:p>
          <a:p>
            <a:r>
              <a:rPr lang="en-US" sz="1600" dirty="0">
                <a:solidFill>
                  <a:srgbClr val="106636"/>
                </a:solidFill>
                <a:latin typeface="Arial" pitchFamily="34" charset="0"/>
                <a:cs typeface="Arial" pitchFamily="34" charset="0"/>
              </a:rPr>
              <a:t>Research Accomplishments:</a:t>
            </a:r>
          </a:p>
          <a:p>
            <a:pPr marL="285750" indent="-166688">
              <a:buFont typeface="Wingdings" pitchFamily="2" charset="2"/>
              <a:buChar char="§"/>
            </a:pPr>
            <a:r>
              <a:rPr lang="en-US" sz="1400" dirty="0">
                <a:solidFill>
                  <a:prstClr val="black"/>
                </a:solidFill>
                <a:latin typeface="Arial" pitchFamily="34" charset="0"/>
                <a:cs typeface="Arial" pitchFamily="34" charset="0"/>
              </a:rPr>
              <a:t>Rational design of high-performance Li</a:t>
            </a:r>
            <a:r>
              <a:rPr lang="en-US" sz="1400" baseline="-25000" dirty="0">
                <a:solidFill>
                  <a:prstClr val="black"/>
                </a:solidFill>
                <a:latin typeface="Arial" pitchFamily="34" charset="0"/>
                <a:cs typeface="Arial" pitchFamily="34" charset="0"/>
              </a:rPr>
              <a:t>2</a:t>
            </a:r>
            <a:r>
              <a:rPr lang="en-US" sz="1400" dirty="0">
                <a:solidFill>
                  <a:prstClr val="black"/>
                </a:solidFill>
                <a:latin typeface="Arial" pitchFamily="34" charset="0"/>
                <a:cs typeface="Arial" pitchFamily="34" charset="0"/>
              </a:rPr>
              <a:t>S cathodes; </a:t>
            </a:r>
          </a:p>
          <a:p>
            <a:pPr marL="285750" indent="-166688">
              <a:buFont typeface="Wingdings" pitchFamily="2" charset="2"/>
              <a:buChar char="§"/>
            </a:pPr>
            <a:r>
              <a:rPr lang="en-US" sz="1400" dirty="0">
                <a:solidFill>
                  <a:prstClr val="black"/>
                </a:solidFill>
                <a:latin typeface="Arial" pitchFamily="34" charset="0"/>
                <a:cs typeface="Arial" pitchFamily="34" charset="0"/>
              </a:rPr>
              <a:t>Discovery that incorporation of percolating networks of nanoscale conductors improves charge transfer kinetics in liquid electrodes; </a:t>
            </a:r>
          </a:p>
          <a:p>
            <a:pPr marL="285750" indent="-166688">
              <a:buFont typeface="Wingdings" pitchFamily="2" charset="2"/>
              <a:buChar char="§"/>
            </a:pPr>
            <a:r>
              <a:rPr lang="en-US" sz="1400" dirty="0">
                <a:solidFill>
                  <a:prstClr val="black"/>
                </a:solidFill>
                <a:latin typeface="Arial" pitchFamily="34" charset="0"/>
                <a:cs typeface="Arial" pitchFamily="34" charset="0"/>
              </a:rPr>
              <a:t>Techno-economic modeling of alternate designs for lithium-air batteries; Fabrication/testing of the first research prototype Mg-ion battery to establish baseline capability.</a:t>
            </a:r>
          </a:p>
          <a:p>
            <a:pPr marL="285750" indent="-168275">
              <a:buFont typeface="Wingdings" pitchFamily="2" charset="2"/>
              <a:buChar char="§"/>
            </a:pPr>
            <a:endParaRPr lang="en-US" sz="1400" dirty="0">
              <a:solidFill>
                <a:prstClr val="black"/>
              </a:solidFill>
              <a:latin typeface="Arial" pitchFamily="34" charset="0"/>
              <a:cs typeface="Arial" pitchFamily="34" charset="0"/>
            </a:endParaRPr>
          </a:p>
        </p:txBody>
      </p:sp>
      <p:sp>
        <p:nvSpPr>
          <p:cNvPr id="15" name="Title 14"/>
          <p:cNvSpPr>
            <a:spLocks noGrp="1"/>
          </p:cNvSpPr>
          <p:nvPr>
            <p:ph type="title"/>
          </p:nvPr>
        </p:nvSpPr>
        <p:spPr>
          <a:xfrm>
            <a:off x="0" y="0"/>
            <a:ext cx="9144000" cy="725215"/>
          </a:xfrm>
        </p:spPr>
        <p:txBody>
          <a:bodyPr>
            <a:normAutofit fontScale="90000"/>
          </a:bodyPr>
          <a:lstStyle/>
          <a:p>
            <a:pPr>
              <a:lnSpc>
                <a:spcPct val="90000"/>
              </a:lnSpc>
            </a:pPr>
            <a:r>
              <a:rPr lang="en-US" sz="2700" dirty="0"/>
              <a:t>Batteries and Energy Storage Hub</a:t>
            </a:r>
            <a:r>
              <a:rPr lang="en-US" dirty="0"/>
              <a:t/>
            </a:r>
            <a:br>
              <a:rPr lang="en-US" dirty="0"/>
            </a:br>
            <a:r>
              <a:rPr lang="en-US" sz="2200" dirty="0"/>
              <a:t>Joint Center for Energy Storage Research (JCESR</a:t>
            </a:r>
            <a:r>
              <a:rPr lang="en-US" sz="2200" dirty="0" smtClean="0"/>
              <a:t>)</a:t>
            </a:r>
            <a:endParaRPr lang="en-US" sz="2200" dirty="0">
              <a:latin typeface="Arial" pitchFamily="34" charset="0"/>
            </a:endParaRPr>
          </a:p>
        </p:txBody>
      </p:sp>
      <p:cxnSp>
        <p:nvCxnSpPr>
          <p:cNvPr id="7" name="Straight Connector 6"/>
          <p:cNvCxnSpPr/>
          <p:nvPr/>
        </p:nvCxnSpPr>
        <p:spPr>
          <a:xfrm flipV="1">
            <a:off x="152400" y="3429000"/>
            <a:ext cx="8686800" cy="28616"/>
          </a:xfrm>
          <a:prstGeom prst="line">
            <a:avLst/>
          </a:prstGeom>
          <a:ln w="63500" cmpd="dbl"/>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3048000" y="827924"/>
            <a:ext cx="9937" cy="2560320"/>
          </a:xfrm>
          <a:prstGeom prst="line">
            <a:avLst/>
          </a:prstGeom>
          <a:ln w="63500" cmpd="dbl"/>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248400" y="3505200"/>
            <a:ext cx="0" cy="2743200"/>
          </a:xfrm>
          <a:prstGeom prst="line">
            <a:avLst/>
          </a:prstGeom>
          <a:ln w="63500" cmpd="dbl"/>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57937" y="762000"/>
            <a:ext cx="6086063" cy="2739211"/>
          </a:xfrm>
          <a:prstGeom prst="rect">
            <a:avLst/>
          </a:prstGeom>
          <a:noFill/>
        </p:spPr>
        <p:txBody>
          <a:bodyPr wrap="square" rtlCol="0">
            <a:spAutoFit/>
          </a:bodyPr>
          <a:lstStyle/>
          <a:p>
            <a:r>
              <a:rPr lang="en-US" sz="1600" dirty="0">
                <a:solidFill>
                  <a:srgbClr val="106636"/>
                </a:solidFill>
                <a:latin typeface="Arial" pitchFamily="34" charset="0"/>
                <a:cs typeface="Arial" pitchFamily="34" charset="0"/>
              </a:rPr>
              <a:t>Overview:</a:t>
            </a:r>
          </a:p>
          <a:p>
            <a:pPr marL="225425" indent="-166688">
              <a:buFont typeface="Wingdings" pitchFamily="2" charset="2"/>
              <a:buChar char="§"/>
            </a:pPr>
            <a:r>
              <a:rPr lang="en-US" sz="1400" dirty="0" smtClean="0">
                <a:solidFill>
                  <a:prstClr val="black"/>
                </a:solidFill>
                <a:latin typeface="Arial" pitchFamily="34" charset="0"/>
                <a:cs typeface="Arial" pitchFamily="34" charset="0"/>
              </a:rPr>
              <a:t>Mission</a:t>
            </a:r>
            <a:r>
              <a:rPr lang="en-US" sz="1400" dirty="0">
                <a:solidFill>
                  <a:prstClr val="black"/>
                </a:solidFill>
                <a:latin typeface="Arial" pitchFamily="34" charset="0"/>
                <a:cs typeface="Arial" pitchFamily="34" charset="0"/>
              </a:rPr>
              <a:t>: Discovery Science to enable next generation batteries—beyond lithium ion—and energy storage for transportation and the grid </a:t>
            </a:r>
          </a:p>
          <a:p>
            <a:pPr marL="225425" indent="-166688">
              <a:buFont typeface="Wingdings" pitchFamily="2" charset="2"/>
              <a:buChar char="§"/>
            </a:pPr>
            <a:r>
              <a:rPr lang="en-US" sz="1400" dirty="0">
                <a:solidFill>
                  <a:prstClr val="black"/>
                </a:solidFill>
                <a:latin typeface="Arial" pitchFamily="34" charset="0"/>
                <a:cs typeface="Arial" pitchFamily="34" charset="0"/>
              </a:rPr>
              <a:t>Launched in December 2012; Led by George Crabtree (ANL) with national laboratory, university and industrial partners:  LBNL, SNL, SLAC, PNNL,UI-UC, NWU, UCh, UI-C, UMich, Dow, AMAT, JCI, CET. </a:t>
            </a:r>
          </a:p>
          <a:p>
            <a:r>
              <a:rPr lang="en-US" sz="1600" dirty="0">
                <a:solidFill>
                  <a:srgbClr val="106636"/>
                </a:solidFill>
                <a:latin typeface="Arial" pitchFamily="34" charset="0"/>
                <a:cs typeface="Arial" pitchFamily="34" charset="0"/>
              </a:rPr>
              <a:t>Goals and Legacies:</a:t>
            </a:r>
          </a:p>
          <a:p>
            <a:pPr marL="285750" indent="-173038" defTabSz="820583">
              <a:buFont typeface="Wingdings" pitchFamily="2" charset="2"/>
              <a:buChar char="§"/>
            </a:pPr>
            <a:r>
              <a:rPr lang="en-US" sz="1400" dirty="0">
                <a:solidFill>
                  <a:prstClr val="black"/>
                </a:solidFill>
                <a:latin typeface="Arial" pitchFamily="34" charset="0"/>
                <a:cs typeface="Arial" pitchFamily="34" charset="0"/>
              </a:rPr>
              <a:t>5x Energy Density, 1/5 Cost, Within </a:t>
            </a:r>
            <a:r>
              <a:rPr lang="en-US" sz="1400" dirty="0" smtClean="0">
                <a:solidFill>
                  <a:prstClr val="black"/>
                </a:solidFill>
                <a:latin typeface="Arial" pitchFamily="34" charset="0"/>
                <a:cs typeface="Arial" pitchFamily="34" charset="0"/>
              </a:rPr>
              <a:t>5 years</a:t>
            </a:r>
            <a:endParaRPr lang="en-US" sz="1600" dirty="0">
              <a:solidFill>
                <a:srgbClr val="106636"/>
              </a:solidFill>
              <a:latin typeface="Arial" pitchFamily="34" charset="0"/>
              <a:cs typeface="Arial" pitchFamily="34" charset="0"/>
            </a:endParaRPr>
          </a:p>
          <a:p>
            <a:pPr marL="285750" indent="-173038" defTabSz="820583">
              <a:buFont typeface="Wingdings" pitchFamily="2" charset="2"/>
              <a:buChar char="§"/>
            </a:pPr>
            <a:r>
              <a:rPr lang="en-US" sz="1400" dirty="0">
                <a:solidFill>
                  <a:prstClr val="black"/>
                </a:solidFill>
                <a:latin typeface="Arial" pitchFamily="34" charset="0"/>
                <a:cs typeface="Arial" pitchFamily="34" charset="0"/>
              </a:rPr>
              <a:t>Library of fundamental knowledge</a:t>
            </a:r>
          </a:p>
          <a:p>
            <a:pPr marL="285750" indent="-173038" defTabSz="820583">
              <a:buFont typeface="Wingdings" pitchFamily="2" charset="2"/>
              <a:buChar char="§"/>
            </a:pPr>
            <a:r>
              <a:rPr lang="en-US" sz="1400" dirty="0">
                <a:solidFill>
                  <a:prstClr val="black"/>
                </a:solidFill>
                <a:latin typeface="Arial" pitchFamily="34" charset="0"/>
                <a:cs typeface="Arial" pitchFamily="34" charset="0"/>
              </a:rPr>
              <a:t>Research prototype batteries for grid and transportation</a:t>
            </a:r>
          </a:p>
          <a:p>
            <a:pPr marL="285750" indent="-173038" defTabSz="820583">
              <a:buFont typeface="Wingdings" pitchFamily="2" charset="2"/>
              <a:buChar char="§"/>
            </a:pPr>
            <a:r>
              <a:rPr lang="en-US" sz="1400" dirty="0">
                <a:solidFill>
                  <a:prstClr val="black"/>
                </a:solidFill>
                <a:latin typeface="Arial" pitchFamily="34" charset="0"/>
                <a:cs typeface="Arial" pitchFamily="34" charset="0"/>
              </a:rPr>
              <a:t>New paradigm for battery development</a:t>
            </a:r>
          </a:p>
          <a:p>
            <a:pPr marL="225425" indent="-166688">
              <a:buFont typeface="Wingdings" pitchFamily="2" charset="2"/>
              <a:buChar char="§"/>
            </a:pPr>
            <a:endParaRPr lang="en-US" sz="1400" dirty="0">
              <a:solidFill>
                <a:prstClr val="black"/>
              </a:solidFill>
              <a:latin typeface="Arial" pitchFamily="34" charset="0"/>
              <a:cs typeface="Arial" pitchFamily="34" charset="0"/>
            </a:endParaRPr>
          </a:p>
        </p:txBody>
      </p:sp>
      <p:pic>
        <p:nvPicPr>
          <p:cNvPr id="22" name="Picture 21" descr="Macintosh HD:Users:thoelef:temp:lbl:fig2.png"/>
          <p:cNvPicPr>
            <a:picLocks noChangeAspect="1"/>
          </p:cNvPicPr>
          <p:nvPr/>
        </p:nvPicPr>
        <p:blipFill rotWithShape="1">
          <a:blip r:embed="rId3">
            <a:extLst>
              <a:ext uri="{28A0092B-C50C-407E-A947-70E740481C1C}">
                <a14:useLocalDpi xmlns:a14="http://schemas.microsoft.com/office/drawing/2010/main" val="0"/>
              </a:ext>
            </a:extLst>
          </a:blip>
          <a:srcRect r="45263"/>
          <a:stretch/>
        </p:blipFill>
        <p:spPr bwMode="auto">
          <a:xfrm rot="16200000">
            <a:off x="484599" y="697959"/>
            <a:ext cx="2194560" cy="2627442"/>
          </a:xfrm>
          <a:prstGeom prst="rect">
            <a:avLst/>
          </a:prstGeom>
          <a:noFill/>
          <a:ln>
            <a:noFill/>
          </a:ln>
          <a:extLst>
            <a:ext uri="{FAA26D3D-D897-4be2-8F04-BA451C77F1D7}">
              <ma14:placeholderFlag xmlns:lc="http://schemas.openxmlformats.org/drawingml/2006/lockedCanvas" xmlns:ma14="http://schemas.microsoft.com/office/mac/drawingml/2011/main" xmln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513" y="3581400"/>
            <a:ext cx="1896887"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26845" y="5715372"/>
            <a:ext cx="2412355" cy="246221"/>
          </a:xfrm>
          <a:prstGeom prst="rect">
            <a:avLst/>
          </a:prstGeom>
          <a:noFill/>
        </p:spPr>
        <p:txBody>
          <a:bodyPr wrap="square" rtlCol="0">
            <a:spAutoFit/>
          </a:bodyPr>
          <a:lstStyle/>
          <a:p>
            <a:pPr>
              <a:lnSpc>
                <a:spcPts val="1200"/>
              </a:lnSpc>
            </a:pPr>
            <a:r>
              <a:rPr lang="en-US" sz="1200" dirty="0" smtClean="0">
                <a:solidFill>
                  <a:prstClr val="black"/>
                </a:solidFill>
                <a:latin typeface="Arial" pitchFamily="34" charset="0"/>
                <a:cs typeface="Arial" pitchFamily="34" charset="0"/>
              </a:rPr>
              <a:t>Bench-top </a:t>
            </a:r>
            <a:r>
              <a:rPr lang="en-US" sz="1200" dirty="0">
                <a:solidFill>
                  <a:prstClr val="black"/>
                </a:solidFill>
                <a:latin typeface="Arial" pitchFamily="34" charset="0"/>
                <a:cs typeface="Arial" pitchFamily="34" charset="0"/>
              </a:rPr>
              <a:t>prototype </a:t>
            </a:r>
            <a:r>
              <a:rPr lang="en-US" sz="1200" dirty="0" smtClean="0">
                <a:solidFill>
                  <a:prstClr val="black"/>
                </a:solidFill>
                <a:latin typeface="Arial" pitchFamily="34" charset="0"/>
                <a:cs typeface="Arial" pitchFamily="34" charset="0"/>
              </a:rPr>
              <a:t>flow </a:t>
            </a:r>
            <a:r>
              <a:rPr lang="en-US" sz="1200" dirty="0">
                <a:solidFill>
                  <a:prstClr val="black"/>
                </a:solidFill>
                <a:latin typeface="Arial" pitchFamily="34" charset="0"/>
                <a:cs typeface="Arial" pitchFamily="34" charset="0"/>
              </a:rPr>
              <a:t>battery</a:t>
            </a:r>
          </a:p>
        </p:txBody>
      </p:sp>
      <p:sp>
        <p:nvSpPr>
          <p:cNvPr id="14"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algn="r">
              <a:defRPr/>
            </a:pPr>
            <a:fld id="{6EEA275D-5A49-48A8-817D-44C3EA0A3A2F}" type="slidenum">
              <a:rPr lang="en-US" sz="1200">
                <a:solidFill>
                  <a:srgbClr val="106636"/>
                </a:solidFill>
                <a:latin typeface="Arial" pitchFamily="34" charset="0"/>
                <a:cs typeface="Arial" pitchFamily="34" charset="0"/>
              </a:rPr>
              <a:pPr algn="r">
                <a:defRPr/>
              </a:pPr>
              <a:t>6</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val="352918881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36980" y="2101545"/>
            <a:ext cx="7676390" cy="2236382"/>
          </a:xfrm>
        </p:spPr>
        <p:txBody>
          <a:bodyPr/>
          <a:lstStyle/>
          <a:p>
            <a:pPr marL="169823" lvl="1" indent="-169823">
              <a:lnSpc>
                <a:spcPts val="1800"/>
              </a:lnSpc>
              <a:spcBef>
                <a:spcPts val="0"/>
              </a:spcBef>
              <a:spcAft>
                <a:spcPts val="1200"/>
              </a:spcAft>
              <a:buFont typeface="Wingdings" pitchFamily="2" charset="2"/>
              <a:buChar char="§"/>
            </a:pPr>
            <a:r>
              <a:rPr lang="en-US" sz="1600" dirty="0">
                <a:solidFill>
                  <a:schemeClr val="tx1"/>
                </a:solidFill>
              </a:rPr>
              <a:t>Deliver research codes and data for design of functional materials to the materials sciences communities in academia, labs, and industry</a:t>
            </a:r>
          </a:p>
          <a:p>
            <a:pPr marL="169823" lvl="1" indent="-169823">
              <a:lnSpc>
                <a:spcPts val="1800"/>
              </a:lnSpc>
              <a:spcBef>
                <a:spcPts val="0"/>
              </a:spcBef>
              <a:spcAft>
                <a:spcPts val="1200"/>
              </a:spcAft>
              <a:buFont typeface="Wingdings" pitchFamily="2" charset="2"/>
              <a:buChar char="§"/>
            </a:pPr>
            <a:r>
              <a:rPr lang="en-US" sz="1600" dirty="0">
                <a:solidFill>
                  <a:schemeClr val="tx1"/>
                </a:solidFill>
              </a:rPr>
              <a:t>Use integrated teams combining expertise in materials theory, modeling, computation, synthesis, characterization, and processing/fabrication</a:t>
            </a:r>
          </a:p>
          <a:p>
            <a:pPr marL="169823" lvl="1" indent="-169823">
              <a:lnSpc>
                <a:spcPts val="1800"/>
              </a:lnSpc>
              <a:spcBef>
                <a:spcPts val="0"/>
              </a:spcBef>
              <a:spcAft>
                <a:spcPts val="1200"/>
              </a:spcAft>
              <a:buFont typeface="Wingdings" pitchFamily="2" charset="2"/>
              <a:buChar char="§"/>
            </a:pPr>
            <a:r>
              <a:rPr lang="en-US" sz="1600" dirty="0">
                <a:solidFill>
                  <a:schemeClr val="tx1"/>
                </a:solidFill>
              </a:rPr>
              <a:t>Use facilities and tools for materials synthesis, characterization, simulation, and computation, relying especially on the SC scientific user facilities</a:t>
            </a:r>
          </a:p>
          <a:p>
            <a:pPr marL="169823" lvl="1" indent="-169823">
              <a:lnSpc>
                <a:spcPts val="1800"/>
              </a:lnSpc>
              <a:spcBef>
                <a:spcPts val="0"/>
              </a:spcBef>
              <a:spcAft>
                <a:spcPts val="1200"/>
              </a:spcAft>
              <a:buFont typeface="Wingdings" pitchFamily="2" charset="2"/>
              <a:buChar char="§"/>
            </a:pPr>
            <a:r>
              <a:rPr lang="en-US" sz="1600" dirty="0" smtClean="0">
                <a:solidFill>
                  <a:schemeClr val="tx1"/>
                </a:solidFill>
              </a:rPr>
              <a:t>$8M in support for multiple teams will begin in FY 2015 for planned 4-years award terms.</a:t>
            </a:r>
            <a:endParaRPr lang="en-US" sz="2400" dirty="0"/>
          </a:p>
        </p:txBody>
      </p:sp>
      <p:sp>
        <p:nvSpPr>
          <p:cNvPr id="3" name="Title 2"/>
          <p:cNvSpPr>
            <a:spLocks noGrp="1"/>
          </p:cNvSpPr>
          <p:nvPr>
            <p:ph type="title"/>
          </p:nvPr>
        </p:nvSpPr>
        <p:spPr/>
        <p:txBody>
          <a:bodyPr/>
          <a:lstStyle/>
          <a:p>
            <a:pPr>
              <a:lnSpc>
                <a:spcPct val="90000"/>
              </a:lnSpc>
            </a:pPr>
            <a:r>
              <a:rPr lang="en-US" dirty="0" smtClean="0"/>
              <a:t>Computational Materials Sciences </a:t>
            </a:r>
            <a:br>
              <a:rPr lang="en-US" dirty="0" smtClean="0"/>
            </a:br>
            <a:r>
              <a:rPr lang="en-US" sz="1800" dirty="0" smtClean="0"/>
              <a:t>in support of the Materials Genome Initiative</a:t>
            </a:r>
            <a:endParaRPr lang="en-US" sz="2000" dirty="0"/>
          </a:p>
        </p:txBody>
      </p:sp>
      <p:grpSp>
        <p:nvGrpSpPr>
          <p:cNvPr id="2" name="Group 15"/>
          <p:cNvGrpSpPr/>
          <p:nvPr/>
        </p:nvGrpSpPr>
        <p:grpSpPr>
          <a:xfrm>
            <a:off x="304800" y="4600583"/>
            <a:ext cx="8651632" cy="1543110"/>
            <a:chOff x="304800" y="4495800"/>
            <a:chExt cx="8651632" cy="1543110"/>
          </a:xfrm>
        </p:grpSpPr>
        <p:sp>
          <p:nvSpPr>
            <p:cNvPr id="6" name="TextBox 5"/>
            <p:cNvSpPr txBox="1"/>
            <p:nvPr/>
          </p:nvSpPr>
          <p:spPr>
            <a:xfrm>
              <a:off x="2590800" y="5638800"/>
              <a:ext cx="2252531" cy="276999"/>
            </a:xfrm>
            <a:prstGeom prst="rect">
              <a:avLst/>
            </a:prstGeom>
            <a:noFill/>
          </p:spPr>
          <p:txBody>
            <a:bodyPr wrap="square" lIns="0" rtlCol="0">
              <a:spAutoFit/>
            </a:bodyPr>
            <a:lstStyle/>
            <a:p>
              <a:pPr algn="ctr" fontAlgn="base">
                <a:spcBef>
                  <a:spcPct val="0"/>
                </a:spcBef>
                <a:spcAft>
                  <a:spcPct val="0"/>
                </a:spcAft>
              </a:pPr>
              <a:r>
                <a:rPr lang="en-US" sz="1200" dirty="0">
                  <a:solidFill>
                    <a:prstClr val="black"/>
                  </a:solidFill>
                  <a:latin typeface="Arial" pitchFamily="34" charset="0"/>
                </a:rPr>
                <a:t>Novel Thermal Transport</a:t>
              </a:r>
            </a:p>
          </p:txBody>
        </p:sp>
        <p:sp>
          <p:nvSpPr>
            <p:cNvPr id="7" name="TextBox 6"/>
            <p:cNvSpPr txBox="1"/>
            <p:nvPr/>
          </p:nvSpPr>
          <p:spPr>
            <a:xfrm>
              <a:off x="4513385" y="5638800"/>
              <a:ext cx="2284863" cy="276999"/>
            </a:xfrm>
            <a:prstGeom prst="rect">
              <a:avLst/>
            </a:prstGeom>
            <a:noFill/>
          </p:spPr>
          <p:txBody>
            <a:bodyPr wrap="square" rIns="0" rtlCol="0">
              <a:spAutoFit/>
            </a:bodyPr>
            <a:lstStyle/>
            <a:p>
              <a:pPr algn="ctr" fontAlgn="base">
                <a:spcBef>
                  <a:spcPct val="0"/>
                </a:spcBef>
                <a:spcAft>
                  <a:spcPct val="0"/>
                </a:spcAft>
              </a:pPr>
              <a:r>
                <a:rPr lang="en-US" sz="1200" dirty="0">
                  <a:solidFill>
                    <a:prstClr val="black"/>
                  </a:solidFill>
                  <a:latin typeface="Arial" pitchFamily="34" charset="0"/>
                </a:rPr>
                <a:t>Next Generation Magnets</a:t>
              </a:r>
            </a:p>
          </p:txBody>
        </p:sp>
        <p:sp>
          <p:nvSpPr>
            <p:cNvPr id="8" name="TextBox 7"/>
            <p:cNvSpPr txBox="1"/>
            <p:nvPr/>
          </p:nvSpPr>
          <p:spPr>
            <a:xfrm>
              <a:off x="304800" y="5638800"/>
              <a:ext cx="2438400" cy="400110"/>
            </a:xfrm>
            <a:prstGeom prst="rect">
              <a:avLst/>
            </a:prstGeom>
            <a:noFill/>
          </p:spPr>
          <p:txBody>
            <a:bodyPr wrap="square" lIns="0" rtlCol="0">
              <a:spAutoFit/>
            </a:bodyPr>
            <a:lstStyle/>
            <a:p>
              <a:pPr algn="ctr">
                <a:lnSpc>
                  <a:spcPts val="1200"/>
                </a:lnSpc>
              </a:pPr>
              <a:r>
                <a:rPr lang="en-US" sz="1200" dirty="0">
                  <a:solidFill>
                    <a:prstClr val="black"/>
                  </a:solidFill>
                  <a:latin typeface="Arial" pitchFamily="34" charset="0"/>
                </a:rPr>
                <a:t>Tailored Surfaces for Advanced Electronics</a:t>
              </a:r>
            </a:p>
          </p:txBody>
        </p:sp>
        <p:pic>
          <p:nvPicPr>
            <p:cNvPr id="308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1910" y="4495800"/>
              <a:ext cx="2057400" cy="1143000"/>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6365632" y="5638800"/>
              <a:ext cx="2590800" cy="276999"/>
            </a:xfrm>
            <a:prstGeom prst="rect">
              <a:avLst/>
            </a:prstGeom>
            <a:noFill/>
          </p:spPr>
          <p:txBody>
            <a:bodyPr wrap="square" rIns="0" rtlCol="0">
              <a:spAutoFit/>
            </a:bodyPr>
            <a:lstStyle/>
            <a:p>
              <a:pPr algn="ctr" fontAlgn="base">
                <a:spcBef>
                  <a:spcPct val="0"/>
                </a:spcBef>
                <a:spcAft>
                  <a:spcPct val="0"/>
                </a:spcAft>
              </a:pPr>
              <a:r>
                <a:rPr lang="en-US" sz="1200" dirty="0">
                  <a:solidFill>
                    <a:prstClr val="black"/>
                  </a:solidFill>
                  <a:latin typeface="Arial" pitchFamily="34" charset="0"/>
                </a:rPr>
                <a:t>Enhanced Light Absorption</a:t>
              </a:r>
            </a:p>
          </p:txBody>
        </p:sp>
        <p:pic>
          <p:nvPicPr>
            <p:cNvPr id="3085" name="Picture 13" descr="The density of bonding electrons (red and yellow) in silicon (upper left) is rather evenly distributed, whereas in zinc oxide (upper right), it is concentrated around the oxygen atom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4495800"/>
              <a:ext cx="2057400" cy="1143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6"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4495800"/>
              <a:ext cx="2057400" cy="1143000"/>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pic>
          <p:nvPicPr>
            <p:cNvPr id="3087" name="Picture 1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7976" t="22709" r="18214" b="44298"/>
            <a:stretch/>
          </p:blipFill>
          <p:spPr bwMode="auto">
            <a:xfrm>
              <a:off x="4770420" y="4495800"/>
              <a:ext cx="1874069" cy="1143000"/>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grpSp>
      <p:sp>
        <p:nvSpPr>
          <p:cNvPr id="15" name="Rectangle 14"/>
          <p:cNvSpPr/>
          <p:nvPr/>
        </p:nvSpPr>
        <p:spPr>
          <a:xfrm>
            <a:off x="732057" y="1021071"/>
            <a:ext cx="7686236" cy="923307"/>
          </a:xfrm>
          <a:prstGeom prst="rect">
            <a:avLst/>
          </a:prstGeom>
          <a:solidFill>
            <a:srgbClr val="FFFF99"/>
          </a:solidFill>
          <a:ln>
            <a:solidFill>
              <a:schemeClr val="tx1"/>
            </a:solidFill>
          </a:ln>
        </p:spPr>
        <p:txBody>
          <a:bodyPr wrap="square" lIns="91418" tIns="45709" rIns="91418" bIns="45709">
            <a:spAutoFit/>
          </a:bodyPr>
          <a:lstStyle/>
          <a:p>
            <a:pPr marL="117448" lvl="1"/>
            <a:r>
              <a:rPr lang="en-US" dirty="0">
                <a:latin typeface="Arial" pitchFamily="34" charset="0"/>
                <a:cs typeface="Arial" pitchFamily="34" charset="0"/>
              </a:rPr>
              <a:t>Deliverable: Open-source community codes and software packages that incorporate multiple length and time scales for discovery and prediction of materials functionality</a:t>
            </a:r>
            <a:endParaRPr lang="en-US" dirty="0">
              <a:solidFill>
                <a:srgbClr val="106636"/>
              </a:solidFill>
              <a:latin typeface="Arial" pitchFamily="34" charset="0"/>
              <a:cs typeface="Arial" pitchFamily="34" charset="0"/>
            </a:endParaRPr>
          </a:p>
        </p:txBody>
      </p:sp>
      <p:sp>
        <p:nvSpPr>
          <p:cNvPr id="14" name="Slide Number Placeholder 2"/>
          <p:cNvSpPr>
            <a:spLocks noGrp="1"/>
          </p:cNvSpPr>
          <p:nvPr>
            <p:ph type="sldNum" sz="quarter" idx="11"/>
          </p:nvPr>
        </p:nvSpPr>
        <p:spPr>
          <a:xfrm>
            <a:off x="8413750" y="6351588"/>
            <a:ext cx="381000" cy="365125"/>
          </a:xfrm>
        </p:spPr>
        <p:txBody>
          <a:bodyPr/>
          <a:lstStyle/>
          <a:p>
            <a:pPr>
              <a:defRPr/>
            </a:pPr>
            <a:fld id="{D1C3E240-9EB6-4604-A43D-9910B3F588EA}" type="slidenum">
              <a:rPr lang="en-US" b="0" u="none" smtClean="0"/>
              <a:pPr>
                <a:defRPr/>
              </a:pPr>
              <a:t>7</a:t>
            </a:fld>
            <a:endParaRPr lang="en-US" b="0" u="none" dirty="0"/>
          </a:p>
        </p:txBody>
      </p:sp>
    </p:spTree>
    <p:extLst>
      <p:ext uri="{BB962C8B-B14F-4D97-AF65-F5344CB8AC3E}">
        <p14:creationId xmlns:p14="http://schemas.microsoft.com/office/powerpoint/2010/main" val="806209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5174" y="863358"/>
            <a:ext cx="4473291" cy="5301307"/>
          </a:xfrm>
        </p:spPr>
        <p:txBody>
          <a:bodyPr/>
          <a:lstStyle/>
          <a:p>
            <a:pPr marL="0" lvl="1" indent="0">
              <a:lnSpc>
                <a:spcPts val="1800"/>
              </a:lnSpc>
              <a:spcBef>
                <a:spcPts val="0"/>
              </a:spcBef>
              <a:spcAft>
                <a:spcPts val="600"/>
              </a:spcAft>
              <a:buNone/>
            </a:pPr>
            <a:r>
              <a:rPr lang="en-US" sz="1600" b="1" dirty="0" smtClean="0">
                <a:solidFill>
                  <a:schemeClr val="tx1"/>
                </a:solidFill>
              </a:rPr>
              <a:t>Funding</a:t>
            </a:r>
          </a:p>
          <a:p>
            <a:pPr marL="225425" lvl="1" indent="-225425">
              <a:lnSpc>
                <a:spcPts val="1800"/>
              </a:lnSpc>
              <a:spcBef>
                <a:spcPts val="0"/>
              </a:spcBef>
              <a:spcAft>
                <a:spcPts val="600"/>
              </a:spcAft>
              <a:buFont typeface="Wingdings" pitchFamily="2" charset="2"/>
              <a:buChar char="§"/>
            </a:pPr>
            <a:r>
              <a:rPr lang="en-US" sz="1400" dirty="0" smtClean="0">
                <a:solidFill>
                  <a:schemeClr val="tx1"/>
                </a:solidFill>
              </a:rPr>
              <a:t>FY 2015 included $8M for new awards.  FOA  announced in January 2015 </a:t>
            </a:r>
            <a:r>
              <a:rPr lang="en-US" sz="1400" dirty="0">
                <a:solidFill>
                  <a:schemeClr val="tx1"/>
                </a:solidFill>
              </a:rPr>
              <a:t>for proposals for </a:t>
            </a:r>
            <a:r>
              <a:rPr lang="en-US" sz="1400" dirty="0" smtClean="0">
                <a:solidFill>
                  <a:schemeClr val="tx1"/>
                </a:solidFill>
              </a:rPr>
              <a:t/>
            </a:r>
            <a:br>
              <a:rPr lang="en-US" sz="1400" dirty="0" smtClean="0">
                <a:solidFill>
                  <a:schemeClr val="tx1"/>
                </a:solidFill>
              </a:rPr>
            </a:br>
            <a:r>
              <a:rPr lang="en-US" sz="1400" dirty="0" smtClean="0">
                <a:solidFill>
                  <a:schemeClr val="tx1"/>
                </a:solidFill>
              </a:rPr>
              <a:t>4-year </a:t>
            </a:r>
            <a:r>
              <a:rPr lang="en-US" sz="1400" dirty="0">
                <a:solidFill>
                  <a:schemeClr val="tx1"/>
                </a:solidFill>
              </a:rPr>
              <a:t>research projects to be funded at </a:t>
            </a:r>
            <a:r>
              <a:rPr lang="en-US" sz="1400" dirty="0" smtClean="0">
                <a:solidFill>
                  <a:schemeClr val="tx1"/>
                </a:solidFill>
              </a:rPr>
              <a:t>$</a:t>
            </a:r>
            <a:r>
              <a:rPr lang="en-US" sz="1400" dirty="0">
                <a:solidFill>
                  <a:schemeClr val="tx1"/>
                </a:solidFill>
              </a:rPr>
              <a:t>2-4M per </a:t>
            </a:r>
            <a:r>
              <a:rPr lang="en-US" sz="1400" dirty="0" smtClean="0">
                <a:solidFill>
                  <a:schemeClr val="tx1"/>
                </a:solidFill>
              </a:rPr>
              <a:t>year. </a:t>
            </a:r>
          </a:p>
          <a:p>
            <a:pPr marL="225425" lvl="1" indent="-225425">
              <a:lnSpc>
                <a:spcPts val="1800"/>
              </a:lnSpc>
              <a:spcBef>
                <a:spcPts val="0"/>
              </a:spcBef>
              <a:spcAft>
                <a:spcPts val="1200"/>
              </a:spcAft>
              <a:buFont typeface="Wingdings" pitchFamily="2" charset="2"/>
              <a:buChar char="§"/>
            </a:pPr>
            <a:r>
              <a:rPr lang="en-US" sz="1400" dirty="0" smtClean="0">
                <a:solidFill>
                  <a:schemeClr val="tx1"/>
                </a:solidFill>
              </a:rPr>
              <a:t>FOA closed on 4/17/2015; award announcement expected by June 2015.</a:t>
            </a:r>
          </a:p>
          <a:p>
            <a:pPr marL="0" indent="0">
              <a:spcBef>
                <a:spcPts val="0"/>
              </a:spcBef>
              <a:spcAft>
                <a:spcPts val="1200"/>
              </a:spcAft>
              <a:buNone/>
            </a:pPr>
            <a:r>
              <a:rPr lang="en-US" sz="1600" dirty="0" smtClean="0">
                <a:solidFill>
                  <a:prstClr val="black"/>
                </a:solidFill>
                <a:latin typeface="Arial" charset="0"/>
              </a:rPr>
              <a:t>Why computational materials sciences?  The U.S</a:t>
            </a:r>
            <a:r>
              <a:rPr lang="en-US" sz="1600" dirty="0">
                <a:solidFill>
                  <a:prstClr val="black"/>
                </a:solidFill>
                <a:latin typeface="Arial" charset="0"/>
              </a:rPr>
              <a:t>. trails </a:t>
            </a:r>
            <a:r>
              <a:rPr lang="en-US" sz="1600" dirty="0" smtClean="0">
                <a:solidFill>
                  <a:prstClr val="black"/>
                </a:solidFill>
                <a:latin typeface="Arial" charset="0"/>
              </a:rPr>
              <a:t>competitors in </a:t>
            </a:r>
            <a:r>
              <a:rPr lang="en-US" sz="1600" dirty="0">
                <a:solidFill>
                  <a:prstClr val="black"/>
                </a:solidFill>
                <a:latin typeface="Arial" charset="0"/>
              </a:rPr>
              <a:t>computational codes for materials discovery and engineering</a:t>
            </a:r>
          </a:p>
          <a:p>
            <a:pPr marL="225425" indent="-225425">
              <a:spcBef>
                <a:spcPts val="0"/>
              </a:spcBef>
              <a:spcAft>
                <a:spcPts val="600"/>
              </a:spcAft>
              <a:buFont typeface="Wingdings" panose="05000000000000000000" pitchFamily="2" charset="2"/>
              <a:buChar char="§"/>
            </a:pPr>
            <a:r>
              <a:rPr lang="en-US" sz="1400" b="0" dirty="0" smtClean="0">
                <a:solidFill>
                  <a:prstClr val="black"/>
                </a:solidFill>
                <a:latin typeface="Arial" charset="0"/>
              </a:rPr>
              <a:t>At NERSC, the most used code is VASP, an commercial Austrian atomic scale materials modeling code requiring purchase of license.</a:t>
            </a:r>
          </a:p>
          <a:p>
            <a:pPr marL="225425" indent="-225425">
              <a:spcBef>
                <a:spcPts val="0"/>
              </a:spcBef>
              <a:spcAft>
                <a:spcPts val="600"/>
              </a:spcAft>
              <a:buFont typeface="Wingdings" panose="05000000000000000000" pitchFamily="2" charset="2"/>
              <a:buChar char="§"/>
            </a:pPr>
            <a:r>
              <a:rPr lang="en-US" sz="1400" b="0" dirty="0" smtClean="0">
                <a:solidFill>
                  <a:prstClr val="black"/>
                </a:solidFill>
                <a:latin typeface="Arial" charset="0"/>
              </a:rPr>
              <a:t>(Quantum) Espresso, a popular materials modeling code, was developed by Italy.</a:t>
            </a:r>
          </a:p>
          <a:p>
            <a:pPr marL="225425" indent="-225425">
              <a:spcBef>
                <a:spcPts val="0"/>
              </a:spcBef>
              <a:spcAft>
                <a:spcPts val="600"/>
              </a:spcAft>
              <a:buFont typeface="Wingdings" panose="05000000000000000000" pitchFamily="2" charset="2"/>
              <a:buChar char="§"/>
            </a:pPr>
            <a:r>
              <a:rPr lang="en-US" sz="1400" b="0" dirty="0" smtClean="0">
                <a:solidFill>
                  <a:prstClr val="black"/>
                </a:solidFill>
                <a:latin typeface="Arial" charset="0"/>
              </a:rPr>
              <a:t>Top codes for other fields used at NERSC were developed in the U.S. and are all free, community codes.  </a:t>
            </a:r>
          </a:p>
          <a:p>
            <a:pPr marL="0" lvl="1" indent="0">
              <a:lnSpc>
                <a:spcPts val="1800"/>
              </a:lnSpc>
              <a:spcBef>
                <a:spcPts val="0"/>
              </a:spcBef>
              <a:spcAft>
                <a:spcPts val="600"/>
              </a:spcAft>
              <a:buNone/>
            </a:pPr>
            <a:endParaRPr lang="en-US" sz="1800" dirty="0">
              <a:solidFill>
                <a:schemeClr val="tx1"/>
              </a:solidFill>
            </a:endParaRPr>
          </a:p>
        </p:txBody>
      </p:sp>
      <p:sp>
        <p:nvSpPr>
          <p:cNvPr id="3" name="Title 2"/>
          <p:cNvSpPr>
            <a:spLocks noGrp="1"/>
          </p:cNvSpPr>
          <p:nvPr>
            <p:ph type="title"/>
          </p:nvPr>
        </p:nvSpPr>
        <p:spPr>
          <a:xfrm>
            <a:off x="0" y="28135"/>
            <a:ext cx="9144000" cy="722377"/>
          </a:xfrm>
        </p:spPr>
        <p:txBody>
          <a:bodyPr/>
          <a:lstStyle/>
          <a:p>
            <a:pPr>
              <a:lnSpc>
                <a:spcPct val="90000"/>
              </a:lnSpc>
            </a:pPr>
            <a:r>
              <a:rPr lang="en-US" dirty="0" smtClean="0"/>
              <a:t>Increase for Computational Materials Sciences </a:t>
            </a:r>
            <a:endParaRPr lang="en-US" sz="2000" dirty="0"/>
          </a:p>
        </p:txBody>
      </p:sp>
      <p:sp>
        <p:nvSpPr>
          <p:cNvPr id="19"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algn="r">
              <a:defRPr/>
            </a:pPr>
            <a:fld id="{6EEA275D-5A49-48A8-817D-44C3EA0A3A2F}" type="slidenum">
              <a:rPr lang="en-US" sz="1200">
                <a:solidFill>
                  <a:srgbClr val="106636"/>
                </a:solidFill>
                <a:latin typeface="Arial" pitchFamily="34" charset="0"/>
                <a:cs typeface="Arial" pitchFamily="34" charset="0"/>
              </a:rPr>
              <a:pPr algn="r">
                <a:defRPr/>
              </a:pPr>
              <a:t>8</a:t>
            </a:fld>
            <a:endParaRPr lang="en-US" sz="1200" dirty="0">
              <a:solidFill>
                <a:srgbClr val="106636"/>
              </a:solidFill>
              <a:latin typeface="Arial" pitchFamily="34" charset="0"/>
              <a:cs typeface="Arial" pitchFamily="34" charset="0"/>
            </a:endParaRPr>
          </a:p>
        </p:txBody>
      </p:sp>
      <p:pic>
        <p:nvPicPr>
          <p:cNvPr id="14" name="Picture 13" descr="CY2013_code_pie_chart.png"/>
          <p:cNvPicPr>
            <a:picLocks noChangeAspect="1"/>
          </p:cNvPicPr>
          <p:nvPr/>
        </p:nvPicPr>
        <p:blipFill rotWithShape="1">
          <a:blip r:embed="rId3">
            <a:extLst>
              <a:ext uri="{28A0092B-C50C-407E-A947-70E740481C1C}">
                <a14:useLocalDpi xmlns:a14="http://schemas.microsoft.com/office/drawing/2010/main" val="0"/>
              </a:ext>
            </a:extLst>
          </a:blip>
          <a:srcRect l="20385" t="7766" r="20896" b="3545"/>
          <a:stretch/>
        </p:blipFill>
        <p:spPr>
          <a:xfrm>
            <a:off x="167813" y="1411854"/>
            <a:ext cx="3519273" cy="3617846"/>
          </a:xfrm>
          <a:prstGeom prst="rect">
            <a:avLst/>
          </a:prstGeom>
        </p:spPr>
      </p:pic>
      <p:sp>
        <p:nvSpPr>
          <p:cNvPr id="20" name="TextBox 19"/>
          <p:cNvSpPr txBox="1"/>
          <p:nvPr/>
        </p:nvSpPr>
        <p:spPr>
          <a:xfrm>
            <a:off x="753706" y="5704734"/>
            <a:ext cx="2833404" cy="276999"/>
          </a:xfrm>
          <a:prstGeom prst="rect">
            <a:avLst/>
          </a:prstGeom>
          <a:noFill/>
        </p:spPr>
        <p:txBody>
          <a:bodyPr wrap="none" rtlCol="0">
            <a:spAutoFit/>
          </a:bodyPr>
          <a:lstStyle/>
          <a:p>
            <a:pPr algn="ctr" fontAlgn="base">
              <a:spcBef>
                <a:spcPct val="0"/>
              </a:spcBef>
              <a:spcAft>
                <a:spcPct val="0"/>
              </a:spcAft>
            </a:pPr>
            <a:r>
              <a:rPr lang="en-US" sz="1200" dirty="0" smtClean="0">
                <a:solidFill>
                  <a:prstClr val="black"/>
                </a:solidFill>
                <a:latin typeface="Arial" charset="0"/>
              </a:rPr>
              <a:t>2013 </a:t>
            </a:r>
            <a:r>
              <a:rPr lang="en-US" sz="1200" dirty="0">
                <a:solidFill>
                  <a:prstClr val="black"/>
                </a:solidFill>
                <a:latin typeface="Arial" charset="0"/>
              </a:rPr>
              <a:t>Top </a:t>
            </a:r>
            <a:r>
              <a:rPr lang="en-US" sz="1200" dirty="0" smtClean="0">
                <a:solidFill>
                  <a:prstClr val="black"/>
                </a:solidFill>
                <a:latin typeface="Arial" charset="0"/>
              </a:rPr>
              <a:t>Application Codes </a:t>
            </a:r>
            <a:r>
              <a:rPr lang="en-US" sz="1200" dirty="0">
                <a:solidFill>
                  <a:prstClr val="black"/>
                </a:solidFill>
                <a:latin typeface="Arial" charset="0"/>
              </a:rPr>
              <a:t>at NERSC</a:t>
            </a:r>
          </a:p>
        </p:txBody>
      </p:sp>
      <p:sp>
        <p:nvSpPr>
          <p:cNvPr id="21" name="TextBox 20"/>
          <p:cNvSpPr txBox="1"/>
          <p:nvPr/>
        </p:nvSpPr>
        <p:spPr>
          <a:xfrm>
            <a:off x="3314085" y="1677780"/>
            <a:ext cx="540533" cy="246221"/>
          </a:xfrm>
          <a:prstGeom prst="rect">
            <a:avLst/>
          </a:prstGeom>
          <a:noFill/>
        </p:spPr>
        <p:txBody>
          <a:bodyPr wrap="none" rtlCol="0">
            <a:spAutoFit/>
          </a:bodyPr>
          <a:lstStyle/>
          <a:p>
            <a:pPr fontAlgn="base">
              <a:spcBef>
                <a:spcPct val="0"/>
              </a:spcBef>
              <a:spcAft>
                <a:spcPct val="0"/>
              </a:spcAft>
            </a:pPr>
            <a:r>
              <a:rPr lang="en-US" sz="1000" dirty="0" smtClean="0">
                <a:solidFill>
                  <a:prstClr val="black"/>
                </a:solidFill>
                <a:latin typeface="Arial Narrow" panose="020B0606020202030204" pitchFamily="34" charset="0"/>
              </a:rPr>
              <a:t>Climate</a:t>
            </a:r>
            <a:endParaRPr lang="en-US" sz="1000" dirty="0">
              <a:solidFill>
                <a:prstClr val="black"/>
              </a:solidFill>
              <a:latin typeface="Arial Narrow" panose="020B0606020202030204" pitchFamily="34" charset="0"/>
            </a:endParaRPr>
          </a:p>
        </p:txBody>
      </p:sp>
      <p:sp>
        <p:nvSpPr>
          <p:cNvPr id="22" name="TextBox 21"/>
          <p:cNvSpPr txBox="1"/>
          <p:nvPr/>
        </p:nvSpPr>
        <p:spPr>
          <a:xfrm>
            <a:off x="3515835" y="2509448"/>
            <a:ext cx="830882" cy="246221"/>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QCD Physics</a:t>
            </a:r>
            <a:endParaRPr lang="en-US" sz="1000" dirty="0">
              <a:solidFill>
                <a:prstClr val="black"/>
              </a:solidFill>
              <a:latin typeface="Arial Narrow" panose="020B0606020202030204" pitchFamily="34" charset="0"/>
            </a:endParaRPr>
          </a:p>
        </p:txBody>
      </p:sp>
      <p:sp>
        <p:nvSpPr>
          <p:cNvPr id="23" name="TextBox 22"/>
          <p:cNvSpPr txBox="1"/>
          <p:nvPr/>
        </p:nvSpPr>
        <p:spPr>
          <a:xfrm>
            <a:off x="2830565" y="4203023"/>
            <a:ext cx="1219863" cy="246221"/>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QCD Physics</a:t>
            </a:r>
            <a:endParaRPr lang="en-US" sz="1000" dirty="0">
              <a:solidFill>
                <a:prstClr val="black"/>
              </a:solidFill>
              <a:latin typeface="Arial Narrow" panose="020B0606020202030204" pitchFamily="34" charset="0"/>
            </a:endParaRPr>
          </a:p>
        </p:txBody>
      </p:sp>
      <p:sp>
        <p:nvSpPr>
          <p:cNvPr id="24" name="TextBox 23"/>
          <p:cNvSpPr txBox="1"/>
          <p:nvPr/>
        </p:nvSpPr>
        <p:spPr>
          <a:xfrm>
            <a:off x="2233941" y="4766795"/>
            <a:ext cx="661659" cy="400110"/>
          </a:xfrm>
          <a:prstGeom prst="rect">
            <a:avLst/>
          </a:prstGeom>
          <a:noFill/>
        </p:spPr>
        <p:txBody>
          <a:bodyPr wrap="square" rtlCol="0">
            <a:spAutoFit/>
          </a:bodyPr>
          <a:lstStyle/>
          <a:p>
            <a:pPr algn="ctr" fontAlgn="base">
              <a:spcBef>
                <a:spcPct val="0"/>
              </a:spcBef>
              <a:spcAft>
                <a:spcPct val="0"/>
              </a:spcAft>
            </a:pPr>
            <a:r>
              <a:rPr lang="en-US" sz="1000" dirty="0">
                <a:solidFill>
                  <a:prstClr val="black"/>
                </a:solidFill>
                <a:latin typeface="Arial Narrow" panose="020B0606020202030204" pitchFamily="34" charset="0"/>
              </a:rPr>
              <a:t>Plasma Physics</a:t>
            </a:r>
          </a:p>
        </p:txBody>
      </p:sp>
      <p:sp>
        <p:nvSpPr>
          <p:cNvPr id="25" name="TextBox 24"/>
          <p:cNvSpPr txBox="1"/>
          <p:nvPr/>
        </p:nvSpPr>
        <p:spPr>
          <a:xfrm>
            <a:off x="3566189" y="3220777"/>
            <a:ext cx="705291" cy="400110"/>
          </a:xfrm>
          <a:prstGeom prst="rect">
            <a:avLst/>
          </a:prstGeom>
          <a:noFill/>
        </p:spPr>
        <p:txBody>
          <a:bodyPr wrap="square" rtlCol="0">
            <a:spAutoFit/>
          </a:bodyPr>
          <a:lstStyle/>
          <a:p>
            <a:pPr algn="ctr" fontAlgn="base">
              <a:spcBef>
                <a:spcPct val="0"/>
              </a:spcBef>
              <a:spcAft>
                <a:spcPct val="0"/>
              </a:spcAft>
            </a:pPr>
            <a:r>
              <a:rPr lang="en-US" sz="1000" dirty="0">
                <a:solidFill>
                  <a:prstClr val="black"/>
                </a:solidFill>
                <a:latin typeface="Arial Narrow" panose="020B0606020202030204" pitchFamily="34" charset="0"/>
              </a:rPr>
              <a:t>Molecular Dynamics</a:t>
            </a:r>
          </a:p>
        </p:txBody>
      </p:sp>
      <p:sp>
        <p:nvSpPr>
          <p:cNvPr id="26" name="TextBox 25"/>
          <p:cNvSpPr txBox="1"/>
          <p:nvPr/>
        </p:nvSpPr>
        <p:spPr>
          <a:xfrm>
            <a:off x="3320554" y="3830085"/>
            <a:ext cx="821409" cy="246221"/>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Biophysics</a:t>
            </a:r>
            <a:endParaRPr lang="en-US" sz="1000" dirty="0">
              <a:solidFill>
                <a:prstClr val="black"/>
              </a:solidFill>
              <a:latin typeface="Arial Narrow" panose="020B0606020202030204" pitchFamily="34" charset="0"/>
            </a:endParaRPr>
          </a:p>
        </p:txBody>
      </p:sp>
      <p:pic>
        <p:nvPicPr>
          <p:cNvPr id="27" name="Picture 26" descr="USA_Flag.GIF"/>
          <p:cNvPicPr>
            <a:picLocks noChangeAspect="1"/>
          </p:cNvPicPr>
          <p:nvPr/>
        </p:nvPicPr>
        <p:blipFill>
          <a:blip r:embed="rId4" cstate="print"/>
          <a:stretch>
            <a:fillRect/>
          </a:stretch>
        </p:blipFill>
        <p:spPr>
          <a:xfrm>
            <a:off x="3349037" y="1900148"/>
            <a:ext cx="473777" cy="26057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8656" y="1180760"/>
            <a:ext cx="460875" cy="306691"/>
          </a:xfrm>
          <a:prstGeom prst="rect">
            <a:avLst/>
          </a:prstGeom>
          <a:ln>
            <a:solidFill>
              <a:schemeClr val="tx1"/>
            </a:solidFill>
          </a:ln>
        </p:spPr>
      </p:pic>
      <p:pic>
        <p:nvPicPr>
          <p:cNvPr id="29" name="Picture 28" descr="USA_Flag.GIF"/>
          <p:cNvPicPr>
            <a:picLocks noChangeAspect="1"/>
          </p:cNvPicPr>
          <p:nvPr/>
        </p:nvPicPr>
        <p:blipFill>
          <a:blip r:embed="rId4" cstate="print"/>
          <a:stretch>
            <a:fillRect/>
          </a:stretch>
        </p:blipFill>
        <p:spPr>
          <a:xfrm>
            <a:off x="3673502" y="2715914"/>
            <a:ext cx="444603" cy="287136"/>
          </a:xfrm>
          <a:prstGeom prst="rect">
            <a:avLst/>
          </a:prstGeom>
        </p:spPr>
      </p:pic>
      <p:pic>
        <p:nvPicPr>
          <p:cNvPr id="30" name="Picture 29" descr="USA_Flag.GIF"/>
          <p:cNvPicPr>
            <a:picLocks noChangeAspect="1"/>
          </p:cNvPicPr>
          <p:nvPr/>
        </p:nvPicPr>
        <p:blipFill>
          <a:blip r:embed="rId4" cstate="print"/>
          <a:stretch>
            <a:fillRect/>
          </a:stretch>
        </p:blipFill>
        <p:spPr>
          <a:xfrm>
            <a:off x="3657600" y="3591727"/>
            <a:ext cx="454203" cy="249812"/>
          </a:xfrm>
          <a:prstGeom prst="rect">
            <a:avLst/>
          </a:prstGeom>
        </p:spPr>
      </p:pic>
      <p:pic>
        <p:nvPicPr>
          <p:cNvPr id="31" name="Picture 30" descr="USA_Flag.GIF"/>
          <p:cNvPicPr>
            <a:picLocks noChangeAspect="1"/>
          </p:cNvPicPr>
          <p:nvPr/>
        </p:nvPicPr>
        <p:blipFill>
          <a:blip r:embed="rId4" cstate="print"/>
          <a:stretch>
            <a:fillRect/>
          </a:stretch>
        </p:blipFill>
        <p:spPr>
          <a:xfrm>
            <a:off x="3230041" y="4396790"/>
            <a:ext cx="455885" cy="250737"/>
          </a:xfrm>
          <a:prstGeom prst="rect">
            <a:avLst/>
          </a:prstGeom>
        </p:spPr>
      </p:pic>
      <p:pic>
        <p:nvPicPr>
          <p:cNvPr id="32" name="Picture 31" descr="USA_Flag.GIF"/>
          <p:cNvPicPr>
            <a:picLocks noChangeAspect="1"/>
          </p:cNvPicPr>
          <p:nvPr/>
        </p:nvPicPr>
        <p:blipFill>
          <a:blip r:embed="rId4" cstate="print"/>
          <a:stretch>
            <a:fillRect/>
          </a:stretch>
        </p:blipFill>
        <p:spPr>
          <a:xfrm>
            <a:off x="1715743" y="5194950"/>
            <a:ext cx="454666" cy="250066"/>
          </a:xfrm>
          <a:prstGeom prst="rect">
            <a:avLst/>
          </a:prstGeom>
        </p:spPr>
      </p:pic>
      <p:sp>
        <p:nvSpPr>
          <p:cNvPr id="33" name="TextBox 32"/>
          <p:cNvSpPr txBox="1"/>
          <p:nvPr/>
        </p:nvSpPr>
        <p:spPr>
          <a:xfrm>
            <a:off x="3193159" y="4632548"/>
            <a:ext cx="932907" cy="553998"/>
          </a:xfrm>
          <a:prstGeom prst="rect">
            <a:avLst/>
          </a:prstGeom>
          <a:noFill/>
        </p:spPr>
        <p:txBody>
          <a:bodyPr wrap="square" rtlCol="0">
            <a:spAutoFit/>
          </a:bodyPr>
          <a:lstStyle/>
          <a:p>
            <a:pPr algn="ctr" fontAlgn="base">
              <a:lnSpc>
                <a:spcPts val="1200"/>
              </a:lnSpc>
              <a:spcBef>
                <a:spcPct val="0"/>
              </a:spcBef>
              <a:spcAft>
                <a:spcPct val="0"/>
              </a:spcAft>
            </a:pPr>
            <a:r>
              <a:rPr lang="en-US" sz="1050" b="1" dirty="0">
                <a:solidFill>
                  <a:srgbClr val="0000CC"/>
                </a:solidFill>
                <a:latin typeface="Arial Narrow" panose="020B0606020202030204" pitchFamily="34" charset="0"/>
              </a:rPr>
              <a:t>Atomic Scale Materials</a:t>
            </a:r>
          </a:p>
          <a:p>
            <a:pPr algn="ctr" fontAlgn="base">
              <a:lnSpc>
                <a:spcPts val="1200"/>
              </a:lnSpc>
              <a:spcBef>
                <a:spcPct val="0"/>
              </a:spcBef>
              <a:spcAft>
                <a:spcPct val="0"/>
              </a:spcAft>
            </a:pPr>
            <a:r>
              <a:rPr lang="en-US" sz="1050" b="1" dirty="0">
                <a:solidFill>
                  <a:srgbClr val="0000CC"/>
                </a:solidFill>
                <a:latin typeface="Arial Narrow" panose="020B0606020202030204" pitchFamily="34" charset="0"/>
              </a:rPr>
              <a:t>Modeling</a:t>
            </a:r>
          </a:p>
        </p:txBody>
      </p:sp>
      <p:pic>
        <p:nvPicPr>
          <p:cNvPr id="3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0906" y="4033892"/>
            <a:ext cx="464468" cy="24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5672" y="4833177"/>
            <a:ext cx="435783" cy="289994"/>
          </a:xfrm>
          <a:prstGeom prst="rect">
            <a:avLst/>
          </a:prstGeom>
          <a:ln>
            <a:solidFill>
              <a:schemeClr val="tx1"/>
            </a:solidFill>
          </a:ln>
        </p:spPr>
      </p:pic>
      <p:sp>
        <p:nvSpPr>
          <p:cNvPr id="36" name="TextBox 35"/>
          <p:cNvSpPr txBox="1"/>
          <p:nvPr/>
        </p:nvSpPr>
        <p:spPr>
          <a:xfrm>
            <a:off x="2826987" y="1044441"/>
            <a:ext cx="965007" cy="553998"/>
          </a:xfrm>
          <a:prstGeom prst="rect">
            <a:avLst/>
          </a:prstGeom>
          <a:noFill/>
        </p:spPr>
        <p:txBody>
          <a:bodyPr wrap="square" rtlCol="0">
            <a:spAutoFit/>
          </a:bodyPr>
          <a:lstStyle/>
          <a:p>
            <a:pPr algn="ctr" fontAlgn="base">
              <a:lnSpc>
                <a:spcPts val="1200"/>
              </a:lnSpc>
              <a:spcBef>
                <a:spcPct val="0"/>
              </a:spcBef>
              <a:spcAft>
                <a:spcPct val="0"/>
              </a:spcAft>
            </a:pPr>
            <a:r>
              <a:rPr lang="en-US" sz="1050" b="1" dirty="0">
                <a:solidFill>
                  <a:srgbClr val="0000CC"/>
                </a:solidFill>
                <a:latin typeface="Arial Narrow" panose="020B0606020202030204" pitchFamily="34" charset="0"/>
              </a:rPr>
              <a:t>Atomic Scale Materials Modeling</a:t>
            </a:r>
          </a:p>
        </p:txBody>
      </p:sp>
      <p:sp>
        <p:nvSpPr>
          <p:cNvPr id="37" name="TextBox 36"/>
          <p:cNvSpPr txBox="1"/>
          <p:nvPr/>
        </p:nvSpPr>
        <p:spPr>
          <a:xfrm>
            <a:off x="924069" y="4984528"/>
            <a:ext cx="960490" cy="577081"/>
          </a:xfrm>
          <a:prstGeom prst="rect">
            <a:avLst/>
          </a:prstGeom>
          <a:noFill/>
        </p:spPr>
        <p:txBody>
          <a:bodyPr wrap="square" rtlCol="0">
            <a:spAutoFit/>
          </a:bodyPr>
          <a:lstStyle/>
          <a:p>
            <a:pPr algn="ctr"/>
            <a:r>
              <a:rPr lang="en-US" sz="1050" b="1" dirty="0">
                <a:solidFill>
                  <a:srgbClr val="0000CC"/>
                </a:solidFill>
                <a:latin typeface="Arial Narrow" panose="020B0606020202030204" pitchFamily="34" charset="0"/>
              </a:rPr>
              <a:t>Atomic Scale Materials Modeling</a:t>
            </a:r>
          </a:p>
        </p:txBody>
      </p:sp>
      <p:pic>
        <p:nvPicPr>
          <p:cNvPr id="38" name="Picture 37" descr="USA_Flag.GIF"/>
          <p:cNvPicPr>
            <a:picLocks noChangeAspect="1"/>
          </p:cNvPicPr>
          <p:nvPr/>
        </p:nvPicPr>
        <p:blipFill>
          <a:blip r:embed="rId4" cstate="print"/>
          <a:stretch>
            <a:fillRect/>
          </a:stretch>
        </p:blipFill>
        <p:spPr>
          <a:xfrm>
            <a:off x="2321524" y="5201858"/>
            <a:ext cx="455885" cy="250737"/>
          </a:xfrm>
          <a:prstGeom prst="rect">
            <a:avLst/>
          </a:prstGeom>
        </p:spPr>
      </p:pic>
    </p:spTree>
    <p:extLst>
      <p:ext uri="{BB962C8B-B14F-4D97-AF65-F5344CB8AC3E}">
        <p14:creationId xmlns:p14="http://schemas.microsoft.com/office/powerpoint/2010/main" val="3986952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152978395"/>
              </p:ext>
            </p:extLst>
          </p:nvPr>
        </p:nvGraphicFramePr>
        <p:xfrm>
          <a:off x="130629" y="874208"/>
          <a:ext cx="8782259" cy="476291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a:spLocks noChangeArrowheads="1"/>
          </p:cNvSpPr>
          <p:nvPr/>
        </p:nvSpPr>
        <p:spPr bwMode="auto">
          <a:xfrm>
            <a:off x="232366" y="5457697"/>
            <a:ext cx="8840037" cy="773707"/>
          </a:xfrm>
          <a:prstGeom prst="rect">
            <a:avLst/>
          </a:prstGeom>
          <a:noFill/>
          <a:ln w="9525">
            <a:noFill/>
            <a:miter lim="800000"/>
            <a:headEnd/>
            <a:tailEnd/>
          </a:ln>
        </p:spPr>
        <p:txBody>
          <a:bodyPr wrap="square" lIns="81743" tIns="40870" rIns="81743" bIns="40870">
            <a:spAutoFit/>
          </a:bodyPr>
          <a:lstStyle/>
          <a:p>
            <a:r>
              <a:rPr lang="en-US" sz="1500" dirty="0">
                <a:latin typeface="Arial" pitchFamily="34" charset="0"/>
                <a:cs typeface="Arial" pitchFamily="34" charset="0"/>
              </a:rPr>
              <a:t>More than 300 companies from various sectors of the manufacturing, chemical, and pharmaceutical industries conducted research at BES scientific user facilities.  Over 30 companies were Fortune 500 companies.</a:t>
            </a:r>
          </a:p>
        </p:txBody>
      </p:sp>
      <p:sp>
        <p:nvSpPr>
          <p:cNvPr id="5" name="Rectangle 7"/>
          <p:cNvSpPr>
            <a:spLocks noChangeArrowheads="1"/>
          </p:cNvSpPr>
          <p:nvPr/>
        </p:nvSpPr>
        <p:spPr bwMode="auto">
          <a:xfrm rot="10800000" flipV="1">
            <a:off x="-1" y="145621"/>
            <a:ext cx="9144000" cy="467572"/>
          </a:xfrm>
          <a:prstGeom prst="rect">
            <a:avLst/>
          </a:prstGeom>
          <a:noFill/>
          <a:ln w="9525">
            <a:noFill/>
            <a:miter lim="800000"/>
            <a:headEnd/>
            <a:tailEnd/>
          </a:ln>
        </p:spPr>
        <p:txBody>
          <a:bodyPr wrap="square" lIns="81743" tIns="40870" rIns="81743" bIns="40870">
            <a:spAutoFit/>
          </a:bodyPr>
          <a:lstStyle/>
          <a:p>
            <a:pPr algn="ctr" defTabSz="817322" fontAlgn="auto">
              <a:spcBef>
                <a:spcPts val="0"/>
              </a:spcBef>
              <a:spcAft>
                <a:spcPts val="0"/>
              </a:spcAft>
            </a:pPr>
            <a:r>
              <a:rPr lang="en-US" sz="2500" kern="0" dirty="0">
                <a:solidFill>
                  <a:srgbClr val="106636"/>
                </a:solidFill>
                <a:latin typeface="Arial" pitchFamily="34" charset="0"/>
                <a:cs typeface="Arial" pitchFamily="34" charset="0"/>
              </a:rPr>
              <a:t>BES User Facilities Hosted Over </a:t>
            </a:r>
            <a:r>
              <a:rPr lang="en-US" sz="2500" kern="0" dirty="0" smtClean="0">
                <a:solidFill>
                  <a:srgbClr val="106636"/>
                </a:solidFill>
                <a:latin typeface="Arial" pitchFamily="34" charset="0"/>
                <a:cs typeface="Arial" pitchFamily="34" charset="0"/>
              </a:rPr>
              <a:t>16,000 </a:t>
            </a:r>
            <a:r>
              <a:rPr lang="en-US" sz="2500" kern="0" dirty="0">
                <a:solidFill>
                  <a:srgbClr val="106636"/>
                </a:solidFill>
                <a:latin typeface="Arial" pitchFamily="34" charset="0"/>
                <a:cs typeface="Arial" pitchFamily="34" charset="0"/>
              </a:rPr>
              <a:t>Users in FY </a:t>
            </a:r>
            <a:r>
              <a:rPr lang="en-US" sz="2500" kern="0" dirty="0" smtClean="0">
                <a:solidFill>
                  <a:srgbClr val="106636"/>
                </a:solidFill>
                <a:latin typeface="Arial" pitchFamily="34" charset="0"/>
                <a:cs typeface="Arial" pitchFamily="34" charset="0"/>
              </a:rPr>
              <a:t>2014</a:t>
            </a:r>
            <a:endParaRPr lang="en-US" sz="2500" kern="0" dirty="0">
              <a:solidFill>
                <a:srgbClr val="106636"/>
              </a:solidFill>
              <a:latin typeface="Arial" pitchFamily="34" charset="0"/>
              <a:cs typeface="Arial" pitchFamily="34" charset="0"/>
            </a:endParaRPr>
          </a:p>
        </p:txBody>
      </p:sp>
      <p:sp>
        <p:nvSpPr>
          <p:cNvPr id="6" name="Slide Number Placeholder 39"/>
          <p:cNvSpPr>
            <a:spLocks noGrp="1"/>
          </p:cNvSpPr>
          <p:nvPr>
            <p:ph type="sldNum" sz="quarter" idx="4294967295"/>
          </p:nvPr>
        </p:nvSpPr>
        <p:spPr bwMode="auto">
          <a:xfrm>
            <a:off x="8413750" y="6321430"/>
            <a:ext cx="381000" cy="365125"/>
          </a:xfrm>
          <a:prstGeom prst="rect">
            <a:avLst/>
          </a:prstGeom>
          <a:noFill/>
          <a:ln>
            <a:miter lim="800000"/>
            <a:headEnd/>
            <a:tailEnd/>
          </a:ln>
        </p:spPr>
        <p:txBody>
          <a:bodyPr vert="horz" wrap="square" lIns="90960" tIns="45483" rIns="90960" bIns="45483" numCol="1" rtlCol="0" anchor="ctr" anchorCtr="0" compatLnSpc="1">
            <a:prstTxWarp prst="textNoShape">
              <a:avLst/>
            </a:prstTxWarp>
          </a:bodyPr>
          <a:lstStyle/>
          <a:p>
            <a:fld id="{90944929-F3F1-48F8-BC26-BA0BFE417CEF}" type="slidenum">
              <a:rPr lang="en-US" b="0" u="none" smtClean="0"/>
              <a:pPr/>
              <a:t>9</a:t>
            </a:fld>
            <a:endParaRPr lang="en-US" b="0" u="none" dirty="0" smtClean="0"/>
          </a:p>
        </p:txBody>
      </p:sp>
    </p:spTree>
    <p:extLst>
      <p:ext uri="{BB962C8B-B14F-4D97-AF65-F5344CB8AC3E}">
        <p14:creationId xmlns:p14="http://schemas.microsoft.com/office/powerpoint/2010/main" val="1400610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6034</TotalTime>
  <Words>4128</Words>
  <Application>Microsoft Office PowerPoint</Application>
  <PresentationFormat>On-screen Show (4:3)</PresentationFormat>
  <Paragraphs>489</Paragraphs>
  <Slides>22</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ＭＳ Ｐゴシック</vt:lpstr>
      <vt:lpstr>Arial</vt:lpstr>
      <vt:lpstr>Arial Narrow</vt:lpstr>
      <vt:lpstr>Calibri</vt:lpstr>
      <vt:lpstr>Helvetica</vt:lpstr>
      <vt:lpstr>Osaka</vt:lpstr>
      <vt:lpstr>Symbol</vt:lpstr>
      <vt:lpstr>Times</vt:lpstr>
      <vt:lpstr>Times New Roman</vt:lpstr>
      <vt:lpstr>Trebuchet MS</vt:lpstr>
      <vt:lpstr>Wingdings</vt:lpstr>
      <vt:lpstr>Office Theme</vt:lpstr>
      <vt:lpstr>PowerPoint Presentation</vt:lpstr>
      <vt:lpstr>Basic Energy Sciences</vt:lpstr>
      <vt:lpstr>BES Strategic Planning and Program Development</vt:lpstr>
      <vt:lpstr>PowerPoint Presentation</vt:lpstr>
      <vt:lpstr>Fuels from Sunlight Hub Joint Center for Artificial Photosynthesis (JCAP)</vt:lpstr>
      <vt:lpstr>Batteries and Energy Storage Hub Joint Center for Energy Storage Research (JCESR)</vt:lpstr>
      <vt:lpstr>Computational Materials Sciences  in support of the Materials Genome Initiative</vt:lpstr>
      <vt:lpstr>Increase for Computational Materials Sciences </vt:lpstr>
      <vt:lpstr>PowerPoint Presentation</vt:lpstr>
      <vt:lpstr>Industrial R&amp;D at BES Scientific User Facilities</vt:lpstr>
      <vt:lpstr>PowerPoint Presentation</vt:lpstr>
      <vt:lpstr>PowerPoint Presentation</vt:lpstr>
      <vt:lpstr>Probing the Transition State Region in Catalysis</vt:lpstr>
      <vt:lpstr>Twin-Bunch Two-Color X-ray FEL</vt:lpstr>
      <vt:lpstr>LCLS Faces Strong International Competition</vt:lpstr>
      <vt:lpstr>PowerPoint Presentation</vt:lpstr>
      <vt:lpstr>Revised LCLS-II in response to BESAC Subcommittee Report</vt:lpstr>
      <vt:lpstr>SLAC collaborating with other SC national laboratories on LCLS-II</vt:lpstr>
      <vt:lpstr>PowerPoint Presentation</vt:lpstr>
      <vt:lpstr>Advanced Photon Source Upgrade (APS-U)</vt:lpstr>
      <vt:lpstr>PowerPoint Presentation</vt:lpstr>
      <vt:lpstr>PowerPoint Presentation</vt:lpstr>
    </vt:vector>
  </TitlesOfParts>
  <Company>US Department of Energy (SC)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Walker, Linda</cp:lastModifiedBy>
  <cp:revision>687</cp:revision>
  <cp:lastPrinted>2015-04-24T12:18:46Z</cp:lastPrinted>
  <dcterms:created xsi:type="dcterms:W3CDTF">2009-10-19T15:58:14Z</dcterms:created>
  <dcterms:modified xsi:type="dcterms:W3CDTF">2015-04-24T16:16:20Z</dcterms:modified>
</cp:coreProperties>
</file>