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2">
  <p:sldMasterIdLst>
    <p:sldMasterId id="2147483813" r:id="rId1"/>
  </p:sldMasterIdLst>
  <p:notesMasterIdLst>
    <p:notesMasterId r:id="rId56"/>
  </p:notesMasterIdLst>
  <p:handoutMasterIdLst>
    <p:handoutMasterId r:id="rId57"/>
  </p:handoutMasterIdLst>
  <p:sldIdLst>
    <p:sldId id="276" r:id="rId2"/>
    <p:sldId id="1470" r:id="rId3"/>
    <p:sldId id="1471" r:id="rId4"/>
    <p:sldId id="1472" r:id="rId5"/>
    <p:sldId id="1489" r:id="rId6"/>
    <p:sldId id="1469" r:id="rId7"/>
    <p:sldId id="1421" r:id="rId8"/>
    <p:sldId id="1473" r:id="rId9"/>
    <p:sldId id="1418" r:id="rId10"/>
    <p:sldId id="1416" r:id="rId11"/>
    <p:sldId id="1414" r:id="rId12"/>
    <p:sldId id="1422" r:id="rId13"/>
    <p:sldId id="1461" r:id="rId14"/>
    <p:sldId id="1474" r:id="rId15"/>
    <p:sldId id="1459" r:id="rId16"/>
    <p:sldId id="1425" r:id="rId17"/>
    <p:sldId id="1483" r:id="rId18"/>
    <p:sldId id="1427" r:id="rId19"/>
    <p:sldId id="1475" r:id="rId20"/>
    <p:sldId id="1428" r:id="rId21"/>
    <p:sldId id="1430" r:id="rId22"/>
    <p:sldId id="1484" r:id="rId23"/>
    <p:sldId id="1433" r:id="rId24"/>
    <p:sldId id="1476" r:id="rId25"/>
    <p:sldId id="1434" r:id="rId26"/>
    <p:sldId id="1464" r:id="rId27"/>
    <p:sldId id="1485" r:id="rId28"/>
    <p:sldId id="1437" r:id="rId29"/>
    <p:sldId id="1477" r:id="rId30"/>
    <p:sldId id="1487" r:id="rId31"/>
    <p:sldId id="1488" r:id="rId32"/>
    <p:sldId id="1439" r:id="rId33"/>
    <p:sldId id="1478" r:id="rId34"/>
    <p:sldId id="1463" r:id="rId35"/>
    <p:sldId id="1448" r:id="rId36"/>
    <p:sldId id="1480" r:id="rId37"/>
    <p:sldId id="1479" r:id="rId38"/>
    <p:sldId id="1481" r:id="rId39"/>
    <p:sldId id="1482" r:id="rId40"/>
    <p:sldId id="1441" r:id="rId41"/>
    <p:sldId id="1419" r:id="rId42"/>
    <p:sldId id="1424" r:id="rId43"/>
    <p:sldId id="1467" r:id="rId44"/>
    <p:sldId id="1447" r:id="rId45"/>
    <p:sldId id="1417" r:id="rId46"/>
    <p:sldId id="1415" r:id="rId47"/>
    <p:sldId id="1413" r:id="rId48"/>
    <p:sldId id="1393" r:id="rId49"/>
    <p:sldId id="1394" r:id="rId50"/>
    <p:sldId id="1411" r:id="rId51"/>
    <p:sldId id="1412" r:id="rId52"/>
    <p:sldId id="1395" r:id="rId53"/>
    <p:sldId id="1397" r:id="rId54"/>
    <p:sldId id="1403" r:id="rId55"/>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07">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0033CC"/>
    <a:srgbClr val="9966FF"/>
    <a:srgbClr val="006600"/>
    <a:srgbClr val="800080"/>
    <a:srgbClr val="CC66FF"/>
    <a:srgbClr val="F2F200"/>
    <a:srgbClr val="F6F6E8"/>
    <a:srgbClr val="285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32" autoAdjust="0"/>
    <p:restoredTop sz="96110" autoAdjust="0"/>
  </p:normalViewPr>
  <p:slideViewPr>
    <p:cSldViewPr snapToGrid="0">
      <p:cViewPr varScale="1">
        <p:scale>
          <a:sx n="43" d="100"/>
          <a:sy n="43" d="100"/>
        </p:scale>
        <p:origin x="708" y="54"/>
      </p:cViewPr>
      <p:guideLst>
        <p:guide orient="horz" pos="507"/>
        <p:guide pos="2880"/>
      </p:guideLst>
    </p:cSldViewPr>
  </p:slideViewPr>
  <p:outlineViewPr>
    <p:cViewPr>
      <p:scale>
        <a:sx n="33" d="100"/>
        <a:sy n="33" d="100"/>
      </p:scale>
      <p:origin x="0" y="8328"/>
    </p:cViewPr>
  </p:outlineViewPr>
  <p:notesTextViewPr>
    <p:cViewPr>
      <p:scale>
        <a:sx n="100" d="100"/>
        <a:sy n="100" d="100"/>
      </p:scale>
      <p:origin x="0" y="0"/>
    </p:cViewPr>
  </p:notesTextViewPr>
  <p:sorterViewPr>
    <p:cViewPr>
      <p:scale>
        <a:sx n="70" d="100"/>
        <a:sy n="70" d="100"/>
      </p:scale>
      <p:origin x="0" y="3852"/>
    </p:cViewPr>
  </p:sorterViewPr>
  <p:notesViewPr>
    <p:cSldViewPr snapToGrid="0">
      <p:cViewPr varScale="1">
        <p:scale>
          <a:sx n="77" d="100"/>
          <a:sy n="77" d="100"/>
        </p:scale>
        <p:origin x="-1812"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schome.osc.doe.gov\cookmic\My%20Documents\HEP%20Budget\Research_Facilities_Projects_fractions_FY16_P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chome.osc.doe.gov\cookmic\My%20Documents\HEP%20Budget\FY%202016%20Budget%20Rollout\Budget%20summary%20spreadsheet%20(PR%20FY%202016).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chome.osc.doe.gov\cookmic\My%20Documents\HEP%20Budget\FY%202016%20Budget%20Rollout\Budget%20summary%20spreadsheet%20(PR%20FY%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7.120733681795631E-2"/>
          <c:y val="6.9796384489130933E-2"/>
          <c:w val="0.8918657070655498"/>
          <c:h val="0.73910649710636778"/>
        </c:manualLayout>
      </c:layout>
      <c:lineChart>
        <c:grouping val="standard"/>
        <c:varyColors val="0"/>
        <c:ser>
          <c:idx val="0"/>
          <c:order val="0"/>
          <c:tx>
            <c:strRef>
              <c:f>Sheet1!$A$8</c:f>
              <c:strCache>
                <c:ptCount val="1"/>
                <c:pt idx="0">
                  <c:v>Research</c:v>
                </c:pt>
              </c:strCache>
            </c:strRef>
          </c:tx>
          <c:spPr>
            <a:ln w="38100">
              <a:solidFill>
                <a:srgbClr val="0070C0"/>
              </a:solidFill>
            </a:ln>
          </c:spPr>
          <c:marker>
            <c:symbol val="none"/>
          </c:marker>
          <c:cat>
            <c:numRef>
              <c:f>(Sheet1!$B$1:$O$1,Sheet1!$Q$1:$S$1,Sheet1!$T$1:$W$1)</c:f>
              <c:numCache>
                <c:formatCode>0</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(Sheet1!$B$8:$O$8,Sheet1!$Q$8:$S$8,Sheet1!$T$8:$W$8)</c:f>
              <c:numCache>
                <c:formatCode>0.0%</c:formatCode>
                <c:ptCount val="21"/>
                <c:pt idx="0">
                  <c:v>0.30355589477805556</c:v>
                </c:pt>
                <c:pt idx="1">
                  <c:v>0.29586429038090462</c:v>
                </c:pt>
                <c:pt idx="2">
                  <c:v>0.31278960199823508</c:v>
                </c:pt>
                <c:pt idx="3">
                  <c:v>0.30954171783827616</c:v>
                </c:pt>
                <c:pt idx="4">
                  <c:v>0.33755368764986432</c:v>
                </c:pt>
                <c:pt idx="5">
                  <c:v>0.33890767278751938</c:v>
                </c:pt>
                <c:pt idx="6">
                  <c:v>0.34906500445235977</c:v>
                </c:pt>
                <c:pt idx="7">
                  <c:v>0.3568382338277985</c:v>
                </c:pt>
                <c:pt idx="8">
                  <c:v>0.37377159054414455</c:v>
                </c:pt>
                <c:pt idx="9">
                  <c:v>0.39550646972082126</c:v>
                </c:pt>
                <c:pt idx="10">
                  <c:v>0.46523821390414155</c:v>
                </c:pt>
                <c:pt idx="11">
                  <c:v>0.56129562527135546</c:v>
                </c:pt>
                <c:pt idx="12">
                  <c:v>0.57056249955537852</c:v>
                </c:pt>
                <c:pt idx="13">
                  <c:v>0.58215314976258847</c:v>
                </c:pt>
                <c:pt idx="14">
                  <c:v>0.55888954503667754</c:v>
                </c:pt>
                <c:pt idx="15">
                  <c:v>0.52652344445046151</c:v>
                </c:pt>
                <c:pt idx="16">
                  <c:v>0.50786793038065858</c:v>
                </c:pt>
                <c:pt idx="17">
                  <c:v>0.49725713138966054</c:v>
                </c:pt>
                <c:pt idx="18">
                  <c:v>0.4657667888298147</c:v>
                </c:pt>
                <c:pt idx="19">
                  <c:v>0.46837728459530026</c:v>
                </c:pt>
                <c:pt idx="20">
                  <c:v>0.43645792854516197</c:v>
                </c:pt>
              </c:numCache>
            </c:numRef>
          </c:val>
          <c:smooth val="0"/>
        </c:ser>
        <c:ser>
          <c:idx val="1"/>
          <c:order val="1"/>
          <c:tx>
            <c:strRef>
              <c:f>Sheet1!$A$9</c:f>
              <c:strCache>
                <c:ptCount val="1"/>
                <c:pt idx="0">
                  <c:v>Facilities</c:v>
                </c:pt>
              </c:strCache>
            </c:strRef>
          </c:tx>
          <c:spPr>
            <a:ln w="38100">
              <a:solidFill>
                <a:srgbClr val="C00000"/>
              </a:solidFill>
            </a:ln>
          </c:spPr>
          <c:marker>
            <c:symbol val="none"/>
          </c:marker>
          <c:cat>
            <c:numRef>
              <c:f>(Sheet1!$B$1:$O$1,Sheet1!$Q$1:$S$1,Sheet1!$T$1:$W$1)</c:f>
              <c:numCache>
                <c:formatCode>0</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(Sheet1!$B$9:$O$9,Sheet1!$Q$9:$S$9,Sheet1!$T$9:$W$9)</c:f>
              <c:numCache>
                <c:formatCode>0.0%</c:formatCode>
                <c:ptCount val="21"/>
                <c:pt idx="0">
                  <c:v>0.42500110450439743</c:v>
                </c:pt>
                <c:pt idx="1">
                  <c:v>0.43339410790525246</c:v>
                </c:pt>
                <c:pt idx="2">
                  <c:v>0.43871131784800849</c:v>
                </c:pt>
                <c:pt idx="3">
                  <c:v>0.4745620787523725</c:v>
                </c:pt>
                <c:pt idx="4">
                  <c:v>0.44341241191126568</c:v>
                </c:pt>
                <c:pt idx="5">
                  <c:v>0.45840871240805431</c:v>
                </c:pt>
                <c:pt idx="6">
                  <c:v>0.48155604596039764</c:v>
                </c:pt>
                <c:pt idx="7">
                  <c:v>0.4705998820576664</c:v>
                </c:pt>
                <c:pt idx="8">
                  <c:v>0.48415460016476536</c:v>
                </c:pt>
                <c:pt idx="9">
                  <c:v>0.49953382597460805</c:v>
                </c:pt>
                <c:pt idx="10">
                  <c:v>0.48434774389248364</c:v>
                </c:pt>
                <c:pt idx="11">
                  <c:v>0.37639705420556663</c:v>
                </c:pt>
                <c:pt idx="12">
                  <c:v>0.35525898313283866</c:v>
                </c:pt>
                <c:pt idx="13">
                  <c:v>0.31355849190841739</c:v>
                </c:pt>
                <c:pt idx="14">
                  <c:v>0.29272607487756241</c:v>
                </c:pt>
                <c:pt idx="15">
                  <c:v>0.33897557692456465</c:v>
                </c:pt>
                <c:pt idx="16">
                  <c:v>0.32147747078970013</c:v>
                </c:pt>
                <c:pt idx="17">
                  <c:v>0.36229232615326251</c:v>
                </c:pt>
                <c:pt idx="18">
                  <c:v>0.35962809064161461</c:v>
                </c:pt>
                <c:pt idx="19">
                  <c:v>0.34732375979112273</c:v>
                </c:pt>
                <c:pt idx="20">
                  <c:v>0.34251012568102213</c:v>
                </c:pt>
              </c:numCache>
            </c:numRef>
          </c:val>
          <c:smooth val="0"/>
        </c:ser>
        <c:ser>
          <c:idx val="2"/>
          <c:order val="2"/>
          <c:tx>
            <c:strRef>
              <c:f>Sheet1!$A$10</c:f>
              <c:strCache>
                <c:ptCount val="1"/>
                <c:pt idx="0">
                  <c:v>Projects</c:v>
                </c:pt>
              </c:strCache>
            </c:strRef>
          </c:tx>
          <c:spPr>
            <a:ln w="38100">
              <a:solidFill>
                <a:schemeClr val="tx2"/>
              </a:solidFill>
            </a:ln>
          </c:spPr>
          <c:marker>
            <c:symbol val="none"/>
          </c:marker>
          <c:cat>
            <c:numRef>
              <c:f>(Sheet1!$B$1:$O$1,Sheet1!$Q$1:$S$1,Sheet1!$T$1:$W$1)</c:f>
              <c:numCache>
                <c:formatCode>0</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(Sheet1!$B$10:$O$10,Sheet1!$Q$10:$S$10,Sheet1!$T$10:$W$10)</c:f>
              <c:numCache>
                <c:formatCode>0.0%</c:formatCode>
                <c:ptCount val="21"/>
                <c:pt idx="0">
                  <c:v>0.22742431097968779</c:v>
                </c:pt>
                <c:pt idx="1">
                  <c:v>0.23307352203837914</c:v>
                </c:pt>
                <c:pt idx="2">
                  <c:v>0.20390822477153411</c:v>
                </c:pt>
                <c:pt idx="3">
                  <c:v>0.16833892548434295</c:v>
                </c:pt>
                <c:pt idx="4">
                  <c:v>0.18265804736516972</c:v>
                </c:pt>
                <c:pt idx="5">
                  <c:v>0.17125934185625791</c:v>
                </c:pt>
                <c:pt idx="6">
                  <c:v>0.14073758608970968</c:v>
                </c:pt>
                <c:pt idx="7">
                  <c:v>0.14735242251843916</c:v>
                </c:pt>
                <c:pt idx="8">
                  <c:v>0.11490428250275772</c:v>
                </c:pt>
                <c:pt idx="9">
                  <c:v>7.0328645771372766E-2</c:v>
                </c:pt>
                <c:pt idx="10">
                  <c:v>2.146689237767065E-2</c:v>
                </c:pt>
                <c:pt idx="11">
                  <c:v>3.922537730362053E-2</c:v>
                </c:pt>
                <c:pt idx="12">
                  <c:v>4.7993512083033957E-2</c:v>
                </c:pt>
                <c:pt idx="13">
                  <c:v>8.8759943701763697E-2</c:v>
                </c:pt>
                <c:pt idx="14">
                  <c:v>0.13735772517074243</c:v>
                </c:pt>
                <c:pt idx="15">
                  <c:v>0.13258369886716745</c:v>
                </c:pt>
                <c:pt idx="16">
                  <c:v>0.16866636471118043</c:v>
                </c:pt>
                <c:pt idx="17">
                  <c:v>0.1383241492021558</c:v>
                </c:pt>
                <c:pt idx="18">
                  <c:v>0.17460512052857069</c:v>
                </c:pt>
                <c:pt idx="19">
                  <c:v>0.18429895561357704</c:v>
                </c:pt>
                <c:pt idx="20">
                  <c:v>0.22103194577381588</c:v>
                </c:pt>
              </c:numCache>
            </c:numRef>
          </c:val>
          <c:smooth val="0"/>
        </c:ser>
        <c:ser>
          <c:idx val="3"/>
          <c:order val="3"/>
          <c:tx>
            <c:strRef>
              <c:f>Sheet1!$A$11</c:f>
              <c:strCache>
                <c:ptCount val="1"/>
                <c:pt idx="0">
                  <c:v>Other</c:v>
                </c:pt>
              </c:strCache>
            </c:strRef>
          </c:tx>
          <c:spPr>
            <a:ln w="38100">
              <a:solidFill>
                <a:srgbClr val="7030A0"/>
              </a:solidFill>
            </a:ln>
          </c:spPr>
          <c:marker>
            <c:symbol val="none"/>
          </c:marker>
          <c:cat>
            <c:numRef>
              <c:f>(Sheet1!$B$1:$O$1,Sheet1!$Q$1:$S$1,Sheet1!$T$1:$W$1)</c:f>
              <c:numCache>
                <c:formatCode>0</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(Sheet1!$B$11:$O$11,Sheet1!$Q$11:$S$11,Sheet1!$T$11:$W$11)</c:f>
              <c:numCache>
                <c:formatCode>0.0%</c:formatCode>
                <c:ptCount val="21"/>
                <c:pt idx="0">
                  <c:v>4.4018689737859211E-2</c:v>
                </c:pt>
                <c:pt idx="1">
                  <c:v>3.7668079675463789E-2</c:v>
                </c:pt>
                <c:pt idx="2">
                  <c:v>4.4590855382222287E-2</c:v>
                </c:pt>
                <c:pt idx="3">
                  <c:v>4.755727792500837E-2</c:v>
                </c:pt>
                <c:pt idx="4">
                  <c:v>3.6375853073700296E-2</c:v>
                </c:pt>
                <c:pt idx="5">
                  <c:v>3.1424272948168415E-2</c:v>
                </c:pt>
                <c:pt idx="6">
                  <c:v>2.8641363497532921E-2</c:v>
                </c:pt>
                <c:pt idx="7">
                  <c:v>2.5209461596095939E-2</c:v>
                </c:pt>
                <c:pt idx="8">
                  <c:v>2.7169526788332378E-2</c:v>
                </c:pt>
                <c:pt idx="9">
                  <c:v>3.463105853319795E-2</c:v>
                </c:pt>
                <c:pt idx="10">
                  <c:v>2.8947149825704128E-2</c:v>
                </c:pt>
                <c:pt idx="11">
                  <c:v>2.3081943219457318E-2</c:v>
                </c:pt>
                <c:pt idx="12">
                  <c:v>2.6185005228748871E-2</c:v>
                </c:pt>
                <c:pt idx="13">
                  <c:v>1.5528414627230406E-2</c:v>
                </c:pt>
                <c:pt idx="14">
                  <c:v>1.1026654915017621E-2</c:v>
                </c:pt>
                <c:pt idx="15">
                  <c:v>1.9172797578064359E-3</c:v>
                </c:pt>
                <c:pt idx="16">
                  <c:v>1.9882341184608576E-3</c:v>
                </c:pt>
                <c:pt idx="17">
                  <c:v>2.1263932549211505E-3</c:v>
                </c:pt>
                <c:pt idx="18">
                  <c:v>0</c:v>
                </c:pt>
                <c:pt idx="19">
                  <c:v>0</c:v>
                </c:pt>
                <c:pt idx="20">
                  <c:v>0</c:v>
                </c:pt>
              </c:numCache>
            </c:numRef>
          </c:val>
          <c:smooth val="0"/>
        </c:ser>
        <c:dLbls>
          <c:showLegendKey val="0"/>
          <c:showVal val="0"/>
          <c:showCatName val="0"/>
          <c:showSerName val="0"/>
          <c:showPercent val="0"/>
          <c:showBubbleSize val="0"/>
        </c:dLbls>
        <c:smooth val="0"/>
        <c:axId val="372472064"/>
        <c:axId val="372472456"/>
      </c:lineChart>
      <c:catAx>
        <c:axId val="372472064"/>
        <c:scaling>
          <c:orientation val="minMax"/>
        </c:scaling>
        <c:delete val="0"/>
        <c:axPos val="b"/>
        <c:numFmt formatCode="0" sourceLinked="1"/>
        <c:majorTickMark val="out"/>
        <c:minorTickMark val="none"/>
        <c:tickLblPos val="nextTo"/>
        <c:txPr>
          <a:bodyPr rot="0" vert="horz"/>
          <a:lstStyle/>
          <a:p>
            <a:pPr>
              <a:defRPr sz="1600" baseline="0"/>
            </a:pPr>
            <a:endParaRPr lang="en-US"/>
          </a:p>
        </c:txPr>
        <c:crossAx val="372472456"/>
        <c:crosses val="autoZero"/>
        <c:auto val="1"/>
        <c:lblAlgn val="ctr"/>
        <c:lblOffset val="100"/>
        <c:tickLblSkip val="4"/>
        <c:noMultiLvlLbl val="0"/>
      </c:catAx>
      <c:valAx>
        <c:axId val="372472456"/>
        <c:scaling>
          <c:orientation val="minMax"/>
          <c:max val="0.60000000000000009"/>
          <c:min val="0"/>
        </c:scaling>
        <c:delete val="0"/>
        <c:axPos val="l"/>
        <c:majorGridlines/>
        <c:numFmt formatCode="0%" sourceLinked="0"/>
        <c:majorTickMark val="none"/>
        <c:minorTickMark val="none"/>
        <c:tickLblPos val="nextTo"/>
        <c:spPr>
          <a:ln w="9525">
            <a:noFill/>
          </a:ln>
        </c:spPr>
        <c:txPr>
          <a:bodyPr/>
          <a:lstStyle/>
          <a:p>
            <a:pPr>
              <a:defRPr sz="1600" baseline="0"/>
            </a:pPr>
            <a:endParaRPr lang="en-US"/>
          </a:p>
        </c:txPr>
        <c:crossAx val="372472064"/>
        <c:crosses val="autoZero"/>
        <c:crossBetween val="midCat"/>
        <c:majorUnit val="0.1"/>
      </c:valAx>
    </c:plotArea>
    <c:legend>
      <c:legendPos val="b"/>
      <c:overlay val="0"/>
      <c:txPr>
        <a:bodyPr/>
        <a:lstStyle/>
        <a:p>
          <a:pPr>
            <a:defRPr sz="1600"/>
          </a:pPr>
          <a:endParaRPr lang="en-US"/>
        </a:p>
      </c:txPr>
    </c:legend>
    <c:plotVisOnly val="1"/>
    <c:dispBlanksAs val="gap"/>
    <c:showDLblsOverMax val="0"/>
  </c:chart>
  <c:txPr>
    <a:bodyPr/>
    <a:lstStyle/>
    <a:p>
      <a:pPr>
        <a:defRPr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baseline="0" dirty="0">
                <a:effectLst/>
              </a:rPr>
              <a:t>HEP </a:t>
            </a:r>
            <a:r>
              <a:rPr lang="en-US" sz="2000" b="1" i="0" baseline="0" dirty="0" smtClean="0">
                <a:effectLst/>
              </a:rPr>
              <a:t>FY 2016 </a:t>
            </a:r>
            <a:r>
              <a:rPr lang="en-US" sz="2000" b="1" i="0" baseline="0" dirty="0">
                <a:effectLst/>
              </a:rPr>
              <a:t>Request Funding by Subprogram</a:t>
            </a:r>
            <a:endParaRPr lang="en-US" sz="2000" dirty="0">
              <a:effectLst/>
            </a:endParaRPr>
          </a:p>
        </c:rich>
      </c:tx>
      <c:overlay val="0"/>
    </c:title>
    <c:autoTitleDeleted val="0"/>
    <c:plotArea>
      <c:layout>
        <c:manualLayout>
          <c:layoutTarget val="inner"/>
          <c:xMode val="edge"/>
          <c:yMode val="edge"/>
          <c:x val="0.22373177506546807"/>
          <c:y val="0.17485836535538407"/>
          <c:w val="0.30326983108199079"/>
          <c:h val="0.75478193979001906"/>
        </c:manualLayout>
      </c:layout>
      <c:pieChart>
        <c:varyColors val="1"/>
        <c:ser>
          <c:idx val="0"/>
          <c:order val="0"/>
          <c:dPt>
            <c:idx val="0"/>
            <c:bubble3D val="0"/>
            <c:spPr>
              <a:solidFill>
                <a:srgbClr val="0070C0"/>
              </a:solidFill>
            </c:spPr>
          </c:dPt>
          <c:dPt>
            <c:idx val="1"/>
            <c:bubble3D val="0"/>
            <c:spPr>
              <a:solidFill>
                <a:schemeClr val="accent1"/>
              </a:solidFill>
            </c:spPr>
          </c:dPt>
          <c:dPt>
            <c:idx val="2"/>
            <c:bubble3D val="0"/>
            <c:spPr>
              <a:solidFill>
                <a:srgbClr val="C00000"/>
              </a:solidFill>
            </c:spPr>
          </c:dPt>
          <c:dPt>
            <c:idx val="3"/>
            <c:bubble3D val="0"/>
            <c:spPr>
              <a:solidFill>
                <a:schemeClr val="accent6"/>
              </a:solidFill>
            </c:spPr>
          </c:dPt>
          <c:dPt>
            <c:idx val="4"/>
            <c:bubble3D val="0"/>
            <c:spPr>
              <a:solidFill>
                <a:schemeClr val="accent5"/>
              </a:solidFill>
            </c:spPr>
          </c:dPt>
          <c:dPt>
            <c:idx val="5"/>
            <c:bubble3D val="0"/>
            <c:spPr>
              <a:solidFill>
                <a:srgbClr val="9966FF"/>
              </a:solidFill>
            </c:spPr>
          </c:dPt>
          <c:dPt>
            <c:idx val="6"/>
            <c:bubble3D val="0"/>
            <c:spPr>
              <a:solidFill>
                <a:schemeClr val="accent2"/>
              </a:solidFill>
            </c:spPr>
          </c:dPt>
          <c:dLbls>
            <c:spPr>
              <a:noFill/>
              <a:ln>
                <a:noFill/>
              </a:ln>
              <a:effectLst/>
            </c:spPr>
            <c:txPr>
              <a:bodyPr/>
              <a:lstStyle/>
              <a:p>
                <a:pPr>
                  <a:defRPr sz="12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Sheet1!$A$48:$A$54</c:f>
              <c:strCache>
                <c:ptCount val="7"/>
                <c:pt idx="0">
                  <c:v>Energy Frontier</c:v>
                </c:pt>
                <c:pt idx="1">
                  <c:v>Intensity Frontier</c:v>
                </c:pt>
                <c:pt idx="2">
                  <c:v>Cosmic Frontier</c:v>
                </c:pt>
                <c:pt idx="3">
                  <c:v>Theoretical and Comp.</c:v>
                </c:pt>
                <c:pt idx="4">
                  <c:v>Advanced Technology R&amp;D</c:v>
                </c:pt>
                <c:pt idx="5">
                  <c:v>Accelerator Stewardship</c:v>
                </c:pt>
                <c:pt idx="6">
                  <c:v>Construction</c:v>
                </c:pt>
              </c:strCache>
            </c:strRef>
          </c:cat>
          <c:val>
            <c:numRef>
              <c:f>Sheet1!$E$48:$E$54</c:f>
              <c:numCache>
                <c:formatCode>#,##0</c:formatCode>
                <c:ptCount val="7"/>
                <c:pt idx="0">
                  <c:v>154555</c:v>
                </c:pt>
                <c:pt idx="1">
                  <c:v>247196</c:v>
                </c:pt>
                <c:pt idx="2">
                  <c:v>119325</c:v>
                </c:pt>
                <c:pt idx="3">
                  <c:v>60317</c:v>
                </c:pt>
                <c:pt idx="4">
                  <c:v>119291</c:v>
                </c:pt>
                <c:pt idx="5">
                  <c:v>14000</c:v>
                </c:pt>
                <c:pt idx="6">
                  <c:v>52000</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871788664452029"/>
          <c:y val="0.23887117050645293"/>
          <c:w val="0.28891609957619924"/>
          <c:h val="0.65964949654505034"/>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baseline="0" dirty="0">
                <a:effectLst/>
              </a:rPr>
              <a:t>HEP </a:t>
            </a:r>
            <a:r>
              <a:rPr lang="en-US" sz="2000" b="1" i="0" baseline="0" dirty="0" smtClean="0">
                <a:effectLst/>
              </a:rPr>
              <a:t>FY 2016 </a:t>
            </a:r>
            <a:r>
              <a:rPr lang="en-US" sz="2000" b="1" i="0" baseline="0" dirty="0">
                <a:effectLst/>
              </a:rPr>
              <a:t>Request Funding by Activity</a:t>
            </a:r>
            <a:endParaRPr lang="en-US" sz="2000" dirty="0">
              <a:effectLst/>
            </a:endParaRPr>
          </a:p>
        </c:rich>
      </c:tx>
      <c:overlay val="0"/>
    </c:title>
    <c:autoTitleDeleted val="0"/>
    <c:plotArea>
      <c:layout>
        <c:manualLayout>
          <c:layoutTarget val="inner"/>
          <c:xMode val="edge"/>
          <c:yMode val="edge"/>
          <c:x val="0"/>
          <c:y val="0.16060652122582542"/>
          <c:w val="0.64020617298324556"/>
          <c:h val="0.80250042471851846"/>
        </c:manualLayout>
      </c:layout>
      <c:ofPieChart>
        <c:ofPieType val="bar"/>
        <c:varyColors val="1"/>
        <c:ser>
          <c:idx val="0"/>
          <c:order val="0"/>
          <c:dPt>
            <c:idx val="0"/>
            <c:bubble3D val="0"/>
            <c:spPr>
              <a:solidFill>
                <a:srgbClr val="0070C0"/>
              </a:solidFill>
            </c:spPr>
          </c:dPt>
          <c:dPt>
            <c:idx val="1"/>
            <c:bubble3D val="0"/>
            <c:spPr>
              <a:solidFill>
                <a:srgbClr val="C00000"/>
              </a:solidFill>
            </c:spPr>
          </c:dPt>
          <c:dPt>
            <c:idx val="2"/>
            <c:bubble3D val="0"/>
            <c:spPr>
              <a:solidFill>
                <a:schemeClr val="accent2">
                  <a:lumMod val="50000"/>
                </a:schemeClr>
              </a:solidFill>
            </c:spPr>
          </c:dPt>
          <c:dPt>
            <c:idx val="3"/>
            <c:bubble3D val="0"/>
            <c:spPr>
              <a:solidFill>
                <a:schemeClr val="accent6">
                  <a:lumMod val="75000"/>
                </a:schemeClr>
              </a:solidFill>
            </c:spPr>
          </c:dPt>
          <c:dPt>
            <c:idx val="4"/>
            <c:bubble3D val="0"/>
            <c:spPr>
              <a:solidFill>
                <a:schemeClr val="accent2"/>
              </a:solidFill>
            </c:spPr>
          </c:dPt>
          <c:dPt>
            <c:idx val="5"/>
            <c:bubble3D val="0"/>
            <c:spPr>
              <a:solidFill>
                <a:schemeClr val="accent6"/>
              </a:solidFill>
            </c:spPr>
          </c:dPt>
          <c:dPt>
            <c:idx val="6"/>
            <c:bubble3D val="0"/>
            <c:spPr>
              <a:solidFill>
                <a:schemeClr val="accent2">
                  <a:lumMod val="40000"/>
                  <a:lumOff val="60000"/>
                </a:schemeClr>
              </a:solidFill>
            </c:spPr>
          </c:dPt>
          <c:dPt>
            <c:idx val="7"/>
            <c:bubble3D val="0"/>
            <c:spPr>
              <a:solidFill>
                <a:schemeClr val="accent2"/>
              </a:solidFill>
            </c:spPr>
          </c:dPt>
          <c:dLbls>
            <c:dLbl>
              <c:idx val="5"/>
              <c:numFmt formatCode="0.0%" sourceLinked="0"/>
              <c:spPr/>
              <c:txPr>
                <a:bodyPr/>
                <a:lstStyle/>
                <a:p>
                  <a:pPr>
                    <a:defRPr sz="1200" b="1"/>
                  </a:pPr>
                  <a:endParaRPr lang="en-US"/>
                </a:p>
              </c:txPr>
              <c:showLegendKey val="0"/>
              <c:showVal val="0"/>
              <c:showCatName val="0"/>
              <c:showSerName val="0"/>
              <c:showPercent val="1"/>
              <c:showBubbleSize val="0"/>
            </c:dLbl>
            <c:spPr>
              <a:noFill/>
              <a:ln>
                <a:noFill/>
              </a:ln>
              <a:effectLst/>
            </c:spPr>
            <c:txPr>
              <a:bodyPr/>
              <a:lstStyle/>
              <a:p>
                <a:pPr>
                  <a:defRPr sz="12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(Sheet1!$A$59:$A$60,Sheet1!$A$62:$A$66)</c:f>
              <c:strCache>
                <c:ptCount val="7"/>
                <c:pt idx="0">
                  <c:v>Research</c:v>
                </c:pt>
                <c:pt idx="1">
                  <c:v>Facilities</c:v>
                </c:pt>
                <c:pt idx="2">
                  <c:v>Energy Frontier Projects</c:v>
                </c:pt>
                <c:pt idx="3">
                  <c:v>Intensity Frontier Projects</c:v>
                </c:pt>
                <c:pt idx="4">
                  <c:v>Cosmic Frontier Projects</c:v>
                </c:pt>
                <c:pt idx="5">
                  <c:v>Other Projects</c:v>
                </c:pt>
                <c:pt idx="6">
                  <c:v>Construction (Line Item)</c:v>
                </c:pt>
              </c:strCache>
            </c:strRef>
          </c:cat>
          <c:val>
            <c:numRef>
              <c:f>(Sheet1!$E$59:$E$60,Sheet1!$E$62:$E$66)</c:f>
              <c:numCache>
                <c:formatCode>#,##0</c:formatCode>
                <c:ptCount val="7"/>
                <c:pt idx="0">
                  <c:v>334703</c:v>
                </c:pt>
                <c:pt idx="1">
                  <c:v>262658</c:v>
                </c:pt>
                <c:pt idx="2">
                  <c:v>19000</c:v>
                </c:pt>
                <c:pt idx="3">
                  <c:v>33700</c:v>
                </c:pt>
                <c:pt idx="4">
                  <c:v>58701</c:v>
                </c:pt>
                <c:pt idx="5">
                  <c:v>2000</c:v>
                </c:pt>
                <c:pt idx="6">
                  <c:v>56100</c:v>
                </c:pt>
              </c:numCache>
            </c:numRef>
          </c:val>
        </c:ser>
        <c:dLbls>
          <c:showLegendKey val="0"/>
          <c:showVal val="0"/>
          <c:showCatName val="0"/>
          <c:showSerName val="0"/>
          <c:showPercent val="1"/>
          <c:showBubbleSize val="0"/>
          <c:showLeaderLines val="1"/>
        </c:dLbls>
        <c:gapWidth val="150"/>
        <c:splitType val="pos"/>
        <c:splitPos val="5"/>
        <c:secondPieSize val="75"/>
        <c:serLines/>
      </c:ofPieChart>
    </c:plotArea>
    <c:legend>
      <c:legendPos val="r"/>
      <c:layout>
        <c:manualLayout>
          <c:xMode val="edge"/>
          <c:yMode val="edge"/>
          <c:x val="0.6447459597306362"/>
          <c:y val="0.20115794991931177"/>
          <c:w val="0.34332947115005424"/>
          <c:h val="0.76766092195544711"/>
        </c:manualLayout>
      </c:layout>
      <c:overlay val="0"/>
      <c:txPr>
        <a:bodyPr/>
        <a:lstStyle/>
        <a:p>
          <a:pPr>
            <a:defRPr sz="1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1"/>
            <a:ext cx="3037628" cy="463229"/>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defTabSz="912813" eaLnBrk="1" hangingPunct="1">
              <a:defRPr sz="1200" b="0"/>
            </a:lvl1pPr>
          </a:lstStyle>
          <a:p>
            <a:pPr>
              <a:defRPr/>
            </a:pPr>
            <a:endParaRPr lang="en-US"/>
          </a:p>
        </p:txBody>
      </p:sp>
      <p:sp>
        <p:nvSpPr>
          <p:cNvPr id="104451" name="Rectangle 3"/>
          <p:cNvSpPr>
            <a:spLocks noGrp="1" noChangeArrowheads="1"/>
          </p:cNvSpPr>
          <p:nvPr>
            <p:ph type="dt" sz="quarter" idx="1"/>
          </p:nvPr>
        </p:nvSpPr>
        <p:spPr bwMode="auto">
          <a:xfrm>
            <a:off x="3971183" y="1"/>
            <a:ext cx="3037628" cy="463229"/>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defTabSz="912813" eaLnBrk="1" hangingPunct="1">
              <a:defRPr sz="1200" b="0"/>
            </a:lvl1pPr>
          </a:lstStyle>
          <a:p>
            <a:pPr>
              <a:defRPr/>
            </a:pPr>
            <a:endParaRPr lang="en-US"/>
          </a:p>
        </p:txBody>
      </p:sp>
      <p:sp>
        <p:nvSpPr>
          <p:cNvPr id="104452" name="Rectangle 4"/>
          <p:cNvSpPr>
            <a:spLocks noGrp="1" noChangeArrowheads="1"/>
          </p:cNvSpPr>
          <p:nvPr>
            <p:ph type="ftr" sz="quarter" idx="2"/>
          </p:nvPr>
        </p:nvSpPr>
        <p:spPr bwMode="auto">
          <a:xfrm>
            <a:off x="1" y="8831581"/>
            <a:ext cx="3037628" cy="463229"/>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defTabSz="912813" eaLnBrk="1" hangingPunct="1">
              <a:defRPr sz="1200" b="0"/>
            </a:lvl1pPr>
          </a:lstStyle>
          <a:p>
            <a:pPr>
              <a:defRPr/>
            </a:pPr>
            <a:endParaRPr lang="en-US"/>
          </a:p>
        </p:txBody>
      </p:sp>
      <p:sp>
        <p:nvSpPr>
          <p:cNvPr id="104453" name="Rectangle 5"/>
          <p:cNvSpPr>
            <a:spLocks noGrp="1" noChangeArrowheads="1"/>
          </p:cNvSpPr>
          <p:nvPr>
            <p:ph type="sldNum" sz="quarter" idx="3"/>
          </p:nvPr>
        </p:nvSpPr>
        <p:spPr bwMode="auto">
          <a:xfrm>
            <a:off x="3971183" y="8831581"/>
            <a:ext cx="3037628" cy="463229"/>
          </a:xfrm>
          <a:prstGeom prst="rect">
            <a:avLst/>
          </a:prstGeom>
          <a:noFill/>
          <a:ln w="9525">
            <a:noFill/>
            <a:miter lim="800000"/>
            <a:headEnd/>
            <a:tailEnd/>
          </a:ln>
          <a:effectLst/>
        </p:spPr>
        <p:txBody>
          <a:bodyPr vert="horz" wrap="square" lIns="91358" tIns="45679" rIns="91358" bIns="45679" numCol="1" anchor="b" anchorCtr="0" compatLnSpc="1">
            <a:prstTxWarp prst="textNoShape">
              <a:avLst/>
            </a:prstTxWarp>
          </a:bodyPr>
          <a:lstStyle>
            <a:lvl1pPr algn="r" defTabSz="912813" eaLnBrk="1" hangingPunct="1">
              <a:defRPr sz="1200" b="0"/>
            </a:lvl1pPr>
          </a:lstStyle>
          <a:p>
            <a:pPr>
              <a:defRPr/>
            </a:pPr>
            <a:fld id="{15A86A32-F0BE-4913-8151-0867FA08942B}" type="slidenum">
              <a:rPr lang="en-US"/>
              <a:pPr>
                <a:defRPr/>
              </a:pPr>
              <a:t>‹#›</a:t>
            </a:fld>
            <a:endParaRPr lang="en-US"/>
          </a:p>
        </p:txBody>
      </p:sp>
    </p:spTree>
    <p:extLst>
      <p:ext uri="{BB962C8B-B14F-4D97-AF65-F5344CB8AC3E}">
        <p14:creationId xmlns:p14="http://schemas.microsoft.com/office/powerpoint/2010/main" val="4122863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1" y="1"/>
            <a:ext cx="3037628" cy="463229"/>
          </a:xfrm>
          <a:prstGeom prst="rect">
            <a:avLst/>
          </a:prstGeom>
          <a:noFill/>
          <a:ln w="9525">
            <a:noFill/>
            <a:miter lim="800000"/>
            <a:headEnd/>
            <a:tailEnd/>
          </a:ln>
          <a:effectLst/>
        </p:spPr>
        <p:txBody>
          <a:bodyPr vert="horz" wrap="square" lIns="92171" tIns="46085" rIns="92171" bIns="46085" numCol="1" anchor="t" anchorCtr="0" compatLnSpc="1">
            <a:prstTxWarp prst="textNoShape">
              <a:avLst/>
            </a:prstTxWarp>
          </a:bodyPr>
          <a:lstStyle>
            <a:lvl1pPr defTabSz="920750" eaLnBrk="1" hangingPunct="1">
              <a:defRPr sz="1200" b="0"/>
            </a:lvl1pPr>
          </a:lstStyle>
          <a:p>
            <a:pPr>
              <a:defRPr/>
            </a:pPr>
            <a:endParaRPr lang="en-US"/>
          </a:p>
        </p:txBody>
      </p:sp>
      <p:sp>
        <p:nvSpPr>
          <p:cNvPr id="75779" name="Rectangle 3"/>
          <p:cNvSpPr>
            <a:spLocks noGrp="1" noChangeArrowheads="1"/>
          </p:cNvSpPr>
          <p:nvPr>
            <p:ph type="dt" idx="1"/>
          </p:nvPr>
        </p:nvSpPr>
        <p:spPr bwMode="auto">
          <a:xfrm>
            <a:off x="3971183" y="1"/>
            <a:ext cx="3037628" cy="463229"/>
          </a:xfrm>
          <a:prstGeom prst="rect">
            <a:avLst/>
          </a:prstGeom>
          <a:noFill/>
          <a:ln w="9525">
            <a:noFill/>
            <a:miter lim="800000"/>
            <a:headEnd/>
            <a:tailEnd/>
          </a:ln>
          <a:effectLst/>
        </p:spPr>
        <p:txBody>
          <a:bodyPr vert="horz" wrap="square" lIns="92171" tIns="46085" rIns="92171" bIns="46085" numCol="1" anchor="t" anchorCtr="0" compatLnSpc="1">
            <a:prstTxWarp prst="textNoShape">
              <a:avLst/>
            </a:prstTxWarp>
          </a:bodyPr>
          <a:lstStyle>
            <a:lvl1pPr algn="r" defTabSz="920750" eaLnBrk="1" hangingPunct="1">
              <a:defRPr sz="1200" b="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701359" y="4415790"/>
            <a:ext cx="5607684" cy="4183380"/>
          </a:xfrm>
          <a:prstGeom prst="rect">
            <a:avLst/>
          </a:prstGeom>
          <a:noFill/>
          <a:ln w="9525">
            <a:noFill/>
            <a:miter lim="800000"/>
            <a:headEnd/>
            <a:tailEnd/>
          </a:ln>
          <a:effectLst/>
        </p:spPr>
        <p:txBody>
          <a:bodyPr vert="horz" wrap="square" lIns="92171" tIns="46085" rIns="92171" bIns="460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5782" name="Rectangle 6"/>
          <p:cNvSpPr>
            <a:spLocks noGrp="1" noChangeArrowheads="1"/>
          </p:cNvSpPr>
          <p:nvPr>
            <p:ph type="ftr" sz="quarter" idx="4"/>
          </p:nvPr>
        </p:nvSpPr>
        <p:spPr bwMode="auto">
          <a:xfrm>
            <a:off x="1" y="8831581"/>
            <a:ext cx="3037628" cy="463229"/>
          </a:xfrm>
          <a:prstGeom prst="rect">
            <a:avLst/>
          </a:prstGeom>
          <a:noFill/>
          <a:ln w="9525">
            <a:noFill/>
            <a:miter lim="800000"/>
            <a:headEnd/>
            <a:tailEnd/>
          </a:ln>
          <a:effectLst/>
        </p:spPr>
        <p:txBody>
          <a:bodyPr vert="horz" wrap="square" lIns="92171" tIns="46085" rIns="92171" bIns="46085" numCol="1" anchor="b" anchorCtr="0" compatLnSpc="1">
            <a:prstTxWarp prst="textNoShape">
              <a:avLst/>
            </a:prstTxWarp>
          </a:bodyPr>
          <a:lstStyle>
            <a:lvl1pPr defTabSz="920750" eaLnBrk="1" hangingPunct="1">
              <a:defRPr sz="1200" b="0"/>
            </a:lvl1pPr>
          </a:lstStyle>
          <a:p>
            <a:pPr>
              <a:defRPr/>
            </a:pPr>
            <a:endParaRPr lang="en-US"/>
          </a:p>
        </p:txBody>
      </p:sp>
      <p:sp>
        <p:nvSpPr>
          <p:cNvPr id="75783" name="Rectangle 7"/>
          <p:cNvSpPr>
            <a:spLocks noGrp="1" noChangeArrowheads="1"/>
          </p:cNvSpPr>
          <p:nvPr>
            <p:ph type="sldNum" sz="quarter" idx="5"/>
          </p:nvPr>
        </p:nvSpPr>
        <p:spPr bwMode="auto">
          <a:xfrm>
            <a:off x="3971183" y="8831581"/>
            <a:ext cx="3037628" cy="463229"/>
          </a:xfrm>
          <a:prstGeom prst="rect">
            <a:avLst/>
          </a:prstGeom>
          <a:noFill/>
          <a:ln w="9525">
            <a:noFill/>
            <a:miter lim="800000"/>
            <a:headEnd/>
            <a:tailEnd/>
          </a:ln>
          <a:effectLst/>
        </p:spPr>
        <p:txBody>
          <a:bodyPr vert="horz" wrap="square" lIns="92171" tIns="46085" rIns="92171" bIns="46085" numCol="1" anchor="b" anchorCtr="0" compatLnSpc="1">
            <a:prstTxWarp prst="textNoShape">
              <a:avLst/>
            </a:prstTxWarp>
          </a:bodyPr>
          <a:lstStyle>
            <a:lvl1pPr algn="r" defTabSz="920750" eaLnBrk="1" hangingPunct="1">
              <a:defRPr sz="1200" b="0"/>
            </a:lvl1pPr>
          </a:lstStyle>
          <a:p>
            <a:pPr>
              <a:defRPr/>
            </a:pPr>
            <a:fld id="{B79AFF30-1815-4E85-9243-ABD4123A36FE}" type="slidenum">
              <a:rPr lang="en-US"/>
              <a:pPr>
                <a:defRPr/>
              </a:pPr>
              <a:t>‹#›</a:t>
            </a:fld>
            <a:endParaRPr lang="en-US"/>
          </a:p>
        </p:txBody>
      </p:sp>
    </p:spTree>
    <p:extLst>
      <p:ext uri="{BB962C8B-B14F-4D97-AF65-F5344CB8AC3E}">
        <p14:creationId xmlns:p14="http://schemas.microsoft.com/office/powerpoint/2010/main" val="1251984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B82033E8-C637-45F5-8CEF-9495C9E6CA44}" type="slidenum">
              <a:rPr lang="en-US" smtClean="0"/>
              <a:pPr/>
              <a:t>1</a:t>
            </a:fld>
            <a:endParaRPr lang="en-US" smtClean="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23390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5790"/>
            <a:ext cx="5607684" cy="41833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2</a:t>
            </a:fld>
            <a:endParaRPr lang="en-US"/>
          </a:p>
        </p:txBody>
      </p:sp>
    </p:spTree>
    <p:extLst>
      <p:ext uri="{BB962C8B-B14F-4D97-AF65-F5344CB8AC3E}">
        <p14:creationId xmlns:p14="http://schemas.microsoft.com/office/powerpoint/2010/main" val="121854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5790"/>
            <a:ext cx="5607684" cy="41833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4</a:t>
            </a:fld>
            <a:endParaRPr lang="en-US"/>
          </a:p>
        </p:txBody>
      </p:sp>
    </p:spTree>
    <p:extLst>
      <p:ext uri="{BB962C8B-B14F-4D97-AF65-F5344CB8AC3E}">
        <p14:creationId xmlns:p14="http://schemas.microsoft.com/office/powerpoint/2010/main" val="80528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11</a:t>
            </a:fld>
            <a:endParaRPr lang="en-US"/>
          </a:p>
        </p:txBody>
      </p:sp>
    </p:spTree>
    <p:extLst>
      <p:ext uri="{BB962C8B-B14F-4D97-AF65-F5344CB8AC3E}">
        <p14:creationId xmlns:p14="http://schemas.microsoft.com/office/powerpoint/2010/main" val="428030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18</a:t>
            </a:fld>
            <a:endParaRPr lang="en-US"/>
          </a:p>
        </p:txBody>
      </p:sp>
    </p:spTree>
    <p:extLst>
      <p:ext uri="{BB962C8B-B14F-4D97-AF65-F5344CB8AC3E}">
        <p14:creationId xmlns:p14="http://schemas.microsoft.com/office/powerpoint/2010/main" val="413661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4098" name="Rectangle 2"/>
          <p:cNvSpPr>
            <a:spLocks noGrp="1" noChangeArrowheads="1"/>
          </p:cNvSpPr>
          <p:nvPr>
            <p:ph type="body" idx="1"/>
          </p:nvPr>
        </p:nvSpPr>
        <p:spPr bwMode="auto">
          <a:xfrm>
            <a:off x="701041"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endParaRPr lang="en-US">
              <a:sym typeface="Helvetica" charset="0"/>
            </a:endParaRPr>
          </a:p>
        </p:txBody>
      </p:sp>
    </p:spTree>
    <p:extLst>
      <p:ext uri="{BB962C8B-B14F-4D97-AF65-F5344CB8AC3E}">
        <p14:creationId xmlns:p14="http://schemas.microsoft.com/office/powerpoint/2010/main" val="225021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338121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030922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9AFF30-1815-4E85-9243-ABD4123A36FE}" type="slidenum">
              <a:rPr lang="en-US" smtClean="0"/>
              <a:pPr>
                <a:defRPr/>
              </a:pPr>
              <a:t>51</a:t>
            </a:fld>
            <a:endParaRPr lang="en-US"/>
          </a:p>
        </p:txBody>
      </p:sp>
    </p:spTree>
    <p:extLst>
      <p:ext uri="{BB962C8B-B14F-4D97-AF65-F5344CB8AC3E}">
        <p14:creationId xmlns:p14="http://schemas.microsoft.com/office/powerpoint/2010/main" val="78451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srgbClr val="FFFFFF"/>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4191000"/>
            <a:ext cx="6400800" cy="1752600"/>
          </a:xfrm>
        </p:spPr>
        <p:txBody>
          <a:bodyPr anchor="ctr" anchorCtr="0"/>
          <a:lstStyle>
            <a:lvl1pPr marL="0" indent="0" algn="ctr">
              <a:buNone/>
              <a:defRPr b="1">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2057400"/>
          </a:xfrm>
          <a:prstGeom prst="rect">
            <a:avLst/>
          </a:prstGeom>
        </p:spPr>
        <p:txBody>
          <a:bodyPr>
            <a:normAutofit/>
          </a:bodyPr>
          <a:lstStyle>
            <a:lvl1pPr algn="ctr">
              <a:defRPr sz="4000" b="1">
                <a:solidFill>
                  <a:srgbClr val="146737"/>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665187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9" name="Slide Number Placeholder 8"/>
          <p:cNvSpPr>
            <a:spLocks noGrp="1"/>
          </p:cNvSpPr>
          <p:nvPr>
            <p:ph type="sldNum" sz="quarter" idx="11"/>
          </p:nvPr>
        </p:nvSpPr>
        <p:spPr/>
        <p:txBody>
          <a:bodyPr/>
          <a:lstStyle>
            <a:lvl1pPr>
              <a:defRPr b="1"/>
            </a:lvl1pPr>
          </a:lstStyle>
          <a:p>
            <a:fld id="{26CA2777-A89F-4130-B308-73BB65955918}" type="slidenum">
              <a:rPr lang="en-US" smtClean="0">
                <a:solidFill>
                  <a:srgbClr val="0F6636"/>
                </a:solidFill>
              </a:rPr>
              <a:pPr/>
              <a:t>‹#›</a:t>
            </a:fld>
            <a:endParaRPr lang="en-US" dirty="0">
              <a:solidFill>
                <a:srgbClr val="0F6636"/>
              </a:solidFill>
            </a:endParaRPr>
          </a:p>
        </p:txBody>
      </p:sp>
      <p:sp>
        <p:nvSpPr>
          <p:cNvPr id="10" name="Footer Placeholder 9"/>
          <p:cNvSpPr>
            <a:spLocks noGrp="1"/>
          </p:cNvSpPr>
          <p:nvPr>
            <p:ph type="ftr" sz="quarter" idx="12"/>
          </p:nvPr>
        </p:nvSpPr>
        <p:spPr/>
        <p:txBody>
          <a:bodyPr/>
          <a:lstStyle>
            <a:lvl1pPr>
              <a:defRPr b="1"/>
            </a:lvl1p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37751986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lang="en-US" sz="4000" b="1" kern="1200" cap="all" baseline="0" dirty="0">
                <a:solidFill>
                  <a:schemeClr val="tx2"/>
                </a:solidFill>
                <a:effectLst>
                  <a:outerShdw blurRad="38100" dist="38100" dir="2700000" algn="tl">
                    <a:srgbClr val="000000">
                      <a:alpha val="43137"/>
                    </a:srgbClr>
                  </a:outerShdw>
                </a:effectLst>
                <a:latin typeface="+mn-lt"/>
                <a:ea typeface="+mj-ea"/>
                <a:cs typeface="Arial" pitchFamily="34" charset="0"/>
              </a:defRPr>
            </a:lvl1pPr>
          </a:lstStyle>
          <a:p>
            <a:pPr lvl="0" algn="ctr" rtl="0" eaLnBrk="0" fontAlgn="base" hangingPunct="0">
              <a:spcBef>
                <a:spcPct val="0"/>
              </a:spcBef>
              <a:spcAft>
                <a:spcPct val="0"/>
              </a:spcAft>
            </a:pPr>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ln/>
        </p:spPr>
        <p:txBody>
          <a:bodyPr/>
          <a:lstStyle>
            <a:lvl1pPr>
              <a:defRPr b="0"/>
            </a:lvl1pPr>
          </a:lstStyle>
          <a:p>
            <a:pPr>
              <a:defRPr/>
            </a:pPr>
            <a:fld id="{56929663-6CA7-4931-8F5D-849FE6A4CD44}" type="slidenum">
              <a:rPr lang="en-US" smtClean="0">
                <a:solidFill>
                  <a:srgbClr val="0F6636"/>
                </a:solidFill>
              </a:rPr>
              <a:pPr>
                <a:defRPr/>
              </a:pPr>
              <a:t>‹#›</a:t>
            </a:fld>
            <a:endParaRPr lang="en-US" dirty="0">
              <a:solidFill>
                <a:srgbClr val="0F6636"/>
              </a:solidFill>
            </a:endParaRPr>
          </a:p>
        </p:txBody>
      </p:sp>
    </p:spTree>
    <p:extLst>
      <p:ext uri="{BB962C8B-B14F-4D97-AF65-F5344CB8AC3E}">
        <p14:creationId xmlns:p14="http://schemas.microsoft.com/office/powerpoint/2010/main" val="8350364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footer)">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lvl1pPr algn="ctr" defTabSz="914400" rtl="0" eaLnBrk="1" latinLnBrk="0" hangingPunct="1">
              <a:spcBef>
                <a:spcPct val="0"/>
              </a:spcBef>
              <a:buNone/>
              <a:defRPr lang="en-US" sz="4000" b="1" kern="1200" dirty="0">
                <a:solidFill>
                  <a:srgbClr val="106636"/>
                </a:solidFill>
                <a:effectLst>
                  <a:outerShdw blurRad="38100" dist="38100" dir="2700000" algn="tl">
                    <a:srgbClr val="000000">
                      <a:alpha val="43137"/>
                    </a:srgbClr>
                  </a:outerShdw>
                </a:effectLst>
                <a:latin typeface="+mj-lt"/>
                <a:ea typeface="+mj-ea"/>
                <a:cs typeface="Arial" pitchFamily="34" charset="0"/>
              </a:defRPr>
            </a:lvl1pPr>
          </a:lstStyle>
          <a:p>
            <a:r>
              <a:rPr lang="en-US" dirty="0" smtClean="0"/>
              <a:t>Click to edit Master title style</a:t>
            </a:r>
            <a:endParaRPr lang="en-US" dirty="0"/>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a:t>
            </a:fld>
            <a:endParaRPr lang="en-US">
              <a:solidFill>
                <a:srgbClr val="0F6636"/>
              </a:solidFill>
            </a:endParaRPr>
          </a:p>
        </p:txBody>
      </p:sp>
      <p:sp>
        <p:nvSpPr>
          <p:cNvPr id="10" name="Footer Placeholder 9"/>
          <p:cNvSpPr>
            <a:spLocks noGrp="1"/>
          </p:cNvSpPr>
          <p:nvPr>
            <p:ph type="ftr" sz="quarter" idx="12"/>
          </p:nvPr>
        </p:nvSpPr>
        <p:spPr/>
        <p:txBody>
          <a:bodyPr/>
          <a:lstStyle>
            <a:lvl1pPr>
              <a:defRPr/>
            </a:lvl1pPr>
          </a:lstStyle>
          <a:p>
            <a:r>
              <a:rPr lang="en-US" smtClean="0">
                <a:solidFill>
                  <a:srgbClr val="0F6636"/>
                </a:solidFill>
              </a:rPr>
              <a:t>NAS Board on Physics and Astronomy – 4/24/2015</a:t>
            </a:r>
            <a:endParaRPr lang="en-US" dirty="0">
              <a:solidFill>
                <a:srgbClr val="0F6636"/>
              </a:solidFill>
            </a:endParaRPr>
          </a:p>
        </p:txBody>
      </p:sp>
      <p:sp>
        <p:nvSpPr>
          <p:cNvPr id="2" name="Rectangle 1"/>
          <p:cNvSpPr/>
          <p:nvPr userDrawn="1"/>
        </p:nvSpPr>
        <p:spPr>
          <a:xfrm>
            <a:off x="0" y="6042917"/>
            <a:ext cx="9144000" cy="8116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endParaRPr>
          </a:p>
        </p:txBody>
      </p:sp>
      <p:sp>
        <p:nvSpPr>
          <p:cNvPr id="12" name="Text Placeholder 2"/>
          <p:cNvSpPr>
            <a:spLocks noGrp="1"/>
          </p:cNvSpPr>
          <p:nvPr>
            <p:ph idx="1"/>
          </p:nvPr>
        </p:nvSpPr>
        <p:spPr>
          <a:xfrm>
            <a:off x="152400" y="866776"/>
            <a:ext cx="8839199" cy="563727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4804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rgbClr val="0F6636"/>
                </a:solidFill>
              </a:rPr>
              <a:t>NAS Board on Physics and Astronomy – 4/24/2015</a:t>
            </a:r>
            <a:endParaRPr lang="en-US" dirty="0">
              <a:solidFill>
                <a:srgbClr val="0F6636"/>
              </a:solidFill>
            </a:endParaRPr>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a:t>
            </a:fld>
            <a:endParaRPr lang="en-US" dirty="0">
              <a:solidFill>
                <a:srgbClr val="0F6636"/>
              </a:solidFill>
            </a:endParaRPr>
          </a:p>
        </p:txBody>
      </p:sp>
      <p:sp>
        <p:nvSpPr>
          <p:cNvPr id="5" name="Rectangle 4"/>
          <p:cNvSpPr/>
          <p:nvPr userDrawn="1"/>
        </p:nvSpPr>
        <p:spPr>
          <a:xfrm>
            <a:off x="0" y="5867400"/>
            <a:ext cx="9129486"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endParaRPr>
          </a:p>
        </p:txBody>
      </p:sp>
      <p:sp>
        <p:nvSpPr>
          <p:cNvPr id="6" name="Content Placeholder 2"/>
          <p:cNvSpPr>
            <a:spLocks noGrp="1"/>
          </p:cNvSpPr>
          <p:nvPr>
            <p:ph idx="1"/>
          </p:nvPr>
        </p:nvSpPr>
        <p:spPr>
          <a:xfrm>
            <a:off x="152400" y="866776"/>
            <a:ext cx="8839199" cy="56102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545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a:prstGeom prst="rect">
            <a:avLst/>
          </a:prstGeom>
        </p:spPr>
        <p:txBody>
          <a:bodyPr/>
          <a:lstStyle>
            <a:lvl1pPr>
              <a:defRPr sz="900">
                <a:solidFill>
                  <a:srgbClr val="003087"/>
                </a:solidFill>
              </a:defRPr>
            </a:lvl1pPr>
          </a:lstStyle>
          <a:p>
            <a:pPr>
              <a:defRPr/>
            </a:pPr>
            <a:r>
              <a:rPr lang="en-US" smtClean="0"/>
              <a:t>3/4/2015</a:t>
            </a:r>
            <a:endParaRPr lang="en-US"/>
          </a:p>
        </p:txBody>
      </p:sp>
      <p:sp>
        <p:nvSpPr>
          <p:cNvPr id="5" name="Footer Placeholder 4"/>
          <p:cNvSpPr>
            <a:spLocks noGrp="1"/>
          </p:cNvSpPr>
          <p:nvPr>
            <p:ph type="ftr" sz="quarter" idx="11"/>
          </p:nvPr>
        </p:nvSpPr>
        <p:spPr/>
        <p:txBody>
          <a:bodyPr/>
          <a:lstStyle>
            <a:lvl1pPr>
              <a:defRPr sz="900">
                <a:solidFill>
                  <a:srgbClr val="003087"/>
                </a:solidFill>
              </a:defRPr>
            </a:lvl1pPr>
          </a:lstStyle>
          <a:p>
            <a:pPr>
              <a:defRPr/>
            </a:pPr>
            <a:r>
              <a:rPr lang="en-US" b="1" smtClean="0"/>
              <a:t>Budget Briefing</a:t>
            </a:r>
            <a:endParaRPr lang="en-US" b="1" dirty="0"/>
          </a:p>
        </p:txBody>
      </p:sp>
      <p:sp>
        <p:nvSpPr>
          <p:cNvPr id="6" name="Slide Number Placeholder 5"/>
          <p:cNvSpPr>
            <a:spLocks noGrp="1"/>
          </p:cNvSpPr>
          <p:nvPr>
            <p:ph type="sldNum" sz="quarter" idx="12"/>
          </p:nvPr>
        </p:nvSpPr>
        <p:spPr/>
        <p:txBody>
          <a:bodyPr/>
          <a:lstStyle>
            <a:lvl1pPr>
              <a:defRPr sz="900">
                <a:solidFill>
                  <a:srgbClr val="003087"/>
                </a:solidFill>
              </a:defRPr>
            </a:lvl1pPr>
          </a:lstStyle>
          <a:p>
            <a:pPr>
              <a:defRPr/>
            </a:pPr>
            <a:fld id="{2252C86A-56CA-C846-AB85-01C4489D8FB7}" type="slidenum">
              <a:rPr lang="en-US"/>
              <a:pPr>
                <a:defRPr/>
              </a:pPr>
              <a:t>‹#›</a:t>
            </a:fld>
            <a:endParaRPr lang="en-US" dirty="0"/>
          </a:p>
        </p:txBody>
      </p:sp>
    </p:spTree>
    <p:extLst>
      <p:ext uri="{BB962C8B-B14F-4D97-AF65-F5344CB8AC3E}">
        <p14:creationId xmlns:p14="http://schemas.microsoft.com/office/powerpoint/2010/main" val="101190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685801"/>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866776"/>
            <a:ext cx="8839199" cy="525938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7064"/>
            <a:ext cx="52578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b="1">
                <a:solidFill>
                  <a:schemeClr val="accent1"/>
                </a:solidFill>
                <a:latin typeface="+mn-lt"/>
                <a:cs typeface="Arial" pitchFamily="34" charset="0"/>
              </a:defRPr>
            </a:lvl1pPr>
          </a:lstStyle>
          <a:p>
            <a:pPr fontAlgn="auto">
              <a:spcBef>
                <a:spcPts val="0"/>
              </a:spcBef>
              <a:spcAft>
                <a:spcPts val="0"/>
              </a:spcAft>
            </a:pPr>
            <a:fld id="{26CA2777-A89F-4130-B308-73BB65955918}" type="slidenum">
              <a:rPr lang="en-US" smtClean="0">
                <a:solidFill>
                  <a:srgbClr val="0F6636"/>
                </a:solidFill>
              </a:rPr>
              <a:pPr fontAlgn="auto">
                <a:spcBef>
                  <a:spcPts val="0"/>
                </a:spcBef>
                <a:spcAft>
                  <a:spcPts val="0"/>
                </a:spcAft>
              </a:pPr>
              <a:t>‹#›</a:t>
            </a:fld>
            <a:endParaRPr lang="en-US" dirty="0">
              <a:solidFill>
                <a:srgbClr val="0F6636"/>
              </a:solidFill>
            </a:endParaRPr>
          </a:p>
        </p:txBody>
      </p:sp>
      <p:pic>
        <p:nvPicPr>
          <p:cNvPr id="7" name="Picture 9" descr="horizontal-logo-green-text.jpg"/>
          <p:cNvPicPr>
            <a:picLocks noChangeAspect="1"/>
          </p:cNvPicPr>
          <p:nvPr userDrawn="1"/>
        </p:nvPicPr>
        <p:blipFill>
          <a:blip r:embed="rId9"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15970209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7" r:id="rId3"/>
    <p:sldLayoutId id="2147483818" r:id="rId4"/>
    <p:sldLayoutId id="2147483819" r:id="rId5"/>
    <p:sldLayoutId id="2147483820" r:id="rId6"/>
  </p:sldLayoutIdLst>
  <p:timing>
    <p:tnLst>
      <p:par>
        <p:cTn id="1" dur="indefinite" restart="never" nodeType="tmRoot"/>
      </p:par>
    </p:tnLst>
  </p:timing>
  <p:hf hdr="0" dt="0"/>
  <p:txStyles>
    <p:titleStyle>
      <a:lvl1pPr algn="ctr" defTabSz="914400" rtl="0" eaLnBrk="1" latinLnBrk="0" hangingPunct="1">
        <a:spcBef>
          <a:spcPct val="0"/>
        </a:spcBef>
        <a:buNone/>
        <a:defRPr sz="4000" b="1" kern="1200">
          <a:solidFill>
            <a:srgbClr val="106636"/>
          </a:solidFill>
          <a:effectLst>
            <a:outerShdw blurRad="38100" dist="38100" dir="2700000" algn="tl">
              <a:srgbClr val="000000">
                <a:alpha val="43137"/>
              </a:srgbClr>
            </a:outerShdw>
          </a:effectLst>
          <a:latin typeface="+mj-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75000"/>
              <a:lumOff val="2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rgbClr val="0070C0"/>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accent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gif"/></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oleObject" Target="../embeddings/oleObject1.bin"/><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wmf"/><Relationship Id="rId9"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7.pn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subTitle" idx="1"/>
          </p:nvPr>
        </p:nvSpPr>
        <p:spPr>
          <a:xfrm>
            <a:off x="1371600" y="4167739"/>
            <a:ext cx="6400800" cy="2212509"/>
          </a:xfrm>
        </p:spPr>
        <p:txBody>
          <a:bodyPr>
            <a:normAutofit fontScale="85000" lnSpcReduction="20000"/>
          </a:bodyPr>
          <a:lstStyle/>
          <a:p>
            <a:r>
              <a:rPr lang="en-US" i="1" dirty="0"/>
              <a:t>NAS Board on Physics </a:t>
            </a:r>
            <a:r>
              <a:rPr lang="en-US" i="1"/>
              <a:t>and </a:t>
            </a:r>
            <a:r>
              <a:rPr lang="en-US" i="1" smtClean="0"/>
              <a:t>Astronomy</a:t>
            </a:r>
            <a:br>
              <a:rPr lang="en-US" i="1" smtClean="0"/>
            </a:br>
            <a:r>
              <a:rPr lang="en-US" i="1" smtClean="0"/>
              <a:t>April </a:t>
            </a:r>
            <a:r>
              <a:rPr lang="en-US" i="1" dirty="0" smtClean="0"/>
              <a:t>24, 2015</a:t>
            </a:r>
          </a:p>
          <a:p>
            <a:endParaRPr lang="en-US" dirty="0" smtClean="0"/>
          </a:p>
          <a:p>
            <a:r>
              <a:rPr lang="en-US" dirty="0" smtClean="0"/>
              <a:t>Jim </a:t>
            </a:r>
            <a:r>
              <a:rPr lang="en-US" dirty="0"/>
              <a:t>Siegrist</a:t>
            </a:r>
          </a:p>
          <a:p>
            <a:r>
              <a:rPr lang="en-US" dirty="0"/>
              <a:t>Associate Director</a:t>
            </a:r>
          </a:p>
          <a:p>
            <a:r>
              <a:rPr lang="en-US" dirty="0" smtClean="0"/>
              <a:t>for High Energy Physics</a:t>
            </a:r>
          </a:p>
          <a:p>
            <a:r>
              <a:rPr lang="en-US" dirty="0" smtClean="0"/>
              <a:t>Office of Science, U.S. Department of Energy</a:t>
            </a:r>
          </a:p>
        </p:txBody>
      </p:sp>
      <p:sp>
        <p:nvSpPr>
          <p:cNvPr id="4" name="Title 3"/>
          <p:cNvSpPr>
            <a:spLocks noGrp="1"/>
          </p:cNvSpPr>
          <p:nvPr>
            <p:ph type="title"/>
          </p:nvPr>
        </p:nvSpPr>
        <p:spPr>
          <a:xfrm>
            <a:off x="694267" y="2164267"/>
            <a:ext cx="7772400" cy="1470025"/>
          </a:xfrm>
        </p:spPr>
        <p:txBody>
          <a:bodyPr>
            <a:normAutofit/>
          </a:bodyPr>
          <a:lstStyle/>
          <a:p>
            <a:r>
              <a:rPr lang="en-US" dirty="0" smtClean="0"/>
              <a:t>Status of the DOE</a:t>
            </a:r>
            <a:br>
              <a:rPr lang="en-US" dirty="0" smtClean="0"/>
            </a:br>
            <a:r>
              <a:rPr lang="en-US" dirty="0" smtClean="0"/>
              <a:t>High </a:t>
            </a:r>
            <a:r>
              <a:rPr lang="en-US" dirty="0"/>
              <a:t>Energy </a:t>
            </a:r>
            <a:r>
              <a:rPr lang="en-US" dirty="0" smtClean="0"/>
              <a:t>Physics</a:t>
            </a:r>
            <a:r>
              <a:rPr lang="en-US" dirty="0"/>
              <a:t> </a:t>
            </a:r>
            <a:r>
              <a:rPr lang="en-US" dirty="0" smtClean="0"/>
              <a:t>Program</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2580380467"/>
              </p:ext>
            </p:extLst>
          </p:nvPr>
        </p:nvGraphicFramePr>
        <p:xfrm>
          <a:off x="0" y="826618"/>
          <a:ext cx="9136713" cy="4037659"/>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10"/>
          <p:cNvSpPr>
            <a:spLocks noGrp="1"/>
          </p:cNvSpPr>
          <p:nvPr>
            <p:ph idx="1"/>
          </p:nvPr>
        </p:nvSpPr>
        <p:spPr>
          <a:xfrm>
            <a:off x="152400" y="4880343"/>
            <a:ext cx="8839199" cy="1371601"/>
          </a:xfrm>
        </p:spPr>
        <p:txBody>
          <a:bodyPr>
            <a:normAutofit fontScale="77500" lnSpcReduction="20000"/>
          </a:bodyPr>
          <a:lstStyle/>
          <a:p>
            <a:r>
              <a:rPr lang="en-US" dirty="0"/>
              <a:t>P5 report recommendation suggests increasing the project budget fraction to 20%–25%</a:t>
            </a:r>
          </a:p>
          <a:p>
            <a:pPr lvl="1"/>
            <a:r>
              <a:rPr lang="en-US" dirty="0"/>
              <a:t>“Addressing the [science] Drivers in the coming and subsequent decades requires renewed investment in projects.”</a:t>
            </a:r>
          </a:p>
          <a:p>
            <a:r>
              <a:rPr lang="en-US" dirty="0" smtClean="0"/>
              <a:t>P5 </a:t>
            </a:r>
            <a:r>
              <a:rPr lang="en-US" dirty="0"/>
              <a:t>report strategy </a:t>
            </a:r>
            <a:r>
              <a:rPr lang="en-US" dirty="0" smtClean="0"/>
              <a:t>has informed the HEP request in the </a:t>
            </a:r>
            <a:r>
              <a:rPr lang="en-US" dirty="0"/>
              <a:t>FY 2016 DOE budget</a:t>
            </a:r>
          </a:p>
          <a:p>
            <a:endParaRPr lang="en-US" dirty="0"/>
          </a:p>
        </p:txBody>
      </p:sp>
      <p:sp>
        <p:nvSpPr>
          <p:cNvPr id="2" name="Title 1"/>
          <p:cNvSpPr>
            <a:spLocks noGrp="1"/>
          </p:cNvSpPr>
          <p:nvPr>
            <p:ph type="title"/>
          </p:nvPr>
        </p:nvSpPr>
        <p:spPr/>
        <p:txBody>
          <a:bodyPr/>
          <a:lstStyle/>
          <a:p>
            <a:r>
              <a:rPr lang="en-US" sz="3600" dirty="0" smtClean="0">
                <a:effectLst>
                  <a:outerShdw blurRad="38100" dist="38100" dir="2700000" algn="tl">
                    <a:srgbClr val="000000">
                      <a:alpha val="43137"/>
                    </a:srgbClr>
                  </a:outerShdw>
                </a:effectLst>
              </a:rPr>
              <a:t>Funding Trends by Fiscal Year</a:t>
            </a:r>
            <a:br>
              <a:rPr lang="en-US" sz="3600" dirty="0" smtClean="0">
                <a:effectLst>
                  <a:outerShdw blurRad="38100" dist="38100" dir="2700000" algn="tl">
                    <a:srgbClr val="000000">
                      <a:alpha val="43137"/>
                    </a:srgbClr>
                  </a:outerShdw>
                </a:effectLst>
              </a:rPr>
            </a:br>
            <a:r>
              <a:rPr lang="en-US" sz="1800" dirty="0" smtClean="0">
                <a:effectLst>
                  <a:outerShdw blurRad="38100" dist="38100" dir="2700000" algn="tl">
                    <a:srgbClr val="000000">
                      <a:alpha val="43137"/>
                    </a:srgbClr>
                  </a:outerShdw>
                </a:effectLst>
              </a:rPr>
              <a:t>(FY 2016 shows President’s Request)</a:t>
            </a:r>
            <a:endParaRPr lang="en-US" sz="18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1"/>
          </p:nvPr>
        </p:nvSpPr>
        <p:spPr/>
        <p:txBody>
          <a:bodyPr/>
          <a:lstStyle/>
          <a:p>
            <a:pPr>
              <a:defRPr/>
            </a:pPr>
            <a:fld id="{3C702BBD-2EB0-4C44-92BD-C12C7EDA54A5}" type="slidenum">
              <a:rPr lang="en-US" smtClean="0"/>
              <a:pPr>
                <a:defRPr/>
              </a:pPr>
              <a:t>10</a:t>
            </a:fld>
            <a:endParaRPr lang="en-US"/>
          </a:p>
        </p:txBody>
      </p:sp>
      <p:grpSp>
        <p:nvGrpSpPr>
          <p:cNvPr id="10" name="Group 9"/>
          <p:cNvGrpSpPr/>
          <p:nvPr/>
        </p:nvGrpSpPr>
        <p:grpSpPr>
          <a:xfrm>
            <a:off x="2290714" y="1979053"/>
            <a:ext cx="2526384" cy="1841449"/>
            <a:chOff x="2290714" y="2061245"/>
            <a:chExt cx="2526384" cy="1841449"/>
          </a:xfrm>
        </p:grpSpPr>
        <p:sp>
          <p:nvSpPr>
            <p:cNvPr id="6" name="Oval 5"/>
            <p:cNvSpPr/>
            <p:nvPr/>
          </p:nvSpPr>
          <p:spPr bwMode="auto">
            <a:xfrm>
              <a:off x="2290714" y="2061245"/>
              <a:ext cx="2526384" cy="1841449"/>
            </a:xfrm>
            <a:prstGeom prst="ellipse">
              <a:avLst/>
            </a:prstGeom>
            <a:solidFill>
              <a:srgbClr val="FFFF00">
                <a:alpha val="21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endParaRPr>
            </a:p>
          </p:txBody>
        </p:sp>
        <p:sp>
          <p:nvSpPr>
            <p:cNvPr id="7" name="TextBox 6"/>
            <p:cNvSpPr txBox="1"/>
            <p:nvPr/>
          </p:nvSpPr>
          <p:spPr>
            <a:xfrm>
              <a:off x="2636497" y="2689581"/>
              <a:ext cx="1834818" cy="584775"/>
            </a:xfrm>
            <a:prstGeom prst="rect">
              <a:avLst/>
            </a:prstGeom>
            <a:noFill/>
          </p:spPr>
          <p:txBody>
            <a:bodyPr wrap="square" rtlCol="0">
              <a:spAutoFit/>
            </a:bodyPr>
            <a:lstStyle/>
            <a:p>
              <a:pPr algn="ctr" defTabSz="457200" fontAlgn="auto">
                <a:spcBef>
                  <a:spcPts val="0"/>
                </a:spcBef>
                <a:spcAft>
                  <a:spcPts val="0"/>
                </a:spcAft>
              </a:pPr>
              <a:r>
                <a:rPr lang="en-US" sz="1600" dirty="0" smtClean="0">
                  <a:solidFill>
                    <a:prstClr val="black"/>
                  </a:solidFill>
                  <a:latin typeface="Calibri"/>
                </a:rPr>
                <a:t>Trading Projects for more Research</a:t>
              </a:r>
              <a:endParaRPr lang="en-US" sz="1600" dirty="0">
                <a:solidFill>
                  <a:prstClr val="black"/>
                </a:solidFill>
                <a:latin typeface="Calibri"/>
              </a:endParaRPr>
            </a:p>
          </p:txBody>
        </p:sp>
      </p:grpSp>
      <p:grpSp>
        <p:nvGrpSpPr>
          <p:cNvPr id="4" name="Group 3"/>
          <p:cNvGrpSpPr/>
          <p:nvPr/>
        </p:nvGrpSpPr>
        <p:grpSpPr>
          <a:xfrm>
            <a:off x="4762199" y="959643"/>
            <a:ext cx="2362927" cy="1748499"/>
            <a:chOff x="4744882" y="1041835"/>
            <a:chExt cx="2362927" cy="1748499"/>
          </a:xfrm>
        </p:grpSpPr>
        <p:sp>
          <p:nvSpPr>
            <p:cNvPr id="8" name="Oval 7"/>
            <p:cNvSpPr/>
            <p:nvPr/>
          </p:nvSpPr>
          <p:spPr bwMode="auto">
            <a:xfrm>
              <a:off x="4744882" y="1041835"/>
              <a:ext cx="2362927" cy="1748499"/>
            </a:xfrm>
            <a:prstGeom prst="ellipse">
              <a:avLst/>
            </a:prstGeom>
            <a:solidFill>
              <a:srgbClr val="FFFF00">
                <a:alpha val="21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prstClr val="black"/>
                </a:solidFill>
              </a:endParaRPr>
            </a:p>
          </p:txBody>
        </p:sp>
        <p:sp>
          <p:nvSpPr>
            <p:cNvPr id="9" name="TextBox 8"/>
            <p:cNvSpPr txBox="1"/>
            <p:nvPr/>
          </p:nvSpPr>
          <p:spPr>
            <a:xfrm>
              <a:off x="4960287" y="1644835"/>
              <a:ext cx="1932115" cy="584775"/>
            </a:xfrm>
            <a:prstGeom prst="rect">
              <a:avLst/>
            </a:prstGeom>
            <a:noFill/>
            <a:ln w="0">
              <a:noFill/>
            </a:ln>
          </p:spPr>
          <p:txBody>
            <a:bodyPr wrap="square" rtlCol="0">
              <a:spAutoFit/>
            </a:bodyPr>
            <a:lstStyle/>
            <a:p>
              <a:pPr algn="ctr" defTabSz="457200" fontAlgn="auto">
                <a:spcBef>
                  <a:spcPts val="0"/>
                </a:spcBef>
                <a:spcAft>
                  <a:spcPts val="0"/>
                </a:spcAft>
              </a:pPr>
              <a:r>
                <a:rPr lang="en-US" sz="1600" dirty="0" smtClean="0">
                  <a:solidFill>
                    <a:prstClr val="black"/>
                  </a:solidFill>
                  <a:latin typeface="Calibri"/>
                </a:rPr>
                <a:t>Ramp up ILC and SRF R&amp;D programs</a:t>
              </a:r>
              <a:endParaRPr lang="en-US" sz="1600" dirty="0">
                <a:solidFill>
                  <a:prstClr val="black"/>
                </a:solidFill>
                <a:latin typeface="Calibri"/>
              </a:endParaRPr>
            </a:p>
          </p:txBody>
        </p:sp>
      </p:grpSp>
      <p:sp>
        <p:nvSpPr>
          <p:cNvPr id="5" name="Oval 4"/>
          <p:cNvSpPr/>
          <p:nvPr/>
        </p:nvSpPr>
        <p:spPr>
          <a:xfrm>
            <a:off x="8095488" y="1598508"/>
            <a:ext cx="972749" cy="2211186"/>
          </a:xfrm>
          <a:prstGeom prst="ellipse">
            <a:avLst/>
          </a:prstGeom>
          <a:solidFill>
            <a:srgbClr val="FFC000">
              <a:alpha val="1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Begin</a:t>
            </a:r>
          </a:p>
          <a:p>
            <a:pPr algn="ctr"/>
            <a:r>
              <a:rPr lang="en-US" sz="1600" dirty="0" smtClean="0">
                <a:solidFill>
                  <a:schemeClr val="tx1"/>
                </a:solidFill>
              </a:rPr>
              <a:t>P5</a:t>
            </a:r>
          </a:p>
          <a:p>
            <a:pPr algn="ctr"/>
            <a:r>
              <a:rPr lang="en-US" sz="1600" dirty="0" smtClean="0">
                <a:solidFill>
                  <a:schemeClr val="tx1"/>
                </a:solidFill>
              </a:rPr>
              <a:t>Plan</a:t>
            </a:r>
            <a:endParaRPr lang="en-US" sz="1600" dirty="0">
              <a:solidFill>
                <a:schemeClr val="tx1"/>
              </a:solidFill>
            </a:endParaRPr>
          </a:p>
        </p:txBody>
      </p:sp>
      <p:sp>
        <p:nvSpPr>
          <p:cNvPr id="12" name="Footer Placeholder 11"/>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1782910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52400" y="4922874"/>
            <a:ext cx="8839199" cy="1203290"/>
          </a:xfrm>
        </p:spPr>
        <p:txBody>
          <a:bodyPr/>
          <a:lstStyle/>
          <a:p>
            <a:r>
              <a:rPr lang="en-US" dirty="0" err="1" smtClean="0"/>
              <a:t>adf</a:t>
            </a:r>
            <a:endParaRPr lang="en-US" dirty="0"/>
          </a:p>
        </p:txBody>
      </p:sp>
      <p:sp>
        <p:nvSpPr>
          <p:cNvPr id="3" name="Title 2"/>
          <p:cNvSpPr>
            <a:spLocks noGrp="1"/>
          </p:cNvSpPr>
          <p:nvPr>
            <p:ph type="title"/>
          </p:nvPr>
        </p:nvSpPr>
        <p:spPr/>
        <p:txBody>
          <a:bodyPr/>
          <a:lstStyle/>
          <a:p>
            <a:r>
              <a:rPr lang="en-US" dirty="0"/>
              <a:t>FY </a:t>
            </a:r>
            <a:r>
              <a:rPr lang="en-US" dirty="0" smtClean="0"/>
              <a:t>2016 HEP Funding by Activity</a:t>
            </a:r>
            <a:endParaRPr lang="en-US"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11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20475800"/>
              </p:ext>
            </p:extLst>
          </p:nvPr>
        </p:nvGraphicFramePr>
        <p:xfrm>
          <a:off x="80070" y="966772"/>
          <a:ext cx="8983860" cy="5151120"/>
        </p:xfrm>
        <a:graphic>
          <a:graphicData uri="http://schemas.openxmlformats.org/drawingml/2006/table">
            <a:tbl>
              <a:tblPr lastRow="1">
                <a:tableStyleId>{3C2FFA5D-87B4-456A-9821-1D502468CF0F}</a:tableStyleId>
              </a:tblPr>
              <a:tblGrid>
                <a:gridCol w="2455576"/>
                <a:gridCol w="887778"/>
                <a:gridCol w="847493"/>
                <a:gridCol w="836342"/>
                <a:gridCol w="3956671"/>
              </a:tblGrid>
              <a:tr h="190500">
                <a:tc>
                  <a:txBody>
                    <a:bodyPr/>
                    <a:lstStyle/>
                    <a:p>
                      <a:pPr algn="ctr" fontAlgn="b"/>
                      <a:r>
                        <a:rPr lang="en-US" sz="1600" b="1" u="none" strike="noStrike" dirty="0" smtClean="0">
                          <a:effectLst/>
                        </a:rPr>
                        <a:t>HEP Funding Category</a:t>
                      </a:r>
                      <a:br>
                        <a:rPr lang="en-US" sz="1600" b="1" u="none" strike="noStrike" dirty="0" smtClean="0">
                          <a:effectLst/>
                        </a:rPr>
                      </a:br>
                      <a:r>
                        <a:rPr lang="en-US" sz="1600" b="1" u="none" strike="noStrike" baseline="0" dirty="0" smtClean="0">
                          <a:effectLst/>
                        </a:rPr>
                        <a:t>($ in K)</a:t>
                      </a:r>
                      <a:endParaRPr lang="en-US" sz="1600" b="1" i="1" u="none" strike="noStrike" dirty="0">
                        <a:solidFill>
                          <a:schemeClr val="tx1"/>
                        </a:solidFill>
                        <a:effectLst/>
                        <a:latin typeface="+mn-lt"/>
                      </a:endParaRPr>
                    </a:p>
                  </a:txBody>
                  <a:tcPr marL="45720" marR="45720" anchor="b"/>
                </a:tc>
                <a:tc>
                  <a:txBody>
                    <a:bodyPr/>
                    <a:lstStyle/>
                    <a:p>
                      <a:pPr algn="ctr" fontAlgn="b"/>
                      <a:r>
                        <a:rPr lang="en-US" sz="1600" b="1" u="none" strike="noStrike" dirty="0">
                          <a:effectLst/>
                        </a:rPr>
                        <a:t>FY </a:t>
                      </a:r>
                      <a:r>
                        <a:rPr lang="en-US" sz="1600" b="1" u="none" strike="noStrike" dirty="0" smtClean="0">
                          <a:effectLst/>
                        </a:rPr>
                        <a:t>2014 Current</a:t>
                      </a:r>
                      <a:endParaRPr lang="en-US" sz="1600" b="1" i="0" u="none" strike="noStrike" dirty="0">
                        <a:solidFill>
                          <a:srgbClr val="000000"/>
                        </a:solidFill>
                        <a:effectLst/>
                        <a:latin typeface="Calibri"/>
                      </a:endParaRPr>
                    </a:p>
                  </a:txBody>
                  <a:tcPr marL="45720" marR="45720" anchor="b"/>
                </a:tc>
                <a:tc>
                  <a:txBody>
                    <a:bodyPr/>
                    <a:lstStyle/>
                    <a:p>
                      <a:pPr algn="ctr" fontAlgn="b"/>
                      <a:r>
                        <a:rPr lang="en-US" sz="1600" b="1" u="none" strike="noStrike" dirty="0">
                          <a:effectLst/>
                        </a:rPr>
                        <a:t>FY </a:t>
                      </a:r>
                      <a:r>
                        <a:rPr lang="en-US" sz="1600" b="1" u="none" strike="noStrike" dirty="0" smtClean="0">
                          <a:effectLst/>
                        </a:rPr>
                        <a:t>2015 Enacted</a:t>
                      </a:r>
                      <a:endParaRPr lang="en-US" sz="1600" b="1" i="0" u="none" strike="noStrike" dirty="0">
                        <a:solidFill>
                          <a:srgbClr val="000000"/>
                        </a:solidFill>
                        <a:effectLst/>
                        <a:latin typeface="Calibri"/>
                      </a:endParaRPr>
                    </a:p>
                  </a:txBody>
                  <a:tcPr marL="45720" marR="45720" anchor="b"/>
                </a:tc>
                <a:tc>
                  <a:txBody>
                    <a:bodyPr/>
                    <a:lstStyle/>
                    <a:p>
                      <a:pPr algn="ctr" fontAlgn="b"/>
                      <a:r>
                        <a:rPr lang="en-US" sz="1600" b="1" u="none" strike="noStrike" dirty="0">
                          <a:effectLst/>
                        </a:rPr>
                        <a:t>FY </a:t>
                      </a:r>
                      <a:r>
                        <a:rPr lang="en-US" sz="1600" b="1" u="none" strike="noStrike" dirty="0" smtClean="0">
                          <a:effectLst/>
                        </a:rPr>
                        <a:t>2016 </a:t>
                      </a:r>
                      <a:r>
                        <a:rPr lang="en-US" sz="1600" b="1" u="none" strike="noStrike" dirty="0">
                          <a:effectLst/>
                        </a:rPr>
                        <a:t>Request</a:t>
                      </a:r>
                      <a:endParaRPr lang="en-US" sz="1600" b="1" i="0" u="none" strike="noStrike" dirty="0">
                        <a:solidFill>
                          <a:srgbClr val="000000"/>
                        </a:solidFill>
                        <a:effectLst/>
                        <a:latin typeface="Calibri"/>
                      </a:endParaRPr>
                    </a:p>
                  </a:txBody>
                  <a:tcPr marL="45720" marR="45720" anchor="b"/>
                </a:tc>
                <a:tc>
                  <a:txBody>
                    <a:bodyPr/>
                    <a:lstStyle/>
                    <a:p>
                      <a:pPr algn="l" fontAlgn="b"/>
                      <a:r>
                        <a:rPr lang="en-US" sz="1600" b="1" u="none" strike="noStrike" dirty="0" smtClean="0">
                          <a:effectLst/>
                        </a:rPr>
                        <a:t>Explanation </a:t>
                      </a:r>
                      <a:r>
                        <a:rPr lang="en-US" sz="1600" b="1" u="none" strike="noStrike" dirty="0">
                          <a:effectLst/>
                        </a:rPr>
                        <a:t>of Changes (</a:t>
                      </a:r>
                      <a:r>
                        <a:rPr lang="en-US" sz="1600" b="1" u="none" strike="noStrike" dirty="0" smtClean="0">
                          <a:effectLst/>
                        </a:rPr>
                        <a:t>FY16 </a:t>
                      </a:r>
                      <a:r>
                        <a:rPr lang="en-US" sz="1600" b="1" u="none" strike="noStrike" dirty="0">
                          <a:effectLst/>
                        </a:rPr>
                        <a:t>vs. </a:t>
                      </a:r>
                      <a:r>
                        <a:rPr lang="en-US" sz="1600" b="1" u="none" strike="noStrike" dirty="0" smtClean="0">
                          <a:effectLst/>
                        </a:rPr>
                        <a:t>FY15)</a:t>
                      </a:r>
                      <a:endParaRPr lang="en-US" sz="1600" b="1" i="0" u="none" strike="noStrike" dirty="0">
                        <a:solidFill>
                          <a:schemeClr val="tx1"/>
                        </a:solidFill>
                        <a:effectLst/>
                        <a:latin typeface="Calibri"/>
                      </a:endParaRPr>
                    </a:p>
                  </a:txBody>
                  <a:tcPr marL="45720" marR="45720" anchor="b"/>
                </a:tc>
              </a:tr>
              <a:tr h="190500">
                <a:tc>
                  <a:txBody>
                    <a:bodyPr/>
                    <a:lstStyle/>
                    <a:p>
                      <a:pPr algn="l" fontAlgn="b"/>
                      <a:r>
                        <a:rPr lang="en-US" sz="1600" u="none" strike="noStrike" dirty="0">
                          <a:effectLst/>
                        </a:rPr>
                        <a:t>Research</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dirty="0">
                          <a:solidFill>
                            <a:srgbClr val="000000"/>
                          </a:solidFill>
                          <a:effectLst/>
                          <a:latin typeface="Calibri"/>
                        </a:rPr>
                        <a:t>373,932</a:t>
                      </a:r>
                    </a:p>
                  </a:txBody>
                  <a:tcPr marL="45720" marR="45720" anchor="ctr"/>
                </a:tc>
                <a:tc>
                  <a:txBody>
                    <a:bodyPr/>
                    <a:lstStyle/>
                    <a:p>
                      <a:pPr algn="r" fontAlgn="b"/>
                      <a:r>
                        <a:rPr lang="en-US" sz="1600" b="0" i="0" u="none" strike="noStrike" dirty="0">
                          <a:solidFill>
                            <a:srgbClr val="000000"/>
                          </a:solidFill>
                          <a:effectLst/>
                          <a:latin typeface="Calibri"/>
                        </a:rPr>
                        <a:t>337,383</a:t>
                      </a:r>
                    </a:p>
                  </a:txBody>
                  <a:tcPr marL="45720" marR="45720" anchor="ctr"/>
                </a:tc>
                <a:tc>
                  <a:txBody>
                    <a:bodyPr/>
                    <a:lstStyle/>
                    <a:p>
                      <a:pPr algn="r" fontAlgn="b"/>
                      <a:r>
                        <a:rPr lang="en-US" sz="1600" b="0" i="0" u="none" strike="noStrike" dirty="0">
                          <a:solidFill>
                            <a:srgbClr val="000000"/>
                          </a:solidFill>
                          <a:effectLst/>
                          <a:latin typeface="Calibri"/>
                        </a:rPr>
                        <a:t>334,703</a:t>
                      </a:r>
                    </a:p>
                  </a:txBody>
                  <a:tcPr marL="45720" marR="45720" anchor="ctr"/>
                </a:tc>
                <a:tc>
                  <a:txBody>
                    <a:bodyPr/>
                    <a:lstStyle/>
                    <a:p>
                      <a:pPr algn="l" fontAlgn="b"/>
                      <a:r>
                        <a:rPr lang="en-US" sz="1600" b="0" i="1" u="none" strike="noStrike" dirty="0" smtClean="0">
                          <a:solidFill>
                            <a:srgbClr val="000000"/>
                          </a:solidFill>
                          <a:effectLst/>
                          <a:latin typeface="Calibri"/>
                        </a:rPr>
                        <a:t>Research reductions support project investments</a:t>
                      </a:r>
                    </a:p>
                  </a:txBody>
                  <a:tcPr marL="45720" marR="45720" anchor="ctr"/>
                </a:tc>
              </a:tr>
              <a:tr h="190500">
                <a:tc>
                  <a:txBody>
                    <a:bodyPr/>
                    <a:lstStyle/>
                    <a:p>
                      <a:pPr algn="l" fontAlgn="b"/>
                      <a:r>
                        <a:rPr lang="en-US" sz="1600" u="none" strike="noStrike" dirty="0">
                          <a:effectLst/>
                        </a:rPr>
                        <a:t>Facilities</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278,683</a:t>
                      </a:r>
                    </a:p>
                  </a:txBody>
                  <a:tcPr marL="45720" marR="45720" anchor="ctr"/>
                </a:tc>
                <a:tc>
                  <a:txBody>
                    <a:bodyPr/>
                    <a:lstStyle/>
                    <a:p>
                      <a:pPr algn="r" fontAlgn="b"/>
                      <a:r>
                        <a:rPr lang="en-US" sz="1600" b="0" i="0" u="none" strike="noStrike" dirty="0">
                          <a:solidFill>
                            <a:srgbClr val="000000"/>
                          </a:solidFill>
                          <a:effectLst/>
                          <a:latin typeface="Calibri"/>
                        </a:rPr>
                        <a:t>265,125</a:t>
                      </a:r>
                    </a:p>
                  </a:txBody>
                  <a:tcPr marL="45720" marR="45720" anchor="ctr"/>
                </a:tc>
                <a:tc>
                  <a:txBody>
                    <a:bodyPr/>
                    <a:lstStyle/>
                    <a:p>
                      <a:pPr algn="r" fontAlgn="b"/>
                      <a:r>
                        <a:rPr lang="en-US" sz="1600" b="0" i="0" u="none" strike="noStrike">
                          <a:solidFill>
                            <a:srgbClr val="000000"/>
                          </a:solidFill>
                          <a:effectLst/>
                          <a:latin typeface="Calibri"/>
                        </a:rPr>
                        <a:t>262,658</a:t>
                      </a:r>
                    </a:p>
                  </a:txBody>
                  <a:tcPr marL="45720" marR="45720" anchor="ctr"/>
                </a:tc>
                <a:tc>
                  <a:txBody>
                    <a:bodyPr/>
                    <a:lstStyle/>
                    <a:p>
                      <a:pPr algn="l" fontAlgn="b"/>
                      <a:r>
                        <a:rPr lang="en-US" sz="1600" b="0" i="1" u="none" strike="noStrike" dirty="0" smtClean="0">
                          <a:solidFill>
                            <a:srgbClr val="000000"/>
                          </a:solidFill>
                          <a:effectLst/>
                          <a:latin typeface="Calibri"/>
                        </a:rPr>
                        <a:t>Maintain efficient operations of facilities</a:t>
                      </a:r>
                      <a:r>
                        <a:rPr lang="en-US" sz="1600" b="0" i="1" u="none" strike="noStrike" baseline="0" dirty="0" smtClean="0">
                          <a:solidFill>
                            <a:srgbClr val="000000"/>
                          </a:solidFill>
                          <a:effectLst/>
                          <a:latin typeface="Calibri"/>
                        </a:rPr>
                        <a:t> and </a:t>
                      </a:r>
                      <a:r>
                        <a:rPr lang="en-US" sz="1600" b="0" i="1" u="none" strike="noStrike" dirty="0" smtClean="0">
                          <a:solidFill>
                            <a:srgbClr val="000000"/>
                          </a:solidFill>
                          <a:effectLst/>
                          <a:latin typeface="Calibri"/>
                        </a:rPr>
                        <a:t>ongoing experiments</a:t>
                      </a:r>
                      <a:endParaRPr lang="en-US" sz="1600" b="0" i="1" u="none" strike="noStrike" dirty="0">
                        <a:solidFill>
                          <a:srgbClr val="000000"/>
                        </a:solidFill>
                        <a:effectLst/>
                        <a:latin typeface="Calibri"/>
                      </a:endParaRPr>
                    </a:p>
                  </a:txBody>
                  <a:tcPr marL="45720" marR="45720" anchor="ctr"/>
                </a:tc>
              </a:tr>
              <a:tr h="190500">
                <a:tc>
                  <a:txBody>
                    <a:bodyPr/>
                    <a:lstStyle/>
                    <a:p>
                      <a:pPr algn="l" fontAlgn="b"/>
                      <a:r>
                        <a:rPr lang="en-US" sz="1600" u="none" strike="noStrike" dirty="0">
                          <a:effectLst/>
                        </a:rPr>
                        <a:t>Projects</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71,305</a:t>
                      </a:r>
                    </a:p>
                  </a:txBody>
                  <a:tcPr marL="45720" marR="45720" anchor="ctr"/>
                </a:tc>
                <a:tc>
                  <a:txBody>
                    <a:bodyPr/>
                    <a:lstStyle/>
                    <a:p>
                      <a:pPr algn="r" fontAlgn="b"/>
                      <a:r>
                        <a:rPr lang="en-US" sz="1600" b="0" i="0" u="none" strike="noStrike" dirty="0" smtClean="0">
                          <a:solidFill>
                            <a:srgbClr val="000000"/>
                          </a:solidFill>
                          <a:effectLst/>
                          <a:latin typeface="Calibri"/>
                        </a:rPr>
                        <a:t>105,698</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dirty="0">
                          <a:solidFill>
                            <a:srgbClr val="000000"/>
                          </a:solidFill>
                          <a:effectLst/>
                          <a:latin typeface="Calibri"/>
                        </a:rPr>
                        <a:t>113,401</a:t>
                      </a:r>
                    </a:p>
                  </a:txBody>
                  <a:tcPr marL="45720" marR="45720" anchor="ctr"/>
                </a:tc>
                <a:tc>
                  <a:txBody>
                    <a:bodyPr/>
                    <a:lstStyle/>
                    <a:p>
                      <a:pPr algn="l" fontAlgn="b"/>
                      <a:endParaRPr lang="en-US" sz="1600" b="0" i="1" u="none" strike="noStrike" dirty="0">
                        <a:solidFill>
                          <a:srgbClr val="000000"/>
                        </a:solidFill>
                        <a:effectLst/>
                        <a:latin typeface="Calibri"/>
                      </a:endParaRPr>
                    </a:p>
                  </a:txBody>
                  <a:tcPr marL="45720" marR="45720" anchor="ctr"/>
                </a:tc>
              </a:tr>
              <a:tr h="190500">
                <a:tc>
                  <a:txBody>
                    <a:bodyPr/>
                    <a:lstStyle/>
                    <a:p>
                      <a:pPr algn="l" fontAlgn="b"/>
                      <a:r>
                        <a:rPr lang="en-US" sz="1600" i="1" u="none" strike="noStrike" dirty="0" smtClean="0">
                          <a:solidFill>
                            <a:schemeClr val="accent1">
                              <a:lumMod val="75000"/>
                            </a:schemeClr>
                          </a:solidFill>
                          <a:effectLst/>
                        </a:rPr>
                        <a:t>    Energy Frontier Projects</a:t>
                      </a:r>
                      <a:endParaRPr lang="en-US" sz="1600" b="0" i="1" u="none" strike="noStrike" dirty="0">
                        <a:solidFill>
                          <a:schemeClr val="accent1">
                            <a:lumMod val="75000"/>
                          </a:schemeClr>
                        </a:solidFill>
                        <a:effectLst/>
                        <a:latin typeface="Calibri"/>
                      </a:endParaRPr>
                    </a:p>
                  </a:txBody>
                  <a:tcPr marL="45720" marR="45720" anchor="ctr"/>
                </a:tc>
                <a:tc>
                  <a:txBody>
                    <a:bodyPr/>
                    <a:lstStyle/>
                    <a:p>
                      <a:pPr algn="r" fontAlgn="b"/>
                      <a:r>
                        <a:rPr lang="en-US" sz="1600" b="0" i="1" u="none" strike="noStrike" dirty="0">
                          <a:solidFill>
                            <a:schemeClr val="accent1">
                              <a:lumMod val="75000"/>
                            </a:schemeClr>
                          </a:solidFill>
                          <a:effectLst/>
                          <a:latin typeface="Calibri"/>
                        </a:rPr>
                        <a:t>0</a:t>
                      </a:r>
                    </a:p>
                  </a:txBody>
                  <a:tcPr marL="45720" marR="45720" anchor="ctr"/>
                </a:tc>
                <a:tc>
                  <a:txBody>
                    <a:bodyPr/>
                    <a:lstStyle/>
                    <a:p>
                      <a:pPr algn="r" fontAlgn="b"/>
                      <a:r>
                        <a:rPr lang="en-US" sz="1600" b="0" i="1" u="none" strike="noStrike" dirty="0">
                          <a:solidFill>
                            <a:schemeClr val="accent1">
                              <a:lumMod val="75000"/>
                            </a:schemeClr>
                          </a:solidFill>
                          <a:effectLst/>
                          <a:latin typeface="Calibri"/>
                        </a:rPr>
                        <a:t>15,000</a:t>
                      </a:r>
                    </a:p>
                  </a:txBody>
                  <a:tcPr marL="45720" marR="45720" anchor="ctr"/>
                </a:tc>
                <a:tc>
                  <a:txBody>
                    <a:bodyPr/>
                    <a:lstStyle/>
                    <a:p>
                      <a:pPr algn="r" fontAlgn="b"/>
                      <a:r>
                        <a:rPr lang="en-US" sz="1600" b="0" i="1" u="none" strike="noStrike" dirty="0">
                          <a:solidFill>
                            <a:schemeClr val="accent1">
                              <a:lumMod val="75000"/>
                            </a:schemeClr>
                          </a:solidFill>
                          <a:effectLst/>
                          <a:latin typeface="Calibri"/>
                        </a:rPr>
                        <a:t>19,000</a:t>
                      </a:r>
                    </a:p>
                  </a:txBody>
                  <a:tcPr marL="45720" marR="45720" anchor="ctr"/>
                </a:tc>
                <a:tc>
                  <a:txBody>
                    <a:bodyPr/>
                    <a:lstStyle/>
                    <a:p>
                      <a:pPr algn="l" fontAlgn="b"/>
                      <a:r>
                        <a:rPr lang="en-US" sz="1600" b="0" i="1" u="none" strike="noStrike" dirty="0" smtClean="0">
                          <a:solidFill>
                            <a:schemeClr val="accent1">
                              <a:lumMod val="75000"/>
                            </a:schemeClr>
                          </a:solidFill>
                          <a:effectLst/>
                          <a:latin typeface="Calibri"/>
                        </a:rPr>
                        <a:t>Ramp up in LHC</a:t>
                      </a:r>
                      <a:r>
                        <a:rPr lang="en-US" sz="1600" b="0" i="1" u="none" strike="noStrike" baseline="0" dirty="0" smtClean="0">
                          <a:solidFill>
                            <a:schemeClr val="accent1">
                              <a:lumMod val="75000"/>
                            </a:schemeClr>
                          </a:solidFill>
                          <a:effectLst/>
                          <a:latin typeface="Calibri"/>
                        </a:rPr>
                        <a:t> detector upgrades fabrication</a:t>
                      </a:r>
                      <a:endParaRPr lang="en-US" sz="1600" b="0" i="1" u="none" strike="noStrike" dirty="0">
                        <a:solidFill>
                          <a:schemeClr val="accent1">
                            <a:lumMod val="75000"/>
                          </a:schemeClr>
                        </a:solidFill>
                        <a:effectLst/>
                        <a:latin typeface="Calibri"/>
                      </a:endParaRPr>
                    </a:p>
                  </a:txBody>
                  <a:tcPr marL="45720" marR="45720" anchor="ctr"/>
                </a:tc>
              </a:tr>
              <a:tr h="190500">
                <a:tc>
                  <a:txBody>
                    <a:bodyPr/>
                    <a:lstStyle/>
                    <a:p>
                      <a:pPr algn="l" fontAlgn="b"/>
                      <a:r>
                        <a:rPr lang="en-US" sz="1600" i="1" u="none" strike="noStrike" dirty="0" smtClean="0">
                          <a:solidFill>
                            <a:schemeClr val="accent1">
                              <a:lumMod val="75000"/>
                            </a:schemeClr>
                          </a:solidFill>
                          <a:effectLst/>
                        </a:rPr>
                        <a:t>    Intensity Frontier Projects</a:t>
                      </a:r>
                      <a:endParaRPr lang="en-US" sz="1600" b="0" i="1" u="none" strike="noStrike" dirty="0">
                        <a:solidFill>
                          <a:schemeClr val="accent1">
                            <a:lumMod val="75000"/>
                          </a:schemeClr>
                        </a:solidFill>
                        <a:effectLst/>
                        <a:latin typeface="Calibri"/>
                      </a:endParaRPr>
                    </a:p>
                  </a:txBody>
                  <a:tcPr marL="45720" marR="45720" anchor="ctr"/>
                </a:tc>
                <a:tc>
                  <a:txBody>
                    <a:bodyPr/>
                    <a:lstStyle/>
                    <a:p>
                      <a:pPr algn="r" fontAlgn="b"/>
                      <a:r>
                        <a:rPr lang="en-US" sz="1600" b="0" i="1" u="none" strike="noStrike" dirty="0">
                          <a:solidFill>
                            <a:schemeClr val="accent1">
                              <a:lumMod val="75000"/>
                            </a:schemeClr>
                          </a:solidFill>
                          <a:effectLst/>
                          <a:latin typeface="Calibri"/>
                        </a:rPr>
                        <a:t>37,400</a:t>
                      </a:r>
                    </a:p>
                  </a:txBody>
                  <a:tcPr marL="45720" marR="45720" anchor="ctr"/>
                </a:tc>
                <a:tc>
                  <a:txBody>
                    <a:bodyPr/>
                    <a:lstStyle/>
                    <a:p>
                      <a:pPr algn="r" fontAlgn="b"/>
                      <a:r>
                        <a:rPr lang="en-US" sz="1600" b="0" i="1" u="none" strike="noStrike" dirty="0">
                          <a:solidFill>
                            <a:schemeClr val="accent1">
                              <a:lumMod val="75000"/>
                            </a:schemeClr>
                          </a:solidFill>
                          <a:effectLst/>
                          <a:latin typeface="Calibri"/>
                        </a:rPr>
                        <a:t>43,970</a:t>
                      </a:r>
                    </a:p>
                  </a:txBody>
                  <a:tcPr marL="45720" marR="45720" anchor="ctr"/>
                </a:tc>
                <a:tc>
                  <a:txBody>
                    <a:bodyPr/>
                    <a:lstStyle/>
                    <a:p>
                      <a:pPr algn="r" fontAlgn="b"/>
                      <a:r>
                        <a:rPr lang="en-US" sz="1600" b="0" i="1" u="none" strike="noStrike" dirty="0">
                          <a:solidFill>
                            <a:schemeClr val="accent1">
                              <a:lumMod val="75000"/>
                            </a:schemeClr>
                          </a:solidFill>
                          <a:effectLst/>
                          <a:latin typeface="Calibri"/>
                        </a:rPr>
                        <a:t>33,700</a:t>
                      </a:r>
                    </a:p>
                  </a:txBody>
                  <a:tcPr marL="45720" marR="45720" anchor="ctr"/>
                </a:tc>
                <a:tc>
                  <a:txBody>
                    <a:bodyPr/>
                    <a:lstStyle/>
                    <a:p>
                      <a:pPr algn="l" fontAlgn="b"/>
                      <a:r>
                        <a:rPr lang="en-US" sz="1600" b="0" i="1" u="none" strike="noStrike" baseline="0" dirty="0" smtClean="0">
                          <a:solidFill>
                            <a:schemeClr val="accent1">
                              <a:lumMod val="75000"/>
                            </a:schemeClr>
                          </a:solidFill>
                          <a:effectLst/>
                          <a:latin typeface="Calibri"/>
                        </a:rPr>
                        <a:t>Continue g-2 and FNAL acc. upgrade profiles; some LBNF efforts move to construction</a:t>
                      </a:r>
                    </a:p>
                  </a:txBody>
                  <a:tcPr marL="45720" marR="45720" anchor="ctr"/>
                </a:tc>
              </a:tr>
              <a:tr h="190500">
                <a:tc>
                  <a:txBody>
                    <a:bodyPr/>
                    <a:lstStyle/>
                    <a:p>
                      <a:pPr algn="l" fontAlgn="b"/>
                      <a:r>
                        <a:rPr lang="en-US" sz="1600" i="1" u="none" strike="noStrike" dirty="0" smtClean="0">
                          <a:solidFill>
                            <a:schemeClr val="accent1">
                              <a:lumMod val="75000"/>
                            </a:schemeClr>
                          </a:solidFill>
                          <a:effectLst/>
                        </a:rPr>
                        <a:t>    Cosmic Frontier Projects</a:t>
                      </a:r>
                      <a:endParaRPr lang="en-US" sz="1600" b="0" i="1" u="none" strike="noStrike" dirty="0">
                        <a:solidFill>
                          <a:schemeClr val="accent1">
                            <a:lumMod val="75000"/>
                          </a:schemeClr>
                        </a:solidFill>
                        <a:effectLst/>
                        <a:latin typeface="Calibri"/>
                      </a:endParaRPr>
                    </a:p>
                  </a:txBody>
                  <a:tcPr marL="45720" marR="45720" anchor="ctr"/>
                </a:tc>
                <a:tc>
                  <a:txBody>
                    <a:bodyPr/>
                    <a:lstStyle/>
                    <a:p>
                      <a:pPr algn="r" fontAlgn="b"/>
                      <a:r>
                        <a:rPr lang="en-US" sz="1600" b="0" i="1" u="none" strike="noStrike">
                          <a:solidFill>
                            <a:schemeClr val="accent1">
                              <a:lumMod val="75000"/>
                            </a:schemeClr>
                          </a:solidFill>
                          <a:effectLst/>
                          <a:latin typeface="Calibri"/>
                        </a:rPr>
                        <a:t>30,705</a:t>
                      </a:r>
                    </a:p>
                  </a:txBody>
                  <a:tcPr marL="45720" marR="45720" anchor="ctr"/>
                </a:tc>
                <a:tc>
                  <a:txBody>
                    <a:bodyPr/>
                    <a:lstStyle/>
                    <a:p>
                      <a:pPr algn="r" fontAlgn="b"/>
                      <a:r>
                        <a:rPr lang="en-US" sz="1600" b="0" i="1" u="none" strike="noStrike" dirty="0" smtClean="0">
                          <a:solidFill>
                            <a:schemeClr val="accent1">
                              <a:lumMod val="75000"/>
                            </a:schemeClr>
                          </a:solidFill>
                          <a:effectLst/>
                          <a:latin typeface="Calibri"/>
                        </a:rPr>
                        <a:t>45,728</a:t>
                      </a:r>
                      <a:endParaRPr lang="en-US" sz="1600" b="0" i="1" u="none" strike="noStrike" dirty="0">
                        <a:solidFill>
                          <a:schemeClr val="accent1">
                            <a:lumMod val="75000"/>
                          </a:schemeClr>
                        </a:solidFill>
                        <a:effectLst/>
                        <a:latin typeface="Calibri"/>
                      </a:endParaRPr>
                    </a:p>
                  </a:txBody>
                  <a:tcPr marL="45720" marR="45720" anchor="ctr"/>
                </a:tc>
                <a:tc>
                  <a:txBody>
                    <a:bodyPr/>
                    <a:lstStyle/>
                    <a:p>
                      <a:pPr algn="r" fontAlgn="b"/>
                      <a:r>
                        <a:rPr lang="en-US" sz="1600" b="0" i="1" u="none" strike="noStrike" dirty="0">
                          <a:solidFill>
                            <a:schemeClr val="accent1">
                              <a:lumMod val="75000"/>
                            </a:schemeClr>
                          </a:solidFill>
                          <a:effectLst/>
                          <a:latin typeface="Calibri"/>
                        </a:rPr>
                        <a:t>58,701</a:t>
                      </a:r>
                    </a:p>
                  </a:txBody>
                  <a:tcPr marL="45720" marR="45720" anchor="ctr"/>
                </a:tc>
                <a:tc>
                  <a:txBody>
                    <a:bodyPr/>
                    <a:lstStyle/>
                    <a:p>
                      <a:pPr algn="l" fontAlgn="b"/>
                      <a:r>
                        <a:rPr lang="en-US" sz="1600" b="0" i="1" u="none" strike="noStrike" dirty="0" smtClean="0">
                          <a:solidFill>
                            <a:schemeClr val="accent1">
                              <a:lumMod val="75000"/>
                            </a:schemeClr>
                          </a:solidFill>
                          <a:effectLst/>
                          <a:latin typeface="Calibri"/>
                        </a:rPr>
                        <a:t>Increase</a:t>
                      </a:r>
                      <a:r>
                        <a:rPr lang="en-US" sz="1600" b="0" i="1" u="none" strike="noStrike" baseline="0" dirty="0" smtClean="0">
                          <a:solidFill>
                            <a:schemeClr val="accent1">
                              <a:lumMod val="75000"/>
                            </a:schemeClr>
                          </a:solidFill>
                          <a:effectLst/>
                          <a:latin typeface="Calibri"/>
                        </a:rPr>
                        <a:t> supports </a:t>
                      </a:r>
                      <a:r>
                        <a:rPr lang="en-US" sz="1600" b="0" i="1" u="none" strike="noStrike" baseline="0" dirty="0" err="1" smtClean="0">
                          <a:solidFill>
                            <a:schemeClr val="accent1">
                              <a:lumMod val="75000"/>
                            </a:schemeClr>
                          </a:solidFill>
                          <a:effectLst/>
                          <a:latin typeface="Calibri"/>
                        </a:rPr>
                        <a:t>LSSTcam</a:t>
                      </a:r>
                      <a:r>
                        <a:rPr lang="en-US" sz="1600" b="0" i="1" u="none" strike="noStrike" baseline="0" dirty="0" smtClean="0">
                          <a:solidFill>
                            <a:schemeClr val="accent1">
                              <a:lumMod val="75000"/>
                            </a:schemeClr>
                          </a:solidFill>
                          <a:effectLst/>
                          <a:latin typeface="Calibri"/>
                        </a:rPr>
                        <a:t>, DESI and second generation dark matter experiments</a:t>
                      </a:r>
                      <a:endParaRPr lang="en-US" sz="1600" b="0" i="1" u="none" strike="noStrike" dirty="0">
                        <a:solidFill>
                          <a:schemeClr val="accent1">
                            <a:lumMod val="75000"/>
                          </a:schemeClr>
                        </a:solidFill>
                        <a:effectLst/>
                        <a:latin typeface="Calibri"/>
                      </a:endParaRPr>
                    </a:p>
                  </a:txBody>
                  <a:tcPr marL="45720" marR="45720" anchor="ctr"/>
                </a:tc>
              </a:tr>
              <a:tr h="190500">
                <a:tc>
                  <a:txBody>
                    <a:bodyPr/>
                    <a:lstStyle/>
                    <a:p>
                      <a:pPr algn="l" fontAlgn="b"/>
                      <a:r>
                        <a:rPr lang="en-US" sz="1600" i="1" u="none" strike="noStrike" dirty="0" smtClean="0">
                          <a:solidFill>
                            <a:schemeClr val="accent1">
                              <a:lumMod val="75000"/>
                            </a:schemeClr>
                          </a:solidFill>
                          <a:effectLst/>
                        </a:rPr>
                        <a:t>    Other Projects</a:t>
                      </a:r>
                      <a:endParaRPr lang="en-US" sz="1600" b="0" i="1" u="none" strike="noStrike" dirty="0">
                        <a:solidFill>
                          <a:schemeClr val="accent1">
                            <a:lumMod val="75000"/>
                          </a:schemeClr>
                        </a:solidFill>
                        <a:effectLst/>
                        <a:latin typeface="Calibri"/>
                      </a:endParaRPr>
                    </a:p>
                  </a:txBody>
                  <a:tcPr marL="45720" marR="45720" anchor="ctr"/>
                </a:tc>
                <a:tc>
                  <a:txBody>
                    <a:bodyPr/>
                    <a:lstStyle/>
                    <a:p>
                      <a:pPr algn="r" fontAlgn="b"/>
                      <a:r>
                        <a:rPr lang="en-US" sz="1600" b="0" i="1" u="none" strike="noStrike">
                          <a:solidFill>
                            <a:schemeClr val="accent1">
                              <a:lumMod val="75000"/>
                            </a:schemeClr>
                          </a:solidFill>
                          <a:effectLst/>
                          <a:latin typeface="Calibri"/>
                        </a:rPr>
                        <a:t>3,200</a:t>
                      </a:r>
                    </a:p>
                  </a:txBody>
                  <a:tcPr marL="45720" marR="45720" anchor="ctr"/>
                </a:tc>
                <a:tc>
                  <a:txBody>
                    <a:bodyPr/>
                    <a:lstStyle/>
                    <a:p>
                      <a:pPr algn="r" fontAlgn="b"/>
                      <a:r>
                        <a:rPr lang="en-US" sz="1600" b="0" i="1" u="none" strike="noStrike" dirty="0">
                          <a:solidFill>
                            <a:schemeClr val="accent1">
                              <a:lumMod val="75000"/>
                            </a:schemeClr>
                          </a:solidFill>
                          <a:effectLst/>
                          <a:latin typeface="Calibri"/>
                        </a:rPr>
                        <a:t>1,000</a:t>
                      </a:r>
                    </a:p>
                  </a:txBody>
                  <a:tcPr marL="45720" marR="45720" anchor="ctr"/>
                </a:tc>
                <a:tc>
                  <a:txBody>
                    <a:bodyPr/>
                    <a:lstStyle/>
                    <a:p>
                      <a:pPr algn="r" fontAlgn="b"/>
                      <a:r>
                        <a:rPr lang="en-US" sz="1600" b="0" i="1" u="none" strike="noStrike" dirty="0">
                          <a:solidFill>
                            <a:schemeClr val="accent1">
                              <a:lumMod val="75000"/>
                            </a:schemeClr>
                          </a:solidFill>
                          <a:effectLst/>
                          <a:latin typeface="Calibri"/>
                        </a:rPr>
                        <a:t>2,000</a:t>
                      </a:r>
                    </a:p>
                  </a:txBody>
                  <a:tcPr marL="45720" marR="45720" anchor="ctr"/>
                </a:tc>
                <a:tc>
                  <a:txBody>
                    <a:bodyPr/>
                    <a:lstStyle/>
                    <a:p>
                      <a:pPr algn="l" fontAlgn="b"/>
                      <a:r>
                        <a:rPr lang="en-US" sz="1600" b="0" i="1" u="none" strike="noStrike" dirty="0" smtClean="0">
                          <a:solidFill>
                            <a:schemeClr val="accent1">
                              <a:lumMod val="75000"/>
                            </a:schemeClr>
                          </a:solidFill>
                          <a:effectLst/>
                          <a:latin typeface="Calibri"/>
                        </a:rPr>
                        <a:t>Planned Lattice QCD hardware acquisition</a:t>
                      </a:r>
                      <a:endParaRPr lang="en-US" sz="1600" b="0" i="1" u="none" strike="noStrike" dirty="0">
                        <a:solidFill>
                          <a:schemeClr val="accent1">
                            <a:lumMod val="75000"/>
                          </a:schemeClr>
                        </a:solidFill>
                        <a:effectLst/>
                        <a:latin typeface="Calibri"/>
                      </a:endParaRPr>
                    </a:p>
                  </a:txBody>
                  <a:tcPr marL="45720" marR="45720" anchor="ctr"/>
                </a:tc>
              </a:tr>
              <a:tr h="190500">
                <a:tc>
                  <a:txBody>
                    <a:bodyPr/>
                    <a:lstStyle/>
                    <a:p>
                      <a:pPr algn="l" fontAlgn="b"/>
                      <a:r>
                        <a:rPr lang="en-US" sz="1600" u="none" strike="noStrike" dirty="0">
                          <a:effectLst/>
                        </a:rPr>
                        <a:t>Construction (Line Item)</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51,000</a:t>
                      </a:r>
                    </a:p>
                  </a:txBody>
                  <a:tcPr marL="45720" marR="45720" anchor="ctr"/>
                </a:tc>
                <a:tc>
                  <a:txBody>
                    <a:bodyPr/>
                    <a:lstStyle/>
                    <a:p>
                      <a:pPr algn="r" fontAlgn="b"/>
                      <a:r>
                        <a:rPr lang="en-US" sz="1600" b="0" i="0" u="none" strike="noStrike">
                          <a:solidFill>
                            <a:srgbClr val="000000"/>
                          </a:solidFill>
                          <a:effectLst/>
                          <a:latin typeface="Calibri"/>
                        </a:rPr>
                        <a:t>37,000</a:t>
                      </a:r>
                    </a:p>
                  </a:txBody>
                  <a:tcPr marL="45720" marR="45720" anchor="ctr"/>
                </a:tc>
                <a:tc>
                  <a:txBody>
                    <a:bodyPr/>
                    <a:lstStyle/>
                    <a:p>
                      <a:pPr algn="r" fontAlgn="b"/>
                      <a:r>
                        <a:rPr lang="en-US" sz="1600" b="0" i="0" u="none" strike="noStrike" dirty="0">
                          <a:solidFill>
                            <a:srgbClr val="000000"/>
                          </a:solidFill>
                          <a:effectLst/>
                          <a:latin typeface="Calibri"/>
                        </a:rPr>
                        <a:t>56,100</a:t>
                      </a:r>
                    </a:p>
                  </a:txBody>
                  <a:tcPr marL="45720" marR="45720" anchor="ctr"/>
                </a:tc>
                <a:tc>
                  <a:txBody>
                    <a:bodyPr/>
                    <a:lstStyle/>
                    <a:p>
                      <a:pPr algn="l" fontAlgn="b"/>
                      <a:r>
                        <a:rPr lang="en-US" sz="1600" b="0" i="1" u="none" strike="noStrike" dirty="0" smtClean="0">
                          <a:solidFill>
                            <a:srgbClr val="000000"/>
                          </a:solidFill>
                          <a:effectLst/>
                          <a:latin typeface="Calibri"/>
                        </a:rPr>
                        <a:t>Planned profile for Mu2e;</a:t>
                      </a:r>
                      <a:r>
                        <a:rPr lang="en-US" sz="1600" b="0" i="1" u="none" strike="noStrike" baseline="0" dirty="0" smtClean="0">
                          <a:solidFill>
                            <a:srgbClr val="000000"/>
                          </a:solidFill>
                          <a:effectLst/>
                          <a:latin typeface="Calibri"/>
                        </a:rPr>
                        <a:t> engineering and design for LBNF</a:t>
                      </a:r>
                      <a:endParaRPr lang="en-US" sz="1600" b="0" i="1" u="none" strike="noStrike" dirty="0">
                        <a:solidFill>
                          <a:srgbClr val="000000"/>
                        </a:solidFill>
                        <a:effectLst/>
                        <a:latin typeface="Calibri"/>
                      </a:endParaRPr>
                    </a:p>
                  </a:txBody>
                  <a:tcPr marL="45720" marR="45720" anchor="ctr"/>
                </a:tc>
              </a:tr>
              <a:tr h="190500">
                <a:tc>
                  <a:txBody>
                    <a:bodyPr/>
                    <a:lstStyle/>
                    <a:p>
                      <a:pPr algn="l" fontAlgn="b"/>
                      <a:r>
                        <a:rPr lang="en-US" sz="1600" u="none" strike="noStrike" dirty="0">
                          <a:effectLst/>
                        </a:rPr>
                        <a:t>SBIR/STTR</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dirty="0" smtClean="0">
                          <a:solidFill>
                            <a:srgbClr val="000000"/>
                          </a:solidFill>
                          <a:effectLst/>
                          <a:latin typeface="Calibri"/>
                        </a:rPr>
                        <a:t>21,601*</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20,794</a:t>
                      </a:r>
                    </a:p>
                  </a:txBody>
                  <a:tcPr marL="45720" marR="45720" anchor="ctr"/>
                </a:tc>
                <a:tc>
                  <a:txBody>
                    <a:bodyPr/>
                    <a:lstStyle/>
                    <a:p>
                      <a:pPr algn="r" fontAlgn="b"/>
                      <a:r>
                        <a:rPr lang="en-US" sz="1600" b="0" i="0" u="none" strike="noStrike" dirty="0">
                          <a:solidFill>
                            <a:srgbClr val="000000"/>
                          </a:solidFill>
                          <a:effectLst/>
                          <a:latin typeface="Calibri"/>
                        </a:rPr>
                        <a:t>21,138</a:t>
                      </a:r>
                    </a:p>
                  </a:txBody>
                  <a:tcPr marL="45720" marR="45720" anchor="ctr"/>
                </a:tc>
                <a:tc>
                  <a:txBody>
                    <a:bodyPr/>
                    <a:lstStyle/>
                    <a:p>
                      <a:pPr algn="l" fontAlgn="b"/>
                      <a:endParaRPr lang="en-US" sz="1600" b="0" i="0" u="none" strike="noStrike" dirty="0">
                        <a:solidFill>
                          <a:srgbClr val="000000"/>
                        </a:solidFill>
                        <a:effectLst/>
                        <a:latin typeface="Calibri"/>
                      </a:endParaRPr>
                    </a:p>
                  </a:txBody>
                  <a:tcPr marL="45720" marR="45720" anchor="ctr"/>
                </a:tc>
              </a:tr>
              <a:tr h="190500">
                <a:tc>
                  <a:txBody>
                    <a:bodyPr/>
                    <a:lstStyle/>
                    <a:p>
                      <a:pPr algn="l" fontAlgn="b"/>
                      <a:r>
                        <a:rPr lang="en-US" sz="1600" u="none" strike="noStrike" dirty="0">
                          <a:effectLst/>
                        </a:rPr>
                        <a:t>Total</a:t>
                      </a:r>
                      <a:endParaRPr lang="en-US" sz="1600" b="0" i="0" u="none" strike="noStrike" dirty="0">
                        <a:solidFill>
                          <a:schemeClr val="tx1"/>
                        </a:solidFill>
                        <a:effectLst/>
                        <a:latin typeface="Calibri"/>
                      </a:endParaRPr>
                    </a:p>
                  </a:txBody>
                  <a:tcPr marL="45720" marR="45720" anchor="ctr"/>
                </a:tc>
                <a:tc>
                  <a:txBody>
                    <a:bodyPr/>
                    <a:lstStyle/>
                    <a:p>
                      <a:pPr algn="r" fontAlgn="b"/>
                      <a:r>
                        <a:rPr lang="en-US" sz="1600" b="1" i="0" u="none" strike="noStrike" dirty="0" smtClean="0">
                          <a:solidFill>
                            <a:srgbClr val="000000"/>
                          </a:solidFill>
                          <a:effectLst/>
                          <a:latin typeface="+mn-lt"/>
                        </a:rPr>
                        <a:t>796,521*</a:t>
                      </a:r>
                      <a:endParaRPr lang="en-US" sz="1600" b="1" i="0" u="none" strike="noStrike" dirty="0">
                        <a:solidFill>
                          <a:srgbClr val="000000"/>
                        </a:solidFill>
                        <a:effectLst/>
                        <a:latin typeface="+mn-lt"/>
                      </a:endParaRPr>
                    </a:p>
                  </a:txBody>
                  <a:tcPr marL="45720" marR="45720" anchor="ctr"/>
                </a:tc>
                <a:tc>
                  <a:txBody>
                    <a:bodyPr/>
                    <a:lstStyle/>
                    <a:p>
                      <a:pPr algn="r" fontAlgn="b"/>
                      <a:r>
                        <a:rPr lang="en-US" sz="1600" b="1" i="0" u="none" strike="noStrike" dirty="0" smtClean="0">
                          <a:solidFill>
                            <a:srgbClr val="000000"/>
                          </a:solidFill>
                          <a:effectLst/>
                          <a:latin typeface="Calibri"/>
                        </a:rPr>
                        <a:t>766,000</a:t>
                      </a:r>
                      <a:endParaRPr lang="en-US" sz="1600" b="1" i="0" u="none" strike="noStrike" dirty="0">
                        <a:solidFill>
                          <a:srgbClr val="000000"/>
                        </a:solidFill>
                        <a:effectLst/>
                        <a:latin typeface="Calibri"/>
                      </a:endParaRPr>
                    </a:p>
                  </a:txBody>
                  <a:tcPr marL="45720" marR="45720" anchor="ctr"/>
                </a:tc>
                <a:tc>
                  <a:txBody>
                    <a:bodyPr/>
                    <a:lstStyle/>
                    <a:p>
                      <a:pPr algn="r" fontAlgn="b"/>
                      <a:r>
                        <a:rPr lang="en-US" sz="1600" b="1" i="0" u="none" strike="noStrike" dirty="0">
                          <a:solidFill>
                            <a:srgbClr val="000000"/>
                          </a:solidFill>
                          <a:effectLst/>
                          <a:latin typeface="Calibri"/>
                        </a:rPr>
                        <a:t>788,000</a:t>
                      </a:r>
                    </a:p>
                  </a:txBody>
                  <a:tcPr marL="45720" marR="4572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i="1" u="none" strike="noStrike" dirty="0" smtClean="0">
                          <a:solidFill>
                            <a:schemeClr val="tx1"/>
                          </a:solidFill>
                          <a:effectLst/>
                          <a:latin typeface="+mn-lt"/>
                        </a:rPr>
                        <a:t>Current House mark for FY16: $776,000 K</a:t>
                      </a:r>
                    </a:p>
                  </a:txBody>
                  <a:tcPr marL="45720" marR="45720" anchor="ctr"/>
                </a:tc>
              </a:tr>
            </a:tbl>
          </a:graphicData>
        </a:graphic>
      </p:graphicFrame>
      <p:sp>
        <p:nvSpPr>
          <p:cNvPr id="8" name="TextBox 7"/>
          <p:cNvSpPr txBox="1"/>
          <p:nvPr/>
        </p:nvSpPr>
        <p:spPr>
          <a:xfrm>
            <a:off x="3189250" y="6301327"/>
            <a:ext cx="2564779" cy="523220"/>
          </a:xfrm>
          <a:prstGeom prst="rect">
            <a:avLst/>
          </a:prstGeom>
          <a:noFill/>
        </p:spPr>
        <p:txBody>
          <a:bodyPr wrap="square" rtlCol="0">
            <a:spAutoFit/>
          </a:bodyPr>
          <a:lstStyle/>
          <a:p>
            <a:r>
              <a:rPr lang="en-US" sz="1400" i="1" dirty="0" smtClean="0">
                <a:latin typeface="+mn-lt"/>
              </a:rPr>
              <a:t>* SBIR/STTR added to FY 2014 for comparison to FY 2015/2016</a:t>
            </a:r>
            <a:endParaRPr lang="en-US" sz="1400" i="1" dirty="0">
              <a:latin typeface="+mn-lt"/>
            </a:endParaRPr>
          </a:p>
        </p:txBody>
      </p:sp>
    </p:spTree>
    <p:extLst>
      <p:ext uri="{BB962C8B-B14F-4D97-AF65-F5344CB8AC3E}">
        <p14:creationId xmlns:p14="http://schemas.microsoft.com/office/powerpoint/2010/main" val="1498096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043936"/>
            <a:ext cx="9921922" cy="7901936"/>
          </a:xfrm>
          <a:prstGeom prst="rect">
            <a:avLst/>
          </a:prstGeom>
        </p:spPr>
      </p:pic>
      <p:sp>
        <p:nvSpPr>
          <p:cNvPr id="5" name="Rounded Rectangle 4"/>
          <p:cNvSpPr/>
          <p:nvPr/>
        </p:nvSpPr>
        <p:spPr>
          <a:xfrm>
            <a:off x="556055" y="4258100"/>
            <a:ext cx="6482698"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DOE HEP Program Status</a:t>
            </a:r>
            <a:endParaRPr lang="en-US" dirty="0"/>
          </a:p>
        </p:txBody>
      </p:sp>
    </p:spTree>
    <p:extLst>
      <p:ext uri="{BB962C8B-B14F-4D97-AF65-F5344CB8AC3E}">
        <p14:creationId xmlns:p14="http://schemas.microsoft.com/office/powerpoint/2010/main" val="88583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060" y="0"/>
            <a:ext cx="922906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en-US"/>
          </a:p>
        </p:txBody>
      </p:sp>
      <p:pic>
        <p:nvPicPr>
          <p:cNvPr id="8" name="Picture 7" descr="CMSWithBeamPipeFishEy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9447" y="0"/>
            <a:ext cx="7155723" cy="6858000"/>
          </a:xfrm>
          <a:prstGeom prst="rect">
            <a:avLst/>
          </a:prstGeom>
        </p:spPr>
      </p:pic>
      <p:sp>
        <p:nvSpPr>
          <p:cNvPr id="7" name="Rounded Rectangle 6"/>
          <p:cNvSpPr/>
          <p:nvPr/>
        </p:nvSpPr>
        <p:spPr>
          <a:xfrm>
            <a:off x="556054" y="4715319"/>
            <a:ext cx="4361935"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22313" y="4922305"/>
            <a:ext cx="7772400" cy="1362075"/>
          </a:xfrm>
        </p:spPr>
        <p:txBody>
          <a:bodyPr/>
          <a:lstStyle/>
          <a:p>
            <a:r>
              <a:rPr lang="en-US" dirty="0" smtClean="0">
                <a:solidFill>
                  <a:srgbClr val="FFFF00"/>
                </a:solidFill>
              </a:rPr>
              <a:t>Energy Frontier</a:t>
            </a:r>
            <a:endParaRPr lang="en-US" dirty="0">
              <a:solidFill>
                <a:srgbClr val="FFFF00"/>
              </a:solidFill>
            </a:endParaRPr>
          </a:p>
        </p:txBody>
      </p:sp>
    </p:spTree>
    <p:extLst>
      <p:ext uri="{BB962C8B-B14F-4D97-AF65-F5344CB8AC3E}">
        <p14:creationId xmlns:p14="http://schemas.microsoft.com/office/powerpoint/2010/main" val="1102812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352426" y="866775"/>
            <a:ext cx="6579365" cy="5259388"/>
          </a:xfrm>
        </p:spPr>
        <p:txBody>
          <a:bodyPr>
            <a:normAutofit fontScale="92500"/>
          </a:bodyPr>
          <a:lstStyle/>
          <a:p>
            <a:r>
              <a:rPr lang="en-US" dirty="0"/>
              <a:t>Energy </a:t>
            </a:r>
            <a:r>
              <a:rPr lang="en-US" dirty="0" smtClean="0"/>
              <a:t>Frontier researchers </a:t>
            </a:r>
            <a:r>
              <a:rPr lang="en-US" dirty="0"/>
              <a:t>accelerate particles to the highest energies ever made by humanity and collide them to produce and study the fundamental constituents of </a:t>
            </a:r>
            <a:r>
              <a:rPr lang="en-US" dirty="0" smtClean="0"/>
              <a:t>matter</a:t>
            </a:r>
          </a:p>
          <a:p>
            <a:pPr lvl="1"/>
            <a:r>
              <a:rPr lang="en-US" dirty="0" smtClean="0"/>
              <a:t>The Large Hadron Collider (LHC) is currently the centerpiece of Energy Frontier research, where scientists seek to observe </a:t>
            </a:r>
            <a:r>
              <a:rPr lang="en-US" dirty="0"/>
              <a:t>newly produced particles </a:t>
            </a:r>
            <a:r>
              <a:rPr lang="en-US" dirty="0" smtClean="0"/>
              <a:t>to </a:t>
            </a:r>
            <a:r>
              <a:rPr lang="en-US" dirty="0"/>
              <a:t>provide insight into fundamental forces of nature and the conditions of the early </a:t>
            </a:r>
            <a:r>
              <a:rPr lang="en-US" dirty="0" smtClean="0"/>
              <a:t>universe</a:t>
            </a:r>
            <a:endParaRPr lang="en-US" dirty="0"/>
          </a:p>
          <a:p>
            <a:r>
              <a:rPr lang="en-US" dirty="0" smtClean="0"/>
              <a:t>The Energy Frontier pursues these science drivers:</a:t>
            </a:r>
          </a:p>
          <a:p>
            <a:pPr lvl="1"/>
            <a:r>
              <a:rPr lang="en-US" dirty="0"/>
              <a:t>Use the </a:t>
            </a:r>
            <a:r>
              <a:rPr lang="en-US" b="1" dirty="0"/>
              <a:t>Higgs boson </a:t>
            </a:r>
            <a:r>
              <a:rPr lang="en-US" dirty="0"/>
              <a:t>as a new tool </a:t>
            </a:r>
            <a:r>
              <a:rPr lang="en-US" dirty="0" smtClean="0"/>
              <a:t>for </a:t>
            </a:r>
            <a:br>
              <a:rPr lang="en-US" dirty="0" smtClean="0"/>
            </a:br>
            <a:r>
              <a:rPr lang="en-US" dirty="0" smtClean="0"/>
              <a:t>discovery</a:t>
            </a:r>
            <a:endParaRPr lang="en-US" dirty="0"/>
          </a:p>
          <a:p>
            <a:pPr lvl="1"/>
            <a:r>
              <a:rPr lang="en-US" dirty="0"/>
              <a:t>Identify the new physics of </a:t>
            </a:r>
            <a:r>
              <a:rPr lang="en-US" b="1" dirty="0" smtClean="0"/>
              <a:t>dark matter</a:t>
            </a:r>
            <a:endParaRPr lang="en-US" b="1" dirty="0"/>
          </a:p>
          <a:p>
            <a:pPr lvl="1"/>
            <a:r>
              <a:rPr lang="en-US" b="1" dirty="0"/>
              <a:t>Explore the unknown</a:t>
            </a:r>
            <a:r>
              <a:rPr lang="en-US" dirty="0"/>
              <a:t>: new particles, </a:t>
            </a:r>
            <a:r>
              <a:rPr lang="en-US" dirty="0" smtClean="0"/>
              <a:t/>
            </a:r>
            <a:br>
              <a:rPr lang="en-US" dirty="0" smtClean="0"/>
            </a:br>
            <a:r>
              <a:rPr lang="en-US" dirty="0" smtClean="0"/>
              <a:t>interactions</a:t>
            </a:r>
            <a:r>
              <a:rPr lang="en-US" dirty="0"/>
              <a:t>, and physical </a:t>
            </a:r>
            <a:r>
              <a:rPr lang="en-US" dirty="0" smtClean="0"/>
              <a:t>principles</a:t>
            </a:r>
          </a:p>
          <a:p>
            <a:endParaRPr lang="en-US" dirty="0" smtClean="0"/>
          </a:p>
        </p:txBody>
      </p:sp>
      <p:sp>
        <p:nvSpPr>
          <p:cNvPr id="33793" name="Title 1"/>
          <p:cNvSpPr>
            <a:spLocks noGrp="1"/>
          </p:cNvSpPr>
          <p:nvPr>
            <p:ph type="title"/>
          </p:nvPr>
        </p:nvSpPr>
        <p:spPr/>
        <p:txBody>
          <a:bodyPr/>
          <a:lstStyle/>
          <a:p>
            <a:r>
              <a:rPr lang="en-US" dirty="0" smtClean="0"/>
              <a:t>Enabling Discovery at the Energy Frontier</a:t>
            </a:r>
          </a:p>
        </p:txBody>
      </p:sp>
      <p:sp>
        <p:nvSpPr>
          <p:cNvPr id="10" name="Slide Number Placeholder 3"/>
          <p:cNvSpPr>
            <a:spLocks noGrp="1"/>
          </p:cNvSpPr>
          <p:nvPr>
            <p:ph type="sldNum" sz="quarter" idx="11"/>
          </p:nvPr>
        </p:nvSpPr>
        <p:spPr>
          <a:xfrm>
            <a:off x="8413750" y="6351588"/>
            <a:ext cx="381000" cy="365125"/>
          </a:xfrm>
        </p:spPr>
        <p:txBody>
          <a:bodyPr/>
          <a:lstStyle/>
          <a:p>
            <a:fld id="{B6F15528-21DE-4FAA-801E-634DDDAF4B2B}" type="slidenum">
              <a:rPr lang="en-US" smtClean="0"/>
              <a:pPr/>
              <a:t>14</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2697" y="4411910"/>
            <a:ext cx="1149392" cy="148271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089" y="4411914"/>
            <a:ext cx="1149392" cy="148271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1481" y="4411913"/>
            <a:ext cx="1149392" cy="1482717"/>
          </a:xfrm>
          <a:prstGeom prst="rect">
            <a:avLst/>
          </a:prstGeom>
        </p:spPr>
      </p:pic>
      <p:sp>
        <p:nvSpPr>
          <p:cNvPr id="12" name="TextBox 11"/>
          <p:cNvSpPr txBox="1"/>
          <p:nvPr/>
        </p:nvSpPr>
        <p:spPr>
          <a:xfrm>
            <a:off x="7911481" y="5902227"/>
            <a:ext cx="1149392" cy="150811"/>
          </a:xfrm>
          <a:prstGeom prst="rect">
            <a:avLst/>
          </a:prstGeom>
          <a:noFill/>
        </p:spPr>
        <p:txBody>
          <a:bodyPr wrap="square" lIns="0" tIns="27432" rIns="0" bIns="0" rtlCol="0">
            <a:spAutoFit/>
          </a:bodyPr>
          <a:lstStyle/>
          <a:p>
            <a:r>
              <a:rPr lang="en-US" sz="800" dirty="0" smtClean="0"/>
              <a:t>Explore the Unknown</a:t>
            </a:r>
            <a:endParaRPr lang="en-US" sz="800" dirty="0"/>
          </a:p>
        </p:txBody>
      </p:sp>
      <p:sp>
        <p:nvSpPr>
          <p:cNvPr id="13" name="TextBox 12"/>
          <p:cNvSpPr txBox="1"/>
          <p:nvPr/>
        </p:nvSpPr>
        <p:spPr>
          <a:xfrm>
            <a:off x="6762089" y="5894630"/>
            <a:ext cx="1149392" cy="150811"/>
          </a:xfrm>
          <a:prstGeom prst="rect">
            <a:avLst/>
          </a:prstGeom>
          <a:noFill/>
        </p:spPr>
        <p:txBody>
          <a:bodyPr wrap="square" lIns="0" tIns="27432" rIns="0" bIns="0" rtlCol="0">
            <a:spAutoFit/>
          </a:bodyPr>
          <a:lstStyle/>
          <a:p>
            <a:r>
              <a:rPr lang="en-US" sz="800" dirty="0" smtClean="0"/>
              <a:t>Dark matter</a:t>
            </a:r>
            <a:endParaRPr lang="en-US" sz="800" dirty="0"/>
          </a:p>
        </p:txBody>
      </p:sp>
      <p:sp>
        <p:nvSpPr>
          <p:cNvPr id="14" name="TextBox 13"/>
          <p:cNvSpPr txBox="1"/>
          <p:nvPr/>
        </p:nvSpPr>
        <p:spPr>
          <a:xfrm>
            <a:off x="5612697" y="5894631"/>
            <a:ext cx="1149392" cy="150811"/>
          </a:xfrm>
          <a:prstGeom prst="rect">
            <a:avLst/>
          </a:prstGeom>
          <a:noFill/>
        </p:spPr>
        <p:txBody>
          <a:bodyPr wrap="square" lIns="0" tIns="27432" rIns="0" bIns="0" rtlCol="0">
            <a:spAutoFit/>
          </a:bodyPr>
          <a:lstStyle/>
          <a:p>
            <a:r>
              <a:rPr lang="en-US" sz="800" dirty="0" smtClean="0"/>
              <a:t>Higgs boson</a:t>
            </a:r>
            <a:endParaRPr lang="en-US" sz="8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1791" y="2740892"/>
            <a:ext cx="2129082" cy="137852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1791" y="820544"/>
            <a:ext cx="2129082" cy="1920348"/>
          </a:xfrm>
          <a:prstGeom prst="rect">
            <a:avLst/>
          </a:prstGeom>
        </p:spPr>
      </p:pic>
      <p:sp>
        <p:nvSpPr>
          <p:cNvPr id="2" name="Footer Placeholder 1"/>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3648041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705" y="838200"/>
            <a:ext cx="8881479" cy="5534026"/>
          </a:xfrm>
        </p:spPr>
        <p:txBody>
          <a:bodyPr>
            <a:normAutofit/>
          </a:bodyPr>
          <a:lstStyle/>
          <a:p>
            <a:r>
              <a:rPr lang="en-US" dirty="0" smtClean="0"/>
              <a:t>LHC restarted on April 5, 2015!</a:t>
            </a:r>
          </a:p>
          <a:p>
            <a:pPr lvl="1"/>
            <a:r>
              <a:rPr lang="en-US" dirty="0" smtClean="0"/>
              <a:t>Circulating beams achieved in opposite directions, passing through the detectors of all 4 LHC experiments</a:t>
            </a:r>
          </a:p>
          <a:p>
            <a:pPr lvl="1"/>
            <a:r>
              <a:rPr lang="en-US" dirty="0" smtClean="0"/>
              <a:t>First collisions of Run II could begin as early as next month</a:t>
            </a:r>
          </a:p>
          <a:p>
            <a:r>
              <a:rPr lang="en-US" dirty="0" smtClean="0"/>
              <a:t>Higher energy collisions at 13 </a:t>
            </a:r>
            <a:r>
              <a:rPr lang="en-US" dirty="0" err="1" smtClean="0"/>
              <a:t>TeV</a:t>
            </a:r>
            <a:r>
              <a:rPr lang="en-US" dirty="0" smtClean="0"/>
              <a:t> will </a:t>
            </a:r>
            <a:r>
              <a:rPr lang="en-US" dirty="0"/>
              <a:t>increase the reach into search for new physics in high-impact </a:t>
            </a:r>
            <a:r>
              <a:rPr lang="en-US" dirty="0" smtClean="0"/>
              <a:t>topics:</a:t>
            </a:r>
          </a:p>
          <a:p>
            <a:pPr lvl="1"/>
            <a:r>
              <a:rPr lang="en-US" dirty="0" smtClean="0"/>
              <a:t>SUSY</a:t>
            </a:r>
            <a:r>
              <a:rPr lang="en-US" dirty="0"/>
              <a:t>, dark matter, </a:t>
            </a:r>
            <a:r>
              <a:rPr lang="en-US" dirty="0" smtClean="0"/>
              <a:t/>
            </a:r>
            <a:br>
              <a:rPr lang="en-US" dirty="0" smtClean="0"/>
            </a:br>
            <a:r>
              <a:rPr lang="en-US" dirty="0" smtClean="0"/>
              <a:t>extra </a:t>
            </a:r>
            <a:r>
              <a:rPr lang="en-US" dirty="0"/>
              <a:t>dimensions</a:t>
            </a:r>
            <a:r>
              <a:rPr lang="en-US" dirty="0" smtClean="0"/>
              <a:t>, …</a:t>
            </a:r>
          </a:p>
          <a:p>
            <a:pPr lvl="1"/>
            <a:r>
              <a:rPr lang="en-US" dirty="0" smtClean="0"/>
              <a:t>Run II aiming for an</a:t>
            </a:r>
            <a:br>
              <a:rPr lang="en-US" dirty="0" smtClean="0"/>
            </a:br>
            <a:r>
              <a:rPr lang="en-US" dirty="0" smtClean="0"/>
              <a:t>integrated luminosity</a:t>
            </a:r>
            <a:br>
              <a:rPr lang="en-US" dirty="0" smtClean="0"/>
            </a:br>
            <a:r>
              <a:rPr lang="en-US" dirty="0" smtClean="0"/>
              <a:t>~100 fb</a:t>
            </a:r>
            <a:r>
              <a:rPr lang="en-US" baseline="30000" dirty="0" smtClean="0"/>
              <a:t>-1</a:t>
            </a:r>
          </a:p>
          <a:p>
            <a:pPr lvl="2"/>
            <a:r>
              <a:rPr lang="en-US" dirty="0" smtClean="0"/>
              <a:t>Higgs boson was</a:t>
            </a:r>
            <a:br>
              <a:rPr lang="en-US" dirty="0" smtClean="0"/>
            </a:br>
            <a:r>
              <a:rPr lang="en-US" dirty="0" smtClean="0"/>
              <a:t>first observed using</a:t>
            </a:r>
            <a:br>
              <a:rPr lang="en-US" dirty="0" smtClean="0"/>
            </a:br>
            <a:r>
              <a:rPr lang="en-US" dirty="0" smtClean="0"/>
              <a:t>~10.5 fb</a:t>
            </a:r>
            <a:r>
              <a:rPr lang="en-US" baseline="30000" dirty="0" smtClean="0"/>
              <a:t>-1</a:t>
            </a:r>
          </a:p>
        </p:txBody>
      </p:sp>
      <p:sp>
        <p:nvSpPr>
          <p:cNvPr id="3" name="Title 2"/>
          <p:cNvSpPr>
            <a:spLocks noGrp="1"/>
          </p:cNvSpPr>
          <p:nvPr>
            <p:ph type="title"/>
          </p:nvPr>
        </p:nvSpPr>
        <p:spPr/>
        <p:txBody>
          <a:bodyPr>
            <a:noAutofit/>
          </a:bodyPr>
          <a:lstStyle/>
          <a:p>
            <a:r>
              <a:rPr lang="en-US" sz="3000" b="1" dirty="0" smtClean="0"/>
              <a:t>Energy Frontier Highlight:</a:t>
            </a:r>
            <a:r>
              <a:rPr lang="en-US" sz="3000" b="1" dirty="0"/>
              <a:t/>
            </a:r>
            <a:br>
              <a:rPr lang="en-US" sz="3000" b="1" dirty="0"/>
            </a:br>
            <a:r>
              <a:rPr lang="en-US" sz="2000" dirty="0" smtClean="0">
                <a:solidFill>
                  <a:srgbClr val="C00000"/>
                </a:solidFill>
              </a:rPr>
              <a:t>LHC Prepares for Run 2</a:t>
            </a:r>
            <a:endParaRPr lang="en-US" sz="2000" dirty="0">
              <a:solidFill>
                <a:srgbClr val="C00000"/>
              </a:solidFill>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15</a:t>
            </a:fld>
            <a:endParaRPr lang="en-US"/>
          </a:p>
        </p:txBody>
      </p:sp>
      <p:sp>
        <p:nvSpPr>
          <p:cNvPr id="6" name="Footer Placeholder 5"/>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pic>
        <p:nvPicPr>
          <p:cNvPr id="1028" name="Picture 4" descr="http://www.symmetrymagazine.org/sites/default/files/styles/lead_image/public/images/standard/LHCxray2-s.jpg?itok=aHzkTxx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240" y="3294006"/>
            <a:ext cx="5129187" cy="28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890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252413" y="802123"/>
            <a:ext cx="8639174" cy="5391785"/>
          </a:xfrm>
        </p:spPr>
        <p:txBody>
          <a:bodyPr>
            <a:normAutofit fontScale="77500" lnSpcReduction="20000"/>
          </a:bodyPr>
          <a:lstStyle/>
          <a:p>
            <a:pPr marL="0" indent="0">
              <a:buNone/>
            </a:pPr>
            <a:r>
              <a:rPr lang="en-US" dirty="0" smtClean="0">
                <a:solidFill>
                  <a:srgbClr val="000099"/>
                </a:solidFill>
              </a:rPr>
              <a:t>Current program</a:t>
            </a:r>
          </a:p>
          <a:p>
            <a:r>
              <a:rPr lang="en-US" dirty="0" smtClean="0"/>
              <a:t>400+ LHC Run I papers submitted by </a:t>
            </a:r>
            <a:r>
              <a:rPr lang="en-US" i="1" dirty="0" smtClean="0"/>
              <a:t>each</a:t>
            </a:r>
            <a:r>
              <a:rPr lang="en-US" dirty="0" smtClean="0"/>
              <a:t> of the ATLAS and CMS Collaborations</a:t>
            </a:r>
            <a:endParaRPr lang="en-US" b="1" dirty="0" smtClean="0">
              <a:solidFill>
                <a:srgbClr val="0070C0"/>
              </a:solidFill>
            </a:endParaRPr>
          </a:p>
          <a:p>
            <a:r>
              <a:rPr lang="en-US" dirty="0" smtClean="0"/>
              <a:t>The U.S. </a:t>
            </a:r>
            <a:r>
              <a:rPr lang="en-US" dirty="0"/>
              <a:t>will continue to play a leadership role in LHC discoveries and is actively </a:t>
            </a:r>
            <a:r>
              <a:rPr lang="en-US" dirty="0" smtClean="0"/>
              <a:t>executing </a:t>
            </a:r>
            <a:r>
              <a:rPr lang="en-US" dirty="0"/>
              <a:t>the </a:t>
            </a:r>
            <a:r>
              <a:rPr lang="en-US" dirty="0" smtClean="0"/>
              <a:t>initial upgrades (Phase-1) </a:t>
            </a:r>
            <a:r>
              <a:rPr lang="en-US" dirty="0"/>
              <a:t>to the LHC </a:t>
            </a:r>
            <a:r>
              <a:rPr lang="en-US" dirty="0" smtClean="0"/>
              <a:t>detectors</a:t>
            </a:r>
          </a:p>
          <a:p>
            <a:pPr lvl="1"/>
            <a:r>
              <a:rPr lang="en-US" dirty="0" smtClean="0"/>
              <a:t>Phase-1 U.S. CMS/ATLAS upgrades received CD-2/3 approval on November 12, 2014</a:t>
            </a:r>
            <a:endParaRPr lang="en-US" dirty="0"/>
          </a:p>
          <a:p>
            <a:pPr marL="0" indent="0">
              <a:buNone/>
            </a:pPr>
            <a:endParaRPr lang="en-US" dirty="0" smtClean="0">
              <a:solidFill>
                <a:srgbClr val="000099"/>
              </a:solidFill>
            </a:endParaRPr>
          </a:p>
          <a:p>
            <a:pPr marL="0" indent="0">
              <a:buNone/>
            </a:pPr>
            <a:r>
              <a:rPr lang="en-US" dirty="0" smtClean="0">
                <a:solidFill>
                  <a:srgbClr val="000099"/>
                </a:solidFill>
              </a:rPr>
              <a:t>Planned </a:t>
            </a:r>
            <a:r>
              <a:rPr lang="en-US" dirty="0">
                <a:solidFill>
                  <a:srgbClr val="000099"/>
                </a:solidFill>
              </a:rPr>
              <a:t>program</a:t>
            </a:r>
          </a:p>
          <a:p>
            <a:r>
              <a:rPr lang="en-US" dirty="0" smtClean="0"/>
              <a:t>Considering </a:t>
            </a:r>
            <a:r>
              <a:rPr lang="en-US" dirty="0"/>
              <a:t>h</a:t>
            </a:r>
            <a:r>
              <a:rPr lang="en-US" dirty="0" smtClean="0"/>
              <a:t>igh-luminosity LHC upgrade around 2023 to extend discovery reach</a:t>
            </a:r>
          </a:p>
          <a:p>
            <a:pPr lvl="1"/>
            <a:r>
              <a:rPr lang="en-US" dirty="0" smtClean="0"/>
              <a:t>Increase luminosity by 10 times LHC design value </a:t>
            </a:r>
            <a:br>
              <a:rPr lang="en-US" dirty="0" smtClean="0"/>
            </a:br>
            <a:r>
              <a:rPr lang="en-US" dirty="0" smtClean="0"/>
              <a:t>to explore </a:t>
            </a:r>
            <a:r>
              <a:rPr lang="en-US" dirty="0"/>
              <a:t>new physics </a:t>
            </a:r>
            <a:r>
              <a:rPr lang="en-US" dirty="0" smtClean="0"/>
              <a:t>at </a:t>
            </a:r>
            <a:r>
              <a:rPr lang="en-US" dirty="0" err="1"/>
              <a:t>TeV</a:t>
            </a:r>
            <a:r>
              <a:rPr lang="en-US" dirty="0"/>
              <a:t> </a:t>
            </a:r>
            <a:r>
              <a:rPr lang="en-US" dirty="0" smtClean="0"/>
              <a:t>energies</a:t>
            </a:r>
          </a:p>
          <a:p>
            <a:pPr lvl="1"/>
            <a:r>
              <a:rPr lang="en-US" dirty="0"/>
              <a:t>DOE/HEP actively working with US-CMS/ATLAS to </a:t>
            </a:r>
            <a:r>
              <a:rPr lang="en-US" dirty="0" smtClean="0"/>
              <a:t/>
            </a:r>
            <a:br>
              <a:rPr lang="en-US" dirty="0" smtClean="0"/>
            </a:br>
            <a:r>
              <a:rPr lang="en-US" dirty="0" smtClean="0"/>
              <a:t>begin mounting </a:t>
            </a:r>
            <a:r>
              <a:rPr lang="en-US" dirty="0"/>
              <a:t>HL-LHC Detector Upgrade Project</a:t>
            </a:r>
          </a:p>
          <a:p>
            <a:r>
              <a:rPr lang="en-US" dirty="0"/>
              <a:t>The new </a:t>
            </a:r>
            <a:r>
              <a:rPr lang="en-US" dirty="0" smtClean="0"/>
              <a:t>bilateral CERN-DOE-NSF </a:t>
            </a:r>
            <a:r>
              <a:rPr lang="en-US" dirty="0"/>
              <a:t>Cooperation </a:t>
            </a:r>
            <a:r>
              <a:rPr lang="en-US" dirty="0" smtClean="0"/>
              <a:t/>
            </a:r>
            <a:br>
              <a:rPr lang="en-US" dirty="0" smtClean="0"/>
            </a:br>
            <a:r>
              <a:rPr lang="en-US" dirty="0" smtClean="0"/>
              <a:t>Agreement is nearing signature</a:t>
            </a:r>
          </a:p>
          <a:p>
            <a:pPr lvl="1"/>
            <a:r>
              <a:rPr lang="en-US" dirty="0" smtClean="0"/>
              <a:t>DOE has initiated drafting of the 3 Annexes </a:t>
            </a:r>
            <a:br>
              <a:rPr lang="en-US" dirty="0" smtClean="0"/>
            </a:br>
            <a:r>
              <a:rPr lang="en-US" dirty="0" smtClean="0"/>
              <a:t>(≡ Protocols) to the umbrella agreement</a:t>
            </a:r>
            <a:endParaRPr lang="en-US" dirty="0"/>
          </a:p>
          <a:p>
            <a:r>
              <a:rPr lang="en-US" dirty="0" smtClean="0"/>
              <a:t>Modest </a:t>
            </a:r>
            <a:r>
              <a:rPr lang="en-US" dirty="0"/>
              <a:t>investments in R&amp;D for future </a:t>
            </a:r>
            <a:r>
              <a:rPr lang="en-US" dirty="0" smtClean="0"/>
              <a:t/>
            </a:r>
            <a:br>
              <a:rPr lang="en-US" dirty="0" smtClean="0"/>
            </a:br>
            <a:r>
              <a:rPr lang="en-US" dirty="0" smtClean="0"/>
              <a:t>options:</a:t>
            </a:r>
            <a:endParaRPr lang="en-US" dirty="0"/>
          </a:p>
          <a:p>
            <a:pPr lvl="1"/>
            <a:r>
              <a:rPr lang="en-US" dirty="0"/>
              <a:t>Lepton colliders</a:t>
            </a:r>
          </a:p>
          <a:p>
            <a:pPr lvl="1"/>
            <a:r>
              <a:rPr lang="en-US" dirty="0"/>
              <a:t>Very high energy hadron </a:t>
            </a:r>
            <a:r>
              <a:rPr lang="en-US" dirty="0" smtClean="0"/>
              <a:t>colliders</a:t>
            </a:r>
            <a:endParaRPr lang="en-US" dirty="0"/>
          </a:p>
        </p:txBody>
      </p:sp>
      <p:sp>
        <p:nvSpPr>
          <p:cNvPr id="33793" name="Title 1"/>
          <p:cNvSpPr>
            <a:spLocks noGrp="1"/>
          </p:cNvSpPr>
          <p:nvPr>
            <p:ph type="title"/>
          </p:nvPr>
        </p:nvSpPr>
        <p:spPr/>
        <p:txBody>
          <a:bodyPr/>
          <a:lstStyle/>
          <a:p>
            <a:r>
              <a:rPr lang="en-US" b="1" dirty="0" smtClean="0"/>
              <a:t>Energy Frontier Status</a:t>
            </a:r>
          </a:p>
        </p:txBody>
      </p:sp>
      <p:sp>
        <p:nvSpPr>
          <p:cNvPr id="10" name="Slide Number Placeholder 3"/>
          <p:cNvSpPr>
            <a:spLocks noGrp="1"/>
          </p:cNvSpPr>
          <p:nvPr>
            <p:ph type="sldNum" sz="quarter" idx="11"/>
          </p:nvPr>
        </p:nvSpPr>
        <p:spPr>
          <a:xfrm>
            <a:off x="8413750" y="6351588"/>
            <a:ext cx="381000" cy="365125"/>
          </a:xfrm>
        </p:spPr>
        <p:txBody>
          <a:bodyPr/>
          <a:lstStyle/>
          <a:p>
            <a:fld id="{B6F15528-21DE-4FAA-801E-634DDDAF4B2B}" type="slidenum">
              <a:rPr lang="en-US" smtClean="0"/>
              <a:pPr/>
              <a:t>16</a:t>
            </a:fld>
            <a:endParaRPr lang="en-US" dirty="0"/>
          </a:p>
        </p:txBody>
      </p:sp>
      <p:sp>
        <p:nvSpPr>
          <p:cNvPr id="2" name="Footer Placeholder 1"/>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624624" y="3155204"/>
            <a:ext cx="3423684" cy="2894722"/>
          </a:xfrm>
          <a:prstGeom prst="rect">
            <a:avLst/>
          </a:prstGeom>
        </p:spPr>
      </p:pic>
    </p:spTree>
    <p:extLst>
      <p:ext uri="{BB962C8B-B14F-4D97-AF65-F5344CB8AC3E}">
        <p14:creationId xmlns:p14="http://schemas.microsoft.com/office/powerpoint/2010/main" val="184121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6" y="824243"/>
            <a:ext cx="8410575" cy="5486892"/>
          </a:xfrm>
        </p:spPr>
        <p:txBody>
          <a:bodyPr>
            <a:normAutofit fontScale="85000" lnSpcReduction="10000"/>
          </a:bodyPr>
          <a:lstStyle/>
          <a:p>
            <a:r>
              <a:rPr lang="en-US" dirty="0" smtClean="0"/>
              <a:t>P5 report identified LHC upgrades as the highest priority near-term large project and specifically recommends:</a:t>
            </a:r>
          </a:p>
          <a:p>
            <a:pPr lvl="1"/>
            <a:r>
              <a:rPr lang="en-US" dirty="0" smtClean="0"/>
              <a:t>Complete “Phase-1” (2018) upgrades of ATLAS and CMS experiments</a:t>
            </a:r>
          </a:p>
          <a:p>
            <a:pPr lvl="1"/>
            <a:r>
              <a:rPr lang="en-US" dirty="0" smtClean="0"/>
              <a:t>Continue collaborations with the “Phase-2” (High-Luminosity LHC, 2023-25) upgrades of the accelerator and the ATLAS and CMS experiments</a:t>
            </a:r>
          </a:p>
          <a:p>
            <a:pPr lvl="2"/>
            <a:r>
              <a:rPr lang="en-US" dirty="0" smtClean="0"/>
              <a:t>HL-LHC upgrades will increase </a:t>
            </a:r>
            <a:r>
              <a:rPr lang="en-US" dirty="0"/>
              <a:t>LHC luminosity by a factor of 10 beyond its design </a:t>
            </a:r>
            <a:r>
              <a:rPr lang="en-US" dirty="0" smtClean="0"/>
              <a:t>value and significantly extend its discovery potential</a:t>
            </a:r>
          </a:p>
          <a:p>
            <a:pPr lvl="1"/>
            <a:r>
              <a:rPr lang="en-US" dirty="0"/>
              <a:t>U.S. leadership in superconducting magnet technology in general, and with Nb</a:t>
            </a:r>
            <a:r>
              <a:rPr lang="en-US" baseline="-25000" dirty="0"/>
              <a:t>3</a:t>
            </a:r>
            <a:r>
              <a:rPr lang="en-US" dirty="0"/>
              <a:t>Sn in particular, is widely recognized and acknowledged</a:t>
            </a:r>
          </a:p>
          <a:p>
            <a:pPr lvl="2"/>
            <a:r>
              <a:rPr lang="en-US" dirty="0"/>
              <a:t>U.S. LHC Accelerator Research Program (LARP) aims to leverage this expertise to serve needs of HEP community</a:t>
            </a:r>
          </a:p>
          <a:p>
            <a:pPr lvl="3"/>
            <a:r>
              <a:rPr lang="en-US" dirty="0"/>
              <a:t>Consists of four U.S. laboratories, BNL, FNAL, LBNL, and SLAC</a:t>
            </a:r>
          </a:p>
          <a:p>
            <a:pPr lvl="3"/>
            <a:r>
              <a:rPr lang="en-US" dirty="0"/>
              <a:t>Aims to realize the full capability of the LHC and maximize the discovery potential of U.S. investments in the  </a:t>
            </a:r>
            <a:r>
              <a:rPr lang="en-US" dirty="0" smtClean="0"/>
              <a:t>LHC</a:t>
            </a:r>
          </a:p>
          <a:p>
            <a:r>
              <a:rPr lang="en-US" dirty="0" smtClean="0"/>
              <a:t>P5 noted </a:t>
            </a:r>
            <a:r>
              <a:rPr lang="en-US" dirty="0"/>
              <a:t>the </a:t>
            </a:r>
            <a:r>
              <a:rPr lang="en-US" dirty="0" smtClean="0"/>
              <a:t>strong </a:t>
            </a:r>
            <a:r>
              <a:rPr lang="en-US" dirty="0"/>
              <a:t>scientific </a:t>
            </a:r>
            <a:r>
              <a:rPr lang="en-US" dirty="0" smtClean="0"/>
              <a:t>importance of </a:t>
            </a:r>
            <a:r>
              <a:rPr lang="en-US" dirty="0"/>
              <a:t>the </a:t>
            </a:r>
            <a:r>
              <a:rPr lang="en-US" dirty="0" smtClean="0"/>
              <a:t>ILC global project:</a:t>
            </a:r>
          </a:p>
          <a:p>
            <a:pPr lvl="1"/>
            <a:r>
              <a:rPr lang="en-US" dirty="0" smtClean="0"/>
              <a:t>Recommended modest </a:t>
            </a:r>
            <a:r>
              <a:rPr lang="en-US" dirty="0"/>
              <a:t>and appropriate levels of </a:t>
            </a:r>
            <a:r>
              <a:rPr lang="en-US" dirty="0" smtClean="0"/>
              <a:t>ILC accelerator </a:t>
            </a:r>
            <a:r>
              <a:rPr lang="en-US" dirty="0"/>
              <a:t>and detector design in areas where the U.S. </a:t>
            </a:r>
            <a:r>
              <a:rPr lang="en-US" dirty="0" smtClean="0"/>
              <a:t>can contribute </a:t>
            </a:r>
            <a:r>
              <a:rPr lang="en-US" dirty="0"/>
              <a:t>critical </a:t>
            </a:r>
            <a:r>
              <a:rPr lang="en-US" dirty="0" smtClean="0"/>
              <a:t>expertise</a:t>
            </a:r>
          </a:p>
          <a:p>
            <a:pPr lvl="1"/>
            <a:r>
              <a:rPr lang="en-US" dirty="0" smtClean="0"/>
              <a:t>Report emphasized that support for these efforts would ensure a strong </a:t>
            </a:r>
            <a:r>
              <a:rPr lang="en-US" dirty="0"/>
              <a:t>position for the </a:t>
            </a:r>
            <a:r>
              <a:rPr lang="en-US" dirty="0" smtClean="0"/>
              <a:t>U.S. within </a:t>
            </a:r>
            <a:r>
              <a:rPr lang="en-US" dirty="0"/>
              <a:t>the ILC global </a:t>
            </a:r>
            <a:r>
              <a:rPr lang="en-US" dirty="0" smtClean="0"/>
              <a:t>project</a:t>
            </a:r>
            <a:endParaRPr lang="en-US" dirty="0"/>
          </a:p>
        </p:txBody>
      </p:sp>
      <p:sp>
        <p:nvSpPr>
          <p:cNvPr id="3" name="Title 2"/>
          <p:cNvSpPr>
            <a:spLocks noGrp="1"/>
          </p:cNvSpPr>
          <p:nvPr>
            <p:ph type="title"/>
          </p:nvPr>
        </p:nvSpPr>
        <p:spPr/>
        <p:txBody>
          <a:bodyPr/>
          <a:lstStyle/>
          <a:p>
            <a:r>
              <a:rPr lang="en-US" dirty="0" smtClean="0"/>
              <a:t>Energy Frontier Strategy</a:t>
            </a:r>
            <a:endParaRPr lang="en-US"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17</a:t>
            </a:fld>
            <a:endParaRPr lang="en-US"/>
          </a:p>
        </p:txBody>
      </p:sp>
      <p:sp>
        <p:nvSpPr>
          <p:cNvPr id="5" name="Footer Placeholder 4"/>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2435188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visualmedia.fnal.gov/VMS_Site/gallery/stillphotos/2013/0000/13-0073-2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78" y="0"/>
            <a:ext cx="10274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56054" y="4285396"/>
            <a:ext cx="4955060" cy="941511"/>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solidFill>
                  <a:srgbClr val="FFFF00"/>
                </a:solidFill>
              </a:rPr>
              <a:t>Intensity Frontier</a:t>
            </a:r>
            <a:endParaRPr lang="en-US" dirty="0">
              <a:solidFill>
                <a:srgbClr val="FFFF00"/>
              </a:solidFill>
            </a:endParaRPr>
          </a:p>
        </p:txBody>
      </p:sp>
      <p:sp>
        <p:nvSpPr>
          <p:cNvPr id="5" name="Text Placeholder 4"/>
          <p:cNvSpPr>
            <a:spLocks noGrp="1"/>
          </p:cNvSpPr>
          <p:nvPr>
            <p:ph type="body" idx="1"/>
          </p:nvPr>
        </p:nvSpPr>
        <p:spPr/>
        <p:txBody>
          <a:bodyPr/>
          <a:lstStyle/>
          <a:p>
            <a:endParaRPr lang="en-US" dirty="0">
              <a:solidFill>
                <a:srgbClr val="FFFF00"/>
              </a:solidFill>
            </a:endParaRPr>
          </a:p>
        </p:txBody>
      </p:sp>
    </p:spTree>
    <p:extLst>
      <p:ext uri="{BB962C8B-B14F-4D97-AF65-F5344CB8AC3E}">
        <p14:creationId xmlns:p14="http://schemas.microsoft.com/office/powerpoint/2010/main" val="3211476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352427" y="866775"/>
            <a:ext cx="6409664" cy="5259388"/>
          </a:xfrm>
        </p:spPr>
        <p:txBody>
          <a:bodyPr>
            <a:normAutofit fontScale="92500" lnSpcReduction="20000"/>
          </a:bodyPr>
          <a:lstStyle/>
          <a:p>
            <a:r>
              <a:rPr lang="en-US" dirty="0" smtClean="0"/>
              <a:t>Intensity Frontier researchers </a:t>
            </a:r>
            <a:r>
              <a:rPr lang="en-US" dirty="0"/>
              <a:t>use </a:t>
            </a:r>
            <a:r>
              <a:rPr lang="en-US" dirty="0" smtClean="0"/>
              <a:t>intense </a:t>
            </a:r>
            <a:r>
              <a:rPr lang="en-US" dirty="0"/>
              <a:t>particle beams and highly sensitive detectors to make </a:t>
            </a:r>
            <a:r>
              <a:rPr lang="en-US" dirty="0" smtClean="0"/>
              <a:t>precise </a:t>
            </a:r>
            <a:r>
              <a:rPr lang="en-US" dirty="0"/>
              <a:t>measurements and search for new </a:t>
            </a:r>
            <a:r>
              <a:rPr lang="en-US" dirty="0" smtClean="0"/>
              <a:t>physics</a:t>
            </a:r>
          </a:p>
          <a:p>
            <a:pPr lvl="1"/>
            <a:r>
              <a:rPr lang="en-US" dirty="0" smtClean="0"/>
              <a:t>Precise measurements of particle properties and studies of the rarest </a:t>
            </a:r>
            <a:r>
              <a:rPr lang="en-US" dirty="0"/>
              <a:t>particle interactions predicted by the Standard </a:t>
            </a:r>
            <a:r>
              <a:rPr lang="en-US" dirty="0" smtClean="0"/>
              <a:t>Model could uncover new physics</a:t>
            </a:r>
          </a:p>
          <a:p>
            <a:pPr lvl="1"/>
            <a:r>
              <a:rPr lang="en-US" dirty="0" smtClean="0"/>
              <a:t>Measuring </a:t>
            </a:r>
            <a:r>
              <a:rPr lang="en-US" dirty="0"/>
              <a:t>the mass and other properties of neutrinos may have profound consequences for understanding the evolution and </a:t>
            </a:r>
            <a:r>
              <a:rPr lang="en-US" dirty="0" smtClean="0"/>
              <a:t>fate </a:t>
            </a:r>
            <a:r>
              <a:rPr lang="en-US" dirty="0"/>
              <a:t>of the </a:t>
            </a:r>
            <a:r>
              <a:rPr lang="en-US" dirty="0" smtClean="0"/>
              <a:t>universe</a:t>
            </a:r>
          </a:p>
          <a:p>
            <a:r>
              <a:rPr lang="en-US" dirty="0" smtClean="0"/>
              <a:t>The Intensity Frontier pursues these science drivers:</a:t>
            </a:r>
          </a:p>
          <a:p>
            <a:pPr lvl="1"/>
            <a:r>
              <a:rPr lang="en-US" dirty="0" smtClean="0"/>
              <a:t>Pursue </a:t>
            </a:r>
            <a:r>
              <a:rPr lang="en-US" dirty="0"/>
              <a:t>the physics associated with</a:t>
            </a:r>
            <a:r>
              <a:rPr lang="en-US" b="1" dirty="0"/>
              <a:t> </a:t>
            </a:r>
            <a:r>
              <a:rPr lang="en-US" b="1" dirty="0" smtClean="0"/>
              <a:t/>
            </a:r>
            <a:br>
              <a:rPr lang="en-US" b="1" dirty="0" smtClean="0"/>
            </a:br>
            <a:r>
              <a:rPr lang="en-US" b="1" dirty="0" smtClean="0"/>
              <a:t>neutrino mass</a:t>
            </a:r>
          </a:p>
          <a:p>
            <a:pPr lvl="1"/>
            <a:r>
              <a:rPr lang="en-US" dirty="0"/>
              <a:t>Identify the new physics of </a:t>
            </a:r>
            <a:r>
              <a:rPr lang="en-US" b="1" dirty="0"/>
              <a:t>dark </a:t>
            </a:r>
            <a:r>
              <a:rPr lang="en-US" b="1" dirty="0" smtClean="0"/>
              <a:t>matter</a:t>
            </a:r>
          </a:p>
          <a:p>
            <a:pPr lvl="1"/>
            <a:r>
              <a:rPr lang="en-US" b="1" dirty="0" smtClean="0"/>
              <a:t>Explore </a:t>
            </a:r>
            <a:r>
              <a:rPr lang="en-US" b="1" dirty="0"/>
              <a:t>the unknown</a:t>
            </a:r>
            <a:r>
              <a:rPr lang="en-US" dirty="0"/>
              <a:t>: new particles, </a:t>
            </a:r>
            <a:r>
              <a:rPr lang="en-US" dirty="0" smtClean="0"/>
              <a:t/>
            </a:r>
            <a:br>
              <a:rPr lang="en-US" dirty="0" smtClean="0"/>
            </a:br>
            <a:r>
              <a:rPr lang="en-US" dirty="0" smtClean="0"/>
              <a:t>interactions</a:t>
            </a:r>
            <a:r>
              <a:rPr lang="en-US" dirty="0"/>
              <a:t>, and physical </a:t>
            </a:r>
            <a:r>
              <a:rPr lang="en-US" dirty="0" smtClean="0"/>
              <a:t>principles</a:t>
            </a:r>
          </a:p>
          <a:p>
            <a:pPr marL="0" indent="0">
              <a:buNone/>
            </a:pPr>
            <a:endParaRPr lang="en-US" dirty="0" smtClean="0"/>
          </a:p>
        </p:txBody>
      </p:sp>
      <p:sp>
        <p:nvSpPr>
          <p:cNvPr id="33793" name="Title 1"/>
          <p:cNvSpPr>
            <a:spLocks noGrp="1"/>
          </p:cNvSpPr>
          <p:nvPr>
            <p:ph type="title"/>
          </p:nvPr>
        </p:nvSpPr>
        <p:spPr/>
        <p:txBody>
          <a:bodyPr/>
          <a:lstStyle/>
          <a:p>
            <a:r>
              <a:rPr lang="en-US" sz="3600" dirty="0" smtClean="0"/>
              <a:t>Enabling Discovery at the Intensity Frontier</a:t>
            </a:r>
          </a:p>
        </p:txBody>
      </p:sp>
      <p:sp>
        <p:nvSpPr>
          <p:cNvPr id="10" name="Slide Number Placeholder 3"/>
          <p:cNvSpPr>
            <a:spLocks noGrp="1"/>
          </p:cNvSpPr>
          <p:nvPr>
            <p:ph type="sldNum" sz="quarter" idx="11"/>
          </p:nvPr>
        </p:nvSpPr>
        <p:spPr>
          <a:xfrm>
            <a:off x="8413750" y="6351588"/>
            <a:ext cx="381000" cy="365125"/>
          </a:xfrm>
        </p:spPr>
        <p:txBody>
          <a:bodyPr/>
          <a:lstStyle/>
          <a:p>
            <a:fld id="{B6F15528-21DE-4FAA-801E-634DDDAF4B2B}" type="slidenum">
              <a:rPr lang="en-US" smtClean="0"/>
              <a:pPr/>
              <a:t>19</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480" y="4419510"/>
            <a:ext cx="1155281" cy="1490314"/>
          </a:xfrm>
          <a:prstGeom prst="rect">
            <a:avLst/>
          </a:prstGeom>
        </p:spPr>
      </p:pic>
      <p:sp>
        <p:nvSpPr>
          <p:cNvPr id="12" name="TextBox 11"/>
          <p:cNvSpPr txBox="1"/>
          <p:nvPr/>
        </p:nvSpPr>
        <p:spPr>
          <a:xfrm>
            <a:off x="7911481" y="5902227"/>
            <a:ext cx="1149392" cy="150811"/>
          </a:xfrm>
          <a:prstGeom prst="rect">
            <a:avLst/>
          </a:prstGeom>
          <a:noFill/>
        </p:spPr>
        <p:txBody>
          <a:bodyPr wrap="square" lIns="0" tIns="27432" rIns="0" bIns="0" rtlCol="0">
            <a:spAutoFit/>
          </a:bodyPr>
          <a:lstStyle/>
          <a:p>
            <a:r>
              <a:rPr lang="en-US" sz="800" dirty="0" smtClean="0"/>
              <a:t>Explore the Unknown</a:t>
            </a:r>
            <a:endParaRPr lang="en-US" sz="800" dirty="0"/>
          </a:p>
        </p:txBody>
      </p:sp>
      <p:sp>
        <p:nvSpPr>
          <p:cNvPr id="13" name="TextBox 12"/>
          <p:cNvSpPr txBox="1"/>
          <p:nvPr/>
        </p:nvSpPr>
        <p:spPr>
          <a:xfrm>
            <a:off x="5612698" y="5902225"/>
            <a:ext cx="1149392" cy="150811"/>
          </a:xfrm>
          <a:prstGeom prst="rect">
            <a:avLst/>
          </a:prstGeom>
          <a:noFill/>
        </p:spPr>
        <p:txBody>
          <a:bodyPr wrap="square" lIns="0" tIns="27432" rIns="0" bIns="0" rtlCol="0">
            <a:spAutoFit/>
          </a:bodyPr>
          <a:lstStyle/>
          <a:p>
            <a:r>
              <a:rPr lang="en-US" sz="800" dirty="0" smtClean="0"/>
              <a:t>Neutrino Mass</a:t>
            </a:r>
            <a:endParaRPr lang="en-US" sz="8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918" y="4419511"/>
            <a:ext cx="1155281" cy="1490314"/>
          </a:xfrm>
          <a:prstGeom prst="rect">
            <a:avLst/>
          </a:prstGeom>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t="6680" b="6153"/>
          <a:stretch/>
        </p:blipFill>
        <p:spPr>
          <a:xfrm>
            <a:off x="6762090" y="1997715"/>
            <a:ext cx="2298781" cy="2285338"/>
          </a:xfrm>
          <a:prstGeom prst="rect">
            <a:avLst/>
          </a:prstGeom>
        </p:spPr>
      </p:pic>
      <p:pic>
        <p:nvPicPr>
          <p:cNvPr id="1026" name="Picture 2" descr="http://i.livescience.com/images/i/000/068/875/original/fermilab-mov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762090" y="1002855"/>
            <a:ext cx="2298783" cy="87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6199" y="4419510"/>
            <a:ext cx="1155281" cy="1490314"/>
          </a:xfrm>
          <a:prstGeom prst="rect">
            <a:avLst/>
          </a:prstGeom>
        </p:spPr>
      </p:pic>
      <p:sp>
        <p:nvSpPr>
          <p:cNvPr id="14" name="TextBox 13"/>
          <p:cNvSpPr txBox="1"/>
          <p:nvPr/>
        </p:nvSpPr>
        <p:spPr>
          <a:xfrm>
            <a:off x="6756199" y="5902226"/>
            <a:ext cx="1149392" cy="150811"/>
          </a:xfrm>
          <a:prstGeom prst="rect">
            <a:avLst/>
          </a:prstGeom>
          <a:noFill/>
        </p:spPr>
        <p:txBody>
          <a:bodyPr wrap="square" lIns="0" tIns="27432" rIns="0" bIns="0" rtlCol="0">
            <a:spAutoFit/>
          </a:bodyPr>
          <a:lstStyle/>
          <a:p>
            <a:r>
              <a:rPr lang="en-US" sz="800" dirty="0" smtClean="0"/>
              <a:t>Dark matter</a:t>
            </a:r>
            <a:endParaRPr lang="en-US" sz="800" dirty="0"/>
          </a:p>
        </p:txBody>
      </p:sp>
      <p:sp>
        <p:nvSpPr>
          <p:cNvPr id="2" name="Footer Placeholder 1"/>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1236169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745" y="2533099"/>
            <a:ext cx="5060021" cy="2892207"/>
          </a:xfrm>
          <a:prstGeom prst="rect">
            <a:avLst/>
          </a:prstGeom>
        </p:spPr>
      </p:pic>
      <p:sp>
        <p:nvSpPr>
          <p:cNvPr id="4" name="Content Placeholder 3"/>
          <p:cNvSpPr>
            <a:spLocks noGrp="1"/>
          </p:cNvSpPr>
          <p:nvPr>
            <p:ph idx="1"/>
          </p:nvPr>
        </p:nvSpPr>
        <p:spPr>
          <a:xfrm>
            <a:off x="352426" y="866776"/>
            <a:ext cx="8410575" cy="1666324"/>
          </a:xfrm>
        </p:spPr>
        <p:txBody>
          <a:bodyPr>
            <a:normAutofit fontScale="47500" lnSpcReduction="20000"/>
          </a:bodyPr>
          <a:lstStyle/>
          <a:p>
            <a:pPr marL="0" indent="0">
              <a:buNone/>
            </a:pPr>
            <a:r>
              <a:rPr lang="en-US" sz="4400" dirty="0" smtClean="0">
                <a:solidFill>
                  <a:schemeClr val="tx2"/>
                </a:solidFill>
              </a:rPr>
              <a:t>…is to understand how the universe works at its most fundamental level:</a:t>
            </a:r>
          </a:p>
          <a:p>
            <a:r>
              <a:rPr lang="en-US" sz="4400" dirty="0" smtClean="0">
                <a:solidFill>
                  <a:schemeClr val="tx2"/>
                </a:solidFill>
              </a:rPr>
              <a:t>Discover the most elementary constituents of matter and energy</a:t>
            </a:r>
          </a:p>
          <a:p>
            <a:r>
              <a:rPr lang="en-US" sz="4400" dirty="0" smtClean="0">
                <a:solidFill>
                  <a:schemeClr val="tx2"/>
                </a:solidFill>
              </a:rPr>
              <a:t>Probe the interactions between them</a:t>
            </a:r>
          </a:p>
          <a:p>
            <a:r>
              <a:rPr lang="en-US" sz="4400" dirty="0" smtClean="0">
                <a:solidFill>
                  <a:schemeClr val="tx2"/>
                </a:solidFill>
              </a:rPr>
              <a:t>Explore the basic nature of space and time</a:t>
            </a:r>
          </a:p>
          <a:p>
            <a:pPr marL="0" indent="0">
              <a:buNone/>
            </a:pP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The High Energy Physics Program Mission</a:t>
            </a:r>
            <a:endParaRPr lang="en-US" dirty="0"/>
          </a:p>
        </p:txBody>
      </p:sp>
      <p:sp>
        <p:nvSpPr>
          <p:cNvPr id="2" name="Slide Number Placeholder 1"/>
          <p:cNvSpPr>
            <a:spLocks noGrp="1"/>
          </p:cNvSpPr>
          <p:nvPr>
            <p:ph type="sldNum" sz="quarter" idx="11"/>
          </p:nvPr>
        </p:nvSpPr>
        <p:spPr/>
        <p:txBody>
          <a:bodyPr/>
          <a:lstStyle/>
          <a:p>
            <a:pPr>
              <a:defRPr/>
            </a:pPr>
            <a:fld id="{56F4B2E3-7CDC-4972-8D42-2D141A8D5E9A}" type="slidenum">
              <a:rPr lang="en-US" smtClean="0"/>
              <a:pPr>
                <a:defRPr/>
              </a:pPr>
              <a:t>2</a:t>
            </a:fld>
            <a:endParaRPr lang="en-US"/>
          </a:p>
        </p:txBody>
      </p:sp>
      <p:sp>
        <p:nvSpPr>
          <p:cNvPr id="8" name="Content Placeholder 1"/>
          <p:cNvSpPr txBox="1">
            <a:spLocks/>
          </p:cNvSpPr>
          <p:nvPr/>
        </p:nvSpPr>
        <p:spPr bwMode="auto">
          <a:xfrm>
            <a:off x="352426" y="5368744"/>
            <a:ext cx="8457089" cy="888044"/>
          </a:xfrm>
          <a:prstGeom prst="rect">
            <a:avLst/>
          </a:prstGeom>
          <a:noFill/>
          <a:ln w="9525">
            <a:noFill/>
            <a:miter lim="800000"/>
            <a:headEnd/>
            <a:tailEnd/>
          </a:ln>
        </p:spPr>
        <p:txBody>
          <a:bodyPr vert="horz" wrap="square" lIns="91429" tIns="45714" rIns="91429" bIns="45714" numCol="1" anchor="t" anchorCtr="0" compatLnSpc="1">
            <a:prstTxWarp prst="textNoShape">
              <a:avLst/>
            </a:prstTxWarp>
            <a:normAutofit/>
          </a:bodyPr>
          <a:lstStyle>
            <a:lvl1pPr marL="342860" indent="-342860" algn="l" rtl="0" eaLnBrk="0" fontAlgn="base" hangingPunct="0">
              <a:spcBef>
                <a:spcPct val="20000"/>
              </a:spcBef>
              <a:spcAft>
                <a:spcPct val="0"/>
              </a:spcAft>
              <a:buFont typeface="Arial" charset="0"/>
              <a:buChar char="•"/>
              <a:defRPr lang="en-US" sz="2400" b="1" kern="1200">
                <a:solidFill>
                  <a:schemeClr val="tx1"/>
                </a:solidFill>
                <a:latin typeface="+mn-lt"/>
                <a:ea typeface="+mn-ea"/>
                <a:cs typeface="Arial" pitchFamily="34" charset="0"/>
              </a:defRPr>
            </a:lvl1pPr>
            <a:lvl2pPr marL="742863" indent="-285717" algn="l" rtl="0" eaLnBrk="0" fontAlgn="base" hangingPunct="0">
              <a:spcBef>
                <a:spcPct val="20000"/>
              </a:spcBef>
              <a:spcAft>
                <a:spcPct val="0"/>
              </a:spcAft>
              <a:buFont typeface="Arial" charset="0"/>
              <a:buChar char="–"/>
              <a:defRPr lang="en-US" sz="2200" kern="1200">
                <a:solidFill>
                  <a:srgbClr val="367317"/>
                </a:solidFill>
                <a:latin typeface="+mn-lt"/>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3pPr>
            <a:lvl4pPr marL="1600013"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4pPr>
            <a:lvl5pPr marL="2057159"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i="1" dirty="0">
              <a:solidFill>
                <a:srgbClr val="006600"/>
              </a:solidFill>
            </a:endParaRPr>
          </a:p>
        </p:txBody>
      </p:sp>
      <p:sp>
        <p:nvSpPr>
          <p:cNvPr id="10" name="Content Placeholder 1"/>
          <p:cNvSpPr txBox="1">
            <a:spLocks/>
          </p:cNvSpPr>
          <p:nvPr/>
        </p:nvSpPr>
        <p:spPr bwMode="auto">
          <a:xfrm>
            <a:off x="352427" y="2791669"/>
            <a:ext cx="3124318" cy="1995054"/>
          </a:xfrm>
          <a:prstGeom prst="rect">
            <a:avLst/>
          </a:prstGeom>
          <a:noFill/>
          <a:ln w="9525">
            <a:noFill/>
            <a:miter lim="800000"/>
            <a:headEnd/>
            <a:tailEnd/>
          </a:ln>
        </p:spPr>
        <p:txBody>
          <a:bodyPr vert="horz" wrap="square" lIns="91429" tIns="45714" rIns="91429" bIns="45714" numCol="1" anchor="t" anchorCtr="0" compatLnSpc="1">
            <a:prstTxWarp prst="textNoShape">
              <a:avLst/>
            </a:prstTxWarp>
            <a:noAutofit/>
          </a:bodyPr>
          <a:lstStyle>
            <a:lvl1pPr marL="342860" indent="-342860" algn="l" rtl="0" eaLnBrk="0" fontAlgn="base" hangingPunct="0">
              <a:spcBef>
                <a:spcPct val="20000"/>
              </a:spcBef>
              <a:spcAft>
                <a:spcPct val="0"/>
              </a:spcAft>
              <a:buFont typeface="Arial" charset="0"/>
              <a:buChar char="•"/>
              <a:defRPr lang="en-US" sz="2400" b="1" kern="1200">
                <a:solidFill>
                  <a:schemeClr val="tx1"/>
                </a:solidFill>
                <a:latin typeface="+mn-lt"/>
                <a:ea typeface="+mn-ea"/>
                <a:cs typeface="Arial" pitchFamily="34" charset="0"/>
              </a:defRPr>
            </a:lvl1pPr>
            <a:lvl2pPr marL="742863" indent="-285717" algn="l" rtl="0" eaLnBrk="0" fontAlgn="base" hangingPunct="0">
              <a:spcBef>
                <a:spcPct val="20000"/>
              </a:spcBef>
              <a:spcAft>
                <a:spcPct val="0"/>
              </a:spcAft>
              <a:buFont typeface="Arial" charset="0"/>
              <a:buChar char="–"/>
              <a:defRPr lang="en-US" sz="2200" kern="1200">
                <a:solidFill>
                  <a:srgbClr val="367317"/>
                </a:solidFill>
                <a:latin typeface="+mn-lt"/>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3pPr>
            <a:lvl4pPr marL="1600013"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4pPr>
            <a:lvl5pPr marL="2057159"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t>The Standard Model (SM) describes the elementary particles that make up ordinary matter and the forces that govern them with </a:t>
            </a:r>
            <a:r>
              <a:rPr lang="en-US" sz="2000" i="1" dirty="0" smtClean="0"/>
              <a:t>very high precision</a:t>
            </a:r>
            <a:r>
              <a:rPr lang="en-US" sz="2000" dirty="0" smtClean="0"/>
              <a:t>.</a:t>
            </a:r>
          </a:p>
        </p:txBody>
      </p:sp>
      <p:sp>
        <p:nvSpPr>
          <p:cNvPr id="12" name="Content Placeholder 1"/>
          <p:cNvSpPr txBox="1">
            <a:spLocks/>
          </p:cNvSpPr>
          <p:nvPr/>
        </p:nvSpPr>
        <p:spPr bwMode="auto">
          <a:xfrm>
            <a:off x="352427" y="5425306"/>
            <a:ext cx="8386220" cy="888044"/>
          </a:xfrm>
          <a:prstGeom prst="rect">
            <a:avLst/>
          </a:prstGeom>
          <a:noFill/>
          <a:ln w="9525">
            <a:noFill/>
            <a:miter lim="800000"/>
            <a:headEnd/>
            <a:tailEnd/>
          </a:ln>
        </p:spPr>
        <p:txBody>
          <a:bodyPr vert="horz" wrap="square" lIns="91429" tIns="45714" rIns="91429" bIns="45714" numCol="1" anchor="t" anchorCtr="0" compatLnSpc="1">
            <a:prstTxWarp prst="textNoShape">
              <a:avLst/>
            </a:prstTxWarp>
            <a:normAutofit/>
          </a:bodyPr>
          <a:lstStyle>
            <a:lvl1pPr marL="342860" indent="-342860" algn="l" rtl="0" eaLnBrk="0" fontAlgn="base" hangingPunct="0">
              <a:spcBef>
                <a:spcPct val="20000"/>
              </a:spcBef>
              <a:spcAft>
                <a:spcPct val="0"/>
              </a:spcAft>
              <a:buFont typeface="Arial" charset="0"/>
              <a:buChar char="•"/>
              <a:defRPr lang="en-US" sz="2400" b="1" kern="1200">
                <a:solidFill>
                  <a:schemeClr val="tx1"/>
                </a:solidFill>
                <a:latin typeface="+mn-lt"/>
                <a:ea typeface="+mn-ea"/>
                <a:cs typeface="Arial" pitchFamily="34" charset="0"/>
              </a:defRPr>
            </a:lvl1pPr>
            <a:lvl2pPr marL="742863" indent="-285717" algn="l" rtl="0" eaLnBrk="0" fontAlgn="base" hangingPunct="0">
              <a:spcBef>
                <a:spcPct val="20000"/>
              </a:spcBef>
              <a:spcAft>
                <a:spcPct val="0"/>
              </a:spcAft>
              <a:buFont typeface="Arial" charset="0"/>
              <a:buChar char="–"/>
              <a:defRPr lang="en-US" sz="2200" kern="1200">
                <a:solidFill>
                  <a:srgbClr val="367317"/>
                </a:solidFill>
                <a:latin typeface="+mn-lt"/>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3pPr>
            <a:lvl4pPr marL="1600013"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4pPr>
            <a:lvl5pPr marL="2057159"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With the discovery of the Higgs boson, we have all the nominal pieces of the SM in place. </a:t>
            </a:r>
            <a:r>
              <a:rPr lang="en-US" i="1" dirty="0" smtClean="0">
                <a:solidFill>
                  <a:schemeClr val="tx2"/>
                </a:solidFill>
              </a:rPr>
              <a:t>But they don’t all fit perfectly…</a:t>
            </a:r>
            <a:endParaRPr lang="en-US" i="1" dirty="0">
              <a:solidFill>
                <a:schemeClr val="tx2"/>
              </a:solidFill>
            </a:endParaRPr>
          </a:p>
        </p:txBody>
      </p:sp>
      <p:sp>
        <p:nvSpPr>
          <p:cNvPr id="5" name="Footer Placeholder 4"/>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2007117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200025" y="866776"/>
            <a:ext cx="8743253" cy="3013848"/>
          </a:xfrm>
        </p:spPr>
        <p:txBody>
          <a:bodyPr>
            <a:normAutofit fontScale="77500" lnSpcReduction="20000"/>
          </a:bodyPr>
          <a:lstStyle/>
          <a:p>
            <a:r>
              <a:rPr lang="en-US" dirty="0" smtClean="0"/>
              <a:t>The long-baseline neutrino experiment has transformed into the Deep Underground Neutrino Experiment (DUNE)</a:t>
            </a:r>
          </a:p>
          <a:p>
            <a:pPr lvl="1"/>
            <a:r>
              <a:rPr lang="en-US" dirty="0" smtClean="0"/>
              <a:t>Major milestone in the implementation of the P5 report strategy</a:t>
            </a:r>
          </a:p>
          <a:p>
            <a:r>
              <a:rPr lang="en-US" dirty="0" smtClean="0"/>
              <a:t>Collaboration includes 700 scientists from 23 countries in Asia, Europe, and North and South America</a:t>
            </a:r>
          </a:p>
          <a:p>
            <a:pPr lvl="1"/>
            <a:r>
              <a:rPr lang="en-US" dirty="0"/>
              <a:t>André Rubbia (ETH Zurich) and Mark Thomson (University of Cambridge) have been elected spokespersons of the international collaboration</a:t>
            </a:r>
          </a:p>
          <a:p>
            <a:r>
              <a:rPr lang="en-US" dirty="0" smtClean="0"/>
              <a:t>First collaboration meeting was held April 16—18 at FNAL</a:t>
            </a:r>
          </a:p>
          <a:p>
            <a:pPr lvl="1"/>
            <a:r>
              <a:rPr lang="en-US" dirty="0" smtClean="0"/>
              <a:t>DUNE seeks further </a:t>
            </a:r>
            <a:r>
              <a:rPr lang="en-US" dirty="0"/>
              <a:t>international partners to participate in </a:t>
            </a:r>
            <a:r>
              <a:rPr lang="en-US" dirty="0" smtClean="0"/>
              <a:t>this world-class experiment!</a:t>
            </a:r>
          </a:p>
          <a:p>
            <a:r>
              <a:rPr lang="en-US" dirty="0" smtClean="0"/>
              <a:t>DOE is working with the International LBNF/DUNE programs to develop the organizational structure</a:t>
            </a:r>
            <a:endParaRPr lang="en-US" dirty="0"/>
          </a:p>
        </p:txBody>
      </p:sp>
      <p:sp>
        <p:nvSpPr>
          <p:cNvPr id="2" name="Title 1"/>
          <p:cNvSpPr>
            <a:spLocks noGrp="1"/>
          </p:cNvSpPr>
          <p:nvPr>
            <p:ph type="title"/>
          </p:nvPr>
        </p:nvSpPr>
        <p:spPr/>
        <p:txBody>
          <a:bodyPr>
            <a:normAutofit fontScale="90000"/>
          </a:bodyPr>
          <a:lstStyle/>
          <a:p>
            <a:r>
              <a:rPr lang="en-US" sz="3300" b="1" dirty="0" smtClean="0"/>
              <a:t>Intensity Frontier Highlight:</a:t>
            </a:r>
            <a:br>
              <a:rPr lang="en-US" sz="3300" b="1" dirty="0" smtClean="0"/>
            </a:br>
            <a:r>
              <a:rPr lang="en-US" sz="2200" dirty="0">
                <a:solidFill>
                  <a:srgbClr val="C00000"/>
                </a:solidFill>
              </a:rPr>
              <a:t>International </a:t>
            </a:r>
            <a:r>
              <a:rPr lang="en-US" sz="2200" dirty="0" smtClean="0">
                <a:solidFill>
                  <a:srgbClr val="C00000"/>
                </a:solidFill>
              </a:rPr>
              <a:t>Collaboration Established for DUNE</a:t>
            </a:r>
            <a:endParaRPr lang="en-US" sz="2200" dirty="0">
              <a:solidFill>
                <a:srgbClr val="C00000"/>
              </a:solidFill>
            </a:endParaRPr>
          </a:p>
        </p:txBody>
      </p:sp>
      <p:sp>
        <p:nvSpPr>
          <p:cNvPr id="13" name="Slide Number Placeholder 3"/>
          <p:cNvSpPr>
            <a:spLocks noGrp="1"/>
          </p:cNvSpPr>
          <p:nvPr>
            <p:ph type="sldNum" sz="quarter" idx="11"/>
          </p:nvPr>
        </p:nvSpPr>
        <p:spPr/>
        <p:txBody>
          <a:bodyPr/>
          <a:lstStyle/>
          <a:p>
            <a:fld id="{B6F15528-21DE-4FAA-801E-634DDDAF4B2B}" type="slidenum">
              <a:rPr lang="en-US" smtClean="0"/>
              <a:pPr/>
              <a:t>20</a:t>
            </a:fld>
            <a:endParaRPr lang="en-US" dirty="0"/>
          </a:p>
        </p:txBody>
      </p:sp>
      <p:sp>
        <p:nvSpPr>
          <p:cNvPr id="5" name="Footer Placeholder 4"/>
          <p:cNvSpPr>
            <a:spLocks noGrp="1"/>
          </p:cNvSpPr>
          <p:nvPr>
            <p:ph type="ftr" sz="quarter" idx="12"/>
          </p:nvPr>
        </p:nvSpPr>
        <p:spPr/>
        <p:txBody>
          <a:bodyPr/>
          <a:lstStyle/>
          <a:p>
            <a:r>
              <a:rPr lang="en-US" smtClean="0">
                <a:solidFill>
                  <a:srgbClr val="0F6636"/>
                </a:solidFill>
              </a:rPr>
              <a:t>NAS Board on Physics and Astronomy – 4/24/2015</a:t>
            </a:r>
            <a:endParaRPr lang="en-US" dirty="0">
              <a:solidFill>
                <a:srgbClr val="0F6636"/>
              </a:solidFill>
            </a:endParaRPr>
          </a:p>
        </p:txBody>
      </p:sp>
      <p:grpSp>
        <p:nvGrpSpPr>
          <p:cNvPr id="3" name="Group 2"/>
          <p:cNvGrpSpPr/>
          <p:nvPr/>
        </p:nvGrpSpPr>
        <p:grpSpPr>
          <a:xfrm>
            <a:off x="555510" y="3735658"/>
            <a:ext cx="8032980" cy="2482577"/>
            <a:chOff x="60404" y="3360736"/>
            <a:chExt cx="9043093" cy="2857500"/>
          </a:xfrm>
        </p:grpSpPr>
        <p:pic>
          <p:nvPicPr>
            <p:cNvPr id="2052" name="Picture 4" descr="http://www.symmetrymagazine.org/sites/default/files/images/standard/DU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4" y="3360736"/>
              <a:ext cx="860692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nal.gov/pub/today/archive/archive_2015/images/rubb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997" y="3360736"/>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fnal.gov/pub/today/archive/archive_2015/images/mark-thom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997" y="4789486"/>
              <a:ext cx="952500" cy="1428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2275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1"/>
          <p:cNvSpPr>
            <a:spLocks noGrp="1"/>
          </p:cNvSpPr>
          <p:nvPr>
            <p:ph idx="1"/>
          </p:nvPr>
        </p:nvSpPr>
        <p:spPr>
          <a:xfrm>
            <a:off x="152400" y="866774"/>
            <a:ext cx="8839199" cy="5608454"/>
          </a:xfrm>
        </p:spPr>
        <p:txBody>
          <a:bodyPr>
            <a:normAutofit fontScale="77500" lnSpcReduction="20000"/>
          </a:bodyPr>
          <a:lstStyle/>
          <a:p>
            <a:pPr marL="0" indent="0">
              <a:buNone/>
            </a:pPr>
            <a:r>
              <a:rPr lang="en-US" dirty="0" smtClean="0">
                <a:solidFill>
                  <a:srgbClr val="000099"/>
                </a:solidFill>
              </a:rPr>
              <a:t>Exploring the unknown through precision measurements</a:t>
            </a:r>
          </a:p>
          <a:p>
            <a:r>
              <a:rPr lang="en-US" dirty="0" smtClean="0"/>
              <a:t>Development of muon-beam based program at Fermilab continues:</a:t>
            </a:r>
          </a:p>
          <a:p>
            <a:pPr lvl="1"/>
            <a:r>
              <a:rPr lang="en-US" b="1" i="1" dirty="0" smtClean="0"/>
              <a:t>Muon g-2</a:t>
            </a:r>
            <a:r>
              <a:rPr lang="en-US" b="1" dirty="0"/>
              <a:t>:  </a:t>
            </a:r>
            <a:r>
              <a:rPr lang="en-US" dirty="0" smtClean="0"/>
              <a:t>Cryogenic </a:t>
            </a:r>
            <a:r>
              <a:rPr lang="en-US" dirty="0"/>
              <a:t>test of the </a:t>
            </a:r>
            <a:r>
              <a:rPr lang="en-US" dirty="0" smtClean="0"/>
              <a:t>SC magnet system will be completed before </a:t>
            </a:r>
            <a:r>
              <a:rPr lang="en-US" dirty="0" err="1" smtClean="0"/>
              <a:t>baselining</a:t>
            </a:r>
            <a:endParaRPr lang="en-US" i="1" dirty="0"/>
          </a:p>
          <a:p>
            <a:pPr lvl="1"/>
            <a:r>
              <a:rPr lang="en-US" b="1" i="1" dirty="0" smtClean="0"/>
              <a:t>Mu2e</a:t>
            </a:r>
            <a:r>
              <a:rPr lang="en-US" b="1" dirty="0" smtClean="0"/>
              <a:t>:  </a:t>
            </a:r>
            <a:r>
              <a:rPr lang="en-US" dirty="0" smtClean="0"/>
              <a:t>Reached CD-2/3 on March 4, 2015</a:t>
            </a:r>
            <a:endParaRPr lang="en-US" i="1" dirty="0" smtClean="0"/>
          </a:p>
          <a:p>
            <a:r>
              <a:rPr lang="en-US" dirty="0" smtClean="0"/>
              <a:t>Collaborating with Japan on </a:t>
            </a:r>
            <a:r>
              <a:rPr lang="en-US" i="1" dirty="0" smtClean="0"/>
              <a:t>K</a:t>
            </a:r>
            <a:r>
              <a:rPr lang="en-US" dirty="0" smtClean="0"/>
              <a:t> meson, </a:t>
            </a:r>
            <a:r>
              <a:rPr lang="en-US" i="1" dirty="0" smtClean="0"/>
              <a:t>c/b</a:t>
            </a:r>
            <a:r>
              <a:rPr lang="en-US" dirty="0" smtClean="0"/>
              <a:t> quark, and </a:t>
            </a:r>
            <a:r>
              <a:rPr lang="el-GR" i="1" dirty="0" smtClean="0"/>
              <a:t>τ</a:t>
            </a:r>
            <a:r>
              <a:rPr lang="en-US" dirty="0" smtClean="0"/>
              <a:t> lepton precision studies:</a:t>
            </a:r>
          </a:p>
          <a:p>
            <a:pPr lvl="1"/>
            <a:r>
              <a:rPr lang="en-US" b="1" i="1" dirty="0" smtClean="0"/>
              <a:t>Belle </a:t>
            </a:r>
            <a:r>
              <a:rPr lang="en-US" i="1" dirty="0" smtClean="0"/>
              <a:t>II: </a:t>
            </a:r>
            <a:r>
              <a:rPr lang="en-US" dirty="0"/>
              <a:t>r</a:t>
            </a:r>
            <a:r>
              <a:rPr lang="en-US" dirty="0" smtClean="0"/>
              <a:t>eached CD-3 in </a:t>
            </a:r>
            <a:r>
              <a:rPr lang="en-US" dirty="0"/>
              <a:t>April </a:t>
            </a:r>
            <a:r>
              <a:rPr lang="en-US" dirty="0" smtClean="0"/>
              <a:t>2014</a:t>
            </a:r>
          </a:p>
          <a:p>
            <a:pPr lvl="1"/>
            <a:r>
              <a:rPr lang="en-US" b="1" i="1" dirty="0" smtClean="0"/>
              <a:t>K0TO</a:t>
            </a:r>
          </a:p>
          <a:p>
            <a:pPr lvl="1"/>
            <a:endParaRPr lang="en-US" sz="1000" dirty="0" smtClean="0">
              <a:solidFill>
                <a:srgbClr val="000099"/>
              </a:solidFill>
            </a:endParaRPr>
          </a:p>
          <a:p>
            <a:pPr marL="0" indent="0">
              <a:buNone/>
            </a:pPr>
            <a:r>
              <a:rPr lang="en-US" dirty="0" smtClean="0">
                <a:solidFill>
                  <a:srgbClr val="000099"/>
                </a:solidFill>
              </a:rPr>
              <a:t>Identify the physics of dark matter</a:t>
            </a:r>
          </a:p>
          <a:p>
            <a:r>
              <a:rPr lang="en-US" i="1" dirty="0" smtClean="0"/>
              <a:t>APEX</a:t>
            </a:r>
            <a:r>
              <a:rPr lang="en-US" dirty="0" smtClean="0"/>
              <a:t> and </a:t>
            </a:r>
            <a:r>
              <a:rPr lang="en-US" i="1" dirty="0" smtClean="0"/>
              <a:t>Heavy Photon Search </a:t>
            </a:r>
            <a:r>
              <a:rPr lang="en-US" dirty="0" smtClean="0"/>
              <a:t>performing particle beam based searches for DM</a:t>
            </a:r>
          </a:p>
          <a:p>
            <a:pPr lvl="1"/>
            <a:r>
              <a:rPr lang="en-US" i="1" dirty="0" smtClean="0"/>
              <a:t>Heavy Photon Search (HPS) </a:t>
            </a:r>
            <a:r>
              <a:rPr lang="en-US" dirty="0" smtClean="0"/>
              <a:t>expects first physics run this month!</a:t>
            </a:r>
          </a:p>
          <a:p>
            <a:pPr lvl="1"/>
            <a:endParaRPr lang="en-US" sz="1000" dirty="0" smtClean="0"/>
          </a:p>
          <a:p>
            <a:pPr marL="0" indent="0">
              <a:buNone/>
            </a:pPr>
            <a:r>
              <a:rPr lang="en-US" dirty="0" smtClean="0">
                <a:solidFill>
                  <a:srgbClr val="000099"/>
                </a:solidFill>
              </a:rPr>
              <a:t>Pursuing </a:t>
            </a:r>
            <a:r>
              <a:rPr lang="en-US" dirty="0">
                <a:solidFill>
                  <a:srgbClr val="000099"/>
                </a:solidFill>
              </a:rPr>
              <a:t>the physics associated with neutrino mass</a:t>
            </a:r>
          </a:p>
          <a:p>
            <a:r>
              <a:rPr lang="en-US" dirty="0" smtClean="0"/>
              <a:t>Mass hierarchy &amp; </a:t>
            </a:r>
            <a:r>
              <a:rPr lang="el-GR" i="1" dirty="0" smtClean="0"/>
              <a:t>ν</a:t>
            </a:r>
            <a:r>
              <a:rPr lang="en-US" dirty="0" smtClean="0"/>
              <a:t> properties studied </a:t>
            </a:r>
            <a:r>
              <a:rPr lang="en-US" dirty="0"/>
              <a:t>at Fermilab, Japan, China, and underground:</a:t>
            </a:r>
          </a:p>
          <a:p>
            <a:pPr lvl="1"/>
            <a:r>
              <a:rPr lang="en-US" i="1" dirty="0" err="1"/>
              <a:t>Daya</a:t>
            </a:r>
            <a:r>
              <a:rPr lang="en-US" i="1" dirty="0"/>
              <a:t> Bay, </a:t>
            </a:r>
            <a:r>
              <a:rPr lang="en-US" i="1" dirty="0" err="1"/>
              <a:t>MicroBooNE</a:t>
            </a:r>
            <a:r>
              <a:rPr lang="en-US" i="1" dirty="0"/>
              <a:t>, </a:t>
            </a:r>
            <a:r>
              <a:rPr lang="en-US" i="1" dirty="0" err="1"/>
              <a:t>MINERvA</a:t>
            </a:r>
            <a:r>
              <a:rPr lang="en-US" i="1" dirty="0"/>
              <a:t>, MINOS+, </a:t>
            </a:r>
            <a:r>
              <a:rPr lang="en-US" i="1" dirty="0" err="1"/>
              <a:t>NOvA</a:t>
            </a:r>
            <a:r>
              <a:rPr lang="en-US" i="1" dirty="0"/>
              <a:t>, Super-K, T2K</a:t>
            </a:r>
          </a:p>
          <a:p>
            <a:r>
              <a:rPr lang="en-US" dirty="0" smtClean="0"/>
              <a:t>Sterile neutrino search and neutrino CP violation program continues to evolve:</a:t>
            </a:r>
            <a:endParaRPr lang="en-US" dirty="0"/>
          </a:p>
          <a:p>
            <a:pPr lvl="1"/>
            <a:r>
              <a:rPr lang="en-US" dirty="0" smtClean="0"/>
              <a:t>Fermilab </a:t>
            </a:r>
            <a:r>
              <a:rPr lang="en-US" dirty="0"/>
              <a:t>short-baseline neutrino (SBN) program will complement </a:t>
            </a:r>
            <a:r>
              <a:rPr lang="en-US" i="1" dirty="0" err="1"/>
              <a:t>MicroBooNE</a:t>
            </a:r>
            <a:r>
              <a:rPr lang="en-US" dirty="0"/>
              <a:t> with </a:t>
            </a:r>
            <a:r>
              <a:rPr lang="en-US" i="1" dirty="0"/>
              <a:t>ICARUS</a:t>
            </a:r>
            <a:r>
              <a:rPr lang="en-US" dirty="0"/>
              <a:t> arrival </a:t>
            </a:r>
            <a:r>
              <a:rPr lang="en-US" dirty="0" smtClean="0"/>
              <a:t>in </a:t>
            </a:r>
            <a:r>
              <a:rPr lang="en-US" dirty="0"/>
              <a:t>2017, LAr1-ND installation in 2018</a:t>
            </a:r>
          </a:p>
          <a:p>
            <a:pPr lvl="1"/>
            <a:r>
              <a:rPr lang="en-US" dirty="0"/>
              <a:t>Workshop on Intermediate Neutrino Program </a:t>
            </a:r>
            <a:r>
              <a:rPr lang="en-US" dirty="0" smtClean="0"/>
              <a:t>(WINP) at </a:t>
            </a:r>
            <a:r>
              <a:rPr lang="en-US" dirty="0"/>
              <a:t>BNL provided useful input for taking the next step in the non-FNAL neutrino program</a:t>
            </a:r>
          </a:p>
          <a:p>
            <a:pPr lvl="1"/>
            <a:r>
              <a:rPr lang="en-US" i="1" dirty="0"/>
              <a:t>DUNE</a:t>
            </a:r>
            <a:r>
              <a:rPr lang="en-US" dirty="0"/>
              <a:t> established as international long-baseline neutrino experiment</a:t>
            </a:r>
            <a:endParaRPr lang="en-US" sz="2800" dirty="0">
              <a:solidFill>
                <a:srgbClr val="000099"/>
              </a:solidFill>
            </a:endParaRPr>
          </a:p>
          <a:p>
            <a:endParaRPr lang="en-US" sz="2100" i="1" dirty="0" smtClean="0">
              <a:solidFill>
                <a:schemeClr val="tx1"/>
              </a:solidFill>
            </a:endParaRPr>
          </a:p>
          <a:p>
            <a:pPr marL="0" indent="0">
              <a:buNone/>
            </a:pPr>
            <a:endParaRPr lang="en-US" sz="2600" dirty="0" smtClean="0">
              <a:solidFill>
                <a:srgbClr val="000099"/>
              </a:solidFill>
            </a:endParaRPr>
          </a:p>
        </p:txBody>
      </p:sp>
      <p:sp>
        <p:nvSpPr>
          <p:cNvPr id="65538" name="Title 2"/>
          <p:cNvSpPr>
            <a:spLocks noGrp="1"/>
          </p:cNvSpPr>
          <p:nvPr>
            <p:ph type="title"/>
          </p:nvPr>
        </p:nvSpPr>
        <p:spPr/>
        <p:txBody>
          <a:bodyPr/>
          <a:lstStyle/>
          <a:p>
            <a:r>
              <a:rPr lang="en-US" b="1" dirty="0" smtClean="0"/>
              <a:t>Intensity Frontier Status</a:t>
            </a:r>
          </a:p>
        </p:txBody>
      </p:sp>
      <p:sp>
        <p:nvSpPr>
          <p:cNvPr id="4" name="Slide Number Placeholder 3"/>
          <p:cNvSpPr>
            <a:spLocks noGrp="1"/>
          </p:cNvSpPr>
          <p:nvPr>
            <p:ph type="sldNum" sz="quarter" idx="11"/>
          </p:nvPr>
        </p:nvSpPr>
        <p:spPr/>
        <p:txBody>
          <a:bodyPr/>
          <a:lstStyle/>
          <a:p>
            <a:fld id="{D757FE10-15E1-460C-A482-DCCBDA005350}" type="slidenum">
              <a:rPr lang="en-US" smtClean="0"/>
              <a:pPr/>
              <a:t>21</a:t>
            </a:fld>
            <a:endParaRPr lang="en-US"/>
          </a:p>
        </p:txBody>
      </p:sp>
      <p:sp>
        <p:nvSpPr>
          <p:cNvPr id="3" name="Footer Placeholder 2"/>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207883525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6" y="866775"/>
            <a:ext cx="8410575" cy="5367770"/>
          </a:xfrm>
        </p:spPr>
        <p:txBody>
          <a:bodyPr>
            <a:normAutofit fontScale="92500" lnSpcReduction="10000"/>
          </a:bodyPr>
          <a:lstStyle/>
          <a:p>
            <a:r>
              <a:rPr lang="en-US" dirty="0" smtClean="0"/>
              <a:t>The P5 report recommended completing the </a:t>
            </a:r>
            <a:r>
              <a:rPr lang="en-US" dirty="0"/>
              <a:t>Muon g-2 and Muon-to-electron Conversion (Mu2e) experiments at Fermilab, which provide complimentary ways of exploring the unknown for signs of new particles and </a:t>
            </a:r>
            <a:r>
              <a:rPr lang="en-US" dirty="0" smtClean="0"/>
              <a:t>interactions</a:t>
            </a:r>
          </a:p>
          <a:p>
            <a:r>
              <a:rPr lang="en-US" dirty="0" smtClean="0"/>
              <a:t>P5 recommended substantial investments in the U.S. neutrino program in order to develop</a:t>
            </a:r>
            <a:r>
              <a:rPr lang="en-US" dirty="0"/>
              <a:t>, with international partners, a coherent short- and long-baseline neutrino program hosted at </a:t>
            </a:r>
            <a:r>
              <a:rPr lang="en-US" dirty="0" smtClean="0"/>
              <a:t>Fermilab</a:t>
            </a:r>
          </a:p>
          <a:p>
            <a:pPr lvl="1"/>
            <a:r>
              <a:rPr lang="en-US" dirty="0" smtClean="0"/>
              <a:t>The </a:t>
            </a:r>
            <a:r>
              <a:rPr lang="en-US" dirty="0"/>
              <a:t>swift establishment of the international Deep Underground Neutrino Experiment (DUNE) is a strong indication of the high level of interest from the neutrino community in achieving this global </a:t>
            </a:r>
            <a:r>
              <a:rPr lang="en-US" dirty="0" smtClean="0"/>
              <a:t>vision</a:t>
            </a:r>
          </a:p>
          <a:p>
            <a:pPr lvl="1"/>
            <a:r>
              <a:rPr lang="en-US" dirty="0" smtClean="0"/>
              <a:t>The Fermilab Proton Improvement Plan II (PIP-II) </a:t>
            </a:r>
            <a:r>
              <a:rPr lang="en-US" dirty="0"/>
              <a:t>program of </a:t>
            </a:r>
            <a:r>
              <a:rPr lang="en-US" dirty="0" smtClean="0"/>
              <a:t>updates to </a:t>
            </a:r>
            <a:r>
              <a:rPr lang="en-US" dirty="0"/>
              <a:t>the accelerator </a:t>
            </a:r>
            <a:r>
              <a:rPr lang="en-US" dirty="0" smtClean="0"/>
              <a:t>complex will </a:t>
            </a:r>
            <a:r>
              <a:rPr lang="en-US" dirty="0"/>
              <a:t>provide proton beams with power </a:t>
            </a:r>
            <a:r>
              <a:rPr lang="en-US" dirty="0" smtClean="0"/>
              <a:t>&gt;1 MW </a:t>
            </a:r>
            <a:r>
              <a:rPr lang="en-US" dirty="0"/>
              <a:t>by the time of first operation of </a:t>
            </a:r>
            <a:r>
              <a:rPr lang="en-US" dirty="0" smtClean="0"/>
              <a:t>DUNE</a:t>
            </a:r>
          </a:p>
          <a:p>
            <a:pPr lvl="1"/>
            <a:r>
              <a:rPr lang="en-US" dirty="0" smtClean="0"/>
              <a:t>A </a:t>
            </a:r>
            <a:r>
              <a:rPr lang="en-US" dirty="0"/>
              <a:t>coordinated set of short-baseline neutrino experiments </a:t>
            </a:r>
            <a:r>
              <a:rPr lang="en-US" dirty="0" smtClean="0"/>
              <a:t>will </a:t>
            </a:r>
            <a:r>
              <a:rPr lang="en-US" dirty="0"/>
              <a:t>address the observed anomalies in current neutrino experiments while advancing the R&amp;D necessary for LBNF and DUNE</a:t>
            </a:r>
          </a:p>
          <a:p>
            <a:pPr lvl="1"/>
            <a:endParaRPr lang="en-US" dirty="0"/>
          </a:p>
          <a:p>
            <a:endParaRPr lang="en-US" dirty="0" smtClean="0"/>
          </a:p>
          <a:p>
            <a:endParaRPr lang="en-US" dirty="0"/>
          </a:p>
        </p:txBody>
      </p:sp>
      <p:sp>
        <p:nvSpPr>
          <p:cNvPr id="3" name="Title 2"/>
          <p:cNvSpPr>
            <a:spLocks noGrp="1"/>
          </p:cNvSpPr>
          <p:nvPr>
            <p:ph type="title"/>
          </p:nvPr>
        </p:nvSpPr>
        <p:spPr/>
        <p:txBody>
          <a:bodyPr/>
          <a:lstStyle/>
          <a:p>
            <a:r>
              <a:rPr lang="en-US" dirty="0" smtClean="0"/>
              <a:t>Intensity Frontier Strategy</a:t>
            </a:r>
            <a:endParaRPr lang="en-US"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22</a:t>
            </a:fld>
            <a:endParaRPr lang="en-US"/>
          </a:p>
        </p:txBody>
      </p:sp>
      <p:sp>
        <p:nvSpPr>
          <p:cNvPr id="5" name="Footer Placeholder 4"/>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32367593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7" name="Rounded Rectangle 6"/>
          <p:cNvSpPr/>
          <p:nvPr/>
        </p:nvSpPr>
        <p:spPr>
          <a:xfrm>
            <a:off x="556054" y="4285396"/>
            <a:ext cx="4485503" cy="941511"/>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solidFill>
                  <a:srgbClr val="FFFF00"/>
                </a:solidFill>
              </a:rPr>
              <a:t>Cosmic Frontier</a:t>
            </a:r>
            <a:endParaRPr lang="en-US" dirty="0">
              <a:solidFill>
                <a:srgbClr val="FFFF00"/>
              </a:solidFill>
            </a:endParaRPr>
          </a:p>
        </p:txBody>
      </p:sp>
      <p:sp>
        <p:nvSpPr>
          <p:cNvPr id="5" name="Text Placeholder 4"/>
          <p:cNvSpPr>
            <a:spLocks noGrp="1"/>
          </p:cNvSpPr>
          <p:nvPr>
            <p:ph type="body" idx="1"/>
          </p:nvPr>
        </p:nvSpPr>
        <p:spPr/>
        <p:txBody>
          <a:bodyPr/>
          <a:lstStyle/>
          <a:p>
            <a:endParaRPr lang="en-US" dirty="0">
              <a:solidFill>
                <a:srgbClr val="FFFF00"/>
              </a:solidFill>
            </a:endParaRPr>
          </a:p>
        </p:txBody>
      </p:sp>
    </p:spTree>
    <p:extLst>
      <p:ext uri="{BB962C8B-B14F-4D97-AF65-F5344CB8AC3E}">
        <p14:creationId xmlns:p14="http://schemas.microsoft.com/office/powerpoint/2010/main" val="1972616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352426" y="866775"/>
            <a:ext cx="6579365" cy="5506316"/>
          </a:xfrm>
        </p:spPr>
        <p:txBody>
          <a:bodyPr>
            <a:normAutofit fontScale="92500" lnSpcReduction="20000"/>
          </a:bodyPr>
          <a:lstStyle/>
          <a:p>
            <a:r>
              <a:rPr lang="en-US" dirty="0" smtClean="0"/>
              <a:t>Cosmic Frontier </a:t>
            </a:r>
            <a:r>
              <a:rPr lang="en-US" dirty="0"/>
              <a:t>researchers seek to reveal the nature of dark matter and dark energy by using naturally occurring particles to explore new </a:t>
            </a:r>
            <a:r>
              <a:rPr lang="en-US" dirty="0" smtClean="0"/>
              <a:t>phenomena</a:t>
            </a:r>
          </a:p>
          <a:p>
            <a:pPr lvl="1"/>
            <a:r>
              <a:rPr lang="en-US" dirty="0" smtClean="0"/>
              <a:t>The </a:t>
            </a:r>
            <a:r>
              <a:rPr lang="en-US" dirty="0"/>
              <a:t>highest-energy particles ever observed have come from cosmic </a:t>
            </a:r>
            <a:r>
              <a:rPr lang="en-US" dirty="0" smtClean="0"/>
              <a:t>sources</a:t>
            </a:r>
          </a:p>
          <a:p>
            <a:pPr lvl="1"/>
            <a:r>
              <a:rPr lang="en-US" dirty="0"/>
              <a:t>A</a:t>
            </a:r>
            <a:r>
              <a:rPr lang="en-US" dirty="0" smtClean="0"/>
              <a:t>ncient </a:t>
            </a:r>
            <a:r>
              <a:rPr lang="en-US" dirty="0"/>
              <a:t>light from distant galaxies allows the distribution of dark matter to be mapped and perhaps the nature of dark energy to be </a:t>
            </a:r>
            <a:r>
              <a:rPr lang="en-US" dirty="0" smtClean="0"/>
              <a:t>unraveled</a:t>
            </a:r>
          </a:p>
          <a:p>
            <a:pPr lvl="1"/>
            <a:r>
              <a:rPr lang="en-US" dirty="0" smtClean="0"/>
              <a:t>Ultra-sensitive </a:t>
            </a:r>
            <a:r>
              <a:rPr lang="en-US" dirty="0"/>
              <a:t>detectors deep underground may glimpse the dark matter passing through </a:t>
            </a:r>
            <a:r>
              <a:rPr lang="en-US" dirty="0" smtClean="0"/>
              <a:t>Earth</a:t>
            </a:r>
          </a:p>
          <a:p>
            <a:r>
              <a:rPr lang="en-US" dirty="0" smtClean="0"/>
              <a:t>The Cosmic Frontier pursues these science drivers:</a:t>
            </a:r>
          </a:p>
          <a:p>
            <a:pPr lvl="1"/>
            <a:r>
              <a:rPr lang="en-US" dirty="0" smtClean="0"/>
              <a:t>Identify </a:t>
            </a:r>
            <a:r>
              <a:rPr lang="en-US" dirty="0"/>
              <a:t>the new physics of </a:t>
            </a:r>
            <a:r>
              <a:rPr lang="en-US" b="1" dirty="0" smtClean="0"/>
              <a:t>dark matter</a:t>
            </a:r>
          </a:p>
          <a:p>
            <a:pPr lvl="1"/>
            <a:r>
              <a:rPr lang="en-US" dirty="0" smtClean="0"/>
              <a:t>Understand </a:t>
            </a:r>
            <a:r>
              <a:rPr lang="en-US" b="1" dirty="0"/>
              <a:t>cosmic acceleration</a:t>
            </a:r>
            <a:r>
              <a:rPr lang="en-US" dirty="0"/>
              <a:t>: </a:t>
            </a:r>
            <a:r>
              <a:rPr lang="en-US" dirty="0" smtClean="0"/>
              <a:t/>
            </a:r>
            <a:br>
              <a:rPr lang="en-US" dirty="0" smtClean="0"/>
            </a:br>
            <a:r>
              <a:rPr lang="en-US" dirty="0" smtClean="0"/>
              <a:t>dark </a:t>
            </a:r>
            <a:r>
              <a:rPr lang="en-US" dirty="0"/>
              <a:t>energy and inflation</a:t>
            </a:r>
          </a:p>
          <a:p>
            <a:pPr lvl="1"/>
            <a:r>
              <a:rPr lang="en-US" b="1" dirty="0" smtClean="0"/>
              <a:t>Explore </a:t>
            </a:r>
            <a:r>
              <a:rPr lang="en-US" b="1" dirty="0"/>
              <a:t>the unknown</a:t>
            </a:r>
            <a:r>
              <a:rPr lang="en-US" dirty="0"/>
              <a:t>: new particles, </a:t>
            </a:r>
            <a:r>
              <a:rPr lang="en-US" dirty="0" smtClean="0"/>
              <a:t/>
            </a:r>
            <a:br>
              <a:rPr lang="en-US" dirty="0" smtClean="0"/>
            </a:br>
            <a:r>
              <a:rPr lang="en-US" dirty="0" smtClean="0"/>
              <a:t>interactions</a:t>
            </a:r>
            <a:r>
              <a:rPr lang="en-US" dirty="0"/>
              <a:t>, and physical </a:t>
            </a:r>
            <a:r>
              <a:rPr lang="en-US" dirty="0" smtClean="0"/>
              <a:t>principles</a:t>
            </a:r>
          </a:p>
          <a:p>
            <a:pPr lvl="1"/>
            <a:r>
              <a:rPr lang="en-US" dirty="0" smtClean="0"/>
              <a:t>Aspects of “Pursue </a:t>
            </a:r>
            <a:r>
              <a:rPr lang="en-US" dirty="0"/>
              <a:t>the physics associated </a:t>
            </a:r>
            <a:r>
              <a:rPr lang="en-US" dirty="0" smtClean="0"/>
              <a:t/>
            </a:r>
            <a:br>
              <a:rPr lang="en-US" dirty="0" smtClean="0"/>
            </a:br>
            <a:r>
              <a:rPr lang="en-US" dirty="0" smtClean="0"/>
              <a:t>with </a:t>
            </a:r>
            <a:r>
              <a:rPr lang="en-US" b="1" dirty="0" smtClean="0"/>
              <a:t>neutrino mass”</a:t>
            </a:r>
            <a:endParaRPr lang="en-US" b="1" dirty="0"/>
          </a:p>
        </p:txBody>
      </p:sp>
      <p:sp>
        <p:nvSpPr>
          <p:cNvPr id="33793" name="Title 1"/>
          <p:cNvSpPr>
            <a:spLocks noGrp="1"/>
          </p:cNvSpPr>
          <p:nvPr>
            <p:ph type="title"/>
          </p:nvPr>
        </p:nvSpPr>
        <p:spPr/>
        <p:txBody>
          <a:bodyPr/>
          <a:lstStyle/>
          <a:p>
            <a:r>
              <a:rPr lang="en-US" dirty="0" smtClean="0"/>
              <a:t>Enabling Discovery at the Cosmic Frontier</a:t>
            </a:r>
          </a:p>
        </p:txBody>
      </p:sp>
      <p:sp>
        <p:nvSpPr>
          <p:cNvPr id="10" name="Slide Number Placeholder 3"/>
          <p:cNvSpPr>
            <a:spLocks noGrp="1"/>
          </p:cNvSpPr>
          <p:nvPr>
            <p:ph type="sldNum" sz="quarter" idx="11"/>
          </p:nvPr>
        </p:nvSpPr>
        <p:spPr>
          <a:xfrm>
            <a:off x="8413750" y="6351588"/>
            <a:ext cx="381000" cy="365125"/>
          </a:xfrm>
        </p:spPr>
        <p:txBody>
          <a:bodyPr/>
          <a:lstStyle/>
          <a:p>
            <a:fld id="{B6F15528-21DE-4FAA-801E-634DDDAF4B2B}" type="slidenum">
              <a:rPr lang="en-US" smtClean="0"/>
              <a:pPr/>
              <a:t>24</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1885" y="4419511"/>
            <a:ext cx="1150663" cy="148435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480" y="4419510"/>
            <a:ext cx="1150663" cy="1484357"/>
          </a:xfrm>
          <a:prstGeom prst="rect">
            <a:avLst/>
          </a:prstGeom>
        </p:spPr>
      </p:pic>
      <p:sp>
        <p:nvSpPr>
          <p:cNvPr id="12" name="TextBox 11"/>
          <p:cNvSpPr txBox="1"/>
          <p:nvPr/>
        </p:nvSpPr>
        <p:spPr>
          <a:xfrm>
            <a:off x="7911481" y="5902227"/>
            <a:ext cx="1149392" cy="150811"/>
          </a:xfrm>
          <a:prstGeom prst="rect">
            <a:avLst/>
          </a:prstGeom>
          <a:noFill/>
        </p:spPr>
        <p:txBody>
          <a:bodyPr wrap="square" lIns="0" tIns="27432" rIns="0" bIns="0" rtlCol="0">
            <a:spAutoFit/>
          </a:bodyPr>
          <a:lstStyle/>
          <a:p>
            <a:r>
              <a:rPr lang="en-US" sz="800" dirty="0" smtClean="0"/>
              <a:t>Explore the Unknown</a:t>
            </a:r>
            <a:endParaRPr lang="en-US" sz="800" dirty="0"/>
          </a:p>
        </p:txBody>
      </p:sp>
      <p:sp>
        <p:nvSpPr>
          <p:cNvPr id="13" name="TextBox 12"/>
          <p:cNvSpPr txBox="1"/>
          <p:nvPr/>
        </p:nvSpPr>
        <p:spPr>
          <a:xfrm>
            <a:off x="5606807" y="5903866"/>
            <a:ext cx="1149392" cy="150811"/>
          </a:xfrm>
          <a:prstGeom prst="rect">
            <a:avLst/>
          </a:prstGeom>
          <a:noFill/>
        </p:spPr>
        <p:txBody>
          <a:bodyPr wrap="square" lIns="0" tIns="27432" rIns="0" bIns="0" rtlCol="0">
            <a:spAutoFit/>
          </a:bodyPr>
          <a:lstStyle/>
          <a:p>
            <a:r>
              <a:rPr lang="en-US" sz="800" dirty="0" smtClean="0"/>
              <a:t>Dark matter</a:t>
            </a:r>
            <a:endParaRPr lang="en-US" sz="800" dirty="0"/>
          </a:p>
        </p:txBody>
      </p:sp>
      <p:sp>
        <p:nvSpPr>
          <p:cNvPr id="14" name="TextBox 13"/>
          <p:cNvSpPr txBox="1"/>
          <p:nvPr/>
        </p:nvSpPr>
        <p:spPr>
          <a:xfrm>
            <a:off x="6756199" y="5902226"/>
            <a:ext cx="1149392" cy="150811"/>
          </a:xfrm>
          <a:prstGeom prst="rect">
            <a:avLst/>
          </a:prstGeom>
          <a:noFill/>
        </p:spPr>
        <p:txBody>
          <a:bodyPr wrap="square" lIns="0" tIns="27432" rIns="0" bIns="0" rtlCol="0">
            <a:spAutoFit/>
          </a:bodyPr>
          <a:lstStyle/>
          <a:p>
            <a:r>
              <a:rPr lang="en-US" sz="800" dirty="0" smtClean="0"/>
              <a:t>Cosmic acceleration</a:t>
            </a:r>
            <a:endParaRPr lang="en-US" sz="8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791" y="2740892"/>
            <a:ext cx="2129082" cy="13785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1791" y="820544"/>
            <a:ext cx="2129082" cy="192034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1277" y="4419511"/>
            <a:ext cx="1150663" cy="1484356"/>
          </a:xfrm>
          <a:prstGeom prst="rect">
            <a:avLst/>
          </a:prstGeom>
        </p:spPr>
      </p:pic>
      <p:sp>
        <p:nvSpPr>
          <p:cNvPr id="2" name="Footer Placeholder 1"/>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18873337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52399" y="787945"/>
            <a:ext cx="5097517" cy="5675917"/>
          </a:xfrm>
        </p:spPr>
        <p:txBody>
          <a:bodyPr>
            <a:normAutofit fontScale="77500" lnSpcReduction="20000"/>
          </a:bodyPr>
          <a:lstStyle/>
          <a:p>
            <a:r>
              <a:rPr lang="en-US" dirty="0" smtClean="0"/>
              <a:t>Images from the Dark </a:t>
            </a:r>
            <a:r>
              <a:rPr lang="en-US" dirty="0"/>
              <a:t>Energy </a:t>
            </a:r>
            <a:r>
              <a:rPr lang="en-US" dirty="0" smtClean="0"/>
              <a:t>Survey’s 570-megapixel camera moves science forward as they continue to make headlines</a:t>
            </a:r>
          </a:p>
          <a:p>
            <a:pPr lvl="1"/>
            <a:r>
              <a:rPr lang="en-US" dirty="0" smtClean="0"/>
              <a:t>Partnership with NSF; </a:t>
            </a:r>
            <a:r>
              <a:rPr lang="en-US" dirty="0" err="1" smtClean="0"/>
              <a:t>DECam</a:t>
            </a:r>
            <a:r>
              <a:rPr lang="en-US" dirty="0" smtClean="0"/>
              <a:t> mounted on the 4-meter </a:t>
            </a:r>
            <a:r>
              <a:rPr lang="en-US" dirty="0"/>
              <a:t>Victor Blanco Telescope </a:t>
            </a:r>
            <a:r>
              <a:rPr lang="en-US" dirty="0" smtClean="0"/>
              <a:t>in </a:t>
            </a:r>
            <a:r>
              <a:rPr lang="en-US" dirty="0"/>
              <a:t>the Chilean </a:t>
            </a:r>
            <a:r>
              <a:rPr lang="en-US" dirty="0" smtClean="0"/>
              <a:t>Andes</a:t>
            </a:r>
          </a:p>
          <a:p>
            <a:pPr lvl="1"/>
            <a:r>
              <a:rPr lang="en-US" dirty="0" smtClean="0"/>
              <a:t>Captured a popular image of comet Lovejoy on December </a:t>
            </a:r>
            <a:r>
              <a:rPr lang="en-US" dirty="0"/>
              <a:t>27, </a:t>
            </a:r>
            <a:r>
              <a:rPr lang="en-US" dirty="0" smtClean="0"/>
              <a:t>2014</a:t>
            </a:r>
          </a:p>
          <a:p>
            <a:r>
              <a:rPr lang="en-US" dirty="0" smtClean="0"/>
              <a:t>DES data has led to the discovery of 9 new dwarf </a:t>
            </a:r>
            <a:r>
              <a:rPr lang="en-US" dirty="0"/>
              <a:t>satellite galaxies orbiting </a:t>
            </a:r>
            <a:r>
              <a:rPr lang="en-US" dirty="0" smtClean="0"/>
              <a:t>the </a:t>
            </a:r>
            <a:r>
              <a:rPr lang="en-US" dirty="0"/>
              <a:t>Milky </a:t>
            </a:r>
            <a:r>
              <a:rPr lang="en-US" dirty="0" smtClean="0"/>
              <a:t>Way</a:t>
            </a:r>
            <a:endParaRPr lang="en-US" dirty="0"/>
          </a:p>
          <a:p>
            <a:pPr lvl="1"/>
            <a:r>
              <a:rPr lang="en-US" dirty="0" smtClean="0"/>
              <a:t>Dwarf </a:t>
            </a:r>
            <a:r>
              <a:rPr lang="en-US" dirty="0"/>
              <a:t>satellite galaxies are </a:t>
            </a:r>
            <a:r>
              <a:rPr lang="en-US" dirty="0" smtClean="0"/>
              <a:t>dominated by dark matter and </a:t>
            </a:r>
            <a:r>
              <a:rPr lang="en-US" dirty="0"/>
              <a:t>present </a:t>
            </a:r>
            <a:r>
              <a:rPr lang="en-US" dirty="0" smtClean="0"/>
              <a:t>an excellent cosmic laboratory to search </a:t>
            </a:r>
            <a:r>
              <a:rPr lang="en-US" dirty="0"/>
              <a:t>for signs of dark matter </a:t>
            </a:r>
            <a:r>
              <a:rPr lang="en-US" dirty="0" smtClean="0"/>
              <a:t>annihilation</a:t>
            </a:r>
          </a:p>
          <a:p>
            <a:pPr lvl="1"/>
            <a:r>
              <a:rPr lang="en-US" dirty="0"/>
              <a:t>Fermi </a:t>
            </a:r>
            <a:r>
              <a:rPr lang="en-US" dirty="0" smtClean="0"/>
              <a:t>Gamma-</a:t>
            </a:r>
            <a:r>
              <a:rPr lang="en-US" dirty="0"/>
              <a:t>r</a:t>
            </a:r>
            <a:r>
              <a:rPr lang="en-US" dirty="0" smtClean="0"/>
              <a:t>ay </a:t>
            </a:r>
            <a:r>
              <a:rPr lang="en-US" dirty="0"/>
              <a:t>Space Telescope </a:t>
            </a:r>
            <a:r>
              <a:rPr lang="en-US" dirty="0" smtClean="0"/>
              <a:t>used the newly discovered dwarf galaxies </a:t>
            </a:r>
            <a:r>
              <a:rPr lang="en-US" dirty="0"/>
              <a:t>to </a:t>
            </a:r>
            <a:r>
              <a:rPr lang="en-US" dirty="0" smtClean="0"/>
              <a:t>put a </a:t>
            </a:r>
            <a:r>
              <a:rPr lang="en-US" dirty="0"/>
              <a:t>tight limit on dark matter annihilation </a:t>
            </a:r>
            <a:r>
              <a:rPr lang="en-US" dirty="0" smtClean="0"/>
              <a:t>cross-section</a:t>
            </a:r>
          </a:p>
          <a:p>
            <a:pPr lvl="1"/>
            <a:r>
              <a:rPr lang="en-US" dirty="0" smtClean="0"/>
              <a:t>DES may find as many as 30 dwarf galaxies in the region of the sky it scans</a:t>
            </a:r>
          </a:p>
          <a:p>
            <a:pPr lvl="1"/>
            <a:r>
              <a:rPr lang="en-US" dirty="0" smtClean="0"/>
              <a:t>4 papers out in March 2015 using these data – from DES and FGST collaborations and independent work</a:t>
            </a:r>
          </a:p>
        </p:txBody>
      </p:sp>
      <p:sp>
        <p:nvSpPr>
          <p:cNvPr id="2" name="Title 1"/>
          <p:cNvSpPr>
            <a:spLocks noGrp="1"/>
          </p:cNvSpPr>
          <p:nvPr>
            <p:ph type="title"/>
          </p:nvPr>
        </p:nvSpPr>
        <p:spPr/>
        <p:txBody>
          <a:bodyPr>
            <a:normAutofit fontScale="90000"/>
          </a:bodyPr>
          <a:lstStyle/>
          <a:p>
            <a:r>
              <a:rPr lang="en-US" sz="3300" b="1" dirty="0" smtClean="0"/>
              <a:t>Cosmic Frontier Highlight:</a:t>
            </a:r>
            <a:br>
              <a:rPr lang="en-US" sz="3300" b="1" dirty="0" smtClean="0"/>
            </a:br>
            <a:r>
              <a:rPr lang="en-US" sz="2200" dirty="0" smtClean="0">
                <a:solidFill>
                  <a:srgbClr val="C00000"/>
                </a:solidFill>
              </a:rPr>
              <a:t>DES Discovers Dwarf Galaxies, FGST Constrains Dark Matter</a:t>
            </a:r>
            <a:endParaRPr lang="en-US" sz="2200" dirty="0">
              <a:solidFill>
                <a:srgbClr val="C00000"/>
              </a:solidFill>
            </a:endParaRPr>
          </a:p>
        </p:txBody>
      </p:sp>
      <p:sp>
        <p:nvSpPr>
          <p:cNvPr id="13" name="Slide Number Placeholder 3"/>
          <p:cNvSpPr>
            <a:spLocks noGrp="1"/>
          </p:cNvSpPr>
          <p:nvPr>
            <p:ph type="sldNum" sz="quarter" idx="11"/>
          </p:nvPr>
        </p:nvSpPr>
        <p:spPr/>
        <p:txBody>
          <a:bodyPr/>
          <a:lstStyle/>
          <a:p>
            <a:fld id="{B6F15528-21DE-4FAA-801E-634DDDAF4B2B}" type="slidenum">
              <a:rPr lang="en-US" smtClean="0"/>
              <a:pPr/>
              <a:t>25</a:t>
            </a:fld>
            <a:endParaRPr lang="en-US" dirty="0"/>
          </a:p>
        </p:txBody>
      </p:sp>
      <p:sp>
        <p:nvSpPr>
          <p:cNvPr id="3" name="Footer Placeholder 2"/>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713" y="864569"/>
            <a:ext cx="3495287" cy="1966099"/>
          </a:xfrm>
          <a:prstGeom prst="rect">
            <a:avLst/>
          </a:prstGeom>
        </p:spPr>
      </p:pic>
      <p:pic>
        <p:nvPicPr>
          <p:cNvPr id="4098" name="Picture 2" descr="http://www.symmetrymagazine.org/sites/default/files/styles/lead_image/public/images/standard/Blanco4m-s.jpg?itok=xBiPqnw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48712" y="4228094"/>
            <a:ext cx="1747646" cy="1967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713" y="2663430"/>
            <a:ext cx="3495288" cy="1966100"/>
          </a:xfrm>
          <a:prstGeom prst="rect">
            <a:avLst/>
          </a:prstGeom>
        </p:spPr>
      </p:pic>
      <p:pic>
        <p:nvPicPr>
          <p:cNvPr id="5122" name="Picture 2" descr="http://en.es-static.us/upl/2015/01/fermi-gamma-ray-space-telescop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396358" y="4629531"/>
            <a:ext cx="1747643" cy="156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15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19476"/>
            <a:ext cx="8839199" cy="5491495"/>
          </a:xfrm>
        </p:spPr>
        <p:txBody>
          <a:bodyPr>
            <a:normAutofit fontScale="70000" lnSpcReduction="20000"/>
          </a:bodyPr>
          <a:lstStyle/>
          <a:p>
            <a:pPr marL="0" indent="0">
              <a:buNone/>
            </a:pPr>
            <a:r>
              <a:rPr lang="en-US" dirty="0" smtClean="0">
                <a:solidFill>
                  <a:srgbClr val="000099"/>
                </a:solidFill>
              </a:rPr>
              <a:t>Dark Energy</a:t>
            </a:r>
          </a:p>
          <a:p>
            <a:r>
              <a:rPr lang="en-US" i="1" dirty="0" smtClean="0"/>
              <a:t>BOSS</a:t>
            </a:r>
            <a:r>
              <a:rPr lang="en-US" dirty="0" smtClean="0"/>
              <a:t> and </a:t>
            </a:r>
            <a:r>
              <a:rPr lang="en-US" i="1" dirty="0" smtClean="0"/>
              <a:t>DES</a:t>
            </a:r>
            <a:r>
              <a:rPr lang="en-US" dirty="0" smtClean="0"/>
              <a:t> anticipate releasing new results soon!</a:t>
            </a:r>
          </a:p>
          <a:p>
            <a:r>
              <a:rPr lang="en-US" i="1" dirty="0" smtClean="0"/>
              <a:t>Large Synoptic Survey Telescope (LSST)</a:t>
            </a:r>
            <a:r>
              <a:rPr lang="en-US" dirty="0" smtClean="0"/>
              <a:t> received CD-3a in June 2014, CD-2 in Jan. 2015</a:t>
            </a:r>
          </a:p>
          <a:p>
            <a:pPr lvl="1"/>
            <a:r>
              <a:rPr lang="en-US" dirty="0" smtClean="0"/>
              <a:t>CD-3 review scheduled for August</a:t>
            </a:r>
          </a:p>
          <a:p>
            <a:r>
              <a:rPr lang="en-US" i="1" dirty="0" smtClean="0"/>
              <a:t>Dark Energy Spectroscopic Instrument (DESI) </a:t>
            </a:r>
            <a:r>
              <a:rPr lang="en-US" dirty="0" smtClean="0"/>
              <a:t>received CD-1 in March 2015</a:t>
            </a:r>
          </a:p>
          <a:p>
            <a:pPr lvl="1"/>
            <a:r>
              <a:rPr lang="en-US" dirty="0" smtClean="0"/>
              <a:t>CD-2 review scheduled for July; fabrication start approved in FY 2015</a:t>
            </a:r>
          </a:p>
          <a:p>
            <a:pPr lvl="1"/>
            <a:r>
              <a:rPr lang="en-US" dirty="0" smtClean="0"/>
              <a:t>Finalizing MOA with NSF to transition </a:t>
            </a:r>
            <a:r>
              <a:rPr lang="en-US" dirty="0" err="1" smtClean="0"/>
              <a:t>Mayall</a:t>
            </a:r>
            <a:r>
              <a:rPr lang="en-US" dirty="0" smtClean="0"/>
              <a:t> telescope operations costs to DOE in FY2016 – FY2019</a:t>
            </a:r>
          </a:p>
          <a:p>
            <a:pPr lvl="1"/>
            <a:endParaRPr lang="en-US" sz="1300" dirty="0" smtClean="0"/>
          </a:p>
          <a:p>
            <a:pPr marL="0" indent="0">
              <a:buNone/>
            </a:pPr>
            <a:r>
              <a:rPr lang="en-US" dirty="0" smtClean="0">
                <a:solidFill>
                  <a:srgbClr val="000099"/>
                </a:solidFill>
              </a:rPr>
              <a:t>Dark Matter (direct detection)</a:t>
            </a:r>
          </a:p>
          <a:p>
            <a:r>
              <a:rPr lang="en-US" dirty="0" smtClean="0"/>
              <a:t>Progress continues on DM-G2 experiments: </a:t>
            </a:r>
            <a:r>
              <a:rPr lang="en-US" i="1" dirty="0" smtClean="0"/>
              <a:t>ADMX-G2, LZ, </a:t>
            </a:r>
            <a:r>
              <a:rPr lang="en-US" i="1" dirty="0" err="1" smtClean="0"/>
              <a:t>SuperCDMS-SNOLab</a:t>
            </a:r>
            <a:endParaRPr lang="en-US" i="1" dirty="0" smtClean="0"/>
          </a:p>
          <a:p>
            <a:pPr lvl="1"/>
            <a:r>
              <a:rPr lang="en-US" i="1" dirty="0" smtClean="0"/>
              <a:t>LZ</a:t>
            </a:r>
            <a:r>
              <a:rPr lang="en-US" dirty="0" smtClean="0"/>
              <a:t> &amp; </a:t>
            </a:r>
            <a:r>
              <a:rPr lang="en-US" i="1" dirty="0" err="1" smtClean="0"/>
              <a:t>SuperCDMS-SNOLab</a:t>
            </a:r>
            <a:r>
              <a:rPr lang="en-US" dirty="0" smtClean="0"/>
              <a:t> MIE projects are approved for fabrication starts in FY 2015</a:t>
            </a:r>
          </a:p>
          <a:p>
            <a:pPr lvl="1"/>
            <a:r>
              <a:rPr lang="en-US" i="1" dirty="0" smtClean="0"/>
              <a:t>LZ</a:t>
            </a:r>
            <a:r>
              <a:rPr lang="en-US" dirty="0" smtClean="0"/>
              <a:t> held CD-1 review in March 2015, </a:t>
            </a:r>
            <a:r>
              <a:rPr lang="en-US" i="1" dirty="0" err="1" smtClean="0"/>
              <a:t>SuperCDMS-SNOLab</a:t>
            </a:r>
            <a:r>
              <a:rPr lang="en-US" dirty="0" smtClean="0"/>
              <a:t> will have CD-1 review in summer 2015</a:t>
            </a:r>
          </a:p>
          <a:p>
            <a:endParaRPr lang="en-US" sz="1300" dirty="0" smtClean="0"/>
          </a:p>
          <a:p>
            <a:pPr marL="0" indent="0">
              <a:buNone/>
            </a:pPr>
            <a:r>
              <a:rPr lang="en-US" dirty="0" smtClean="0">
                <a:solidFill>
                  <a:srgbClr val="000099"/>
                </a:solidFill>
              </a:rPr>
              <a:t>Cosmic-ray, Gamma-ray</a:t>
            </a:r>
          </a:p>
          <a:p>
            <a:r>
              <a:rPr lang="en-US" i="1" dirty="0" smtClean="0"/>
              <a:t>Fermi/GLAST, AMS, </a:t>
            </a:r>
            <a:r>
              <a:rPr lang="en-US" dirty="0" smtClean="0"/>
              <a:t>and </a:t>
            </a:r>
            <a:r>
              <a:rPr lang="en-US" i="1" dirty="0" smtClean="0"/>
              <a:t>HAWC </a:t>
            </a:r>
            <a:r>
              <a:rPr lang="en-US" dirty="0" smtClean="0"/>
              <a:t>continue operations</a:t>
            </a:r>
            <a:endParaRPr lang="en-US" i="1" dirty="0"/>
          </a:p>
          <a:p>
            <a:pPr lvl="1"/>
            <a:r>
              <a:rPr lang="en-US" i="1" dirty="0"/>
              <a:t>HAWC</a:t>
            </a:r>
            <a:r>
              <a:rPr lang="en-US" dirty="0"/>
              <a:t> gamma-ray observatory began taking data in late November 2014</a:t>
            </a:r>
          </a:p>
          <a:p>
            <a:r>
              <a:rPr lang="en-US" dirty="0" smtClean="0"/>
              <a:t>DOE operations efforts will complete in FY 2016 for </a:t>
            </a:r>
            <a:r>
              <a:rPr lang="en-US" i="1" dirty="0" smtClean="0"/>
              <a:t>VERITAS</a:t>
            </a:r>
            <a:r>
              <a:rPr lang="en-US" dirty="0" smtClean="0"/>
              <a:t> and </a:t>
            </a:r>
            <a:r>
              <a:rPr lang="en-US" i="1" dirty="0" smtClean="0"/>
              <a:t>Auger</a:t>
            </a:r>
          </a:p>
          <a:p>
            <a:endParaRPr lang="en-US" sz="1300" dirty="0" smtClean="0"/>
          </a:p>
          <a:p>
            <a:pPr marL="0" indent="0">
              <a:buNone/>
            </a:pPr>
            <a:r>
              <a:rPr lang="en-US" dirty="0" smtClean="0">
                <a:solidFill>
                  <a:srgbClr val="000099"/>
                </a:solidFill>
              </a:rPr>
              <a:t>Cosmic Microwave Background (CMB)</a:t>
            </a:r>
          </a:p>
          <a:p>
            <a:r>
              <a:rPr lang="en-US" i="1" dirty="0" smtClean="0"/>
              <a:t>South Pole Telescope polarization (</a:t>
            </a:r>
            <a:r>
              <a:rPr lang="en-US" i="1" dirty="0" err="1" smtClean="0"/>
              <a:t>SPTpol</a:t>
            </a:r>
            <a:r>
              <a:rPr lang="en-US" i="1" dirty="0" smtClean="0"/>
              <a:t>) </a:t>
            </a:r>
            <a:r>
              <a:rPr lang="en-US" dirty="0" smtClean="0"/>
              <a:t>continues operations</a:t>
            </a:r>
          </a:p>
          <a:p>
            <a:r>
              <a:rPr lang="en-US" i="1" dirty="0" smtClean="0"/>
              <a:t>SPT-3G</a:t>
            </a:r>
            <a:r>
              <a:rPr lang="en-US" dirty="0" smtClean="0"/>
              <a:t> had successful review of DOE roles/responsibilities in September 2014</a:t>
            </a:r>
          </a:p>
          <a:p>
            <a:pPr lvl="1"/>
            <a:r>
              <a:rPr lang="en-US" dirty="0" smtClean="0"/>
              <a:t>Fabrication funding approved for FY 2015 – 16</a:t>
            </a:r>
          </a:p>
          <a:p>
            <a:r>
              <a:rPr lang="en-US" dirty="0" smtClean="0"/>
              <a:t>Community planning continues for a CMB Stage IV experiment</a:t>
            </a:r>
          </a:p>
          <a:p>
            <a:pPr lvl="2"/>
            <a:endParaRPr lang="en-US" dirty="0"/>
          </a:p>
        </p:txBody>
      </p:sp>
      <p:sp>
        <p:nvSpPr>
          <p:cNvPr id="65538" name="Title 2"/>
          <p:cNvSpPr>
            <a:spLocks noGrp="1"/>
          </p:cNvSpPr>
          <p:nvPr>
            <p:ph type="title"/>
          </p:nvPr>
        </p:nvSpPr>
        <p:spPr/>
        <p:txBody>
          <a:bodyPr/>
          <a:lstStyle/>
          <a:p>
            <a:r>
              <a:rPr lang="en-US" dirty="0" smtClean="0"/>
              <a:t>Cosmic Frontier Status</a:t>
            </a:r>
          </a:p>
        </p:txBody>
      </p:sp>
      <p:sp>
        <p:nvSpPr>
          <p:cNvPr id="6" name="Slide Number Placeholder 3"/>
          <p:cNvSpPr>
            <a:spLocks noGrp="1"/>
          </p:cNvSpPr>
          <p:nvPr>
            <p:ph type="sldNum" sz="quarter" idx="11"/>
          </p:nvPr>
        </p:nvSpPr>
        <p:spPr/>
        <p:txBody>
          <a:bodyPr/>
          <a:lstStyle/>
          <a:p>
            <a:fld id="{B6F15528-21DE-4FAA-801E-634DDDAF4B2B}" type="slidenum">
              <a:rPr lang="en-US" smtClean="0"/>
              <a:pPr/>
              <a:t>26</a:t>
            </a:fld>
            <a:endParaRPr lang="en-US" dirty="0"/>
          </a:p>
        </p:txBody>
      </p:sp>
      <p:sp>
        <p:nvSpPr>
          <p:cNvPr id="2" name="Footer Placeholder 1"/>
          <p:cNvSpPr>
            <a:spLocks noGrp="1"/>
          </p:cNvSpPr>
          <p:nvPr>
            <p:ph type="ftr" sz="quarter" idx="12"/>
          </p:nvPr>
        </p:nvSpPr>
        <p:spPr/>
        <p:txBody>
          <a:bodyPr/>
          <a:lstStyle/>
          <a:p>
            <a:r>
              <a:rPr lang="en-US" smtClean="0"/>
              <a:t>NAS Board on Physics and Astronomy – 4/24/2015</a:t>
            </a:r>
            <a:endParaRPr lang="en-US"/>
          </a:p>
        </p:txBody>
      </p:sp>
    </p:spTree>
    <p:extLst>
      <p:ext uri="{BB962C8B-B14F-4D97-AF65-F5344CB8AC3E}">
        <p14:creationId xmlns:p14="http://schemas.microsoft.com/office/powerpoint/2010/main" val="5292051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P5 recommended proceeding </a:t>
            </a:r>
            <a:r>
              <a:rPr lang="en-US" dirty="0"/>
              <a:t>immediately with a broad second-generation (G2) dark matter direct detection </a:t>
            </a:r>
            <a:r>
              <a:rPr lang="en-US" dirty="0" smtClean="0"/>
              <a:t>program and R&amp;D towards third generation experiments</a:t>
            </a:r>
            <a:endParaRPr lang="en-US" dirty="0"/>
          </a:p>
          <a:p>
            <a:pPr lvl="1"/>
            <a:r>
              <a:rPr lang="en-US" dirty="0" smtClean="0"/>
              <a:t>Three G2 experiments jointly selected by DOE and NSF in July 2014</a:t>
            </a:r>
            <a:r>
              <a:rPr lang="en-US" dirty="0"/>
              <a:t> </a:t>
            </a:r>
            <a:r>
              <a:rPr lang="en-US" dirty="0" smtClean="0"/>
              <a:t>(ADMX-G2</a:t>
            </a:r>
            <a:r>
              <a:rPr lang="en-US" dirty="0"/>
              <a:t>, LZ, </a:t>
            </a:r>
            <a:r>
              <a:rPr lang="en-US" dirty="0" smtClean="0"/>
              <a:t>and </a:t>
            </a:r>
            <a:r>
              <a:rPr lang="en-US" dirty="0" err="1" smtClean="0"/>
              <a:t>SuperCDMS-SNOLab</a:t>
            </a:r>
            <a:r>
              <a:rPr lang="en-US" dirty="0" smtClean="0"/>
              <a:t>); fabrication will begin in 2015</a:t>
            </a:r>
          </a:p>
          <a:p>
            <a:r>
              <a:rPr lang="en-US" dirty="0" smtClean="0"/>
              <a:t>P5 supported advancing the dark energy program from current </a:t>
            </a:r>
            <a:r>
              <a:rPr lang="en-US" dirty="0"/>
              <a:t>generation of experiments to the Large Synoptic Survey Telescope (LSST) and the Dark </a:t>
            </a:r>
            <a:r>
              <a:rPr lang="en-US" dirty="0" smtClean="0"/>
              <a:t>Energy </a:t>
            </a:r>
            <a:r>
              <a:rPr lang="en-US" dirty="0"/>
              <a:t>Spectroscopic Instrument (DESI</a:t>
            </a:r>
            <a:r>
              <a:rPr lang="en-US" dirty="0" smtClean="0"/>
              <a:t>)</a:t>
            </a:r>
          </a:p>
          <a:p>
            <a:pPr lvl="1"/>
            <a:r>
              <a:rPr lang="en-US" dirty="0" smtClean="0"/>
              <a:t>LSST baseline was approved in January 2015</a:t>
            </a:r>
          </a:p>
          <a:p>
            <a:pPr lvl="1"/>
            <a:r>
              <a:rPr lang="en-US" dirty="0" smtClean="0"/>
              <a:t>DESI is approved for fabrication start in 2015</a:t>
            </a:r>
          </a:p>
          <a:p>
            <a:r>
              <a:rPr lang="en-US" dirty="0" smtClean="0"/>
              <a:t>P5 recommended an advanced </a:t>
            </a:r>
            <a:r>
              <a:rPr lang="en-US" dirty="0"/>
              <a:t>cosmic microwave background </a:t>
            </a:r>
            <a:r>
              <a:rPr lang="en-US" dirty="0" smtClean="0"/>
              <a:t>(CMB) experiment </a:t>
            </a:r>
            <a:r>
              <a:rPr lang="en-US" dirty="0"/>
              <a:t>sensitive to the early expansion phase of the </a:t>
            </a:r>
            <a:r>
              <a:rPr lang="en-US" dirty="0" smtClean="0"/>
              <a:t>universe</a:t>
            </a:r>
          </a:p>
          <a:p>
            <a:pPr lvl="1"/>
            <a:r>
              <a:rPr lang="en-US" dirty="0" smtClean="0"/>
              <a:t>Community planning towards a “Phase IV” CMB experiment continues</a:t>
            </a:r>
          </a:p>
        </p:txBody>
      </p:sp>
      <p:sp>
        <p:nvSpPr>
          <p:cNvPr id="2" name="Title 1"/>
          <p:cNvSpPr>
            <a:spLocks noGrp="1"/>
          </p:cNvSpPr>
          <p:nvPr>
            <p:ph type="title"/>
          </p:nvPr>
        </p:nvSpPr>
        <p:spPr/>
        <p:txBody>
          <a:bodyPr/>
          <a:lstStyle/>
          <a:p>
            <a:r>
              <a:rPr lang="en-US" dirty="0" smtClean="0"/>
              <a:t>Cosmic Frontier Strategy</a:t>
            </a:r>
            <a:endParaRPr lang="en-US" dirty="0"/>
          </a:p>
        </p:txBody>
      </p:sp>
      <p:sp>
        <p:nvSpPr>
          <p:cNvPr id="5" name="Footer Placeholder 4"/>
          <p:cNvSpPr>
            <a:spLocks noGrp="1"/>
          </p:cNvSpPr>
          <p:nvPr>
            <p:ph type="ftr" sz="quarter" idx="12"/>
          </p:nvPr>
        </p:nvSpPr>
        <p:spPr/>
        <p:txBody>
          <a:bodyPr/>
          <a:lstStyle/>
          <a:p>
            <a:r>
              <a:rPr lang="en-US" smtClean="0"/>
              <a:t>NAS Board on Physics and Astronomy – 4/24/2015</a:t>
            </a:r>
            <a:endParaRPr lang="en-US" dirty="0"/>
          </a:p>
        </p:txBody>
      </p:sp>
      <p:sp>
        <p:nvSpPr>
          <p:cNvPr id="8" name="Slide Number Placeholder 3"/>
          <p:cNvSpPr>
            <a:spLocks noGrp="1"/>
          </p:cNvSpPr>
          <p:nvPr>
            <p:ph type="sldNum" sz="quarter" idx="11"/>
          </p:nvPr>
        </p:nvSpPr>
        <p:spPr>
          <a:xfrm>
            <a:off x="8414464" y="6351654"/>
            <a:ext cx="3810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652762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0"/>
            <a:ext cx="1029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ounded Rectangle 6"/>
          <p:cNvSpPr/>
          <p:nvPr/>
        </p:nvSpPr>
        <p:spPr>
          <a:xfrm>
            <a:off x="556054" y="4258101"/>
            <a:ext cx="7044896" cy="968806"/>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solidFill>
                  <a:srgbClr val="FFFF00"/>
                </a:solidFill>
              </a:rPr>
              <a:t>Advanced Technology R&amp;D</a:t>
            </a:r>
            <a:endParaRPr lang="en-US" dirty="0">
              <a:solidFill>
                <a:srgbClr val="FFFF00"/>
              </a:solidFill>
            </a:endParaRPr>
          </a:p>
        </p:txBody>
      </p:sp>
      <p:sp>
        <p:nvSpPr>
          <p:cNvPr id="5" name="Text Placeholder 4"/>
          <p:cNvSpPr>
            <a:spLocks noGrp="1"/>
          </p:cNvSpPr>
          <p:nvPr>
            <p:ph type="body" idx="1"/>
          </p:nvPr>
        </p:nvSpPr>
        <p:spPr/>
        <p:txBody>
          <a:bodyPr/>
          <a:lstStyle/>
          <a:p>
            <a:endParaRPr lang="en-US" dirty="0">
              <a:solidFill>
                <a:srgbClr val="FFFF00"/>
              </a:solidFill>
            </a:endParaRPr>
          </a:p>
        </p:txBody>
      </p:sp>
    </p:spTree>
    <p:extLst>
      <p:ext uri="{BB962C8B-B14F-4D97-AF65-F5344CB8AC3E}">
        <p14:creationId xmlns:p14="http://schemas.microsoft.com/office/powerpoint/2010/main" val="310968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6" y="866775"/>
            <a:ext cx="8410575" cy="1339101"/>
          </a:xfrm>
        </p:spPr>
        <p:txBody>
          <a:bodyPr>
            <a:normAutofit fontScale="92500" lnSpcReduction="10000"/>
          </a:bodyPr>
          <a:lstStyle/>
          <a:p>
            <a:r>
              <a:rPr lang="en-US" dirty="0" smtClean="0"/>
              <a:t>Advanced </a:t>
            </a:r>
            <a:r>
              <a:rPr lang="en-US" dirty="0"/>
              <a:t>Technology R&amp;D </a:t>
            </a:r>
            <a:r>
              <a:rPr lang="en-US" dirty="0" smtClean="0"/>
              <a:t>supports and advances research at all three experimental Frontiers</a:t>
            </a:r>
          </a:p>
          <a:p>
            <a:pPr lvl="1"/>
            <a:r>
              <a:rPr lang="en-US" dirty="0" smtClean="0"/>
              <a:t>Fosters </a:t>
            </a:r>
            <a:r>
              <a:rPr lang="en-US" dirty="0"/>
              <a:t>cutting-edge research in the physics of particle </a:t>
            </a:r>
            <a:r>
              <a:rPr lang="en-US" dirty="0" smtClean="0"/>
              <a:t>beams, accelerator R&amp;D, </a:t>
            </a:r>
            <a:r>
              <a:rPr lang="en-US" dirty="0"/>
              <a:t>and particle </a:t>
            </a:r>
            <a:r>
              <a:rPr lang="en-US" dirty="0" smtClean="0"/>
              <a:t>detection</a:t>
            </a:r>
          </a:p>
        </p:txBody>
      </p:sp>
      <p:sp>
        <p:nvSpPr>
          <p:cNvPr id="3" name="Title 2"/>
          <p:cNvSpPr>
            <a:spLocks noGrp="1"/>
          </p:cNvSpPr>
          <p:nvPr>
            <p:ph type="title"/>
          </p:nvPr>
        </p:nvSpPr>
        <p:spPr/>
        <p:txBody>
          <a:bodyPr>
            <a:noAutofit/>
          </a:bodyPr>
          <a:lstStyle/>
          <a:p>
            <a:r>
              <a:rPr lang="en-US" sz="2800" dirty="0" smtClean="0"/>
              <a:t>Enabling Discovery though Advanced Technology R&amp;D</a:t>
            </a:r>
            <a:endParaRPr lang="en-US" sz="2800" dirty="0"/>
          </a:p>
        </p:txBody>
      </p:sp>
      <p:sp>
        <p:nvSpPr>
          <p:cNvPr id="6" name="Slide Number Placeholder 3"/>
          <p:cNvSpPr>
            <a:spLocks noGrp="1"/>
          </p:cNvSpPr>
          <p:nvPr>
            <p:ph type="sldNum" sz="quarter" idx="11"/>
          </p:nvPr>
        </p:nvSpPr>
        <p:spPr/>
        <p:txBody>
          <a:bodyPr/>
          <a:lstStyle/>
          <a:p>
            <a:fld id="{56F4B2E3-7CDC-4972-8D42-2D141A8D5E9A}" type="slidenum">
              <a:rPr lang="en-US" smtClean="0"/>
              <a:pPr/>
              <a:t>29</a:t>
            </a:fld>
            <a:endParaRPr lang="en-US" dirty="0"/>
          </a:p>
        </p:txBody>
      </p:sp>
      <p:grpSp>
        <p:nvGrpSpPr>
          <p:cNvPr id="5" name="Group 4"/>
          <p:cNvGrpSpPr/>
          <p:nvPr/>
        </p:nvGrpSpPr>
        <p:grpSpPr>
          <a:xfrm>
            <a:off x="7078974" y="2205876"/>
            <a:ext cx="2045243" cy="3959455"/>
            <a:chOff x="6354641" y="894259"/>
            <a:chExt cx="2713015" cy="5252216"/>
          </a:xfrm>
        </p:grpSpPr>
        <p:grpSp>
          <p:nvGrpSpPr>
            <p:cNvPr id="7" name="Group 6"/>
            <p:cNvGrpSpPr/>
            <p:nvPr/>
          </p:nvGrpSpPr>
          <p:grpSpPr>
            <a:xfrm>
              <a:off x="6354641" y="894259"/>
              <a:ext cx="2713015" cy="5252216"/>
              <a:chOff x="6354641" y="1119884"/>
              <a:chExt cx="2713015" cy="5252216"/>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643" y="1119884"/>
                <a:ext cx="1332613" cy="171907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641" y="2886456"/>
                <a:ext cx="1332613" cy="171907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642" y="4653028"/>
                <a:ext cx="1332613" cy="171907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5042" y="2003170"/>
                <a:ext cx="1332613" cy="171907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5043" y="3769742"/>
                <a:ext cx="1332613" cy="1719072"/>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9266" y="894259"/>
              <a:ext cx="651401" cy="641268"/>
            </a:xfrm>
            <a:prstGeom prst="rect">
              <a:avLst/>
            </a:prstGeom>
          </p:spPr>
        </p:pic>
      </p:grpSp>
      <p:sp>
        <p:nvSpPr>
          <p:cNvPr id="15" name="Content Placeholder 1"/>
          <p:cNvSpPr txBox="1">
            <a:spLocks/>
          </p:cNvSpPr>
          <p:nvPr/>
        </p:nvSpPr>
        <p:spPr>
          <a:xfrm>
            <a:off x="339049" y="2213488"/>
            <a:ext cx="6482992" cy="395945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b="1" kern="1200">
                <a:solidFill>
                  <a:srgbClr val="146737"/>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200" b="1" kern="1200">
                <a:solidFill>
                  <a:schemeClr val="tx1">
                    <a:lumMod val="75000"/>
                    <a:lumOff val="25000"/>
                  </a:schemeClr>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b="1" kern="1200">
                <a:solidFill>
                  <a:srgbClr val="0070C0"/>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accent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accent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dirty="0"/>
              <a:t>Three broad categories:</a:t>
            </a:r>
          </a:p>
          <a:p>
            <a:pPr lvl="1" fontAlgn="auto">
              <a:spcAft>
                <a:spcPts val="0"/>
              </a:spcAft>
            </a:pPr>
            <a:r>
              <a:rPr lang="en-US" dirty="0"/>
              <a:t>Near- to mid-term directed R&amp;D for specific facilities or technologies in support of DOE projects (sometimes captured in project TPC)</a:t>
            </a:r>
          </a:p>
          <a:p>
            <a:pPr lvl="1" fontAlgn="auto">
              <a:spcAft>
                <a:spcPts val="0"/>
              </a:spcAft>
            </a:pPr>
            <a:r>
              <a:rPr lang="en-US" dirty="0"/>
              <a:t>Mid-term, facility-inspired R&amp;D focused on specific concepts or technologies to demonstrate feasibility and engineering readiness</a:t>
            </a:r>
          </a:p>
          <a:p>
            <a:pPr lvl="1" fontAlgn="auto">
              <a:spcAft>
                <a:spcPts val="0"/>
              </a:spcAft>
            </a:pPr>
            <a:r>
              <a:rPr lang="en-US" dirty="0"/>
              <a:t>Long-term, proposal-driven research on the fundamental science underlying particle accelerators and beams to enable breakthroughs in size, cost, beam intensity, beam energy, and control</a:t>
            </a:r>
          </a:p>
        </p:txBody>
      </p:sp>
      <p:sp>
        <p:nvSpPr>
          <p:cNvPr id="4" name="Footer Placeholder 3"/>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38442704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66776"/>
            <a:ext cx="8839199" cy="5412726"/>
          </a:xfrm>
        </p:spPr>
        <p:txBody>
          <a:bodyPr>
            <a:normAutofit fontScale="92500" lnSpcReduction="20000"/>
          </a:bodyPr>
          <a:lstStyle/>
          <a:p>
            <a:pPr marL="0" indent="0">
              <a:buNone/>
            </a:pPr>
            <a:r>
              <a:rPr lang="en-US" dirty="0">
                <a:solidFill>
                  <a:srgbClr val="0070C0"/>
                </a:solidFill>
              </a:rPr>
              <a:t>There </a:t>
            </a:r>
            <a:r>
              <a:rPr lang="en-US" dirty="0" smtClean="0">
                <a:solidFill>
                  <a:srgbClr val="0070C0"/>
                </a:solidFill>
              </a:rPr>
              <a:t>is now </a:t>
            </a:r>
            <a:r>
              <a:rPr lang="en-US" dirty="0">
                <a:solidFill>
                  <a:srgbClr val="0070C0"/>
                </a:solidFill>
              </a:rPr>
              <a:t>a lot of “known” Beyond the Standard Model (BSM) physics, most of which is accessible to experiments</a:t>
            </a:r>
            <a:r>
              <a:rPr lang="en-US" dirty="0" smtClean="0">
                <a:solidFill>
                  <a:srgbClr val="0070C0"/>
                </a:solidFill>
              </a:rPr>
              <a:t>:</a:t>
            </a:r>
          </a:p>
          <a:p>
            <a:pPr marL="0" indent="0">
              <a:buNone/>
            </a:pPr>
            <a:endParaRPr lang="en-US" sz="1100" dirty="0">
              <a:solidFill>
                <a:srgbClr val="0070C0"/>
              </a:solidFill>
            </a:endParaRPr>
          </a:p>
          <a:p>
            <a:r>
              <a:rPr lang="en-US" dirty="0" smtClean="0"/>
              <a:t>Gravity at Microscopic Scales</a:t>
            </a:r>
          </a:p>
          <a:p>
            <a:pPr lvl="1"/>
            <a:r>
              <a:rPr lang="en-US" dirty="0" smtClean="0"/>
              <a:t>We have no theoretical model that works yet (but lots of ideas).</a:t>
            </a:r>
          </a:p>
          <a:p>
            <a:r>
              <a:rPr lang="en-US" dirty="0" smtClean="0"/>
              <a:t>Earliest Moments of the Universe</a:t>
            </a:r>
          </a:p>
          <a:p>
            <a:pPr lvl="1"/>
            <a:r>
              <a:rPr lang="en-US" dirty="0" smtClean="0"/>
              <a:t>What caused the rapid early inflation of the universe? Is there a way to integrate inflation with the Standard Model?</a:t>
            </a:r>
          </a:p>
          <a:p>
            <a:r>
              <a:rPr lang="en-US" dirty="0" smtClean="0"/>
              <a:t>Neutrino Masses</a:t>
            </a:r>
          </a:p>
          <a:p>
            <a:pPr lvl="1"/>
            <a:r>
              <a:rPr lang="en-US" dirty="0" smtClean="0"/>
              <a:t>Why are they so small? What is the mechanism that generates them?</a:t>
            </a:r>
          </a:p>
          <a:p>
            <a:r>
              <a:rPr lang="en-US" dirty="0" smtClean="0"/>
              <a:t>Matter-Antimatter Asymmetry</a:t>
            </a:r>
          </a:p>
          <a:p>
            <a:pPr lvl="1"/>
            <a:r>
              <a:rPr lang="en-US" dirty="0" smtClean="0"/>
              <a:t>Matter exists and antimatter (almost) doesn’t. We don’t know why.</a:t>
            </a:r>
          </a:p>
          <a:p>
            <a:r>
              <a:rPr lang="en-US" dirty="0" smtClean="0"/>
              <a:t>Dark Matter</a:t>
            </a:r>
          </a:p>
          <a:p>
            <a:pPr lvl="1"/>
            <a:r>
              <a:rPr lang="en-US" dirty="0"/>
              <a:t>Clearly it exists. We have ruled out a lot of possible candidates but no </a:t>
            </a:r>
            <a:r>
              <a:rPr lang="en-US" dirty="0" smtClean="0"/>
              <a:t>clear evidence </a:t>
            </a:r>
            <a:r>
              <a:rPr lang="en-US" dirty="0"/>
              <a:t>for what it is made </a:t>
            </a:r>
            <a:r>
              <a:rPr lang="en-US" dirty="0" smtClean="0"/>
              <a:t>of; the simplest </a:t>
            </a:r>
            <a:r>
              <a:rPr lang="en-US" dirty="0"/>
              <a:t>explanations may </a:t>
            </a:r>
            <a:r>
              <a:rPr lang="en-US" dirty="0" smtClean="0"/>
              <a:t>be </a:t>
            </a:r>
            <a:r>
              <a:rPr lang="en-US" dirty="0"/>
              <a:t>wrong.</a:t>
            </a:r>
          </a:p>
          <a:p>
            <a:r>
              <a:rPr lang="en-US" dirty="0" smtClean="0"/>
              <a:t>Dark Energy</a:t>
            </a:r>
          </a:p>
          <a:p>
            <a:pPr lvl="1"/>
            <a:r>
              <a:rPr lang="en-US" dirty="0" smtClean="0"/>
              <a:t>Clearly it exists, but we don’t know anything about it’s nature.</a:t>
            </a:r>
          </a:p>
          <a:p>
            <a:pPr lvl="1"/>
            <a:endParaRPr lang="en-US" dirty="0"/>
          </a:p>
        </p:txBody>
      </p:sp>
      <p:sp>
        <p:nvSpPr>
          <p:cNvPr id="2" name="Title 1"/>
          <p:cNvSpPr>
            <a:spLocks noGrp="1"/>
          </p:cNvSpPr>
          <p:nvPr>
            <p:ph type="title"/>
          </p:nvPr>
        </p:nvSpPr>
        <p:spPr/>
        <p:txBody>
          <a:bodyPr>
            <a:normAutofit fontScale="90000"/>
          </a:bodyPr>
          <a:lstStyle/>
          <a:p>
            <a:r>
              <a:rPr lang="en-US" dirty="0" smtClean="0"/>
              <a:t>Known Unknowns in Particle Physics</a:t>
            </a:r>
            <a:endParaRPr lang="en-US"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3</a:t>
            </a:fld>
            <a:endParaRPr lang="en-US"/>
          </a:p>
        </p:txBody>
      </p:sp>
      <p:sp>
        <p:nvSpPr>
          <p:cNvPr id="5" name="Footer Placeholder 4"/>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1365622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2427" y="866775"/>
            <a:ext cx="5407105" cy="5259388"/>
          </a:xfrm>
        </p:spPr>
        <p:txBody>
          <a:bodyPr>
            <a:normAutofit lnSpcReduction="10000"/>
          </a:bodyPr>
          <a:lstStyle/>
          <a:p>
            <a:r>
              <a:rPr lang="en-US" dirty="0"/>
              <a:t>Low-Loss </a:t>
            </a:r>
            <a:r>
              <a:rPr lang="en-US" dirty="0" smtClean="0"/>
              <a:t>Superconducting Radio-Frequency (SRF) </a:t>
            </a:r>
            <a:r>
              <a:rPr lang="en-US" dirty="0"/>
              <a:t>Cavities using N</a:t>
            </a:r>
            <a:r>
              <a:rPr lang="en-US" baseline="-25000" dirty="0"/>
              <a:t>2</a:t>
            </a:r>
            <a:r>
              <a:rPr lang="en-US" dirty="0"/>
              <a:t>-doping </a:t>
            </a:r>
            <a:r>
              <a:rPr lang="en-US" dirty="0" smtClean="0"/>
              <a:t>process developed </a:t>
            </a:r>
            <a:r>
              <a:rPr lang="en-US" dirty="0"/>
              <a:t>by </a:t>
            </a:r>
            <a:r>
              <a:rPr lang="en-US" dirty="0" smtClean="0"/>
              <a:t>Fermilab</a:t>
            </a:r>
          </a:p>
          <a:p>
            <a:pPr lvl="1"/>
            <a:r>
              <a:rPr lang="en-US" dirty="0" smtClean="0"/>
              <a:t>LCLS-II (BES) </a:t>
            </a:r>
            <a:r>
              <a:rPr lang="en-US" dirty="0"/>
              <a:t>will be the first </a:t>
            </a:r>
            <a:r>
              <a:rPr lang="en-US" dirty="0" smtClean="0"/>
              <a:t>beneficiary</a:t>
            </a:r>
            <a:endParaRPr lang="en-US" dirty="0"/>
          </a:p>
          <a:p>
            <a:r>
              <a:rPr lang="en-US" dirty="0" smtClean="0"/>
              <a:t>Advances in laser-driven and beam-driven plasma </a:t>
            </a:r>
            <a:r>
              <a:rPr lang="en-US" dirty="0" err="1" smtClean="0"/>
              <a:t>wakefield</a:t>
            </a:r>
            <a:r>
              <a:rPr lang="en-US" dirty="0" smtClean="0"/>
              <a:t> accelerators</a:t>
            </a:r>
          </a:p>
          <a:p>
            <a:pPr lvl="1"/>
            <a:r>
              <a:rPr lang="en-US" dirty="0" smtClean="0"/>
              <a:t>Could produce high-gradient accelerators for future machines</a:t>
            </a:r>
          </a:p>
          <a:p>
            <a:r>
              <a:rPr lang="en-US" dirty="0" smtClean="0"/>
              <a:t>Record current in high-temperature superconductors</a:t>
            </a:r>
          </a:p>
          <a:p>
            <a:pPr lvl="1"/>
            <a:r>
              <a:rPr lang="en-US" dirty="0" smtClean="0"/>
              <a:t>Could enable </a:t>
            </a:r>
            <a:r>
              <a:rPr lang="en-US" dirty="0"/>
              <a:t>magnetic field levels that double existing particle collision energies</a:t>
            </a:r>
          </a:p>
          <a:p>
            <a:pPr lvl="1"/>
            <a:endParaRPr lang="en-US" dirty="0" smtClean="0"/>
          </a:p>
          <a:p>
            <a:endParaRPr lang="en-US" dirty="0"/>
          </a:p>
          <a:p>
            <a:endParaRPr lang="en-US" dirty="0"/>
          </a:p>
        </p:txBody>
      </p:sp>
      <p:sp>
        <p:nvSpPr>
          <p:cNvPr id="3" name="Title 2"/>
          <p:cNvSpPr>
            <a:spLocks noGrp="1"/>
          </p:cNvSpPr>
          <p:nvPr>
            <p:ph type="title"/>
          </p:nvPr>
        </p:nvSpPr>
        <p:spPr/>
        <p:txBody>
          <a:bodyPr/>
          <a:lstStyle/>
          <a:p>
            <a:r>
              <a:rPr lang="en-US" sz="3200" dirty="0" smtClean="0"/>
              <a:t>Recent Results from Advanced Technology R&amp;D</a:t>
            </a:r>
            <a:endParaRPr lang="en-US" sz="3200"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30</a:t>
            </a:fld>
            <a:endParaRPr lang="en-US" dirty="0"/>
          </a:p>
        </p:txBody>
      </p:sp>
      <p:pic>
        <p:nvPicPr>
          <p:cNvPr id="7" name="Picture 4" descr="feature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673" y="1112490"/>
            <a:ext cx="3226218" cy="22919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BD201410-01236.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63672" y="3661303"/>
            <a:ext cx="3226219"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267741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5"/>
            <a:ext cx="8839199" cy="5470229"/>
          </a:xfrm>
        </p:spPr>
        <p:txBody>
          <a:bodyPr>
            <a:normAutofit fontScale="92500"/>
          </a:bodyPr>
          <a:lstStyle/>
          <a:p>
            <a:r>
              <a:rPr lang="en-US" dirty="0" smtClean="0"/>
              <a:t>P5 report recommended moving forward with a focused Advanced Technology R&amp;D strategy:</a:t>
            </a:r>
          </a:p>
          <a:p>
            <a:pPr lvl="1"/>
            <a:r>
              <a:rPr lang="en-US" dirty="0" smtClean="0"/>
              <a:t>Play </a:t>
            </a:r>
            <a:r>
              <a:rPr lang="en-US" dirty="0"/>
              <a:t>a leadership role </a:t>
            </a:r>
            <a:r>
              <a:rPr lang="en-US" dirty="0" smtClean="0"/>
              <a:t>in superconducting </a:t>
            </a:r>
            <a:r>
              <a:rPr lang="en-US" dirty="0"/>
              <a:t>magnet technology focused on the dual </a:t>
            </a:r>
            <a:r>
              <a:rPr lang="en-US" dirty="0" smtClean="0"/>
              <a:t>goals of </a:t>
            </a:r>
            <a:r>
              <a:rPr lang="en-US" dirty="0"/>
              <a:t>increasing performance and decreasing </a:t>
            </a:r>
            <a:r>
              <a:rPr lang="en-US" dirty="0" smtClean="0"/>
              <a:t>costs</a:t>
            </a:r>
          </a:p>
          <a:p>
            <a:pPr lvl="1"/>
            <a:r>
              <a:rPr lang="en-US" dirty="0"/>
              <a:t>Reassess the Muon Accelerator </a:t>
            </a:r>
            <a:r>
              <a:rPr lang="en-US" dirty="0" smtClean="0"/>
              <a:t>Program, in consultation with international partners</a:t>
            </a:r>
          </a:p>
          <a:p>
            <a:pPr lvl="1"/>
            <a:r>
              <a:rPr lang="en-US" dirty="0"/>
              <a:t>Pursue accelerator R&amp;D with </a:t>
            </a:r>
            <a:r>
              <a:rPr lang="en-US" dirty="0" smtClean="0"/>
              <a:t>a focus </a:t>
            </a:r>
            <a:r>
              <a:rPr lang="en-US" dirty="0"/>
              <a:t>on outcomes and capabilities that will </a:t>
            </a:r>
            <a:r>
              <a:rPr lang="en-US" dirty="0" smtClean="0"/>
              <a:t>dramatically improve </a:t>
            </a:r>
            <a:r>
              <a:rPr lang="en-US" dirty="0"/>
              <a:t>cost effectiveness for mid-term and </a:t>
            </a:r>
            <a:r>
              <a:rPr lang="en-US" dirty="0" smtClean="0"/>
              <a:t>far-term accelerators</a:t>
            </a:r>
          </a:p>
          <a:p>
            <a:pPr lvl="1"/>
            <a:r>
              <a:rPr lang="en-US" dirty="0"/>
              <a:t>Focus resources toward directed </a:t>
            </a:r>
            <a:r>
              <a:rPr lang="en-US" dirty="0" smtClean="0"/>
              <a:t>instrumentation R&amp;D </a:t>
            </a:r>
            <a:r>
              <a:rPr lang="en-US" dirty="0"/>
              <a:t>in the near-term for high-priority </a:t>
            </a:r>
            <a:r>
              <a:rPr lang="en-US" dirty="0" smtClean="0"/>
              <a:t>projects</a:t>
            </a:r>
          </a:p>
          <a:p>
            <a:r>
              <a:rPr lang="en-US" dirty="0" smtClean="0"/>
              <a:t>On April 6, 2015, HEPAP approved a report by the Accelerator R&amp;D Subpanel that evaluated the HEP accelerator R&amp;D program and identified the most promising research areas to support the field</a:t>
            </a:r>
          </a:p>
          <a:p>
            <a:pPr lvl="1"/>
            <a:r>
              <a:rPr lang="en-US" dirty="0" smtClean="0"/>
              <a:t>Recommendations will guide HEP Accelerator R&amp;D investments</a:t>
            </a:r>
            <a:endParaRPr lang="en-US" dirty="0"/>
          </a:p>
        </p:txBody>
      </p:sp>
      <p:sp>
        <p:nvSpPr>
          <p:cNvPr id="3" name="Title 2"/>
          <p:cNvSpPr>
            <a:spLocks noGrp="1"/>
          </p:cNvSpPr>
          <p:nvPr>
            <p:ph type="title"/>
          </p:nvPr>
        </p:nvSpPr>
        <p:spPr/>
        <p:txBody>
          <a:bodyPr/>
          <a:lstStyle/>
          <a:p>
            <a:r>
              <a:rPr lang="en-US" dirty="0" smtClean="0"/>
              <a:t>Advanced Technology R&amp;D Strategy</a:t>
            </a:r>
            <a:endParaRPr lang="en-US" dirty="0"/>
          </a:p>
        </p:txBody>
      </p:sp>
      <p:sp>
        <p:nvSpPr>
          <p:cNvPr id="6" name="Slide Number Placeholder 3"/>
          <p:cNvSpPr>
            <a:spLocks noGrp="1"/>
          </p:cNvSpPr>
          <p:nvPr>
            <p:ph type="sldNum" sz="quarter" idx="11"/>
          </p:nvPr>
        </p:nvSpPr>
        <p:spPr/>
        <p:txBody>
          <a:bodyPr/>
          <a:lstStyle/>
          <a:p>
            <a:fld id="{56F4B2E3-7CDC-4972-8D42-2D141A8D5E9A}" type="slidenum">
              <a:rPr lang="en-US" smtClean="0"/>
              <a:pPr/>
              <a:t>31</a:t>
            </a:fld>
            <a:endParaRPr lang="en-US" dirty="0"/>
          </a:p>
        </p:txBody>
      </p:sp>
      <p:sp>
        <p:nvSpPr>
          <p:cNvPr id="4" name="Footer Placeholder 3"/>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381413597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00" y="0"/>
            <a:ext cx="10171600" cy="6858000"/>
          </a:xfrm>
          <a:prstGeom prst="rect">
            <a:avLst/>
          </a:prstGeom>
        </p:spPr>
      </p:pic>
      <p:sp>
        <p:nvSpPr>
          <p:cNvPr id="7" name="Rounded Rectangle 6"/>
          <p:cNvSpPr/>
          <p:nvPr/>
        </p:nvSpPr>
        <p:spPr>
          <a:xfrm>
            <a:off x="556053" y="4258100"/>
            <a:ext cx="6227805"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solidFill>
                  <a:srgbClr val="FFFF00"/>
                </a:solidFill>
              </a:rPr>
              <a:t>Accelerator Stewardship</a:t>
            </a:r>
            <a:endParaRPr lang="en-US" dirty="0">
              <a:solidFill>
                <a:srgbClr val="FFFF00"/>
              </a:solidFill>
            </a:endParaRPr>
          </a:p>
        </p:txBody>
      </p:sp>
      <p:sp>
        <p:nvSpPr>
          <p:cNvPr id="5" name="Text Placeholder 4"/>
          <p:cNvSpPr>
            <a:spLocks noGrp="1"/>
          </p:cNvSpPr>
          <p:nvPr>
            <p:ph type="body" idx="1"/>
          </p:nvPr>
        </p:nvSpPr>
        <p:spPr/>
        <p:txBody>
          <a:bodyPr/>
          <a:lstStyle/>
          <a:p>
            <a:endParaRPr lang="en-US" dirty="0">
              <a:solidFill>
                <a:srgbClr val="FFFF00"/>
              </a:solidFill>
            </a:endParaRPr>
          </a:p>
        </p:txBody>
      </p:sp>
    </p:spTree>
    <p:extLst>
      <p:ext uri="{BB962C8B-B14F-4D97-AF65-F5344CB8AC3E}">
        <p14:creationId xmlns:p14="http://schemas.microsoft.com/office/powerpoint/2010/main" val="2107562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p:cNvSpPr>
            <a:spLocks noGrp="1"/>
          </p:cNvSpPr>
          <p:nvPr>
            <p:ph idx="1"/>
          </p:nvPr>
        </p:nvSpPr>
        <p:spPr/>
        <p:txBody>
          <a:bodyPr>
            <a:normAutofit fontScale="92500" lnSpcReduction="20000"/>
          </a:bodyPr>
          <a:lstStyle/>
          <a:p>
            <a:pPr marL="0" indent="0">
              <a:lnSpc>
                <a:spcPct val="110000"/>
              </a:lnSpc>
              <a:buNone/>
            </a:pPr>
            <a:r>
              <a:rPr lang="en-US" sz="2200" dirty="0">
                <a:solidFill>
                  <a:schemeClr val="tx2"/>
                </a:solidFill>
              </a:rPr>
              <a:t>The mission of the HEP long-term accelerator R&amp;D stewardship program is to support fundamental accelerator science and technology development of relevance to many fields and to disseminate accelerator knowledge and training to the broad community of accelerator users and providers. </a:t>
            </a:r>
            <a:r>
              <a:rPr lang="en-US" sz="2200" dirty="0" smtClean="0">
                <a:solidFill>
                  <a:srgbClr val="000099"/>
                </a:solidFill>
              </a:rPr>
              <a:t/>
            </a:r>
            <a:br>
              <a:rPr lang="en-US" sz="2200" dirty="0" smtClean="0">
                <a:solidFill>
                  <a:srgbClr val="000099"/>
                </a:solidFill>
              </a:rPr>
            </a:br>
            <a:endParaRPr lang="en-US" sz="2200" dirty="0">
              <a:solidFill>
                <a:srgbClr val="000099"/>
              </a:solidFill>
            </a:endParaRPr>
          </a:p>
          <a:p>
            <a:r>
              <a:rPr lang="en-US" dirty="0" smtClean="0"/>
              <a:t>Strategies:</a:t>
            </a:r>
          </a:p>
          <a:p>
            <a:pPr lvl="1"/>
            <a:r>
              <a:rPr lang="en-US" b="1" dirty="0">
                <a:solidFill>
                  <a:srgbClr val="0070C0"/>
                </a:solidFill>
              </a:rPr>
              <a:t>Improve access to national laboratory accelerator facilities </a:t>
            </a:r>
            <a:r>
              <a:rPr lang="en-US" dirty="0" smtClean="0"/>
              <a:t>and resources for industrial and for other U.S. government agency users and developers of accelerators and related technology</a:t>
            </a:r>
          </a:p>
          <a:p>
            <a:pPr lvl="1"/>
            <a:r>
              <a:rPr lang="en-US" dirty="0" smtClean="0"/>
              <a:t>Work with accelerator user communities and industrial accelerator providers to </a:t>
            </a:r>
            <a:r>
              <a:rPr lang="en-US" b="1" dirty="0">
                <a:solidFill>
                  <a:srgbClr val="0070C0"/>
                </a:solidFill>
              </a:rPr>
              <a:t>develop innovative solutions to critical problems</a:t>
            </a:r>
            <a:r>
              <a:rPr lang="en-US" dirty="0" smtClean="0"/>
              <a:t>, to the mutual benefit of our customers and the DOE discovery science community</a:t>
            </a:r>
          </a:p>
          <a:p>
            <a:pPr lvl="1"/>
            <a:r>
              <a:rPr lang="en-US" dirty="0" smtClean="0"/>
              <a:t>Serve as a catalyst to </a:t>
            </a:r>
            <a:r>
              <a:rPr lang="en-US" b="1" dirty="0">
                <a:solidFill>
                  <a:srgbClr val="0070C0"/>
                </a:solidFill>
              </a:rPr>
              <a:t>broaden and strengthen the community </a:t>
            </a:r>
            <a:r>
              <a:rPr lang="en-US" b="1" dirty="0"/>
              <a:t>of accelerator users and providers </a:t>
            </a:r>
          </a:p>
          <a:p>
            <a:r>
              <a:rPr lang="en-US" dirty="0">
                <a:solidFill>
                  <a:schemeClr val="tx2"/>
                </a:solidFill>
              </a:rPr>
              <a:t>Engages the entire </a:t>
            </a:r>
            <a:r>
              <a:rPr lang="en-US" dirty="0" smtClean="0">
                <a:solidFill>
                  <a:schemeClr val="tx2"/>
                </a:solidFill>
              </a:rPr>
              <a:t>U.S. </a:t>
            </a:r>
            <a:r>
              <a:rPr lang="en-US" dirty="0">
                <a:solidFill>
                  <a:schemeClr val="tx2"/>
                </a:solidFill>
              </a:rPr>
              <a:t>accelerator R&amp;D ecosystem in a coordinated manner to solve high-impact challenges at a scale well beyond the reach of </a:t>
            </a:r>
            <a:r>
              <a:rPr lang="en-US" dirty="0" smtClean="0">
                <a:solidFill>
                  <a:schemeClr val="tx2"/>
                </a:solidFill>
              </a:rPr>
              <a:t>the DOE </a:t>
            </a:r>
            <a:r>
              <a:rPr lang="en-US" dirty="0">
                <a:solidFill>
                  <a:schemeClr val="tx2"/>
                </a:solidFill>
              </a:rPr>
              <a:t>Small Business Innovation </a:t>
            </a:r>
            <a:r>
              <a:rPr lang="en-US" dirty="0" smtClean="0">
                <a:solidFill>
                  <a:schemeClr val="tx2"/>
                </a:solidFill>
              </a:rPr>
              <a:t>Research (SBIR) program</a:t>
            </a:r>
            <a:endParaRPr lang="en-US" dirty="0">
              <a:solidFill>
                <a:schemeClr val="tx2"/>
              </a:solidFill>
            </a:endParaRPr>
          </a:p>
        </p:txBody>
      </p:sp>
      <p:sp>
        <p:nvSpPr>
          <p:cNvPr id="24578" name="Title 2"/>
          <p:cNvSpPr>
            <a:spLocks noGrp="1"/>
          </p:cNvSpPr>
          <p:nvPr>
            <p:ph type="title"/>
          </p:nvPr>
        </p:nvSpPr>
        <p:spPr/>
        <p:txBody>
          <a:bodyPr/>
          <a:lstStyle/>
          <a:p>
            <a:r>
              <a:rPr lang="en-US" sz="3600" dirty="0" smtClean="0"/>
              <a:t>The Accelerator R&amp;D Stewardship Program</a:t>
            </a:r>
            <a:endParaRPr lang="en-US" sz="3600" dirty="0"/>
          </a:p>
        </p:txBody>
      </p:sp>
      <p:sp>
        <p:nvSpPr>
          <p:cNvPr id="2" name="Slide Number Placeholder 1"/>
          <p:cNvSpPr>
            <a:spLocks noGrp="1"/>
          </p:cNvSpPr>
          <p:nvPr>
            <p:ph type="sldNum" sz="quarter" idx="11"/>
          </p:nvPr>
        </p:nvSpPr>
        <p:spPr/>
        <p:txBody>
          <a:bodyPr/>
          <a:lstStyle/>
          <a:p>
            <a:pPr>
              <a:defRPr/>
            </a:pPr>
            <a:fld id="{56F4B2E3-7CDC-4972-8D42-2D141A8D5E9A}" type="slidenum">
              <a:rPr lang="en-US" smtClean="0"/>
              <a:pPr>
                <a:defRPr/>
              </a:pPr>
              <a:t>33</a:t>
            </a:fld>
            <a:endParaRPr lang="en-US"/>
          </a:p>
        </p:txBody>
      </p:sp>
      <p:sp>
        <p:nvSpPr>
          <p:cNvPr id="3" name="Footer Placeholder 2"/>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377860534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1"/>
          <p:cNvSpPr>
            <a:spLocks noGrp="1"/>
          </p:cNvSpPr>
          <p:nvPr>
            <p:ph idx="1"/>
          </p:nvPr>
        </p:nvSpPr>
        <p:spPr>
          <a:xfrm>
            <a:off x="152400" y="749812"/>
            <a:ext cx="6575621" cy="5753100"/>
          </a:xfrm>
        </p:spPr>
        <p:txBody>
          <a:bodyPr>
            <a:normAutofit fontScale="77500" lnSpcReduction="20000"/>
          </a:bodyPr>
          <a:lstStyle/>
          <a:p>
            <a:r>
              <a:rPr lang="en-US" dirty="0"/>
              <a:t>Two awards </a:t>
            </a:r>
            <a:r>
              <a:rPr lang="en-US" dirty="0" smtClean="0"/>
              <a:t>coordinated with the National </a:t>
            </a:r>
            <a:r>
              <a:rPr lang="en-US" dirty="0"/>
              <a:t>Cancer Institute of the National Institutes of </a:t>
            </a:r>
            <a:r>
              <a:rPr lang="en-US" dirty="0" smtClean="0"/>
              <a:t>Health, targeting particle-beam-based cancer therapies:</a:t>
            </a:r>
            <a:endParaRPr lang="en-US" dirty="0"/>
          </a:p>
          <a:p>
            <a:pPr lvl="1"/>
            <a:r>
              <a:rPr lang="en-US" dirty="0" smtClean="0"/>
              <a:t>LBNL, Paul </a:t>
            </a:r>
            <a:r>
              <a:rPr lang="en-US" dirty="0" err="1"/>
              <a:t>Scherrer</a:t>
            </a:r>
            <a:r>
              <a:rPr lang="en-US" dirty="0"/>
              <a:t> Institute, and Varian Particle Therapy, Inc</a:t>
            </a:r>
            <a:r>
              <a:rPr lang="en-US" dirty="0" smtClean="0"/>
              <a:t>.</a:t>
            </a:r>
          </a:p>
          <a:p>
            <a:pPr lvl="2"/>
            <a:r>
              <a:rPr lang="en-US" dirty="0" smtClean="0"/>
              <a:t>Light-weight SC magnets to </a:t>
            </a:r>
            <a:r>
              <a:rPr lang="en-US" dirty="0"/>
              <a:t>reduce the size and weight of particle beam delivery systems by nearly a factor of </a:t>
            </a:r>
            <a:r>
              <a:rPr lang="en-US" dirty="0" smtClean="0"/>
              <a:t>10</a:t>
            </a:r>
          </a:p>
          <a:p>
            <a:pPr lvl="1"/>
            <a:r>
              <a:rPr lang="en-US" dirty="0" smtClean="0"/>
              <a:t>MIT and </a:t>
            </a:r>
            <a:r>
              <a:rPr lang="en-US" dirty="0" err="1"/>
              <a:t>ProNova</a:t>
            </a:r>
            <a:r>
              <a:rPr lang="en-US" dirty="0"/>
              <a:t> Solutions, </a:t>
            </a:r>
            <a:r>
              <a:rPr lang="en-US" dirty="0" smtClean="0"/>
              <a:t>LLC</a:t>
            </a:r>
          </a:p>
          <a:p>
            <a:pPr lvl="2"/>
            <a:r>
              <a:rPr lang="en-US" dirty="0" smtClean="0"/>
              <a:t>Innovative </a:t>
            </a:r>
            <a:r>
              <a:rPr lang="en-US" dirty="0"/>
              <a:t>design for an ironless superconducting cyclotron capable of providing particle beams for cancer </a:t>
            </a:r>
            <a:r>
              <a:rPr lang="en-US" dirty="0" smtClean="0"/>
              <a:t>therapy</a:t>
            </a:r>
          </a:p>
          <a:p>
            <a:r>
              <a:rPr lang="en-US" dirty="0" smtClean="0"/>
              <a:t>Four grants coordinated with BES, NP, DOD and NSF </a:t>
            </a:r>
            <a:r>
              <a:rPr lang="en-US" dirty="0"/>
              <a:t>focus on broad, promising new areas for improving general accelerator </a:t>
            </a:r>
            <a:r>
              <a:rPr lang="en-US" dirty="0" smtClean="0"/>
              <a:t>performance:</a:t>
            </a:r>
          </a:p>
          <a:p>
            <a:pPr lvl="1"/>
            <a:r>
              <a:rPr lang="en-US" dirty="0" smtClean="0"/>
              <a:t>LBNL, LLNL and University of Michigan</a:t>
            </a:r>
          </a:p>
          <a:p>
            <a:pPr lvl="2"/>
            <a:r>
              <a:rPr lang="en-US" dirty="0" smtClean="0"/>
              <a:t>Test </a:t>
            </a:r>
            <a:r>
              <a:rPr lang="en-US" dirty="0"/>
              <a:t>technologies that promise to increase the speed of laser-based </a:t>
            </a:r>
            <a:r>
              <a:rPr lang="en-US" dirty="0" smtClean="0"/>
              <a:t>science by a factor of 1,000</a:t>
            </a:r>
          </a:p>
          <a:p>
            <a:pPr lvl="1"/>
            <a:r>
              <a:rPr lang="en-US" dirty="0" smtClean="0"/>
              <a:t>SLAC and </a:t>
            </a:r>
            <a:r>
              <a:rPr lang="en-US" dirty="0"/>
              <a:t>Communications &amp; Power Industries, </a:t>
            </a:r>
            <a:r>
              <a:rPr lang="en-US" dirty="0" smtClean="0"/>
              <a:t>LLC</a:t>
            </a:r>
          </a:p>
          <a:p>
            <a:pPr lvl="2"/>
            <a:r>
              <a:rPr lang="en-US" dirty="0" smtClean="0"/>
              <a:t>Energy </a:t>
            </a:r>
            <a:r>
              <a:rPr lang="en-US" dirty="0"/>
              <a:t>recapture technology that </a:t>
            </a:r>
            <a:r>
              <a:rPr lang="en-US" dirty="0" smtClean="0"/>
              <a:t>could be applied to LCLS and other klystron-powered </a:t>
            </a:r>
            <a:r>
              <a:rPr lang="en-US" dirty="0" err="1"/>
              <a:t>linacs</a:t>
            </a:r>
            <a:r>
              <a:rPr lang="en-US" dirty="0"/>
              <a:t> </a:t>
            </a:r>
            <a:endParaRPr lang="en-US" dirty="0" smtClean="0"/>
          </a:p>
          <a:p>
            <a:pPr lvl="1"/>
            <a:r>
              <a:rPr lang="en-US" dirty="0" smtClean="0"/>
              <a:t>Cornell University</a:t>
            </a:r>
          </a:p>
          <a:p>
            <a:pPr lvl="2"/>
            <a:r>
              <a:rPr lang="en-US" dirty="0" smtClean="0"/>
              <a:t>Advanced </a:t>
            </a:r>
            <a:r>
              <a:rPr lang="en-US" dirty="0"/>
              <a:t>optimization techniques to automate the control of complex </a:t>
            </a:r>
            <a:r>
              <a:rPr lang="en-US" dirty="0" smtClean="0"/>
              <a:t>accelerators</a:t>
            </a:r>
          </a:p>
          <a:p>
            <a:pPr lvl="1"/>
            <a:r>
              <a:rPr lang="en-US" dirty="0"/>
              <a:t>Texas </a:t>
            </a:r>
            <a:r>
              <a:rPr lang="en-US" dirty="0" smtClean="0"/>
              <a:t>A&amp;M</a:t>
            </a:r>
          </a:p>
          <a:p>
            <a:pPr lvl="2"/>
            <a:r>
              <a:rPr lang="en-US" dirty="0" smtClean="0"/>
              <a:t>Beam dynamics in </a:t>
            </a:r>
            <a:r>
              <a:rPr lang="en-US" dirty="0"/>
              <a:t>cyclotrons to </a:t>
            </a:r>
            <a:r>
              <a:rPr lang="en-US" dirty="0" smtClean="0"/>
              <a:t>increase </a:t>
            </a:r>
            <a:r>
              <a:rPr lang="en-US" dirty="0"/>
              <a:t>beam </a:t>
            </a:r>
            <a:r>
              <a:rPr lang="en-US" dirty="0" smtClean="0"/>
              <a:t>power</a:t>
            </a:r>
            <a:endParaRPr lang="en-US" dirty="0"/>
          </a:p>
        </p:txBody>
      </p:sp>
      <p:sp>
        <p:nvSpPr>
          <p:cNvPr id="24578" name="Title 2"/>
          <p:cNvSpPr>
            <a:spLocks noGrp="1"/>
          </p:cNvSpPr>
          <p:nvPr>
            <p:ph type="title"/>
          </p:nvPr>
        </p:nvSpPr>
        <p:spPr/>
        <p:txBody>
          <a:bodyPr/>
          <a:lstStyle/>
          <a:p>
            <a:r>
              <a:rPr lang="en-US" sz="3600" dirty="0" smtClean="0"/>
              <a:t>Accelerator R&amp;D Stewardship Program Awards</a:t>
            </a:r>
            <a:endParaRPr lang="en-US" sz="3600" dirty="0"/>
          </a:p>
        </p:txBody>
      </p:sp>
      <p:sp>
        <p:nvSpPr>
          <p:cNvPr id="2" name="Slide Number Placeholder 1"/>
          <p:cNvSpPr>
            <a:spLocks noGrp="1"/>
          </p:cNvSpPr>
          <p:nvPr>
            <p:ph type="sldNum" sz="quarter" idx="11"/>
          </p:nvPr>
        </p:nvSpPr>
        <p:spPr/>
        <p:txBody>
          <a:bodyPr/>
          <a:lstStyle/>
          <a:p>
            <a:pPr>
              <a:defRPr/>
            </a:pPr>
            <a:fld id="{56F4B2E3-7CDC-4972-8D42-2D141A8D5E9A}" type="slidenum">
              <a:rPr lang="en-US" smtClean="0"/>
              <a:pPr>
                <a:defRPr/>
              </a:pPr>
              <a:t>34</a:t>
            </a:fld>
            <a:endParaRPr lang="en-US"/>
          </a:p>
        </p:txBody>
      </p:sp>
      <p:sp>
        <p:nvSpPr>
          <p:cNvPr id="3" name="Footer Placeholder 2"/>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8021" y="894886"/>
            <a:ext cx="2212650" cy="175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021" y="2757487"/>
            <a:ext cx="2212650" cy="150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021" y="4362449"/>
            <a:ext cx="2212650" cy="167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76716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584" y="259308"/>
            <a:ext cx="6446832" cy="6339385"/>
          </a:xfrm>
          <a:prstGeom prst="rect">
            <a:avLst/>
          </a:prstGeom>
        </p:spPr>
      </p:pic>
      <p:sp>
        <p:nvSpPr>
          <p:cNvPr id="5" name="Rounded Rectangle 4"/>
          <p:cNvSpPr/>
          <p:nvPr/>
        </p:nvSpPr>
        <p:spPr>
          <a:xfrm>
            <a:off x="556055" y="4258100"/>
            <a:ext cx="6759145"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Future Strategy Planning</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696933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fontScale="92500" lnSpcReduction="10000"/>
          </a:bodyPr>
          <a:lstStyle/>
          <a:p>
            <a:r>
              <a:rPr lang="en-US" dirty="0" smtClean="0"/>
              <a:t>Our current program is guided by the P5 report strategy</a:t>
            </a:r>
          </a:p>
          <a:p>
            <a:pPr lvl="1"/>
            <a:r>
              <a:rPr lang="en-US" dirty="0" smtClean="0"/>
              <a:t>Presents a clear vision for HEP with strong community support</a:t>
            </a:r>
          </a:p>
          <a:p>
            <a:pPr lvl="1"/>
            <a:r>
              <a:rPr lang="en-US" dirty="0" smtClean="0"/>
              <a:t>Significant changes in direction are underway and new projects are ramping up based on the P5 recommendations</a:t>
            </a:r>
          </a:p>
          <a:p>
            <a:pPr lvl="1"/>
            <a:r>
              <a:rPr lang="en-US" dirty="0" smtClean="0"/>
              <a:t>Current investments will guide the program towards the long-term goals of addressing the science drivers</a:t>
            </a:r>
          </a:p>
          <a:p>
            <a:r>
              <a:rPr lang="en-US" dirty="0" smtClean="0"/>
              <a:t>At an appropriate point, the strategy for U.S. particle physics will need to be reevaluated and updated</a:t>
            </a:r>
          </a:p>
          <a:p>
            <a:pPr lvl="1"/>
            <a:r>
              <a:rPr lang="en-US" dirty="0" smtClean="0"/>
              <a:t>Discoveries and results from upcoming experiments will impact the strategy for future investments</a:t>
            </a:r>
          </a:p>
          <a:p>
            <a:pPr lvl="2"/>
            <a:r>
              <a:rPr lang="en-US" dirty="0" smtClean="0"/>
              <a:t>Next strategy should be informed by results from the high-energy run of the LHC, second generation dark matter experiments, precision muon experiments, and short- and long-baseline neutrino experiments</a:t>
            </a:r>
          </a:p>
          <a:p>
            <a:pPr lvl="1"/>
            <a:r>
              <a:rPr lang="en-US" dirty="0" smtClean="0"/>
              <a:t>Updated strategy for the future of particle physics should be available in time to guide next round of major investments</a:t>
            </a:r>
          </a:p>
          <a:p>
            <a:pPr lvl="2"/>
            <a:r>
              <a:rPr lang="en-US" dirty="0" smtClean="0"/>
              <a:t>Guidance should be available as the current round of projects are being completed and the field seeks to make new investments</a:t>
            </a:r>
          </a:p>
        </p:txBody>
      </p:sp>
      <p:sp>
        <p:nvSpPr>
          <p:cNvPr id="6" name="Title 5"/>
          <p:cNvSpPr>
            <a:spLocks noGrp="1"/>
          </p:cNvSpPr>
          <p:nvPr>
            <p:ph type="title"/>
          </p:nvPr>
        </p:nvSpPr>
        <p:spPr/>
        <p:txBody>
          <a:bodyPr/>
          <a:lstStyle/>
          <a:p>
            <a:r>
              <a:rPr lang="en-US" dirty="0" smtClean="0"/>
              <a:t>The Future of U.S. Particle Physics</a:t>
            </a:r>
            <a:endParaRPr lang="en-US" dirty="0"/>
          </a:p>
        </p:txBody>
      </p:sp>
      <p:sp>
        <p:nvSpPr>
          <p:cNvPr id="3" name="Slide Number Placeholder 2"/>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36</a:t>
            </a:fld>
            <a:endParaRPr lang="en-US">
              <a:solidFill>
                <a:srgbClr val="0F6636"/>
              </a:solidFill>
            </a:endParaRPr>
          </a:p>
        </p:txBody>
      </p:sp>
      <p:sp>
        <p:nvSpPr>
          <p:cNvPr id="4" name="Footer Placeholder 3"/>
          <p:cNvSpPr>
            <a:spLocks noGrp="1"/>
          </p:cNvSpPr>
          <p:nvPr>
            <p:ph type="ftr" sz="quarter" idx="12"/>
          </p:nvPr>
        </p:nvSpPr>
        <p:spPr/>
        <p:txBody>
          <a:bodyPr/>
          <a:lstStyle/>
          <a:p>
            <a:r>
              <a:rPr lang="en-US"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1916544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P5 Construction and Physics Timeline</a:t>
            </a:r>
            <a:endParaRPr lang="en-US"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37</a:t>
            </a:fld>
            <a:endParaRPr lang="en-US">
              <a:solidFill>
                <a:srgbClr val="0F6636"/>
              </a:solidFill>
            </a:endParaRPr>
          </a:p>
        </p:txBody>
      </p:sp>
      <p:sp>
        <p:nvSpPr>
          <p:cNvPr id="6" name="Content Placeholder 5"/>
          <p:cNvSpPr>
            <a:spLocks noGrp="1"/>
          </p:cNvSpPr>
          <p:nvPr>
            <p:ph idx="1"/>
          </p:nvPr>
        </p:nvSpPr>
        <p:spPr>
          <a:xfrm>
            <a:off x="41564" y="866776"/>
            <a:ext cx="9060873" cy="583990"/>
          </a:xfrm>
        </p:spPr>
        <p:txBody>
          <a:bodyPr/>
          <a:lstStyle/>
          <a:p>
            <a:pPr marL="0" indent="0" algn="ctr">
              <a:buNone/>
            </a:pPr>
            <a:r>
              <a:rPr lang="en-US" dirty="0" smtClean="0"/>
              <a:t>Next major decision point for future HEP projects will occur near 2020</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89786" y="1450766"/>
            <a:ext cx="6564429" cy="5407234"/>
          </a:xfrm>
          <a:prstGeom prst="rect">
            <a:avLst/>
          </a:prstGeom>
        </p:spPr>
      </p:pic>
      <p:sp>
        <p:nvSpPr>
          <p:cNvPr id="10" name="TextBox 9"/>
          <p:cNvSpPr txBox="1"/>
          <p:nvPr/>
        </p:nvSpPr>
        <p:spPr>
          <a:xfrm>
            <a:off x="7854801" y="2581980"/>
            <a:ext cx="1289199" cy="1354217"/>
          </a:xfrm>
          <a:prstGeom prst="rect">
            <a:avLst/>
          </a:prstGeom>
          <a:noFill/>
        </p:spPr>
        <p:txBody>
          <a:bodyPr wrap="none" rtlCol="0">
            <a:spAutoFit/>
          </a:bodyPr>
          <a:lstStyle/>
          <a:p>
            <a:r>
              <a:rPr lang="en-US" sz="1400" i="1" dirty="0" smtClean="0">
                <a:latin typeface="+mn-lt"/>
              </a:rPr>
              <a:t>Legend:</a:t>
            </a:r>
          </a:p>
          <a:p>
            <a:pPr marL="171450" indent="-171450">
              <a:buFont typeface="Wingdings" panose="05000000000000000000" pitchFamily="2" charset="2"/>
              <a:buChar char="§"/>
            </a:pPr>
            <a:endParaRPr lang="en-US" sz="600" i="1" dirty="0" smtClean="0">
              <a:latin typeface="+mn-lt"/>
            </a:endParaRPr>
          </a:p>
          <a:p>
            <a:pPr marL="137160" indent="-137160">
              <a:buFont typeface="Wingdings" panose="05000000000000000000" pitchFamily="2" charset="2"/>
              <a:buChar char="§"/>
            </a:pPr>
            <a:r>
              <a:rPr lang="en-US" sz="1400" i="1" dirty="0" smtClean="0">
                <a:solidFill>
                  <a:schemeClr val="accent4">
                    <a:lumMod val="60000"/>
                    <a:lumOff val="40000"/>
                  </a:schemeClr>
                </a:solidFill>
                <a:latin typeface="+mn-lt"/>
              </a:rPr>
              <a:t>Approximate</a:t>
            </a:r>
            <a:r>
              <a:rPr lang="en-US" sz="1400" i="1" dirty="0">
                <a:solidFill>
                  <a:schemeClr val="accent4">
                    <a:lumMod val="60000"/>
                    <a:lumOff val="40000"/>
                  </a:schemeClr>
                </a:solidFill>
                <a:latin typeface="+mn-lt"/>
              </a:rPr>
              <a:t/>
            </a:r>
            <a:br>
              <a:rPr lang="en-US" sz="1400" i="1" dirty="0">
                <a:solidFill>
                  <a:schemeClr val="accent4">
                    <a:lumMod val="60000"/>
                    <a:lumOff val="40000"/>
                  </a:schemeClr>
                </a:solidFill>
                <a:latin typeface="+mn-lt"/>
              </a:rPr>
            </a:br>
            <a:r>
              <a:rPr lang="en-US" sz="1400" i="1" dirty="0" smtClean="0">
                <a:solidFill>
                  <a:schemeClr val="accent4">
                    <a:lumMod val="60000"/>
                    <a:lumOff val="40000"/>
                  </a:schemeClr>
                </a:solidFill>
                <a:latin typeface="+mn-lt"/>
              </a:rPr>
              <a:t>Construction</a:t>
            </a:r>
            <a:br>
              <a:rPr lang="en-US" sz="1400" i="1" dirty="0" smtClean="0">
                <a:solidFill>
                  <a:schemeClr val="accent4">
                    <a:lumMod val="60000"/>
                    <a:lumOff val="40000"/>
                  </a:schemeClr>
                </a:solidFill>
                <a:latin typeface="+mn-lt"/>
              </a:rPr>
            </a:br>
            <a:endParaRPr lang="en-US" sz="600" i="1" dirty="0" smtClean="0">
              <a:solidFill>
                <a:schemeClr val="accent4">
                  <a:lumMod val="60000"/>
                  <a:lumOff val="40000"/>
                </a:schemeClr>
              </a:solidFill>
              <a:latin typeface="+mn-lt"/>
            </a:endParaRPr>
          </a:p>
          <a:p>
            <a:pPr marL="137160" indent="-137160">
              <a:buFont typeface="Wingdings" panose="05000000000000000000" pitchFamily="2" charset="2"/>
              <a:buChar char="§"/>
            </a:pPr>
            <a:r>
              <a:rPr lang="en-US" sz="1400" i="1" dirty="0" smtClean="0">
                <a:solidFill>
                  <a:srgbClr val="00B050"/>
                </a:solidFill>
                <a:latin typeface="+mn-lt"/>
              </a:rPr>
              <a:t>Expected</a:t>
            </a:r>
            <a:br>
              <a:rPr lang="en-US" sz="1400" i="1" dirty="0" smtClean="0">
                <a:solidFill>
                  <a:srgbClr val="00B050"/>
                </a:solidFill>
                <a:latin typeface="+mn-lt"/>
              </a:rPr>
            </a:br>
            <a:r>
              <a:rPr lang="en-US" sz="1400" i="1" dirty="0" smtClean="0">
                <a:solidFill>
                  <a:srgbClr val="00B050"/>
                </a:solidFill>
                <a:latin typeface="+mn-lt"/>
              </a:rPr>
              <a:t>Physics</a:t>
            </a:r>
            <a:endParaRPr lang="en-US" sz="1400" i="1" dirty="0">
              <a:solidFill>
                <a:srgbClr val="00B050"/>
              </a:solidFill>
              <a:latin typeface="+mn-lt"/>
            </a:endParaRPr>
          </a:p>
        </p:txBody>
      </p:sp>
      <p:sp>
        <p:nvSpPr>
          <p:cNvPr id="11" name="TextBox 10"/>
          <p:cNvSpPr txBox="1"/>
          <p:nvPr/>
        </p:nvSpPr>
        <p:spPr>
          <a:xfrm>
            <a:off x="2139249" y="2293601"/>
            <a:ext cx="707245" cy="246221"/>
          </a:xfrm>
          <a:prstGeom prst="rect">
            <a:avLst/>
          </a:prstGeom>
          <a:noFill/>
        </p:spPr>
        <p:txBody>
          <a:bodyPr wrap="none" rtlCol="0">
            <a:spAutoFit/>
          </a:bodyPr>
          <a:lstStyle/>
          <a:p>
            <a:r>
              <a:rPr lang="en-US" sz="1000" dirty="0" smtClean="0">
                <a:solidFill>
                  <a:schemeClr val="bg1"/>
                </a:solidFill>
                <a:latin typeface="+mn-lt"/>
              </a:rPr>
              <a:t>[&gt;$200M]</a:t>
            </a:r>
            <a:endParaRPr lang="en-US" sz="1000" dirty="0">
              <a:solidFill>
                <a:schemeClr val="bg1"/>
              </a:solidFill>
              <a:latin typeface="+mn-lt"/>
            </a:endParaRPr>
          </a:p>
        </p:txBody>
      </p:sp>
      <p:sp>
        <p:nvSpPr>
          <p:cNvPr id="12" name="TextBox 11"/>
          <p:cNvSpPr txBox="1"/>
          <p:nvPr/>
        </p:nvSpPr>
        <p:spPr>
          <a:xfrm>
            <a:off x="2821930" y="4593394"/>
            <a:ext cx="707245" cy="246221"/>
          </a:xfrm>
          <a:prstGeom prst="rect">
            <a:avLst/>
          </a:prstGeom>
          <a:noFill/>
        </p:spPr>
        <p:txBody>
          <a:bodyPr wrap="none" rtlCol="0">
            <a:spAutoFit/>
          </a:bodyPr>
          <a:lstStyle/>
          <a:p>
            <a:r>
              <a:rPr lang="en-US" sz="1000" dirty="0" smtClean="0">
                <a:solidFill>
                  <a:schemeClr val="bg1"/>
                </a:solidFill>
                <a:latin typeface="+mn-lt"/>
              </a:rPr>
              <a:t>[&lt;$200M]</a:t>
            </a:r>
            <a:endParaRPr lang="en-US" sz="1000" dirty="0">
              <a:solidFill>
                <a:schemeClr val="bg1"/>
              </a:solidFill>
              <a:latin typeface="+mn-lt"/>
            </a:endParaRPr>
          </a:p>
        </p:txBody>
      </p:sp>
      <p:cxnSp>
        <p:nvCxnSpPr>
          <p:cNvPr id="14" name="Straight Arrow Connector 13"/>
          <p:cNvCxnSpPr/>
          <p:nvPr/>
        </p:nvCxnSpPr>
        <p:spPr>
          <a:xfrm>
            <a:off x="4424217" y="1782618"/>
            <a:ext cx="0" cy="4996873"/>
          </a:xfrm>
          <a:prstGeom prst="straightConnector1">
            <a:avLst/>
          </a:prstGeom>
          <a:ln w="38100">
            <a:solidFill>
              <a:schemeClr val="accent3"/>
            </a:solidFill>
            <a:headEnd type="triangle" w="lg" len="lg"/>
            <a:tailEnd type="none"/>
          </a:ln>
          <a:effectLst>
            <a:glow rad="254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038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May 2014 P5 report was successful because it was well informed by the science community, including information from:</a:t>
            </a:r>
          </a:p>
          <a:p>
            <a:pPr lvl="1"/>
            <a:r>
              <a:rPr lang="en-US" dirty="0"/>
              <a:t>2010 New Worlds, New Horizons in Astronomy and Astrophysics</a:t>
            </a:r>
          </a:p>
          <a:p>
            <a:pPr lvl="1"/>
            <a:r>
              <a:rPr lang="en-US" dirty="0"/>
              <a:t>2013 European Strategy for Particle Physics Report</a:t>
            </a:r>
          </a:p>
          <a:p>
            <a:pPr lvl="1"/>
            <a:r>
              <a:rPr lang="en-US" dirty="0" smtClean="0"/>
              <a:t>2013 U.S. Particle Physics Community-driven “Snowmass” process</a:t>
            </a:r>
          </a:p>
          <a:p>
            <a:pPr lvl="1"/>
            <a:endParaRPr lang="en-US" dirty="0" smtClean="0"/>
          </a:p>
          <a:p>
            <a:r>
              <a:rPr lang="en-US" dirty="0" smtClean="0"/>
              <a:t>The timeline to create a well-informed strategic plan for 2020 may include:</a:t>
            </a:r>
          </a:p>
          <a:p>
            <a:pPr lvl="1"/>
            <a:r>
              <a:rPr lang="en-US" dirty="0" smtClean="0"/>
              <a:t>2018 update of the European Strategy for Particle Physics</a:t>
            </a:r>
          </a:p>
          <a:p>
            <a:pPr lvl="1"/>
            <a:r>
              <a:rPr lang="en-US" dirty="0" smtClean="0"/>
              <a:t>2018-19 new Decadal Survey from the National Research Council</a:t>
            </a:r>
          </a:p>
          <a:p>
            <a:pPr lvl="1"/>
            <a:r>
              <a:rPr lang="en-US" dirty="0"/>
              <a:t>2018-19 iteration of the “Snowmass” process</a:t>
            </a:r>
          </a:p>
          <a:p>
            <a:pPr lvl="1"/>
            <a:r>
              <a:rPr lang="en-US" dirty="0" smtClean="0"/>
              <a:t>2019-20 release of an updated P5 strategy report</a:t>
            </a:r>
          </a:p>
        </p:txBody>
      </p:sp>
      <p:sp>
        <p:nvSpPr>
          <p:cNvPr id="3" name="Title 2"/>
          <p:cNvSpPr>
            <a:spLocks noGrp="1"/>
          </p:cNvSpPr>
          <p:nvPr>
            <p:ph type="title"/>
          </p:nvPr>
        </p:nvSpPr>
        <p:spPr/>
        <p:txBody>
          <a:bodyPr/>
          <a:lstStyle/>
          <a:p>
            <a:r>
              <a:rPr lang="en-US" dirty="0" smtClean="0"/>
              <a:t>Timeline for Updating the U.S. Strategy</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38</a:t>
            </a:fld>
            <a:endParaRPr lang="en-US">
              <a:solidFill>
                <a:srgbClr val="0F6636"/>
              </a:solidFill>
            </a:endParaRPr>
          </a:p>
        </p:txBody>
      </p:sp>
      <p:sp>
        <p:nvSpPr>
          <p:cNvPr id="5" name="Footer Placeholder 4"/>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1489262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t>The P5 report is having a large impact on U.S. particle physics</a:t>
            </a:r>
          </a:p>
          <a:p>
            <a:pPr lvl="1"/>
            <a:r>
              <a:rPr lang="en-US" dirty="0"/>
              <a:t>Receiving strong support from the community, administration, and legislators</a:t>
            </a:r>
          </a:p>
          <a:p>
            <a:pPr lvl="1"/>
            <a:r>
              <a:rPr lang="en-US" dirty="0"/>
              <a:t>Rapid progress is being made in aligning the U.S. program with the new </a:t>
            </a:r>
            <a:r>
              <a:rPr lang="en-US" dirty="0" smtClean="0"/>
              <a:t>strategy:</a:t>
            </a:r>
          </a:p>
          <a:p>
            <a:pPr lvl="2"/>
            <a:r>
              <a:rPr lang="en-US" dirty="0"/>
              <a:t>Strong interest in establishing </a:t>
            </a:r>
            <a:r>
              <a:rPr lang="en-US" dirty="0" smtClean="0"/>
              <a:t>major </a:t>
            </a:r>
            <a:r>
              <a:rPr lang="en-US" dirty="0"/>
              <a:t>international science facility hosted in the U.S.</a:t>
            </a:r>
          </a:p>
          <a:p>
            <a:pPr lvl="2"/>
            <a:r>
              <a:rPr lang="en-US" dirty="0"/>
              <a:t>U.S.-CERN agreements on LHC and neutrino programs are making good </a:t>
            </a:r>
            <a:r>
              <a:rPr lang="en-US" dirty="0" smtClean="0"/>
              <a:t>progress</a:t>
            </a:r>
            <a:endParaRPr lang="en-US" dirty="0"/>
          </a:p>
          <a:p>
            <a:pPr lvl="2"/>
            <a:r>
              <a:rPr lang="en-US" dirty="0"/>
              <a:t>LBNF/DUNE moving forward faster than </a:t>
            </a:r>
            <a:r>
              <a:rPr lang="en-US" dirty="0" smtClean="0"/>
              <a:t>expected</a:t>
            </a:r>
          </a:p>
          <a:p>
            <a:r>
              <a:rPr lang="en-US" dirty="0"/>
              <a:t>These are exciting </a:t>
            </a:r>
            <a:r>
              <a:rPr lang="en-US" dirty="0" smtClean="0"/>
              <a:t>times in particle physics!</a:t>
            </a:r>
            <a:endParaRPr lang="en-US" dirty="0"/>
          </a:p>
          <a:p>
            <a:pPr lvl="1"/>
            <a:r>
              <a:rPr lang="en-US" dirty="0"/>
              <a:t>LHC turning back on at 13 </a:t>
            </a:r>
            <a:r>
              <a:rPr lang="en-US" dirty="0" err="1"/>
              <a:t>TeV</a:t>
            </a:r>
            <a:endParaRPr lang="en-US" dirty="0"/>
          </a:p>
          <a:p>
            <a:pPr lvl="1"/>
            <a:r>
              <a:rPr lang="en-US" dirty="0" err="1"/>
              <a:t>NOvA</a:t>
            </a:r>
            <a:r>
              <a:rPr lang="en-US" dirty="0"/>
              <a:t>, T2K taking data and running well</a:t>
            </a:r>
          </a:p>
          <a:p>
            <a:pPr lvl="1"/>
            <a:r>
              <a:rPr lang="en-US" dirty="0"/>
              <a:t>New results on dark matter</a:t>
            </a:r>
          </a:p>
          <a:p>
            <a:pPr lvl="1"/>
            <a:r>
              <a:rPr lang="en-US" dirty="0"/>
              <a:t>New Intensity Frontier experiments (Belle II, dark photon searches, precision </a:t>
            </a:r>
            <a:r>
              <a:rPr lang="en-US" dirty="0" err="1"/>
              <a:t>muon</a:t>
            </a:r>
            <a:r>
              <a:rPr lang="en-US" dirty="0"/>
              <a:t> experiments) are “just around the corner</a:t>
            </a:r>
            <a:r>
              <a:rPr lang="en-US" dirty="0" smtClean="0"/>
              <a:t>”</a:t>
            </a:r>
          </a:p>
          <a:p>
            <a:r>
              <a:rPr lang="en-US" dirty="0" smtClean="0"/>
              <a:t>Achieving </a:t>
            </a:r>
            <a:r>
              <a:rPr lang="en-US" dirty="0"/>
              <a:t>the P5 vision will require sustained effort and continued support from the U.S. particle physics </a:t>
            </a:r>
            <a:r>
              <a:rPr lang="en-US" dirty="0" smtClean="0"/>
              <a:t>community</a:t>
            </a:r>
          </a:p>
          <a:p>
            <a:pPr lvl="1"/>
            <a:r>
              <a:rPr lang="en-US" dirty="0" smtClean="0"/>
              <a:t>Continued </a:t>
            </a:r>
            <a:r>
              <a:rPr lang="en-US" dirty="0"/>
              <a:t>strong support and consistent messaging from the community will be needed to sustain progress</a:t>
            </a:r>
          </a:p>
          <a:p>
            <a:endParaRPr lang="en-US" dirty="0"/>
          </a:p>
        </p:txBody>
      </p:sp>
      <p:sp>
        <p:nvSpPr>
          <p:cNvPr id="3" name="Title 2"/>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39</a:t>
            </a:fld>
            <a:endParaRPr lang="en-US">
              <a:solidFill>
                <a:srgbClr val="0F6636"/>
              </a:solidFill>
            </a:endParaRPr>
          </a:p>
        </p:txBody>
      </p:sp>
      <p:sp>
        <p:nvSpPr>
          <p:cNvPr id="5" name="Footer Placeholder 4"/>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727435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5"/>
            <a:ext cx="5724418" cy="5472379"/>
          </a:xfrm>
        </p:spPr>
        <p:txBody>
          <a:bodyPr>
            <a:normAutofit fontScale="77500" lnSpcReduction="20000"/>
          </a:bodyPr>
          <a:lstStyle/>
          <a:p>
            <a:r>
              <a:rPr lang="en-US" i="1" dirty="0" smtClean="0"/>
              <a:t>How do we address the science drivers and enable the next discovery in particle physics? </a:t>
            </a:r>
          </a:p>
          <a:p>
            <a:r>
              <a:rPr lang="en-US" dirty="0" smtClean="0"/>
              <a:t>The Particle Physics Project Prioritization Panel (P5) report is </a:t>
            </a:r>
            <a:r>
              <a:rPr lang="en-US" dirty="0"/>
              <a:t>the culmination of years of effort by the U.S. particle physics </a:t>
            </a:r>
            <a:r>
              <a:rPr lang="en-US" dirty="0" smtClean="0"/>
              <a:t>community</a:t>
            </a:r>
          </a:p>
          <a:p>
            <a:pPr lvl="1"/>
            <a:r>
              <a:rPr lang="en-US" dirty="0" smtClean="0"/>
              <a:t>2012 – 2013: American </a:t>
            </a:r>
            <a:r>
              <a:rPr lang="en-US" dirty="0"/>
              <a:t>Physical </a:t>
            </a:r>
            <a:r>
              <a:rPr lang="en-US" dirty="0" smtClean="0"/>
              <a:t>Society’s </a:t>
            </a:r>
            <a:r>
              <a:rPr lang="en-US" dirty="0"/>
              <a:t>Division of Particles and Fields organized a year-long community planning </a:t>
            </a:r>
            <a:r>
              <a:rPr lang="en-US" dirty="0" smtClean="0"/>
              <a:t>exercise (“Snowmass”)</a:t>
            </a:r>
          </a:p>
          <a:p>
            <a:pPr lvl="1"/>
            <a:r>
              <a:rPr lang="en-US" dirty="0" smtClean="0"/>
              <a:t>2013 – 2014: DOE </a:t>
            </a:r>
            <a:r>
              <a:rPr lang="en-US" dirty="0"/>
              <a:t>and </a:t>
            </a:r>
            <a:r>
              <a:rPr lang="en-US" dirty="0" smtClean="0"/>
              <a:t>NSF </a:t>
            </a:r>
            <a:r>
              <a:rPr lang="en-US" dirty="0"/>
              <a:t>charged the High Energy Physics Advisory Panel (HEPAP) to convene </a:t>
            </a:r>
            <a:r>
              <a:rPr lang="en-US" dirty="0" smtClean="0"/>
              <a:t>P5 </a:t>
            </a:r>
            <a:r>
              <a:rPr lang="en-US" dirty="0"/>
              <a:t>to develop an updated strategic </a:t>
            </a:r>
            <a:r>
              <a:rPr lang="en-US" dirty="0" smtClean="0"/>
              <a:t>plan</a:t>
            </a:r>
          </a:p>
          <a:p>
            <a:pPr lvl="2"/>
            <a:r>
              <a:rPr lang="en-US" dirty="0" smtClean="0"/>
              <a:t>Plan to be executed over a ten year timescale in the context of a 20-year global vision for the field</a:t>
            </a:r>
          </a:p>
          <a:p>
            <a:pPr lvl="1"/>
            <a:r>
              <a:rPr lang="en-US" dirty="0" smtClean="0"/>
              <a:t>In </a:t>
            </a:r>
            <a:r>
              <a:rPr lang="en-US" dirty="0"/>
              <a:t>May, 2014, HEPAP unanimously approved a P5 report that presents a </a:t>
            </a:r>
            <a:r>
              <a:rPr lang="en-US" dirty="0" smtClean="0"/>
              <a:t>strategy that </a:t>
            </a:r>
            <a:r>
              <a:rPr lang="en-US" dirty="0"/>
              <a:t>enables discovery and maintains the U.S. position as a global leader in particle </a:t>
            </a:r>
            <a:r>
              <a:rPr lang="en-US" dirty="0" smtClean="0"/>
              <a:t>physics</a:t>
            </a:r>
            <a:endParaRPr lang="en-US" dirty="0"/>
          </a:p>
          <a:p>
            <a:r>
              <a:rPr lang="en-US" dirty="0" smtClean="0"/>
              <a:t>U.S. particle physics community enthusiastically supports the new plan</a:t>
            </a:r>
          </a:p>
          <a:p>
            <a:pPr lvl="1"/>
            <a:r>
              <a:rPr lang="en-US" b="1" dirty="0" smtClean="0"/>
              <a:t>2,331</a:t>
            </a:r>
            <a:r>
              <a:rPr lang="en-US" dirty="0" smtClean="0"/>
              <a:t> community members signed a letter of support to DOE and NSF</a:t>
            </a:r>
          </a:p>
        </p:txBody>
      </p:sp>
      <p:sp>
        <p:nvSpPr>
          <p:cNvPr id="3" name="Title 2"/>
          <p:cNvSpPr>
            <a:spLocks noGrp="1"/>
          </p:cNvSpPr>
          <p:nvPr>
            <p:ph type="title"/>
          </p:nvPr>
        </p:nvSpPr>
        <p:spPr/>
        <p:txBody>
          <a:bodyPr/>
          <a:lstStyle/>
          <a:p>
            <a:r>
              <a:rPr lang="en-US" dirty="0" smtClean="0"/>
              <a:t>A Long-term Strategy to Enable Discovery</a:t>
            </a:r>
            <a:endParaRPr lang="en-US"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4</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38"/>
          <a:stretch/>
        </p:blipFill>
        <p:spPr>
          <a:xfrm rot="21380356">
            <a:off x="5897364" y="1458933"/>
            <a:ext cx="3053129" cy="4110429"/>
          </a:xfrm>
          <a:prstGeom prst="rect">
            <a:avLst/>
          </a:prstGeom>
          <a:ln>
            <a:solidFill>
              <a:schemeClr val="tx1"/>
            </a:solidFill>
          </a:ln>
          <a:effectLst>
            <a:outerShdw blurRad="50800" dist="38100" dir="2700000" algn="tl" rotWithShape="0">
              <a:prstClr val="black">
                <a:alpha val="40000"/>
              </a:prstClr>
            </a:outerShdw>
          </a:effectLst>
        </p:spPr>
      </p:pic>
      <p:sp>
        <p:nvSpPr>
          <p:cNvPr id="6" name="Footer Placeholder 5"/>
          <p:cNvSpPr>
            <a:spLocks noGrp="1"/>
          </p:cNvSpPr>
          <p:nvPr>
            <p:ph type="ftr" sz="quarter" idx="12"/>
          </p:nvPr>
        </p:nvSpPr>
        <p:spPr/>
        <p:txBody>
          <a:bodyPr/>
          <a:lstStyle/>
          <a:p>
            <a:pPr fontAlgn="auto">
              <a:spcBef>
                <a:spcPts val="0"/>
              </a:spcBef>
              <a:spcAft>
                <a:spcPts val="0"/>
              </a:spcAft>
            </a:pPr>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412401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043936"/>
            <a:ext cx="9921922" cy="7901936"/>
          </a:xfrm>
          <a:prstGeom prst="rect">
            <a:avLst/>
          </a:prstGeom>
        </p:spPr>
      </p:pic>
      <p:sp>
        <p:nvSpPr>
          <p:cNvPr id="5" name="Rounded Rectangle 4"/>
          <p:cNvSpPr/>
          <p:nvPr/>
        </p:nvSpPr>
        <p:spPr>
          <a:xfrm>
            <a:off x="556056" y="4258100"/>
            <a:ext cx="2281274"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00"/>
                </a:solidFill>
              </a:rPr>
              <a:t>Backup</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2364212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8839199" cy="5386242"/>
          </a:xfrm>
        </p:spPr>
        <p:txBody>
          <a:bodyPr>
            <a:normAutofit fontScale="77500" lnSpcReduction="20000"/>
          </a:bodyPr>
          <a:lstStyle/>
          <a:p>
            <a:r>
              <a:rPr lang="en-US" dirty="0"/>
              <a:t>HEP is implementing the strategy detailed in the May 2014 report of the Particle Physics Project Prioritization Panel (P5), formulated in the context of a global vision for the field</a:t>
            </a:r>
          </a:p>
          <a:p>
            <a:pPr lvl="1"/>
            <a:r>
              <a:rPr lang="en-US" dirty="0"/>
              <a:t>HEP Addresses the five compelling science drivers with research in three frontiers and related efforts in theory, computing and advanced technology R&amp;D</a:t>
            </a:r>
          </a:p>
          <a:p>
            <a:pPr lvl="1"/>
            <a:r>
              <a:rPr lang="en-US" dirty="0"/>
              <a:t>Increasing emphasis on international partnerships (such as LHC) to achieve critical physics </a:t>
            </a:r>
            <a:r>
              <a:rPr lang="en-US" dirty="0" smtClean="0"/>
              <a:t>goals</a:t>
            </a:r>
            <a:endParaRPr lang="en-US" dirty="0"/>
          </a:p>
          <a:p>
            <a:r>
              <a:rPr lang="en-US" dirty="0"/>
              <a:t>Energy Frontier: Continue </a:t>
            </a:r>
            <a:r>
              <a:rPr lang="en-US" dirty="0" smtClean="0"/>
              <a:t>Large Hadron Collider (LHC) </a:t>
            </a:r>
            <a:r>
              <a:rPr lang="en-US" dirty="0"/>
              <a:t>program with higher collision energy (13+ TeV)</a:t>
            </a:r>
          </a:p>
          <a:p>
            <a:pPr lvl="1"/>
            <a:r>
              <a:rPr lang="en-US" dirty="0"/>
              <a:t>The U.S. will continue to play a leadership role in LHC discoveries by remaining actively engaged in LHC data analysis and the initial upgrades to the ATLAS and CMS </a:t>
            </a:r>
            <a:r>
              <a:rPr lang="en-US" dirty="0" smtClean="0"/>
              <a:t>detectors</a:t>
            </a:r>
            <a:endParaRPr lang="en-US" dirty="0"/>
          </a:p>
          <a:p>
            <a:r>
              <a:rPr lang="en-US" dirty="0"/>
              <a:t>Intensity Frontier: Develop a world-class U.S.-hosted Long Baseline Neutrino Facility </a:t>
            </a:r>
            <a:r>
              <a:rPr lang="en-US" dirty="0" smtClean="0"/>
              <a:t>(LBNF)</a:t>
            </a:r>
            <a:endParaRPr lang="en-US" dirty="0"/>
          </a:p>
          <a:p>
            <a:pPr lvl="1"/>
            <a:r>
              <a:rPr lang="en-US" dirty="0"/>
              <a:t>Continue the design process for an internationalized LBNF and development of a short baseline neutrino program that will support the science and R&amp;D required to ensure LBNF success</a:t>
            </a:r>
          </a:p>
          <a:p>
            <a:pPr lvl="1"/>
            <a:r>
              <a:rPr lang="en-US" dirty="0"/>
              <a:t>Fermilab will continue to send world’s highest intensity neutrino beam to </a:t>
            </a:r>
            <a:r>
              <a:rPr lang="en-US" dirty="0" err="1"/>
              <a:t>NOvA</a:t>
            </a:r>
            <a:r>
              <a:rPr lang="en-US" dirty="0"/>
              <a:t>, 500 miles </a:t>
            </a:r>
            <a:r>
              <a:rPr lang="en-US" dirty="0" smtClean="0"/>
              <a:t>away to Ash River, MN</a:t>
            </a:r>
            <a:endParaRPr lang="en-US" dirty="0"/>
          </a:p>
          <a:p>
            <a:r>
              <a:rPr lang="en-US" dirty="0"/>
              <a:t>Cosmic Frontier: Advance our understanding of dark matter and dark energy</a:t>
            </a:r>
          </a:p>
          <a:p>
            <a:pPr lvl="1"/>
            <a:r>
              <a:rPr lang="en-US" dirty="0"/>
              <a:t>Immediate development of new capabilities continue in dark matter detection with </a:t>
            </a:r>
            <a:r>
              <a:rPr lang="en-US" dirty="0" err="1"/>
              <a:t>baselining</a:t>
            </a:r>
            <a:r>
              <a:rPr lang="en-US" dirty="0"/>
              <a:t> of 2nd-generation experiments; and in dark energy exploration with </a:t>
            </a:r>
            <a:r>
              <a:rPr lang="en-US" dirty="0" err="1"/>
              <a:t>baselining</a:t>
            </a:r>
            <a:r>
              <a:rPr lang="en-US" dirty="0"/>
              <a:t> of DESI and fabrication of LSST camera</a:t>
            </a:r>
            <a:r>
              <a:rPr lang="en-US" dirty="0" smtClean="0"/>
              <a:t>.</a:t>
            </a:r>
            <a:endParaRPr lang="en-US" dirty="0"/>
          </a:p>
        </p:txBody>
      </p:sp>
      <p:sp>
        <p:nvSpPr>
          <p:cNvPr id="3" name="Title 2"/>
          <p:cNvSpPr>
            <a:spLocks noGrp="1"/>
          </p:cNvSpPr>
          <p:nvPr>
            <p:ph type="title"/>
          </p:nvPr>
        </p:nvSpPr>
        <p:spPr/>
        <p:txBody>
          <a:bodyPr>
            <a:normAutofit fontScale="90000"/>
          </a:bodyPr>
          <a:lstStyle/>
          <a:p>
            <a:r>
              <a:rPr lang="en-US" dirty="0" smtClean="0"/>
              <a:t>The FY 2016 HEP Budget Request</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41</a:t>
            </a:fld>
            <a:endParaRPr lang="en-US">
              <a:solidFill>
                <a:srgbClr val="0F6636"/>
              </a:solidFill>
            </a:endParaRPr>
          </a:p>
        </p:txBody>
      </p:sp>
      <p:sp>
        <p:nvSpPr>
          <p:cNvPr id="5" name="Footer Placeholder 4"/>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spTree>
    <p:extLst>
      <p:ext uri="{BB962C8B-B14F-4D97-AF65-F5344CB8AC3E}">
        <p14:creationId xmlns:p14="http://schemas.microsoft.com/office/powerpoint/2010/main" val="2205544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8705" y="838200"/>
            <a:ext cx="8881479" cy="5534026"/>
          </a:xfrm>
        </p:spPr>
        <p:txBody>
          <a:bodyPr>
            <a:normAutofit/>
          </a:bodyPr>
          <a:lstStyle/>
          <a:p>
            <a:r>
              <a:rPr lang="en-US" dirty="0" smtClean="0"/>
              <a:t>ATLAS and CMS recently released a combined measurement of the Higgs boson mass</a:t>
            </a:r>
          </a:p>
          <a:p>
            <a:pPr lvl="1"/>
            <a:r>
              <a:rPr lang="en-US" dirty="0"/>
              <a:t>1</a:t>
            </a:r>
            <a:r>
              <a:rPr lang="en-US" baseline="30000" dirty="0"/>
              <a:t>st</a:t>
            </a:r>
            <a:r>
              <a:rPr lang="en-US" dirty="0"/>
              <a:t> combination of the Higgs mass by the LHC </a:t>
            </a:r>
            <a:r>
              <a:rPr lang="en-US" dirty="0" smtClean="0"/>
              <a:t>experiments</a:t>
            </a:r>
          </a:p>
          <a:p>
            <a:pPr lvl="2"/>
            <a:r>
              <a:rPr lang="en-US" dirty="0" smtClean="0"/>
              <a:t>Combines </a:t>
            </a:r>
            <a:r>
              <a:rPr lang="en-US" i="1" dirty="0" smtClean="0"/>
              <a:t>H</a:t>
            </a:r>
            <a:r>
              <a:rPr lang="en-US" b="0" i="1" dirty="0" smtClean="0">
                <a:latin typeface="Arial" panose="020B0604020202020204" pitchFamily="34" charset="0"/>
              </a:rPr>
              <a:t>→</a:t>
            </a:r>
            <a:r>
              <a:rPr lang="el-GR" i="1" dirty="0" smtClean="0"/>
              <a:t>γγ</a:t>
            </a:r>
            <a:r>
              <a:rPr lang="en-US" dirty="0" smtClean="0"/>
              <a:t> and </a:t>
            </a:r>
            <a:r>
              <a:rPr lang="en-US" i="1" dirty="0" smtClean="0"/>
              <a:t>H</a:t>
            </a:r>
            <a:r>
              <a:rPr lang="en-US" b="0" i="1" dirty="0" smtClean="0">
                <a:latin typeface="Arial" panose="020B0604020202020204" pitchFamily="34" charset="0"/>
              </a:rPr>
              <a:t>→</a:t>
            </a:r>
            <a:r>
              <a:rPr lang="en-US" i="1" dirty="0" smtClean="0"/>
              <a:t>ZZ</a:t>
            </a:r>
            <a:r>
              <a:rPr lang="en-US" b="0" i="1" dirty="0" smtClean="0">
                <a:latin typeface="Arial" panose="020B0604020202020204" pitchFamily="34" charset="0"/>
              </a:rPr>
              <a:t>→</a:t>
            </a:r>
            <a:r>
              <a:rPr lang="en-US" i="1" dirty="0" smtClean="0"/>
              <a:t>4</a:t>
            </a:r>
            <a:r>
              <a:rPr lang="el-GR" i="1" dirty="0" smtClean="0"/>
              <a:t>ℓ</a:t>
            </a:r>
            <a:r>
              <a:rPr lang="en-US" i="1" dirty="0" smtClean="0"/>
              <a:t> </a:t>
            </a:r>
            <a:r>
              <a:rPr lang="en-US" dirty="0" smtClean="0"/>
              <a:t>channels from both experiments</a:t>
            </a:r>
          </a:p>
          <a:p>
            <a:pPr lvl="2"/>
            <a:r>
              <a:rPr lang="en-US" dirty="0" smtClean="0"/>
              <a:t>Measured </a:t>
            </a:r>
            <a:r>
              <a:rPr lang="en-US" dirty="0"/>
              <a:t>masses from the individual channels and the two experiments are found to be consistent among themselves</a:t>
            </a:r>
          </a:p>
          <a:p>
            <a:pPr lvl="1"/>
            <a:r>
              <a:rPr lang="en-US" i="1" dirty="0" err="1" smtClean="0"/>
              <a:t>m</a:t>
            </a:r>
            <a:r>
              <a:rPr lang="en-US" i="1" baseline="-25000" dirty="0" err="1" smtClean="0"/>
              <a:t>H</a:t>
            </a:r>
            <a:r>
              <a:rPr lang="en-US" baseline="-25000" dirty="0" smtClean="0"/>
              <a:t> </a:t>
            </a:r>
            <a:r>
              <a:rPr lang="en-US" dirty="0" smtClean="0"/>
              <a:t>= 125.09 </a:t>
            </a:r>
            <a:r>
              <a:rPr lang="en-US" dirty="0" smtClean="0">
                <a:latin typeface="Times New Roman" panose="02020603050405020304" pitchFamily="18" charset="0"/>
                <a:cs typeface="Times New Roman" panose="02020603050405020304" pitchFamily="18" charset="0"/>
              </a:rPr>
              <a:t>±</a:t>
            </a:r>
            <a:r>
              <a:rPr lang="en-US" dirty="0" smtClean="0"/>
              <a:t> 0.21 (stat.) </a:t>
            </a:r>
            <a:r>
              <a:rPr lang="en-US" dirty="0" smtClean="0">
                <a:latin typeface="Times New Roman" panose="02020603050405020304" pitchFamily="18" charset="0"/>
                <a:cs typeface="Times New Roman" panose="02020603050405020304" pitchFamily="18" charset="0"/>
              </a:rPr>
              <a:t>±</a:t>
            </a:r>
            <a:r>
              <a:rPr lang="en-US" dirty="0" smtClean="0"/>
              <a:t> 0.11 (syst</a:t>
            </a:r>
            <a:r>
              <a:rPr lang="en-US" dirty="0"/>
              <a:t>.) </a:t>
            </a:r>
            <a:r>
              <a:rPr lang="en-US" dirty="0" smtClean="0"/>
              <a:t>GeV  </a:t>
            </a:r>
            <a:r>
              <a:rPr lang="en-US" i="1" dirty="0" smtClean="0"/>
              <a:t>(0.19</a:t>
            </a:r>
            <a:r>
              <a:rPr lang="en-US" i="1" dirty="0"/>
              <a:t>% </a:t>
            </a:r>
            <a:r>
              <a:rPr lang="en-US" i="1" dirty="0" smtClean="0"/>
              <a:t>precision!)</a:t>
            </a:r>
          </a:p>
        </p:txBody>
      </p:sp>
      <p:sp>
        <p:nvSpPr>
          <p:cNvPr id="3" name="Title 2"/>
          <p:cNvSpPr>
            <a:spLocks noGrp="1"/>
          </p:cNvSpPr>
          <p:nvPr>
            <p:ph type="title"/>
          </p:nvPr>
        </p:nvSpPr>
        <p:spPr/>
        <p:txBody>
          <a:bodyPr>
            <a:noAutofit/>
          </a:bodyPr>
          <a:lstStyle/>
          <a:p>
            <a:r>
              <a:rPr lang="en-US" sz="3000" b="1" dirty="0" smtClean="0"/>
              <a:t>Energy Frontier Highlight:</a:t>
            </a:r>
            <a:r>
              <a:rPr lang="en-US" sz="3000" b="1" dirty="0"/>
              <a:t/>
            </a:r>
            <a:br>
              <a:rPr lang="en-US" sz="3000" b="1" dirty="0"/>
            </a:br>
            <a:r>
              <a:rPr lang="en-US" sz="2000" dirty="0" smtClean="0">
                <a:solidFill>
                  <a:srgbClr val="C00000"/>
                </a:solidFill>
              </a:rPr>
              <a:t>Combined ATLAS and CMS Higgs Mass Measurement</a:t>
            </a:r>
            <a:endParaRPr lang="en-US" sz="2000" dirty="0">
              <a:solidFill>
                <a:srgbClr val="C00000"/>
              </a:solidFill>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42</a:t>
            </a:fld>
            <a:endParaRPr lang="en-US"/>
          </a:p>
        </p:txBody>
      </p:sp>
      <p:sp>
        <p:nvSpPr>
          <p:cNvPr id="6" name="Footer Placeholder 5"/>
          <p:cNvSpPr>
            <a:spLocks noGrp="1"/>
          </p:cNvSpPr>
          <p:nvPr>
            <p:ph type="ftr" sz="quarter" idx="12"/>
          </p:nvPr>
        </p:nvSpPr>
        <p:spPr/>
        <p:txBody>
          <a:bodyPr/>
          <a:lstStyle/>
          <a:p>
            <a:r>
              <a:rPr lang="en-US" smtClean="0">
                <a:solidFill>
                  <a:srgbClr val="0F6636"/>
                </a:solidFill>
              </a:rPr>
              <a:t>NAS Board on Physics and Astronomy – 4/24/2015</a:t>
            </a:r>
            <a:endParaRPr lang="en-US">
              <a:solidFill>
                <a:srgbClr val="0F6636"/>
              </a:solidFill>
            </a:endParaRPr>
          </a:p>
        </p:txBody>
      </p:sp>
      <p:pic>
        <p:nvPicPr>
          <p:cNvPr id="4098" name="Picture 2" descr="https://atlas.web.cern.ch/Atlas/GROUPS/PHYSICS/PAPERS/HIGG-2014-14/fig_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0878" y="3563204"/>
            <a:ext cx="5573122" cy="26634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atlas.web.cern.ch/Atlas/GROUPS/PHYSICS/PAPERS/HIGG-2014-14/fig_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889" y="3613650"/>
            <a:ext cx="3570878" cy="25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7112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nosBugeyLimit.gif"/>
          <p:cNvPicPr>
            <a:picLocks noChangeAspect="1"/>
          </p:cNvPicPr>
          <p:nvPr/>
        </p:nvPicPr>
        <p:blipFill rotWithShape="1">
          <a:blip r:embed="rId2" cstate="print">
            <a:extLst>
              <a:ext uri="{28A0092B-C50C-407E-A947-70E740481C1C}">
                <a14:useLocalDpi xmlns:a14="http://schemas.microsoft.com/office/drawing/2010/main" val="0"/>
              </a:ext>
            </a:extLst>
          </a:blip>
          <a:srcRect r="8694"/>
          <a:stretch/>
        </p:blipFill>
        <p:spPr bwMode="auto">
          <a:xfrm>
            <a:off x="3895570" y="2280242"/>
            <a:ext cx="5248430" cy="389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p:txBody>
          <a:bodyPr/>
          <a:lstStyle/>
          <a:p>
            <a:r>
              <a:rPr lang="en-US" dirty="0"/>
              <a:t>MINOS/MINOS+ continues exploiting MINOS data and will be soon combining results with </a:t>
            </a:r>
            <a:r>
              <a:rPr lang="en-US" dirty="0" smtClean="0"/>
              <a:t>MINOS+</a:t>
            </a:r>
          </a:p>
          <a:p>
            <a:pPr lvl="1"/>
            <a:r>
              <a:rPr lang="en-US" dirty="0" smtClean="0"/>
              <a:t>The </a:t>
            </a:r>
            <a:r>
              <a:rPr lang="en-US" dirty="0"/>
              <a:t>MINOS/MINOS+ experiments are sensitive to several exotic  oscillations channels, including sterile </a:t>
            </a:r>
            <a:r>
              <a:rPr lang="en-US" dirty="0" smtClean="0"/>
              <a:t>neutrinos</a:t>
            </a:r>
          </a:p>
        </p:txBody>
      </p:sp>
      <p:sp>
        <p:nvSpPr>
          <p:cNvPr id="5" name="Title 4"/>
          <p:cNvSpPr>
            <a:spLocks noGrp="1"/>
          </p:cNvSpPr>
          <p:nvPr>
            <p:ph type="title"/>
          </p:nvPr>
        </p:nvSpPr>
        <p:spPr/>
        <p:txBody>
          <a:bodyPr/>
          <a:lstStyle/>
          <a:p>
            <a:r>
              <a:rPr lang="en-US" sz="3000" dirty="0" smtClean="0"/>
              <a:t>Intensity Frontier Highlight:</a:t>
            </a:r>
            <a:br>
              <a:rPr lang="en-US" sz="3000" dirty="0" smtClean="0"/>
            </a:br>
            <a:r>
              <a:rPr lang="en-US" sz="2000" dirty="0" smtClean="0">
                <a:solidFill>
                  <a:srgbClr val="C00000"/>
                </a:solidFill>
              </a:rPr>
              <a:t>MINOS/MINOS+ Further Constrain Sterile Neutrinos</a:t>
            </a:r>
            <a:endParaRPr lang="en-US" sz="2000"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43</a:t>
            </a:fld>
            <a:endParaRPr lang="en-US">
              <a:solidFill>
                <a:srgbClr val="0F6636"/>
              </a:solidFill>
            </a:endParaRPr>
          </a:p>
        </p:txBody>
      </p:sp>
      <p:sp>
        <p:nvSpPr>
          <p:cNvPr id="8" name="TextBox 7"/>
          <p:cNvSpPr txBox="1"/>
          <p:nvPr/>
        </p:nvSpPr>
        <p:spPr>
          <a:xfrm>
            <a:off x="372139" y="2573078"/>
            <a:ext cx="3763926" cy="5016758"/>
          </a:xfrm>
          <a:prstGeom prst="rect">
            <a:avLst/>
          </a:prstGeom>
          <a:noFill/>
        </p:spPr>
        <p:txBody>
          <a:bodyPr wrap="square" lIns="0" rIns="0" rtlCol="0">
            <a:spAutoFit/>
          </a:bodyPr>
          <a:lstStyle/>
          <a:p>
            <a:pPr lvl="1"/>
            <a:r>
              <a:rPr lang="en-US" sz="2000" dirty="0">
                <a:solidFill>
                  <a:schemeClr val="tx1">
                    <a:lumMod val="75000"/>
                    <a:lumOff val="25000"/>
                  </a:schemeClr>
                </a:solidFill>
                <a:latin typeface="+mn-lt"/>
              </a:rPr>
              <a:t>Combining MINOS NC </a:t>
            </a:r>
            <a:br>
              <a:rPr lang="en-US" sz="2000" dirty="0">
                <a:solidFill>
                  <a:schemeClr val="tx1">
                    <a:lumMod val="75000"/>
                    <a:lumOff val="25000"/>
                  </a:schemeClr>
                </a:solidFill>
                <a:latin typeface="+mn-lt"/>
              </a:rPr>
            </a:br>
            <a:r>
              <a:rPr lang="en-US" sz="2000" dirty="0">
                <a:solidFill>
                  <a:schemeClr val="tx1">
                    <a:lumMod val="75000"/>
                    <a:lumOff val="25000"/>
                  </a:schemeClr>
                </a:solidFill>
                <a:latin typeface="+mn-lt"/>
              </a:rPr>
              <a:t>and CC disappearance </a:t>
            </a:r>
            <a:br>
              <a:rPr lang="en-US" sz="2000" dirty="0">
                <a:solidFill>
                  <a:schemeClr val="tx1">
                    <a:lumMod val="75000"/>
                    <a:lumOff val="25000"/>
                  </a:schemeClr>
                </a:solidFill>
                <a:latin typeface="+mn-lt"/>
              </a:rPr>
            </a:br>
            <a:r>
              <a:rPr lang="en-US" sz="2000" dirty="0">
                <a:solidFill>
                  <a:schemeClr val="tx1">
                    <a:lumMod val="75000"/>
                    <a:lumOff val="25000"/>
                  </a:schemeClr>
                </a:solidFill>
                <a:latin typeface="+mn-lt"/>
              </a:rPr>
              <a:t>data with </a:t>
            </a:r>
            <a:r>
              <a:rPr lang="el-GR" sz="2000" dirty="0" smtClean="0">
                <a:solidFill>
                  <a:schemeClr val="tx1">
                    <a:lumMod val="75000"/>
                    <a:lumOff val="25000"/>
                  </a:schemeClr>
                </a:solidFill>
                <a:latin typeface="+mn-lt"/>
              </a:rPr>
              <a:t>ν</a:t>
            </a:r>
            <a:r>
              <a:rPr lang="en-US" sz="2000" baseline="-25000" dirty="0" smtClean="0">
                <a:solidFill>
                  <a:schemeClr val="tx1">
                    <a:lumMod val="75000"/>
                    <a:lumOff val="25000"/>
                  </a:schemeClr>
                </a:solidFill>
                <a:latin typeface="+mn-lt"/>
              </a:rPr>
              <a:t>e</a:t>
            </a:r>
            <a:r>
              <a:rPr lang="en-US" sz="2000" dirty="0" smtClean="0">
                <a:solidFill>
                  <a:schemeClr val="tx1">
                    <a:lumMod val="75000"/>
                    <a:lumOff val="25000"/>
                  </a:schemeClr>
                </a:solidFill>
                <a:latin typeface="+mn-lt"/>
              </a:rPr>
              <a:t> </a:t>
            </a:r>
            <a:r>
              <a:rPr lang="en-US" sz="2000" dirty="0">
                <a:solidFill>
                  <a:schemeClr val="tx1">
                    <a:lumMod val="75000"/>
                    <a:lumOff val="25000"/>
                  </a:schemeClr>
                </a:solidFill>
                <a:latin typeface="+mn-lt"/>
              </a:rPr>
              <a:t>disappearance</a:t>
            </a:r>
            <a:br>
              <a:rPr lang="en-US" sz="2000" dirty="0">
                <a:solidFill>
                  <a:schemeClr val="tx1">
                    <a:lumMod val="75000"/>
                    <a:lumOff val="25000"/>
                  </a:schemeClr>
                </a:solidFill>
                <a:latin typeface="+mn-lt"/>
              </a:rPr>
            </a:br>
            <a:r>
              <a:rPr lang="en-US" sz="2000" dirty="0">
                <a:solidFill>
                  <a:schemeClr val="tx1">
                    <a:lumMod val="75000"/>
                    <a:lumOff val="25000"/>
                  </a:schemeClr>
                </a:solidFill>
                <a:latin typeface="+mn-lt"/>
              </a:rPr>
              <a:t>data from the </a:t>
            </a:r>
            <a:r>
              <a:rPr lang="en-US" sz="2000" dirty="0" err="1">
                <a:solidFill>
                  <a:schemeClr val="tx1">
                    <a:lumMod val="75000"/>
                    <a:lumOff val="25000"/>
                  </a:schemeClr>
                </a:solidFill>
                <a:latin typeface="+mn-lt"/>
              </a:rPr>
              <a:t>Bugey</a:t>
            </a:r>
            <a:r>
              <a:rPr lang="en-US" sz="2000" dirty="0">
                <a:solidFill>
                  <a:schemeClr val="tx1">
                    <a:lumMod val="75000"/>
                    <a:lumOff val="25000"/>
                  </a:schemeClr>
                </a:solidFill>
                <a:latin typeface="+mn-lt"/>
              </a:rPr>
              <a:t> Reactor gives combined limits </a:t>
            </a:r>
            <a:r>
              <a:rPr lang="en-US" sz="2000" dirty="0" smtClean="0">
                <a:solidFill>
                  <a:schemeClr val="tx1">
                    <a:lumMod val="75000"/>
                    <a:lumOff val="25000"/>
                  </a:schemeClr>
                </a:solidFill>
                <a:latin typeface="+mn-lt"/>
              </a:rPr>
              <a:t>comparable </a:t>
            </a:r>
            <a:r>
              <a:rPr lang="en-US" sz="2000" dirty="0">
                <a:solidFill>
                  <a:schemeClr val="tx1">
                    <a:lumMod val="75000"/>
                    <a:lumOff val="25000"/>
                  </a:schemeClr>
                </a:solidFill>
                <a:latin typeface="+mn-lt"/>
              </a:rPr>
              <a:t>to </a:t>
            </a:r>
            <a:r>
              <a:rPr lang="en-US" sz="2000" dirty="0" err="1">
                <a:solidFill>
                  <a:schemeClr val="tx1">
                    <a:lumMod val="75000"/>
                    <a:lumOff val="25000"/>
                  </a:schemeClr>
                </a:solidFill>
                <a:latin typeface="+mn-lt"/>
              </a:rPr>
              <a:t>MiniBooNE</a:t>
            </a:r>
            <a:r>
              <a:rPr lang="en-US" sz="2000" dirty="0">
                <a:solidFill>
                  <a:schemeClr val="tx1">
                    <a:lumMod val="75000"/>
                    <a:lumOff val="25000"/>
                  </a:schemeClr>
                </a:solidFill>
                <a:latin typeface="+mn-lt"/>
              </a:rPr>
              <a:t>, LSND, ICARUS, and </a:t>
            </a:r>
            <a:r>
              <a:rPr lang="en-US" sz="2000" dirty="0" smtClean="0">
                <a:solidFill>
                  <a:schemeClr val="tx1">
                    <a:lumMod val="75000"/>
                    <a:lumOff val="25000"/>
                  </a:schemeClr>
                </a:solidFill>
                <a:latin typeface="+mn-lt"/>
              </a:rPr>
              <a:t>OPERA</a:t>
            </a:r>
          </a:p>
          <a:p>
            <a:pPr lvl="1"/>
            <a:endParaRPr lang="en-US" sz="2000" dirty="0">
              <a:solidFill>
                <a:schemeClr val="tx1">
                  <a:lumMod val="75000"/>
                  <a:lumOff val="25000"/>
                </a:schemeClr>
              </a:solidFill>
              <a:latin typeface="+mn-lt"/>
            </a:endParaRPr>
          </a:p>
          <a:p>
            <a:pPr lvl="1"/>
            <a:r>
              <a:rPr lang="en-US" sz="2000" i="1" dirty="0">
                <a:solidFill>
                  <a:schemeClr val="tx1">
                    <a:lumMod val="75000"/>
                    <a:lumOff val="25000"/>
                  </a:schemeClr>
                </a:solidFill>
                <a:latin typeface="+mn-lt"/>
              </a:rPr>
              <a:t>New results with 1</a:t>
            </a:r>
            <a:r>
              <a:rPr lang="en-US" sz="2000" i="1" baseline="30000" dirty="0">
                <a:solidFill>
                  <a:schemeClr val="tx1">
                    <a:lumMod val="75000"/>
                    <a:lumOff val="25000"/>
                  </a:schemeClr>
                </a:solidFill>
                <a:latin typeface="+mn-lt"/>
              </a:rPr>
              <a:t>st</a:t>
            </a:r>
            <a:r>
              <a:rPr lang="en-US" sz="2000" i="1" dirty="0">
                <a:solidFill>
                  <a:schemeClr val="tx1">
                    <a:lumMod val="75000"/>
                    <a:lumOff val="25000"/>
                  </a:schemeClr>
                </a:solidFill>
                <a:latin typeface="+mn-lt"/>
              </a:rPr>
              <a:t> year’s full dataset to be presented at APS, April 11</a:t>
            </a:r>
            <a:r>
              <a:rPr lang="en-US" sz="2000" i="1" baseline="30000" dirty="0">
                <a:solidFill>
                  <a:schemeClr val="tx1">
                    <a:lumMod val="75000"/>
                    <a:lumOff val="25000"/>
                  </a:schemeClr>
                </a:solidFill>
                <a:latin typeface="+mn-lt"/>
              </a:rPr>
              <a:t>th</a:t>
            </a:r>
            <a:r>
              <a:rPr lang="en-US" sz="2000" i="1" dirty="0">
                <a:solidFill>
                  <a:schemeClr val="tx1">
                    <a:lumMod val="75000"/>
                    <a:lumOff val="25000"/>
                  </a:schemeClr>
                </a:solidFill>
                <a:latin typeface="+mn-lt"/>
              </a:rPr>
              <a:t>!</a:t>
            </a:r>
          </a:p>
          <a:p>
            <a:pPr lvl="1"/>
            <a:endParaRPr lang="en-US" sz="2000" dirty="0">
              <a:solidFill>
                <a:schemeClr val="tx1">
                  <a:lumMod val="75000"/>
                  <a:lumOff val="25000"/>
                </a:schemeClr>
              </a:solidFill>
              <a:latin typeface="+mn-lt"/>
            </a:endParaRPr>
          </a:p>
          <a:p>
            <a:pPr lvl="1"/>
            <a:endParaRPr lang="en-US" sz="2000" dirty="0">
              <a:solidFill>
                <a:schemeClr val="tx1">
                  <a:lumMod val="75000"/>
                  <a:lumOff val="25000"/>
                </a:schemeClr>
              </a:solidFill>
              <a:latin typeface="+mn-lt"/>
            </a:endParaRPr>
          </a:p>
          <a:p>
            <a:pPr lvl="1"/>
            <a:endParaRPr lang="en-US" sz="2000" dirty="0">
              <a:solidFill>
                <a:schemeClr val="tx1">
                  <a:lumMod val="75000"/>
                  <a:lumOff val="25000"/>
                </a:schemeClr>
              </a:solidFill>
              <a:latin typeface="+mn-lt"/>
            </a:endParaRPr>
          </a:p>
          <a:p>
            <a:endParaRPr lang="en-US" sz="2000" dirty="0">
              <a:solidFill>
                <a:schemeClr val="tx1">
                  <a:lumMod val="75000"/>
                  <a:lumOff val="25000"/>
                </a:schemeClr>
              </a:solidFill>
              <a:latin typeface="+mn-lt"/>
            </a:endParaRPr>
          </a:p>
          <a:p>
            <a:endParaRPr lang="en-US" sz="2000" dirty="0">
              <a:solidFill>
                <a:schemeClr val="tx1">
                  <a:lumMod val="75000"/>
                  <a:lumOff val="25000"/>
                </a:schemeClr>
              </a:solidFill>
              <a:latin typeface="+mn-lt"/>
            </a:endParaRPr>
          </a:p>
        </p:txBody>
      </p:sp>
      <p:sp>
        <p:nvSpPr>
          <p:cNvPr id="10" name="Footer Placeholder 4"/>
          <p:cNvSpPr>
            <a:spLocks noGrp="1"/>
          </p:cNvSpPr>
          <p:nvPr>
            <p:ph type="ftr" sz="quarter" idx="12"/>
          </p:nvPr>
        </p:nvSpPr>
        <p:spPr>
          <a:xfrm>
            <a:off x="3124200" y="6357064"/>
            <a:ext cx="5257800" cy="365125"/>
          </a:xfrm>
        </p:spPr>
        <p:txBody>
          <a:bodyPr/>
          <a:lstStyle/>
          <a:p>
            <a:r>
              <a:rPr lang="en-US"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926856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6" y="866775"/>
            <a:ext cx="4143374" cy="2788275"/>
          </a:xfrm>
        </p:spPr>
        <p:txBody>
          <a:bodyPr>
            <a:normAutofit fontScale="77500" lnSpcReduction="20000"/>
          </a:bodyPr>
          <a:lstStyle/>
          <a:p>
            <a:r>
              <a:rPr lang="en-US" dirty="0" smtClean="0"/>
              <a:t>Recent SRF </a:t>
            </a:r>
            <a:r>
              <a:rPr lang="en-US" dirty="0"/>
              <a:t>advancements </a:t>
            </a:r>
            <a:r>
              <a:rPr lang="en-US" dirty="0" smtClean="0"/>
              <a:t>have been driven </a:t>
            </a:r>
            <a:r>
              <a:rPr lang="en-US" dirty="0"/>
              <a:t>by fundamental understanding of the underlying physics of </a:t>
            </a:r>
            <a:r>
              <a:rPr lang="en-US" dirty="0" smtClean="0"/>
              <a:t>the cavity surface</a:t>
            </a:r>
          </a:p>
          <a:p>
            <a:pPr lvl="1"/>
            <a:r>
              <a:rPr lang="en-US" dirty="0" smtClean="0">
                <a:solidFill>
                  <a:srgbClr val="00B050"/>
                </a:solidFill>
              </a:rPr>
              <a:t>Microscopic </a:t>
            </a:r>
            <a:r>
              <a:rPr lang="en-US" dirty="0">
                <a:solidFill>
                  <a:srgbClr val="00B050"/>
                </a:solidFill>
              </a:rPr>
              <a:t>mechanism of “Q-disease</a:t>
            </a:r>
            <a:r>
              <a:rPr lang="en-US" dirty="0" smtClean="0">
                <a:solidFill>
                  <a:srgbClr val="00B050"/>
                </a:solidFill>
              </a:rPr>
              <a:t>”</a:t>
            </a:r>
          </a:p>
          <a:p>
            <a:pPr lvl="1"/>
            <a:r>
              <a:rPr lang="en-US" dirty="0">
                <a:solidFill>
                  <a:schemeClr val="tx1"/>
                </a:solidFill>
              </a:rPr>
              <a:t>Origin of the “high field Q slope”</a:t>
            </a:r>
          </a:p>
          <a:p>
            <a:pPr lvl="1"/>
            <a:r>
              <a:rPr lang="en-US" dirty="0">
                <a:solidFill>
                  <a:srgbClr val="7030A0"/>
                </a:solidFill>
              </a:rPr>
              <a:t>Mechanism of the “120 C </a:t>
            </a:r>
            <a:r>
              <a:rPr lang="en-US" dirty="0" smtClean="0">
                <a:solidFill>
                  <a:srgbClr val="7030A0"/>
                </a:solidFill>
              </a:rPr>
              <a:t>baking”</a:t>
            </a:r>
            <a:endParaRPr lang="en-US" dirty="0">
              <a:solidFill>
                <a:srgbClr val="7030A0"/>
              </a:solidFill>
            </a:endParaRPr>
          </a:p>
          <a:p>
            <a:pPr lvl="1"/>
            <a:r>
              <a:rPr lang="en-US" dirty="0">
                <a:solidFill>
                  <a:srgbClr val="0000FF"/>
                </a:solidFill>
              </a:rPr>
              <a:t>Nitrogen doping to increase </a:t>
            </a:r>
            <a:r>
              <a:rPr lang="en-US" dirty="0" smtClean="0">
                <a:solidFill>
                  <a:srgbClr val="0000FF"/>
                </a:solidFill>
              </a:rPr>
              <a:t>Q</a:t>
            </a:r>
            <a:endParaRPr lang="en-US" dirty="0">
              <a:solidFill>
                <a:srgbClr val="0000FF"/>
              </a:solidFill>
            </a:endParaRPr>
          </a:p>
          <a:p>
            <a:pPr lvl="1"/>
            <a:r>
              <a:rPr lang="en-US" dirty="0">
                <a:solidFill>
                  <a:schemeClr val="accent6">
                    <a:lumMod val="75000"/>
                  </a:schemeClr>
                </a:solidFill>
              </a:rPr>
              <a:t>Effect of cooling dynamics on </a:t>
            </a:r>
            <a:r>
              <a:rPr lang="en-US" dirty="0" smtClean="0">
                <a:solidFill>
                  <a:schemeClr val="accent6">
                    <a:lumMod val="75000"/>
                  </a:schemeClr>
                </a:solidFill>
              </a:rPr>
              <a:t>Q</a:t>
            </a:r>
            <a:endParaRPr lang="en-US" dirty="0">
              <a:solidFill>
                <a:schemeClr val="accent6">
                  <a:lumMod val="75000"/>
                </a:schemeClr>
              </a:solidFill>
            </a:endParaRPr>
          </a:p>
        </p:txBody>
      </p:sp>
      <p:sp>
        <p:nvSpPr>
          <p:cNvPr id="3" name="Title 2"/>
          <p:cNvSpPr>
            <a:spLocks noGrp="1"/>
          </p:cNvSpPr>
          <p:nvPr>
            <p:ph type="title"/>
          </p:nvPr>
        </p:nvSpPr>
        <p:spPr/>
        <p:txBody>
          <a:bodyPr>
            <a:normAutofit fontScale="90000"/>
          </a:bodyPr>
          <a:lstStyle/>
          <a:p>
            <a:r>
              <a:rPr lang="en-US" sz="3300" dirty="0" smtClean="0"/>
              <a:t>Advanced Technology R&amp;D Highlight:</a:t>
            </a:r>
            <a:br>
              <a:rPr lang="en-US" sz="3300" dirty="0" smtClean="0"/>
            </a:br>
            <a:r>
              <a:rPr lang="en-US" sz="2200" dirty="0" smtClean="0">
                <a:solidFill>
                  <a:srgbClr val="C00000"/>
                </a:solidFill>
              </a:rPr>
              <a:t>Advances in SRF Performance</a:t>
            </a:r>
            <a:endParaRPr lang="en-US" dirty="0">
              <a:solidFill>
                <a:srgbClr val="C00000"/>
              </a:solidFill>
            </a:endParaRPr>
          </a:p>
        </p:txBody>
      </p:sp>
      <p:sp>
        <p:nvSpPr>
          <p:cNvPr id="4" name="Slide Number Placeholder 3"/>
          <p:cNvSpPr>
            <a:spLocks noGrp="1"/>
          </p:cNvSpPr>
          <p:nvPr>
            <p:ph type="sldNum" sz="quarter" idx="11"/>
          </p:nvPr>
        </p:nvSpPr>
        <p:spPr/>
        <p:txBody>
          <a:bodyPr/>
          <a:lstStyle/>
          <a:p>
            <a:fld id="{26CA2777-A89F-4130-B308-73BB65955918}" type="slidenum">
              <a:rPr lang="en-US" smtClean="0"/>
              <a:pPr/>
              <a:t>44</a:t>
            </a:fld>
            <a:endParaRPr lang="en-US"/>
          </a:p>
        </p:txBody>
      </p:sp>
      <p:sp>
        <p:nvSpPr>
          <p:cNvPr id="5" name="Footer Placeholder 4"/>
          <p:cNvSpPr>
            <a:spLocks noGrp="1"/>
          </p:cNvSpPr>
          <p:nvPr>
            <p:ph type="ftr" sz="quarter" idx="12"/>
          </p:nvPr>
        </p:nvSpPr>
        <p:spPr/>
        <p:txBody>
          <a:bodyPr/>
          <a:lstStyle/>
          <a:p>
            <a:r>
              <a:rPr lang="en-US" smtClean="0"/>
              <a:t>NAS Board on Physics and Astronomy – 4/24/2015</a:t>
            </a:r>
            <a:endParaRPr lang="en-US"/>
          </a:p>
        </p:txBody>
      </p:sp>
      <p:grpSp>
        <p:nvGrpSpPr>
          <p:cNvPr id="22" name="Group 21"/>
          <p:cNvGrpSpPr/>
          <p:nvPr/>
        </p:nvGrpSpPr>
        <p:grpSpPr>
          <a:xfrm>
            <a:off x="609600" y="3352800"/>
            <a:ext cx="3733800" cy="2955616"/>
            <a:chOff x="4908415" y="3108690"/>
            <a:chExt cx="4136077" cy="3166698"/>
          </a:xfrm>
        </p:grpSpPr>
        <p:graphicFrame>
          <p:nvGraphicFramePr>
            <p:cNvPr id="7" name="Object 6"/>
            <p:cNvGraphicFramePr>
              <a:graphicFrameLocks noChangeAspect="1"/>
            </p:cNvGraphicFramePr>
            <p:nvPr>
              <p:extLst>
                <p:ext uri="{D42A27DB-BD31-4B8C-83A1-F6EECF244321}">
                  <p14:modId xmlns:p14="http://schemas.microsoft.com/office/powerpoint/2010/main" val="2996145110"/>
                </p:ext>
              </p:extLst>
            </p:nvPr>
          </p:nvGraphicFramePr>
          <p:xfrm>
            <a:off x="4908415" y="3108690"/>
            <a:ext cx="4136077" cy="3166698"/>
          </p:xfrm>
          <a:graphic>
            <a:graphicData uri="http://schemas.openxmlformats.org/presentationml/2006/ole">
              <mc:AlternateContent xmlns:mc="http://schemas.openxmlformats.org/markup-compatibility/2006">
                <mc:Choice xmlns:v="urn:schemas-microsoft-com:vml" Requires="v">
                  <p:oleObj spid="_x0000_s3150" name="Graph" r:id="rId3" imgW="3906000" imgH="2990520" progId="Origin50.Graph">
                    <p:embed/>
                  </p:oleObj>
                </mc:Choice>
                <mc:Fallback>
                  <p:oleObj name="Graph" r:id="rId3" imgW="3906000" imgH="29905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415" y="3108690"/>
                          <a:ext cx="4136077" cy="3166698"/>
                        </a:xfrm>
                        <a:prstGeom prst="rect">
                          <a:avLst/>
                        </a:prstGeom>
                        <a:noFill/>
                        <a:ln>
                          <a:noFill/>
                        </a:ln>
                      </p:spPr>
                    </p:pic>
                  </p:oleObj>
                </mc:Fallback>
              </mc:AlternateContent>
            </a:graphicData>
          </a:graphic>
        </p:graphicFrame>
        <p:sp>
          <p:nvSpPr>
            <p:cNvPr id="13" name="Oval 12"/>
            <p:cNvSpPr/>
            <p:nvPr/>
          </p:nvSpPr>
          <p:spPr>
            <a:xfrm rot="20696254">
              <a:off x="5748063" y="4582275"/>
              <a:ext cx="362692" cy="8245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0696254">
              <a:off x="7328127" y="4494220"/>
              <a:ext cx="425957" cy="10231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253515">
              <a:off x="7806023" y="4034883"/>
              <a:ext cx="320028" cy="102311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6200000">
              <a:off x="6454993" y="2830432"/>
              <a:ext cx="511524" cy="192233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4" idx="6"/>
              <a:endCxn id="15" idx="2"/>
            </p:cNvCxnSpPr>
            <p:nvPr/>
          </p:nvCxnSpPr>
          <p:spPr>
            <a:xfrm flipV="1">
              <a:off x="7746767" y="4698997"/>
              <a:ext cx="170997" cy="251431"/>
            </a:xfrm>
            <a:prstGeom prst="straightConnector1">
              <a:avLst/>
            </a:prstGeom>
            <a:ln w="254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705600" y="3743047"/>
              <a:ext cx="0" cy="447953"/>
            </a:xfrm>
            <a:prstGeom prst="straightConnector1">
              <a:avLst/>
            </a:prstGeom>
            <a:ln w="254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23" name="Content Placeholder 7"/>
          <p:cNvPicPr>
            <a:picLocks noChangeAspect="1"/>
          </p:cNvPicPr>
          <p:nvPr/>
        </p:nvPicPr>
        <p:blipFill rotWithShape="1">
          <a:blip r:embed="rId5">
            <a:lum bright="-25000" contrast="25000"/>
          </a:blip>
          <a:srcRect l="1611" t="19856" r="2094" b="7897"/>
          <a:stretch/>
        </p:blipFill>
        <p:spPr>
          <a:xfrm>
            <a:off x="4426343" y="3655051"/>
            <a:ext cx="4498776" cy="2517149"/>
          </a:xfrm>
          <a:prstGeom prst="rect">
            <a:avLst/>
          </a:prstGeom>
          <a:ln w="25400">
            <a:solidFill>
              <a:schemeClr val="accent6">
                <a:lumMod val="75000"/>
              </a:schemeClr>
            </a:solidFill>
          </a:ln>
        </p:spPr>
      </p:pic>
      <p:sp>
        <p:nvSpPr>
          <p:cNvPr id="24" name="TextBox 23"/>
          <p:cNvSpPr txBox="1"/>
          <p:nvPr/>
        </p:nvSpPr>
        <p:spPr>
          <a:xfrm>
            <a:off x="4233143" y="3336616"/>
            <a:ext cx="4934299" cy="307777"/>
          </a:xfrm>
          <a:prstGeom prst="rect">
            <a:avLst/>
          </a:prstGeom>
          <a:noFill/>
        </p:spPr>
        <p:txBody>
          <a:bodyPr wrap="none" rtlCol="0">
            <a:spAutoFit/>
          </a:bodyPr>
          <a:lstStyle/>
          <a:p>
            <a:r>
              <a:rPr lang="en-US" sz="1400" b="1" i="1" dirty="0" smtClean="0">
                <a:solidFill>
                  <a:schemeClr val="accent6">
                    <a:lumMod val="75000"/>
                  </a:schemeClr>
                </a:solidFill>
              </a:rPr>
              <a:t>Trapped magnetic vortices imaged via Bitter Decoration</a:t>
            </a:r>
            <a:endParaRPr lang="en-US" sz="1400" b="1" i="1" dirty="0">
              <a:solidFill>
                <a:schemeClr val="accent6">
                  <a:lumMod val="75000"/>
                </a:schemeClr>
              </a:solidFill>
            </a:endParaRPr>
          </a:p>
        </p:txBody>
      </p:sp>
      <p:grpSp>
        <p:nvGrpSpPr>
          <p:cNvPr id="33" name="Group 32"/>
          <p:cNvGrpSpPr/>
          <p:nvPr/>
        </p:nvGrpSpPr>
        <p:grpSpPr>
          <a:xfrm>
            <a:off x="4419600" y="858985"/>
            <a:ext cx="4761453" cy="2320627"/>
            <a:chOff x="4699892" y="858985"/>
            <a:chExt cx="4761453" cy="2320627"/>
          </a:xfrm>
        </p:grpSpPr>
        <p:pic>
          <p:nvPicPr>
            <p:cNvPr id="25" name="Picture 5"/>
            <p:cNvPicPr>
              <a:picLocks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791200" y="906323"/>
              <a:ext cx="1268242" cy="10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 name="Picture 1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2057400"/>
              <a:ext cx="1264830" cy="10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 name="Picture 14"/>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057400"/>
              <a:ext cx="1191902" cy="10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 name="Picture 17"/>
            <p:cNvPicPr>
              <a:picLocks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162800" y="906324"/>
              <a:ext cx="1191902" cy="10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29" name="TextBox 28"/>
            <p:cNvSpPr txBox="1"/>
            <p:nvPr/>
          </p:nvSpPr>
          <p:spPr>
            <a:xfrm>
              <a:off x="4699892" y="879757"/>
              <a:ext cx="1121416" cy="1169551"/>
            </a:xfrm>
            <a:prstGeom prst="rect">
              <a:avLst/>
            </a:prstGeom>
            <a:noFill/>
          </p:spPr>
          <p:txBody>
            <a:bodyPr wrap="square" rtlCol="0">
              <a:spAutoFit/>
            </a:bodyPr>
            <a:lstStyle/>
            <a:p>
              <a:pPr algn="r"/>
              <a:r>
                <a:rPr lang="en-US" sz="1400" b="1" i="1" dirty="0"/>
                <a:t>Room T: body-centered cubic </a:t>
              </a:r>
              <a:r>
                <a:rPr lang="en-US" sz="1400" b="1" i="1" dirty="0" err="1" smtClean="0"/>
                <a:t>Nb</a:t>
              </a:r>
              <a:r>
                <a:rPr lang="en-US" sz="1400" b="1" i="1" dirty="0" smtClean="0"/>
                <a:t> phase only</a:t>
              </a:r>
              <a:endParaRPr lang="en-US" sz="1400" b="1" i="1" dirty="0"/>
            </a:p>
          </p:txBody>
        </p:sp>
        <p:sp>
          <p:nvSpPr>
            <p:cNvPr id="30" name="TextBox 29"/>
            <p:cNvSpPr txBox="1"/>
            <p:nvPr/>
          </p:nvSpPr>
          <p:spPr>
            <a:xfrm>
              <a:off x="4699892" y="2133599"/>
              <a:ext cx="1121416" cy="954107"/>
            </a:xfrm>
            <a:prstGeom prst="rect">
              <a:avLst/>
            </a:prstGeom>
            <a:noFill/>
          </p:spPr>
          <p:txBody>
            <a:bodyPr wrap="square" rtlCol="0">
              <a:spAutoFit/>
            </a:bodyPr>
            <a:lstStyle/>
            <a:p>
              <a:pPr algn="r"/>
              <a:r>
                <a:rPr lang="en-US" sz="1400" b="1" i="1" dirty="0" smtClean="0"/>
                <a:t>94 K:</a:t>
              </a:r>
              <a:br>
                <a:rPr lang="en-US" sz="1400" b="1" i="1" dirty="0" smtClean="0"/>
              </a:br>
              <a:r>
                <a:rPr lang="en-US" sz="1400" b="1" i="1" dirty="0" err="1" smtClean="0"/>
                <a:t>Nb</a:t>
              </a:r>
              <a:r>
                <a:rPr lang="en-US" sz="1400" b="1" i="1" dirty="0" smtClean="0"/>
                <a:t> hydride phases appear</a:t>
              </a:r>
              <a:endParaRPr lang="en-US" sz="1400" b="1" i="1" dirty="0"/>
            </a:p>
          </p:txBody>
        </p:sp>
        <p:sp>
          <p:nvSpPr>
            <p:cNvPr id="31" name="TextBox 30"/>
            <p:cNvSpPr txBox="1"/>
            <p:nvPr/>
          </p:nvSpPr>
          <p:spPr>
            <a:xfrm>
              <a:off x="8316595" y="2010061"/>
              <a:ext cx="1121416" cy="1169551"/>
            </a:xfrm>
            <a:prstGeom prst="rect">
              <a:avLst/>
            </a:prstGeom>
            <a:noFill/>
          </p:spPr>
          <p:txBody>
            <a:bodyPr wrap="square" rtlCol="0">
              <a:spAutoFit/>
            </a:bodyPr>
            <a:lstStyle/>
            <a:p>
              <a:r>
                <a:rPr lang="en-US" sz="1400" b="1" i="1" dirty="0" smtClean="0">
                  <a:solidFill>
                    <a:srgbClr val="7030A0"/>
                  </a:solidFill>
                </a:rPr>
                <a:t>120 C bake reduces </a:t>
              </a:r>
              <a:r>
                <a:rPr lang="en-US" sz="1400" b="1" i="1" dirty="0" err="1" smtClean="0">
                  <a:solidFill>
                    <a:srgbClr val="7030A0"/>
                  </a:solidFill>
                </a:rPr>
                <a:t>nano</a:t>
              </a:r>
              <a:r>
                <a:rPr lang="en-US" sz="1400" b="1" i="1" dirty="0" smtClean="0">
                  <a:solidFill>
                    <a:srgbClr val="7030A0"/>
                  </a:solidFill>
                </a:rPr>
                <a:t>-hydride density</a:t>
              </a:r>
              <a:endParaRPr lang="en-US" sz="1400" b="1" i="1" dirty="0">
                <a:solidFill>
                  <a:srgbClr val="7030A0"/>
                </a:solidFill>
              </a:endParaRPr>
            </a:p>
          </p:txBody>
        </p:sp>
        <p:sp>
          <p:nvSpPr>
            <p:cNvPr id="32" name="TextBox 31"/>
            <p:cNvSpPr txBox="1"/>
            <p:nvPr/>
          </p:nvSpPr>
          <p:spPr>
            <a:xfrm>
              <a:off x="8339929" y="858985"/>
              <a:ext cx="1121416" cy="1169551"/>
            </a:xfrm>
            <a:prstGeom prst="rect">
              <a:avLst/>
            </a:prstGeom>
            <a:noFill/>
          </p:spPr>
          <p:txBody>
            <a:bodyPr wrap="square" rtlCol="0">
              <a:spAutoFit/>
            </a:bodyPr>
            <a:lstStyle/>
            <a:p>
              <a:r>
                <a:rPr lang="en-US" sz="1400" b="1" i="1" dirty="0" smtClean="0">
                  <a:solidFill>
                    <a:srgbClr val="0000FF"/>
                  </a:solidFill>
                </a:rPr>
                <a:t>N doping traps H, removes hydride phases</a:t>
              </a:r>
              <a:endParaRPr lang="en-US" sz="1400" b="1" i="1" dirty="0">
                <a:solidFill>
                  <a:srgbClr val="0000FF"/>
                </a:solidFill>
              </a:endParaRPr>
            </a:p>
          </p:txBody>
        </p:sp>
      </p:grpSp>
      <p:sp>
        <p:nvSpPr>
          <p:cNvPr id="34" name="Circular Arrow 33"/>
          <p:cNvSpPr/>
          <p:nvPr/>
        </p:nvSpPr>
        <p:spPr>
          <a:xfrm flipV="1">
            <a:off x="6226673" y="1493165"/>
            <a:ext cx="1104953" cy="1104803"/>
          </a:xfrm>
          <a:prstGeom prst="circularArrow">
            <a:avLst>
              <a:gd name="adj1" fmla="val 11129"/>
              <a:gd name="adj2" fmla="val 2029941"/>
              <a:gd name="adj3" fmla="val 369194"/>
              <a:gd name="adj4" fmla="val 8770293"/>
              <a:gd name="adj5" fmla="val 15320"/>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099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FY 2016 HEP Budget Request Overview</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272839436"/>
              </p:ext>
            </p:extLst>
          </p:nvPr>
        </p:nvGraphicFramePr>
        <p:xfrm>
          <a:off x="728331" y="845288"/>
          <a:ext cx="7687339" cy="30887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2907071632"/>
              </p:ext>
            </p:extLst>
          </p:nvPr>
        </p:nvGraphicFramePr>
        <p:xfrm>
          <a:off x="685800" y="3838353"/>
          <a:ext cx="7772400" cy="301964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45</a:t>
            </a:fld>
            <a:endParaRPr lang="en-US">
              <a:solidFill>
                <a:srgbClr val="0F6636"/>
              </a:solidFill>
            </a:endParaRPr>
          </a:p>
        </p:txBody>
      </p:sp>
    </p:spTree>
    <p:extLst>
      <p:ext uri="{BB962C8B-B14F-4D97-AF65-F5344CB8AC3E}">
        <p14:creationId xmlns:p14="http://schemas.microsoft.com/office/powerpoint/2010/main" val="2134391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866776"/>
            <a:ext cx="8786117" cy="5259388"/>
          </a:xfrm>
        </p:spPr>
        <p:txBody>
          <a:bodyPr>
            <a:normAutofit/>
          </a:bodyPr>
          <a:lstStyle/>
          <a:p>
            <a:r>
              <a:rPr lang="en-US" dirty="0" smtClean="0"/>
              <a:t>P5 was charged to consider three 10-year budget scenarios for HEP within the context of a 20-year vision for the global field</a:t>
            </a:r>
          </a:p>
          <a:p>
            <a:pPr lvl="1"/>
            <a:r>
              <a:rPr lang="en-US" dirty="0" smtClean="0"/>
              <a:t>Scenario A was the lowest constrained budget scenario</a:t>
            </a:r>
          </a:p>
          <a:p>
            <a:pPr lvl="1"/>
            <a:r>
              <a:rPr lang="en-US" dirty="0" smtClean="0"/>
              <a:t>Scenario B was a slightly higher constrained budget scenario</a:t>
            </a:r>
          </a:p>
          <a:p>
            <a:pPr lvl="1"/>
            <a:r>
              <a:rPr lang="en-US" dirty="0" smtClean="0"/>
              <a:t>Scenario C was “unconstrained,” but not considered unlimited</a:t>
            </a:r>
            <a:endParaRPr lang="en-US" dirty="0"/>
          </a:p>
        </p:txBody>
      </p:sp>
      <p:sp>
        <p:nvSpPr>
          <p:cNvPr id="5" name="Title 4"/>
          <p:cNvSpPr>
            <a:spLocks noGrp="1"/>
          </p:cNvSpPr>
          <p:nvPr>
            <p:ph type="title"/>
          </p:nvPr>
        </p:nvSpPr>
        <p:spPr/>
        <p:txBody>
          <a:bodyPr/>
          <a:lstStyle/>
          <a:p>
            <a:r>
              <a:rPr lang="en-US" dirty="0" smtClean="0"/>
              <a:t>Context: P5 HEP Budget Scenarios</a:t>
            </a:r>
            <a:endParaRPr lang="en-US" dirty="0"/>
          </a:p>
        </p:txBody>
      </p:sp>
      <p:sp>
        <p:nvSpPr>
          <p:cNvPr id="4" name="Slide Number Placeholder 3"/>
          <p:cNvSpPr>
            <a:spLocks noGrp="1"/>
          </p:cNvSpPr>
          <p:nvPr>
            <p:ph type="sldNum" sz="quarter" idx="11"/>
          </p:nvPr>
        </p:nvSpPr>
        <p:spPr/>
        <p:txBody>
          <a:bodyPr/>
          <a:lstStyle/>
          <a:p>
            <a:pPr>
              <a:defRPr/>
            </a:pPr>
            <a:fld id="{56929663-6CA7-4931-8F5D-849FE6A4CD44}" type="slidenum">
              <a:rPr lang="en-US" smtClean="0">
                <a:solidFill>
                  <a:srgbClr val="0F6636"/>
                </a:solidFill>
              </a:rPr>
              <a:pPr>
                <a:defRPr/>
              </a:pPr>
              <a:t>46</a:t>
            </a:fld>
            <a:endParaRPr lang="en-US">
              <a:solidFill>
                <a:srgbClr val="0F6636"/>
              </a:solidFill>
            </a:endParaRPr>
          </a:p>
        </p:txBody>
      </p:sp>
      <p:sp>
        <p:nvSpPr>
          <p:cNvPr id="2" name="TextBox 1"/>
          <p:cNvSpPr txBox="1"/>
          <p:nvPr/>
        </p:nvSpPr>
        <p:spPr>
          <a:xfrm>
            <a:off x="1779537" y="5944391"/>
            <a:ext cx="5584927" cy="307777"/>
          </a:xfrm>
          <a:prstGeom prst="rect">
            <a:avLst/>
          </a:prstGeom>
          <a:noFill/>
        </p:spPr>
        <p:txBody>
          <a:bodyPr wrap="none" rtlCol="0">
            <a:spAutoFit/>
          </a:bodyPr>
          <a:lstStyle/>
          <a:p>
            <a:pPr fontAlgn="base">
              <a:spcBef>
                <a:spcPct val="0"/>
              </a:spcBef>
              <a:spcAft>
                <a:spcPct val="0"/>
              </a:spcAft>
            </a:pPr>
            <a:r>
              <a:rPr lang="en-US" sz="1400" b="1" i="1" dirty="0">
                <a:solidFill>
                  <a:srgbClr val="000000"/>
                </a:solidFill>
                <a:latin typeface="Arial" charset="0"/>
              </a:rPr>
              <a:t>*Budget Request and Appropriations do not include SBIR/STTR</a:t>
            </a:r>
          </a:p>
        </p:txBody>
      </p:sp>
      <p:sp>
        <p:nvSpPr>
          <p:cNvPr id="3" name="Footer Placeholder 2"/>
          <p:cNvSpPr>
            <a:spLocks noGrp="1"/>
          </p:cNvSpPr>
          <p:nvPr>
            <p:ph type="ftr" sz="quarter" idx="12"/>
          </p:nvPr>
        </p:nvSpPr>
        <p:spPr/>
        <p:txBody>
          <a:bodyPr/>
          <a:lstStyle/>
          <a:p>
            <a:r>
              <a:rPr lang="en-US" smtClean="0">
                <a:solidFill>
                  <a:srgbClr val="0F6636"/>
                </a:solidFill>
              </a:rPr>
              <a:t>NAS Board on Physics and Astronomy – 4/24/2015</a:t>
            </a:r>
            <a:endParaRPr lang="en-US" dirty="0">
              <a:solidFill>
                <a:srgbClr val="0F6636"/>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2824674"/>
            <a:ext cx="6321425"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1463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5720316"/>
            <a:ext cx="8839199" cy="520996"/>
          </a:xfrm>
        </p:spPr>
        <p:txBody>
          <a:bodyPr/>
          <a:lstStyle/>
          <a:p>
            <a:r>
              <a:rPr lang="en-US" dirty="0" err="1" smtClean="0"/>
              <a:t>adf</a:t>
            </a:r>
            <a:endParaRPr lang="en-US" dirty="0"/>
          </a:p>
        </p:txBody>
      </p:sp>
      <p:sp>
        <p:nvSpPr>
          <p:cNvPr id="3" name="Title 2"/>
          <p:cNvSpPr>
            <a:spLocks noGrp="1"/>
          </p:cNvSpPr>
          <p:nvPr>
            <p:ph type="title"/>
          </p:nvPr>
        </p:nvSpPr>
        <p:spPr/>
        <p:txBody>
          <a:bodyPr/>
          <a:lstStyle/>
          <a:p>
            <a:r>
              <a:rPr lang="en-US" dirty="0" smtClean="0"/>
              <a:t>FY 2016 High Energy Physics Budget</a:t>
            </a:r>
            <a:endParaRPr lang="en-US"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47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98299798"/>
              </p:ext>
            </p:extLst>
          </p:nvPr>
        </p:nvGraphicFramePr>
        <p:xfrm>
          <a:off x="101888" y="876373"/>
          <a:ext cx="8940225" cy="5303520"/>
        </p:xfrm>
        <a:graphic>
          <a:graphicData uri="http://schemas.openxmlformats.org/drawingml/2006/table">
            <a:tbl>
              <a:tblPr lastRow="1">
                <a:tableStyleId>{3C2FFA5D-87B4-456A-9821-1D502468CF0F}</a:tableStyleId>
              </a:tblPr>
              <a:tblGrid>
                <a:gridCol w="2321958"/>
                <a:gridCol w="914400"/>
                <a:gridCol w="914400"/>
                <a:gridCol w="914400"/>
                <a:gridCol w="3875067"/>
              </a:tblGrid>
              <a:tr h="427035">
                <a:tc>
                  <a:txBody>
                    <a:bodyPr/>
                    <a:lstStyle/>
                    <a:p>
                      <a:pPr algn="ctr" fontAlgn="b"/>
                      <a:r>
                        <a:rPr lang="en-US" sz="1600" b="1" u="none" strike="noStrike" dirty="0" smtClean="0">
                          <a:effectLst/>
                        </a:rPr>
                        <a:t>HEP Funding Category</a:t>
                      </a:r>
                      <a:br>
                        <a:rPr lang="en-US" sz="1600" b="1" u="none" strike="noStrike" dirty="0" smtClean="0">
                          <a:effectLst/>
                        </a:rPr>
                      </a:br>
                      <a:r>
                        <a:rPr lang="en-US" sz="1600" b="1" u="none" strike="noStrike" baseline="0" dirty="0" smtClean="0">
                          <a:effectLst/>
                        </a:rPr>
                        <a:t>($ in K)</a:t>
                      </a:r>
                      <a:endParaRPr lang="en-US" sz="1600" b="1" i="1" u="none" strike="noStrike" dirty="0">
                        <a:solidFill>
                          <a:srgbClr val="000000"/>
                        </a:solidFill>
                        <a:effectLst/>
                        <a:latin typeface="Calibri"/>
                      </a:endParaRPr>
                    </a:p>
                  </a:txBody>
                  <a:tcPr marL="45720" marR="45720" anchor="b"/>
                </a:tc>
                <a:tc>
                  <a:txBody>
                    <a:bodyPr/>
                    <a:lstStyle/>
                    <a:p>
                      <a:pPr algn="ctr" fontAlgn="b"/>
                      <a:r>
                        <a:rPr lang="en-US" sz="1600" b="1" u="none" strike="noStrike" dirty="0">
                          <a:effectLst/>
                        </a:rPr>
                        <a:t>FY </a:t>
                      </a:r>
                      <a:r>
                        <a:rPr lang="en-US" sz="1600" b="1" u="none" strike="noStrike" dirty="0" smtClean="0">
                          <a:effectLst/>
                        </a:rPr>
                        <a:t>2014 Current</a:t>
                      </a:r>
                      <a:endParaRPr lang="en-US" sz="1600" b="1" i="0" u="none" strike="noStrike" dirty="0">
                        <a:solidFill>
                          <a:srgbClr val="000000"/>
                        </a:solidFill>
                        <a:effectLst/>
                        <a:latin typeface="Calibri"/>
                      </a:endParaRPr>
                    </a:p>
                  </a:txBody>
                  <a:tcPr marL="45720" marR="45720" anchor="b"/>
                </a:tc>
                <a:tc>
                  <a:txBody>
                    <a:bodyPr/>
                    <a:lstStyle/>
                    <a:p>
                      <a:pPr algn="ctr" fontAlgn="b"/>
                      <a:r>
                        <a:rPr lang="en-US" sz="1600" b="1" u="none" strike="noStrike" dirty="0">
                          <a:effectLst/>
                        </a:rPr>
                        <a:t>FY </a:t>
                      </a:r>
                      <a:r>
                        <a:rPr lang="en-US" sz="1600" b="1" u="none" strike="noStrike" dirty="0" smtClean="0">
                          <a:effectLst/>
                        </a:rPr>
                        <a:t>2015 Enacted</a:t>
                      </a:r>
                      <a:endParaRPr lang="en-US" sz="1600" b="1" i="0" u="none" strike="noStrike" dirty="0">
                        <a:solidFill>
                          <a:srgbClr val="000000"/>
                        </a:solidFill>
                        <a:effectLst/>
                        <a:latin typeface="Calibri"/>
                      </a:endParaRPr>
                    </a:p>
                  </a:txBody>
                  <a:tcPr marL="45720" marR="45720" anchor="b"/>
                </a:tc>
                <a:tc>
                  <a:txBody>
                    <a:bodyPr/>
                    <a:lstStyle/>
                    <a:p>
                      <a:pPr algn="ctr" fontAlgn="b"/>
                      <a:r>
                        <a:rPr lang="en-US" sz="1600" b="1" u="none" strike="noStrike" dirty="0">
                          <a:effectLst/>
                        </a:rPr>
                        <a:t>FY </a:t>
                      </a:r>
                      <a:r>
                        <a:rPr lang="en-US" sz="1600" b="1" u="none" strike="noStrike" dirty="0" smtClean="0">
                          <a:effectLst/>
                        </a:rPr>
                        <a:t>2016 </a:t>
                      </a:r>
                      <a:r>
                        <a:rPr lang="en-US" sz="1600" b="1" u="none" strike="noStrike" dirty="0">
                          <a:effectLst/>
                        </a:rPr>
                        <a:t>Request</a:t>
                      </a:r>
                      <a:endParaRPr lang="en-US" sz="1600" b="1" i="0" u="none" strike="noStrike" dirty="0">
                        <a:solidFill>
                          <a:srgbClr val="000000"/>
                        </a:solidFill>
                        <a:effectLst/>
                        <a:latin typeface="Calibri"/>
                      </a:endParaRPr>
                    </a:p>
                  </a:txBody>
                  <a:tcPr marL="45720" marR="45720" anchor="b"/>
                </a:tc>
                <a:tc>
                  <a:txBody>
                    <a:bodyPr/>
                    <a:lstStyle/>
                    <a:p>
                      <a:pPr algn="l" fontAlgn="b"/>
                      <a:r>
                        <a:rPr lang="en-US" sz="1600" b="1" u="none" strike="noStrike" dirty="0" smtClean="0">
                          <a:effectLst/>
                        </a:rPr>
                        <a:t>Explanation </a:t>
                      </a:r>
                      <a:r>
                        <a:rPr lang="en-US" sz="1600" b="1" u="none" strike="noStrike" dirty="0">
                          <a:effectLst/>
                        </a:rPr>
                        <a:t>of Changes (</a:t>
                      </a:r>
                      <a:r>
                        <a:rPr lang="en-US" sz="1600" b="1" u="none" strike="noStrike" dirty="0" smtClean="0">
                          <a:effectLst/>
                        </a:rPr>
                        <a:t>FY16 </a:t>
                      </a:r>
                      <a:r>
                        <a:rPr lang="en-US" sz="1600" b="1" u="none" strike="noStrike" dirty="0">
                          <a:effectLst/>
                        </a:rPr>
                        <a:t>vs. </a:t>
                      </a:r>
                      <a:r>
                        <a:rPr lang="en-US" sz="1600" b="1" u="none" strike="noStrike" dirty="0" smtClean="0">
                          <a:effectLst/>
                        </a:rPr>
                        <a:t>FY15)</a:t>
                      </a:r>
                      <a:endParaRPr lang="en-US" sz="1600" b="1" i="0" u="none" strike="noStrike" dirty="0">
                        <a:solidFill>
                          <a:srgbClr val="000000"/>
                        </a:solidFill>
                        <a:effectLst/>
                        <a:latin typeface="Calibri"/>
                      </a:endParaRPr>
                    </a:p>
                  </a:txBody>
                  <a:tcPr marL="45720" marR="45720" anchor="b"/>
                </a:tc>
              </a:tr>
              <a:tr h="317711">
                <a:tc>
                  <a:txBody>
                    <a:bodyPr/>
                    <a:lstStyle/>
                    <a:p>
                      <a:pPr algn="l" fontAlgn="b"/>
                      <a:r>
                        <a:rPr lang="en-US" sz="1600" u="none" strike="noStrike" dirty="0">
                          <a:effectLst/>
                        </a:rPr>
                        <a:t>Energy Frontier</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dirty="0">
                          <a:solidFill>
                            <a:srgbClr val="000000"/>
                          </a:solidFill>
                          <a:effectLst/>
                          <a:latin typeface="Calibri"/>
                        </a:rPr>
                        <a:t>152,386</a:t>
                      </a:r>
                    </a:p>
                  </a:txBody>
                  <a:tcPr marL="45720" marR="45720" anchor="ctr"/>
                </a:tc>
                <a:tc>
                  <a:txBody>
                    <a:bodyPr/>
                    <a:lstStyle/>
                    <a:p>
                      <a:pPr algn="r" fontAlgn="b"/>
                      <a:r>
                        <a:rPr lang="en-US" sz="1600" b="0" i="0" u="none" strike="noStrike">
                          <a:solidFill>
                            <a:srgbClr val="000000"/>
                          </a:solidFill>
                          <a:effectLst/>
                          <a:latin typeface="Calibri"/>
                        </a:rPr>
                        <a:t>147,584</a:t>
                      </a:r>
                    </a:p>
                  </a:txBody>
                  <a:tcPr marL="45720" marR="45720" anchor="ctr"/>
                </a:tc>
                <a:tc>
                  <a:txBody>
                    <a:bodyPr/>
                    <a:lstStyle/>
                    <a:p>
                      <a:pPr algn="r" fontAlgn="b"/>
                      <a:r>
                        <a:rPr lang="en-US" sz="1600" b="0" i="0" u="none" strike="noStrike">
                          <a:solidFill>
                            <a:srgbClr val="000000"/>
                          </a:solidFill>
                          <a:effectLst/>
                          <a:latin typeface="Calibri"/>
                        </a:rPr>
                        <a:t>154,555</a:t>
                      </a:r>
                    </a:p>
                  </a:txBody>
                  <a:tcPr marL="45720" marR="45720" anchor="ctr"/>
                </a:tc>
                <a:tc>
                  <a:txBody>
                    <a:bodyPr/>
                    <a:lstStyle/>
                    <a:p>
                      <a:pPr algn="l" fontAlgn="b"/>
                      <a:r>
                        <a:rPr lang="en-US" sz="1600" b="0" i="1" u="none" strike="noStrike" dirty="0" smtClean="0">
                          <a:solidFill>
                            <a:srgbClr val="000000"/>
                          </a:solidFill>
                          <a:effectLst/>
                          <a:latin typeface="Calibri"/>
                        </a:rPr>
                        <a:t>LHC</a:t>
                      </a:r>
                      <a:r>
                        <a:rPr lang="en-US" sz="1600" b="0" i="1" u="none" strike="noStrike" baseline="0" dirty="0" smtClean="0">
                          <a:solidFill>
                            <a:srgbClr val="000000"/>
                          </a:solidFill>
                          <a:effectLst/>
                          <a:latin typeface="Calibri"/>
                        </a:rPr>
                        <a:t> detector upgrade fabrication; R&amp;D for high-luminosity LHC upgrades</a:t>
                      </a:r>
                      <a:endParaRPr lang="en-US" sz="1600" b="0" i="1" u="none" strike="noStrike" dirty="0">
                        <a:solidFill>
                          <a:srgbClr val="000000"/>
                        </a:solidFill>
                        <a:effectLst/>
                        <a:latin typeface="Calibri"/>
                      </a:endParaRPr>
                    </a:p>
                  </a:txBody>
                  <a:tcPr marL="45720" marR="45720" anchor="ctr"/>
                </a:tc>
              </a:tr>
              <a:tr h="317711">
                <a:tc>
                  <a:txBody>
                    <a:bodyPr/>
                    <a:lstStyle/>
                    <a:p>
                      <a:pPr algn="l" fontAlgn="b"/>
                      <a:r>
                        <a:rPr lang="en-US" sz="1600" u="none" strike="noStrike" dirty="0">
                          <a:effectLst/>
                        </a:rPr>
                        <a:t>Intensity Frontier</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dirty="0">
                          <a:solidFill>
                            <a:srgbClr val="000000"/>
                          </a:solidFill>
                          <a:effectLst/>
                          <a:latin typeface="Calibri"/>
                        </a:rPr>
                        <a:t>250,987</a:t>
                      </a:r>
                    </a:p>
                  </a:txBody>
                  <a:tcPr marL="45720" marR="45720" anchor="ctr"/>
                </a:tc>
                <a:tc>
                  <a:txBody>
                    <a:bodyPr/>
                    <a:lstStyle/>
                    <a:p>
                      <a:pPr algn="r" fontAlgn="b"/>
                      <a:r>
                        <a:rPr lang="en-US" sz="1600" b="0" i="0" u="none" strike="noStrike">
                          <a:solidFill>
                            <a:srgbClr val="000000"/>
                          </a:solidFill>
                          <a:effectLst/>
                          <a:latin typeface="Calibri"/>
                        </a:rPr>
                        <a:t>264,224</a:t>
                      </a:r>
                    </a:p>
                  </a:txBody>
                  <a:tcPr marL="45720" marR="45720" anchor="ctr"/>
                </a:tc>
                <a:tc>
                  <a:txBody>
                    <a:bodyPr/>
                    <a:lstStyle/>
                    <a:p>
                      <a:pPr algn="r" fontAlgn="b"/>
                      <a:r>
                        <a:rPr lang="en-US" sz="1600" b="0" i="0" u="none" strike="noStrike" dirty="0">
                          <a:solidFill>
                            <a:srgbClr val="000000"/>
                          </a:solidFill>
                          <a:effectLst/>
                          <a:latin typeface="Calibri"/>
                        </a:rPr>
                        <a:t>247,196</a:t>
                      </a:r>
                    </a:p>
                  </a:txBody>
                  <a:tcPr marL="45720" marR="45720" anchor="ctr"/>
                </a:tc>
                <a:tc>
                  <a:txBody>
                    <a:bodyPr/>
                    <a:lstStyle/>
                    <a:p>
                      <a:pPr algn="l" fontAlgn="b"/>
                      <a:r>
                        <a:rPr lang="en-US" sz="1600" b="0" i="1" u="none" strike="noStrike" dirty="0" smtClean="0">
                          <a:solidFill>
                            <a:srgbClr val="000000"/>
                          </a:solidFill>
                          <a:effectLst/>
                          <a:latin typeface="Calibri"/>
                        </a:rPr>
                        <a:t>Operations and upgrade of </a:t>
                      </a:r>
                      <a:r>
                        <a:rPr lang="en-US" sz="1600" b="0" i="1" u="none" strike="noStrike" dirty="0" err="1" smtClean="0">
                          <a:solidFill>
                            <a:srgbClr val="000000"/>
                          </a:solidFill>
                          <a:effectLst/>
                          <a:latin typeface="Calibri"/>
                        </a:rPr>
                        <a:t>NuMI</a:t>
                      </a:r>
                      <a:r>
                        <a:rPr lang="en-US" sz="1600" b="0" i="1" u="none" strike="noStrike" dirty="0" smtClean="0">
                          <a:solidFill>
                            <a:srgbClr val="000000"/>
                          </a:solidFill>
                          <a:effectLst/>
                          <a:latin typeface="Calibri"/>
                        </a:rPr>
                        <a:t> for </a:t>
                      </a:r>
                      <a:r>
                        <a:rPr lang="en-US" sz="1600" b="0" i="1" u="none" strike="noStrike" dirty="0" err="1" smtClean="0">
                          <a:solidFill>
                            <a:srgbClr val="000000"/>
                          </a:solidFill>
                          <a:effectLst/>
                          <a:latin typeface="Calibri"/>
                        </a:rPr>
                        <a:t>NOvA</a:t>
                      </a:r>
                      <a:r>
                        <a:rPr lang="en-US" sz="1600" b="0" i="1" u="none" strike="noStrike" dirty="0" smtClean="0">
                          <a:solidFill>
                            <a:srgbClr val="000000"/>
                          </a:solidFill>
                          <a:effectLst/>
                          <a:latin typeface="Calibri"/>
                        </a:rPr>
                        <a:t> and </a:t>
                      </a:r>
                      <a:r>
                        <a:rPr lang="en-US" sz="1600" b="0" i="1" u="none" strike="noStrike" dirty="0" err="1" smtClean="0">
                          <a:solidFill>
                            <a:srgbClr val="000000"/>
                          </a:solidFill>
                          <a:effectLst/>
                          <a:latin typeface="Calibri"/>
                        </a:rPr>
                        <a:t>MicroBooNE</a:t>
                      </a:r>
                      <a:r>
                        <a:rPr lang="en-US" sz="1600" b="0" i="1" u="none" strike="noStrike" dirty="0" smtClean="0">
                          <a:solidFill>
                            <a:srgbClr val="000000"/>
                          </a:solidFill>
                          <a:effectLst/>
                          <a:latin typeface="Calibri"/>
                        </a:rPr>
                        <a:t>; R&amp;D for LBNF and SBN</a:t>
                      </a:r>
                      <a:endParaRPr lang="en-US" sz="1600" b="0" i="1" u="none" strike="noStrike" dirty="0">
                        <a:solidFill>
                          <a:srgbClr val="000000"/>
                        </a:solidFill>
                        <a:effectLst/>
                        <a:latin typeface="Calibri"/>
                      </a:endParaRPr>
                    </a:p>
                  </a:txBody>
                  <a:tcPr marL="45720" marR="45720" anchor="ctr"/>
                </a:tc>
              </a:tr>
              <a:tr h="247231">
                <a:tc>
                  <a:txBody>
                    <a:bodyPr/>
                    <a:lstStyle/>
                    <a:p>
                      <a:pPr algn="l" fontAlgn="b"/>
                      <a:r>
                        <a:rPr lang="en-US" sz="1600" u="none" strike="noStrike" dirty="0">
                          <a:effectLst/>
                        </a:rPr>
                        <a:t>Cosmic Frontier</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96,927</a:t>
                      </a:r>
                    </a:p>
                  </a:txBody>
                  <a:tcPr marL="45720" marR="45720" anchor="ctr"/>
                </a:tc>
                <a:tc>
                  <a:txBody>
                    <a:bodyPr/>
                    <a:lstStyle/>
                    <a:p>
                      <a:pPr algn="r" fontAlgn="b"/>
                      <a:r>
                        <a:rPr lang="en-US" sz="1600" b="0" i="0" u="none" strike="noStrike" dirty="0">
                          <a:solidFill>
                            <a:srgbClr val="000000"/>
                          </a:solidFill>
                          <a:effectLst/>
                          <a:latin typeface="Calibri"/>
                        </a:rPr>
                        <a:t>106,870</a:t>
                      </a:r>
                    </a:p>
                  </a:txBody>
                  <a:tcPr marL="45720" marR="45720" anchor="ctr"/>
                </a:tc>
                <a:tc>
                  <a:txBody>
                    <a:bodyPr/>
                    <a:lstStyle/>
                    <a:p>
                      <a:pPr algn="r" fontAlgn="b"/>
                      <a:r>
                        <a:rPr lang="en-US" sz="1600" b="0" i="0" u="none" strike="noStrike" dirty="0">
                          <a:solidFill>
                            <a:srgbClr val="000000"/>
                          </a:solidFill>
                          <a:effectLst/>
                          <a:latin typeface="Calibri"/>
                        </a:rPr>
                        <a:t>119,325</a:t>
                      </a:r>
                    </a:p>
                  </a:txBody>
                  <a:tcPr marL="45720" marR="45720" anchor="ctr"/>
                </a:tc>
                <a:tc>
                  <a:txBody>
                    <a:bodyPr/>
                    <a:lstStyle/>
                    <a:p>
                      <a:pPr algn="l" fontAlgn="b"/>
                      <a:r>
                        <a:rPr lang="en-US" sz="1600" b="0" i="1" u="none" strike="noStrike" dirty="0" smtClean="0">
                          <a:solidFill>
                            <a:srgbClr val="000000"/>
                          </a:solidFill>
                          <a:effectLst/>
                          <a:latin typeface="Calibri"/>
                        </a:rPr>
                        <a:t>Planned</a:t>
                      </a:r>
                      <a:r>
                        <a:rPr lang="en-US" sz="1600" b="0" i="1" u="none" strike="noStrike" baseline="0" dirty="0" smtClean="0">
                          <a:solidFill>
                            <a:srgbClr val="000000"/>
                          </a:solidFill>
                          <a:effectLst/>
                          <a:latin typeface="Calibri"/>
                        </a:rPr>
                        <a:t> r</a:t>
                      </a:r>
                      <a:r>
                        <a:rPr lang="en-US" sz="1600" b="0" i="1" u="none" strike="noStrike" dirty="0" smtClean="0">
                          <a:solidFill>
                            <a:srgbClr val="000000"/>
                          </a:solidFill>
                          <a:effectLst/>
                          <a:latin typeface="Calibri"/>
                        </a:rPr>
                        <a:t>amp-up</a:t>
                      </a:r>
                      <a:r>
                        <a:rPr lang="en-US" sz="1600" b="0" i="1" u="none" strike="noStrike" baseline="0" dirty="0" smtClean="0">
                          <a:solidFill>
                            <a:srgbClr val="000000"/>
                          </a:solidFill>
                          <a:effectLst/>
                          <a:latin typeface="Calibri"/>
                        </a:rPr>
                        <a:t> of </a:t>
                      </a:r>
                      <a:r>
                        <a:rPr lang="en-US" sz="1600" b="0" i="1" u="none" strike="noStrike" baseline="0" dirty="0" err="1" smtClean="0">
                          <a:solidFill>
                            <a:srgbClr val="000000"/>
                          </a:solidFill>
                          <a:effectLst/>
                          <a:latin typeface="Calibri"/>
                        </a:rPr>
                        <a:t>LSSTcam</a:t>
                      </a:r>
                      <a:r>
                        <a:rPr lang="en-US" sz="1600" b="0" i="1" u="none" strike="noStrike" baseline="0" dirty="0" smtClean="0">
                          <a:solidFill>
                            <a:srgbClr val="000000"/>
                          </a:solidFill>
                          <a:effectLst/>
                          <a:latin typeface="Calibri"/>
                        </a:rPr>
                        <a:t>; support of DESI and 2</a:t>
                      </a:r>
                      <a:r>
                        <a:rPr lang="en-US" sz="1600" b="0" i="1" u="none" strike="noStrike" baseline="30000" dirty="0" smtClean="0">
                          <a:solidFill>
                            <a:srgbClr val="000000"/>
                          </a:solidFill>
                          <a:effectLst/>
                          <a:latin typeface="Calibri"/>
                        </a:rPr>
                        <a:t>nd</a:t>
                      </a:r>
                      <a:r>
                        <a:rPr lang="en-US" sz="1600" b="0" i="1" u="none" strike="noStrike" baseline="0" dirty="0" smtClean="0">
                          <a:solidFill>
                            <a:srgbClr val="000000"/>
                          </a:solidFill>
                          <a:effectLst/>
                          <a:latin typeface="Calibri"/>
                        </a:rPr>
                        <a:t> generation dark matter experiments</a:t>
                      </a:r>
                      <a:endParaRPr lang="en-US" sz="1600" b="0" i="1" u="none" strike="noStrike" dirty="0">
                        <a:solidFill>
                          <a:srgbClr val="000000"/>
                        </a:solidFill>
                        <a:effectLst/>
                        <a:latin typeface="Calibri"/>
                      </a:endParaRPr>
                    </a:p>
                  </a:txBody>
                  <a:tcPr marL="45720" marR="45720" anchor="ctr"/>
                </a:tc>
              </a:tr>
              <a:tr h="317711">
                <a:tc>
                  <a:txBody>
                    <a:bodyPr/>
                    <a:lstStyle/>
                    <a:p>
                      <a:pPr algn="l" fontAlgn="b"/>
                      <a:r>
                        <a:rPr lang="en-US" sz="1600" u="none" strike="noStrike" dirty="0">
                          <a:effectLst/>
                        </a:rPr>
                        <a:t>Theoretical and </a:t>
                      </a:r>
                      <a:r>
                        <a:rPr lang="en-US" sz="1600" u="none" strike="noStrike" dirty="0" smtClean="0">
                          <a:effectLst/>
                        </a:rPr>
                        <a:t>Comp.</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64,275</a:t>
                      </a:r>
                    </a:p>
                  </a:txBody>
                  <a:tcPr marL="45720" marR="45720" anchor="ctr"/>
                </a:tc>
                <a:tc>
                  <a:txBody>
                    <a:bodyPr/>
                    <a:lstStyle/>
                    <a:p>
                      <a:pPr algn="r" fontAlgn="b"/>
                      <a:r>
                        <a:rPr lang="en-US" sz="1600" b="0" i="0" u="none" strike="noStrike">
                          <a:solidFill>
                            <a:srgbClr val="000000"/>
                          </a:solidFill>
                          <a:effectLst/>
                          <a:latin typeface="Calibri"/>
                        </a:rPr>
                        <a:t>59,274</a:t>
                      </a:r>
                    </a:p>
                  </a:txBody>
                  <a:tcPr marL="45720" marR="45720" anchor="ctr"/>
                </a:tc>
                <a:tc>
                  <a:txBody>
                    <a:bodyPr/>
                    <a:lstStyle/>
                    <a:p>
                      <a:pPr algn="r" fontAlgn="b"/>
                      <a:r>
                        <a:rPr lang="en-US" sz="1600" b="0" i="0" u="none" strike="noStrike">
                          <a:solidFill>
                            <a:srgbClr val="000000"/>
                          </a:solidFill>
                          <a:effectLst/>
                          <a:latin typeface="Calibri"/>
                        </a:rPr>
                        <a:t>60,317</a:t>
                      </a:r>
                    </a:p>
                  </a:txBody>
                  <a:tcPr marL="45720" marR="45720" anchor="ctr"/>
                </a:tc>
                <a:tc>
                  <a:txBody>
                    <a:bodyPr/>
                    <a:lstStyle/>
                    <a:p>
                      <a:pPr algn="l" fontAlgn="b"/>
                      <a:r>
                        <a:rPr lang="en-US" sz="1600" b="0" i="1" u="none" strike="noStrike" dirty="0" smtClean="0">
                          <a:solidFill>
                            <a:srgbClr val="000000"/>
                          </a:solidFill>
                          <a:effectLst/>
                          <a:latin typeface="Calibri"/>
                        </a:rPr>
                        <a:t>Planned</a:t>
                      </a:r>
                      <a:r>
                        <a:rPr lang="en-US" sz="1600" b="0" i="1" u="none" strike="noStrike" baseline="0" dirty="0" smtClean="0">
                          <a:solidFill>
                            <a:srgbClr val="000000"/>
                          </a:solidFill>
                          <a:effectLst/>
                          <a:latin typeface="Calibri"/>
                        </a:rPr>
                        <a:t> increase in L</a:t>
                      </a:r>
                      <a:r>
                        <a:rPr lang="en-US" sz="1600" b="0" i="1" u="none" strike="noStrike" dirty="0" smtClean="0">
                          <a:solidFill>
                            <a:srgbClr val="000000"/>
                          </a:solidFill>
                          <a:effectLst/>
                          <a:latin typeface="Calibri"/>
                        </a:rPr>
                        <a:t>attice QCD project; slight reduction in</a:t>
                      </a:r>
                      <a:r>
                        <a:rPr lang="en-US" sz="1600" b="0" i="1" u="none" strike="noStrike" baseline="0" dirty="0" smtClean="0">
                          <a:solidFill>
                            <a:srgbClr val="000000"/>
                          </a:solidFill>
                          <a:effectLst/>
                          <a:latin typeface="Calibri"/>
                        </a:rPr>
                        <a:t> theory research efforts</a:t>
                      </a:r>
                      <a:endParaRPr lang="en-US" sz="1600" b="0" i="1" u="none" strike="noStrike" dirty="0">
                        <a:solidFill>
                          <a:srgbClr val="000000"/>
                        </a:solidFill>
                        <a:effectLst/>
                        <a:latin typeface="Calibri"/>
                      </a:endParaRPr>
                    </a:p>
                  </a:txBody>
                  <a:tcPr marL="45720" marR="45720" anchor="ctr"/>
                </a:tc>
              </a:tr>
              <a:tr h="317711">
                <a:tc>
                  <a:txBody>
                    <a:bodyPr/>
                    <a:lstStyle/>
                    <a:p>
                      <a:pPr algn="l" fontAlgn="b"/>
                      <a:r>
                        <a:rPr lang="en-US" sz="1600" u="none" strike="noStrike" dirty="0">
                          <a:effectLst/>
                        </a:rPr>
                        <a:t>Advanced Technology R&amp;D</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150,270</a:t>
                      </a:r>
                    </a:p>
                  </a:txBody>
                  <a:tcPr marL="45720" marR="45720" anchor="ctr"/>
                </a:tc>
                <a:tc>
                  <a:txBody>
                    <a:bodyPr/>
                    <a:lstStyle/>
                    <a:p>
                      <a:pPr algn="r" fontAlgn="b"/>
                      <a:r>
                        <a:rPr lang="en-US" sz="1600" b="0" i="0" u="none" strike="noStrike">
                          <a:solidFill>
                            <a:srgbClr val="000000"/>
                          </a:solidFill>
                          <a:effectLst/>
                          <a:latin typeface="Calibri"/>
                        </a:rPr>
                        <a:t>120,254</a:t>
                      </a:r>
                    </a:p>
                  </a:txBody>
                  <a:tcPr marL="45720" marR="45720" anchor="ctr"/>
                </a:tc>
                <a:tc>
                  <a:txBody>
                    <a:bodyPr/>
                    <a:lstStyle/>
                    <a:p>
                      <a:pPr algn="r" fontAlgn="b"/>
                      <a:r>
                        <a:rPr lang="en-US" sz="1600" b="0" i="0" u="none" strike="noStrike" dirty="0">
                          <a:solidFill>
                            <a:srgbClr val="000000"/>
                          </a:solidFill>
                          <a:effectLst/>
                          <a:latin typeface="Calibri"/>
                        </a:rPr>
                        <a:t>115,369</a:t>
                      </a:r>
                    </a:p>
                  </a:txBody>
                  <a:tcPr marL="45720" marR="45720" anchor="ctr"/>
                </a:tc>
                <a:tc>
                  <a:txBody>
                    <a:bodyPr/>
                    <a:lstStyle/>
                    <a:p>
                      <a:pPr algn="l" fontAlgn="b"/>
                      <a:r>
                        <a:rPr lang="en-US" sz="1600" b="0" i="1" u="none" strike="noStrike" dirty="0" smtClean="0">
                          <a:solidFill>
                            <a:srgbClr val="000000"/>
                          </a:solidFill>
                          <a:effectLst/>
                          <a:latin typeface="Calibri"/>
                        </a:rPr>
                        <a:t>Reductions</a:t>
                      </a:r>
                      <a:r>
                        <a:rPr lang="en-US" sz="1600" b="0" i="1" u="none" strike="noStrike" baseline="0" dirty="0" smtClean="0">
                          <a:solidFill>
                            <a:srgbClr val="000000"/>
                          </a:solidFill>
                          <a:effectLst/>
                          <a:latin typeface="Calibri"/>
                        </a:rPr>
                        <a:t> reflect shift to P5 priority areas; MAP reduction continues in response to P5</a:t>
                      </a:r>
                      <a:endParaRPr lang="en-US" sz="1600" b="0" i="1" u="none" strike="noStrike" dirty="0">
                        <a:solidFill>
                          <a:srgbClr val="000000"/>
                        </a:solidFill>
                        <a:effectLst/>
                        <a:latin typeface="Calibri"/>
                      </a:endParaRPr>
                    </a:p>
                  </a:txBody>
                  <a:tcPr marL="45720" marR="45720" anchor="ctr"/>
                </a:tc>
              </a:tr>
              <a:tr h="317711">
                <a:tc>
                  <a:txBody>
                    <a:bodyPr/>
                    <a:lstStyle/>
                    <a:p>
                      <a:pPr algn="l" fontAlgn="b"/>
                      <a:r>
                        <a:rPr lang="en-US" sz="1600" u="none" strike="noStrike" dirty="0">
                          <a:effectLst/>
                        </a:rPr>
                        <a:t>Accelerator Stewardship</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a:solidFill>
                            <a:srgbClr val="000000"/>
                          </a:solidFill>
                          <a:effectLst/>
                          <a:latin typeface="Calibri"/>
                        </a:rPr>
                        <a:t>9,075</a:t>
                      </a:r>
                    </a:p>
                  </a:txBody>
                  <a:tcPr marL="45720" marR="45720" anchor="ctr"/>
                </a:tc>
                <a:tc>
                  <a:txBody>
                    <a:bodyPr/>
                    <a:lstStyle/>
                    <a:p>
                      <a:pPr algn="r" fontAlgn="b"/>
                      <a:r>
                        <a:rPr lang="en-US" sz="1600" b="0" i="0" u="none" strike="noStrike">
                          <a:solidFill>
                            <a:srgbClr val="000000"/>
                          </a:solidFill>
                          <a:effectLst/>
                          <a:latin typeface="Calibri"/>
                        </a:rPr>
                        <a:t>10,000</a:t>
                      </a:r>
                    </a:p>
                  </a:txBody>
                  <a:tcPr marL="45720" marR="45720" anchor="ctr"/>
                </a:tc>
                <a:tc>
                  <a:txBody>
                    <a:bodyPr/>
                    <a:lstStyle/>
                    <a:p>
                      <a:pPr algn="r" fontAlgn="b"/>
                      <a:r>
                        <a:rPr lang="en-US" sz="1600" b="0" i="0" u="none" strike="noStrike" dirty="0">
                          <a:solidFill>
                            <a:srgbClr val="000000"/>
                          </a:solidFill>
                          <a:effectLst/>
                          <a:latin typeface="Calibri"/>
                        </a:rPr>
                        <a:t>14,000</a:t>
                      </a:r>
                    </a:p>
                  </a:txBody>
                  <a:tcPr marL="45720" marR="45720" anchor="ctr"/>
                </a:tc>
                <a:tc>
                  <a:txBody>
                    <a:bodyPr/>
                    <a:lstStyle/>
                    <a:p>
                      <a:pPr algn="l" fontAlgn="b"/>
                      <a:r>
                        <a:rPr lang="en-US" sz="1600" b="0" i="1" u="none" strike="noStrike" dirty="0" smtClean="0">
                          <a:solidFill>
                            <a:srgbClr val="000000"/>
                          </a:solidFill>
                          <a:effectLst/>
                          <a:latin typeface="Calibri"/>
                        </a:rPr>
                        <a:t>Increase supports new research</a:t>
                      </a:r>
                      <a:r>
                        <a:rPr lang="en-US" sz="1600" b="0" i="1" u="none" strike="noStrike" baseline="0" dirty="0" smtClean="0">
                          <a:solidFill>
                            <a:srgbClr val="000000"/>
                          </a:solidFill>
                          <a:effectLst/>
                          <a:latin typeface="Calibri"/>
                        </a:rPr>
                        <a:t> </a:t>
                      </a:r>
                      <a:r>
                        <a:rPr lang="en-US" sz="1600" b="0" i="1" u="none" strike="noStrike" dirty="0" smtClean="0">
                          <a:solidFill>
                            <a:srgbClr val="000000"/>
                          </a:solidFill>
                          <a:effectLst/>
                          <a:latin typeface="Calibri"/>
                        </a:rPr>
                        <a:t>topic areas and expands open test facility efforts</a:t>
                      </a:r>
                      <a:endParaRPr lang="en-US" sz="1600" b="0" i="1" u="none" strike="noStrike" dirty="0">
                        <a:solidFill>
                          <a:srgbClr val="000000"/>
                        </a:solidFill>
                        <a:effectLst/>
                        <a:latin typeface="Calibri"/>
                      </a:endParaRPr>
                    </a:p>
                  </a:txBody>
                  <a:tcPr marL="45720" marR="45720" anchor="ctr"/>
                </a:tc>
              </a:tr>
              <a:tr h="247231">
                <a:tc>
                  <a:txBody>
                    <a:bodyPr/>
                    <a:lstStyle/>
                    <a:p>
                      <a:pPr algn="l" fontAlgn="b"/>
                      <a:r>
                        <a:rPr lang="en-US" sz="1600" u="none" strike="noStrike" dirty="0" smtClean="0">
                          <a:effectLst/>
                        </a:rPr>
                        <a:t>Construction (Line Item)</a:t>
                      </a:r>
                    </a:p>
                  </a:txBody>
                  <a:tcPr marL="45720" marR="45720" anchor="ctr"/>
                </a:tc>
                <a:tc>
                  <a:txBody>
                    <a:bodyPr/>
                    <a:lstStyle/>
                    <a:p>
                      <a:pPr algn="r" fontAlgn="b"/>
                      <a:r>
                        <a:rPr lang="en-US" sz="1600" b="0" i="0" u="none" strike="noStrike">
                          <a:solidFill>
                            <a:srgbClr val="000000"/>
                          </a:solidFill>
                          <a:effectLst/>
                          <a:latin typeface="Calibri"/>
                        </a:rPr>
                        <a:t>51,000</a:t>
                      </a:r>
                    </a:p>
                  </a:txBody>
                  <a:tcPr marL="45720" marR="45720" anchor="ctr"/>
                </a:tc>
                <a:tc>
                  <a:txBody>
                    <a:bodyPr/>
                    <a:lstStyle/>
                    <a:p>
                      <a:pPr algn="r" fontAlgn="b"/>
                      <a:r>
                        <a:rPr lang="en-US" sz="1600" b="0" i="0" u="none" strike="noStrike">
                          <a:solidFill>
                            <a:srgbClr val="000000"/>
                          </a:solidFill>
                          <a:effectLst/>
                          <a:latin typeface="Calibri"/>
                        </a:rPr>
                        <a:t>37,000</a:t>
                      </a:r>
                    </a:p>
                  </a:txBody>
                  <a:tcPr marL="45720" marR="45720" anchor="ctr"/>
                </a:tc>
                <a:tc>
                  <a:txBody>
                    <a:bodyPr/>
                    <a:lstStyle/>
                    <a:p>
                      <a:pPr algn="r" fontAlgn="b"/>
                      <a:r>
                        <a:rPr lang="en-US" sz="1600" b="0" i="0" u="none" strike="noStrike" dirty="0">
                          <a:solidFill>
                            <a:srgbClr val="000000"/>
                          </a:solidFill>
                          <a:effectLst/>
                          <a:latin typeface="Calibri"/>
                        </a:rPr>
                        <a:t>56,100</a:t>
                      </a:r>
                    </a:p>
                  </a:txBody>
                  <a:tcPr marL="45720" marR="45720" anchor="ctr"/>
                </a:tc>
                <a:tc>
                  <a:txBody>
                    <a:bodyPr/>
                    <a:lstStyle/>
                    <a:p>
                      <a:pPr algn="l" fontAlgn="b"/>
                      <a:r>
                        <a:rPr lang="en-US" sz="1600" i="1" u="none" strike="noStrike" dirty="0" smtClean="0">
                          <a:effectLst/>
                        </a:rPr>
                        <a:t>Planned profile for Mu2e; engineering</a:t>
                      </a:r>
                      <a:r>
                        <a:rPr lang="en-US" sz="1600" i="1" u="none" strike="noStrike" baseline="0" dirty="0" smtClean="0">
                          <a:effectLst/>
                        </a:rPr>
                        <a:t> and design for LBNF</a:t>
                      </a:r>
                      <a:endParaRPr lang="en-US" sz="1600" i="1" u="none" strike="noStrike" dirty="0">
                        <a:effectLst/>
                      </a:endParaRPr>
                    </a:p>
                  </a:txBody>
                  <a:tcPr marL="45720" marR="45720" anchor="ctr"/>
                </a:tc>
              </a:tr>
              <a:tr h="247231">
                <a:tc>
                  <a:txBody>
                    <a:bodyPr/>
                    <a:lstStyle/>
                    <a:p>
                      <a:pPr algn="l" fontAlgn="b"/>
                      <a:r>
                        <a:rPr lang="en-US" sz="1600" u="none" strike="noStrike" dirty="0">
                          <a:effectLst/>
                        </a:rPr>
                        <a:t>SBIR/STTR</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dirty="0" smtClean="0">
                          <a:solidFill>
                            <a:srgbClr val="000000"/>
                          </a:solidFill>
                          <a:effectLst/>
                          <a:latin typeface="Calibri"/>
                        </a:rPr>
                        <a:t>21,601*</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0" i="0" u="none" strike="noStrike" dirty="0">
                          <a:solidFill>
                            <a:srgbClr val="000000"/>
                          </a:solidFill>
                          <a:effectLst/>
                          <a:latin typeface="Calibri"/>
                        </a:rPr>
                        <a:t>20,794</a:t>
                      </a:r>
                    </a:p>
                  </a:txBody>
                  <a:tcPr marL="45720" marR="45720" anchor="ctr"/>
                </a:tc>
                <a:tc>
                  <a:txBody>
                    <a:bodyPr/>
                    <a:lstStyle/>
                    <a:p>
                      <a:pPr algn="r" fontAlgn="b"/>
                      <a:r>
                        <a:rPr lang="en-US" sz="1600" b="0" i="0" u="none" strike="noStrike" dirty="0">
                          <a:solidFill>
                            <a:srgbClr val="000000"/>
                          </a:solidFill>
                          <a:effectLst/>
                          <a:latin typeface="Calibri"/>
                        </a:rPr>
                        <a:t>21,138</a:t>
                      </a:r>
                    </a:p>
                  </a:txBody>
                  <a:tcPr marL="45720" marR="45720" anchor="ctr"/>
                </a:tc>
                <a:tc>
                  <a:txBody>
                    <a:bodyPr/>
                    <a:lstStyle/>
                    <a:p>
                      <a:pPr algn="l" fontAlgn="b"/>
                      <a:endParaRPr lang="en-US" sz="1600" b="0" i="0" u="none" strike="noStrike" dirty="0">
                        <a:solidFill>
                          <a:srgbClr val="000000"/>
                        </a:solidFill>
                        <a:effectLst/>
                        <a:latin typeface="Calibri"/>
                      </a:endParaRPr>
                    </a:p>
                  </a:txBody>
                  <a:tcPr marL="45720" marR="45720" anchor="ctr"/>
                </a:tc>
              </a:tr>
              <a:tr h="247231">
                <a:tc>
                  <a:txBody>
                    <a:bodyPr/>
                    <a:lstStyle/>
                    <a:p>
                      <a:pPr algn="l" fontAlgn="b"/>
                      <a:r>
                        <a:rPr lang="en-US" sz="1600" u="none" strike="noStrike" dirty="0">
                          <a:effectLst/>
                        </a:rPr>
                        <a:t>Total</a:t>
                      </a:r>
                      <a:endParaRPr lang="en-US" sz="1600" b="0" i="0" u="none" strike="noStrike" dirty="0">
                        <a:solidFill>
                          <a:srgbClr val="000000"/>
                        </a:solidFill>
                        <a:effectLst/>
                        <a:latin typeface="Calibri"/>
                      </a:endParaRPr>
                    </a:p>
                  </a:txBody>
                  <a:tcPr marL="45720" marR="45720" anchor="ctr"/>
                </a:tc>
                <a:tc>
                  <a:txBody>
                    <a:bodyPr/>
                    <a:lstStyle/>
                    <a:p>
                      <a:pPr algn="r" fontAlgn="b"/>
                      <a:r>
                        <a:rPr lang="en-US" sz="1600" b="1" i="0" u="none" strike="noStrike" dirty="0" smtClean="0">
                          <a:solidFill>
                            <a:srgbClr val="000000"/>
                          </a:solidFill>
                          <a:effectLst/>
                          <a:latin typeface="Calibri"/>
                        </a:rPr>
                        <a:t>796,521*</a:t>
                      </a:r>
                      <a:endParaRPr lang="en-US" sz="1600" b="1" i="0" u="none" strike="noStrike" dirty="0">
                        <a:solidFill>
                          <a:srgbClr val="000000"/>
                        </a:solidFill>
                        <a:effectLst/>
                        <a:latin typeface="Calibri"/>
                      </a:endParaRPr>
                    </a:p>
                  </a:txBody>
                  <a:tcPr marL="45720" marR="45720" anchor="ctr"/>
                </a:tc>
                <a:tc>
                  <a:txBody>
                    <a:bodyPr/>
                    <a:lstStyle/>
                    <a:p>
                      <a:pPr algn="r" fontAlgn="b"/>
                      <a:r>
                        <a:rPr lang="en-US" sz="1600" b="1" i="0" u="none" strike="noStrike" dirty="0">
                          <a:solidFill>
                            <a:srgbClr val="000000"/>
                          </a:solidFill>
                          <a:effectLst/>
                          <a:latin typeface="Calibri"/>
                        </a:rPr>
                        <a:t>766,000</a:t>
                      </a:r>
                    </a:p>
                  </a:txBody>
                  <a:tcPr marL="45720" marR="45720" anchor="ctr"/>
                </a:tc>
                <a:tc>
                  <a:txBody>
                    <a:bodyPr/>
                    <a:lstStyle/>
                    <a:p>
                      <a:pPr algn="r" fontAlgn="b"/>
                      <a:r>
                        <a:rPr lang="en-US" sz="1600" b="1" i="0" u="none" strike="noStrike" dirty="0">
                          <a:solidFill>
                            <a:srgbClr val="000000"/>
                          </a:solidFill>
                          <a:effectLst/>
                          <a:latin typeface="Calibri"/>
                        </a:rPr>
                        <a:t>788,000</a:t>
                      </a:r>
                    </a:p>
                  </a:txBody>
                  <a:tcPr marL="45720" marR="4572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i="1" u="none" strike="noStrike" dirty="0" smtClean="0">
                          <a:solidFill>
                            <a:schemeClr val="tx1"/>
                          </a:solidFill>
                          <a:effectLst/>
                          <a:latin typeface="+mn-lt"/>
                        </a:rPr>
                        <a:t>Current House mark for FY16: $776,000 K </a:t>
                      </a:r>
                    </a:p>
                  </a:txBody>
                  <a:tcPr marL="45720" marR="45720" anchor="ctr"/>
                </a:tc>
              </a:tr>
            </a:tbl>
          </a:graphicData>
        </a:graphic>
      </p:graphicFrame>
      <p:sp>
        <p:nvSpPr>
          <p:cNvPr id="7" name="TextBox 6"/>
          <p:cNvSpPr txBox="1"/>
          <p:nvPr/>
        </p:nvSpPr>
        <p:spPr>
          <a:xfrm>
            <a:off x="3189250" y="6301327"/>
            <a:ext cx="2564779" cy="523220"/>
          </a:xfrm>
          <a:prstGeom prst="rect">
            <a:avLst/>
          </a:prstGeom>
          <a:noFill/>
        </p:spPr>
        <p:txBody>
          <a:bodyPr wrap="square" rtlCol="0">
            <a:spAutoFit/>
          </a:bodyPr>
          <a:lstStyle/>
          <a:p>
            <a:r>
              <a:rPr lang="en-US" sz="1400" i="1" dirty="0" smtClean="0">
                <a:latin typeface="+mn-lt"/>
              </a:rPr>
              <a:t>* SBIR/STTR added to FY 2014 for comparison to FY 2015/2016</a:t>
            </a:r>
            <a:endParaRPr lang="en-US" sz="1400" i="1" dirty="0">
              <a:latin typeface="+mn-lt"/>
            </a:endParaRPr>
          </a:p>
        </p:txBody>
      </p:sp>
    </p:spTree>
    <p:extLst>
      <p:ext uri="{BB962C8B-B14F-4D97-AF65-F5344CB8AC3E}">
        <p14:creationId xmlns:p14="http://schemas.microsoft.com/office/powerpoint/2010/main" val="3825997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6182836"/>
            <a:ext cx="8611737" cy="675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idx="1"/>
          </p:nvPr>
        </p:nvSpPr>
        <p:spPr>
          <a:xfrm>
            <a:off x="152400" y="866776"/>
            <a:ext cx="8839199" cy="4431370"/>
          </a:xfrm>
        </p:spPr>
        <p:txBody>
          <a:bodyPr>
            <a:normAutofit fontScale="70000" lnSpcReduction="20000"/>
          </a:bodyPr>
          <a:lstStyle/>
          <a:p>
            <a:r>
              <a:rPr lang="en-US" dirty="0"/>
              <a:t>HEP is implementing the strategy detailed in the May 2014 report of the Particle Physics Project Prioritization Panel (P5), formulated in the context of a global vision for the field</a:t>
            </a:r>
          </a:p>
          <a:p>
            <a:pPr lvl="1"/>
            <a:r>
              <a:rPr lang="en-US" dirty="0"/>
              <a:t>HEP Addresses the five compelling science drivers with research in three frontiers and related efforts in theory, computing and advanced technology R&amp;D</a:t>
            </a:r>
          </a:p>
          <a:p>
            <a:pPr lvl="1"/>
            <a:r>
              <a:rPr lang="en-US" dirty="0"/>
              <a:t>Increasing emphasis on international partnerships (such as LHC) to achieve critical physics goals</a:t>
            </a:r>
          </a:p>
          <a:p>
            <a:endParaRPr lang="en-US" sz="2600" dirty="0"/>
          </a:p>
          <a:p>
            <a:r>
              <a:rPr lang="en-US" dirty="0"/>
              <a:t>Energy Frontier: Continue LHC program with higher collision energy (13+ </a:t>
            </a:r>
            <a:r>
              <a:rPr lang="en-US" dirty="0" err="1"/>
              <a:t>TeV</a:t>
            </a:r>
            <a:r>
              <a:rPr lang="en-US" dirty="0"/>
              <a:t>)</a:t>
            </a:r>
          </a:p>
          <a:p>
            <a:pPr lvl="1"/>
            <a:r>
              <a:rPr lang="en-US" dirty="0"/>
              <a:t>The U.S. will continue to play a leadership role in LHC discoveries by remaining actively engaged in LHC data analysis and the initial upgrades to the ATLAS and CMS detectors</a:t>
            </a:r>
          </a:p>
          <a:p>
            <a:endParaRPr lang="en-US" sz="1300" dirty="0" smtClean="0"/>
          </a:p>
          <a:p>
            <a:r>
              <a:rPr lang="en-US" dirty="0" smtClean="0"/>
              <a:t>Intensity </a:t>
            </a:r>
            <a:r>
              <a:rPr lang="en-US" dirty="0"/>
              <a:t>Frontier: Develop a world-class U.S.-hosted Long Baseline Neutrino Facility </a:t>
            </a:r>
          </a:p>
          <a:p>
            <a:pPr lvl="1"/>
            <a:r>
              <a:rPr lang="en-US" dirty="0"/>
              <a:t>Continue the design process for an internationalized LBNF and development of a short baseline neutrino program that will support the science and R&amp;D required to ensure LBNF success</a:t>
            </a:r>
          </a:p>
          <a:p>
            <a:pPr lvl="1"/>
            <a:r>
              <a:rPr lang="en-US" dirty="0"/>
              <a:t>Fermilab will continue to send world’s highest intensity neutrino beam to </a:t>
            </a:r>
            <a:r>
              <a:rPr lang="en-US" dirty="0" err="1"/>
              <a:t>NOvA</a:t>
            </a:r>
            <a:r>
              <a:rPr lang="en-US" dirty="0"/>
              <a:t>, 500 miles away</a:t>
            </a:r>
          </a:p>
          <a:p>
            <a:endParaRPr lang="en-US" sz="1300" dirty="0" smtClean="0"/>
          </a:p>
          <a:p>
            <a:r>
              <a:rPr lang="en-US" dirty="0" smtClean="0"/>
              <a:t>Cosmic </a:t>
            </a:r>
            <a:r>
              <a:rPr lang="en-US" dirty="0"/>
              <a:t>Frontier: Advance our understanding of dark matter and dark energy</a:t>
            </a:r>
          </a:p>
          <a:p>
            <a:pPr lvl="1"/>
            <a:r>
              <a:rPr lang="en-US" dirty="0"/>
              <a:t>Immediate development of new capabilities continue in dark matter detection with </a:t>
            </a:r>
            <a:r>
              <a:rPr lang="en-US" dirty="0" err="1"/>
              <a:t>baselining</a:t>
            </a:r>
            <a:r>
              <a:rPr lang="en-US" dirty="0"/>
              <a:t> of 2nd-generation experiments; and in dark energy exploration with </a:t>
            </a:r>
            <a:r>
              <a:rPr lang="en-US" dirty="0" err="1"/>
              <a:t>baselining</a:t>
            </a:r>
            <a:r>
              <a:rPr lang="en-US" dirty="0"/>
              <a:t> of DESI and fabrication of LSST camera.</a:t>
            </a:r>
          </a:p>
          <a:p>
            <a:endParaRPr lang="en-US" dirty="0"/>
          </a:p>
          <a:p>
            <a:endParaRPr lang="en-US" dirty="0"/>
          </a:p>
        </p:txBody>
      </p:sp>
      <p:sp>
        <p:nvSpPr>
          <p:cNvPr id="11" name="Content Placeholder 1"/>
          <p:cNvSpPr txBox="1">
            <a:spLocks/>
          </p:cNvSpPr>
          <p:nvPr/>
        </p:nvSpPr>
        <p:spPr>
          <a:xfrm>
            <a:off x="405050" y="807347"/>
            <a:ext cx="8333901" cy="5173399"/>
          </a:xfrm>
          <a:prstGeom prst="rect">
            <a:avLst/>
          </a:prstGeom>
        </p:spPr>
        <p:txBody>
          <a:bodyPr/>
          <a:lstStyle/>
          <a:p>
            <a:pPr marL="6350" indent="-223838" eaLnBrk="0" hangingPunct="0">
              <a:spcBef>
                <a:spcPts val="0"/>
              </a:spcBef>
              <a:spcAft>
                <a:spcPts val="300"/>
              </a:spcAft>
              <a:buFont typeface="Courier New" pitchFamily="49" charset="0"/>
              <a:buChar char="o"/>
              <a:defRPr/>
            </a:pPr>
            <a:endParaRPr lang="en-US" sz="1200" dirty="0">
              <a:latin typeface="Arial" pitchFamily="34" charset="0"/>
              <a:cs typeface="Arial" pitchFamily="34" charset="0"/>
            </a:endParaRPr>
          </a:p>
        </p:txBody>
      </p:sp>
      <p:grpSp>
        <p:nvGrpSpPr>
          <p:cNvPr id="8" name="Group 7"/>
          <p:cNvGrpSpPr/>
          <p:nvPr/>
        </p:nvGrpSpPr>
        <p:grpSpPr>
          <a:xfrm>
            <a:off x="405050" y="5244872"/>
            <a:ext cx="8270271" cy="1500666"/>
            <a:chOff x="532309" y="5338610"/>
            <a:chExt cx="8206642" cy="1489120"/>
          </a:xfrm>
        </p:grpSpPr>
        <p:pic>
          <p:nvPicPr>
            <p:cNvPr id="4" name="Picture 3"/>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532309" y="5387877"/>
              <a:ext cx="2011680" cy="1371600"/>
            </a:xfrm>
            <a:prstGeom prst="rect">
              <a:avLst/>
            </a:prstGeom>
          </p:spPr>
        </p:pic>
        <p:sp>
          <p:nvSpPr>
            <p:cNvPr id="16" name="TextBox 15"/>
            <p:cNvSpPr txBox="1"/>
            <p:nvPr/>
          </p:nvSpPr>
          <p:spPr>
            <a:xfrm>
              <a:off x="532309" y="5350402"/>
              <a:ext cx="2011680" cy="1477328"/>
            </a:xfrm>
            <a:prstGeom prst="rect">
              <a:avLst/>
            </a:prstGeom>
            <a:noFill/>
            <a:ln>
              <a:noFill/>
            </a:ln>
          </p:spPr>
          <p:txBody>
            <a:bodyPr wrap="square" rtlCol="0">
              <a:spAutoFit/>
            </a:bodyPr>
            <a:lstStyle/>
            <a:p>
              <a:pPr algn="ctr"/>
              <a:r>
                <a:rPr lang="en-US" b="1" dirty="0">
                  <a:ln w="3175">
                    <a:solidFill>
                      <a:schemeClr val="tx1"/>
                    </a:solidFill>
                  </a:ln>
                  <a:solidFill>
                    <a:schemeClr val="bg1"/>
                  </a:solidFill>
                  <a:effectLst>
                    <a:outerShdw blurRad="38100" dist="38100" dir="2700000" algn="tl">
                      <a:srgbClr val="000000">
                        <a:alpha val="43137"/>
                      </a:srgbClr>
                    </a:outerShdw>
                  </a:effectLst>
                </a:rPr>
                <a:t>Energy Frontier</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endParaRPr lang="en-US" b="1" dirty="0">
                <a:ln w="3175">
                  <a:solidFill>
                    <a:schemeClr val="tx1"/>
                  </a:solidFill>
                </a:ln>
                <a:solidFill>
                  <a:schemeClr val="bg1"/>
                </a:solidFill>
                <a:effectLst>
                  <a:outerShdw blurRad="38100" dist="38100" dir="2700000" algn="tl">
                    <a:srgbClr val="000000">
                      <a:alpha val="43137"/>
                    </a:srgbClr>
                  </a:outerShdw>
                </a:effectLst>
              </a:endParaRPr>
            </a:p>
            <a:p>
              <a:pPr algn="ct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CMS</a:t>
              </a:r>
            </a:p>
          </p:txBody>
        </p:sp>
        <p:grpSp>
          <p:nvGrpSpPr>
            <p:cNvPr id="7" name="Group 6"/>
            <p:cNvGrpSpPr/>
            <p:nvPr/>
          </p:nvGrpSpPr>
          <p:grpSpPr>
            <a:xfrm>
              <a:off x="6889059" y="5391474"/>
              <a:ext cx="1849892" cy="1436256"/>
              <a:chOff x="1525759" y="2039841"/>
              <a:chExt cx="6092483" cy="4730203"/>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5759" y="2039841"/>
                <a:ext cx="6092483" cy="4730203"/>
              </a:xfrm>
              <a:prstGeom prst="rect">
                <a:avLst/>
              </a:prstGeom>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6">
                        <a14:imgEffect>
                          <a14:backgroundRemoval t="2439" b="97561" l="0" r="97368"/>
                        </a14:imgEffect>
                      </a14:imgLayer>
                    </a14:imgProps>
                  </a:ext>
                  <a:ext uri="{28A0092B-C50C-407E-A947-70E740481C1C}">
                    <a14:useLocalDpi xmlns:a14="http://schemas.microsoft.com/office/drawing/2010/main" val="0"/>
                  </a:ext>
                </a:extLst>
              </a:blip>
              <a:srcRect/>
              <a:stretch/>
            </p:blipFill>
            <p:spPr>
              <a:xfrm>
                <a:off x="6058381" y="4624796"/>
                <a:ext cx="519858" cy="556182"/>
              </a:xfrm>
              <a:prstGeom prst="rect">
                <a:avLst/>
              </a:prstGeom>
            </p:spPr>
          </p:pic>
        </p:grpSp>
        <p:pic>
          <p:nvPicPr>
            <p:cNvPr id="22" name="Picture 2" descr="http://www.fnal.gov/pub/presspass/press_releases/2014/images/NOvA-201402/NOvA-final-block-1-h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689882" y="5391474"/>
              <a:ext cx="2011680" cy="1378297"/>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638616" y="5338610"/>
              <a:ext cx="2114316" cy="1477328"/>
            </a:xfrm>
            <a:prstGeom prst="rect">
              <a:avLst/>
            </a:prstGeom>
            <a:noFill/>
            <a:ln>
              <a:noFill/>
            </a:ln>
          </p:spPr>
          <p:txBody>
            <a:bodyPr wrap="square" rtlCol="0">
              <a:spAutoFit/>
            </a:bodyPr>
            <a:lstStyle/>
            <a:p>
              <a:pPr algn="ctr"/>
              <a:r>
                <a:rPr lang="en-US" b="1" dirty="0">
                  <a:ln w="3175">
                    <a:solidFill>
                      <a:schemeClr val="tx1"/>
                    </a:solidFill>
                  </a:ln>
                  <a:solidFill>
                    <a:schemeClr val="bg1"/>
                  </a:solidFill>
                  <a:effectLst>
                    <a:outerShdw blurRad="38100" dist="38100" dir="2700000" algn="tl">
                      <a:srgbClr val="000000">
                        <a:alpha val="43137"/>
                      </a:srgbClr>
                    </a:outerShdw>
                  </a:effectLst>
                </a:rPr>
                <a:t>Intensity Frontier</a:t>
              </a:r>
              <a:br>
                <a:rPr lang="en-US" b="1" dirty="0">
                  <a:ln w="3175">
                    <a:solidFill>
                      <a:schemeClr val="tx1"/>
                    </a:solidFill>
                  </a:ln>
                  <a:solidFill>
                    <a:schemeClr val="bg1"/>
                  </a:solidFill>
                  <a:effectLst>
                    <a:outerShdw blurRad="38100" dist="38100" dir="2700000" algn="tl">
                      <a:srgbClr val="000000">
                        <a:alpha val="43137"/>
                      </a:srgbClr>
                    </a:outerShdw>
                  </a:effectLst>
                </a:rPr>
              </a:br>
              <a:endParaRPr lang="en-US" b="1" dirty="0" smtClean="0">
                <a:ln w="3175">
                  <a:solidFill>
                    <a:schemeClr val="tx1"/>
                  </a:solidFill>
                </a:ln>
                <a:solidFill>
                  <a:schemeClr val="bg1"/>
                </a:solidFill>
                <a:effectLst>
                  <a:outerShdw blurRad="38100" dist="38100" dir="2700000" algn="tl">
                    <a:srgbClr val="000000">
                      <a:alpha val="43137"/>
                    </a:srgbClr>
                  </a:outerShdw>
                </a:effectLst>
              </a:endParaRPr>
            </a:p>
            <a:p>
              <a:pPr algn="ctr"/>
              <a:endParaRPr lang="en-US" b="1" dirty="0">
                <a:ln w="3175">
                  <a:solidFill>
                    <a:schemeClr val="tx1"/>
                  </a:solidFill>
                </a:ln>
                <a:solidFill>
                  <a:schemeClr val="bg1"/>
                </a:solidFill>
                <a:effectLst>
                  <a:outerShdw blurRad="38100" dist="38100" dir="2700000" algn="tl">
                    <a:srgbClr val="000000">
                      <a:alpha val="43137"/>
                    </a:srgbClr>
                  </a:outerShdw>
                </a:effectLst>
              </a:endParaRPr>
            </a:p>
            <a:p>
              <a:pPr algn="ctr"/>
              <a:endParaRPr lang="en-US" b="1" dirty="0" smtClean="0">
                <a:ln w="3175">
                  <a:solidFill>
                    <a:schemeClr val="tx1"/>
                  </a:solidFill>
                </a:ln>
                <a:solidFill>
                  <a:schemeClr val="bg1"/>
                </a:solidFill>
                <a:effectLst>
                  <a:outerShdw blurRad="38100" dist="38100" dir="2700000" algn="tl">
                    <a:srgbClr val="000000">
                      <a:alpha val="43137"/>
                    </a:srgbClr>
                  </a:outerShdw>
                </a:effectLst>
              </a:endParaRPr>
            </a:p>
            <a:p>
              <a:pPr algn="ctr"/>
              <a:r>
                <a:rPr lang="en-US" b="1" dirty="0" err="1" smtClean="0">
                  <a:ln w="3175">
                    <a:solidFill>
                      <a:schemeClr val="tx1"/>
                    </a:solidFill>
                  </a:ln>
                  <a:solidFill>
                    <a:schemeClr val="bg1"/>
                  </a:solidFill>
                  <a:effectLst>
                    <a:outerShdw blurRad="38100" dist="38100" dir="2700000" algn="tl">
                      <a:srgbClr val="000000">
                        <a:alpha val="43137"/>
                      </a:srgbClr>
                    </a:outerShdw>
                  </a:effectLst>
                </a:rPr>
                <a:t>NOvA</a:t>
              </a:r>
              <a:endParaRPr lang="en-US" b="1" dirty="0">
                <a:ln w="3175">
                  <a:solidFill>
                    <a:schemeClr val="tx1"/>
                  </a:solidFill>
                </a:ln>
                <a:solidFill>
                  <a:schemeClr val="bg1"/>
                </a:solidFill>
                <a:effectLst>
                  <a:outerShdw blurRad="38100" dist="38100" dir="2700000" algn="tl">
                    <a:srgbClr val="000000">
                      <a:alpha val="43137"/>
                    </a:srgbClr>
                  </a:outerShdw>
                </a:effectLst>
              </a:endParaRPr>
            </a:p>
          </p:txBody>
        </p:sp>
        <p:pic>
          <p:nvPicPr>
            <p:cNvPr id="1026" name="Picture 2" descr="http://lz.lbl.gov/wp-content/uploads/sites/6/2014/07/LZ_schematic_v2notitle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4198" y="5340104"/>
              <a:ext cx="2011680" cy="14705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04198" y="5350402"/>
              <a:ext cx="2011680" cy="1477328"/>
            </a:xfrm>
            <a:prstGeom prst="rect">
              <a:avLst/>
            </a:prstGeom>
            <a:noFill/>
            <a:ln>
              <a:noFill/>
            </a:ln>
          </p:spPr>
          <p:txBody>
            <a:bodyPr wrap="square" rtlCol="0">
              <a:spAutoFit/>
            </a:bodyPr>
            <a:lstStyle/>
            <a:p>
              <a:pPr algn="ctr"/>
              <a:r>
                <a:rPr lang="en-US" b="1" dirty="0">
                  <a:ln w="3175">
                    <a:solidFill>
                      <a:schemeClr val="tx1"/>
                    </a:solidFill>
                  </a:ln>
                  <a:solidFill>
                    <a:schemeClr val="bg1"/>
                  </a:solidFill>
                  <a:effectLst>
                    <a:outerShdw blurRad="38100" dist="38100" dir="2700000" algn="tl">
                      <a:srgbClr val="000000">
                        <a:alpha val="43137"/>
                      </a:srgbClr>
                    </a:outerShdw>
                  </a:effectLst>
                </a:rPr>
                <a:t>Cosmic Frontier</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smtClean="0">
                  <a:ln w="3175">
                    <a:solidFill>
                      <a:schemeClr val="tx1"/>
                    </a:solidFill>
                  </a:ln>
                  <a:solidFill>
                    <a:schemeClr val="bg1"/>
                  </a:solidFill>
                  <a:effectLst>
                    <a:outerShdw blurRad="38100" dist="38100" dir="2700000" algn="tl">
                      <a:srgbClr val="000000">
                        <a:alpha val="43137"/>
                      </a:srgbClr>
                    </a:outerShdw>
                  </a:effectLst>
                </a:rPr>
                <a:t>LZ</a:t>
              </a:r>
              <a:endParaRPr lang="en-US" b="1" dirty="0">
                <a:ln w="3175">
                  <a:solidFill>
                    <a:schemeClr val="tx1"/>
                  </a:solidFill>
                </a:ln>
                <a:solidFill>
                  <a:schemeClr val="bg1"/>
                </a:solidFill>
                <a:effectLst>
                  <a:outerShdw blurRad="38100" dist="38100" dir="2700000" algn="tl">
                    <a:srgbClr val="000000">
                      <a:alpha val="43137"/>
                    </a:srgbClr>
                  </a:outerShdw>
                </a:effectLst>
              </a:endParaRPr>
            </a:p>
          </p:txBody>
        </p:sp>
      </p:grpSp>
      <p:sp>
        <p:nvSpPr>
          <p:cNvPr id="5" name="Title 4"/>
          <p:cNvSpPr>
            <a:spLocks noGrp="1"/>
          </p:cNvSpPr>
          <p:nvPr>
            <p:ph type="title"/>
          </p:nvPr>
        </p:nvSpPr>
        <p:spPr/>
        <p:txBody>
          <a:bodyPr/>
          <a:lstStyle/>
          <a:p>
            <a:r>
              <a:rPr lang="en-US" dirty="0" smtClean="0"/>
              <a:t>HEP Program: FY 2016 Priorities</a:t>
            </a:r>
            <a:endParaRPr lang="en-US" dirty="0"/>
          </a:p>
        </p:txBody>
      </p:sp>
      <p:sp>
        <p:nvSpPr>
          <p:cNvPr id="23" name="Slide Number Placeholder 3"/>
          <p:cNvSpPr>
            <a:spLocks noGrp="1"/>
          </p:cNvSpPr>
          <p:nvPr>
            <p:ph type="sldNum" sz="quarter" idx="11"/>
          </p:nvPr>
        </p:nvSpPr>
        <p:spPr>
          <a:xfrm>
            <a:off x="8661040" y="6351654"/>
            <a:ext cx="381000" cy="365125"/>
          </a:xfrm>
        </p:spPr>
        <p:txBody>
          <a:bodyPr/>
          <a:lstStyle/>
          <a:p>
            <a:pPr>
              <a:defRPr/>
            </a:pPr>
            <a:fld id="{6EEA275D-5A49-48A8-817D-44C3EA0A3A2F}" type="slidenum">
              <a:rPr lang="en-US" smtClean="0"/>
              <a:pPr>
                <a:defRPr/>
              </a:pPr>
              <a:t>48</a:t>
            </a:fld>
            <a:endParaRPr lang="en-US" dirty="0"/>
          </a:p>
        </p:txBody>
      </p:sp>
    </p:spTree>
    <p:extLst>
      <p:ext uri="{BB962C8B-B14F-4D97-AF65-F5344CB8AC3E}">
        <p14:creationId xmlns:p14="http://schemas.microsoft.com/office/powerpoint/2010/main" val="232993145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HEP </a:t>
            </a:r>
            <a:r>
              <a:rPr lang="en-US" dirty="0" smtClean="0"/>
              <a:t>Program: </a:t>
            </a:r>
            <a:r>
              <a:rPr lang="en-US" dirty="0"/>
              <a:t>FY 2016 Priorities</a:t>
            </a:r>
          </a:p>
        </p:txBody>
      </p:sp>
      <p:sp>
        <p:nvSpPr>
          <p:cNvPr id="5" name="Content Placeholder 4"/>
          <p:cNvSpPr>
            <a:spLocks noGrp="1"/>
          </p:cNvSpPr>
          <p:nvPr>
            <p:ph idx="1"/>
          </p:nvPr>
        </p:nvSpPr>
        <p:spPr/>
        <p:txBody>
          <a:bodyPr>
            <a:normAutofit fontScale="77500" lnSpcReduction="20000"/>
          </a:bodyPr>
          <a:lstStyle/>
          <a:p>
            <a:r>
              <a:rPr lang="en-US" dirty="0"/>
              <a:t>Accelerator Stewardship</a:t>
            </a:r>
          </a:p>
          <a:p>
            <a:pPr lvl="1"/>
            <a:r>
              <a:rPr lang="en-US" sz="2100" dirty="0"/>
              <a:t>This subprogram focuses on the broader applications of accelerator technologies, including major thrusts in technology to enable ion-beam cancer therapy and R&amp;D for high-power ultrafast lasers</a:t>
            </a:r>
          </a:p>
          <a:p>
            <a:pPr lvl="1"/>
            <a:r>
              <a:rPr lang="en-US" sz="2100" dirty="0"/>
              <a:t>The FY 2016 funding request provides support for a new research thrust in energy and environmental applications of accelerators and expands the open test facilities effort</a:t>
            </a:r>
          </a:p>
          <a:p>
            <a:pPr lvl="1"/>
            <a:r>
              <a:rPr lang="en-US" sz="2100" dirty="0"/>
              <a:t>The main facility supporting this subprogram, the Brookhaven Accelerator Test Facility (ATF), will undergo relocation and expansion in FY 2016 to accommodate more </a:t>
            </a:r>
            <a:r>
              <a:rPr lang="en-US" sz="2100" dirty="0" smtClean="0"/>
              <a:t>users</a:t>
            </a:r>
          </a:p>
          <a:p>
            <a:pPr lvl="1"/>
            <a:endParaRPr lang="en-US" sz="2100" dirty="0"/>
          </a:p>
          <a:p>
            <a:r>
              <a:rPr lang="en-US" dirty="0" smtClean="0"/>
              <a:t>Construction/Major </a:t>
            </a:r>
            <a:r>
              <a:rPr lang="en-US" dirty="0"/>
              <a:t>Items of Equipment (MIEs) support </a:t>
            </a:r>
            <a:r>
              <a:rPr lang="en-US" dirty="0" smtClean="0"/>
              <a:t>reflects </a:t>
            </a:r>
            <a:r>
              <a:rPr lang="en-US" dirty="0"/>
              <a:t>P5 priorities:</a:t>
            </a:r>
          </a:p>
          <a:p>
            <a:pPr lvl="1"/>
            <a:r>
              <a:rPr lang="en-US" sz="2100" dirty="0"/>
              <a:t>The Long Baseline Neutrino Facility (LBNF) continues its design phase as the project baseline cost and technical scope are revised while incorporating international in-kind contributions</a:t>
            </a:r>
          </a:p>
          <a:p>
            <a:pPr lvl="1"/>
            <a:r>
              <a:rPr lang="en-US" sz="2100" dirty="0"/>
              <a:t>The LHC ATLAS and CMS Detector Upgrade projects continue fabrication</a:t>
            </a:r>
          </a:p>
          <a:p>
            <a:pPr lvl="1"/>
            <a:r>
              <a:rPr lang="en-US" sz="2100" dirty="0" err="1"/>
              <a:t>Muon</a:t>
            </a:r>
            <a:r>
              <a:rPr lang="en-US" sz="2100" dirty="0"/>
              <a:t> g-2 continues accelerator modifications and fabrication of the </a:t>
            </a:r>
            <a:r>
              <a:rPr lang="en-US" sz="2100" dirty="0" err="1"/>
              <a:t>beamline</a:t>
            </a:r>
            <a:r>
              <a:rPr lang="en-US" sz="2100" dirty="0"/>
              <a:t> and detectors</a:t>
            </a:r>
          </a:p>
          <a:p>
            <a:pPr lvl="1"/>
            <a:r>
              <a:rPr lang="en-US" sz="2100" dirty="0" err="1"/>
              <a:t>LSSTcam</a:t>
            </a:r>
            <a:r>
              <a:rPr lang="en-US" sz="2100" dirty="0"/>
              <a:t> fabrication support increases according to planned profile</a:t>
            </a:r>
          </a:p>
          <a:p>
            <a:pPr lvl="1"/>
            <a:r>
              <a:rPr lang="en-US" sz="2100" dirty="0"/>
              <a:t>Dark Energy Spectroscopic Instrument (DESI) will be </a:t>
            </a:r>
            <a:r>
              <a:rPr lang="en-US" sz="2100" dirty="0" err="1"/>
              <a:t>baselined</a:t>
            </a:r>
            <a:r>
              <a:rPr lang="en-US" sz="2100" dirty="0"/>
              <a:t> in 2016</a:t>
            </a:r>
          </a:p>
          <a:p>
            <a:pPr lvl="1"/>
            <a:r>
              <a:rPr lang="en-US" sz="2100" dirty="0"/>
              <a:t>Fabrication proceeds on the dark matter experiment MIEs: </a:t>
            </a:r>
            <a:r>
              <a:rPr lang="en-US" sz="2100" dirty="0" err="1"/>
              <a:t>SuperCDMS-SNOLab</a:t>
            </a:r>
            <a:r>
              <a:rPr lang="en-US" sz="2100" dirty="0"/>
              <a:t> and LZ</a:t>
            </a:r>
          </a:p>
          <a:p>
            <a:pPr lvl="1"/>
            <a:r>
              <a:rPr lang="en-US" sz="2100" dirty="0"/>
              <a:t>Construction continues for the </a:t>
            </a:r>
            <a:r>
              <a:rPr lang="en-US" sz="2100" dirty="0" err="1"/>
              <a:t>Muon</a:t>
            </a:r>
            <a:r>
              <a:rPr lang="en-US" sz="2100" dirty="0"/>
              <a:t> to Electron Conversion Experiment (Mu2e)</a:t>
            </a:r>
          </a:p>
          <a:p>
            <a:endParaRPr lang="en-US" sz="2300" dirty="0"/>
          </a:p>
        </p:txBody>
      </p:sp>
      <p:pic>
        <p:nvPicPr>
          <p:cNvPr id="23" name="Picture 2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09292" y="5603293"/>
            <a:ext cx="1989229" cy="100584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35659" y="5421017"/>
            <a:ext cx="2103120" cy="1371600"/>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52228" y="5421017"/>
            <a:ext cx="2011680" cy="1371600"/>
          </a:xfrm>
          <a:prstGeom prst="rect">
            <a:avLst/>
          </a:prstGeom>
        </p:spPr>
      </p:pic>
      <p:sp>
        <p:nvSpPr>
          <p:cNvPr id="26" name="TextBox 25"/>
          <p:cNvSpPr txBox="1"/>
          <p:nvPr/>
        </p:nvSpPr>
        <p:spPr>
          <a:xfrm>
            <a:off x="2509292" y="6438008"/>
            <a:ext cx="2011680" cy="338554"/>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Mu2e</a:t>
            </a:r>
          </a:p>
        </p:txBody>
      </p:sp>
      <p:sp>
        <p:nvSpPr>
          <p:cNvPr id="27" name="TextBox 26"/>
          <p:cNvSpPr txBox="1"/>
          <p:nvPr/>
        </p:nvSpPr>
        <p:spPr>
          <a:xfrm>
            <a:off x="4558486" y="6438008"/>
            <a:ext cx="2011680" cy="338554"/>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LBNF</a:t>
            </a:r>
            <a:endParaRPr lang="en-US" sz="1400" b="1" dirty="0">
              <a:ln w="1270">
                <a:solidFill>
                  <a:schemeClr val="tx1"/>
                </a:solidFill>
              </a:ln>
              <a:solidFill>
                <a:schemeClr val="bg1"/>
              </a:solidFill>
              <a:effectLst>
                <a:outerShdw blurRad="38100" dist="38100" dir="2700000" algn="tl">
                  <a:srgbClr val="000000">
                    <a:alpha val="43137"/>
                  </a:srgbClr>
                </a:outerShdw>
              </a:effectLst>
            </a:endParaRPr>
          </a:p>
        </p:txBody>
      </p:sp>
      <p:sp>
        <p:nvSpPr>
          <p:cNvPr id="28" name="TextBox 27"/>
          <p:cNvSpPr txBox="1"/>
          <p:nvPr/>
        </p:nvSpPr>
        <p:spPr>
          <a:xfrm>
            <a:off x="6652228" y="6438008"/>
            <a:ext cx="2011680" cy="338554"/>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LHC Upgrades</a:t>
            </a:r>
            <a:endParaRPr lang="en-US" sz="1400" b="1" dirty="0">
              <a:ln w="1270">
                <a:solidFill>
                  <a:schemeClr val="tx1"/>
                </a:solidFill>
              </a:ln>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64421" y="5403280"/>
            <a:ext cx="2011680" cy="1372588"/>
          </a:xfrm>
          <a:prstGeom prst="rect">
            <a:avLst/>
          </a:prstGeom>
        </p:spPr>
      </p:pic>
      <p:sp>
        <p:nvSpPr>
          <p:cNvPr id="29" name="TextBox 28"/>
          <p:cNvSpPr txBox="1"/>
          <p:nvPr/>
        </p:nvSpPr>
        <p:spPr>
          <a:xfrm>
            <a:off x="589344" y="6234577"/>
            <a:ext cx="1765460" cy="584775"/>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Accelerator</a:t>
            </a:r>
            <a:endParaRPr lang="en-US" sz="1600" b="1" dirty="0">
              <a:ln w="3175">
                <a:solidFill>
                  <a:schemeClr val="tx1"/>
                </a:solidFill>
              </a:ln>
              <a:solidFill>
                <a:schemeClr val="bg1"/>
              </a:solidFill>
              <a:effectLst>
                <a:outerShdw blurRad="38100" dist="38100" dir="2700000" algn="tl">
                  <a:srgbClr val="000000">
                    <a:alpha val="43137"/>
                  </a:srgbClr>
                </a:outerShdw>
              </a:effectLst>
            </a:endParaRPr>
          </a:p>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Stewardship</a:t>
            </a:r>
          </a:p>
        </p:txBody>
      </p:sp>
      <p:sp>
        <p:nvSpPr>
          <p:cNvPr id="16" name="Rectangle 15"/>
          <p:cNvSpPr/>
          <p:nvPr/>
        </p:nvSpPr>
        <p:spPr>
          <a:xfrm>
            <a:off x="2514233" y="5414763"/>
            <a:ext cx="1981568" cy="1362205"/>
          </a:xfrm>
          <a:prstGeom prst="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3"/>
          <p:cNvSpPr>
            <a:spLocks noGrp="1"/>
          </p:cNvSpPr>
          <p:nvPr>
            <p:ph type="sldNum" sz="quarter" idx="11"/>
          </p:nvPr>
        </p:nvSpPr>
        <p:spPr>
          <a:xfrm>
            <a:off x="8661040" y="6351654"/>
            <a:ext cx="381000" cy="365125"/>
          </a:xfrm>
        </p:spPr>
        <p:txBody>
          <a:bodyPr/>
          <a:lstStyle/>
          <a:p>
            <a:pPr>
              <a:defRPr/>
            </a:pPr>
            <a:fld id="{6EEA275D-5A49-48A8-817D-44C3EA0A3A2F}" type="slidenum">
              <a:rPr lang="en-US" smtClean="0"/>
              <a:pPr>
                <a:defRPr/>
              </a:pPr>
              <a:t>49</a:t>
            </a:fld>
            <a:endParaRPr lang="en-US" dirty="0"/>
          </a:p>
        </p:txBody>
      </p:sp>
    </p:spTree>
    <p:extLst>
      <p:ext uri="{BB962C8B-B14F-4D97-AF65-F5344CB8AC3E}">
        <p14:creationId xmlns:p14="http://schemas.microsoft.com/office/powerpoint/2010/main" val="316956570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4" y="1127464"/>
            <a:ext cx="8945027" cy="4971495"/>
          </a:xfrm>
          <a:prstGeom prst="rect">
            <a:avLst/>
          </a:prstGeom>
        </p:spPr>
      </p:pic>
      <p:sp>
        <p:nvSpPr>
          <p:cNvPr id="2" name="Content Placeholder 1"/>
          <p:cNvSpPr>
            <a:spLocks noGrp="1"/>
          </p:cNvSpPr>
          <p:nvPr>
            <p:ph idx="1"/>
          </p:nvPr>
        </p:nvSpPr>
        <p:spPr>
          <a:xfrm>
            <a:off x="415539" y="1232313"/>
            <a:ext cx="8410575" cy="4983609"/>
          </a:xfrm>
        </p:spPr>
        <p:txBody>
          <a:bodyPr>
            <a:normAutofit lnSpcReduction="10000"/>
          </a:bodyPr>
          <a:lstStyle/>
          <a:p>
            <a:r>
              <a:rPr lang="en-US" dirty="0" smtClean="0">
                <a:solidFill>
                  <a:schemeClr val="tx1"/>
                </a:solidFill>
                <a:effectLst>
                  <a:glow rad="101600">
                    <a:schemeClr val="bg1">
                      <a:alpha val="60000"/>
                    </a:schemeClr>
                  </a:glow>
                </a:effectLst>
              </a:rPr>
              <a:t>“The </a:t>
            </a:r>
            <a:r>
              <a:rPr lang="en-US" dirty="0">
                <a:solidFill>
                  <a:schemeClr val="tx1"/>
                </a:solidFill>
                <a:effectLst>
                  <a:glow rad="101600">
                    <a:schemeClr val="bg1">
                      <a:alpha val="60000"/>
                    </a:schemeClr>
                  </a:glow>
                </a:effectLst>
              </a:rPr>
              <a:t>scientific program required to address all of </a:t>
            </a:r>
            <a:r>
              <a:rPr lang="en-US" dirty="0" smtClean="0">
                <a:solidFill>
                  <a:schemeClr val="tx1"/>
                </a:solidFill>
                <a:effectLst>
                  <a:glow rad="101600">
                    <a:schemeClr val="bg1">
                      <a:alpha val="60000"/>
                    </a:schemeClr>
                  </a:glow>
                </a:effectLst>
              </a:rPr>
              <a:t>the most </a:t>
            </a:r>
            <a:r>
              <a:rPr lang="en-US" dirty="0">
                <a:solidFill>
                  <a:schemeClr val="tx1"/>
                </a:solidFill>
                <a:effectLst>
                  <a:glow rad="101600">
                    <a:schemeClr val="bg1">
                      <a:alpha val="60000"/>
                    </a:schemeClr>
                  </a:glow>
                </a:effectLst>
              </a:rPr>
              <a:t>compelling questions of the field is beyond the </a:t>
            </a:r>
            <a:r>
              <a:rPr lang="en-US" dirty="0" smtClean="0">
                <a:solidFill>
                  <a:schemeClr val="tx1"/>
                </a:solidFill>
                <a:effectLst>
                  <a:glow rad="101600">
                    <a:schemeClr val="bg1">
                      <a:alpha val="60000"/>
                    </a:schemeClr>
                  </a:glow>
                </a:effectLst>
              </a:rPr>
              <a:t>finances and </a:t>
            </a:r>
            <a:r>
              <a:rPr lang="en-US" dirty="0">
                <a:solidFill>
                  <a:schemeClr val="tx1"/>
                </a:solidFill>
                <a:effectLst>
                  <a:glow rad="101600">
                    <a:schemeClr val="bg1">
                      <a:alpha val="60000"/>
                    </a:schemeClr>
                  </a:glow>
                </a:effectLst>
              </a:rPr>
              <a:t>the technical expertise of any one nation or </a:t>
            </a:r>
            <a:r>
              <a:rPr lang="en-US" dirty="0" smtClean="0">
                <a:solidFill>
                  <a:schemeClr val="tx1"/>
                </a:solidFill>
                <a:effectLst>
                  <a:glow rad="101600">
                    <a:schemeClr val="bg1">
                      <a:alpha val="60000"/>
                    </a:schemeClr>
                  </a:glow>
                </a:effectLst>
              </a:rPr>
              <a:t>region.”</a:t>
            </a:r>
          </a:p>
          <a:p>
            <a:endParaRPr lang="en-US" b="0" dirty="0">
              <a:solidFill>
                <a:schemeClr val="tx1"/>
              </a:solidFill>
              <a:effectLst>
                <a:glow rad="101600">
                  <a:schemeClr val="bg1">
                    <a:alpha val="60000"/>
                  </a:schemeClr>
                </a:glow>
              </a:effectLst>
            </a:endParaRPr>
          </a:p>
          <a:p>
            <a:endParaRPr lang="en-US" b="0" dirty="0" smtClean="0">
              <a:solidFill>
                <a:schemeClr val="tx1"/>
              </a:solidFill>
              <a:effectLst>
                <a:glow rad="101600">
                  <a:schemeClr val="bg1">
                    <a:alpha val="60000"/>
                  </a:schemeClr>
                </a:glow>
              </a:effectLst>
            </a:endParaRPr>
          </a:p>
          <a:p>
            <a:endParaRPr lang="en-US" b="0" dirty="0">
              <a:solidFill>
                <a:schemeClr val="tx1"/>
              </a:solidFill>
              <a:effectLst>
                <a:glow rad="101600">
                  <a:schemeClr val="bg1">
                    <a:alpha val="60000"/>
                  </a:schemeClr>
                </a:glow>
              </a:effectLst>
            </a:endParaRPr>
          </a:p>
          <a:p>
            <a:pPr marL="0" indent="0">
              <a:buNone/>
            </a:pPr>
            <a:endParaRPr lang="en-US" b="0" dirty="0">
              <a:solidFill>
                <a:schemeClr val="tx1"/>
              </a:solidFill>
              <a:effectLst>
                <a:glow rad="101600">
                  <a:schemeClr val="bg1">
                    <a:alpha val="60000"/>
                  </a:schemeClr>
                </a:glow>
              </a:effectLst>
            </a:endParaRPr>
          </a:p>
          <a:p>
            <a:r>
              <a:rPr lang="en-US" dirty="0" smtClean="0">
                <a:solidFill>
                  <a:schemeClr val="tx1"/>
                </a:solidFill>
                <a:effectLst>
                  <a:glow rad="101600">
                    <a:schemeClr val="bg1">
                      <a:alpha val="60000"/>
                    </a:schemeClr>
                  </a:glow>
                </a:effectLst>
              </a:rPr>
              <a:t>“The </a:t>
            </a:r>
            <a:r>
              <a:rPr lang="en-US" dirty="0">
                <a:solidFill>
                  <a:schemeClr val="tx1"/>
                </a:solidFill>
                <a:effectLst>
                  <a:glow rad="101600">
                    <a:schemeClr val="bg1">
                      <a:alpha val="60000"/>
                    </a:schemeClr>
                  </a:glow>
                </a:effectLst>
              </a:rPr>
              <a:t>capability to address these questions in a </a:t>
            </a:r>
            <a:r>
              <a:rPr lang="en-US" dirty="0" smtClean="0">
                <a:solidFill>
                  <a:schemeClr val="tx1"/>
                </a:solidFill>
                <a:effectLst>
                  <a:glow rad="101600">
                    <a:schemeClr val="bg1">
                      <a:alpha val="60000"/>
                    </a:schemeClr>
                  </a:glow>
                </a:effectLst>
              </a:rPr>
              <a:t>comprehensive manner </a:t>
            </a:r>
            <a:r>
              <a:rPr lang="en-US" dirty="0">
                <a:solidFill>
                  <a:schemeClr val="tx1"/>
                </a:solidFill>
                <a:effectLst>
                  <a:glow rad="101600">
                    <a:schemeClr val="bg1">
                      <a:alpha val="60000"/>
                    </a:schemeClr>
                  </a:glow>
                </a:effectLst>
              </a:rPr>
              <a:t>is within reach of a cooperative global program</a:t>
            </a:r>
            <a:r>
              <a:rPr lang="en-US" dirty="0" smtClean="0">
                <a:solidFill>
                  <a:schemeClr val="tx1"/>
                </a:solidFill>
                <a:effectLst>
                  <a:glow rad="101600">
                    <a:schemeClr val="bg1">
                      <a:alpha val="60000"/>
                    </a:schemeClr>
                  </a:glow>
                </a:effectLst>
              </a:rPr>
              <a:t>.”</a:t>
            </a:r>
            <a:endParaRPr lang="en-US" dirty="0">
              <a:solidFill>
                <a:schemeClr val="tx1"/>
              </a:solidFill>
              <a:effectLst>
                <a:glow rad="101600">
                  <a:schemeClr val="bg1">
                    <a:alpha val="60000"/>
                  </a:schemeClr>
                </a:glow>
              </a:effectLst>
            </a:endParaRPr>
          </a:p>
          <a:p>
            <a:r>
              <a:rPr lang="en-US" dirty="0" smtClean="0">
                <a:solidFill>
                  <a:schemeClr val="tx1"/>
                </a:solidFill>
                <a:effectLst>
                  <a:glow rad="101600">
                    <a:schemeClr val="bg1">
                      <a:alpha val="60000"/>
                    </a:schemeClr>
                  </a:glow>
                </a:effectLst>
              </a:rPr>
              <a:t>“The </a:t>
            </a:r>
            <a:r>
              <a:rPr lang="en-US" dirty="0">
                <a:solidFill>
                  <a:schemeClr val="tx1"/>
                </a:solidFill>
                <a:effectLst>
                  <a:glow rad="101600">
                    <a:schemeClr val="bg1">
                      <a:alpha val="60000"/>
                    </a:schemeClr>
                  </a:glow>
                </a:effectLst>
              </a:rPr>
              <a:t>field is at a juncture where the major players each plan </a:t>
            </a:r>
            <a:r>
              <a:rPr lang="en-US" dirty="0" smtClean="0">
                <a:solidFill>
                  <a:schemeClr val="tx1"/>
                </a:solidFill>
                <a:effectLst>
                  <a:glow rad="101600">
                    <a:schemeClr val="bg1">
                      <a:alpha val="60000"/>
                    </a:schemeClr>
                  </a:glow>
                </a:effectLst>
              </a:rPr>
              <a:t>to host </a:t>
            </a:r>
            <a:r>
              <a:rPr lang="en-US" dirty="0">
                <a:solidFill>
                  <a:schemeClr val="tx1"/>
                </a:solidFill>
                <a:effectLst>
                  <a:glow rad="101600">
                    <a:schemeClr val="bg1">
                      <a:alpha val="60000"/>
                    </a:schemeClr>
                  </a:glow>
                </a:effectLst>
              </a:rPr>
              <a:t>one of the large projects most needed by the </a:t>
            </a:r>
            <a:r>
              <a:rPr lang="en-US" dirty="0" smtClean="0">
                <a:solidFill>
                  <a:schemeClr val="tx1"/>
                </a:solidFill>
                <a:effectLst>
                  <a:glow rad="101600">
                    <a:schemeClr val="bg1">
                      <a:alpha val="60000"/>
                    </a:schemeClr>
                  </a:glow>
                </a:effectLst>
              </a:rPr>
              <a:t>worldwide scientific </a:t>
            </a:r>
            <a:r>
              <a:rPr lang="en-US" dirty="0">
                <a:solidFill>
                  <a:schemeClr val="tx1"/>
                </a:solidFill>
                <a:effectLst>
                  <a:glow rad="101600">
                    <a:schemeClr val="bg1">
                      <a:alpha val="60000"/>
                    </a:schemeClr>
                  </a:glow>
                </a:effectLst>
              </a:rPr>
              <a:t>community</a:t>
            </a:r>
            <a:r>
              <a:rPr lang="en-US" dirty="0" smtClean="0">
                <a:solidFill>
                  <a:schemeClr val="tx1"/>
                </a:solidFill>
                <a:effectLst>
                  <a:glow rad="101600">
                    <a:schemeClr val="bg1">
                      <a:alpha val="60000"/>
                    </a:schemeClr>
                  </a:glow>
                </a:effectLst>
              </a:rPr>
              <a:t>.”</a:t>
            </a:r>
            <a:endParaRPr lang="en-US" dirty="0">
              <a:solidFill>
                <a:schemeClr val="tx1"/>
              </a:solidFill>
              <a:effectLst>
                <a:glow rad="101600">
                  <a:schemeClr val="bg1">
                    <a:alpha val="60000"/>
                  </a:schemeClr>
                </a:glow>
              </a:effectLst>
            </a:endParaRPr>
          </a:p>
        </p:txBody>
      </p:sp>
      <p:sp>
        <p:nvSpPr>
          <p:cNvPr id="3" name="Title 2"/>
          <p:cNvSpPr>
            <a:spLocks noGrp="1"/>
          </p:cNvSpPr>
          <p:nvPr>
            <p:ph type="title"/>
          </p:nvPr>
        </p:nvSpPr>
        <p:spPr/>
        <p:txBody>
          <a:bodyPr/>
          <a:lstStyle/>
          <a:p>
            <a:r>
              <a:rPr lang="en-US" dirty="0" smtClean="0"/>
              <a:t>Particle Physics Is a Global Field</a:t>
            </a:r>
            <a:endParaRPr lang="en-US" dirty="0"/>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5</a:t>
            </a:fld>
            <a:endParaRPr lang="en-US"/>
          </a:p>
        </p:txBody>
      </p:sp>
      <p:sp>
        <p:nvSpPr>
          <p:cNvPr id="6" name="TextBox 5"/>
          <p:cNvSpPr txBox="1"/>
          <p:nvPr/>
        </p:nvSpPr>
        <p:spPr>
          <a:xfrm>
            <a:off x="7041345" y="2761176"/>
            <a:ext cx="851515" cy="984885"/>
          </a:xfrm>
          <a:prstGeom prst="rect">
            <a:avLst/>
          </a:prstGeom>
          <a:noFill/>
        </p:spPr>
        <p:txBody>
          <a:bodyPr wrap="none" rtlCol="0">
            <a:spAutoFit/>
          </a:bodyPr>
          <a:lstStyle/>
          <a:p>
            <a:pPr algn="ctr"/>
            <a:r>
              <a:rPr lang="en-US" sz="1600" dirty="0" smtClean="0">
                <a:solidFill>
                  <a:srgbClr val="FF0000"/>
                </a:solidFill>
                <a:effectLst>
                  <a:glow rad="101600">
                    <a:schemeClr val="bg1">
                      <a:alpha val="60000"/>
                    </a:schemeClr>
                  </a:glow>
                </a:effectLst>
              </a:rPr>
              <a:t>CERN</a:t>
            </a:r>
          </a:p>
          <a:p>
            <a:pPr algn="ctr"/>
            <a:r>
              <a:rPr lang="en-US" sz="1400" i="1" dirty="0" smtClean="0">
                <a:solidFill>
                  <a:srgbClr val="FF0000"/>
                </a:solidFill>
                <a:effectLst>
                  <a:glow rad="101600">
                    <a:schemeClr val="bg1">
                      <a:alpha val="60000"/>
                    </a:schemeClr>
                  </a:glow>
                </a:effectLst>
              </a:rPr>
              <a:t>Large</a:t>
            </a:r>
            <a:br>
              <a:rPr lang="en-US" sz="1400" i="1" dirty="0" smtClean="0">
                <a:solidFill>
                  <a:srgbClr val="FF0000"/>
                </a:solidFill>
                <a:effectLst>
                  <a:glow rad="101600">
                    <a:schemeClr val="bg1">
                      <a:alpha val="60000"/>
                    </a:schemeClr>
                  </a:glow>
                </a:effectLst>
              </a:rPr>
            </a:br>
            <a:r>
              <a:rPr lang="en-US" sz="1400" i="1" dirty="0" smtClean="0">
                <a:solidFill>
                  <a:srgbClr val="FF0000"/>
                </a:solidFill>
                <a:effectLst>
                  <a:glow rad="101600">
                    <a:schemeClr val="bg1">
                      <a:alpha val="60000"/>
                    </a:schemeClr>
                  </a:glow>
                </a:effectLst>
              </a:rPr>
              <a:t>Hadron</a:t>
            </a:r>
            <a:br>
              <a:rPr lang="en-US" sz="1400" i="1" dirty="0" smtClean="0">
                <a:solidFill>
                  <a:srgbClr val="FF0000"/>
                </a:solidFill>
                <a:effectLst>
                  <a:glow rad="101600">
                    <a:schemeClr val="bg1">
                      <a:alpha val="60000"/>
                    </a:schemeClr>
                  </a:glow>
                </a:effectLst>
              </a:rPr>
            </a:br>
            <a:r>
              <a:rPr lang="en-US" sz="1400" i="1" dirty="0" smtClean="0">
                <a:solidFill>
                  <a:srgbClr val="FF0000"/>
                </a:solidFill>
                <a:effectLst>
                  <a:glow rad="101600">
                    <a:schemeClr val="bg1">
                      <a:alpha val="60000"/>
                    </a:schemeClr>
                  </a:glow>
                </a:effectLst>
              </a:rPr>
              <a:t>Collider</a:t>
            </a:r>
            <a:endParaRPr lang="en-US" sz="1400" i="1" dirty="0">
              <a:solidFill>
                <a:srgbClr val="FF0000"/>
              </a:solidFill>
              <a:effectLst>
                <a:glow rad="101600">
                  <a:schemeClr val="bg1">
                    <a:alpha val="60000"/>
                  </a:schemeClr>
                </a:glow>
              </a:effectLst>
            </a:endParaRPr>
          </a:p>
        </p:txBody>
      </p:sp>
      <p:sp>
        <p:nvSpPr>
          <p:cNvPr id="7" name="TextBox 6"/>
          <p:cNvSpPr txBox="1"/>
          <p:nvPr/>
        </p:nvSpPr>
        <p:spPr>
          <a:xfrm>
            <a:off x="4238379" y="2761177"/>
            <a:ext cx="1415772" cy="984885"/>
          </a:xfrm>
          <a:prstGeom prst="rect">
            <a:avLst/>
          </a:prstGeom>
          <a:noFill/>
        </p:spPr>
        <p:txBody>
          <a:bodyPr wrap="none" rtlCol="0">
            <a:spAutoFit/>
          </a:bodyPr>
          <a:lstStyle/>
          <a:p>
            <a:pPr algn="ctr"/>
            <a:r>
              <a:rPr lang="en-US" sz="1600" dirty="0" smtClean="0">
                <a:solidFill>
                  <a:srgbClr val="FF0000"/>
                </a:solidFill>
                <a:effectLst>
                  <a:glow rad="101600">
                    <a:schemeClr val="bg1">
                      <a:alpha val="60000"/>
                    </a:schemeClr>
                  </a:glow>
                </a:effectLst>
              </a:rPr>
              <a:t>Fermilab</a:t>
            </a:r>
          </a:p>
          <a:p>
            <a:pPr algn="ctr"/>
            <a:r>
              <a:rPr lang="en-US" sz="1400" i="1" dirty="0" smtClean="0">
                <a:solidFill>
                  <a:srgbClr val="FF0000"/>
                </a:solidFill>
                <a:effectLst>
                  <a:glow rad="101600">
                    <a:schemeClr val="bg1">
                      <a:alpha val="60000"/>
                    </a:schemeClr>
                  </a:glow>
                </a:effectLst>
              </a:rPr>
              <a:t>Long-Baseline</a:t>
            </a:r>
            <a:br>
              <a:rPr lang="en-US" sz="1400" i="1" dirty="0" smtClean="0">
                <a:solidFill>
                  <a:srgbClr val="FF0000"/>
                </a:solidFill>
                <a:effectLst>
                  <a:glow rad="101600">
                    <a:schemeClr val="bg1">
                      <a:alpha val="60000"/>
                    </a:schemeClr>
                  </a:glow>
                </a:effectLst>
              </a:rPr>
            </a:br>
            <a:r>
              <a:rPr lang="en-US" sz="1400" i="1" dirty="0" smtClean="0">
                <a:solidFill>
                  <a:srgbClr val="FF0000"/>
                </a:solidFill>
                <a:effectLst>
                  <a:glow rad="101600">
                    <a:schemeClr val="bg1">
                      <a:alpha val="60000"/>
                    </a:schemeClr>
                  </a:glow>
                </a:effectLst>
              </a:rPr>
              <a:t>Neutrino</a:t>
            </a:r>
            <a:br>
              <a:rPr lang="en-US" sz="1400" i="1" dirty="0" smtClean="0">
                <a:solidFill>
                  <a:srgbClr val="FF0000"/>
                </a:solidFill>
                <a:effectLst>
                  <a:glow rad="101600">
                    <a:schemeClr val="bg1">
                      <a:alpha val="60000"/>
                    </a:schemeClr>
                  </a:glow>
                </a:effectLst>
              </a:rPr>
            </a:br>
            <a:r>
              <a:rPr lang="en-US" sz="1400" i="1" dirty="0" smtClean="0">
                <a:solidFill>
                  <a:srgbClr val="FF0000"/>
                </a:solidFill>
                <a:effectLst>
                  <a:glow rad="101600">
                    <a:schemeClr val="bg1">
                      <a:alpha val="60000"/>
                    </a:schemeClr>
                  </a:glow>
                </a:effectLst>
              </a:rPr>
              <a:t>Facility</a:t>
            </a:r>
            <a:endParaRPr lang="en-US" sz="1400" i="1" dirty="0">
              <a:solidFill>
                <a:srgbClr val="FF0000"/>
              </a:solidFill>
              <a:effectLst>
                <a:glow rad="101600">
                  <a:schemeClr val="bg1">
                    <a:alpha val="60000"/>
                  </a:schemeClr>
                </a:glow>
              </a:effectLst>
            </a:endParaRPr>
          </a:p>
        </p:txBody>
      </p:sp>
      <p:sp>
        <p:nvSpPr>
          <p:cNvPr id="9" name="TextBox 8"/>
          <p:cNvSpPr txBox="1"/>
          <p:nvPr/>
        </p:nvSpPr>
        <p:spPr>
          <a:xfrm>
            <a:off x="1069596" y="2868900"/>
            <a:ext cx="1438214" cy="769441"/>
          </a:xfrm>
          <a:prstGeom prst="rect">
            <a:avLst/>
          </a:prstGeom>
          <a:noFill/>
        </p:spPr>
        <p:txBody>
          <a:bodyPr wrap="none" rtlCol="0">
            <a:spAutoFit/>
          </a:bodyPr>
          <a:lstStyle/>
          <a:p>
            <a:pPr algn="ctr"/>
            <a:r>
              <a:rPr lang="en-US" sz="1600" dirty="0" smtClean="0">
                <a:solidFill>
                  <a:srgbClr val="FF0000"/>
                </a:solidFill>
                <a:effectLst>
                  <a:glow rad="101600">
                    <a:schemeClr val="bg1">
                      <a:alpha val="60000"/>
                    </a:schemeClr>
                  </a:glow>
                </a:effectLst>
              </a:rPr>
              <a:t>Japan</a:t>
            </a:r>
          </a:p>
          <a:p>
            <a:pPr algn="ctr"/>
            <a:r>
              <a:rPr lang="en-US" sz="1400" i="1" dirty="0" smtClean="0">
                <a:solidFill>
                  <a:srgbClr val="FF0000"/>
                </a:solidFill>
                <a:effectLst>
                  <a:glow rad="101600">
                    <a:schemeClr val="bg1">
                      <a:alpha val="60000"/>
                    </a:schemeClr>
                  </a:glow>
                </a:effectLst>
              </a:rPr>
              <a:t>International</a:t>
            </a:r>
            <a:br>
              <a:rPr lang="en-US" sz="1400" i="1" dirty="0" smtClean="0">
                <a:solidFill>
                  <a:srgbClr val="FF0000"/>
                </a:solidFill>
                <a:effectLst>
                  <a:glow rad="101600">
                    <a:schemeClr val="bg1">
                      <a:alpha val="60000"/>
                    </a:schemeClr>
                  </a:glow>
                </a:effectLst>
              </a:rPr>
            </a:br>
            <a:r>
              <a:rPr lang="en-US" sz="1400" i="1" dirty="0" smtClean="0">
                <a:solidFill>
                  <a:srgbClr val="FF0000"/>
                </a:solidFill>
                <a:effectLst>
                  <a:glow rad="101600">
                    <a:schemeClr val="bg1">
                      <a:alpha val="60000"/>
                    </a:schemeClr>
                  </a:glow>
                </a:effectLst>
              </a:rPr>
              <a:t>Linear Collider</a:t>
            </a:r>
            <a:endParaRPr lang="en-US" sz="1400" i="1" dirty="0">
              <a:solidFill>
                <a:srgbClr val="FF0000"/>
              </a:solidFill>
              <a:effectLst>
                <a:glow rad="101600">
                  <a:schemeClr val="bg1">
                    <a:alpha val="60000"/>
                  </a:schemeClr>
                </a:glow>
              </a:effectLst>
            </a:endParaRPr>
          </a:p>
        </p:txBody>
      </p:sp>
      <p:sp>
        <p:nvSpPr>
          <p:cNvPr id="8" name="TextBox 7"/>
          <p:cNvSpPr txBox="1"/>
          <p:nvPr/>
        </p:nvSpPr>
        <p:spPr>
          <a:xfrm>
            <a:off x="124354" y="768775"/>
            <a:ext cx="3736920" cy="369332"/>
          </a:xfrm>
          <a:prstGeom prst="rect">
            <a:avLst/>
          </a:prstGeom>
          <a:noFill/>
        </p:spPr>
        <p:txBody>
          <a:bodyPr wrap="none" rtlCol="0">
            <a:spAutoFit/>
          </a:bodyPr>
          <a:lstStyle/>
          <a:p>
            <a:r>
              <a:rPr lang="en-US" dirty="0" smtClean="0"/>
              <a:t>From Chapter 1 of the P5 Report</a:t>
            </a:r>
            <a:endParaRPr lang="en-US" dirty="0"/>
          </a:p>
        </p:txBody>
      </p:sp>
      <p:sp>
        <p:nvSpPr>
          <p:cNvPr id="10" name="Footer Placeholder 9"/>
          <p:cNvSpPr>
            <a:spLocks noGrp="1"/>
          </p:cNvSpPr>
          <p:nvPr>
            <p:ph type="ftr" sz="quarter" idx="12"/>
          </p:nvPr>
        </p:nvSpPr>
        <p:spPr/>
        <p:txBody>
          <a:bodyPr/>
          <a:lstStyle/>
          <a:p>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3225703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7158519" cy="5431282"/>
          </a:xfrm>
        </p:spPr>
        <p:txBody>
          <a:bodyPr>
            <a:normAutofit fontScale="77500" lnSpcReduction="20000"/>
          </a:bodyPr>
          <a:lstStyle/>
          <a:p>
            <a:r>
              <a:rPr lang="en-US" dirty="0" smtClean="0"/>
              <a:t>The </a:t>
            </a:r>
            <a:r>
              <a:rPr lang="en-US" dirty="0" smtClean="0">
                <a:solidFill>
                  <a:srgbClr val="0070C0"/>
                </a:solidFill>
              </a:rPr>
              <a:t>Large Hadron Collider (LHC) </a:t>
            </a:r>
            <a:r>
              <a:rPr lang="en-US" dirty="0" smtClean="0"/>
              <a:t>at </a:t>
            </a:r>
            <a:r>
              <a:rPr lang="en-US" dirty="0"/>
              <a:t>CERN </a:t>
            </a:r>
            <a:r>
              <a:rPr lang="en-US" dirty="0" smtClean="0"/>
              <a:t>will resume </a:t>
            </a:r>
            <a:r>
              <a:rPr lang="en-US" dirty="0"/>
              <a:t>operations in Spring 2015 at collision energies </a:t>
            </a:r>
            <a:r>
              <a:rPr lang="en-US" dirty="0" smtClean="0"/>
              <a:t>nearly double that used for the Nobel prize winning discovery of the Higgs boson</a:t>
            </a:r>
          </a:p>
          <a:p>
            <a:endParaRPr lang="en-US" dirty="0" smtClean="0"/>
          </a:p>
          <a:p>
            <a:r>
              <a:rPr lang="en-US" dirty="0" smtClean="0"/>
              <a:t>The </a:t>
            </a:r>
            <a:r>
              <a:rPr lang="en-US" dirty="0" err="1" smtClean="0">
                <a:solidFill>
                  <a:srgbClr val="0070C0"/>
                </a:solidFill>
              </a:rPr>
              <a:t>NOvA</a:t>
            </a:r>
            <a:r>
              <a:rPr lang="en-US" dirty="0" smtClean="0">
                <a:solidFill>
                  <a:srgbClr val="0070C0"/>
                </a:solidFill>
              </a:rPr>
              <a:t> </a:t>
            </a:r>
            <a:r>
              <a:rPr lang="en-US" dirty="0" smtClean="0"/>
              <a:t>experiment is taking data using the </a:t>
            </a:r>
            <a:r>
              <a:rPr lang="en-US" dirty="0"/>
              <a:t>world’s most powerful neutrino </a:t>
            </a:r>
            <a:r>
              <a:rPr lang="en-US" dirty="0" smtClean="0"/>
              <a:t>beam sent along </a:t>
            </a:r>
            <a:r>
              <a:rPr lang="en-US" dirty="0"/>
              <a:t>the world’s longest </a:t>
            </a:r>
            <a:r>
              <a:rPr lang="en-US" dirty="0" smtClean="0"/>
              <a:t>baseline, 500 miles </a:t>
            </a:r>
            <a:r>
              <a:rPr lang="en-US" dirty="0"/>
              <a:t>from Fermilab to Ash River, </a:t>
            </a:r>
            <a:r>
              <a:rPr lang="en-US" dirty="0" smtClean="0"/>
              <a:t>MN</a:t>
            </a:r>
          </a:p>
          <a:p>
            <a:endParaRPr lang="en-US" dirty="0" smtClean="0"/>
          </a:p>
          <a:p>
            <a:r>
              <a:rPr lang="en-US" dirty="0" err="1" smtClean="0">
                <a:solidFill>
                  <a:srgbClr val="0070C0"/>
                </a:solidFill>
              </a:rPr>
              <a:t>MicroBooNE</a:t>
            </a:r>
            <a:r>
              <a:rPr lang="en-US" dirty="0" smtClean="0"/>
              <a:t> </a:t>
            </a:r>
            <a:r>
              <a:rPr lang="en-US" dirty="0"/>
              <a:t>begins taking data in early </a:t>
            </a:r>
            <a:r>
              <a:rPr lang="en-US" dirty="0" smtClean="0"/>
              <a:t>2015 as the first stage of </a:t>
            </a:r>
            <a:r>
              <a:rPr lang="en-US" dirty="0" err="1" smtClean="0"/>
              <a:t>Fermilab’s</a:t>
            </a:r>
            <a:r>
              <a:rPr lang="en-US" dirty="0" smtClean="0"/>
              <a:t> short-baseline neutrino program that will address key scientific questions while developing the technology for a world-class long-baseline experiment</a:t>
            </a:r>
          </a:p>
          <a:p>
            <a:endParaRPr lang="en-US" dirty="0" smtClean="0"/>
          </a:p>
          <a:p>
            <a:r>
              <a:rPr lang="en-US" dirty="0" smtClean="0"/>
              <a:t>The </a:t>
            </a:r>
            <a:r>
              <a:rPr lang="en-US" dirty="0">
                <a:solidFill>
                  <a:srgbClr val="0070C0"/>
                </a:solidFill>
              </a:rPr>
              <a:t>Dark Energy Survey </a:t>
            </a:r>
            <a:r>
              <a:rPr lang="en-US" dirty="0" smtClean="0">
                <a:solidFill>
                  <a:srgbClr val="0070C0"/>
                </a:solidFill>
              </a:rPr>
              <a:t>(DES) </a:t>
            </a:r>
            <a:r>
              <a:rPr lang="en-US" dirty="0" smtClean="0"/>
              <a:t>continues surveying the sky using its 570-Megapixel camera to </a:t>
            </a:r>
            <a:r>
              <a:rPr lang="en-US" dirty="0"/>
              <a:t>uncover the nature of dark energy by measuring the 14-billion-year history of cosmic </a:t>
            </a:r>
            <a:r>
              <a:rPr lang="en-US" dirty="0" smtClean="0"/>
              <a:t>expansion</a:t>
            </a:r>
          </a:p>
          <a:p>
            <a:endParaRPr lang="en-US" dirty="0" smtClean="0"/>
          </a:p>
          <a:p>
            <a:r>
              <a:rPr lang="en-US" dirty="0" smtClean="0"/>
              <a:t>The </a:t>
            </a:r>
            <a:r>
              <a:rPr lang="en-US" dirty="0" smtClean="0">
                <a:solidFill>
                  <a:srgbClr val="0070C0"/>
                </a:solidFill>
              </a:rPr>
              <a:t>LUX</a:t>
            </a:r>
            <a:r>
              <a:rPr lang="en-US" dirty="0" smtClean="0"/>
              <a:t> dark </a:t>
            </a:r>
            <a:r>
              <a:rPr lang="en-US" dirty="0"/>
              <a:t>matter </a:t>
            </a:r>
            <a:r>
              <a:rPr lang="en-US" dirty="0" smtClean="0"/>
              <a:t>experiment, located a mile under the Black Hills of South Dakota, is taking data through 2016 in order to significantly improve the world’s most sensitive search it produced in 2013</a:t>
            </a:r>
          </a:p>
        </p:txBody>
      </p:sp>
      <p:sp>
        <p:nvSpPr>
          <p:cNvPr id="3" name="Title 2"/>
          <p:cNvSpPr>
            <a:spLocks noGrp="1"/>
          </p:cNvSpPr>
          <p:nvPr>
            <p:ph type="title"/>
          </p:nvPr>
        </p:nvSpPr>
        <p:spPr/>
        <p:txBody>
          <a:bodyPr/>
          <a:lstStyle/>
          <a:p>
            <a:r>
              <a:rPr lang="en-US" sz="3200" dirty="0" smtClean="0"/>
              <a:t>HEP Facilities and Operations</a:t>
            </a:r>
            <a:br>
              <a:rPr lang="en-US" sz="3200" dirty="0" smtClean="0"/>
            </a:br>
            <a:r>
              <a:rPr lang="en-US" sz="2000" dirty="0" smtClean="0">
                <a:solidFill>
                  <a:srgbClr val="C00000"/>
                </a:solidFill>
              </a:rPr>
              <a:t>FY 2016 Request</a:t>
            </a:r>
            <a:r>
              <a:rPr lang="en-US" sz="2000" dirty="0">
                <a:solidFill>
                  <a:srgbClr val="C00000"/>
                </a:solidFill>
              </a:rPr>
              <a:t>: </a:t>
            </a:r>
            <a:r>
              <a:rPr lang="en-US" sz="2000" dirty="0" smtClean="0">
                <a:solidFill>
                  <a:srgbClr val="C00000"/>
                </a:solidFill>
              </a:rPr>
              <a:t>$262,658,000</a:t>
            </a:r>
            <a:endParaRPr lang="en-US" sz="3200" dirty="0">
              <a:solidFill>
                <a:srgbClr val="C00000"/>
              </a:solidFill>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solidFill>
                  <a:srgbClr val="0F6636"/>
                </a:solidFill>
              </a:rPr>
              <a:pPr>
                <a:defRPr/>
              </a:pPr>
              <a:t>50</a:t>
            </a:fld>
            <a:endParaRPr lang="en-US">
              <a:solidFill>
                <a:srgbClr val="0F6636"/>
              </a:solidFill>
            </a:endParaRPr>
          </a:p>
        </p:txBody>
      </p:sp>
      <p:pic>
        <p:nvPicPr>
          <p:cNvPr id="6" name="Picture 4" descr="CMS detector in a cavern 100 m underground at CERN&amp;#039;s Large Hadron Collider.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426504" y="791112"/>
            <a:ext cx="1565096" cy="1131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6504" y="2967236"/>
            <a:ext cx="1565096" cy="11738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visualmedia.fnal.gov/VMS_Site/gallery/stillphotos/2013/0000/13-0073-23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6504" y="1922534"/>
            <a:ext cx="1565096" cy="10447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504" y="4141058"/>
            <a:ext cx="1565096" cy="1043397"/>
          </a:xfrm>
          <a:prstGeom prst="rect">
            <a:avLst/>
          </a:prstGeom>
        </p:spPr>
      </p:pic>
      <p:pic>
        <p:nvPicPr>
          <p:cNvPr id="10" name="Picture 4" descr="http://www.symmetrymagazine.org/sites/default/files/styles/lead_image/public/images/standard/Breaking_LUX-first-results-1.jpg?itok=vbLbSBZ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426504" y="5184455"/>
            <a:ext cx="1565096" cy="100089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0"/>
          <p:cNvSpPr>
            <a:spLocks noGrp="1"/>
          </p:cNvSpPr>
          <p:nvPr>
            <p:ph type="ftr" sz="quarter" idx="12"/>
          </p:nvPr>
        </p:nvSpPr>
        <p:spPr/>
        <p:txBody>
          <a:bodyPr/>
          <a:lstStyle/>
          <a:p>
            <a:r>
              <a:rPr lang="en-US"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10885477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HEP Projects</a:t>
            </a:r>
            <a:br>
              <a:rPr lang="en-US" sz="3200" dirty="0" smtClean="0"/>
            </a:br>
            <a:r>
              <a:rPr lang="en-US" sz="2000" dirty="0" smtClean="0">
                <a:solidFill>
                  <a:srgbClr val="C00000"/>
                </a:solidFill>
              </a:rPr>
              <a:t>FY 2016 Request: Projects $113,401,000; Construction $56,100,000</a:t>
            </a:r>
            <a:endParaRPr lang="en-US" dirty="0">
              <a:solidFill>
                <a:srgbClr val="C00000"/>
              </a:solidFill>
            </a:endParaRPr>
          </a:p>
        </p:txBody>
      </p:sp>
      <p:sp>
        <p:nvSpPr>
          <p:cNvPr id="5" name="Content Placeholder 4"/>
          <p:cNvSpPr>
            <a:spLocks noGrp="1"/>
          </p:cNvSpPr>
          <p:nvPr>
            <p:ph idx="1"/>
          </p:nvPr>
        </p:nvSpPr>
        <p:spPr>
          <a:xfrm>
            <a:off x="176488" y="866777"/>
            <a:ext cx="8815111" cy="4208658"/>
          </a:xfrm>
        </p:spPr>
        <p:txBody>
          <a:bodyPr>
            <a:normAutofit fontScale="85000" lnSpcReduction="10000"/>
          </a:bodyPr>
          <a:lstStyle/>
          <a:p>
            <a:r>
              <a:rPr lang="en-US" dirty="0" smtClean="0"/>
              <a:t>The community-endorsed P5 strategy </a:t>
            </a:r>
            <a:r>
              <a:rPr lang="en-US" dirty="0"/>
              <a:t>recommends a prioritized and time-ordered list of experiments to address the most pressing scientific </a:t>
            </a:r>
            <a:r>
              <a:rPr lang="en-US" dirty="0" smtClean="0"/>
              <a:t>questions</a:t>
            </a:r>
          </a:p>
          <a:p>
            <a:pPr lvl="1"/>
            <a:r>
              <a:rPr lang="en-US" dirty="0" smtClean="0"/>
              <a:t>Investments will produce </a:t>
            </a:r>
            <a:r>
              <a:rPr lang="en-US" dirty="0"/>
              <a:t>a continuous flow of major scientific </a:t>
            </a:r>
            <a:r>
              <a:rPr lang="en-US" dirty="0" smtClean="0"/>
              <a:t/>
            </a:r>
            <a:br>
              <a:rPr lang="en-US" dirty="0" smtClean="0"/>
            </a:br>
            <a:r>
              <a:rPr lang="en-US" dirty="0" smtClean="0"/>
              <a:t>results </a:t>
            </a:r>
            <a:r>
              <a:rPr lang="en-US" dirty="0"/>
              <a:t>throughout a twenty-year </a:t>
            </a:r>
            <a:r>
              <a:rPr lang="en-US" dirty="0" smtClean="0"/>
              <a:t>timeframe</a:t>
            </a:r>
            <a:endParaRPr lang="en-US" dirty="0"/>
          </a:p>
          <a:p>
            <a:r>
              <a:rPr lang="en-US" dirty="0" smtClean="0"/>
              <a:t>Major projects, in time order, include: </a:t>
            </a:r>
            <a:r>
              <a:rPr lang="en-US" i="1" dirty="0" smtClean="0"/>
              <a:t>(funding reflects FY16 request)</a:t>
            </a:r>
          </a:p>
          <a:p>
            <a:pPr lvl="1"/>
            <a:r>
              <a:rPr lang="en-US" dirty="0" smtClean="0"/>
              <a:t>Completion of the </a:t>
            </a:r>
            <a:r>
              <a:rPr lang="en-US" dirty="0" err="1" smtClean="0">
                <a:solidFill>
                  <a:srgbClr val="0070C0"/>
                </a:solidFill>
              </a:rPr>
              <a:t>Muon</a:t>
            </a:r>
            <a:r>
              <a:rPr lang="en-US" dirty="0" smtClean="0">
                <a:solidFill>
                  <a:srgbClr val="0070C0"/>
                </a:solidFill>
              </a:rPr>
              <a:t> g-2</a:t>
            </a:r>
            <a:r>
              <a:rPr lang="en-US" dirty="0" smtClean="0"/>
              <a:t> </a:t>
            </a:r>
            <a:r>
              <a:rPr lang="en-US" i="1" dirty="0" smtClean="0"/>
              <a:t>($10.2M) </a:t>
            </a:r>
            <a:r>
              <a:rPr lang="en-US" dirty="0" smtClean="0"/>
              <a:t>and </a:t>
            </a:r>
            <a:r>
              <a:rPr lang="en-US" dirty="0" err="1" smtClean="0">
                <a:solidFill>
                  <a:srgbClr val="0070C0"/>
                </a:solidFill>
              </a:rPr>
              <a:t>Muon</a:t>
            </a:r>
            <a:r>
              <a:rPr lang="en-US" dirty="0" smtClean="0">
                <a:solidFill>
                  <a:srgbClr val="0070C0"/>
                </a:solidFill>
              </a:rPr>
              <a:t> to Electron Conversion (Mu2e)</a:t>
            </a:r>
            <a:r>
              <a:rPr lang="en-US" dirty="0" smtClean="0"/>
              <a:t> </a:t>
            </a:r>
            <a:r>
              <a:rPr lang="en-US" i="1" dirty="0" smtClean="0"/>
              <a:t>($40.1M) </a:t>
            </a:r>
            <a:r>
              <a:rPr lang="en-US" dirty="0" smtClean="0"/>
              <a:t>experiments at Fermilab</a:t>
            </a:r>
          </a:p>
          <a:p>
            <a:pPr lvl="1"/>
            <a:r>
              <a:rPr lang="en-US" dirty="0" smtClean="0"/>
              <a:t>Immediate investments in </a:t>
            </a:r>
            <a:r>
              <a:rPr lang="en-US" dirty="0" smtClean="0">
                <a:solidFill>
                  <a:srgbClr val="0070C0"/>
                </a:solidFill>
              </a:rPr>
              <a:t>second-generation dark matter </a:t>
            </a:r>
            <a:r>
              <a:rPr lang="en-US" dirty="0" smtClean="0"/>
              <a:t>experiments </a:t>
            </a:r>
            <a:r>
              <a:rPr lang="en-US" i="1" dirty="0" smtClean="0"/>
              <a:t>($11M)</a:t>
            </a:r>
          </a:p>
          <a:p>
            <a:pPr lvl="1"/>
            <a:r>
              <a:rPr lang="en-US" dirty="0" smtClean="0"/>
              <a:t>Fabrication of the </a:t>
            </a:r>
            <a:r>
              <a:rPr lang="en-US" dirty="0" smtClean="0">
                <a:solidFill>
                  <a:srgbClr val="0070C0"/>
                </a:solidFill>
              </a:rPr>
              <a:t>Dark </a:t>
            </a:r>
            <a:r>
              <a:rPr lang="en-US" dirty="0">
                <a:solidFill>
                  <a:srgbClr val="0070C0"/>
                </a:solidFill>
              </a:rPr>
              <a:t>Energy Spectroscopic Instrument (DESI</a:t>
            </a:r>
            <a:r>
              <a:rPr lang="en-US" dirty="0" smtClean="0">
                <a:solidFill>
                  <a:srgbClr val="0070C0"/>
                </a:solidFill>
              </a:rPr>
              <a:t>) </a:t>
            </a:r>
            <a:r>
              <a:rPr lang="en-US" i="1" dirty="0" smtClean="0"/>
              <a:t>($5.3M) </a:t>
            </a:r>
            <a:r>
              <a:rPr lang="en-US" dirty="0" smtClean="0"/>
              <a:t>and the </a:t>
            </a:r>
            <a:r>
              <a:rPr lang="en-US" dirty="0" smtClean="0">
                <a:solidFill>
                  <a:srgbClr val="0070C0"/>
                </a:solidFill>
              </a:rPr>
              <a:t>LSST Camera </a:t>
            </a:r>
            <a:r>
              <a:rPr lang="en-US" i="1" dirty="0" smtClean="0"/>
              <a:t>($40.8M)</a:t>
            </a:r>
            <a:endParaRPr lang="en-US" i="1" dirty="0"/>
          </a:p>
          <a:p>
            <a:pPr lvl="1"/>
            <a:r>
              <a:rPr lang="en-US" dirty="0" smtClean="0"/>
              <a:t>High-luminosity upgrades to the </a:t>
            </a:r>
            <a:r>
              <a:rPr lang="en-US" dirty="0" smtClean="0">
                <a:solidFill>
                  <a:srgbClr val="0070C0"/>
                </a:solidFill>
              </a:rPr>
              <a:t>Large Hadron Collider (LHC) </a:t>
            </a:r>
            <a:r>
              <a:rPr lang="en-US" i="1" dirty="0" smtClean="0"/>
              <a:t>($19M)</a:t>
            </a:r>
          </a:p>
          <a:p>
            <a:pPr lvl="1"/>
            <a:r>
              <a:rPr lang="en-US" dirty="0" smtClean="0"/>
              <a:t>A U.S</a:t>
            </a:r>
            <a:r>
              <a:rPr lang="en-US" dirty="0"/>
              <a:t>.-hosted </a:t>
            </a:r>
            <a:r>
              <a:rPr lang="en-US" dirty="0">
                <a:solidFill>
                  <a:srgbClr val="0070C0"/>
                </a:solidFill>
              </a:rPr>
              <a:t>Long Baseline Neutrino Facility (LBNF) </a:t>
            </a:r>
            <a:r>
              <a:rPr lang="en-US" i="1" dirty="0" smtClean="0"/>
              <a:t>($20M) </a:t>
            </a:r>
            <a:r>
              <a:rPr lang="en-US" dirty="0" smtClean="0"/>
              <a:t>that </a:t>
            </a:r>
            <a:r>
              <a:rPr lang="en-US" dirty="0"/>
              <a:t>receives the world’s highest intensity neutrino beam from an improved accelerator complex </a:t>
            </a:r>
            <a:r>
              <a:rPr lang="en-US" dirty="0" smtClean="0"/>
              <a:t>at Fermilab</a:t>
            </a:r>
            <a:endParaRPr lang="en-US" dirty="0"/>
          </a:p>
        </p:txBody>
      </p:sp>
      <p:pic>
        <p:nvPicPr>
          <p:cNvPr id="7" name="Picture 6" descr="http://lbne.fnal.gov/images2/lbne-beam-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9782" y="4847728"/>
            <a:ext cx="3522847" cy="13464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home.web.cern.ch/sites/home.web.cern.ch/files/styles/medium/public/image/update-for_the_public/2014/06/lhc.jpg?itok=aN_1NNA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5970" y="5567194"/>
            <a:ext cx="1925523" cy="12539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desi.lbl.gov/wp-content/uploads/2013/06/Picture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1561" y="5011984"/>
            <a:ext cx="1569025" cy="125399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lz.lbl.gov/wp-content/uploads/sites/6/2014/07/LZ_schematic_v2notitle1-1024x74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9796" y="5567195"/>
            <a:ext cx="1716701" cy="12539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cookmic\AppData\Local\Microsoft\Windows\Temporary Internet Files\Content.Outlook\NJZ0XHKJ\DSCN03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3516" y="5073629"/>
            <a:ext cx="1959581" cy="1253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0930" y="1526586"/>
            <a:ext cx="865959" cy="851527"/>
          </a:xfrm>
          <a:prstGeom prst="rect">
            <a:avLst/>
          </a:prstGeom>
        </p:spPr>
      </p:pic>
      <p:sp>
        <p:nvSpPr>
          <p:cNvPr id="8" name="TextBox 7"/>
          <p:cNvSpPr txBox="1"/>
          <p:nvPr/>
        </p:nvSpPr>
        <p:spPr>
          <a:xfrm>
            <a:off x="539802" y="6327625"/>
            <a:ext cx="1007007" cy="338554"/>
          </a:xfrm>
          <a:prstGeom prst="rect">
            <a:avLst/>
          </a:prstGeom>
          <a:noFill/>
        </p:spPr>
        <p:txBody>
          <a:bodyPr wrap="none" rtlCol="0">
            <a:spAutoFit/>
          </a:bodyPr>
          <a:lstStyle/>
          <a:p>
            <a:pPr algn="ctr"/>
            <a:r>
              <a:rPr lang="en-US" sz="1600" i="1" dirty="0" err="1" smtClean="0">
                <a:latin typeface="+mn-lt"/>
              </a:rPr>
              <a:t>Muon</a:t>
            </a:r>
            <a:r>
              <a:rPr lang="en-US" sz="1600" i="1" dirty="0" smtClean="0">
                <a:latin typeface="+mn-lt"/>
              </a:rPr>
              <a:t> g-2</a:t>
            </a:r>
            <a:endParaRPr lang="en-US" sz="1600" i="1" dirty="0">
              <a:latin typeface="+mn-lt"/>
            </a:endParaRPr>
          </a:p>
        </p:txBody>
      </p:sp>
      <p:sp>
        <p:nvSpPr>
          <p:cNvPr id="16" name="TextBox 15"/>
          <p:cNvSpPr txBox="1"/>
          <p:nvPr/>
        </p:nvSpPr>
        <p:spPr>
          <a:xfrm>
            <a:off x="2472114" y="5232369"/>
            <a:ext cx="512063" cy="338554"/>
          </a:xfrm>
          <a:prstGeom prst="rect">
            <a:avLst/>
          </a:prstGeom>
          <a:noFill/>
        </p:spPr>
        <p:txBody>
          <a:bodyPr wrap="none" rtlCol="0">
            <a:spAutoFit/>
          </a:bodyPr>
          <a:lstStyle/>
          <a:p>
            <a:pPr algn="ctr"/>
            <a:r>
              <a:rPr lang="en-US" sz="1600" i="1" dirty="0" smtClean="0">
                <a:latin typeface="+mn-lt"/>
              </a:rPr>
              <a:t>LUX</a:t>
            </a:r>
            <a:endParaRPr lang="en-US" sz="1600" i="1" dirty="0">
              <a:latin typeface="+mn-lt"/>
            </a:endParaRPr>
          </a:p>
        </p:txBody>
      </p:sp>
      <p:sp>
        <p:nvSpPr>
          <p:cNvPr id="17" name="TextBox 16"/>
          <p:cNvSpPr txBox="1"/>
          <p:nvPr/>
        </p:nvSpPr>
        <p:spPr>
          <a:xfrm>
            <a:off x="3802038" y="6265981"/>
            <a:ext cx="562590" cy="338554"/>
          </a:xfrm>
          <a:prstGeom prst="rect">
            <a:avLst/>
          </a:prstGeom>
          <a:noFill/>
        </p:spPr>
        <p:txBody>
          <a:bodyPr wrap="none" rtlCol="0">
            <a:spAutoFit/>
          </a:bodyPr>
          <a:lstStyle/>
          <a:p>
            <a:pPr algn="ctr"/>
            <a:r>
              <a:rPr lang="en-US" sz="1600" i="1" dirty="0" smtClean="0">
                <a:latin typeface="+mn-lt"/>
              </a:rPr>
              <a:t>DESI</a:t>
            </a:r>
            <a:endParaRPr lang="en-US" sz="1600" i="1" dirty="0">
              <a:latin typeface="+mn-lt"/>
            </a:endParaRPr>
          </a:p>
        </p:txBody>
      </p:sp>
      <p:sp>
        <p:nvSpPr>
          <p:cNvPr id="18" name="TextBox 17"/>
          <p:cNvSpPr txBox="1"/>
          <p:nvPr/>
        </p:nvSpPr>
        <p:spPr>
          <a:xfrm>
            <a:off x="5040620" y="5243680"/>
            <a:ext cx="506870" cy="338554"/>
          </a:xfrm>
          <a:prstGeom prst="rect">
            <a:avLst/>
          </a:prstGeom>
          <a:noFill/>
        </p:spPr>
        <p:txBody>
          <a:bodyPr wrap="none" rtlCol="0">
            <a:spAutoFit/>
          </a:bodyPr>
          <a:lstStyle/>
          <a:p>
            <a:pPr algn="ctr"/>
            <a:r>
              <a:rPr lang="en-US" sz="1600" i="1" dirty="0" smtClean="0">
                <a:latin typeface="+mn-lt"/>
              </a:rPr>
              <a:t>LHC</a:t>
            </a:r>
            <a:endParaRPr lang="en-US" sz="1600" i="1" dirty="0">
              <a:latin typeface="+mn-lt"/>
            </a:endParaRPr>
          </a:p>
        </p:txBody>
      </p:sp>
      <p:sp>
        <p:nvSpPr>
          <p:cNvPr id="19" name="TextBox 18"/>
          <p:cNvSpPr txBox="1"/>
          <p:nvPr/>
        </p:nvSpPr>
        <p:spPr>
          <a:xfrm>
            <a:off x="7023268" y="6196340"/>
            <a:ext cx="615874" cy="338554"/>
          </a:xfrm>
          <a:prstGeom prst="rect">
            <a:avLst/>
          </a:prstGeom>
          <a:noFill/>
        </p:spPr>
        <p:txBody>
          <a:bodyPr wrap="none" rtlCol="0">
            <a:spAutoFit/>
          </a:bodyPr>
          <a:lstStyle/>
          <a:p>
            <a:pPr algn="ctr"/>
            <a:r>
              <a:rPr lang="en-US" sz="1600" i="1" dirty="0" smtClean="0">
                <a:latin typeface="+mn-lt"/>
              </a:rPr>
              <a:t>LBNF</a:t>
            </a:r>
            <a:endParaRPr lang="en-US" sz="1600" i="1" dirty="0">
              <a:latin typeface="+mn-lt"/>
            </a:endParaRPr>
          </a:p>
        </p:txBody>
      </p:sp>
      <p:sp>
        <p:nvSpPr>
          <p:cNvPr id="20" name="Slide Number Placeholder 3"/>
          <p:cNvSpPr>
            <a:spLocks noGrp="1"/>
          </p:cNvSpPr>
          <p:nvPr>
            <p:ph type="sldNum" sz="quarter" idx="11"/>
          </p:nvPr>
        </p:nvSpPr>
        <p:spPr>
          <a:xfrm>
            <a:off x="8414464" y="6351654"/>
            <a:ext cx="381000" cy="365125"/>
          </a:xfrm>
        </p:spPr>
        <p:txBody>
          <a:bodyPr/>
          <a:lstStyle/>
          <a:p>
            <a:pPr>
              <a:defRPr/>
            </a:pPr>
            <a:fld id="{56F4B2E3-7CDC-4972-8D42-2D141A8D5E9A}" type="slidenum">
              <a:rPr lang="en-US" smtClean="0">
                <a:solidFill>
                  <a:srgbClr val="0F6636"/>
                </a:solidFill>
              </a:rPr>
              <a:pPr>
                <a:defRPr/>
              </a:pPr>
              <a:t>51</a:t>
            </a:fld>
            <a:endParaRPr lang="en-US">
              <a:solidFill>
                <a:srgbClr val="0F6636"/>
              </a:solidFill>
            </a:endParaRPr>
          </a:p>
        </p:txBody>
      </p:sp>
    </p:spTree>
    <p:extLst>
      <p:ext uri="{BB962C8B-B14F-4D97-AF65-F5344CB8AC3E}">
        <p14:creationId xmlns:p14="http://schemas.microsoft.com/office/powerpoint/2010/main" val="18003898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52400" y="866776"/>
            <a:ext cx="7809543" cy="5259388"/>
          </a:xfrm>
        </p:spPr>
        <p:txBody>
          <a:bodyPr>
            <a:normAutofit fontScale="70000" lnSpcReduction="20000"/>
          </a:bodyPr>
          <a:lstStyle/>
          <a:p>
            <a:r>
              <a:rPr lang="en-US" dirty="0"/>
              <a:t>Saul </a:t>
            </a:r>
            <a:r>
              <a:rPr lang="en-US" dirty="0" err="1"/>
              <a:t>Perlmutter</a:t>
            </a:r>
            <a:r>
              <a:rPr lang="en-US" dirty="0"/>
              <a:t> (UC Berkeley/LBNL), along with other members of the Supernova Cosmology Project he leads, shared the 2015 Breakthrough Prize in Fundamental Physics</a:t>
            </a:r>
          </a:p>
          <a:p>
            <a:pPr lvl="1"/>
            <a:r>
              <a:rPr lang="en-US" dirty="0"/>
              <a:t>For the most unexpected discovery that the expansion of the universe is accelerating, rather than slowing as had been long assumed</a:t>
            </a:r>
            <a:r>
              <a:rPr lang="en-US" dirty="0" smtClean="0"/>
              <a:t>.</a:t>
            </a:r>
          </a:p>
          <a:p>
            <a:pPr lvl="1"/>
            <a:endParaRPr lang="en-US" sz="1300" dirty="0"/>
          </a:p>
          <a:p>
            <a:r>
              <a:rPr lang="en-US" dirty="0"/>
              <a:t>Stanley G. </a:t>
            </a:r>
            <a:r>
              <a:rPr lang="en-US" dirty="0" err="1"/>
              <a:t>Wojcicki</a:t>
            </a:r>
            <a:r>
              <a:rPr lang="en-US" dirty="0"/>
              <a:t> (Stanford University) received the 2015 W.K.H. Panofsky Prize in Experimental Particle Physics</a:t>
            </a:r>
          </a:p>
          <a:p>
            <a:pPr lvl="1"/>
            <a:r>
              <a:rPr lang="en-US" dirty="0"/>
              <a:t>For his leadership and innovative contributions to experiments probing the flavor structure of quarks and leptons, in particular for his seminal role in the success of the MINOS neutrino oscillation experiment</a:t>
            </a:r>
            <a:r>
              <a:rPr lang="en-US" dirty="0" smtClean="0"/>
              <a:t>.</a:t>
            </a:r>
          </a:p>
          <a:p>
            <a:pPr lvl="1"/>
            <a:endParaRPr lang="en-US" sz="1300" dirty="0"/>
          </a:p>
          <a:p>
            <a:r>
              <a:rPr lang="en-US" dirty="0"/>
              <a:t>Hasan </a:t>
            </a:r>
            <a:r>
              <a:rPr lang="en-US" dirty="0" err="1"/>
              <a:t>Padamsee</a:t>
            </a:r>
            <a:r>
              <a:rPr lang="en-US" dirty="0"/>
              <a:t> (Fermilab) received the 2015 APS Robert R. Wilson Prize for Achievement in the Physics of Particle Accelerators</a:t>
            </a:r>
          </a:p>
          <a:p>
            <a:pPr lvl="1"/>
            <a:r>
              <a:rPr lang="en-US" dirty="0"/>
              <a:t>For his leadership and pioneering world-renowned research in superconducting radiofrequency physics, materials science, and technology, which contributed to remarkable advances in the capability of particle accelerators</a:t>
            </a:r>
            <a:r>
              <a:rPr lang="en-US" dirty="0" smtClean="0"/>
              <a:t>.</a:t>
            </a:r>
          </a:p>
          <a:p>
            <a:pPr lvl="1"/>
            <a:endParaRPr lang="en-US" sz="1300" dirty="0"/>
          </a:p>
          <a:p>
            <a:r>
              <a:rPr lang="en-US" dirty="0" err="1"/>
              <a:t>Chandrashekhar</a:t>
            </a:r>
            <a:r>
              <a:rPr lang="en-US" dirty="0"/>
              <a:t> Joshi (UCLA) is recognized with two achievements:</a:t>
            </a:r>
          </a:p>
          <a:p>
            <a:pPr lvl="1"/>
            <a:r>
              <a:rPr lang="en-US" dirty="0"/>
              <a:t>2014 Inductee of National Academy of Engineering for contributions to the development of laser and beam-driven plasma accelerators.</a:t>
            </a:r>
          </a:p>
          <a:p>
            <a:pPr lvl="1"/>
            <a:r>
              <a:rPr lang="en-US" dirty="0"/>
              <a:t>2014 Distinguished Engineering Educator Award by the Engineers’ </a:t>
            </a:r>
            <a:r>
              <a:rPr lang="en-US" dirty="0" smtClean="0"/>
              <a:t>Council</a:t>
            </a:r>
          </a:p>
          <a:p>
            <a:pPr lvl="1"/>
            <a:endParaRPr lang="en-US" sz="1300" dirty="0"/>
          </a:p>
          <a:p>
            <a:r>
              <a:rPr lang="en-US" dirty="0"/>
              <a:t>Justin Schwartz (NC State) received the 2014 IEEE Award for Continuing and Significant Contributions to the Field of Applied Superconductivity</a:t>
            </a:r>
          </a:p>
          <a:p>
            <a:endParaRPr lang="en-US" dirty="0"/>
          </a:p>
        </p:txBody>
      </p:sp>
      <p:sp>
        <p:nvSpPr>
          <p:cNvPr id="10" name="Title 9"/>
          <p:cNvSpPr>
            <a:spLocks noGrp="1"/>
          </p:cNvSpPr>
          <p:nvPr>
            <p:ph type="title"/>
          </p:nvPr>
        </p:nvSpPr>
        <p:spPr/>
        <p:txBody>
          <a:bodyPr/>
          <a:lstStyle/>
          <a:p>
            <a:r>
              <a:rPr lang="en-US" sz="3200" dirty="0"/>
              <a:t>High Energy Physics Highlights:</a:t>
            </a:r>
            <a:br>
              <a:rPr lang="en-US" sz="3200" dirty="0"/>
            </a:br>
            <a:r>
              <a:rPr lang="en-US" sz="2000" dirty="0" smtClean="0">
                <a:solidFill>
                  <a:srgbClr val="C00000"/>
                </a:solidFill>
              </a:rPr>
              <a:t>Recent Major Prizes </a:t>
            </a:r>
            <a:r>
              <a:rPr lang="en-US" sz="2000" dirty="0">
                <a:solidFill>
                  <a:srgbClr val="C00000"/>
                </a:solidFill>
              </a:rPr>
              <a:t>and </a:t>
            </a:r>
            <a:r>
              <a:rPr lang="en-US" sz="2000" dirty="0" smtClean="0">
                <a:solidFill>
                  <a:srgbClr val="C00000"/>
                </a:solidFill>
              </a:rPr>
              <a:t>Awards </a:t>
            </a:r>
            <a:r>
              <a:rPr lang="en-US" sz="2000" dirty="0">
                <a:solidFill>
                  <a:srgbClr val="C00000"/>
                </a:solidFill>
              </a:rPr>
              <a:t>in </a:t>
            </a:r>
            <a:r>
              <a:rPr lang="en-US" sz="2000" dirty="0" smtClean="0">
                <a:solidFill>
                  <a:srgbClr val="C00000"/>
                </a:solidFill>
              </a:rPr>
              <a:t>HEP</a:t>
            </a:r>
            <a:endParaRPr lang="en-US" sz="2000" dirty="0">
              <a:solidFill>
                <a:srgbClr val="C00000"/>
              </a:solidFill>
            </a:endParaRPr>
          </a:p>
        </p:txBody>
      </p:sp>
      <p:sp>
        <p:nvSpPr>
          <p:cNvPr id="3" name="Slide Number Placeholder 2"/>
          <p:cNvSpPr>
            <a:spLocks noGrp="1"/>
          </p:cNvSpPr>
          <p:nvPr>
            <p:ph type="sldNum" sz="quarter" idx="11"/>
          </p:nvPr>
        </p:nvSpPr>
        <p:spPr/>
        <p:txBody>
          <a:bodyPr/>
          <a:lstStyle/>
          <a:p>
            <a:fld id="{68F455FD-F83C-4433-AE11-4D89943CC4D6}" type="slidenum">
              <a:rPr lang="en-US" smtClean="0"/>
              <a:pPr/>
              <a:t>52</a:t>
            </a:fld>
            <a:endParaRPr lang="en-US"/>
          </a:p>
        </p:txBody>
      </p:sp>
      <p:sp>
        <p:nvSpPr>
          <p:cNvPr id="2" name="Footer Placeholder 1"/>
          <p:cNvSpPr>
            <a:spLocks noGrp="1"/>
          </p:cNvSpPr>
          <p:nvPr>
            <p:ph type="ftr" sz="quarter" idx="12"/>
          </p:nvPr>
        </p:nvSpPr>
        <p:spPr/>
        <p:txBody>
          <a:bodyPr/>
          <a:lstStyle/>
          <a:p>
            <a:r>
              <a:rPr lang="en-US" smtClean="0"/>
              <a:t>NAS Board on Physics and Astronomy – 4/24/2015</a:t>
            </a:r>
            <a:endParaRPr lang="en-US"/>
          </a:p>
        </p:txBody>
      </p:sp>
      <p:grpSp>
        <p:nvGrpSpPr>
          <p:cNvPr id="7" name="Group 6"/>
          <p:cNvGrpSpPr/>
          <p:nvPr/>
        </p:nvGrpSpPr>
        <p:grpSpPr>
          <a:xfrm>
            <a:off x="7961943" y="777204"/>
            <a:ext cx="925255" cy="5432468"/>
            <a:chOff x="7750943" y="822028"/>
            <a:chExt cx="1136256" cy="6671323"/>
          </a:xfrm>
        </p:grpSpPr>
        <p:grpSp>
          <p:nvGrpSpPr>
            <p:cNvPr id="6" name="Group 5"/>
            <p:cNvGrpSpPr/>
            <p:nvPr/>
          </p:nvGrpSpPr>
          <p:grpSpPr>
            <a:xfrm>
              <a:off x="7750943" y="822028"/>
              <a:ext cx="1136256" cy="5345691"/>
              <a:chOff x="7458450" y="822028"/>
              <a:chExt cx="1428750" cy="6721772"/>
            </a:xfrm>
          </p:grpSpPr>
          <p:pic>
            <p:nvPicPr>
              <p:cNvPr id="1026" name="Picture 2" descr="Wojcic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450" y="2303930"/>
                <a:ext cx="14287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midt, Reiss and Perlmut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58450" y="822028"/>
                <a:ext cx="1428750" cy="14819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san Padamse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458450" y="3970805"/>
                <a:ext cx="142875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ndrashekar Josh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58450" y="5799605"/>
                <a:ext cx="1428750" cy="174419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http://www.mse.ncsu.edu/public/images/faculty-photos/jlschwa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750943" y="6167719"/>
              <a:ext cx="1136255" cy="13256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8282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52400" y="866776"/>
            <a:ext cx="4371785" cy="5259388"/>
          </a:xfrm>
        </p:spPr>
        <p:txBody>
          <a:bodyPr>
            <a:normAutofit fontScale="92500" lnSpcReduction="20000"/>
          </a:bodyPr>
          <a:lstStyle/>
          <a:p>
            <a:r>
              <a:rPr lang="en-US" dirty="0"/>
              <a:t>Research in plasma </a:t>
            </a:r>
            <a:r>
              <a:rPr lang="en-US" dirty="0" err="1"/>
              <a:t>wakefield</a:t>
            </a:r>
            <a:r>
              <a:rPr lang="en-US" dirty="0"/>
              <a:t> acceleration aims to create compact and cost-effective acceleration technology for future particle accelerators</a:t>
            </a:r>
          </a:p>
          <a:p>
            <a:endParaRPr lang="en-US" dirty="0"/>
          </a:p>
          <a:p>
            <a:r>
              <a:rPr lang="en-US" dirty="0"/>
              <a:t>The Berkeley Lab Laser Accelerator (BELLA) set a new world record for laser-driven plasma </a:t>
            </a:r>
            <a:r>
              <a:rPr lang="en-US" dirty="0" err="1"/>
              <a:t>wakefield</a:t>
            </a:r>
            <a:r>
              <a:rPr lang="en-US" dirty="0"/>
              <a:t> acceleration:</a:t>
            </a:r>
          </a:p>
          <a:p>
            <a:pPr lvl="1"/>
            <a:r>
              <a:rPr lang="en-US" dirty="0"/>
              <a:t>BELLA accelerated electrons to 4.25 </a:t>
            </a:r>
            <a:r>
              <a:rPr lang="en-US" dirty="0" err="1"/>
              <a:t>GeV</a:t>
            </a:r>
            <a:r>
              <a:rPr lang="en-US" dirty="0"/>
              <a:t> using a 9 cm plasma channel created by a 390 terawatt laser pulse</a:t>
            </a:r>
          </a:p>
          <a:p>
            <a:pPr lvl="1"/>
            <a:r>
              <a:rPr lang="en-US" dirty="0"/>
              <a:t>Today’s technology would require a 200 meter long accelerator to achieve the same energy</a:t>
            </a:r>
          </a:p>
          <a:p>
            <a:endParaRPr lang="en-US" dirty="0"/>
          </a:p>
          <a:p>
            <a:endParaRPr lang="en-US" dirty="0"/>
          </a:p>
        </p:txBody>
      </p:sp>
      <p:sp>
        <p:nvSpPr>
          <p:cNvPr id="6" name="Title 5"/>
          <p:cNvSpPr>
            <a:spLocks noGrp="1"/>
          </p:cNvSpPr>
          <p:nvPr>
            <p:ph type="title"/>
          </p:nvPr>
        </p:nvSpPr>
        <p:spPr/>
        <p:txBody>
          <a:bodyPr/>
          <a:lstStyle/>
          <a:p>
            <a:r>
              <a:rPr lang="en-US" sz="3200" dirty="0"/>
              <a:t>High Energy Physics Highlights:</a:t>
            </a:r>
            <a:r>
              <a:rPr lang="en-US" dirty="0"/>
              <a:t/>
            </a:r>
            <a:br>
              <a:rPr lang="en-US" dirty="0"/>
            </a:br>
            <a:r>
              <a:rPr lang="en-US" sz="2000" dirty="0">
                <a:solidFill>
                  <a:srgbClr val="C00000"/>
                </a:solidFill>
              </a:rPr>
              <a:t>BELLA Sets Record in Laser-driven Plasma Wakefield </a:t>
            </a:r>
            <a:r>
              <a:rPr lang="en-US" sz="2000" dirty="0" smtClean="0">
                <a:solidFill>
                  <a:srgbClr val="C00000"/>
                </a:solidFill>
              </a:rPr>
              <a:t>Acceleration</a:t>
            </a:r>
            <a:endParaRPr lang="en-US" sz="2000" dirty="0">
              <a:solidFill>
                <a:srgbClr val="C00000"/>
              </a:solidFill>
            </a:endParaRPr>
          </a:p>
        </p:txBody>
      </p:sp>
      <p:sp>
        <p:nvSpPr>
          <p:cNvPr id="3" name="Slide Number Placeholder 2"/>
          <p:cNvSpPr>
            <a:spLocks noGrp="1"/>
          </p:cNvSpPr>
          <p:nvPr>
            <p:ph type="sldNum" sz="quarter" idx="11"/>
          </p:nvPr>
        </p:nvSpPr>
        <p:spPr/>
        <p:txBody>
          <a:bodyPr/>
          <a:lstStyle/>
          <a:p>
            <a:fld id="{68F455FD-F83C-4433-AE11-4D89943CC4D6}" type="slidenum">
              <a:rPr lang="en-US" smtClean="0"/>
              <a:pPr/>
              <a:t>53</a:t>
            </a:fld>
            <a:endParaRPr lang="en-US"/>
          </a:p>
        </p:txBody>
      </p:sp>
      <p:sp>
        <p:nvSpPr>
          <p:cNvPr id="2" name="Footer Placeholder 1"/>
          <p:cNvSpPr>
            <a:spLocks noGrp="1"/>
          </p:cNvSpPr>
          <p:nvPr>
            <p:ph type="ftr" sz="quarter" idx="12"/>
          </p:nvPr>
        </p:nvSpPr>
        <p:spPr/>
        <p:txBody>
          <a:bodyPr/>
          <a:lstStyle/>
          <a:p>
            <a:r>
              <a:rPr lang="en-US" smtClean="0"/>
              <a:t>NAS Board on Physics and Astronomy – 4/24/2015</a:t>
            </a:r>
            <a:endParaRPr lang="en-US"/>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185" y="865175"/>
            <a:ext cx="4517844" cy="300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26" name="Picture 2" descr="XBD201410-01236.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24185" y="3873357"/>
            <a:ext cx="451784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9257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8839199" cy="5421008"/>
          </a:xfrm>
        </p:spPr>
        <p:txBody>
          <a:bodyPr>
            <a:normAutofit lnSpcReduction="10000"/>
          </a:bodyPr>
          <a:lstStyle/>
          <a:p>
            <a:r>
              <a:rPr lang="en-US" dirty="0" smtClean="0"/>
              <a:t>Expertise from HEP is being used to fabricate the advanced SRF cavities needed for constructing the Linear Coherent Light Source II, a Basic Energy Science facility being built at SLAC</a:t>
            </a:r>
          </a:p>
          <a:p>
            <a:pPr lvl="1"/>
            <a:r>
              <a:rPr lang="en-US" dirty="0" smtClean="0"/>
              <a:t>Joint project including FNAL, ANL, JLAB, and LBNL</a:t>
            </a:r>
          </a:p>
          <a:p>
            <a:pPr lvl="1"/>
            <a:r>
              <a:rPr lang="en-US" dirty="0" smtClean="0"/>
              <a:t>Fermilab will advance SRF capabilities and infrastructure through LCLS-II responsibilities, including:</a:t>
            </a:r>
          </a:p>
          <a:p>
            <a:pPr lvl="2"/>
            <a:r>
              <a:rPr lang="en-US" dirty="0" smtClean="0"/>
              <a:t>Low-loss cavity development</a:t>
            </a:r>
            <a:br>
              <a:rPr lang="en-US" dirty="0" smtClean="0"/>
            </a:br>
            <a:r>
              <a:rPr lang="en-US" dirty="0" smtClean="0"/>
              <a:t>(may lead to cost reductions)</a:t>
            </a:r>
          </a:p>
          <a:p>
            <a:pPr lvl="2"/>
            <a:r>
              <a:rPr lang="en-US" dirty="0" smtClean="0"/>
              <a:t>Design, fabrication and</a:t>
            </a:r>
            <a:br>
              <a:rPr lang="en-US" dirty="0" smtClean="0"/>
            </a:br>
            <a:r>
              <a:rPr lang="en-US" dirty="0" smtClean="0"/>
              <a:t>testing of 17 </a:t>
            </a:r>
            <a:r>
              <a:rPr lang="en-US" dirty="0" err="1" smtClean="0"/>
              <a:t>cryomodules</a:t>
            </a:r>
            <a:r>
              <a:rPr lang="en-US" dirty="0" smtClean="0"/>
              <a:t/>
            </a:r>
            <a:br>
              <a:rPr lang="en-US" dirty="0" smtClean="0"/>
            </a:br>
            <a:r>
              <a:rPr lang="en-US" dirty="0" smtClean="0"/>
              <a:t>of varying frequencies</a:t>
            </a:r>
          </a:p>
          <a:p>
            <a:pPr lvl="2"/>
            <a:r>
              <a:rPr lang="en-US" dirty="0" smtClean="0"/>
              <a:t>Design and fabrication of</a:t>
            </a:r>
            <a:br>
              <a:rPr lang="en-US" dirty="0" smtClean="0"/>
            </a:br>
            <a:r>
              <a:rPr lang="en-US" dirty="0" smtClean="0"/>
              <a:t>cryogenic distribution system</a:t>
            </a:r>
          </a:p>
          <a:p>
            <a:pPr lvl="2"/>
            <a:r>
              <a:rPr lang="en-US" dirty="0" smtClean="0"/>
              <a:t>Assistance with </a:t>
            </a:r>
            <a:r>
              <a:rPr lang="en-US" dirty="0" err="1" smtClean="0"/>
              <a:t>linac</a:t>
            </a:r>
            <a:r>
              <a:rPr lang="en-US" dirty="0"/>
              <a:t/>
            </a:r>
            <a:br>
              <a:rPr lang="en-US" dirty="0"/>
            </a:br>
            <a:r>
              <a:rPr lang="en-US" dirty="0" smtClean="0"/>
              <a:t>accelerator physics and LLRF</a:t>
            </a:r>
            <a:br>
              <a:rPr lang="en-US" dirty="0" smtClean="0"/>
            </a:br>
            <a:r>
              <a:rPr lang="en-US" dirty="0" smtClean="0"/>
              <a:t>control</a:t>
            </a:r>
          </a:p>
          <a:p>
            <a:pPr lvl="1"/>
            <a:endParaRPr lang="en-US" dirty="0"/>
          </a:p>
        </p:txBody>
      </p:sp>
      <p:sp>
        <p:nvSpPr>
          <p:cNvPr id="3" name="Title 2"/>
          <p:cNvSpPr>
            <a:spLocks noGrp="1"/>
          </p:cNvSpPr>
          <p:nvPr>
            <p:ph type="title"/>
          </p:nvPr>
        </p:nvSpPr>
        <p:spPr/>
        <p:txBody>
          <a:bodyPr/>
          <a:lstStyle/>
          <a:p>
            <a:r>
              <a:rPr lang="en-US" dirty="0" smtClean="0"/>
              <a:t>U.S. Investments Towards an ILC: LCLS-II</a:t>
            </a: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solidFill>
                  <a:srgbClr val="0F6636"/>
                </a:solidFill>
              </a:rPr>
              <a:pPr/>
              <a:t>54</a:t>
            </a:fld>
            <a:endParaRPr lang="en-US">
              <a:solidFill>
                <a:srgbClr val="0F6636"/>
              </a:solidFill>
            </a:endParaRPr>
          </a:p>
        </p:txBody>
      </p:sp>
      <p:sp>
        <p:nvSpPr>
          <p:cNvPr id="5" name="Footer Placeholder 4"/>
          <p:cNvSpPr>
            <a:spLocks noGrp="1"/>
          </p:cNvSpPr>
          <p:nvPr>
            <p:ph type="ftr" sz="quarter" idx="12"/>
          </p:nvPr>
        </p:nvSpPr>
        <p:spPr/>
        <p:txBody>
          <a:bodyPr/>
          <a:lstStyle/>
          <a:p>
            <a:r>
              <a:rPr lang="en-US" smtClean="0"/>
              <a:t>NAS Board on Physics and Astronomy – 4/24/2015</a:t>
            </a:r>
            <a:endParaRPr lang="en-US" dirty="0"/>
          </a:p>
        </p:txBody>
      </p:sp>
      <p:pic>
        <p:nvPicPr>
          <p:cNvPr id="6" name="Picture 4" descr="lcls_II_slideshow_09.jpg"/>
          <p:cNvPicPr>
            <a:picLocks noChangeAspect="1"/>
          </p:cNvPicPr>
          <p:nvPr/>
        </p:nvPicPr>
        <p:blipFill>
          <a:blip r:embed="rId2" cstate="print"/>
          <a:srcRect t="5222" b="5043"/>
          <a:stretch>
            <a:fillRect/>
          </a:stretch>
        </p:blipFill>
        <p:spPr bwMode="auto">
          <a:xfrm>
            <a:off x="4715838" y="3261508"/>
            <a:ext cx="4284320" cy="288442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008102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52427" y="866775"/>
            <a:ext cx="5914810" cy="5259388"/>
          </a:xfrm>
        </p:spPr>
        <p:txBody>
          <a:bodyPr>
            <a:noAutofit/>
          </a:bodyPr>
          <a:lstStyle/>
          <a:p>
            <a:pPr marL="0" indent="0">
              <a:buClr>
                <a:schemeClr val="tx1"/>
              </a:buClr>
              <a:buNone/>
            </a:pPr>
            <a:r>
              <a:rPr lang="en-US" dirty="0"/>
              <a:t>The </a:t>
            </a:r>
            <a:r>
              <a:rPr lang="en-US" dirty="0" smtClean="0"/>
              <a:t>U.S</a:t>
            </a:r>
            <a:r>
              <a:rPr lang="en-US" dirty="0"/>
              <a:t>. long-term strategy report identified five intertwined science drivers, compelling lines of inquiry that show great promise for discovery:</a:t>
            </a:r>
            <a:endParaRPr lang="en-US" dirty="0" smtClean="0"/>
          </a:p>
          <a:p>
            <a:pPr>
              <a:spcBef>
                <a:spcPts val="1800"/>
              </a:spcBef>
              <a:buClr>
                <a:schemeClr val="tx1"/>
              </a:buClr>
            </a:pPr>
            <a:r>
              <a:rPr lang="en-US" sz="2000" dirty="0" smtClean="0">
                <a:solidFill>
                  <a:schemeClr val="tx1"/>
                </a:solidFill>
              </a:rPr>
              <a:t>Use the </a:t>
            </a:r>
            <a:r>
              <a:rPr lang="en-US" sz="2000" dirty="0" smtClean="0">
                <a:solidFill>
                  <a:srgbClr val="0070C0"/>
                </a:solidFill>
                <a:ea typeface="Open Sans Semibold" panose="020B0706030804020204" pitchFamily="34" charset="0"/>
                <a:cs typeface="Open Sans Semibold" panose="020B0706030804020204" pitchFamily="34" charset="0"/>
              </a:rPr>
              <a:t>Higgs boson </a:t>
            </a:r>
            <a:r>
              <a:rPr lang="en-US" sz="2000" dirty="0" smtClean="0">
                <a:solidFill>
                  <a:schemeClr val="tx1"/>
                </a:solidFill>
              </a:rPr>
              <a:t>as a new tool for discovery</a:t>
            </a:r>
          </a:p>
          <a:p>
            <a:pPr>
              <a:spcBef>
                <a:spcPts val="1800"/>
              </a:spcBef>
              <a:buClr>
                <a:schemeClr val="tx1"/>
              </a:buClr>
            </a:pPr>
            <a:r>
              <a:rPr lang="en-US" sz="2000" dirty="0" smtClean="0">
                <a:solidFill>
                  <a:schemeClr val="tx1"/>
                </a:solidFill>
              </a:rPr>
              <a:t>Pursue the physics associated with </a:t>
            </a:r>
            <a:r>
              <a:rPr lang="en-US" sz="2000" dirty="0" smtClean="0">
                <a:solidFill>
                  <a:srgbClr val="0070C0"/>
                </a:solidFill>
                <a:ea typeface="Open Sans Semibold" panose="020B0706030804020204" pitchFamily="34" charset="0"/>
                <a:cs typeface="Open Sans Semibold" panose="020B0706030804020204" pitchFamily="34" charset="0"/>
              </a:rPr>
              <a:t>neutrino</a:t>
            </a:r>
            <a:r>
              <a:rPr lang="en-US" sz="2000" dirty="0" smtClean="0">
                <a:solidFill>
                  <a:schemeClr val="tx1"/>
                </a:solidFill>
                <a:ea typeface="Open Sans Semibold" panose="020B0706030804020204" pitchFamily="34" charset="0"/>
                <a:cs typeface="Open Sans Semibold" panose="020B0706030804020204" pitchFamily="34" charset="0"/>
              </a:rPr>
              <a:t> mass</a:t>
            </a:r>
            <a:endParaRPr lang="en-US" sz="2000" dirty="0" smtClean="0">
              <a:solidFill>
                <a:schemeClr val="tx1"/>
              </a:solidFill>
              <a:ea typeface="Open Sans Semibold" charset="0"/>
              <a:cs typeface="Open Sans Semibold" charset="0"/>
            </a:endParaRPr>
          </a:p>
          <a:p>
            <a:pPr>
              <a:spcBef>
                <a:spcPts val="1800"/>
              </a:spcBef>
              <a:buClr>
                <a:schemeClr val="tx1"/>
              </a:buClr>
            </a:pPr>
            <a:r>
              <a:rPr lang="en-US" sz="2000" dirty="0" smtClean="0">
                <a:solidFill>
                  <a:schemeClr val="tx1"/>
                </a:solidFill>
              </a:rPr>
              <a:t>Identify the new physics of </a:t>
            </a:r>
            <a:r>
              <a:rPr lang="en-US" sz="2000" dirty="0" smtClean="0">
                <a:solidFill>
                  <a:srgbClr val="0070C0"/>
                </a:solidFill>
                <a:ea typeface="Open Sans Semibold" panose="020B0706030804020204" pitchFamily="34" charset="0"/>
                <a:cs typeface="Open Sans Semibold" panose="020B0706030804020204" pitchFamily="34" charset="0"/>
              </a:rPr>
              <a:t>dark matter</a:t>
            </a:r>
            <a:endParaRPr lang="en-US" sz="2000" dirty="0" smtClean="0">
              <a:solidFill>
                <a:schemeClr val="tx1"/>
              </a:solidFill>
              <a:ea typeface="Open Sans Semibold" charset="0"/>
              <a:cs typeface="Open Sans Semibold" charset="0"/>
            </a:endParaRPr>
          </a:p>
          <a:p>
            <a:pPr>
              <a:spcBef>
                <a:spcPts val="1800"/>
              </a:spcBef>
              <a:buClr>
                <a:schemeClr val="tx1"/>
              </a:buClr>
            </a:pPr>
            <a:r>
              <a:rPr lang="en-US" sz="2000" dirty="0" smtClean="0">
                <a:solidFill>
                  <a:schemeClr val="tx1"/>
                </a:solidFill>
              </a:rPr>
              <a:t>Understand </a:t>
            </a:r>
            <a:r>
              <a:rPr lang="en-US" sz="2000" dirty="0" smtClean="0">
                <a:solidFill>
                  <a:srgbClr val="0070C0"/>
                </a:solidFill>
                <a:ea typeface="Open Sans Semibold" panose="020B0706030804020204" pitchFamily="34" charset="0"/>
                <a:cs typeface="Open Sans Semibold" panose="020B0706030804020204" pitchFamily="34" charset="0"/>
              </a:rPr>
              <a:t>cosmic acceleration</a:t>
            </a:r>
            <a:r>
              <a:rPr lang="en-US" sz="2000" dirty="0" smtClean="0">
                <a:solidFill>
                  <a:schemeClr val="tx1"/>
                </a:solidFill>
              </a:rPr>
              <a:t>: dark energy and inflation</a:t>
            </a:r>
          </a:p>
          <a:p>
            <a:pPr>
              <a:spcBef>
                <a:spcPts val="1800"/>
              </a:spcBef>
              <a:buClr>
                <a:schemeClr val="tx1"/>
              </a:buClr>
            </a:pPr>
            <a:r>
              <a:rPr lang="en-US" sz="2000" dirty="0" smtClean="0">
                <a:solidFill>
                  <a:srgbClr val="0070C0"/>
                </a:solidFill>
                <a:ea typeface="Open Sans Semibold" panose="020B0706030804020204" pitchFamily="34" charset="0"/>
                <a:cs typeface="Open Sans Semibold" panose="020B0706030804020204" pitchFamily="34" charset="0"/>
              </a:rPr>
              <a:t>Explore the unknown</a:t>
            </a:r>
            <a:r>
              <a:rPr lang="en-US" sz="2000" dirty="0" smtClean="0">
                <a:solidFill>
                  <a:schemeClr val="tx1"/>
                </a:solidFill>
              </a:rPr>
              <a:t>: new particles, interactions, and physical principles</a:t>
            </a:r>
            <a:endParaRPr lang="en-US" sz="2000" dirty="0">
              <a:solidFill>
                <a:schemeClr val="tx1"/>
              </a:solidFill>
            </a:endParaRPr>
          </a:p>
        </p:txBody>
      </p:sp>
      <p:sp>
        <p:nvSpPr>
          <p:cNvPr id="3" name="Title 2"/>
          <p:cNvSpPr>
            <a:spLocks noGrp="1"/>
          </p:cNvSpPr>
          <p:nvPr>
            <p:ph type="title"/>
          </p:nvPr>
        </p:nvSpPr>
        <p:spPr/>
        <p:txBody>
          <a:bodyPr/>
          <a:lstStyle/>
          <a:p>
            <a:r>
              <a:rPr lang="en-US" dirty="0" smtClean="0"/>
              <a:t>The Science Drivers of Particle Physics</a:t>
            </a:r>
            <a:endParaRPr lang="en-US" dirty="0"/>
          </a:p>
        </p:txBody>
      </p:sp>
      <p:sp>
        <p:nvSpPr>
          <p:cNvPr id="6" name="Slide Number Placeholder 5"/>
          <p:cNvSpPr>
            <a:spLocks noGrp="1"/>
          </p:cNvSpPr>
          <p:nvPr>
            <p:ph type="sldNum" sz="quarter" idx="11"/>
          </p:nvPr>
        </p:nvSpPr>
        <p:spPr/>
        <p:txBody>
          <a:bodyPr/>
          <a:lstStyle/>
          <a:p>
            <a:fld id="{91DFA1AB-09A5-4294-9136-F290C8005C6B}" type="slidenum">
              <a:rPr lang="en-US" smtClean="0"/>
              <a:pPr/>
              <a:t>6</a:t>
            </a:fld>
            <a:endParaRPr lang="en-US" dirty="0"/>
          </a:p>
        </p:txBody>
      </p:sp>
      <p:grpSp>
        <p:nvGrpSpPr>
          <p:cNvPr id="16" name="Group 15"/>
          <p:cNvGrpSpPr/>
          <p:nvPr/>
        </p:nvGrpSpPr>
        <p:grpSpPr>
          <a:xfrm>
            <a:off x="6354641" y="894259"/>
            <a:ext cx="2713015" cy="5252216"/>
            <a:chOff x="6354641" y="1119884"/>
            <a:chExt cx="2713015" cy="525221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643" y="1119884"/>
              <a:ext cx="1332613" cy="171907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641" y="2886456"/>
              <a:ext cx="1332613" cy="17190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642" y="4653028"/>
              <a:ext cx="1332613" cy="171907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5042" y="2003170"/>
              <a:ext cx="1332613" cy="171907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043" y="3769742"/>
              <a:ext cx="1332613" cy="1719072"/>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9266" y="894259"/>
            <a:ext cx="651401" cy="641268"/>
          </a:xfrm>
          <a:prstGeom prst="rect">
            <a:avLst/>
          </a:prstGeom>
        </p:spPr>
      </p:pic>
      <p:sp>
        <p:nvSpPr>
          <p:cNvPr id="2" name="Footer Placeholder 1"/>
          <p:cNvSpPr>
            <a:spLocks noGrp="1"/>
          </p:cNvSpPr>
          <p:nvPr>
            <p:ph type="ftr" sz="quarter" idx="12"/>
          </p:nvPr>
        </p:nvSpPr>
        <p:spPr/>
        <p:txBody>
          <a:bodyPr/>
          <a:lstStyle/>
          <a:p>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1032801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Enabling the Next Discovery</a:t>
            </a:r>
            <a:endParaRPr lang="en-US" dirty="0"/>
          </a:p>
        </p:txBody>
      </p:sp>
      <p:sp>
        <p:nvSpPr>
          <p:cNvPr id="2" name="Content Placeholder 1"/>
          <p:cNvSpPr>
            <a:spLocks noGrp="1"/>
          </p:cNvSpPr>
          <p:nvPr>
            <p:ph idx="1"/>
          </p:nvPr>
        </p:nvSpPr>
        <p:spPr>
          <a:xfrm>
            <a:off x="1037690" y="866776"/>
            <a:ext cx="7048072" cy="1315748"/>
          </a:xfrm>
        </p:spPr>
        <p:txBody>
          <a:bodyPr/>
          <a:lstStyle/>
          <a:p>
            <a:pPr marL="0" indent="0" algn="ctr">
              <a:buNone/>
            </a:pPr>
            <a:r>
              <a:rPr lang="en-US" dirty="0" smtClean="0">
                <a:solidFill>
                  <a:srgbClr val="0070C0"/>
                </a:solidFill>
              </a:rPr>
              <a:t>Science drivers </a:t>
            </a:r>
            <a:r>
              <a:rPr lang="en-US" dirty="0" smtClean="0"/>
              <a:t>identify the scientific motivation while the </a:t>
            </a:r>
            <a:r>
              <a:rPr lang="en-US" dirty="0" smtClean="0">
                <a:solidFill>
                  <a:srgbClr val="0070C0"/>
                </a:solidFill>
              </a:rPr>
              <a:t>Research Frontiers </a:t>
            </a:r>
            <a:r>
              <a:rPr lang="en-US" dirty="0" smtClean="0"/>
              <a:t>provide </a:t>
            </a:r>
            <a:r>
              <a:rPr lang="en-US" dirty="0"/>
              <a:t>a useful categorization of </a:t>
            </a:r>
            <a:r>
              <a:rPr lang="en-US" dirty="0" smtClean="0"/>
              <a:t>experimental techniques</a:t>
            </a:r>
            <a:endParaRPr lang="en-US" dirty="0"/>
          </a:p>
          <a:p>
            <a:endParaRPr lang="en-US" dirty="0"/>
          </a:p>
        </p:txBody>
      </p:sp>
      <p:grpSp>
        <p:nvGrpSpPr>
          <p:cNvPr id="3" name="Group 2"/>
          <p:cNvGrpSpPr/>
          <p:nvPr/>
        </p:nvGrpSpPr>
        <p:grpSpPr>
          <a:xfrm>
            <a:off x="4109471" y="2387393"/>
            <a:ext cx="4768715" cy="3896449"/>
            <a:chOff x="1525759" y="2068416"/>
            <a:chExt cx="6092483" cy="4730203"/>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759" y="2068416"/>
              <a:ext cx="6092483" cy="4730203"/>
            </a:xfrm>
            <a:prstGeom prst="rect">
              <a:avLst/>
            </a:prstGeom>
          </p:spPr>
        </p:pic>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45" b="98182" l="1020" r="97959"/>
                      </a14:imgEffect>
                    </a14:imgLayer>
                  </a14:imgProps>
                </a:ext>
                <a:ext uri="{28A0092B-C50C-407E-A947-70E740481C1C}">
                  <a14:useLocalDpi xmlns:a14="http://schemas.microsoft.com/office/drawing/2010/main" val="0"/>
                </a:ext>
              </a:extLst>
            </a:blip>
            <a:srcRect/>
            <a:stretch/>
          </p:blipFill>
          <p:spPr>
            <a:xfrm>
              <a:off x="6058381" y="4653371"/>
              <a:ext cx="519858" cy="556182"/>
            </a:xfrm>
            <a:prstGeom prst="rect">
              <a:avLst/>
            </a:prstGeom>
          </p:spPr>
        </p:pic>
      </p:grpSp>
      <p:sp>
        <p:nvSpPr>
          <p:cNvPr id="8" name="Slide Number Placeholder 7"/>
          <p:cNvSpPr>
            <a:spLocks noGrp="1"/>
          </p:cNvSpPr>
          <p:nvPr>
            <p:ph type="sldNum" sz="quarter" idx="11"/>
          </p:nvPr>
        </p:nvSpPr>
        <p:spPr/>
        <p:txBody>
          <a:bodyPr/>
          <a:lstStyle/>
          <a:p>
            <a:fld id="{26CA2777-A89F-4130-B308-73BB65955918}" type="slidenum">
              <a:rPr lang="en-US" smtClean="0">
                <a:solidFill>
                  <a:srgbClr val="0F6636"/>
                </a:solidFill>
              </a:rPr>
              <a:pPr/>
              <a:t>7</a:t>
            </a:fld>
            <a:endParaRPr lang="en-US" dirty="0">
              <a:solidFill>
                <a:srgbClr val="0F6636"/>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380356">
            <a:off x="335356" y="2279163"/>
            <a:ext cx="3163215" cy="4258639"/>
          </a:xfrm>
          <a:prstGeom prst="rect">
            <a:avLst/>
          </a:prstGeom>
          <a:ln>
            <a:solidFill>
              <a:schemeClr val="tx1"/>
            </a:solidFill>
          </a:ln>
          <a:effectLst>
            <a:outerShdw blurRad="50800" dist="38100" dir="2700000" algn="tl" rotWithShape="0">
              <a:prstClr val="black">
                <a:alpha val="40000"/>
              </a:prstClr>
            </a:outerShdw>
          </a:effectLst>
        </p:spPr>
      </p:pic>
      <p:sp>
        <p:nvSpPr>
          <p:cNvPr id="4" name="Footer Placeholder 3"/>
          <p:cNvSpPr>
            <a:spLocks noGrp="1"/>
          </p:cNvSpPr>
          <p:nvPr>
            <p:ph type="ftr" sz="quarter" idx="10"/>
          </p:nvPr>
        </p:nvSpPr>
        <p:spPr/>
        <p:txBody>
          <a:bodyPr/>
          <a:lstStyle/>
          <a:p>
            <a:r>
              <a:rPr lang="en-US" dirty="0" smtClean="0">
                <a:solidFill>
                  <a:srgbClr val="0F6636"/>
                </a:solidFill>
              </a:rPr>
              <a:t>NAS Board on Physics and Astronomy – 4/24/2015</a:t>
            </a:r>
            <a:endParaRPr lang="en-US" dirty="0">
              <a:solidFill>
                <a:srgbClr val="0F6636"/>
              </a:solidFill>
            </a:endParaRPr>
          </a:p>
        </p:txBody>
      </p:sp>
    </p:spTree>
    <p:extLst>
      <p:ext uri="{BB962C8B-B14F-4D97-AF65-F5344CB8AC3E}">
        <p14:creationId xmlns:p14="http://schemas.microsoft.com/office/powerpoint/2010/main" val="4097641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5860"/>
            <a:ext cx="9144000" cy="5186280"/>
          </a:xfrm>
          <a:prstGeom prst="rect">
            <a:avLst/>
          </a:prstGeom>
        </p:spPr>
      </p:pic>
      <p:sp>
        <p:nvSpPr>
          <p:cNvPr id="3" name="Title 2"/>
          <p:cNvSpPr>
            <a:spLocks noGrp="1"/>
          </p:cNvSpPr>
          <p:nvPr>
            <p:ph type="title"/>
          </p:nvPr>
        </p:nvSpPr>
        <p:spPr/>
        <p:txBody>
          <a:bodyPr/>
          <a:lstStyle/>
          <a:p>
            <a:r>
              <a:rPr lang="en-US" dirty="0" smtClean="0"/>
              <a:t>The U.S. HEP Program</a:t>
            </a:r>
            <a:endParaRPr lang="en-US" dirty="0"/>
          </a:p>
        </p:txBody>
      </p:sp>
      <p:sp>
        <p:nvSpPr>
          <p:cNvPr id="2" name="Content Placeholder 1"/>
          <p:cNvSpPr>
            <a:spLocks noGrp="1"/>
          </p:cNvSpPr>
          <p:nvPr>
            <p:ph idx="1"/>
          </p:nvPr>
        </p:nvSpPr>
        <p:spPr>
          <a:xfrm>
            <a:off x="1243173" y="866776"/>
            <a:ext cx="7748426" cy="5610224"/>
          </a:xfrm>
        </p:spPr>
        <p:txBody>
          <a:bodyPr>
            <a:normAutofit/>
          </a:bodyPr>
          <a:lstStyle/>
          <a:p>
            <a:pPr marL="0" indent="0">
              <a:buNone/>
            </a:pPr>
            <a:r>
              <a:rPr lang="en-US" sz="2000" dirty="0" smtClean="0"/>
              <a:t>U.S. particle </a:t>
            </a:r>
            <a:r>
              <a:rPr lang="en-US" sz="2000" dirty="0"/>
              <a:t>physics </a:t>
            </a:r>
            <a:r>
              <a:rPr lang="en-US" sz="2000" dirty="0" smtClean="0"/>
              <a:t>research involves over 150 </a:t>
            </a:r>
            <a:r>
              <a:rPr lang="en-US" sz="2000" dirty="0"/>
              <a:t>universities </a:t>
            </a:r>
            <a:r>
              <a:rPr lang="en-US" sz="2000" dirty="0" smtClean="0"/>
              <a:t>and </a:t>
            </a:r>
            <a:r>
              <a:rPr lang="en-US" sz="2000" dirty="0"/>
              <a:t>laboratories in 43 states (plus Washington DC and Puerto Rico</a:t>
            </a:r>
            <a:r>
              <a:rPr lang="en-US" sz="2000" dirty="0" smtClean="0"/>
              <a:t>)</a:t>
            </a:r>
            <a:endParaRPr lang="en-US" sz="2000" dirty="0"/>
          </a:p>
        </p:txBody>
      </p:sp>
      <p:sp>
        <p:nvSpPr>
          <p:cNvPr id="6" name="Content Placeholder 1"/>
          <p:cNvSpPr txBox="1">
            <a:spLocks/>
          </p:cNvSpPr>
          <p:nvPr/>
        </p:nvSpPr>
        <p:spPr bwMode="auto">
          <a:xfrm>
            <a:off x="102742" y="5928189"/>
            <a:ext cx="9041257" cy="929811"/>
          </a:xfrm>
          <a:prstGeom prst="rect">
            <a:avLst/>
          </a:prstGeom>
          <a:noFill/>
          <a:ln w="9525">
            <a:noFill/>
            <a:miter lim="800000"/>
            <a:headEnd/>
            <a:tailEnd/>
          </a:ln>
        </p:spPr>
        <p:txBody>
          <a:bodyPr vert="horz" wrap="square" lIns="91429" tIns="45714" rIns="91429" bIns="45714" numCol="1" anchor="t" anchorCtr="0" compatLnSpc="1">
            <a:prstTxWarp prst="textNoShape">
              <a:avLst/>
            </a:prstTxWarp>
            <a:noAutofit/>
          </a:bodyPr>
          <a:lstStyle>
            <a:lvl1pPr marL="342860" indent="-342860" algn="l" rtl="0" eaLnBrk="0" fontAlgn="base" hangingPunct="0">
              <a:spcBef>
                <a:spcPct val="20000"/>
              </a:spcBef>
              <a:spcAft>
                <a:spcPct val="0"/>
              </a:spcAft>
              <a:buFont typeface="Arial" charset="0"/>
              <a:buChar char="•"/>
              <a:defRPr lang="en-US" sz="2400" b="1" kern="1200">
                <a:solidFill>
                  <a:schemeClr val="tx1"/>
                </a:solidFill>
                <a:latin typeface="+mn-lt"/>
                <a:ea typeface="+mn-ea"/>
                <a:cs typeface="Arial" pitchFamily="34" charset="0"/>
              </a:defRPr>
            </a:lvl1pPr>
            <a:lvl2pPr marL="742863" indent="-285717" algn="l" rtl="0" eaLnBrk="0" fontAlgn="base" hangingPunct="0">
              <a:spcBef>
                <a:spcPct val="20000"/>
              </a:spcBef>
              <a:spcAft>
                <a:spcPct val="0"/>
              </a:spcAft>
              <a:buFont typeface="Arial" charset="0"/>
              <a:buChar char="–"/>
              <a:defRPr lang="en-US" sz="2200" kern="1200">
                <a:solidFill>
                  <a:srgbClr val="367317"/>
                </a:solidFill>
                <a:latin typeface="+mn-lt"/>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3pPr>
            <a:lvl4pPr marL="1600013"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4pPr>
            <a:lvl5pPr marL="2057159" indent="-228573" algn="l" rtl="0" eaLnBrk="0" fontAlgn="base" hangingPunct="0">
              <a:spcBef>
                <a:spcPct val="20000"/>
              </a:spcBef>
              <a:spcAft>
                <a:spcPct val="0"/>
              </a:spcAft>
              <a:buFont typeface="Arial" charset="0"/>
              <a:buChar char="»"/>
              <a:defRPr lang="en-US" sz="2000" kern="1200">
                <a:solidFill>
                  <a:schemeClr val="tx2"/>
                </a:solidFill>
                <a:latin typeface="+mn-lt"/>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97" indent="-342900" eaLnBrk="1" hangingPunct="1">
              <a:buFont typeface="Arial" panose="020B0604020202020204" pitchFamily="34" charset="0"/>
              <a:buChar char="•"/>
            </a:pPr>
            <a:r>
              <a:rPr lang="en-US" sz="1400" dirty="0">
                <a:solidFill>
                  <a:schemeClr val="tx1">
                    <a:lumMod val="75000"/>
                    <a:lumOff val="25000"/>
                  </a:schemeClr>
                </a:solidFill>
              </a:rPr>
              <a:t>Major activities at 5 national laboratories (ANL, BNL, FNAL, LBNL, </a:t>
            </a:r>
            <a:r>
              <a:rPr lang="en-US" sz="1400" dirty="0" smtClean="0">
                <a:solidFill>
                  <a:schemeClr val="tx1">
                    <a:lumMod val="75000"/>
                    <a:lumOff val="25000"/>
                  </a:schemeClr>
                </a:solidFill>
              </a:rPr>
              <a:t>SLAC) involving ~2,600 </a:t>
            </a:r>
            <a:r>
              <a:rPr lang="en-US" sz="1400" dirty="0">
                <a:solidFill>
                  <a:schemeClr val="tx1">
                    <a:lumMod val="75000"/>
                    <a:lumOff val="25000"/>
                  </a:schemeClr>
                </a:solidFill>
              </a:rPr>
              <a:t>FTEs</a:t>
            </a:r>
          </a:p>
          <a:p>
            <a:pPr marL="400097" indent="-342900" eaLnBrk="1" hangingPunct="1">
              <a:buFont typeface="Arial" panose="020B0604020202020204" pitchFamily="34" charset="0"/>
              <a:buChar char="•"/>
            </a:pPr>
            <a:r>
              <a:rPr lang="en-US" sz="1400" dirty="0">
                <a:solidFill>
                  <a:schemeClr val="tx1">
                    <a:lumMod val="75000"/>
                    <a:lumOff val="25000"/>
                  </a:schemeClr>
                </a:solidFill>
              </a:rPr>
              <a:t>University research program consists of ~250 active grants to &gt;100 institutions, involving </a:t>
            </a:r>
            <a:r>
              <a:rPr lang="en-US" sz="1400" dirty="0" smtClean="0">
                <a:solidFill>
                  <a:schemeClr val="tx1">
                    <a:lumMod val="75000"/>
                    <a:lumOff val="25000"/>
                  </a:schemeClr>
                </a:solidFill>
              </a:rPr>
              <a:t>~1,700 </a:t>
            </a:r>
            <a:r>
              <a:rPr lang="en-US" sz="1400" dirty="0">
                <a:solidFill>
                  <a:schemeClr val="tx1">
                    <a:lumMod val="75000"/>
                    <a:lumOff val="25000"/>
                  </a:schemeClr>
                </a:solidFill>
              </a:rPr>
              <a:t>FTEs</a:t>
            </a:r>
          </a:p>
          <a:p>
            <a:pPr marL="400097" indent="-342900" eaLnBrk="1" hangingPunct="1">
              <a:buFont typeface="Arial" panose="020B0604020202020204" pitchFamily="34" charset="0"/>
              <a:buChar char="•"/>
            </a:pPr>
            <a:r>
              <a:rPr lang="en-US" sz="1400" dirty="0">
                <a:solidFill>
                  <a:schemeClr val="tx1">
                    <a:lumMod val="75000"/>
                    <a:lumOff val="25000"/>
                  </a:schemeClr>
                </a:solidFill>
              </a:rPr>
              <a:t>A few small, specialized research efforts at other SC and NNSA labs </a:t>
            </a:r>
          </a:p>
          <a:p>
            <a:pPr marL="400097" indent="-342900" eaLnBrk="1" hangingPunct="1">
              <a:buFont typeface="Arial" panose="020B0604020202020204" pitchFamily="34" charset="0"/>
              <a:buChar char="•"/>
            </a:pPr>
            <a:endParaRPr lang="en-US" sz="1400" dirty="0">
              <a:solidFill>
                <a:schemeClr val="tx1">
                  <a:lumMod val="75000"/>
                  <a:lumOff val="25000"/>
                </a:schemeClr>
              </a:solidFill>
            </a:endParaRPr>
          </a:p>
        </p:txBody>
      </p:sp>
      <p:sp>
        <p:nvSpPr>
          <p:cNvPr id="7" name="Slide Number Placeholder 6"/>
          <p:cNvSpPr>
            <a:spLocks noGrp="1"/>
          </p:cNvSpPr>
          <p:nvPr>
            <p:ph type="sldNum" sz="quarter" idx="11"/>
          </p:nvPr>
        </p:nvSpPr>
        <p:spPr/>
        <p:txBody>
          <a:bodyPr/>
          <a:lstStyle/>
          <a:p>
            <a:fld id="{26CA2777-A89F-4130-B308-73BB65955918}" type="slidenum">
              <a:rPr lang="en-US" smtClean="0">
                <a:solidFill>
                  <a:srgbClr val="0F6636"/>
                </a:solidFill>
              </a:rPr>
              <a:pPr/>
              <a:t>8</a:t>
            </a:fld>
            <a:endParaRPr lang="en-US" dirty="0">
              <a:solidFill>
                <a:srgbClr val="0F6636"/>
              </a:solidFill>
            </a:endParaRPr>
          </a:p>
        </p:txBody>
      </p:sp>
    </p:spTree>
    <p:extLst>
      <p:ext uri="{BB962C8B-B14F-4D97-AF65-F5344CB8AC3E}">
        <p14:creationId xmlns:p14="http://schemas.microsoft.com/office/powerpoint/2010/main" val="3182060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atwabi\AppData\Local\Microsoft\Windows\Temporary Internet Files\Content.IE5\HJW0H0XS\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56053" y="4258100"/>
            <a:ext cx="6108698" cy="968807"/>
          </a:xfrm>
          <a:prstGeom prst="roundRect">
            <a:avLst/>
          </a:prstGeom>
          <a:gradFill flip="none" rotWithShape="1">
            <a:gsLst>
              <a:gs pos="0">
                <a:schemeClr val="tx1">
                  <a:lumMod val="95000"/>
                  <a:lumOff val="5000"/>
                  <a:alpha val="50000"/>
                </a:schemeClr>
              </a:gs>
              <a:gs pos="89000">
                <a:schemeClr val="tx1">
                  <a:lumMod val="95000"/>
                  <a:lumOff val="5000"/>
                  <a:alpha val="50000"/>
                </a:schemeClr>
              </a:gs>
              <a:gs pos="100000">
                <a:schemeClr val="tx1">
                  <a:lumMod val="95000"/>
                  <a:lumOff val="5000"/>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solidFill>
                  <a:srgbClr val="FFFF00"/>
                </a:solidFill>
              </a:rPr>
              <a:t>HEP Budget AND ISSUES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2438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OE Office of Science Colors">
      <a:dk1>
        <a:srgbClr val="000000"/>
      </a:dk1>
      <a:lt1>
        <a:srgbClr val="FFFFFF"/>
      </a:lt1>
      <a:dk2>
        <a:srgbClr val="0F6636"/>
      </a:dk2>
      <a:lt2>
        <a:srgbClr val="FFFFFF"/>
      </a:lt2>
      <a:accent1>
        <a:srgbClr val="0F6636"/>
      </a:accent1>
      <a:accent2>
        <a:srgbClr val="F3C727"/>
      </a:accent2>
      <a:accent3>
        <a:srgbClr val="C0504D"/>
      </a:accent3>
      <a:accent4>
        <a:srgbClr val="1F497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5491</Words>
  <Application>Microsoft Office PowerPoint</Application>
  <PresentationFormat>On-screen Show (4:3)</PresentationFormat>
  <Paragraphs>655</Paragraphs>
  <Slides>54</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3" baseType="lpstr">
      <vt:lpstr>Arial</vt:lpstr>
      <vt:lpstr>Calibri</vt:lpstr>
      <vt:lpstr>Courier New</vt:lpstr>
      <vt:lpstr>Helvetica</vt:lpstr>
      <vt:lpstr>Open Sans Semibold</vt:lpstr>
      <vt:lpstr>Times New Roman</vt:lpstr>
      <vt:lpstr>Wingdings</vt:lpstr>
      <vt:lpstr>Office Theme</vt:lpstr>
      <vt:lpstr>Graph</vt:lpstr>
      <vt:lpstr>Status of the DOE High Energy Physics Program</vt:lpstr>
      <vt:lpstr>The High Energy Physics Program Mission</vt:lpstr>
      <vt:lpstr>Known Unknowns in Particle Physics</vt:lpstr>
      <vt:lpstr>A Long-term Strategy to Enable Discovery</vt:lpstr>
      <vt:lpstr>Particle Physics Is a Global Field</vt:lpstr>
      <vt:lpstr>The Science Drivers of Particle Physics</vt:lpstr>
      <vt:lpstr>Enabling the Next Discovery</vt:lpstr>
      <vt:lpstr>The U.S. HEP Program</vt:lpstr>
      <vt:lpstr>HEP Budget AND ISSUES</vt:lpstr>
      <vt:lpstr>Funding Trends by Fiscal Year (FY 2016 shows President’s Request)</vt:lpstr>
      <vt:lpstr>FY 2016 HEP Funding by Activity</vt:lpstr>
      <vt:lpstr>DOE HEP Program Status</vt:lpstr>
      <vt:lpstr>Energy Frontier</vt:lpstr>
      <vt:lpstr>Enabling Discovery at the Energy Frontier</vt:lpstr>
      <vt:lpstr>Energy Frontier Highlight: LHC Prepares for Run 2</vt:lpstr>
      <vt:lpstr>Energy Frontier Status</vt:lpstr>
      <vt:lpstr>Energy Frontier Strategy</vt:lpstr>
      <vt:lpstr>Intensity Frontier</vt:lpstr>
      <vt:lpstr>Enabling Discovery at the Intensity Frontier</vt:lpstr>
      <vt:lpstr>Intensity Frontier Highlight: International Collaboration Established for DUNE</vt:lpstr>
      <vt:lpstr>Intensity Frontier Status</vt:lpstr>
      <vt:lpstr>Intensity Frontier Strategy</vt:lpstr>
      <vt:lpstr>Cosmic Frontier</vt:lpstr>
      <vt:lpstr>Enabling Discovery at the Cosmic Frontier</vt:lpstr>
      <vt:lpstr>Cosmic Frontier Highlight: DES Discovers Dwarf Galaxies, FGST Constrains Dark Matter</vt:lpstr>
      <vt:lpstr>Cosmic Frontier Status</vt:lpstr>
      <vt:lpstr>Cosmic Frontier Strategy</vt:lpstr>
      <vt:lpstr>Advanced Technology R&amp;D</vt:lpstr>
      <vt:lpstr>Enabling Discovery though Advanced Technology R&amp;D</vt:lpstr>
      <vt:lpstr>Recent Results from Advanced Technology R&amp;D</vt:lpstr>
      <vt:lpstr>Advanced Technology R&amp;D Strategy</vt:lpstr>
      <vt:lpstr>Accelerator Stewardship</vt:lpstr>
      <vt:lpstr>The Accelerator R&amp;D Stewardship Program</vt:lpstr>
      <vt:lpstr>Accelerator R&amp;D Stewardship Program Awards</vt:lpstr>
      <vt:lpstr>Future Strategy Planning</vt:lpstr>
      <vt:lpstr>The Future of U.S. Particle Physics</vt:lpstr>
      <vt:lpstr>P5 Construction and Physics Timeline</vt:lpstr>
      <vt:lpstr>Timeline for Updating the U.S. Strategy</vt:lpstr>
      <vt:lpstr>Conclusion</vt:lpstr>
      <vt:lpstr>Backup</vt:lpstr>
      <vt:lpstr>The FY 2016 HEP Budget Request</vt:lpstr>
      <vt:lpstr>Energy Frontier Highlight: Combined ATLAS and CMS Higgs Mass Measurement</vt:lpstr>
      <vt:lpstr>Intensity Frontier Highlight: MINOS/MINOS+ Further Constrain Sterile Neutrinos</vt:lpstr>
      <vt:lpstr>Advanced Technology R&amp;D Highlight: Advances in SRF Performance</vt:lpstr>
      <vt:lpstr>FY 2016 HEP Budget Request Overview</vt:lpstr>
      <vt:lpstr>Context: P5 HEP Budget Scenarios</vt:lpstr>
      <vt:lpstr>FY 2016 High Energy Physics Budget</vt:lpstr>
      <vt:lpstr>HEP Program: FY 2016 Priorities</vt:lpstr>
      <vt:lpstr>HEP Program: FY 2016 Priorities</vt:lpstr>
      <vt:lpstr>HEP Facilities and Operations FY 2016 Request: $262,658,000</vt:lpstr>
      <vt:lpstr>HEP Projects FY 2016 Request: Projects $113,401,000; Construction $56,100,000</vt:lpstr>
      <vt:lpstr>High Energy Physics Highlights: Recent Major Prizes and Awards in HEP</vt:lpstr>
      <vt:lpstr>High Energy Physics Highlights: BELLA Sets Record in Laser-driven Plasma Wakefield Acceleration</vt:lpstr>
      <vt:lpstr>U.S. Investments Towards an ILC: LCLS-II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2015-04-03T21:19:10Z</dcterms:created>
  <dcterms:modified xsi:type="dcterms:W3CDTF">2015-04-24T15:50:20Z</dcterms:modified>
</cp:coreProperties>
</file>