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320" r:id="rId2"/>
    <p:sldId id="323" r:id="rId3"/>
    <p:sldId id="319" r:id="rId4"/>
    <p:sldId id="287" r:id="rId5"/>
    <p:sldId id="288" r:id="rId6"/>
    <p:sldId id="289" r:id="rId7"/>
    <p:sldId id="290" r:id="rId8"/>
    <p:sldId id="291" r:id="rId9"/>
    <p:sldId id="292" r:id="rId10"/>
    <p:sldId id="324" r:id="rId11"/>
    <p:sldId id="325" r:id="rId12"/>
    <p:sldId id="295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26" r:id="rId33"/>
    <p:sldId id="321" r:id="rId34"/>
    <p:sldId id="32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0"/>
    <a:srgbClr val="FF1FC5"/>
    <a:srgbClr val="8200FF"/>
    <a:srgbClr val="04FFFE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84" autoAdjust="0"/>
    <p:restoredTop sz="93710" autoAdjust="0"/>
  </p:normalViewPr>
  <p:slideViewPr>
    <p:cSldViewPr snapToGrid="0" snapToObjects="1">
      <p:cViewPr varScale="1">
        <p:scale>
          <a:sx n="71" d="100"/>
          <a:sy n="71" d="100"/>
        </p:scale>
        <p:origin x="31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6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122A7-4A3A-8C4E-8B50-7AA05669A9AD}" type="datetimeFigureOut">
              <a:rPr lang="en-US" smtClean="0"/>
              <a:t>6/15/2015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476E2-C296-2547-9BD6-37CCCE659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18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E8D5-1253-40D9-AEF3-E0E04E9D73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29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Nat. Mater. 14, 193 (2015)</a:t>
            </a:r>
            <a:r>
              <a:rPr lang="en-US" baseline="0" dirty="0" smtClean="0"/>
              <a:t> is from Prof. </a:t>
            </a:r>
            <a:r>
              <a:rPr lang="en-US" baseline="0" dirty="0" err="1" smtClean="0"/>
              <a:t>Jingsong</a:t>
            </a:r>
            <a:r>
              <a:rPr lang="en-US" baseline="0" dirty="0" smtClean="0"/>
              <a:t> Huang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graph shows the comparison between MAPbI3 and a typical ferroelectrics BFO. By showing I/E and P/E hysteresis, MAPbI3 shows very different features compared to BFO, indicating that MAPbI3 is not ferroelectric.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76E2-C296-2547-9BD6-37CCCE659D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59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plotted 3D domain graph here is the simulation cooling</a:t>
            </a:r>
            <a:r>
              <a:rPr lang="en-US" baseline="0" dirty="0" smtClean="0"/>
              <a:t> to 50K. But ferroelectric domain can exist even &gt;350 K from the simulation.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76E2-C296-2547-9BD6-37CCCE659D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9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1E8D5-1253-40D9-AEF3-E0E04E9D73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98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76E2-C296-2547-9BD6-37CCCE659D8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6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saying that shift current may also explain the I/V hysteresis, the next section</a:t>
            </a:r>
            <a:r>
              <a:rPr lang="en-US" baseline="0" dirty="0" smtClean="0"/>
              <a:t> about hysteresis can start more naturally.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76E2-C296-2547-9BD6-37CCCE659D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20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76E2-C296-2547-9BD6-37CCCE659D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476E2-C296-2547-9BD6-37CCCE659D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27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808547-6ECC-4D8D-B793-3C759C286833}" type="datetimeFigureOut">
              <a:rPr lang="en-US" smtClean="0"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58842F-97B8-40F8-803C-91E1857EE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09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808547-6ECC-4D8D-B793-3C759C286833}" type="datetimeFigureOut">
              <a:rPr lang="en-US" smtClean="0"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58842F-97B8-40F8-803C-91E1857EE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6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808547-6ECC-4D8D-B793-3C759C286833}" type="datetimeFigureOut">
              <a:rPr lang="en-US" smtClean="0"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58842F-97B8-40F8-803C-91E1857EE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4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808547-6ECC-4D8D-B793-3C759C286833}" type="datetimeFigureOut">
              <a:rPr lang="en-US" smtClean="0"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58842F-97B8-40F8-803C-91E1857EE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7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808547-6ECC-4D8D-B793-3C759C286833}" type="datetimeFigureOut">
              <a:rPr lang="en-US" smtClean="0"/>
              <a:t>6/15/2015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58842F-97B8-40F8-803C-91E1857EE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467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808547-6ECC-4D8D-B793-3C759C286833}" type="datetimeFigureOut">
              <a:rPr lang="en-US" smtClean="0"/>
              <a:t>6/15/2015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58842F-97B8-40F8-803C-91E1857EE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3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808547-6ECC-4D8D-B793-3C759C286833}" type="datetimeFigureOut">
              <a:rPr lang="en-US" smtClean="0"/>
              <a:t>6/15/2015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58842F-97B8-40F8-803C-91E1857EE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42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808547-6ECC-4D8D-B793-3C759C286833}" type="datetimeFigureOut">
              <a:rPr lang="en-US" smtClean="0"/>
              <a:t>6/15/2015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58842F-97B8-40F8-803C-91E1857EE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3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808547-6ECC-4D8D-B793-3C759C286833}" type="datetimeFigureOut">
              <a:rPr lang="en-US" smtClean="0"/>
              <a:t>6/15/2015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58842F-97B8-40F8-803C-91E1857EE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808547-6ECC-4D8D-B793-3C759C286833}" type="datetimeFigureOut">
              <a:rPr lang="en-US" smtClean="0"/>
              <a:t>6/15/2015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58842F-97B8-40F8-803C-91E1857EE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83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808547-6ECC-4D8D-B793-3C759C286833}" type="datetimeFigureOut">
              <a:rPr lang="en-US" smtClean="0"/>
              <a:t>6/15/2015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E58842F-97B8-40F8-803C-91E1857EE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14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 flipV="1">
            <a:off x="0" y="691444"/>
            <a:ext cx="9156700" cy="794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0" y="6591088"/>
            <a:ext cx="9156699" cy="1588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8638411" y="6597087"/>
            <a:ext cx="502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9328944-60C9-4710-8F64-919DADC44B21}" type="slidenum">
              <a:rPr lang="en-US" sz="1100" smtClean="0">
                <a:solidFill>
                  <a:srgbClr val="898989"/>
                </a:solidFill>
                <a:latin typeface="Arial" pitchFamily="34" charset="0"/>
                <a:cs typeface="Arial" pitchFamily="34" charset="0"/>
              </a:rPr>
              <a:pPr algn="ctr"/>
              <a:t>‹#›</a:t>
            </a:fld>
            <a:endParaRPr lang="en-US" sz="1100" dirty="0">
              <a:solidFill>
                <a:srgbClr val="89898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2562" y="6597087"/>
            <a:ext cx="82705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 smtClean="0">
                <a:solidFill>
                  <a:srgbClr val="898989"/>
                </a:solidFill>
                <a:latin typeface="Arial" pitchFamily="34" charset="0"/>
                <a:cs typeface="Arial" pitchFamily="34" charset="0"/>
              </a:rPr>
              <a:t>June 15</a:t>
            </a:r>
            <a:r>
              <a:rPr lang="en-US" sz="1100" baseline="0" dirty="0" smtClean="0">
                <a:solidFill>
                  <a:srgbClr val="898989"/>
                </a:solidFill>
                <a:latin typeface="Arial" pitchFamily="34" charset="0"/>
                <a:cs typeface="Arial" pitchFamily="34" charset="0"/>
              </a:rPr>
              <a:t>,2015</a:t>
            </a:r>
            <a:r>
              <a:rPr lang="en-US" sz="1100" dirty="0" smtClean="0">
                <a:solidFill>
                  <a:srgbClr val="898989"/>
                </a:solidFill>
                <a:latin typeface="Arial" pitchFamily="34" charset="0"/>
                <a:cs typeface="Arial" pitchFamily="34" charset="0"/>
              </a:rPr>
              <a:t>	</a:t>
            </a:r>
          </a:p>
        </p:txBody>
      </p:sp>
      <p:pic>
        <p:nvPicPr>
          <p:cNvPr id="13" name="Picture 6" descr="http://www.seas.upenn.edu/~mega/images/penn.gif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9503" y="67734"/>
            <a:ext cx="612854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623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33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3955" y="1612900"/>
            <a:ext cx="9144000" cy="2108199"/>
          </a:xfrm>
        </p:spPr>
        <p:txBody>
          <a:bodyPr anchor="b"/>
          <a:lstStyle/>
          <a:p>
            <a:r>
              <a:rPr lang="en-US" sz="3000" b="1" dirty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Open </a:t>
            </a:r>
            <a:r>
              <a:rPr lang="en-US" sz="30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Questions in </a:t>
            </a:r>
            <a:r>
              <a:rPr lang="en-US" sz="3000" b="1" dirty="0" err="1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Organometal</a:t>
            </a:r>
            <a:r>
              <a:rPr lang="en-US" sz="30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 Halide </a:t>
            </a:r>
            <a:r>
              <a:rPr lang="en-US" sz="3000" b="1" dirty="0" err="1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Perovskites</a:t>
            </a:r>
            <a:r>
              <a:rPr lang="en-US" sz="30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: </a:t>
            </a:r>
            <a:br>
              <a:rPr lang="en-US" sz="30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</a:br>
            <a:r>
              <a:rPr lang="en-US" sz="3000" b="1" dirty="0" err="1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Ferroelectricity</a:t>
            </a:r>
            <a:r>
              <a:rPr lang="en-US" sz="3000" b="1" dirty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, Ion </a:t>
            </a:r>
            <a:r>
              <a:rPr lang="en-US" sz="30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migration, </a:t>
            </a:r>
            <a:br>
              <a:rPr lang="en-US" sz="30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</a:br>
            <a:r>
              <a:rPr lang="en-US" sz="30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and </a:t>
            </a:r>
            <a:r>
              <a:rPr lang="en-US" sz="3000" b="1" dirty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Long carrier lifetime</a:t>
            </a:r>
            <a:br>
              <a:rPr lang="en-US" sz="3000" b="1" dirty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</a:br>
            <a:endParaRPr lang="en-US" sz="3000" b="1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Light"/>
              <a:cs typeface="Helvetica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2156" y="3830288"/>
            <a:ext cx="6858000" cy="1655762"/>
          </a:xfrm>
        </p:spPr>
        <p:txBody>
          <a:bodyPr/>
          <a:lstStyle/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Andrew M. Rappe</a:t>
            </a:r>
            <a:b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The </a:t>
            </a:r>
            <a:r>
              <a:rPr lang="en-US" dirty="0" err="1">
                <a:latin typeface="Helvetica Neue" charset="0"/>
                <a:ea typeface="Helvetica Neue" charset="0"/>
                <a:cs typeface="Helvetica Neue" charset="0"/>
              </a:rPr>
              <a:t>Makineni</a:t>
            </a: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 Theoretical Laboratories</a:t>
            </a: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Department of Chemistry</a:t>
            </a:r>
            <a:b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University of Pennsylvania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7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0"/>
          <p:cNvSpPr txBox="1">
            <a:spLocks/>
          </p:cNvSpPr>
          <p:nvPr/>
        </p:nvSpPr>
        <p:spPr>
          <a:xfrm>
            <a:off x="244930" y="-101598"/>
            <a:ext cx="6106917" cy="828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prstClr val="black"/>
              </a:buClr>
              <a:buSzPct val="25000"/>
            </a:pP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Bulk photovoltaic effect (BPVE)</a:t>
            </a:r>
            <a:endParaRPr lang="en-US" sz="3200" b="1" dirty="0">
              <a:solidFill>
                <a:prstClr val="black">
                  <a:lumMod val="85000"/>
                  <a:lumOff val="15000"/>
                </a:prstClr>
              </a:solidFill>
              <a:latin typeface="BatangChe" panose="02030609000101010101" pitchFamily="49" charset="-127"/>
              <a:ea typeface="BatangChe" panose="02030609000101010101" pitchFamily="49" charset="-127"/>
              <a:sym typeface="Calibri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78029" y="1283032"/>
            <a:ext cx="7543800" cy="521283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9436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86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</a:rPr>
              <a:t>Intrinsically generated photocurrents and </a:t>
            </a:r>
            <a:r>
              <a:rPr lang="en-US" dirty="0" err="1" smtClean="0">
                <a:solidFill>
                  <a:schemeClr val="tx1"/>
                </a:solidFill>
              </a:rPr>
              <a:t>photovoltages</a:t>
            </a:r>
            <a:r>
              <a:rPr lang="en-US" dirty="0" smtClean="0">
                <a:solidFill>
                  <a:schemeClr val="tx1"/>
                </a:solidFill>
              </a:rPr>
              <a:t> from single phase bulk material</a:t>
            </a:r>
          </a:p>
          <a:p>
            <a:pPr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</a:rPr>
              <a:t>Observed in experiments: 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</a:rPr>
              <a:t>Inversion symmetry breaking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</a:rPr>
              <a:t>Maybe parallel, antiparallel, </a:t>
            </a:r>
          </a:p>
          <a:p>
            <a:pPr marL="457200" lvl="1" indent="0">
              <a:buClr>
                <a:schemeClr val="tx1"/>
              </a:buClr>
              <a:buFont typeface="Arial" pitchFamily="34" charset="0"/>
              <a:buNone/>
            </a:pPr>
            <a:r>
              <a:rPr lang="en-US" dirty="0" smtClean="0">
                <a:solidFill>
                  <a:schemeClr val="tx1"/>
                </a:solidFill>
              </a:rPr>
              <a:t>	or even perpendicular </a:t>
            </a:r>
          </a:p>
          <a:p>
            <a:pPr marL="457200" lvl="1" indent="0">
              <a:buClr>
                <a:schemeClr val="tx1"/>
              </a:buClr>
              <a:buFont typeface="Arial" pitchFamily="34" charset="0"/>
              <a:buNone/>
            </a:pPr>
            <a:r>
              <a:rPr lang="en-US" dirty="0" smtClean="0">
                <a:solidFill>
                  <a:schemeClr val="tx1"/>
                </a:solidFill>
              </a:rPr>
              <a:t>	to material polarization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solidFill>
                  <a:schemeClr val="tx1"/>
                </a:solidFill>
              </a:rPr>
              <a:t>Strong frequency dependence</a:t>
            </a:r>
          </a:p>
          <a:p>
            <a:pPr marL="457200" lvl="1" indent="0">
              <a:buClr>
                <a:schemeClr val="tx1"/>
              </a:buClr>
              <a:buFont typeface="Arial" pitchFamily="34" charset="0"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457200" lvl="1" indent="0">
              <a:buClr>
                <a:schemeClr val="tx1"/>
              </a:buClr>
              <a:buFont typeface="Arial" pitchFamily="34" charset="0"/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Shift current is the main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mechanism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for BPVE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 smtClean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80200" y="2518126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BaTiO</a:t>
            </a:r>
            <a:r>
              <a:rPr lang="en-US" baseline="-25000" dirty="0">
                <a:solidFill>
                  <a:prstClr val="black"/>
                </a:solidFill>
              </a:rPr>
              <a:t>3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2886841"/>
            <a:ext cx="4338547" cy="3192487"/>
          </a:xfrm>
          <a:prstGeom prst="rect">
            <a:avLst/>
          </a:prstGeom>
        </p:spPr>
      </p:pic>
      <p:pic>
        <p:nvPicPr>
          <p:cNvPr id="7" name="Picture 6" descr="http://www.upenn.edu/webservices/images/logos/shield.colo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0"/>
            <a:ext cx="7334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5561" y="5840981"/>
            <a:ext cx="58662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S. M. Young and A.M. </a:t>
            </a:r>
            <a:r>
              <a:rPr lang="en-US" sz="1400" dirty="0" err="1" smtClean="0"/>
              <a:t>Rappe</a:t>
            </a:r>
            <a:r>
              <a:rPr lang="en-US" sz="1400" dirty="0" smtClean="0"/>
              <a:t>, </a:t>
            </a:r>
            <a:r>
              <a:rPr lang="en-US" sz="1400" i="1" dirty="0" smtClean="0"/>
              <a:t>Phys. Rev. </a:t>
            </a:r>
            <a:r>
              <a:rPr lang="en-US" sz="1400" i="1" dirty="0" err="1" smtClean="0"/>
              <a:t>Lett</a:t>
            </a:r>
            <a:r>
              <a:rPr lang="en-US" sz="1400" i="1" dirty="0"/>
              <a:t>.</a:t>
            </a:r>
            <a:r>
              <a:rPr lang="en-US" sz="1400" i="1" dirty="0" smtClean="0"/>
              <a:t>, </a:t>
            </a:r>
            <a:r>
              <a:rPr lang="en-US" sz="1400" b="1" dirty="0" smtClean="0"/>
              <a:t>109</a:t>
            </a:r>
            <a:r>
              <a:rPr lang="en-US" sz="1400" dirty="0" smtClean="0"/>
              <a:t>, 116101 (2013)</a:t>
            </a:r>
          </a:p>
          <a:p>
            <a:r>
              <a:rPr lang="en-US" sz="1400" dirty="0" smtClean="0"/>
              <a:t>S. M. Young, F. Zheng, and A. M. </a:t>
            </a:r>
            <a:r>
              <a:rPr lang="en-US" sz="1400" dirty="0" err="1" smtClean="0"/>
              <a:t>Rappe</a:t>
            </a:r>
            <a:r>
              <a:rPr lang="en-US" sz="1400" dirty="0" smtClean="0"/>
              <a:t>, </a:t>
            </a:r>
            <a:r>
              <a:rPr lang="en-US" sz="1400" i="1" dirty="0"/>
              <a:t>Phys. Rev. </a:t>
            </a:r>
            <a:r>
              <a:rPr lang="en-US" sz="1400" i="1" dirty="0" err="1"/>
              <a:t>Lett</a:t>
            </a:r>
            <a:r>
              <a:rPr lang="en-US" sz="1400" dirty="0"/>
              <a:t>., </a:t>
            </a:r>
            <a:r>
              <a:rPr lang="en-US" sz="1400" b="1" dirty="0" smtClean="0"/>
              <a:t>109</a:t>
            </a:r>
            <a:r>
              <a:rPr lang="en-US" sz="1400" dirty="0" smtClean="0"/>
              <a:t>, 236601 (2013)</a:t>
            </a:r>
          </a:p>
          <a:p>
            <a:r>
              <a:rPr lang="en-US" sz="1400" dirty="0" smtClean="0"/>
              <a:t>V. I. </a:t>
            </a:r>
            <a:r>
              <a:rPr lang="en-US" sz="1400" dirty="0" err="1" smtClean="0"/>
              <a:t>Belinicher</a:t>
            </a:r>
            <a:r>
              <a:rPr lang="en-US" sz="1400" dirty="0"/>
              <a:t> </a:t>
            </a:r>
            <a:r>
              <a:rPr lang="en-US" sz="1400" dirty="0" smtClean="0"/>
              <a:t>and B. I. </a:t>
            </a:r>
            <a:r>
              <a:rPr lang="en-US" sz="1400" dirty="0" err="1" smtClean="0"/>
              <a:t>Sturman</a:t>
            </a:r>
            <a:r>
              <a:rPr lang="en-US" sz="1400" dirty="0" smtClean="0"/>
              <a:t>, </a:t>
            </a:r>
            <a:r>
              <a:rPr lang="en-US" sz="1400" i="1" dirty="0" err="1" smtClean="0"/>
              <a:t>Sov</a:t>
            </a:r>
            <a:r>
              <a:rPr lang="en-US" sz="1400" i="1" dirty="0" smtClean="0"/>
              <a:t>. Phys. </a:t>
            </a:r>
            <a:r>
              <a:rPr lang="en-US" sz="1400" i="1" dirty="0" err="1" smtClean="0"/>
              <a:t>Usp</a:t>
            </a:r>
            <a:r>
              <a:rPr lang="en-US" sz="1400" dirty="0" smtClean="0"/>
              <a:t>. 23(3), 199 (1980)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302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80"/>
          <p:cNvSpPr txBox="1">
            <a:spLocks/>
          </p:cNvSpPr>
          <p:nvPr/>
        </p:nvSpPr>
        <p:spPr>
          <a:xfrm>
            <a:off x="249102" y="-37333"/>
            <a:ext cx="3103698" cy="7305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prstClr val="black"/>
              </a:buClr>
              <a:buSzPct val="25000"/>
            </a:pP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Shift Current</a:t>
            </a:r>
            <a:endParaRPr lang="en-US" sz="3200" dirty="0">
              <a:solidFill>
                <a:prstClr val="black"/>
              </a:solidFill>
              <a:ea typeface="Calibri"/>
              <a:cs typeface="Corbel"/>
              <a:sym typeface="Calibri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/>
          <a:srcRect t="15222"/>
          <a:stretch/>
        </p:blipFill>
        <p:spPr bwMode="auto">
          <a:xfrm>
            <a:off x="325354" y="1761469"/>
            <a:ext cx="8610600" cy="13054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2" y="1337295"/>
            <a:ext cx="1198523" cy="25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60217" y="2500095"/>
            <a:ext cx="5256584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4153" y="1852023"/>
            <a:ext cx="5472608" cy="4541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7188" y="1522501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Transition intensity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3380" y="314280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Shift vector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220" y="6207351"/>
            <a:ext cx="5123236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i="1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Phys. Rev. B.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23, 5590 (1981), </a:t>
            </a:r>
            <a:r>
              <a:rPr lang="en-US" altLang="zh-CN" sz="1600" i="1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Phys. Rev. B. 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61</a:t>
            </a:r>
            <a:r>
              <a:rPr lang="en-US" altLang="zh-CN" sz="1600" dirty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, 5337 (2000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zh-CN" altLang="en-US" sz="1600" dirty="0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0889" y="3433520"/>
            <a:ext cx="552106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2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</a:rPr>
              <a:t>Quadratic </a:t>
            </a:r>
            <a:r>
              <a:rPr lang="en-US" sz="2200" dirty="0">
                <a:solidFill>
                  <a:prstClr val="black"/>
                </a:solidFill>
              </a:rPr>
              <a:t>in </a:t>
            </a:r>
            <a:r>
              <a:rPr lang="en-US" sz="2200" b="1" i="1" dirty="0">
                <a:solidFill>
                  <a:prstClr val="black"/>
                </a:solidFill>
              </a:rPr>
              <a:t>E</a:t>
            </a:r>
            <a:r>
              <a:rPr lang="en-US" sz="2200" dirty="0">
                <a:solidFill>
                  <a:prstClr val="black"/>
                </a:solidFill>
              </a:rPr>
              <a:t> field, linear in light intensity!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prstClr val="black"/>
                </a:solidFill>
              </a:rPr>
              <a:t>Need to break inversion symmetry</a:t>
            </a:r>
            <a:endParaRPr lang="en-US" sz="2200" dirty="0">
              <a:solidFill>
                <a:prstClr val="black"/>
              </a:solidFill>
            </a:endParaRPr>
          </a:p>
          <a:p>
            <a:r>
              <a:rPr lang="en-US" altLang="zh-CN" sz="2200" dirty="0">
                <a:solidFill>
                  <a:prstClr val="black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prstClr val="black"/>
                </a:solidFill>
              </a:rPr>
              <a:t>Rank 3 tensor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200" dirty="0">
              <a:solidFill>
                <a:prstClr val="black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986" y="3895015"/>
            <a:ext cx="2272464" cy="27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http://www.upenn.edu/webservices/images/logos/shield.colo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0"/>
            <a:ext cx="7334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31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-79380" y="46104"/>
            <a:ext cx="7863935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3200" b="1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Shift Current in MAPbI</a:t>
            </a:r>
            <a:r>
              <a:rPr lang="en-US" sz="3200" b="1" baseline="-2500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3</a:t>
            </a:r>
            <a:endParaRPr kumimoji="0" lang="en-US" sz="3200" b="1" u="none" strike="noStrike" kern="1200" cap="none" spc="0" normalizeH="0" baseline="-2500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8982" y="1885603"/>
            <a:ext cx="5560054" cy="377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053868" y="5614721"/>
            <a:ext cx="370005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Times New Roman" charset="0"/>
                <a:ea typeface="Times New Roman" charset="0"/>
                <a:cs typeface="Times New Roman" charset="0"/>
              </a:rPr>
              <a:t>5 </a:t>
            </a:r>
            <a:r>
              <a:rPr lang="el-GR" altLang="en-US" sz="2000" dirty="0">
                <a:latin typeface="Times New Roman" charset="0"/>
                <a:ea typeface="Times New Roman" charset="0"/>
                <a:cs typeface="Times New Roman" charset="0"/>
              </a:rPr>
              <a:t>μ</a:t>
            </a:r>
            <a:r>
              <a:rPr lang="en-US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C/cm</a:t>
            </a:r>
            <a:r>
              <a:rPr lang="en-US" altLang="en-US" sz="2000" baseline="30000" dirty="0" smtClean="0">
                <a:latin typeface="Times New Roman" charset="0"/>
                <a:ea typeface="Times New Roman" charset="0"/>
                <a:cs typeface="Times New Roman" charset="0"/>
              </a:rPr>
              <a:t>2  </a:t>
            </a:r>
            <a:r>
              <a:rPr lang="en-US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Polarization  Along </a:t>
            </a:r>
            <a:r>
              <a:rPr lang="en-US" altLang="en-US" sz="2000" i="1" dirty="0" smtClean="0">
                <a:latin typeface="Times New Roman" charset="0"/>
                <a:ea typeface="Times New Roman" charset="0"/>
                <a:cs typeface="Times New Roman" charset="0"/>
              </a:rPr>
              <a:t>c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Large Pb-I</a:t>
            </a:r>
            <a:r>
              <a:rPr lang="en-US" altLang="en-US" sz="2000" baseline="-25000" dirty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displacement</a:t>
            </a:r>
            <a:br>
              <a:rPr lang="en-US" alt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Polar</a:t>
            </a:r>
            <a:endParaRPr lang="en-US" altLang="en-US" sz="2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4629009" y="5614722"/>
            <a:ext cx="35751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latin typeface="Times New Roman" charset="0"/>
                <a:ea typeface="Times New Roman" charset="0"/>
                <a:cs typeface="Times New Roman" charset="0"/>
              </a:rPr>
              <a:t>Near </a:t>
            </a:r>
            <a:r>
              <a:rPr lang="en-US" altLang="en-US" sz="2000" dirty="0">
                <a:solidFill>
                  <a:srgbClr val="000090"/>
                </a:solidFill>
                <a:latin typeface="Times New Roman" charset="0"/>
                <a:ea typeface="Times New Roman" charset="0"/>
                <a:cs typeface="Times New Roman" charset="0"/>
              </a:rPr>
              <a:t>Net </a:t>
            </a:r>
            <a:r>
              <a:rPr lang="en-US" altLang="en-US" sz="2000" dirty="0" smtClean="0">
                <a:solidFill>
                  <a:srgbClr val="000090"/>
                </a:solidFill>
                <a:latin typeface="Times New Roman" charset="0"/>
                <a:ea typeface="Times New Roman" charset="0"/>
                <a:cs typeface="Times New Roman" charset="0"/>
              </a:rPr>
              <a:t>Zero Polarization</a:t>
            </a:r>
            <a:r>
              <a:rPr lang="en-US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Small Pb-I</a:t>
            </a:r>
            <a:r>
              <a:rPr lang="en-US" altLang="en-US" sz="20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altLang="en-US" sz="2000" dirty="0" smtClean="0">
                <a:latin typeface="Times New Roman" charset="0"/>
                <a:ea typeface="Times New Roman" charset="0"/>
                <a:cs typeface="Times New Roman" charset="0"/>
              </a:rPr>
              <a:t> displacement</a:t>
            </a:r>
            <a:br>
              <a:rPr lang="en-US" altLang="en-US" sz="20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en-US" sz="2000" b="1" dirty="0" smtClean="0">
                <a:latin typeface="Times New Roman" charset="0"/>
                <a:ea typeface="Times New Roman" charset="0"/>
                <a:cs typeface="Times New Roman" charset="0"/>
              </a:rPr>
              <a:t>Non-polar</a:t>
            </a:r>
            <a:endParaRPr lang="en-US" altLang="en-US" sz="20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883" y="823705"/>
            <a:ext cx="8828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Bulk photovoltaic effect </a:t>
            </a:r>
            <a:r>
              <a:rPr lang="en-US" altLang="zh-CN" sz="2000" dirty="0" smtClean="0">
                <a:latin typeface="Arial" charset="0"/>
                <a:ea typeface="Arial" charset="0"/>
                <a:cs typeface="Arial" charset="0"/>
              </a:rPr>
              <a:t>emerges when system loses inversion symmetry</a:t>
            </a:r>
            <a:br>
              <a:rPr lang="en-US" altLang="zh-CN" sz="20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altLang="zh-CN" sz="2000" dirty="0" smtClean="0">
                <a:latin typeface="Arial" charset="0"/>
                <a:ea typeface="Arial" charset="0"/>
                <a:cs typeface="Arial" charset="0"/>
              </a:rPr>
              <a:t>Shift current effect on two cases: Polar &amp; Non-polar</a:t>
            </a:r>
            <a:endParaRPr lang="zh-CN" alt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09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4082" y="765846"/>
            <a:ext cx="4655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Arial" charset="0"/>
                <a:ea typeface="Arial" charset="0"/>
                <a:cs typeface="Arial" charset="0"/>
              </a:rPr>
              <a:t> Higher response than BiFeO</a:t>
            </a:r>
            <a:r>
              <a:rPr lang="en-US" altLang="zh-CN" sz="20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altLang="zh-CN" sz="2000" dirty="0" smtClean="0">
                <a:latin typeface="Arial" charset="0"/>
                <a:ea typeface="Arial" charset="0"/>
                <a:cs typeface="Arial" charset="0"/>
              </a:rPr>
              <a:t> (BFO)</a:t>
            </a:r>
            <a:endParaRPr lang="zh-CN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7352" y="1812140"/>
            <a:ext cx="4386795" cy="3276067"/>
            <a:chOff x="25400" y="1633461"/>
            <a:chExt cx="4678947" cy="3494247"/>
          </a:xfrm>
        </p:grpSpPr>
        <p:pic>
          <p:nvPicPr>
            <p:cNvPr id="8195" name="Picture 3" descr="F:\zhfan\My Files\zhfan\LAB\Aug-27-2014_MAPbI_group-meeting\PNGs\PNGs\graph_m_sc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93" r="9473" b="6374"/>
            <a:stretch/>
          </p:blipFill>
          <p:spPr bwMode="auto">
            <a:xfrm>
              <a:off x="25400" y="1633461"/>
              <a:ext cx="4559300" cy="3208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>
              <a:off x="4090988" y="3040083"/>
              <a:ext cx="40976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914464" y="2711914"/>
              <a:ext cx="565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BFO</a:t>
              </a:r>
              <a:endParaRPr lang="zh-CN" alt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4090988" y="3040083"/>
              <a:ext cx="0" cy="1471759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380873" y="4471160"/>
              <a:ext cx="1323474" cy="65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 smtClean="0"/>
                <a:t>BFO </a:t>
              </a:r>
              <a:br>
                <a:rPr lang="en-US" altLang="zh-CN" dirty="0" smtClean="0"/>
              </a:br>
              <a:r>
                <a:rPr lang="en-US" altLang="zh-CN" sz="1600" i="1" dirty="0" smtClean="0"/>
                <a:t>E</a:t>
              </a:r>
              <a:r>
                <a:rPr lang="en-US" altLang="zh-CN" sz="1600" baseline="-25000" dirty="0" smtClean="0"/>
                <a:t>g</a:t>
              </a:r>
              <a:r>
                <a:rPr lang="en-US" altLang="zh-CN" sz="1600" dirty="0" smtClean="0"/>
                <a:t>=2.74 eV</a:t>
              </a:r>
              <a:endParaRPr lang="zh-CN" altLang="en-US" sz="1600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37571" y="2711914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i="1" dirty="0" err="1" smtClean="0"/>
                <a:t>zzZ</a:t>
              </a:r>
              <a:endParaRPr lang="zh-CN" altLang="en-US" i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47220" y="1869079"/>
            <a:ext cx="4216620" cy="2952130"/>
            <a:chOff x="4584700" y="1689099"/>
            <a:chExt cx="4507753" cy="3155957"/>
          </a:xfrm>
        </p:grpSpPr>
        <p:pic>
          <p:nvPicPr>
            <p:cNvPr id="8194" name="Picture 2" descr="F:\zhfan\My Files\zhfan\LAB\Aug-27-2014_MAPbI_group-meeting\PNGs\PNGs\graph_m_gl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87" r="9562" b="5974"/>
            <a:stretch/>
          </p:blipFill>
          <p:spPr bwMode="auto">
            <a:xfrm>
              <a:off x="4584700" y="1689099"/>
              <a:ext cx="4507753" cy="3155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8453467" y="3084733"/>
              <a:ext cx="565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BFO</a:t>
              </a:r>
              <a:endParaRPr lang="zh-CN" altLang="en-US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8590802" y="3429000"/>
              <a:ext cx="0" cy="1084004"/>
            </a:xfrm>
            <a:prstGeom prst="line">
              <a:avLst/>
            </a:prstGeom>
            <a:ln w="1905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596768" y="3429000"/>
              <a:ext cx="40976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043972" y="2716911"/>
              <a:ext cx="474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i="1" dirty="0" err="1" smtClean="0"/>
                <a:t>zzZ</a:t>
              </a:r>
              <a:endParaRPr lang="zh-CN" altLang="en-US" i="1" dirty="0"/>
            </a:p>
          </p:txBody>
        </p:sp>
      </p:grpSp>
      <p:sp>
        <p:nvSpPr>
          <p:cNvPr id="23" name="Title Placeholder 1"/>
          <p:cNvSpPr txBox="1">
            <a:spLocks/>
          </p:cNvSpPr>
          <p:nvPr/>
        </p:nvSpPr>
        <p:spPr>
          <a:xfrm>
            <a:off x="-79380" y="46104"/>
            <a:ext cx="7863935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3200" b="1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Shift Current in MAPbI</a:t>
            </a:r>
            <a:r>
              <a:rPr lang="en-US" sz="3200" b="1" baseline="-2500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3</a:t>
            </a:r>
            <a:endParaRPr kumimoji="0" lang="en-US" sz="3200" b="1" u="none" strike="noStrike" kern="1200" cap="none" spc="0" normalizeH="0" baseline="-2500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6109" y="5648696"/>
            <a:ext cx="8042628" cy="611872"/>
          </a:xfrm>
          <a:prstGeom prst="rect">
            <a:avLst/>
          </a:prstGeom>
          <a:solidFill>
            <a:srgbClr val="0000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 b="1">
                <a:ln w="6350">
                  <a:solidFill>
                    <a:srgbClr val="FF99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100" dirty="0" smtClean="0"/>
              <a:t>Higher response than BFO may explain large </a:t>
            </a:r>
            <a:r>
              <a:rPr lang="en-US" sz="2100" i="1" dirty="0" smtClean="0"/>
              <a:t>V</a:t>
            </a:r>
            <a:r>
              <a:rPr lang="en-US" sz="2100" baseline="-25000" dirty="0" smtClean="0"/>
              <a:t>oc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71243" y="5132831"/>
            <a:ext cx="63158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 (M1) gives larger response than Non-polar (M2)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555740" y="6565591"/>
            <a:ext cx="3139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i="1" dirty="0">
                <a:solidFill>
                  <a:srgbClr val="00B0F0"/>
                </a:solidFill>
              </a:rPr>
              <a:t>J. Phys. Chem. Lett. </a:t>
            </a:r>
            <a:r>
              <a:rPr lang="en-US" dirty="0">
                <a:solidFill>
                  <a:srgbClr val="00B0F0"/>
                </a:solidFill>
              </a:rPr>
              <a:t>6, </a:t>
            </a:r>
            <a:r>
              <a:rPr lang="en-US" dirty="0" smtClean="0">
                <a:solidFill>
                  <a:srgbClr val="00B0F0"/>
                </a:solidFill>
              </a:rPr>
              <a:t>31 </a:t>
            </a:r>
            <a:r>
              <a:rPr lang="en-US" dirty="0">
                <a:solidFill>
                  <a:srgbClr val="00B0F0"/>
                </a:solidFill>
              </a:rPr>
              <a:t>(2015)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78306" y="1410666"/>
            <a:ext cx="410169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defRPr>
            </a:lvl1pPr>
          </a:lstStyle>
          <a:p>
            <a:r>
              <a:rPr lang="en-US" dirty="0"/>
              <a:t>Shift </a:t>
            </a:r>
            <a:r>
              <a:rPr lang="en-US" dirty="0" smtClean="0"/>
              <a:t>current  </a:t>
            </a:r>
            <a:r>
              <a:rPr lang="en-US" dirty="0"/>
              <a:t>(thin limit)</a:t>
            </a:r>
            <a:endParaRPr lang="en-US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5428768" y="1405440"/>
            <a:ext cx="333507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defRPr>
            </a:lvl1pPr>
          </a:lstStyle>
          <a:p>
            <a:r>
              <a:rPr lang="en-US" dirty="0"/>
              <a:t>Glass </a:t>
            </a:r>
            <a:r>
              <a:rPr lang="en-US" dirty="0" smtClean="0"/>
              <a:t>coefficient (thick </a:t>
            </a:r>
            <a:r>
              <a:rPr lang="en-US" dirty="0"/>
              <a:t>limit)</a:t>
            </a:r>
          </a:p>
        </p:txBody>
      </p:sp>
    </p:spTree>
    <p:extLst>
      <p:ext uri="{BB962C8B-B14F-4D97-AF65-F5344CB8AC3E}">
        <p14:creationId xmlns:p14="http://schemas.microsoft.com/office/powerpoint/2010/main" val="7951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/>
        </p:nvSpPr>
        <p:spPr>
          <a:xfrm>
            <a:off x="-79380" y="46104"/>
            <a:ext cx="7863935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Current-Voltage Hysteresis 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73678" y="952157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J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-</a:t>
            </a:r>
            <a:r>
              <a:rPr lang="en-US" sz="20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V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curve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88" y="1352267"/>
            <a:ext cx="3383280" cy="2499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43" y="4362516"/>
            <a:ext cx="2900702" cy="388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958" y="1465384"/>
            <a:ext cx="4210513" cy="31805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56958" y="952157"/>
            <a:ext cx="4857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Anomalous hysteresis in MAPbI</a:t>
            </a:r>
            <a:r>
              <a:rPr lang="en-US" sz="2000" b="1" i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x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Cl</a:t>
            </a:r>
            <a:r>
              <a:rPr lang="en-US" sz="2000" b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1-</a:t>
            </a:r>
            <a:r>
              <a:rPr lang="en-US" sz="2000" b="1" i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x</a:t>
            </a:r>
            <a:endParaRPr lang="en-US" sz="2000" b="1" i="1" baseline="-25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7710" y="3923909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Power conversion efficiency: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95834" y="5341461"/>
            <a:ext cx="661222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rise time to reach stabilized power output is slow</a:t>
            </a:r>
          </a:p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Determination of PEC is ambiguous </a:t>
            </a:r>
          </a:p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curve 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ensitive to experimental conditions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92422" y="4683658"/>
            <a:ext cx="4280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Light"/>
                <a:cs typeface="Helvetica Light"/>
              </a:rPr>
              <a:t>FB: Forward </a:t>
            </a:r>
            <a:r>
              <a:rPr lang="en-US" dirty="0" smtClean="0">
                <a:latin typeface="Helvetica Light"/>
                <a:cs typeface="Helvetica Light"/>
              </a:rPr>
              <a:t>Bias; SC</a:t>
            </a:r>
            <a:r>
              <a:rPr lang="en-US" dirty="0">
                <a:latin typeface="Helvetica Light"/>
                <a:cs typeface="Helvetica Light"/>
              </a:rPr>
              <a:t>: Short Circuit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5828092" y="4972129"/>
            <a:ext cx="3315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J. Phys. Chem. </a:t>
            </a:r>
            <a:r>
              <a:rPr lang="en-US" i="1" dirty="0" err="1">
                <a:solidFill>
                  <a:srgbClr val="00B0F0"/>
                </a:solidFill>
              </a:rPr>
              <a:t>Lett</a:t>
            </a:r>
            <a:r>
              <a:rPr lang="en-US" i="1" dirty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5, 1511 (2014)</a:t>
            </a:r>
          </a:p>
        </p:txBody>
      </p:sp>
    </p:spTree>
    <p:extLst>
      <p:ext uri="{BB962C8B-B14F-4D97-AF65-F5344CB8AC3E}">
        <p14:creationId xmlns:p14="http://schemas.microsoft.com/office/powerpoint/2010/main" val="116403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320"/>
            <a:ext cx="9144000" cy="5609293"/>
          </a:xfrm>
          <a:prstGeom prst="rect">
            <a:avLst/>
          </a:prstGeom>
        </p:spPr>
      </p:pic>
      <p:sp>
        <p:nvSpPr>
          <p:cNvPr id="4" name="Title Placeholder 1"/>
          <p:cNvSpPr txBox="1">
            <a:spLocks/>
          </p:cNvSpPr>
          <p:nvPr/>
        </p:nvSpPr>
        <p:spPr>
          <a:xfrm>
            <a:off x="-79380" y="46104"/>
            <a:ext cx="7863935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Parameters affecting </a:t>
            </a:r>
            <a:r>
              <a:rPr lang="en-US" sz="3200" b="1" i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J-V</a:t>
            </a: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 Hysteresis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811" y="947871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Scanning rate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1331" y="745740"/>
            <a:ext cx="1322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Interface 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2443" y="3635856"/>
            <a:ext cx="1833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Crystal size 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77339" y="781878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Aging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7425" y="3285267"/>
            <a:ext cx="2930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Solar </a:t>
            </a:r>
            <a:r>
              <a:rPr lang="en-US" sz="20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cell architecture 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65651" y="4729825"/>
            <a:ext cx="167682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Light"/>
                <a:cs typeface="Helvetica Light"/>
              </a:rPr>
              <a:t>Mesoporous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Light"/>
                <a:cs typeface="Helvetica Light"/>
              </a:rPr>
              <a:t> TiO</a:t>
            </a:r>
            <a:r>
              <a:rPr lang="en-US" sz="14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Light"/>
                <a:cs typeface="Helvetica Light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65124" y="5730168"/>
            <a:ext cx="169722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Light"/>
                <a:cs typeface="Helvetica Light"/>
              </a:rPr>
              <a:t>Mesoporous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Light"/>
                <a:cs typeface="Helvetica Light"/>
              </a:rPr>
              <a:t> Al</a:t>
            </a:r>
            <a:r>
              <a:rPr lang="en-US" sz="14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Light"/>
                <a:cs typeface="Helvetica Light"/>
              </a:rPr>
              <a:t>2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Light"/>
                <a:cs typeface="Helvetica Light"/>
              </a:rPr>
              <a:t>O</a:t>
            </a:r>
            <a:r>
              <a:rPr lang="en-US" sz="14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Light"/>
                <a:cs typeface="Helvetica Light"/>
              </a:rPr>
              <a:t>3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32220" y="6243921"/>
            <a:ext cx="3315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J. Phys. Chem. </a:t>
            </a:r>
            <a:r>
              <a:rPr lang="en-US" i="1" dirty="0" err="1">
                <a:solidFill>
                  <a:srgbClr val="00B0F0"/>
                </a:solidFill>
              </a:rPr>
              <a:t>Lett</a:t>
            </a:r>
            <a:r>
              <a:rPr lang="en-US" i="1" dirty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5, 1511 (2014)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11379" y="6269897"/>
            <a:ext cx="3315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J. Phys. Chem. </a:t>
            </a:r>
            <a:r>
              <a:rPr lang="en-US" i="1" dirty="0" err="1">
                <a:solidFill>
                  <a:srgbClr val="00B0F0"/>
                </a:solidFill>
              </a:rPr>
              <a:t>Lett</a:t>
            </a:r>
            <a:r>
              <a:rPr lang="en-US" i="1" dirty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5, </a:t>
            </a:r>
            <a:r>
              <a:rPr lang="en-US" dirty="0" smtClean="0">
                <a:solidFill>
                  <a:srgbClr val="00B0F0"/>
                </a:solidFill>
              </a:rPr>
              <a:t>2927 </a:t>
            </a:r>
            <a:r>
              <a:rPr lang="en-US" dirty="0">
                <a:solidFill>
                  <a:srgbClr val="00B0F0"/>
                </a:solidFill>
              </a:rPr>
              <a:t>(2014)</a:t>
            </a:r>
          </a:p>
        </p:txBody>
      </p:sp>
      <p:sp>
        <p:nvSpPr>
          <p:cNvPr id="3" name="Rectangle 2"/>
          <p:cNvSpPr/>
          <p:nvPr/>
        </p:nvSpPr>
        <p:spPr>
          <a:xfrm>
            <a:off x="5938035" y="3359657"/>
            <a:ext cx="3346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Energy Environ. Sci., </a:t>
            </a:r>
            <a:r>
              <a:rPr lang="en-US" dirty="0" smtClean="0">
                <a:solidFill>
                  <a:srgbClr val="00B0F0"/>
                </a:solidFill>
              </a:rPr>
              <a:t>8</a:t>
            </a:r>
            <a:r>
              <a:rPr lang="en-US" dirty="0">
                <a:solidFill>
                  <a:srgbClr val="00B0F0"/>
                </a:solidFill>
              </a:rPr>
              <a:t>, </a:t>
            </a:r>
            <a:r>
              <a:rPr lang="en-US" dirty="0" smtClean="0">
                <a:solidFill>
                  <a:srgbClr val="00B0F0"/>
                </a:solidFill>
              </a:rPr>
              <a:t>995 (2015)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5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/>
        </p:nvSpPr>
        <p:spPr>
          <a:xfrm>
            <a:off x="-79380" y="46104"/>
            <a:ext cx="7863935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Possible Origins of </a:t>
            </a:r>
            <a:r>
              <a:rPr lang="en-US" sz="3200" b="1" i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J-V</a:t>
            </a: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 Hysteresis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920" y="764604"/>
            <a:ext cx="4966526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Trap states at interface/surface</a:t>
            </a:r>
          </a:p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Ferroelectricity: remnant polarization</a:t>
            </a:r>
          </a:p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Bulk photovoltaic: large </a:t>
            </a:r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</a:t>
            </a:r>
            <a:endParaRPr 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Ion migration</a:t>
            </a:r>
          </a:p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Light-induced structural transformation</a:t>
            </a:r>
          </a:p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2719"/>
            <a:ext cx="4579454" cy="27801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864880"/>
            <a:ext cx="48161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"/>
              </a:rPr>
              <a:t>Ultraviolet </a:t>
            </a:r>
            <a:r>
              <a:rPr lang="en-US" sz="1400">
                <a:latin typeface=""/>
              </a:rPr>
              <a:t>photoemission </a:t>
            </a:r>
            <a:r>
              <a:rPr lang="en-US" sz="1400" smtClean="0">
                <a:latin typeface=""/>
              </a:rPr>
              <a:t>spectra for </a:t>
            </a:r>
            <a:r>
              <a:rPr lang="en-US" sz="1400" dirty="0">
                <a:latin typeface=""/>
              </a:rPr>
              <a:t>CH</a:t>
            </a:r>
            <a:r>
              <a:rPr lang="en-US" sz="600" dirty="0">
                <a:latin typeface=""/>
              </a:rPr>
              <a:t>3</a:t>
            </a:r>
            <a:r>
              <a:rPr lang="en-US" sz="1400" dirty="0">
                <a:latin typeface=""/>
              </a:rPr>
              <a:t>NH</a:t>
            </a:r>
            <a:r>
              <a:rPr lang="en-US" sz="600" dirty="0">
                <a:latin typeface=""/>
              </a:rPr>
              <a:t>3</a:t>
            </a:r>
            <a:r>
              <a:rPr lang="en-US" sz="1400" dirty="0">
                <a:latin typeface=""/>
              </a:rPr>
              <a:t>PbI</a:t>
            </a:r>
            <a:r>
              <a:rPr lang="en-US" sz="600" dirty="0">
                <a:latin typeface=""/>
              </a:rPr>
              <a:t>3 </a:t>
            </a:r>
            <a:r>
              <a:rPr lang="en-US" sz="1400" dirty="0">
                <a:latin typeface=""/>
              </a:rPr>
              <a:t>thin films vapor deposited on </a:t>
            </a:r>
            <a:r>
              <a:rPr lang="en-US" sz="1400" dirty="0" smtClean="0">
                <a:latin typeface=""/>
              </a:rPr>
              <a:t>native oxide </a:t>
            </a:r>
            <a:r>
              <a:rPr lang="en-US" sz="1400" dirty="0">
                <a:latin typeface=""/>
              </a:rPr>
              <a:t>terminated silicon from PbI</a:t>
            </a:r>
            <a:r>
              <a:rPr lang="en-US" sz="600" dirty="0">
                <a:latin typeface=""/>
              </a:rPr>
              <a:t>2 </a:t>
            </a:r>
            <a:r>
              <a:rPr lang="en-US" sz="1400" dirty="0">
                <a:latin typeface=""/>
              </a:rPr>
              <a:t>(blue) and PbCl</a:t>
            </a:r>
            <a:r>
              <a:rPr lang="en-US" sz="600" dirty="0">
                <a:latin typeface=""/>
              </a:rPr>
              <a:t>2 </a:t>
            </a:r>
            <a:r>
              <a:rPr lang="en-US" sz="1400" dirty="0">
                <a:latin typeface=""/>
              </a:rPr>
              <a:t>(red) precursors.</a:t>
            </a:r>
            <a:endParaRPr lang="en-US" sz="1400" dirty="0"/>
          </a:p>
        </p:txBody>
      </p:sp>
      <p:sp>
        <p:nvSpPr>
          <p:cNvPr id="6" name="Oval 5"/>
          <p:cNvSpPr/>
          <p:nvPr/>
        </p:nvSpPr>
        <p:spPr>
          <a:xfrm>
            <a:off x="3791702" y="4440218"/>
            <a:ext cx="702832" cy="1051336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33610" y="2856213"/>
            <a:ext cx="2818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Trap states at surface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624" y="1027640"/>
            <a:ext cx="3220424" cy="27003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65624" y="647766"/>
            <a:ext cx="2861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Ferroelectric domains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9454" y="3848294"/>
            <a:ext cx="41729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Light-enhanced piezoelectricity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331" y="4203442"/>
            <a:ext cx="3012974" cy="232497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828092" y="6302183"/>
            <a:ext cx="3315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J. Phys. Chem. </a:t>
            </a:r>
            <a:r>
              <a:rPr lang="en-US" i="1" dirty="0" err="1">
                <a:solidFill>
                  <a:srgbClr val="00B0F0"/>
                </a:solidFill>
              </a:rPr>
              <a:t>Lett</a:t>
            </a:r>
            <a:r>
              <a:rPr lang="en-US" i="1" dirty="0">
                <a:solidFill>
                  <a:srgbClr val="00B0F0"/>
                </a:solidFill>
              </a:rPr>
              <a:t> </a:t>
            </a:r>
            <a:r>
              <a:rPr lang="en-US" dirty="0" smtClean="0">
                <a:solidFill>
                  <a:srgbClr val="00B0F0"/>
                </a:solidFill>
              </a:rPr>
              <a:t>6, 1408 </a:t>
            </a:r>
            <a:r>
              <a:rPr lang="en-US" dirty="0">
                <a:solidFill>
                  <a:srgbClr val="00B0F0"/>
                </a:solidFill>
              </a:rPr>
              <a:t>(</a:t>
            </a:r>
            <a:r>
              <a:rPr lang="en-US" dirty="0" smtClean="0">
                <a:solidFill>
                  <a:srgbClr val="00B0F0"/>
                </a:solidFill>
              </a:rPr>
              <a:t>2015)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43000" y="3645043"/>
            <a:ext cx="3315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J. Phys. Chem. </a:t>
            </a:r>
            <a:r>
              <a:rPr lang="en-US" i="1" dirty="0" err="1">
                <a:solidFill>
                  <a:srgbClr val="00B0F0"/>
                </a:solidFill>
              </a:rPr>
              <a:t>Lett</a:t>
            </a:r>
            <a:r>
              <a:rPr lang="en-US" i="1" dirty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5</a:t>
            </a:r>
            <a:r>
              <a:rPr lang="en-US" dirty="0" smtClean="0">
                <a:solidFill>
                  <a:srgbClr val="00B0F0"/>
                </a:solidFill>
              </a:rPr>
              <a:t>, 3335 </a:t>
            </a:r>
            <a:r>
              <a:rPr lang="en-US" dirty="0">
                <a:solidFill>
                  <a:srgbClr val="00B0F0"/>
                </a:solidFill>
              </a:rPr>
              <a:t>(</a:t>
            </a:r>
            <a:r>
              <a:rPr lang="en-US" dirty="0" smtClean="0">
                <a:solidFill>
                  <a:srgbClr val="00B0F0"/>
                </a:solidFill>
              </a:rPr>
              <a:t>2014)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6148" y="6556601"/>
            <a:ext cx="3478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J. Am. Chem. Soc</a:t>
            </a:r>
            <a:r>
              <a:rPr lang="en-US" i="1" dirty="0" smtClean="0">
                <a:solidFill>
                  <a:srgbClr val="00B0F0"/>
                </a:solidFill>
              </a:rPr>
              <a:t>. </a:t>
            </a:r>
            <a:r>
              <a:rPr lang="en-US" dirty="0" smtClean="0">
                <a:solidFill>
                  <a:srgbClr val="00B0F0"/>
                </a:solidFill>
              </a:rPr>
              <a:t>137, 2089 (2015)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7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 txBox="1">
            <a:spLocks/>
          </p:cNvSpPr>
          <p:nvPr/>
        </p:nvSpPr>
        <p:spPr>
          <a:xfrm>
            <a:off x="-79380" y="46104"/>
            <a:ext cx="7863935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Ion </a:t>
            </a:r>
            <a:r>
              <a:rPr lang="en-US" sz="3200" b="1" dirty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Migration in OMHP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40000" y="799446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Giant switchable 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photovoltaic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effect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7302" y="1153421"/>
            <a:ext cx="4580171" cy="2229374"/>
            <a:chOff x="0" y="1384238"/>
            <a:chExt cx="6492098" cy="303980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6225" y="1705347"/>
              <a:ext cx="3345873" cy="243791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371" y="1384238"/>
              <a:ext cx="3250944" cy="153246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847575"/>
              <a:ext cx="3475397" cy="1576469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338" y="1153421"/>
            <a:ext cx="3380381" cy="27468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85598" y="775150"/>
            <a:ext cx="493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Photoinduced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giant dielectric constant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828092" y="3900146"/>
            <a:ext cx="3315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J. Phys. Chem. </a:t>
            </a:r>
            <a:r>
              <a:rPr lang="en-US" i="1" dirty="0" err="1">
                <a:solidFill>
                  <a:srgbClr val="00B0F0"/>
                </a:solidFill>
              </a:rPr>
              <a:t>Lett</a:t>
            </a:r>
            <a:r>
              <a:rPr lang="en-US" i="1" dirty="0">
                <a:solidFill>
                  <a:srgbClr val="00B0F0"/>
                </a:solidFill>
              </a:rPr>
              <a:t> </a:t>
            </a:r>
            <a:r>
              <a:rPr lang="en-US" dirty="0">
                <a:solidFill>
                  <a:srgbClr val="00B0F0"/>
                </a:solidFill>
              </a:rPr>
              <a:t>5</a:t>
            </a:r>
            <a:r>
              <a:rPr lang="en-US" dirty="0" smtClean="0">
                <a:solidFill>
                  <a:srgbClr val="00B0F0"/>
                </a:solidFill>
              </a:rPr>
              <a:t>, 2390 </a:t>
            </a:r>
            <a:r>
              <a:rPr lang="en-US" dirty="0">
                <a:solidFill>
                  <a:srgbClr val="00B0F0"/>
                </a:solidFill>
              </a:rPr>
              <a:t>(</a:t>
            </a:r>
            <a:r>
              <a:rPr lang="en-US" dirty="0" smtClean="0">
                <a:solidFill>
                  <a:srgbClr val="00B0F0"/>
                </a:solidFill>
              </a:rPr>
              <a:t>2014)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79847" y="1350787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 Light"/>
                <a:cs typeface="Helvetica Light"/>
              </a:rPr>
              <a:t>Low frequency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828092" y="1846652"/>
            <a:ext cx="895036" cy="1489180"/>
          </a:xfrm>
          <a:prstGeom prst="roundRect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965" y="3828160"/>
            <a:ext cx="2546267" cy="221137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97405" y="6552104"/>
            <a:ext cx="3395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>
                <a:solidFill>
                  <a:srgbClr val="00B0F0"/>
                </a:solidFill>
              </a:rPr>
              <a:t>Angew</a:t>
            </a:r>
            <a:r>
              <a:rPr lang="de-DE" i="1" dirty="0">
                <a:solidFill>
                  <a:srgbClr val="00B0F0"/>
                </a:solidFill>
              </a:rPr>
              <a:t>. Chem. Int. Ed. </a:t>
            </a:r>
            <a:r>
              <a:rPr lang="de-DE" dirty="0" smtClean="0">
                <a:solidFill>
                  <a:srgbClr val="00B0F0"/>
                </a:solidFill>
              </a:rPr>
              <a:t>54, 1 (2015)</a:t>
            </a:r>
            <a:endParaRPr lang="en-US" b="1" baseline="-25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701778" y="3798410"/>
            <a:ext cx="1813317" cy="2590381"/>
            <a:chOff x="2795082" y="3977479"/>
            <a:chExt cx="1813317" cy="259038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52448" y="3977479"/>
              <a:ext cx="1390930" cy="259038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795082" y="5697661"/>
              <a:ext cx="18133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90"/>
                  </a:solidFill>
                  <a:latin typeface="Helvetica Light"/>
                  <a:cs typeface="Helvetica Light"/>
                </a:rPr>
                <a:t>Low frequency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3062645" y="4122330"/>
              <a:ext cx="373282" cy="1489180"/>
            </a:xfrm>
            <a:prstGeom prst="roundRect">
              <a:avLst/>
            </a:prstGeom>
            <a:noFill/>
            <a:ln w="25400">
              <a:solidFill>
                <a:srgbClr val="00009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4360271" y="4630351"/>
            <a:ext cx="4783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ionic diffusion is highly relevant for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J-V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hysteresis, ionic conductivity, low-frequency dielectric response, and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material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stability.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6245458"/>
            <a:ext cx="4280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Helvetica Light"/>
                <a:cs typeface="Helvetica Light"/>
              </a:rPr>
              <a:t>σ</a:t>
            </a:r>
            <a:r>
              <a:rPr lang="en-US" dirty="0" smtClean="0">
                <a:latin typeface="Helvetica Light"/>
                <a:cs typeface="Helvetica Light"/>
              </a:rPr>
              <a:t>: conductivity; </a:t>
            </a:r>
            <a:r>
              <a:rPr lang="en-US" dirty="0" err="1" smtClean="0">
                <a:latin typeface="Helvetica Light"/>
                <a:cs typeface="Helvetica Light"/>
              </a:rPr>
              <a:t>ε</a:t>
            </a:r>
            <a:r>
              <a:rPr lang="en-US" dirty="0" smtClean="0">
                <a:latin typeface="Helvetica Light"/>
                <a:cs typeface="Helvetica Light"/>
              </a:rPr>
              <a:t>: dielectric constant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314073" y="3079230"/>
            <a:ext cx="291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F0"/>
                </a:solidFill>
              </a:rPr>
              <a:t>Nature Mater. </a:t>
            </a:r>
            <a:r>
              <a:rPr lang="en-US" dirty="0" smtClean="0">
                <a:solidFill>
                  <a:srgbClr val="00B0F0"/>
                </a:solidFill>
              </a:rPr>
              <a:t>14, 193 (2015)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7192" y="3445664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Significant </a:t>
            </a:r>
            <a:r>
              <a:rPr lang="en-US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ionic conductivity 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9648" y="5935018"/>
            <a:ext cx="1009788" cy="338554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>
                <a:latin typeface="Helvetica Light"/>
                <a:cs typeface="Helvetica Light"/>
              </a:rPr>
              <a:t>σ</a:t>
            </a:r>
            <a:r>
              <a:rPr lang="en-US" sz="1600" baseline="-25000" smtClean="0">
                <a:latin typeface="Helvetica Light"/>
                <a:cs typeface="Helvetica Light"/>
              </a:rPr>
              <a:t>ion</a:t>
            </a:r>
            <a:r>
              <a:rPr lang="en-US" sz="1600" baseline="-25000" dirty="0" smtClean="0"/>
              <a:t> </a:t>
            </a:r>
            <a:r>
              <a:rPr lang="en-US" sz="1600" dirty="0" smtClean="0">
                <a:latin typeface=""/>
              </a:rPr>
              <a:t>&gt;</a:t>
            </a:r>
            <a:r>
              <a:rPr lang="en-US" sz="1600" dirty="0" smtClean="0">
                <a:latin typeface="Helvetica Light"/>
                <a:cs typeface="Helvetica Light"/>
              </a:rPr>
              <a:t> </a:t>
            </a:r>
            <a:r>
              <a:rPr lang="en-US" sz="1600" dirty="0" err="1" smtClean="0">
                <a:latin typeface="Helvetica Light"/>
                <a:cs typeface="Helvetica Light"/>
              </a:rPr>
              <a:t>σ</a:t>
            </a:r>
            <a:r>
              <a:rPr lang="en-US" sz="1600" baseline="-25000" dirty="0" err="1" smtClean="0">
                <a:latin typeface="Helvetica Light"/>
                <a:cs typeface="Helvetica Light"/>
              </a:rPr>
              <a:t>ele</a:t>
            </a:r>
            <a:endParaRPr lang="en-US" sz="1400" baseline="-25000" dirty="0"/>
          </a:p>
        </p:txBody>
      </p:sp>
      <p:sp>
        <p:nvSpPr>
          <p:cNvPr id="36" name="Rectangle 35"/>
          <p:cNvSpPr/>
          <p:nvPr/>
        </p:nvSpPr>
        <p:spPr>
          <a:xfrm>
            <a:off x="1050812" y="4444794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Helvetica Light"/>
                <a:cs typeface="Helvetica Light"/>
              </a:rPr>
              <a:t>σ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806880" y="4557036"/>
            <a:ext cx="514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Helvetica Light"/>
                <a:cs typeface="Helvetica Light"/>
              </a:rPr>
              <a:t>ε</a:t>
            </a:r>
            <a:r>
              <a:rPr lang="en-US" b="1" baseline="-25000" dirty="0" err="1" smtClean="0">
                <a:latin typeface="Helvetica Light"/>
                <a:cs typeface="Helvetica Light"/>
              </a:rPr>
              <a:t>r</a:t>
            </a:r>
            <a:r>
              <a:rPr lang="en-US" b="1" baseline="-25000" dirty="0" smtClean="0">
                <a:latin typeface="Helvetica Light"/>
                <a:cs typeface="Helvetica Light"/>
              </a:rPr>
              <a:t>,∞</a:t>
            </a:r>
            <a:endParaRPr lang="en-US" b="1" baseline="-25000" dirty="0"/>
          </a:p>
        </p:txBody>
      </p:sp>
    </p:spTree>
    <p:extLst>
      <p:ext uri="{BB962C8B-B14F-4D97-AF65-F5344CB8AC3E}">
        <p14:creationId xmlns:p14="http://schemas.microsoft.com/office/powerpoint/2010/main" val="29974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 txBox="1">
            <a:spLocks/>
          </p:cNvSpPr>
          <p:nvPr/>
        </p:nvSpPr>
        <p:spPr>
          <a:xfrm>
            <a:off x="0" y="2797146"/>
            <a:ext cx="4190144" cy="1981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68275" indent="-168275">
              <a:spcAft>
                <a:spcPts val="900"/>
              </a:spcAft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742950" lvl="1" indent="-285750">
              <a:buFont typeface="Arial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2×2×1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super-cell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MAPbI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16 formula units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PBE-DFT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dispersive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corrections in VASP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nudged elastic band (NEB) using VTST</a:t>
            </a:r>
          </a:p>
        </p:txBody>
      </p:sp>
      <p:pic>
        <p:nvPicPr>
          <p:cNvPr id="1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4842360"/>
            <a:ext cx="4456542" cy="1736914"/>
          </a:xfrm>
          <a:prstGeom prst="rect">
            <a:avLst/>
          </a:prstGeom>
        </p:spPr>
      </p:pic>
      <p:pic>
        <p:nvPicPr>
          <p:cNvPr id="13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4735647" y="4778550"/>
            <a:ext cx="4388793" cy="1710510"/>
          </a:xfrm>
          <a:prstGeom prst="rect">
            <a:avLst/>
          </a:prstGeom>
        </p:spPr>
      </p:pic>
      <p:sp>
        <p:nvSpPr>
          <p:cNvPr id="14" name="Inhaltsplatzhalter 2"/>
          <p:cNvSpPr txBox="1">
            <a:spLocks/>
          </p:cNvSpPr>
          <p:nvPr/>
        </p:nvSpPr>
        <p:spPr>
          <a:xfrm>
            <a:off x="3847824" y="2770743"/>
            <a:ext cx="5276616" cy="1745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800" b="1">
                <a:solidFill>
                  <a:srgbClr val="002B7F"/>
                </a:solidFill>
                <a:latin typeface="LM Roman 10" pitchFamily="50" charset="0"/>
              </a:defRPr>
            </a:lvl1pPr>
            <a:lvl2pPr marL="742950" lvl="1" indent="-285750">
              <a:spcBef>
                <a:spcPct val="20000"/>
              </a:spcBef>
              <a:buFont typeface="Arial" charset="0"/>
              <a:buChar char="•"/>
              <a:defRPr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002B7F"/>
                </a:solidFill>
                <a:latin typeface="LM Roman 10" pitchFamily="50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002B7F"/>
                </a:solidFill>
                <a:latin typeface="LM Roman 10" pitchFamily="50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002B7F"/>
                </a:solidFill>
                <a:latin typeface="LM Roman 10" pitchFamily="50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1"/>
            <a:r>
              <a:rPr 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 charge states of hydrogen: </a:t>
            </a:r>
            <a:endParaRPr lang="en-US" sz="2000" dirty="0" smtClean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H</a:t>
            </a:r>
            <a:r>
              <a:rPr lang="en-US" sz="2000" baseline="30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H</a:t>
            </a:r>
            <a:r>
              <a:rPr lang="en-US" sz="2000" baseline="30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r>
              <a:rPr 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H</a:t>
            </a:r>
            <a:r>
              <a:rPr lang="en-US" sz="2000" baseline="30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modeled by fixing the number of electrons per cell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sample a slice of lateral adiabatic potential energy surface</a:t>
            </a:r>
          </a:p>
        </p:txBody>
      </p:sp>
      <p:sp>
        <p:nvSpPr>
          <p:cNvPr id="7" name="Title Placeholder 1"/>
          <p:cNvSpPr txBox="1">
            <a:spLocks/>
          </p:cNvSpPr>
          <p:nvPr/>
        </p:nvSpPr>
        <p:spPr>
          <a:xfrm>
            <a:off x="-79380" y="46104"/>
            <a:ext cx="7863935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3200" b="1" dirty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Hydrogen in MAPbI</a:t>
            </a:r>
            <a:r>
              <a:rPr lang="en-US" sz="3200" b="1" baseline="-25000" dirty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3</a:t>
            </a:r>
            <a:r>
              <a:rPr lang="en-US" sz="3200" b="1" dirty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: Structural Model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173" y="737980"/>
            <a:ext cx="3732752" cy="205916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61387" y="6575749"/>
            <a:ext cx="70494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D</a:t>
            </a:r>
            <a:r>
              <a:rPr lang="en-US" sz="1600" dirty="0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. A</a:t>
            </a:r>
            <a:r>
              <a:rPr lang="en-US" sz="1600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. Egger, L. </a:t>
            </a:r>
            <a:r>
              <a:rPr lang="en-US" sz="1600" dirty="0" err="1">
                <a:solidFill>
                  <a:srgbClr val="00B0F0"/>
                </a:solidFill>
                <a:ea typeface="Times New Roman" charset="0"/>
                <a:cs typeface="Times New Roman" charset="0"/>
              </a:rPr>
              <a:t>Kronik</a:t>
            </a:r>
            <a:r>
              <a:rPr lang="en-US" sz="1600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, A</a:t>
            </a:r>
            <a:r>
              <a:rPr lang="en-US" sz="1600" dirty="0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. M</a:t>
            </a:r>
            <a:r>
              <a:rPr lang="en-US" sz="1600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. </a:t>
            </a:r>
            <a:r>
              <a:rPr lang="en-US" sz="1600" dirty="0" err="1">
                <a:solidFill>
                  <a:srgbClr val="00B0F0"/>
                </a:solidFill>
                <a:ea typeface="Times New Roman" charset="0"/>
                <a:cs typeface="Times New Roman" charset="0"/>
              </a:rPr>
              <a:t>Rappe</a:t>
            </a:r>
            <a:r>
              <a:rPr lang="en-US" sz="1600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, </a:t>
            </a:r>
            <a:r>
              <a:rPr lang="en-US" sz="1600" i="1" dirty="0" err="1">
                <a:solidFill>
                  <a:srgbClr val="00B0F0"/>
                </a:solidFill>
                <a:ea typeface="Times New Roman" charset="0"/>
                <a:cs typeface="Times New Roman" charset="0"/>
              </a:rPr>
              <a:t>Angew</a:t>
            </a:r>
            <a:r>
              <a:rPr lang="en-US" sz="1600" i="1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. Chem. Int. Ed.</a:t>
            </a:r>
            <a:r>
              <a:rPr lang="en-US" sz="1600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 2015, </a:t>
            </a:r>
            <a:r>
              <a:rPr lang="en-US" sz="1600" dirty="0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online</a:t>
            </a:r>
            <a:endParaRPr lang="en-US" sz="1600" dirty="0">
              <a:solidFill>
                <a:srgbClr val="00B0F0"/>
              </a:solidFill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8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70" y="1022946"/>
            <a:ext cx="7181208" cy="36138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3401" y="4744030"/>
            <a:ext cx="76435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All three </a:t>
            </a:r>
            <a:r>
              <a:rPr lang="en-US" sz="2000" dirty="0" err="1">
                <a:latin typeface="Arial" charset="0"/>
                <a:ea typeface="Arial" charset="0"/>
                <a:cs typeface="Arial" charset="0"/>
              </a:rPr>
              <a:t>hydrogenic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defects are found to be repelled from the </a:t>
            </a:r>
            <a:r>
              <a:rPr lang="en-US" sz="2000" i="1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site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2000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stable in the vicinity of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2000" baseline="30000" dirty="0" smtClean="0"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is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in an interstitial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Pb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-I site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2000" baseline="30000" dirty="0" smtClean="0">
                <a:latin typeface="Arial" charset="0"/>
                <a:ea typeface="Arial" charset="0"/>
                <a:cs typeface="Arial" charset="0"/>
              </a:rPr>
              <a:t>- 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closer to the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Pb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site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5219131" y="5665917"/>
            <a:ext cx="27366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rPr>
              <a:t>Ionic character MAPbI</a:t>
            </a:r>
            <a:r>
              <a:rPr kumimoji="0" lang="en-US" altLang="en-US" sz="1800" b="1" i="0" u="none" strike="noStrike" cap="none" normalizeH="0" baseline="-3000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rPr>
              <a:t>3</a:t>
            </a:r>
            <a:r>
              <a:rPr kumimoji="0" lang="en-US" altLang="en-US" sz="1800" b="1" i="0" u="none" strike="noStrike" cap="none" normalizeH="0" baseline="-2147483648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charset="0"/>
              </a:rPr>
              <a:t> 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284183" y="5572173"/>
            <a:ext cx="934948" cy="195209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284183" y="5861126"/>
            <a:ext cx="934948" cy="1086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284183" y="6008610"/>
            <a:ext cx="934948" cy="13662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 txBox="1">
            <a:spLocks/>
          </p:cNvSpPr>
          <p:nvPr/>
        </p:nvSpPr>
        <p:spPr>
          <a:xfrm>
            <a:off x="-79380" y="46104"/>
            <a:ext cx="7863935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3200" b="1" dirty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Adiabatic PES of Hydrogen in MAPbI</a:t>
            </a:r>
            <a:r>
              <a:rPr lang="en-US" sz="3200" b="1" baseline="-25000" dirty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0555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9892" y="3646552"/>
            <a:ext cx="60207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High power conversion efficiency (PCE)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 reached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20%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in 2015!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altLang="zh-CN" dirty="0" smtClean="0">
                <a:latin typeface="Arial"/>
                <a:cs typeface="Arial"/>
              </a:rPr>
              <a:t>(</a:t>
            </a:r>
            <a:r>
              <a:rPr lang="en-US" altLang="zh-CN" dirty="0">
                <a:latin typeface="Arial"/>
                <a:cs typeface="Arial"/>
              </a:rPr>
              <a:t>Best </a:t>
            </a:r>
            <a:r>
              <a:rPr lang="en-US" altLang="zh-CN" dirty="0" smtClean="0">
                <a:latin typeface="Arial"/>
                <a:cs typeface="Arial"/>
              </a:rPr>
              <a:t>silicon </a:t>
            </a:r>
            <a:r>
              <a:rPr lang="en-US" altLang="zh-CN" dirty="0">
                <a:latin typeface="Arial"/>
                <a:cs typeface="Arial"/>
              </a:rPr>
              <a:t>solar cell has PCE around 26</a:t>
            </a:r>
            <a:r>
              <a:rPr lang="en-US" altLang="zh-CN" dirty="0" smtClean="0">
                <a:latin typeface="Arial"/>
                <a:cs typeface="Arial"/>
              </a:rPr>
              <a:t>%)</a:t>
            </a:r>
            <a:endParaRPr lang="en-US" altLang="zh-CN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/>
                <a:cs typeface="Arial"/>
              </a:rPr>
              <a:t>Fast improvement </a:t>
            </a:r>
            <a:br>
              <a:rPr lang="en-US" altLang="zh-CN" dirty="0" smtClean="0">
                <a:latin typeface="Arial"/>
                <a:cs typeface="Arial"/>
              </a:rPr>
            </a:br>
            <a:r>
              <a:rPr lang="en-US" altLang="zh-CN" dirty="0" smtClean="0">
                <a:latin typeface="Arial"/>
                <a:cs typeface="Arial"/>
              </a:rPr>
              <a:t>PCE increased </a:t>
            </a:r>
            <a:r>
              <a:rPr lang="en-US" altLang="zh-CN" dirty="0">
                <a:latin typeface="Arial"/>
                <a:cs typeface="Arial"/>
              </a:rPr>
              <a:t>from 9% to 20% within </a:t>
            </a:r>
            <a:r>
              <a:rPr lang="en-US" altLang="zh-CN" b="1" dirty="0">
                <a:solidFill>
                  <a:srgbClr val="FF0000"/>
                </a:solidFill>
                <a:latin typeface="Arial"/>
                <a:cs typeface="Arial"/>
              </a:rPr>
              <a:t>two </a:t>
            </a:r>
            <a:r>
              <a:rPr lang="en-US" altLang="zh-CN" b="1" dirty="0" smtClean="0">
                <a:solidFill>
                  <a:srgbClr val="FF0000"/>
                </a:solidFill>
                <a:latin typeface="Arial"/>
                <a:cs typeface="Arial"/>
              </a:rPr>
              <a:t>years</a:t>
            </a:r>
            <a:endParaRPr lang="en-US" altLang="zh-CN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/>
                <a:cs typeface="Arial"/>
              </a:rPr>
              <a:t>Cheap to make</a:t>
            </a:r>
            <a:br>
              <a:rPr lang="en-US" altLang="zh-CN" dirty="0" smtClean="0">
                <a:latin typeface="Arial"/>
                <a:cs typeface="Arial"/>
              </a:rPr>
            </a:br>
            <a:r>
              <a:rPr lang="en-US" altLang="zh-CN" dirty="0" smtClean="0">
                <a:latin typeface="Arial"/>
                <a:cs typeface="Arial"/>
              </a:rPr>
              <a:t>   abundant elements </a:t>
            </a:r>
            <a:r>
              <a:rPr lang="en-US" altLang="zh-CN" dirty="0" smtClean="0">
                <a:latin typeface="Arial"/>
                <a:cs typeface="Arial"/>
                <a:sym typeface="Wingdings" panose="05000000000000000000" pitchFamily="2" charset="2"/>
              </a:rPr>
              <a:t> Pb, I, C, N, H</a:t>
            </a:r>
            <a:br>
              <a:rPr lang="en-US" altLang="zh-CN" dirty="0" smtClean="0">
                <a:latin typeface="Arial"/>
                <a:cs typeface="Arial"/>
                <a:sym typeface="Wingdings" panose="05000000000000000000" pitchFamily="2" charset="2"/>
              </a:rPr>
            </a:br>
            <a:r>
              <a:rPr lang="en-US" altLang="zh-CN" dirty="0" smtClean="0">
                <a:latin typeface="Arial"/>
                <a:cs typeface="Arial"/>
                <a:sym typeface="Wingdings" panose="05000000000000000000" pitchFamily="2" charset="2"/>
              </a:rPr>
              <a:t>   easy to make </a:t>
            </a:r>
            <a:r>
              <a:rPr lang="en-US" altLang="zh-CN" b="1" dirty="0" smtClean="0">
                <a:latin typeface="Arial"/>
                <a:cs typeface="Arial"/>
              </a:rPr>
              <a:t>&lt;$1/m</a:t>
            </a:r>
            <a:r>
              <a:rPr lang="en-US" altLang="zh-CN" b="1" baseline="30000" dirty="0" smtClean="0">
                <a:latin typeface="Arial"/>
                <a:cs typeface="Arial"/>
              </a:rPr>
              <a:t>2</a:t>
            </a:r>
            <a:r>
              <a:rPr lang="en-US" altLang="zh-CN" dirty="0" smtClean="0">
                <a:latin typeface="Arial"/>
                <a:cs typeface="Arial"/>
              </a:rPr>
              <a:t/>
            </a:r>
            <a:br>
              <a:rPr lang="en-US" altLang="zh-CN" dirty="0" smtClean="0">
                <a:latin typeface="Arial"/>
                <a:cs typeface="Arial"/>
              </a:rPr>
            </a:br>
            <a:r>
              <a:rPr lang="en-US" altLang="zh-CN" dirty="0" smtClean="0">
                <a:latin typeface="Arial"/>
                <a:cs typeface="Arial"/>
              </a:rPr>
              <a:t>    (Silicon &gt; </a:t>
            </a:r>
            <a:r>
              <a:rPr lang="en-US" altLang="zh-CN" b="1" dirty="0" smtClean="0">
                <a:latin typeface="Arial"/>
                <a:cs typeface="Arial"/>
              </a:rPr>
              <a:t>$10/</a:t>
            </a:r>
            <a:r>
              <a:rPr lang="en-US" altLang="zh-CN" b="1" dirty="0">
                <a:latin typeface="Arial"/>
                <a:cs typeface="Arial"/>
              </a:rPr>
              <a:t>m</a:t>
            </a:r>
            <a:r>
              <a:rPr lang="en-US" altLang="zh-CN" b="1" baseline="30000" dirty="0">
                <a:latin typeface="Arial"/>
                <a:cs typeface="Arial"/>
              </a:rPr>
              <a:t>2</a:t>
            </a:r>
            <a:r>
              <a:rPr lang="en-US" altLang="zh-CN" dirty="0">
                <a:latin typeface="Arial"/>
                <a:cs typeface="Arial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4103" y="6544306"/>
            <a:ext cx="7306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B0F0"/>
                </a:solidFill>
              </a:rPr>
              <a:t>Sci. Rep.</a:t>
            </a:r>
            <a:r>
              <a:rPr lang="en-US" dirty="0" smtClean="0">
                <a:solidFill>
                  <a:srgbClr val="00B0F0"/>
                </a:solidFill>
              </a:rPr>
              <a:t> 2, 591 (2012),  </a:t>
            </a:r>
            <a:r>
              <a:rPr lang="en-US" i="1" dirty="0" smtClean="0">
                <a:solidFill>
                  <a:srgbClr val="00B0F0"/>
                </a:solidFill>
              </a:rPr>
              <a:t>Science</a:t>
            </a:r>
            <a:r>
              <a:rPr lang="en-US" dirty="0" smtClean="0">
                <a:solidFill>
                  <a:srgbClr val="00B0F0"/>
                </a:solidFill>
              </a:rPr>
              <a:t> 345, 542 (2014),  </a:t>
            </a:r>
            <a:r>
              <a:rPr lang="en-US" i="1" dirty="0" smtClean="0">
                <a:solidFill>
                  <a:srgbClr val="00B0F0"/>
                </a:solidFill>
              </a:rPr>
              <a:t>Nature</a:t>
            </a:r>
            <a:r>
              <a:rPr lang="en-US" dirty="0" smtClean="0">
                <a:solidFill>
                  <a:srgbClr val="00B0F0"/>
                </a:solidFill>
              </a:rPr>
              <a:t> 501, 395 (2013)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45876" y="3877304"/>
            <a:ext cx="928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  <a:latin typeface="Helvetica Light"/>
                <a:cs typeface="Helvetica Light"/>
              </a:rPr>
              <a:t>Device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394" y="754515"/>
            <a:ext cx="3112431" cy="3011096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V="1">
            <a:off x="7590602" y="971982"/>
            <a:ext cx="591864" cy="22172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 txBox="1">
            <a:spLocks/>
          </p:cNvSpPr>
          <p:nvPr/>
        </p:nvSpPr>
        <p:spPr>
          <a:xfrm>
            <a:off x="-79380" y="46104"/>
            <a:ext cx="7863935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OMHPs as High Efficiency Solar Cell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087659" y="1215453"/>
            <a:ext cx="2486602" cy="2098997"/>
            <a:chOff x="1710429" y="4146883"/>
            <a:chExt cx="2486602" cy="2098997"/>
          </a:xfrm>
        </p:grpSpPr>
        <p:grpSp>
          <p:nvGrpSpPr>
            <p:cNvPr id="25" name="Group 24"/>
            <p:cNvGrpSpPr/>
            <p:nvPr/>
          </p:nvGrpSpPr>
          <p:grpSpPr>
            <a:xfrm>
              <a:off x="1722461" y="4146883"/>
              <a:ext cx="2474570" cy="2021344"/>
              <a:chOff x="1897132" y="3959781"/>
              <a:chExt cx="2474570" cy="2021344"/>
            </a:xfrm>
          </p:grpSpPr>
          <p:pic>
            <p:nvPicPr>
              <p:cNvPr id="31" name="Picture 2" descr="F:\zhfan\My Files\zhfan\LAB\Ferro15_poster\cubic_structure_v3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07" r="24981"/>
              <a:stretch/>
            </p:blipFill>
            <p:spPr bwMode="auto">
              <a:xfrm>
                <a:off x="2002971" y="3967268"/>
                <a:ext cx="2368731" cy="20138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2419563" y="3959781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C</a:t>
                </a: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627312" y="5194468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I</a:t>
                </a: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897132" y="3959781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N</a:t>
                </a: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354615" y="4680118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Times New Roman" charset="0"/>
                    <a:ea typeface="Times New Roman" charset="0"/>
                    <a:cs typeface="Times New Roman" charset="0"/>
                  </a:rPr>
                  <a:t>Pb</a:t>
                </a:r>
                <a:endParaRPr lang="en-US" dirty="0"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cxnSp>
          <p:nvCxnSpPr>
            <p:cNvPr id="27" name="Straight Connector 26"/>
            <p:cNvCxnSpPr/>
            <p:nvPr/>
          </p:nvCxnSpPr>
          <p:spPr>
            <a:xfrm>
              <a:off x="2205037" y="5900737"/>
              <a:ext cx="735802" cy="233362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2209801" y="5865018"/>
              <a:ext cx="37472" cy="47626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2924913" y="6090511"/>
              <a:ext cx="45545" cy="45969"/>
            </a:xfrm>
            <a:prstGeom prst="line">
              <a:avLst/>
            </a:prstGeom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710429" y="5876548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~6.3Å</a:t>
              </a:r>
              <a:endParaRPr lang="en-US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597264" y="845560"/>
            <a:ext cx="474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Unit cell of 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CH</a:t>
            </a:r>
            <a:r>
              <a:rPr lang="en-US" sz="2000" b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3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NH</a:t>
            </a:r>
            <a:r>
              <a:rPr lang="en-US" sz="2000" b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3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PbI</a:t>
            </a:r>
            <a:r>
              <a:rPr lang="en-US" sz="2000" b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3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(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MAPbI</a:t>
            </a:r>
            <a:r>
              <a:rPr lang="en-US" sz="2000" b="1" baseline="-25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3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434" y="3282747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 Light"/>
                <a:cs typeface="Helvetica Light"/>
              </a:rPr>
              <a:t>OMHP</a:t>
            </a:r>
            <a:r>
              <a:rPr lang="en-US" b="1" dirty="0">
                <a:solidFill>
                  <a:srgbClr val="FF0000"/>
                </a:solidFill>
                <a:latin typeface="Helvetica Light"/>
                <a:cs typeface="Helvetica Light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Helvetica Light"/>
                <a:cs typeface="Helvetica Light"/>
              </a:rPr>
              <a:t>Organometal</a:t>
            </a:r>
            <a:r>
              <a:rPr lang="en-US" b="1" dirty="0">
                <a:solidFill>
                  <a:srgbClr val="FF0000"/>
                </a:solidFill>
                <a:latin typeface="Helvetica Light"/>
                <a:cs typeface="Helvetica Light"/>
              </a:rPr>
              <a:t> Halide Perovskite</a:t>
            </a:r>
            <a:endParaRPr lang="en-US" b="1" dirty="0" smtClean="0">
              <a:solidFill>
                <a:srgbClr val="FF0000"/>
              </a:solidFill>
              <a:latin typeface="Helvetica Light"/>
              <a:cs typeface="Helvetica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64029" y="3727210"/>
            <a:ext cx="3607645" cy="2584516"/>
            <a:chOff x="5364029" y="3727210"/>
            <a:chExt cx="3607645" cy="2584516"/>
          </a:xfrm>
        </p:grpSpPr>
        <p:grpSp>
          <p:nvGrpSpPr>
            <p:cNvPr id="4" name="Group 3"/>
            <p:cNvGrpSpPr/>
            <p:nvPr/>
          </p:nvGrpSpPr>
          <p:grpSpPr>
            <a:xfrm>
              <a:off x="5364029" y="4153938"/>
              <a:ext cx="3607645" cy="2157788"/>
              <a:chOff x="5364029" y="4153938"/>
              <a:chExt cx="3607645" cy="2157788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364029" y="4153938"/>
                <a:ext cx="3607645" cy="2157788"/>
                <a:chOff x="5206155" y="4211861"/>
                <a:chExt cx="4023203" cy="2382436"/>
              </a:xfrm>
            </p:grpSpPr>
            <p:pic>
              <p:nvPicPr>
                <p:cNvPr id="10" name="Picture 2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06155" y="4274466"/>
                  <a:ext cx="4023203" cy="23198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" name="Arc 10"/>
                <p:cNvSpPr/>
                <p:nvPr/>
              </p:nvSpPr>
              <p:spPr>
                <a:xfrm rot="19743405">
                  <a:off x="5840590" y="4543263"/>
                  <a:ext cx="1074768" cy="558273"/>
                </a:xfrm>
                <a:prstGeom prst="arc">
                  <a:avLst>
                    <a:gd name="adj1" fmla="val 14271498"/>
                    <a:gd name="adj2" fmla="val 21397236"/>
                  </a:avLst>
                </a:prstGeom>
                <a:ln w="38100"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6206960" y="4211861"/>
                  <a:ext cx="48479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e</a:t>
                  </a:r>
                  <a:r>
                    <a:rPr lang="en-US" altLang="zh-CN" baseline="30000" dirty="0" smtClean="0"/>
                    <a:t>-</a:t>
                  </a:r>
                  <a:endParaRPr lang="zh-CN" altLang="en-US" baseline="30000" dirty="0"/>
                </a:p>
              </p:txBody>
            </p:sp>
            <p:sp>
              <p:nvSpPr>
                <p:cNvPr id="13" name="Arc 12"/>
                <p:cNvSpPr/>
                <p:nvPr/>
              </p:nvSpPr>
              <p:spPr>
                <a:xfrm rot="8107938">
                  <a:off x="6919733" y="5791111"/>
                  <a:ext cx="1014878" cy="558273"/>
                </a:xfrm>
                <a:prstGeom prst="arc">
                  <a:avLst>
                    <a:gd name="adj1" fmla="val 14271498"/>
                    <a:gd name="adj2" fmla="val 1408434"/>
                  </a:avLst>
                </a:prstGeom>
                <a:ln w="38100">
                  <a:head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7562365" y="6166634"/>
                  <a:ext cx="986722" cy="4077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 smtClean="0"/>
                    <a:t>h</a:t>
                  </a:r>
                  <a:r>
                    <a:rPr lang="en-US" altLang="zh-CN" baseline="30000" dirty="0" smtClean="0"/>
                    <a:t>+</a:t>
                  </a:r>
                  <a:endParaRPr lang="zh-CN" altLang="en-US" baseline="30000" dirty="0"/>
                </a:p>
              </p:txBody>
            </p:sp>
          </p:grpSp>
          <p:sp>
            <p:nvSpPr>
              <p:cNvPr id="20" name="Rectangle 19"/>
              <p:cNvSpPr/>
              <p:nvPr/>
            </p:nvSpPr>
            <p:spPr>
              <a:xfrm>
                <a:off x="6572215" y="4969493"/>
                <a:ext cx="86914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 smtClean="0"/>
                  <a:t>MAPbI</a:t>
                </a:r>
                <a:r>
                  <a:rPr lang="en-US" sz="1600" baseline="-25000" dirty="0" smtClean="0"/>
                  <a:t>3</a:t>
                </a:r>
                <a:endParaRPr lang="en-US" sz="1600" dirty="0"/>
              </a:p>
            </p:txBody>
          </p:sp>
        </p:grpSp>
        <p:sp>
          <p:nvSpPr>
            <p:cNvPr id="18" name="Lightning Bolt 17"/>
            <p:cNvSpPr/>
            <p:nvPr/>
          </p:nvSpPr>
          <p:spPr>
            <a:xfrm rot="20524558">
              <a:off x="6635990" y="3727210"/>
              <a:ext cx="325236" cy="902056"/>
            </a:xfrm>
            <a:prstGeom prst="lightningBol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833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47118" y="1124478"/>
            <a:ext cx="4392486" cy="3069342"/>
            <a:chOff x="2411761" y="908720"/>
            <a:chExt cx="4392486" cy="3069342"/>
          </a:xfrm>
        </p:grpSpPr>
        <p:cxnSp>
          <p:nvCxnSpPr>
            <p:cNvPr id="4" name="Gerade Verbindung mit Pfeil 6"/>
            <p:cNvCxnSpPr/>
            <p:nvPr/>
          </p:nvCxnSpPr>
          <p:spPr>
            <a:xfrm>
              <a:off x="2857876" y="924109"/>
              <a:ext cx="0" cy="2448272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triangle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feld 7"/>
            <p:cNvSpPr txBox="1"/>
            <p:nvPr/>
          </p:nvSpPr>
          <p:spPr>
            <a:xfrm rot="16200000">
              <a:off x="2034895" y="2029794"/>
              <a:ext cx="12153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LM Roman 10" pitchFamily="50" charset="0"/>
                </a:rPr>
                <a:t>energy</a:t>
              </a:r>
              <a:endParaRPr lang="en-US" sz="2400" b="1" dirty="0">
                <a:latin typeface="LM Roman 10" pitchFamily="50" charset="0"/>
              </a:endParaRPr>
            </a:p>
          </p:txBody>
        </p:sp>
        <p:cxnSp>
          <p:nvCxnSpPr>
            <p:cNvPr id="6" name="Gerade Verbindung mit Pfeil 13"/>
            <p:cNvCxnSpPr/>
            <p:nvPr/>
          </p:nvCxnSpPr>
          <p:spPr>
            <a:xfrm rot="5400000">
              <a:off x="4832764" y="1388112"/>
              <a:ext cx="0" cy="3942967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triangle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10"/>
            <p:cNvCxnSpPr/>
            <p:nvPr/>
          </p:nvCxnSpPr>
          <p:spPr>
            <a:xfrm>
              <a:off x="3470672" y="3228365"/>
              <a:ext cx="0" cy="2880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16"/>
            <p:cNvCxnSpPr/>
            <p:nvPr/>
          </p:nvCxnSpPr>
          <p:spPr>
            <a:xfrm>
              <a:off x="4499992" y="3228365"/>
              <a:ext cx="0" cy="2880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19"/>
            <p:cNvCxnSpPr/>
            <p:nvPr/>
          </p:nvCxnSpPr>
          <p:spPr>
            <a:xfrm>
              <a:off x="5554712" y="3228365"/>
              <a:ext cx="0" cy="2880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14"/>
            <p:cNvSpPr txBox="1"/>
            <p:nvPr/>
          </p:nvSpPr>
          <p:spPr>
            <a:xfrm>
              <a:off x="3314240" y="3516397"/>
              <a:ext cx="24465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LM Roman 10" pitchFamily="50" charset="0"/>
                </a:rPr>
                <a:t>I          </a:t>
              </a:r>
              <a:r>
                <a:rPr lang="en-US" sz="2400" b="1" dirty="0" err="1" smtClean="0">
                  <a:latin typeface="LM Roman 10" pitchFamily="50" charset="0"/>
                </a:rPr>
                <a:t>Pb</a:t>
              </a:r>
              <a:r>
                <a:rPr lang="en-US" sz="2400" b="1" dirty="0" smtClean="0">
                  <a:latin typeface="LM Roman 10" pitchFamily="50" charset="0"/>
                </a:rPr>
                <a:t>          I</a:t>
              </a:r>
              <a:endParaRPr lang="en-US" sz="2400" b="1" dirty="0">
                <a:latin typeface="LM Roman 10" pitchFamily="50" charset="0"/>
              </a:endParaRPr>
            </a:p>
          </p:txBody>
        </p:sp>
        <p:sp>
          <p:nvSpPr>
            <p:cNvPr id="11" name="Stern mit 5 Zacken 20"/>
            <p:cNvSpPr/>
            <p:nvPr/>
          </p:nvSpPr>
          <p:spPr>
            <a:xfrm>
              <a:off x="3345788" y="2400293"/>
              <a:ext cx="252000" cy="252000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tern mit 5 Zacken 21"/>
            <p:cNvSpPr/>
            <p:nvPr/>
          </p:nvSpPr>
          <p:spPr>
            <a:xfrm>
              <a:off x="4392008" y="1284149"/>
              <a:ext cx="252000" cy="252000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tern mit 5 Zacken 22"/>
            <p:cNvSpPr/>
            <p:nvPr/>
          </p:nvSpPr>
          <p:spPr>
            <a:xfrm>
              <a:off x="5436096" y="2413417"/>
              <a:ext cx="252000" cy="252000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tern mit 5 Zacken 23"/>
            <p:cNvSpPr/>
            <p:nvPr/>
          </p:nvSpPr>
          <p:spPr>
            <a:xfrm>
              <a:off x="4394076" y="2436277"/>
              <a:ext cx="252000" cy="252000"/>
            </a:xfrm>
            <a:prstGeom prst="star5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ern mit 5 Zacken 24"/>
            <p:cNvSpPr/>
            <p:nvPr/>
          </p:nvSpPr>
          <p:spPr>
            <a:xfrm>
              <a:off x="3355236" y="1032149"/>
              <a:ext cx="252000" cy="252000"/>
            </a:xfrm>
            <a:prstGeom prst="star5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tern mit 5 Zacken 25"/>
            <p:cNvSpPr/>
            <p:nvPr/>
          </p:nvSpPr>
          <p:spPr>
            <a:xfrm>
              <a:off x="5436332" y="1032149"/>
              <a:ext cx="252000" cy="252000"/>
            </a:xfrm>
            <a:prstGeom prst="star5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ihandform 28"/>
            <p:cNvSpPr/>
            <p:nvPr/>
          </p:nvSpPr>
          <p:spPr>
            <a:xfrm>
              <a:off x="3443828" y="1145813"/>
              <a:ext cx="2125980" cy="1455426"/>
            </a:xfrm>
            <a:custGeom>
              <a:avLst/>
              <a:gdLst>
                <a:gd name="connsiteX0" fmla="*/ 0 w 2125980"/>
                <a:gd name="connsiteY0" fmla="*/ 15240 h 1455426"/>
                <a:gd name="connsiteX1" fmla="*/ 1089660 w 2125980"/>
                <a:gd name="connsiteY1" fmla="*/ 1455420 h 1455426"/>
                <a:gd name="connsiteX2" fmla="*/ 2125980 w 2125980"/>
                <a:gd name="connsiteY2" fmla="*/ 0 h 145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25980" h="1455426">
                  <a:moveTo>
                    <a:pt x="0" y="15240"/>
                  </a:moveTo>
                  <a:cubicBezTo>
                    <a:pt x="367665" y="736600"/>
                    <a:pt x="735330" y="1457960"/>
                    <a:pt x="1089660" y="1455420"/>
                  </a:cubicBezTo>
                  <a:cubicBezTo>
                    <a:pt x="1443990" y="1452880"/>
                    <a:pt x="1959610" y="212090"/>
                    <a:pt x="2125980" y="0"/>
                  </a:cubicBezTo>
                </a:path>
              </a:pathLst>
            </a:custGeom>
            <a:ln w="508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ihandform 29"/>
            <p:cNvSpPr/>
            <p:nvPr/>
          </p:nvSpPr>
          <p:spPr>
            <a:xfrm>
              <a:off x="3474308" y="1412513"/>
              <a:ext cx="2095500" cy="1104900"/>
            </a:xfrm>
            <a:custGeom>
              <a:avLst/>
              <a:gdLst>
                <a:gd name="connsiteX0" fmla="*/ 0 w 2095500"/>
                <a:gd name="connsiteY0" fmla="*/ 1104900 h 1104900"/>
                <a:gd name="connsiteX1" fmla="*/ 1059180 w 2095500"/>
                <a:gd name="connsiteY1" fmla="*/ 0 h 1104900"/>
                <a:gd name="connsiteX2" fmla="*/ 2095500 w 2095500"/>
                <a:gd name="connsiteY2" fmla="*/ 110490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500" h="1104900">
                  <a:moveTo>
                    <a:pt x="0" y="1104900"/>
                  </a:moveTo>
                  <a:cubicBezTo>
                    <a:pt x="354965" y="552450"/>
                    <a:pt x="709930" y="0"/>
                    <a:pt x="1059180" y="0"/>
                  </a:cubicBezTo>
                  <a:cubicBezTo>
                    <a:pt x="1408430" y="0"/>
                    <a:pt x="1751965" y="552450"/>
                    <a:pt x="2095500" y="1104900"/>
                  </a:cubicBezTo>
                </a:path>
              </a:pathLst>
            </a:cu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feld 31"/>
            <p:cNvSpPr txBox="1"/>
            <p:nvPr/>
          </p:nvSpPr>
          <p:spPr>
            <a:xfrm>
              <a:off x="2843808" y="2060848"/>
              <a:ext cx="66396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latin typeface="LM Roman 10" pitchFamily="50" charset="0"/>
                </a:rPr>
                <a:t>H</a:t>
              </a:r>
              <a:r>
                <a:rPr lang="en-US" sz="2500" b="1" baseline="30000" dirty="0" smtClean="0">
                  <a:latin typeface="LM Roman 10" pitchFamily="50" charset="0"/>
                </a:rPr>
                <a:t>+</a:t>
              </a:r>
              <a:endParaRPr lang="en-US" sz="2500" b="1" baseline="30000" dirty="0">
                <a:latin typeface="LM Roman 10" pitchFamily="50" charset="0"/>
              </a:endParaRPr>
            </a:p>
          </p:txBody>
        </p:sp>
        <p:sp>
          <p:nvSpPr>
            <p:cNvPr id="20" name="Textfeld 32"/>
            <p:cNvSpPr txBox="1"/>
            <p:nvPr/>
          </p:nvSpPr>
          <p:spPr>
            <a:xfrm>
              <a:off x="5724128" y="908720"/>
              <a:ext cx="55496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solidFill>
                    <a:schemeClr val="accent2">
                      <a:lumMod val="75000"/>
                    </a:schemeClr>
                  </a:solidFill>
                  <a:latin typeface="LM Roman 10" pitchFamily="50" charset="0"/>
                </a:rPr>
                <a:t>H</a:t>
              </a:r>
              <a:r>
                <a:rPr lang="en-US" sz="2500" b="1" baseline="30000" dirty="0" smtClean="0">
                  <a:solidFill>
                    <a:schemeClr val="accent2">
                      <a:lumMod val="75000"/>
                    </a:schemeClr>
                  </a:solidFill>
                  <a:latin typeface="LM Roman 10" pitchFamily="50" charset="0"/>
                </a:rPr>
                <a:t>-</a:t>
              </a:r>
              <a:endParaRPr lang="en-US" sz="2500" b="1" baseline="30000" dirty="0">
                <a:solidFill>
                  <a:schemeClr val="accent2">
                    <a:lumMod val="75000"/>
                  </a:schemeClr>
                </a:solidFill>
                <a:latin typeface="LM Roman 10" pitchFamily="50" charset="0"/>
              </a:endParaRPr>
            </a:p>
          </p:txBody>
        </p:sp>
        <p:cxnSp>
          <p:nvCxnSpPr>
            <p:cNvPr id="21" name="Gerade Verbindung mit Pfeil 26"/>
            <p:cNvCxnSpPr/>
            <p:nvPr/>
          </p:nvCxnSpPr>
          <p:spPr>
            <a:xfrm flipV="1">
              <a:off x="3472830" y="1300510"/>
              <a:ext cx="0" cy="1015226"/>
            </a:xfrm>
            <a:prstGeom prst="straightConnector1">
              <a:avLst/>
            </a:prstGeom>
            <a:ln w="63500">
              <a:gradFill flip="none" rotWithShape="1">
                <a:gsLst>
                  <a:gs pos="95850">
                    <a:schemeClr val="accent2">
                      <a:lumMod val="75000"/>
                    </a:schemeClr>
                  </a:gs>
                  <a:gs pos="32000">
                    <a:srgbClr val="441A18"/>
                  </a:gs>
                  <a:gs pos="0">
                    <a:schemeClr val="tx1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ihandform 15"/>
            <p:cNvSpPr/>
            <p:nvPr/>
          </p:nvSpPr>
          <p:spPr>
            <a:xfrm>
              <a:off x="3524250" y="1282700"/>
              <a:ext cx="825500" cy="1263650"/>
            </a:xfrm>
            <a:custGeom>
              <a:avLst/>
              <a:gdLst>
                <a:gd name="connsiteX0" fmla="*/ 0 w 825500"/>
                <a:gd name="connsiteY0" fmla="*/ 0 h 1263650"/>
                <a:gd name="connsiteX1" fmla="*/ 476250 w 825500"/>
                <a:gd name="connsiteY1" fmla="*/ 869950 h 1263650"/>
                <a:gd name="connsiteX2" fmla="*/ 825500 w 825500"/>
                <a:gd name="connsiteY2" fmla="*/ 126365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5500" h="1263650">
                  <a:moveTo>
                    <a:pt x="0" y="0"/>
                  </a:moveTo>
                  <a:cubicBezTo>
                    <a:pt x="169333" y="329671"/>
                    <a:pt x="338667" y="659342"/>
                    <a:pt x="476250" y="869950"/>
                  </a:cubicBezTo>
                  <a:cubicBezTo>
                    <a:pt x="613833" y="1080558"/>
                    <a:pt x="719666" y="1172104"/>
                    <a:pt x="825500" y="1263650"/>
                  </a:cubicBezTo>
                </a:path>
              </a:pathLst>
            </a:custGeom>
            <a:ln w="76200">
              <a:solidFill>
                <a:schemeClr val="accent5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feld 33"/>
            <p:cNvSpPr txBox="1"/>
            <p:nvPr/>
          </p:nvSpPr>
          <p:spPr>
            <a:xfrm>
              <a:off x="2843704" y="908720"/>
              <a:ext cx="55496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b="1" dirty="0" smtClean="0">
                  <a:solidFill>
                    <a:schemeClr val="accent2">
                      <a:lumMod val="75000"/>
                    </a:schemeClr>
                  </a:solidFill>
                  <a:latin typeface="LM Roman 10" pitchFamily="50" charset="0"/>
                </a:rPr>
                <a:t>H</a:t>
              </a:r>
              <a:r>
                <a:rPr lang="en-US" sz="2500" b="1" baseline="30000" dirty="0" smtClean="0">
                  <a:solidFill>
                    <a:schemeClr val="accent2">
                      <a:lumMod val="75000"/>
                    </a:schemeClr>
                  </a:solidFill>
                  <a:latin typeface="LM Roman 10" pitchFamily="50" charset="0"/>
                </a:rPr>
                <a:t>-</a:t>
              </a:r>
              <a:endParaRPr lang="en-US" sz="2500" b="1" baseline="30000" dirty="0">
                <a:solidFill>
                  <a:schemeClr val="accent2">
                    <a:lumMod val="75000"/>
                  </a:schemeClr>
                </a:solidFill>
                <a:latin typeface="LM Roman 10" pitchFamily="50" charset="0"/>
              </a:endParaRPr>
            </a:p>
          </p:txBody>
        </p:sp>
      </p:grpSp>
      <p:sp>
        <p:nvSpPr>
          <p:cNvPr id="24" name="Inhaltsplatzhalter 1"/>
          <p:cNvSpPr txBox="1">
            <a:spLocks/>
          </p:cNvSpPr>
          <p:nvPr/>
        </p:nvSpPr>
        <p:spPr>
          <a:xfrm>
            <a:off x="-3879" y="4397047"/>
            <a:ext cx="8614480" cy="12665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1" kern="1200">
                <a:solidFill>
                  <a:srgbClr val="002B7F"/>
                </a:solidFill>
                <a:latin typeface="LM Roman 10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002B7F"/>
                </a:solidFill>
                <a:latin typeface="LM Roman 1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2B7F"/>
                </a:solidFill>
                <a:latin typeface="LM Roman 1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B7F"/>
                </a:solidFill>
                <a:latin typeface="LM Roman 1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B7F"/>
                </a:solidFill>
                <a:latin typeface="LM Roman 1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en-US" sz="1800" u="sng" dirty="0" err="1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Bourgoin</a:t>
            </a:r>
            <a:r>
              <a:rPr lang="en-US" sz="1800" u="sng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-Corbett mechanism:</a:t>
            </a:r>
            <a:r>
              <a:rPr lang="en-US" sz="1800" baseline="30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1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interstitial migrates via successive changes of its charge state</a:t>
            </a:r>
          </a:p>
          <a:p>
            <a:pPr>
              <a:spcBef>
                <a:spcPts val="1200"/>
              </a:spcBef>
            </a:pPr>
            <a:r>
              <a:rPr lang="en-US" sz="1800" b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Similar mechanism relevant for Si-interstitials in Si</a:t>
            </a:r>
            <a:r>
              <a:rPr lang="en-US" sz="1800" b="0" baseline="30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2,3 </a:t>
            </a:r>
            <a:r>
              <a:rPr lang="en-US" sz="1800" b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 might be relevant for other defect types too</a:t>
            </a:r>
            <a:endParaRPr lang="en-US" sz="1800" b="0" u="sng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feld 35"/>
          <p:cNvSpPr txBox="1"/>
          <p:nvPr/>
        </p:nvSpPr>
        <p:spPr>
          <a:xfrm>
            <a:off x="248857" y="5623379"/>
            <a:ext cx="9049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1</a:t>
            </a:r>
            <a:r>
              <a:rPr lang="en-US" dirty="0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Bourgoin</a:t>
            </a:r>
            <a:r>
              <a:rPr lang="en-US" dirty="0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 &amp; Corbett</a:t>
            </a:r>
            <a:r>
              <a:rPr lang="en-US" i="1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, </a:t>
            </a:r>
            <a:r>
              <a:rPr lang="en-US" i="1" dirty="0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Phys. </a:t>
            </a:r>
            <a:r>
              <a:rPr lang="en-US" i="1" dirty="0" err="1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Lett</a:t>
            </a:r>
            <a:r>
              <a:rPr lang="en-US" i="1" dirty="0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. </a:t>
            </a:r>
            <a:r>
              <a:rPr lang="en-US" dirty="0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38A, 2 (1971)</a:t>
            </a:r>
          </a:p>
          <a:p>
            <a:r>
              <a:rPr lang="en-US" baseline="30000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2</a:t>
            </a:r>
            <a:r>
              <a:rPr lang="en-US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 Bar-Yam and </a:t>
            </a:r>
            <a:r>
              <a:rPr lang="en-US" dirty="0" err="1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Joannopoulos</a:t>
            </a:r>
            <a:r>
              <a:rPr lang="en-US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, </a:t>
            </a:r>
            <a:r>
              <a:rPr lang="en-US" i="1" dirty="0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Phys. Rev. </a:t>
            </a:r>
            <a:r>
              <a:rPr lang="en-US" i="1" dirty="0" err="1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Lett</a:t>
            </a:r>
            <a:r>
              <a:rPr lang="en-US" i="1" dirty="0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. </a:t>
            </a:r>
            <a:r>
              <a:rPr lang="en-US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52, 1129 </a:t>
            </a:r>
            <a:r>
              <a:rPr lang="en-US" dirty="0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(1984); </a:t>
            </a:r>
          </a:p>
          <a:p>
            <a:r>
              <a:rPr lang="en-US" baseline="30000" dirty="0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3</a:t>
            </a:r>
            <a:r>
              <a:rPr lang="en-US" dirty="0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Car </a:t>
            </a:r>
            <a:r>
              <a:rPr lang="en-US" i="1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et al</a:t>
            </a:r>
            <a:r>
              <a:rPr lang="en-US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., </a:t>
            </a:r>
            <a:r>
              <a:rPr lang="en-US" i="1" dirty="0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Phys. Rev. </a:t>
            </a:r>
            <a:r>
              <a:rPr lang="en-US" i="1" dirty="0" err="1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Lett</a:t>
            </a:r>
            <a:r>
              <a:rPr lang="en-US" i="1" dirty="0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.</a:t>
            </a:r>
            <a:r>
              <a:rPr lang="en-US" dirty="0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52, </a:t>
            </a:r>
            <a:r>
              <a:rPr lang="en-US" dirty="0" smtClean="0">
                <a:solidFill>
                  <a:srgbClr val="00B0F0"/>
                </a:solidFill>
                <a:ea typeface="Times New Roman" charset="0"/>
                <a:cs typeface="Times New Roman" charset="0"/>
              </a:rPr>
              <a:t>1814 (1984)</a:t>
            </a:r>
            <a:endParaRPr lang="en-US" dirty="0">
              <a:solidFill>
                <a:srgbClr val="00B0F0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26" name="Title Placeholder 1"/>
          <p:cNvSpPr txBox="1">
            <a:spLocks/>
          </p:cNvSpPr>
          <p:nvPr/>
        </p:nvSpPr>
        <p:spPr>
          <a:xfrm>
            <a:off x="-79380" y="46103"/>
            <a:ext cx="8123450" cy="7824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3200" b="1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Ionization enhanced hydrogen migration</a:t>
            </a:r>
            <a:endParaRPr lang="en-US" sz="3200" b="1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Light"/>
              <a:ea typeface="+mj-ea"/>
              <a:cs typeface="Helvetica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3610" y="2856213"/>
            <a:ext cx="2818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Trap states at surface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0472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150" y="1381811"/>
            <a:ext cx="3060700" cy="37719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3618" y="1097810"/>
            <a:ext cx="3149600" cy="4048811"/>
            <a:chOff x="-101716" y="1130300"/>
            <a:chExt cx="3149600" cy="404881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1716" y="1381811"/>
              <a:ext cx="3149600" cy="37973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-101716" y="1130300"/>
              <a:ext cx="520816" cy="5272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995417" y="1401118"/>
            <a:ext cx="2903733" cy="2380463"/>
            <a:chOff x="2995417" y="1401118"/>
            <a:chExt cx="2903733" cy="238046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5417" y="1401118"/>
              <a:ext cx="2903733" cy="19513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492959" y="2519960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0.29 eV</a:t>
              </a:r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502150" y="1628124"/>
              <a:ext cx="0" cy="126116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2995417" y="3254348"/>
              <a:ext cx="520816" cy="5272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2957259" y="3371733"/>
            <a:ext cx="3235717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Overall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proton migration is enhanced by successive displacements of iodide atoms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The energy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barriers for iodide-iodide H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transfer can even be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as low as 0.17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eV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if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proton migration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between different I sites is considered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Placeholder 1"/>
          <p:cNvSpPr txBox="1">
            <a:spLocks/>
          </p:cNvSpPr>
          <p:nvPr/>
        </p:nvSpPr>
        <p:spPr>
          <a:xfrm>
            <a:off x="0" y="-15719"/>
            <a:ext cx="8123450" cy="7824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3200" b="1" dirty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Minimum energy path for H</a:t>
            </a:r>
            <a:r>
              <a:rPr lang="en-US" sz="3200" b="1" baseline="30000" dirty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+</a:t>
            </a:r>
            <a:r>
              <a:rPr lang="en-US" sz="3200" b="1" dirty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 in MAPbI</a:t>
            </a:r>
            <a:r>
              <a:rPr lang="en-US" sz="3200" b="1" baseline="-25000" dirty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3</a:t>
            </a:r>
            <a:r>
              <a:rPr lang="en-US" sz="3200" b="1" dirty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0457" y="856466"/>
            <a:ext cx="6870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Proton migration between equatorial </a:t>
            </a: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iodines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in MAPbI</a:t>
            </a:r>
            <a:r>
              <a:rPr lang="en-US" sz="2000" b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3</a:t>
            </a:r>
            <a:endParaRPr lang="en-US" sz="2000" b="1" baseline="-25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7742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://proxy.library.upenn.edu:2574/content/342/6156/341/F2.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pl.jpg"/>
          <p:cNvPicPr>
            <a:picLocks noChangeAspect="1"/>
          </p:cNvPicPr>
          <p:nvPr/>
        </p:nvPicPr>
        <p:blipFill>
          <a:blip r:embed="rId2"/>
          <a:srcRect t="21728"/>
          <a:stretch>
            <a:fillRect/>
          </a:stretch>
        </p:blipFill>
        <p:spPr>
          <a:xfrm>
            <a:off x="1767318" y="1538289"/>
            <a:ext cx="2842781" cy="4163909"/>
          </a:xfrm>
          <a:prstGeom prst="rect">
            <a:avLst/>
          </a:prstGeom>
        </p:spPr>
      </p:pic>
      <p:pic>
        <p:nvPicPr>
          <p:cNvPr id="6" name="Picture 5" descr="ta.jpg"/>
          <p:cNvPicPr>
            <a:picLocks noChangeAspect="1"/>
          </p:cNvPicPr>
          <p:nvPr/>
        </p:nvPicPr>
        <p:blipFill>
          <a:blip r:embed="rId3"/>
          <a:srcRect r="49519"/>
          <a:stretch>
            <a:fillRect/>
          </a:stretch>
        </p:blipFill>
        <p:spPr>
          <a:xfrm>
            <a:off x="5195831" y="1538289"/>
            <a:ext cx="3103246" cy="41639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1693" y="6038850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B0F0"/>
                </a:solidFill>
              </a:rPr>
              <a:t>Science</a:t>
            </a:r>
            <a:r>
              <a:rPr lang="en-US" dirty="0" smtClean="0">
                <a:solidFill>
                  <a:srgbClr val="00B0F0"/>
                </a:solidFill>
              </a:rPr>
              <a:t> 342, 341 (2013)</a:t>
            </a:r>
            <a:endParaRPr lang="en-US" dirty="0" smtClean="0">
              <a:solidFill>
                <a:srgbClr val="00B0F0"/>
              </a:solidFill>
              <a:latin typeface="Helvetica Light"/>
              <a:cs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3518" y="6038850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B0F0"/>
                </a:solidFill>
              </a:rPr>
              <a:t>Science</a:t>
            </a:r>
            <a:r>
              <a:rPr lang="en-US" dirty="0" smtClean="0">
                <a:solidFill>
                  <a:srgbClr val="00B0F0"/>
                </a:solidFill>
              </a:rPr>
              <a:t> 342, 344 (2013)</a:t>
            </a:r>
            <a:endParaRPr lang="en-US" dirty="0" smtClean="0">
              <a:solidFill>
                <a:srgbClr val="00B0F0"/>
              </a:solidFill>
              <a:latin typeface="Helvetica Light"/>
              <a:cs typeface="Helvetica Light"/>
            </a:endParaRPr>
          </a:p>
        </p:txBody>
      </p:sp>
      <p:sp>
        <p:nvSpPr>
          <p:cNvPr id="9" name="Title Placeholder 1"/>
          <p:cNvSpPr txBox="1">
            <a:spLocks/>
          </p:cNvSpPr>
          <p:nvPr/>
        </p:nvSpPr>
        <p:spPr>
          <a:xfrm>
            <a:off x="-79380" y="46104"/>
            <a:ext cx="7863935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kumimoji="0" lang="en-US" sz="3200" b="1" u="none" strike="noStrike" kern="1200" cap="none" spc="0" normalizeH="0" baseline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Observation of Long</a:t>
            </a:r>
            <a:r>
              <a:rPr kumimoji="0" lang="en-US" sz="3200" b="1" u="none" strike="noStrike" kern="1200" cap="none" spc="0" normalizeH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 Carrier Lifetimes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574" y="1800225"/>
            <a:ext cx="2030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L</a:t>
            </a:r>
            <a:r>
              <a:rPr lang="en-US" baseline="-25000" dirty="0" smtClean="0">
                <a:latin typeface="Helvetica Light"/>
                <a:cs typeface="Helvetica Light"/>
              </a:rPr>
              <a:t>D</a:t>
            </a:r>
            <a:r>
              <a:rPr lang="en-US" dirty="0" smtClean="0">
                <a:latin typeface="Helvetica Light"/>
                <a:cs typeface="Helvetica Light"/>
              </a:rPr>
              <a:t> =1069 nm</a:t>
            </a:r>
          </a:p>
          <a:p>
            <a:r>
              <a:rPr lang="el-GR" dirty="0" smtClean="0">
                <a:latin typeface="Times New Roman"/>
                <a:cs typeface="Times New Roman"/>
              </a:rPr>
              <a:t>τ</a:t>
            </a:r>
            <a:r>
              <a:rPr lang="en-US" dirty="0" smtClean="0">
                <a:latin typeface="Times New Roman"/>
                <a:cs typeface="Times New Roman"/>
              </a:rPr>
              <a:t> = 273 ns</a:t>
            </a:r>
            <a:r>
              <a:rPr lang="en-US" dirty="0" smtClean="0">
                <a:latin typeface="Helvetica Light"/>
                <a:cs typeface="Helvetica Light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5575" y="4278868"/>
            <a:ext cx="2030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L</a:t>
            </a:r>
            <a:r>
              <a:rPr lang="en-US" baseline="-25000" dirty="0" smtClean="0">
                <a:latin typeface="Helvetica Light"/>
                <a:cs typeface="Helvetica Light"/>
              </a:rPr>
              <a:t>D</a:t>
            </a:r>
            <a:r>
              <a:rPr lang="en-US" dirty="0" smtClean="0">
                <a:latin typeface="Helvetica Light"/>
                <a:cs typeface="Helvetica Light"/>
              </a:rPr>
              <a:t> =129 nm</a:t>
            </a:r>
          </a:p>
          <a:p>
            <a:r>
              <a:rPr lang="el-GR" dirty="0" smtClean="0">
                <a:latin typeface="Times New Roman"/>
                <a:cs typeface="Times New Roman"/>
              </a:rPr>
              <a:t>τ</a:t>
            </a:r>
            <a:r>
              <a:rPr lang="en-US" dirty="0" smtClean="0">
                <a:latin typeface="Times New Roman"/>
                <a:cs typeface="Times New Roman"/>
              </a:rPr>
              <a:t> = 9.6 ns</a:t>
            </a:r>
            <a:r>
              <a:rPr lang="en-US" dirty="0" smtClean="0">
                <a:latin typeface="Helvetica Light"/>
                <a:cs typeface="Helvetica Light"/>
              </a:rPr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7802" y="5702198"/>
            <a:ext cx="2900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Light"/>
                <a:cs typeface="Helvetica Light"/>
              </a:rPr>
              <a:t>Legend: </a:t>
            </a:r>
            <a:r>
              <a:rPr lang="en-US" sz="1200" dirty="0" smtClean="0">
                <a:solidFill>
                  <a:srgbClr val="FF0000"/>
                </a:solidFill>
                <a:latin typeface="Helvetica Light"/>
                <a:cs typeface="Helvetica Light"/>
              </a:rPr>
              <a:t>1ps</a:t>
            </a:r>
            <a:r>
              <a:rPr lang="en-US" sz="1200" dirty="0" smtClean="0">
                <a:latin typeface="Helvetica Light"/>
                <a:cs typeface="Helvetica Light"/>
              </a:rPr>
              <a:t> </a:t>
            </a:r>
            <a:r>
              <a:rPr lang="en-US" sz="1200" dirty="0" smtClean="0">
                <a:solidFill>
                  <a:srgbClr val="00B050"/>
                </a:solidFill>
                <a:latin typeface="Helvetica Light"/>
                <a:cs typeface="Helvetica Light"/>
              </a:rPr>
              <a:t>100 </a:t>
            </a:r>
            <a:r>
              <a:rPr lang="en-US" sz="1200" dirty="0" err="1" smtClean="0">
                <a:solidFill>
                  <a:srgbClr val="00B050"/>
                </a:solidFill>
                <a:latin typeface="Helvetica Light"/>
                <a:cs typeface="Helvetica Light"/>
              </a:rPr>
              <a:t>ps</a:t>
            </a:r>
            <a:r>
              <a:rPr lang="en-US" sz="1200" dirty="0" smtClean="0">
                <a:solidFill>
                  <a:srgbClr val="00B050"/>
                </a:solidFill>
                <a:latin typeface="Helvetica Light"/>
                <a:cs typeface="Helvetica Light"/>
              </a:rPr>
              <a:t> </a:t>
            </a:r>
            <a:r>
              <a:rPr lang="en-US" sz="1200" dirty="0" smtClean="0">
                <a:solidFill>
                  <a:srgbClr val="0070C0"/>
                </a:solidFill>
                <a:latin typeface="Helvetica Light"/>
                <a:cs typeface="Helvetica Light"/>
              </a:rPr>
              <a:t>500 </a:t>
            </a:r>
            <a:r>
              <a:rPr lang="en-US" sz="1200" dirty="0" err="1" smtClean="0">
                <a:solidFill>
                  <a:srgbClr val="0070C0"/>
                </a:solidFill>
                <a:latin typeface="Helvetica Light"/>
                <a:cs typeface="Helvetica Light"/>
              </a:rPr>
              <a:t>ps</a:t>
            </a:r>
            <a:r>
              <a:rPr lang="en-US" sz="1200" dirty="0" smtClean="0">
                <a:solidFill>
                  <a:srgbClr val="0070C0"/>
                </a:solidFill>
                <a:latin typeface="Helvetica Light"/>
                <a:cs typeface="Helvetica Light"/>
              </a:rPr>
              <a:t> </a:t>
            </a:r>
            <a:r>
              <a:rPr lang="en-US" sz="1200" dirty="0" smtClean="0">
                <a:solidFill>
                  <a:srgbClr val="04FFFE"/>
                </a:solidFill>
                <a:latin typeface="Helvetica Light"/>
                <a:cs typeface="Helvetica Light"/>
              </a:rPr>
              <a:t>1 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01693" y="1093202"/>
            <a:ext cx="2608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Photoluminescence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43836" y="1093202"/>
            <a:ext cx="2755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Transient Absorption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833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fect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1857755"/>
            <a:ext cx="6255064" cy="3790569"/>
          </a:xfrm>
          <a:prstGeom prst="rect">
            <a:avLst/>
          </a:prstGeom>
        </p:spPr>
      </p:pic>
      <p:pic>
        <p:nvPicPr>
          <p:cNvPr id="5" name="Picture 4" descr="va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62575" y="2738437"/>
            <a:ext cx="5324475" cy="1724941"/>
          </a:xfrm>
          <a:prstGeom prst="rect">
            <a:avLst/>
          </a:prstGeom>
        </p:spPr>
      </p:pic>
      <p:sp>
        <p:nvSpPr>
          <p:cNvPr id="6" name="Title Placeholder 1"/>
          <p:cNvSpPr txBox="1">
            <a:spLocks/>
          </p:cNvSpPr>
          <p:nvPr/>
        </p:nvSpPr>
        <p:spPr>
          <a:xfrm>
            <a:off x="-79380" y="46104"/>
            <a:ext cx="8665240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kumimoji="0" lang="en-US" sz="3200" b="1" u="none" strike="noStrike" kern="1200" cap="none" spc="0" normalizeH="0" baseline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Explanation of Long</a:t>
            </a:r>
            <a:r>
              <a:rPr kumimoji="0" lang="en-US" sz="3200" b="1" u="none" strike="noStrike" kern="1200" cap="none" spc="0" normalizeH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 Carrier Lifetimes (1)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098" y="798668"/>
            <a:ext cx="6924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Defects with favorable formation energies have shallow levels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  <a:sym typeface="Wingdings"/>
              </a:rPr>
              <a:t>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Electronically benign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7675" y="5735171"/>
            <a:ext cx="6391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Adv. Mater. 26, 4653 (2014) </a:t>
            </a:r>
          </a:p>
          <a:p>
            <a:r>
              <a:rPr lang="de-DE" i="1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J. Phys. Chem. C</a:t>
            </a:r>
            <a:r>
              <a:rPr lang="de-DE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, 119 , 5253 (2015)</a:t>
            </a:r>
            <a:r>
              <a:rPr lang="en-US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r>
              <a:rPr lang="en-US" i="1" dirty="0" err="1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Angew</a:t>
            </a:r>
            <a:r>
              <a:rPr lang="en-US" i="1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. Chem.  </a:t>
            </a:r>
            <a:r>
              <a:rPr lang="en-US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54, 1791 (2015)</a:t>
            </a:r>
          </a:p>
        </p:txBody>
      </p:sp>
    </p:spTree>
    <p:extLst>
      <p:ext uri="{BB962C8B-B14F-4D97-AF65-F5344CB8AC3E}">
        <p14:creationId xmlns:p14="http://schemas.microsoft.com/office/powerpoint/2010/main" val="39244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/>
        </p:nvSpPr>
        <p:spPr>
          <a:xfrm>
            <a:off x="-79380" y="46104"/>
            <a:ext cx="8582112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kumimoji="0" lang="en-US" sz="3200" b="1" u="none" strike="noStrike" kern="1200" cap="none" spc="0" normalizeH="0" baseline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Explanation of Long</a:t>
            </a:r>
            <a:r>
              <a:rPr kumimoji="0" lang="en-US" sz="3200" b="1" u="none" strike="noStrike" kern="1200" cap="none" spc="0" normalizeH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 Carrier Lifetimes (2)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pic>
        <p:nvPicPr>
          <p:cNvPr id="6" name="Picture 5" descr="disorder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17283" y="1206451"/>
            <a:ext cx="3765897" cy="58559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124" y="656283"/>
            <a:ext cx="69242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Charge separation induced by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long range potential fluctuations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associated with molecular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orientational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disorder.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Large scale DFT calculations suggest that the localization length is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40 – 60 nm.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59356" y="5974369"/>
            <a:ext cx="394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Nano</a:t>
            </a:r>
            <a:r>
              <a:rPr lang="en-US" i="1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Lett</a:t>
            </a:r>
            <a:r>
              <a:rPr lang="en-US" i="1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15, 248 (2015)</a:t>
            </a:r>
          </a:p>
        </p:txBody>
      </p:sp>
    </p:spTree>
    <p:extLst>
      <p:ext uri="{BB962C8B-B14F-4D97-AF65-F5344CB8AC3E}">
        <p14:creationId xmlns:p14="http://schemas.microsoft.com/office/powerpoint/2010/main" val="268287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/>
        </p:nvSpPr>
        <p:spPr>
          <a:xfrm>
            <a:off x="-79380" y="46104"/>
            <a:ext cx="8772118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kumimoji="0" lang="en-US" sz="3200" b="1" u="none" strike="noStrike" kern="1200" cap="none" spc="0" normalizeH="0" baseline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Explanation of Long</a:t>
            </a:r>
            <a:r>
              <a:rPr kumimoji="0" lang="en-US" sz="3200" b="1" u="none" strike="noStrike" kern="1200" cap="none" spc="0" normalizeH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 Carrier Lifetimes (3)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pic>
        <p:nvPicPr>
          <p:cNvPr id="5" name="Picture 4" descr="bands.jpg"/>
          <p:cNvPicPr>
            <a:picLocks noChangeAspect="1"/>
          </p:cNvPicPr>
          <p:nvPr/>
        </p:nvPicPr>
        <p:blipFill>
          <a:blip r:embed="rId2"/>
          <a:srcRect b="50139"/>
          <a:stretch>
            <a:fillRect/>
          </a:stretch>
        </p:blipFill>
        <p:spPr>
          <a:xfrm>
            <a:off x="469059" y="1757290"/>
            <a:ext cx="5521559" cy="3681485"/>
          </a:xfrm>
          <a:prstGeom prst="rect">
            <a:avLst/>
          </a:prstGeom>
        </p:spPr>
      </p:pic>
      <p:pic>
        <p:nvPicPr>
          <p:cNvPr id="6" name="Picture 5" descr="struct.jpg"/>
          <p:cNvPicPr>
            <a:picLocks noChangeAspect="1"/>
          </p:cNvPicPr>
          <p:nvPr/>
        </p:nvPicPr>
        <p:blipFill>
          <a:blip r:embed="rId3"/>
          <a:srcRect b="47361"/>
          <a:stretch>
            <a:fillRect/>
          </a:stretch>
        </p:blipFill>
        <p:spPr>
          <a:xfrm rot="5400000">
            <a:off x="5066526" y="2285878"/>
            <a:ext cx="4687074" cy="22481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238" y="1347911"/>
            <a:ext cx="3404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111 molecular orientation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2352" y="1330020"/>
            <a:ext cx="3667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011 molecular orientation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570" y="5456666"/>
            <a:ext cx="6571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Dynamical band gap: CBM position fluctuates at room temperature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10200" y="6260902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Nat. Comm. </a:t>
            </a:r>
            <a:r>
              <a:rPr lang="en-US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6, 7026 (2015)</a:t>
            </a:r>
          </a:p>
        </p:txBody>
      </p:sp>
    </p:spTree>
    <p:extLst>
      <p:ext uri="{BB962C8B-B14F-4D97-AF65-F5344CB8AC3E}">
        <p14:creationId xmlns:p14="http://schemas.microsoft.com/office/powerpoint/2010/main" val="101493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/>
        </p:nvSpPr>
        <p:spPr>
          <a:xfrm>
            <a:off x="-79380" y="46104"/>
            <a:ext cx="8385180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kumimoji="0" lang="en-US" sz="3200" b="1" u="none" strike="noStrike" kern="1200" cap="none" spc="0" normalizeH="0" baseline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Domain</a:t>
            </a: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 Walls and </a:t>
            </a:r>
            <a:r>
              <a:rPr kumimoji="0" lang="en-US" sz="3200" b="1" u="none" strike="noStrike" kern="1200" cap="none" spc="0" normalizeH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Carrier Lifetimes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 l="66400"/>
          <a:stretch>
            <a:fillRect/>
          </a:stretch>
        </p:blipFill>
        <p:spPr bwMode="auto">
          <a:xfrm>
            <a:off x="6118972" y="2322194"/>
            <a:ext cx="2133600" cy="300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6" descr="dw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2104072"/>
            <a:ext cx="5372100" cy="32232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929" y="1028700"/>
            <a:ext cx="7506796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Potential steps from domain walls aid carrier separation</a:t>
            </a:r>
          </a:p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Carriers move along potential maxima in multi-domain samples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700" y="5580161"/>
            <a:ext cx="5248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J. Phys. Chem. </a:t>
            </a:r>
            <a:r>
              <a:rPr lang="en-US" i="1" dirty="0" err="1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Lett</a:t>
            </a:r>
            <a:r>
              <a:rPr lang="en-US" i="1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., </a:t>
            </a:r>
            <a:r>
              <a:rPr lang="en-US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6, 693 (2015)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43574" y="5580161"/>
            <a:ext cx="3400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Nano</a:t>
            </a:r>
            <a:r>
              <a:rPr lang="en-US" i="1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i="1" dirty="0" err="1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Lett</a:t>
            </a:r>
            <a:r>
              <a:rPr lang="en-US" i="1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14, 2584 (2014)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6395" y="5949493"/>
            <a:ext cx="8042628" cy="611872"/>
          </a:xfrm>
          <a:prstGeom prst="rect">
            <a:avLst/>
          </a:prstGeom>
          <a:solidFill>
            <a:srgbClr val="0000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 b="1">
                <a:ln w="6350">
                  <a:solidFill>
                    <a:srgbClr val="FF99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100" dirty="0" smtClean="0"/>
              <a:t>Domain wall </a:t>
            </a:r>
            <a:r>
              <a:rPr lang="en-US" sz="2100" dirty="0" smtClean="0">
                <a:sym typeface="Wingdings"/>
              </a:rPr>
              <a:t> </a:t>
            </a:r>
            <a:r>
              <a:rPr lang="en-US" sz="2100" smtClean="0">
                <a:sym typeface="Wingdings"/>
              </a:rPr>
              <a:t>Polarization gradient  Built-in electric field 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31795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9" y="1405617"/>
            <a:ext cx="8317575" cy="35856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4974" y="5115775"/>
            <a:ext cx="8972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CBM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is located at domain wall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A: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i="1" baseline="-25000" dirty="0" err="1" smtClean="0">
                <a:latin typeface="Arial" charset="0"/>
                <a:ea typeface="Arial" charset="0"/>
                <a:cs typeface="Arial" charset="0"/>
              </a:rPr>
              <a:t>z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components meeting with a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head-to-head configuration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2380" y="5699959"/>
            <a:ext cx="8972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VBM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is located at domain wall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B: </a:t>
            </a:r>
            <a:r>
              <a:rPr lang="en-US" i="1" dirty="0" err="1" smtClean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i="1" baseline="-25000" dirty="0" err="1" smtClean="0">
                <a:latin typeface="Arial" charset="0"/>
                <a:ea typeface="Arial" charset="0"/>
                <a:cs typeface="Arial" charset="0"/>
              </a:rPr>
              <a:t>z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components meeting with a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tail-to-tail configuration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itle Placeholder 1"/>
          <p:cNvSpPr txBox="1">
            <a:spLocks/>
          </p:cNvSpPr>
          <p:nvPr/>
        </p:nvSpPr>
        <p:spPr>
          <a:xfrm>
            <a:off x="-79380" y="46104"/>
            <a:ext cx="8385180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kumimoji="0" lang="en-US" sz="3200" b="1" u="none" strike="noStrike" kern="1200" cap="none" spc="0" normalizeH="0" baseline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Domain</a:t>
            </a: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 Walls and </a:t>
            </a:r>
            <a:r>
              <a:rPr kumimoji="0" lang="en-US" sz="3200" b="1" u="none" strike="noStrike" kern="1200" cap="none" spc="0" normalizeH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Carrier Lifetimes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0136" y="6224649"/>
            <a:ext cx="5248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S. Liu et al., J. Phys. Chem. </a:t>
            </a:r>
            <a:r>
              <a:rPr lang="en-US" dirty="0" err="1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Lett</a:t>
            </a:r>
            <a:r>
              <a:rPr lang="en-US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., 6, 693 (2015)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448" y="1126024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Layer-resolved local density of states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85490" y="1117101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Electronic electrostatic potential</a:t>
            </a:r>
          </a:p>
        </p:txBody>
      </p:sp>
    </p:spTree>
    <p:extLst>
      <p:ext uri="{BB962C8B-B14F-4D97-AF65-F5344CB8AC3E}">
        <p14:creationId xmlns:p14="http://schemas.microsoft.com/office/powerpoint/2010/main" val="194485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/>
        </p:nvSpPr>
        <p:spPr>
          <a:xfrm>
            <a:off x="-79380" y="46104"/>
            <a:ext cx="8385180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kumimoji="0" lang="en-US" sz="3200" b="1" u="none" strike="noStrike" kern="1200" cap="none" spc="0" normalizeH="0" baseline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Spin Effects</a:t>
            </a:r>
            <a:r>
              <a:rPr kumimoji="0" lang="en-US" sz="3200" b="1" u="none" strike="noStrike" kern="1200" cap="none" spc="0" normalizeH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 on Carrier Lifetimes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23762" y="3545344"/>
            <a:ext cx="301022" cy="325083"/>
            <a:chOff x="3704920" y="3071989"/>
            <a:chExt cx="562280" cy="1052878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3704920" y="3071989"/>
              <a:ext cx="562280" cy="1052525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704920" y="3071989"/>
              <a:ext cx="562280" cy="1052878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8" name="Straight Arrow Connector 7"/>
          <p:cNvCxnSpPr/>
          <p:nvPr/>
        </p:nvCxnSpPr>
        <p:spPr>
          <a:xfrm>
            <a:off x="2861523" y="2830342"/>
            <a:ext cx="21230" cy="15474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347165" y="5332313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Favorable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spin helicity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65416" y="5331491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505FF"/>
                </a:solidFill>
              </a:rPr>
              <a:t>U</a:t>
            </a:r>
            <a:r>
              <a:rPr lang="en-US" b="1" dirty="0" smtClean="0">
                <a:solidFill>
                  <a:srgbClr val="0505FF"/>
                </a:solidFill>
              </a:rPr>
              <a:t>nfavorable</a:t>
            </a:r>
            <a:r>
              <a:rPr lang="en-US" dirty="0" smtClean="0">
                <a:solidFill>
                  <a:srgbClr val="0505FF"/>
                </a:solidFill>
              </a:rPr>
              <a:t> </a:t>
            </a:r>
            <a:r>
              <a:rPr lang="en-US" dirty="0" smtClean="0"/>
              <a:t>spin helicity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1177988" y="2260703"/>
            <a:ext cx="2169527" cy="593703"/>
          </a:xfrm>
          <a:custGeom>
            <a:avLst/>
            <a:gdLst>
              <a:gd name="connsiteX0" fmla="*/ 0 w 2141621"/>
              <a:gd name="connsiteY0" fmla="*/ 0 h 558602"/>
              <a:gd name="connsiteX1" fmla="*/ 637674 w 2141621"/>
              <a:gd name="connsiteY1" fmla="*/ 385011 h 558602"/>
              <a:gd name="connsiteX2" fmla="*/ 914400 w 2141621"/>
              <a:gd name="connsiteY2" fmla="*/ 517358 h 558602"/>
              <a:gd name="connsiteX3" fmla="*/ 1251284 w 2141621"/>
              <a:gd name="connsiteY3" fmla="*/ 553453 h 558602"/>
              <a:gd name="connsiteX4" fmla="*/ 1552074 w 2141621"/>
              <a:gd name="connsiteY4" fmla="*/ 421106 h 558602"/>
              <a:gd name="connsiteX5" fmla="*/ 2141621 w 2141621"/>
              <a:gd name="connsiteY5" fmla="*/ 60158 h 558602"/>
              <a:gd name="connsiteX0" fmla="*/ 0 w 2141621"/>
              <a:gd name="connsiteY0" fmla="*/ 0 h 560806"/>
              <a:gd name="connsiteX1" fmla="*/ 637674 w 2141621"/>
              <a:gd name="connsiteY1" fmla="*/ 385011 h 560806"/>
              <a:gd name="connsiteX2" fmla="*/ 923925 w 2141621"/>
              <a:gd name="connsiteY2" fmla="*/ 526883 h 560806"/>
              <a:gd name="connsiteX3" fmla="*/ 1251284 w 2141621"/>
              <a:gd name="connsiteY3" fmla="*/ 553453 h 560806"/>
              <a:gd name="connsiteX4" fmla="*/ 1552074 w 2141621"/>
              <a:gd name="connsiteY4" fmla="*/ 421106 h 560806"/>
              <a:gd name="connsiteX5" fmla="*/ 2141621 w 2141621"/>
              <a:gd name="connsiteY5" fmla="*/ 60158 h 560806"/>
              <a:gd name="connsiteX0" fmla="*/ 0 w 2141621"/>
              <a:gd name="connsiteY0" fmla="*/ 0 h 555471"/>
              <a:gd name="connsiteX1" fmla="*/ 637674 w 2141621"/>
              <a:gd name="connsiteY1" fmla="*/ 385011 h 555471"/>
              <a:gd name="connsiteX2" fmla="*/ 923925 w 2141621"/>
              <a:gd name="connsiteY2" fmla="*/ 526883 h 555471"/>
              <a:gd name="connsiteX3" fmla="*/ 1251284 w 2141621"/>
              <a:gd name="connsiteY3" fmla="*/ 553453 h 555471"/>
              <a:gd name="connsiteX4" fmla="*/ 1262341 w 2141621"/>
              <a:gd name="connsiteY4" fmla="*/ 538705 h 555471"/>
              <a:gd name="connsiteX5" fmla="*/ 1552074 w 2141621"/>
              <a:gd name="connsiteY5" fmla="*/ 421106 h 555471"/>
              <a:gd name="connsiteX6" fmla="*/ 2141621 w 2141621"/>
              <a:gd name="connsiteY6" fmla="*/ 60158 h 555471"/>
              <a:gd name="connsiteX0" fmla="*/ 0 w 2141621"/>
              <a:gd name="connsiteY0" fmla="*/ 0 h 566458"/>
              <a:gd name="connsiteX1" fmla="*/ 637674 w 2141621"/>
              <a:gd name="connsiteY1" fmla="*/ 385011 h 566458"/>
              <a:gd name="connsiteX2" fmla="*/ 923925 w 2141621"/>
              <a:gd name="connsiteY2" fmla="*/ 526883 h 566458"/>
              <a:gd name="connsiteX3" fmla="*/ 1241759 w 2141621"/>
              <a:gd name="connsiteY3" fmla="*/ 566153 h 566458"/>
              <a:gd name="connsiteX4" fmla="*/ 1262341 w 2141621"/>
              <a:gd name="connsiteY4" fmla="*/ 538705 h 566458"/>
              <a:gd name="connsiteX5" fmla="*/ 1552074 w 2141621"/>
              <a:gd name="connsiteY5" fmla="*/ 421106 h 566458"/>
              <a:gd name="connsiteX6" fmla="*/ 2141621 w 2141621"/>
              <a:gd name="connsiteY6" fmla="*/ 60158 h 566458"/>
              <a:gd name="connsiteX0" fmla="*/ 0 w 2141621"/>
              <a:gd name="connsiteY0" fmla="*/ 0 h 566460"/>
              <a:gd name="connsiteX1" fmla="*/ 637674 w 2141621"/>
              <a:gd name="connsiteY1" fmla="*/ 385011 h 566460"/>
              <a:gd name="connsiteX2" fmla="*/ 923925 w 2141621"/>
              <a:gd name="connsiteY2" fmla="*/ 526883 h 566460"/>
              <a:gd name="connsiteX3" fmla="*/ 1241759 w 2141621"/>
              <a:gd name="connsiteY3" fmla="*/ 566153 h 566460"/>
              <a:gd name="connsiteX4" fmla="*/ 1343304 w 2141621"/>
              <a:gd name="connsiteY4" fmla="*/ 512511 h 566460"/>
              <a:gd name="connsiteX5" fmla="*/ 1552074 w 2141621"/>
              <a:gd name="connsiteY5" fmla="*/ 421106 h 566460"/>
              <a:gd name="connsiteX6" fmla="*/ 2141621 w 2141621"/>
              <a:gd name="connsiteY6" fmla="*/ 60158 h 566460"/>
              <a:gd name="connsiteX0" fmla="*/ 0 w 2141621"/>
              <a:gd name="connsiteY0" fmla="*/ 0 h 550845"/>
              <a:gd name="connsiteX1" fmla="*/ 637674 w 2141621"/>
              <a:gd name="connsiteY1" fmla="*/ 385011 h 550845"/>
              <a:gd name="connsiteX2" fmla="*/ 923925 w 2141621"/>
              <a:gd name="connsiteY2" fmla="*/ 526883 h 550845"/>
              <a:gd name="connsiteX3" fmla="*/ 1117934 w 2141621"/>
              <a:gd name="connsiteY3" fmla="*/ 549484 h 550845"/>
              <a:gd name="connsiteX4" fmla="*/ 1343304 w 2141621"/>
              <a:gd name="connsiteY4" fmla="*/ 512511 h 550845"/>
              <a:gd name="connsiteX5" fmla="*/ 1552074 w 2141621"/>
              <a:gd name="connsiteY5" fmla="*/ 421106 h 550845"/>
              <a:gd name="connsiteX6" fmla="*/ 2141621 w 2141621"/>
              <a:gd name="connsiteY6" fmla="*/ 60158 h 550845"/>
              <a:gd name="connsiteX0" fmla="*/ 0 w 2141621"/>
              <a:gd name="connsiteY0" fmla="*/ 0 h 549484"/>
              <a:gd name="connsiteX1" fmla="*/ 637674 w 2141621"/>
              <a:gd name="connsiteY1" fmla="*/ 385011 h 549484"/>
              <a:gd name="connsiteX2" fmla="*/ 923925 w 2141621"/>
              <a:gd name="connsiteY2" fmla="*/ 512596 h 549484"/>
              <a:gd name="connsiteX3" fmla="*/ 1117934 w 2141621"/>
              <a:gd name="connsiteY3" fmla="*/ 549484 h 549484"/>
              <a:gd name="connsiteX4" fmla="*/ 1343304 w 2141621"/>
              <a:gd name="connsiteY4" fmla="*/ 512511 h 549484"/>
              <a:gd name="connsiteX5" fmla="*/ 1552074 w 2141621"/>
              <a:gd name="connsiteY5" fmla="*/ 421106 h 549484"/>
              <a:gd name="connsiteX6" fmla="*/ 2141621 w 2141621"/>
              <a:gd name="connsiteY6" fmla="*/ 60158 h 549484"/>
              <a:gd name="connsiteX0" fmla="*/ 0 w 2141621"/>
              <a:gd name="connsiteY0" fmla="*/ 0 h 549484"/>
              <a:gd name="connsiteX1" fmla="*/ 637674 w 2141621"/>
              <a:gd name="connsiteY1" fmla="*/ 385011 h 549484"/>
              <a:gd name="connsiteX2" fmla="*/ 923925 w 2141621"/>
              <a:gd name="connsiteY2" fmla="*/ 512596 h 549484"/>
              <a:gd name="connsiteX3" fmla="*/ 1117934 w 2141621"/>
              <a:gd name="connsiteY3" fmla="*/ 549484 h 549484"/>
              <a:gd name="connsiteX4" fmla="*/ 1343304 w 2141621"/>
              <a:gd name="connsiteY4" fmla="*/ 512511 h 549484"/>
              <a:gd name="connsiteX5" fmla="*/ 1554455 w 2141621"/>
              <a:gd name="connsiteY5" fmla="*/ 406818 h 549484"/>
              <a:gd name="connsiteX6" fmla="*/ 2141621 w 2141621"/>
              <a:gd name="connsiteY6" fmla="*/ 60158 h 549484"/>
              <a:gd name="connsiteX0" fmla="*/ 0 w 2141621"/>
              <a:gd name="connsiteY0" fmla="*/ 0 h 554247"/>
              <a:gd name="connsiteX1" fmla="*/ 637674 w 2141621"/>
              <a:gd name="connsiteY1" fmla="*/ 385011 h 554247"/>
              <a:gd name="connsiteX2" fmla="*/ 923925 w 2141621"/>
              <a:gd name="connsiteY2" fmla="*/ 512596 h 554247"/>
              <a:gd name="connsiteX3" fmla="*/ 1127459 w 2141621"/>
              <a:gd name="connsiteY3" fmla="*/ 554247 h 554247"/>
              <a:gd name="connsiteX4" fmla="*/ 1343304 w 2141621"/>
              <a:gd name="connsiteY4" fmla="*/ 512511 h 554247"/>
              <a:gd name="connsiteX5" fmla="*/ 1554455 w 2141621"/>
              <a:gd name="connsiteY5" fmla="*/ 406818 h 554247"/>
              <a:gd name="connsiteX6" fmla="*/ 2141621 w 2141621"/>
              <a:gd name="connsiteY6" fmla="*/ 60158 h 554247"/>
              <a:gd name="connsiteX0" fmla="*/ 0 w 2129589"/>
              <a:gd name="connsiteY0" fmla="*/ 0 h 554247"/>
              <a:gd name="connsiteX1" fmla="*/ 637674 w 2129589"/>
              <a:gd name="connsiteY1" fmla="*/ 385011 h 554247"/>
              <a:gd name="connsiteX2" fmla="*/ 923925 w 2129589"/>
              <a:gd name="connsiteY2" fmla="*/ 512596 h 554247"/>
              <a:gd name="connsiteX3" fmla="*/ 1127459 w 2129589"/>
              <a:gd name="connsiteY3" fmla="*/ 554247 h 554247"/>
              <a:gd name="connsiteX4" fmla="*/ 1343304 w 2129589"/>
              <a:gd name="connsiteY4" fmla="*/ 512511 h 554247"/>
              <a:gd name="connsiteX5" fmla="*/ 1554455 w 2129589"/>
              <a:gd name="connsiteY5" fmla="*/ 406818 h 554247"/>
              <a:gd name="connsiteX6" fmla="*/ 2129589 w 2129589"/>
              <a:gd name="connsiteY6" fmla="*/ 1 h 554247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554455 w 2165684"/>
              <a:gd name="connsiteY5" fmla="*/ 454943 h 602372"/>
              <a:gd name="connsiteX6" fmla="*/ 2165684 w 2165684"/>
              <a:gd name="connsiteY6" fmla="*/ 0 h 602372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614613 w 2165684"/>
              <a:gd name="connsiteY5" fmla="*/ 409767 h 602372"/>
              <a:gd name="connsiteX6" fmla="*/ 2165684 w 2165684"/>
              <a:gd name="connsiteY6" fmla="*/ 0 h 602372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614613 w 2165684"/>
              <a:gd name="connsiteY5" fmla="*/ 409767 h 602372"/>
              <a:gd name="connsiteX6" fmla="*/ 2165684 w 2165684"/>
              <a:gd name="connsiteY6" fmla="*/ 0 h 602372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14613 w 2153652"/>
              <a:gd name="connsiteY5" fmla="*/ 361642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84230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69328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69328 h 554247"/>
              <a:gd name="connsiteX6" fmla="*/ 2153652 w 2153652"/>
              <a:gd name="connsiteY6" fmla="*/ 8346 h 554247"/>
              <a:gd name="connsiteX0" fmla="*/ 0 w 2153652"/>
              <a:gd name="connsiteY0" fmla="*/ 0 h 551267"/>
              <a:gd name="connsiteX1" fmla="*/ 637674 w 2153652"/>
              <a:gd name="connsiteY1" fmla="*/ 385011 h 551267"/>
              <a:gd name="connsiteX2" fmla="*/ 923925 w 2153652"/>
              <a:gd name="connsiteY2" fmla="*/ 512596 h 551267"/>
              <a:gd name="connsiteX3" fmla="*/ 1165559 w 2153652"/>
              <a:gd name="connsiteY3" fmla="*/ 551267 h 551267"/>
              <a:gd name="connsiteX4" fmla="*/ 1343304 w 2153652"/>
              <a:gd name="connsiteY4" fmla="*/ 512511 h 551267"/>
              <a:gd name="connsiteX5" fmla="*/ 1638676 w 2153652"/>
              <a:gd name="connsiteY5" fmla="*/ 369328 h 551267"/>
              <a:gd name="connsiteX6" fmla="*/ 2153652 w 2153652"/>
              <a:gd name="connsiteY6" fmla="*/ 8346 h 551267"/>
              <a:gd name="connsiteX0" fmla="*/ 0 w 2153652"/>
              <a:gd name="connsiteY0" fmla="*/ 0 h 557228"/>
              <a:gd name="connsiteX1" fmla="*/ 637674 w 2153652"/>
              <a:gd name="connsiteY1" fmla="*/ 385011 h 557228"/>
              <a:gd name="connsiteX2" fmla="*/ 923925 w 2153652"/>
              <a:gd name="connsiteY2" fmla="*/ 512596 h 557228"/>
              <a:gd name="connsiteX3" fmla="*/ 1168734 w 2153652"/>
              <a:gd name="connsiteY3" fmla="*/ 557228 h 557228"/>
              <a:gd name="connsiteX4" fmla="*/ 1343304 w 2153652"/>
              <a:gd name="connsiteY4" fmla="*/ 512511 h 557228"/>
              <a:gd name="connsiteX5" fmla="*/ 1638676 w 2153652"/>
              <a:gd name="connsiteY5" fmla="*/ 369328 h 557228"/>
              <a:gd name="connsiteX6" fmla="*/ 2153652 w 2153652"/>
              <a:gd name="connsiteY6" fmla="*/ 8346 h 557228"/>
              <a:gd name="connsiteX0" fmla="*/ 0 w 2153652"/>
              <a:gd name="connsiteY0" fmla="*/ 0 h 557318"/>
              <a:gd name="connsiteX1" fmla="*/ 637674 w 2153652"/>
              <a:gd name="connsiteY1" fmla="*/ 385011 h 557318"/>
              <a:gd name="connsiteX2" fmla="*/ 923925 w 2153652"/>
              <a:gd name="connsiteY2" fmla="*/ 512596 h 557318"/>
              <a:gd name="connsiteX3" fmla="*/ 1168734 w 2153652"/>
              <a:gd name="connsiteY3" fmla="*/ 557228 h 557318"/>
              <a:gd name="connsiteX4" fmla="*/ 1375054 w 2153652"/>
              <a:gd name="connsiteY4" fmla="*/ 503570 h 557318"/>
              <a:gd name="connsiteX5" fmla="*/ 1638676 w 2153652"/>
              <a:gd name="connsiteY5" fmla="*/ 369328 h 557318"/>
              <a:gd name="connsiteX6" fmla="*/ 2153652 w 2153652"/>
              <a:gd name="connsiteY6" fmla="*/ 8346 h 557318"/>
              <a:gd name="connsiteX0" fmla="*/ 0 w 2169527"/>
              <a:gd name="connsiteY0" fmla="*/ 0 h 557318"/>
              <a:gd name="connsiteX1" fmla="*/ 637674 w 2169527"/>
              <a:gd name="connsiteY1" fmla="*/ 385011 h 557318"/>
              <a:gd name="connsiteX2" fmla="*/ 923925 w 2169527"/>
              <a:gd name="connsiteY2" fmla="*/ 512596 h 557318"/>
              <a:gd name="connsiteX3" fmla="*/ 1168734 w 2169527"/>
              <a:gd name="connsiteY3" fmla="*/ 557228 h 557318"/>
              <a:gd name="connsiteX4" fmla="*/ 1375054 w 2169527"/>
              <a:gd name="connsiteY4" fmla="*/ 503570 h 557318"/>
              <a:gd name="connsiteX5" fmla="*/ 1638676 w 2169527"/>
              <a:gd name="connsiteY5" fmla="*/ 369328 h 557318"/>
              <a:gd name="connsiteX6" fmla="*/ 2169527 w 2169527"/>
              <a:gd name="connsiteY6" fmla="*/ 11327 h 557318"/>
              <a:gd name="connsiteX0" fmla="*/ 0 w 2169527"/>
              <a:gd name="connsiteY0" fmla="*/ 0 h 557318"/>
              <a:gd name="connsiteX1" fmla="*/ 637674 w 2169527"/>
              <a:gd name="connsiteY1" fmla="*/ 385011 h 557318"/>
              <a:gd name="connsiteX2" fmla="*/ 923925 w 2169527"/>
              <a:gd name="connsiteY2" fmla="*/ 512596 h 557318"/>
              <a:gd name="connsiteX3" fmla="*/ 1168734 w 2169527"/>
              <a:gd name="connsiteY3" fmla="*/ 557228 h 557318"/>
              <a:gd name="connsiteX4" fmla="*/ 1375054 w 2169527"/>
              <a:gd name="connsiteY4" fmla="*/ 503570 h 557318"/>
              <a:gd name="connsiteX5" fmla="*/ 1638676 w 2169527"/>
              <a:gd name="connsiteY5" fmla="*/ 369328 h 557318"/>
              <a:gd name="connsiteX6" fmla="*/ 2169527 w 2169527"/>
              <a:gd name="connsiteY6" fmla="*/ 11327 h 55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9527" h="557318">
                <a:moveTo>
                  <a:pt x="0" y="0"/>
                </a:moveTo>
                <a:cubicBezTo>
                  <a:pt x="242637" y="149392"/>
                  <a:pt x="483687" y="299578"/>
                  <a:pt x="637674" y="385011"/>
                </a:cubicBezTo>
                <a:cubicBezTo>
                  <a:pt x="791661" y="470444"/>
                  <a:pt x="835415" y="483893"/>
                  <a:pt x="923925" y="512596"/>
                </a:cubicBezTo>
                <a:cubicBezTo>
                  <a:pt x="1012435" y="541299"/>
                  <a:pt x="1093546" y="558732"/>
                  <a:pt x="1168734" y="557228"/>
                </a:cubicBezTo>
                <a:cubicBezTo>
                  <a:pt x="1243922" y="555724"/>
                  <a:pt x="1296730" y="534887"/>
                  <a:pt x="1375054" y="503570"/>
                </a:cubicBezTo>
                <a:cubicBezTo>
                  <a:pt x="1453378" y="472253"/>
                  <a:pt x="1505623" y="444720"/>
                  <a:pt x="1638676" y="369328"/>
                </a:cubicBezTo>
                <a:cubicBezTo>
                  <a:pt x="1755854" y="299897"/>
                  <a:pt x="1932404" y="173281"/>
                  <a:pt x="2169527" y="11327"/>
                </a:cubicBezTo>
              </a:path>
            </a:pathLst>
          </a:cu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523381" y="2260703"/>
            <a:ext cx="2169527" cy="593703"/>
          </a:xfrm>
          <a:custGeom>
            <a:avLst/>
            <a:gdLst>
              <a:gd name="connsiteX0" fmla="*/ 0 w 2141621"/>
              <a:gd name="connsiteY0" fmla="*/ 0 h 558602"/>
              <a:gd name="connsiteX1" fmla="*/ 637674 w 2141621"/>
              <a:gd name="connsiteY1" fmla="*/ 385011 h 558602"/>
              <a:gd name="connsiteX2" fmla="*/ 914400 w 2141621"/>
              <a:gd name="connsiteY2" fmla="*/ 517358 h 558602"/>
              <a:gd name="connsiteX3" fmla="*/ 1251284 w 2141621"/>
              <a:gd name="connsiteY3" fmla="*/ 553453 h 558602"/>
              <a:gd name="connsiteX4" fmla="*/ 1552074 w 2141621"/>
              <a:gd name="connsiteY4" fmla="*/ 421106 h 558602"/>
              <a:gd name="connsiteX5" fmla="*/ 2141621 w 2141621"/>
              <a:gd name="connsiteY5" fmla="*/ 60158 h 558602"/>
              <a:gd name="connsiteX0" fmla="*/ 0 w 2141621"/>
              <a:gd name="connsiteY0" fmla="*/ 0 h 560806"/>
              <a:gd name="connsiteX1" fmla="*/ 637674 w 2141621"/>
              <a:gd name="connsiteY1" fmla="*/ 385011 h 560806"/>
              <a:gd name="connsiteX2" fmla="*/ 923925 w 2141621"/>
              <a:gd name="connsiteY2" fmla="*/ 526883 h 560806"/>
              <a:gd name="connsiteX3" fmla="*/ 1251284 w 2141621"/>
              <a:gd name="connsiteY3" fmla="*/ 553453 h 560806"/>
              <a:gd name="connsiteX4" fmla="*/ 1552074 w 2141621"/>
              <a:gd name="connsiteY4" fmla="*/ 421106 h 560806"/>
              <a:gd name="connsiteX5" fmla="*/ 2141621 w 2141621"/>
              <a:gd name="connsiteY5" fmla="*/ 60158 h 560806"/>
              <a:gd name="connsiteX0" fmla="*/ 0 w 2141621"/>
              <a:gd name="connsiteY0" fmla="*/ 0 h 555471"/>
              <a:gd name="connsiteX1" fmla="*/ 637674 w 2141621"/>
              <a:gd name="connsiteY1" fmla="*/ 385011 h 555471"/>
              <a:gd name="connsiteX2" fmla="*/ 923925 w 2141621"/>
              <a:gd name="connsiteY2" fmla="*/ 526883 h 555471"/>
              <a:gd name="connsiteX3" fmla="*/ 1251284 w 2141621"/>
              <a:gd name="connsiteY3" fmla="*/ 553453 h 555471"/>
              <a:gd name="connsiteX4" fmla="*/ 1262341 w 2141621"/>
              <a:gd name="connsiteY4" fmla="*/ 538705 h 555471"/>
              <a:gd name="connsiteX5" fmla="*/ 1552074 w 2141621"/>
              <a:gd name="connsiteY5" fmla="*/ 421106 h 555471"/>
              <a:gd name="connsiteX6" fmla="*/ 2141621 w 2141621"/>
              <a:gd name="connsiteY6" fmla="*/ 60158 h 555471"/>
              <a:gd name="connsiteX0" fmla="*/ 0 w 2141621"/>
              <a:gd name="connsiteY0" fmla="*/ 0 h 566458"/>
              <a:gd name="connsiteX1" fmla="*/ 637674 w 2141621"/>
              <a:gd name="connsiteY1" fmla="*/ 385011 h 566458"/>
              <a:gd name="connsiteX2" fmla="*/ 923925 w 2141621"/>
              <a:gd name="connsiteY2" fmla="*/ 526883 h 566458"/>
              <a:gd name="connsiteX3" fmla="*/ 1241759 w 2141621"/>
              <a:gd name="connsiteY3" fmla="*/ 566153 h 566458"/>
              <a:gd name="connsiteX4" fmla="*/ 1262341 w 2141621"/>
              <a:gd name="connsiteY4" fmla="*/ 538705 h 566458"/>
              <a:gd name="connsiteX5" fmla="*/ 1552074 w 2141621"/>
              <a:gd name="connsiteY5" fmla="*/ 421106 h 566458"/>
              <a:gd name="connsiteX6" fmla="*/ 2141621 w 2141621"/>
              <a:gd name="connsiteY6" fmla="*/ 60158 h 566458"/>
              <a:gd name="connsiteX0" fmla="*/ 0 w 2141621"/>
              <a:gd name="connsiteY0" fmla="*/ 0 h 566460"/>
              <a:gd name="connsiteX1" fmla="*/ 637674 w 2141621"/>
              <a:gd name="connsiteY1" fmla="*/ 385011 h 566460"/>
              <a:gd name="connsiteX2" fmla="*/ 923925 w 2141621"/>
              <a:gd name="connsiteY2" fmla="*/ 526883 h 566460"/>
              <a:gd name="connsiteX3" fmla="*/ 1241759 w 2141621"/>
              <a:gd name="connsiteY3" fmla="*/ 566153 h 566460"/>
              <a:gd name="connsiteX4" fmla="*/ 1343304 w 2141621"/>
              <a:gd name="connsiteY4" fmla="*/ 512511 h 566460"/>
              <a:gd name="connsiteX5" fmla="*/ 1552074 w 2141621"/>
              <a:gd name="connsiteY5" fmla="*/ 421106 h 566460"/>
              <a:gd name="connsiteX6" fmla="*/ 2141621 w 2141621"/>
              <a:gd name="connsiteY6" fmla="*/ 60158 h 566460"/>
              <a:gd name="connsiteX0" fmla="*/ 0 w 2141621"/>
              <a:gd name="connsiteY0" fmla="*/ 0 h 550845"/>
              <a:gd name="connsiteX1" fmla="*/ 637674 w 2141621"/>
              <a:gd name="connsiteY1" fmla="*/ 385011 h 550845"/>
              <a:gd name="connsiteX2" fmla="*/ 923925 w 2141621"/>
              <a:gd name="connsiteY2" fmla="*/ 526883 h 550845"/>
              <a:gd name="connsiteX3" fmla="*/ 1117934 w 2141621"/>
              <a:gd name="connsiteY3" fmla="*/ 549484 h 550845"/>
              <a:gd name="connsiteX4" fmla="*/ 1343304 w 2141621"/>
              <a:gd name="connsiteY4" fmla="*/ 512511 h 550845"/>
              <a:gd name="connsiteX5" fmla="*/ 1552074 w 2141621"/>
              <a:gd name="connsiteY5" fmla="*/ 421106 h 550845"/>
              <a:gd name="connsiteX6" fmla="*/ 2141621 w 2141621"/>
              <a:gd name="connsiteY6" fmla="*/ 60158 h 550845"/>
              <a:gd name="connsiteX0" fmla="*/ 0 w 2141621"/>
              <a:gd name="connsiteY0" fmla="*/ 0 h 549484"/>
              <a:gd name="connsiteX1" fmla="*/ 637674 w 2141621"/>
              <a:gd name="connsiteY1" fmla="*/ 385011 h 549484"/>
              <a:gd name="connsiteX2" fmla="*/ 923925 w 2141621"/>
              <a:gd name="connsiteY2" fmla="*/ 512596 h 549484"/>
              <a:gd name="connsiteX3" fmla="*/ 1117934 w 2141621"/>
              <a:gd name="connsiteY3" fmla="*/ 549484 h 549484"/>
              <a:gd name="connsiteX4" fmla="*/ 1343304 w 2141621"/>
              <a:gd name="connsiteY4" fmla="*/ 512511 h 549484"/>
              <a:gd name="connsiteX5" fmla="*/ 1552074 w 2141621"/>
              <a:gd name="connsiteY5" fmla="*/ 421106 h 549484"/>
              <a:gd name="connsiteX6" fmla="*/ 2141621 w 2141621"/>
              <a:gd name="connsiteY6" fmla="*/ 60158 h 549484"/>
              <a:gd name="connsiteX0" fmla="*/ 0 w 2141621"/>
              <a:gd name="connsiteY0" fmla="*/ 0 h 549484"/>
              <a:gd name="connsiteX1" fmla="*/ 637674 w 2141621"/>
              <a:gd name="connsiteY1" fmla="*/ 385011 h 549484"/>
              <a:gd name="connsiteX2" fmla="*/ 923925 w 2141621"/>
              <a:gd name="connsiteY2" fmla="*/ 512596 h 549484"/>
              <a:gd name="connsiteX3" fmla="*/ 1117934 w 2141621"/>
              <a:gd name="connsiteY3" fmla="*/ 549484 h 549484"/>
              <a:gd name="connsiteX4" fmla="*/ 1343304 w 2141621"/>
              <a:gd name="connsiteY4" fmla="*/ 512511 h 549484"/>
              <a:gd name="connsiteX5" fmla="*/ 1554455 w 2141621"/>
              <a:gd name="connsiteY5" fmla="*/ 406818 h 549484"/>
              <a:gd name="connsiteX6" fmla="*/ 2141621 w 2141621"/>
              <a:gd name="connsiteY6" fmla="*/ 60158 h 549484"/>
              <a:gd name="connsiteX0" fmla="*/ 0 w 2141621"/>
              <a:gd name="connsiteY0" fmla="*/ 0 h 554247"/>
              <a:gd name="connsiteX1" fmla="*/ 637674 w 2141621"/>
              <a:gd name="connsiteY1" fmla="*/ 385011 h 554247"/>
              <a:gd name="connsiteX2" fmla="*/ 923925 w 2141621"/>
              <a:gd name="connsiteY2" fmla="*/ 512596 h 554247"/>
              <a:gd name="connsiteX3" fmla="*/ 1127459 w 2141621"/>
              <a:gd name="connsiteY3" fmla="*/ 554247 h 554247"/>
              <a:gd name="connsiteX4" fmla="*/ 1343304 w 2141621"/>
              <a:gd name="connsiteY4" fmla="*/ 512511 h 554247"/>
              <a:gd name="connsiteX5" fmla="*/ 1554455 w 2141621"/>
              <a:gd name="connsiteY5" fmla="*/ 406818 h 554247"/>
              <a:gd name="connsiteX6" fmla="*/ 2141621 w 2141621"/>
              <a:gd name="connsiteY6" fmla="*/ 60158 h 554247"/>
              <a:gd name="connsiteX0" fmla="*/ 0 w 2129589"/>
              <a:gd name="connsiteY0" fmla="*/ 0 h 554247"/>
              <a:gd name="connsiteX1" fmla="*/ 637674 w 2129589"/>
              <a:gd name="connsiteY1" fmla="*/ 385011 h 554247"/>
              <a:gd name="connsiteX2" fmla="*/ 923925 w 2129589"/>
              <a:gd name="connsiteY2" fmla="*/ 512596 h 554247"/>
              <a:gd name="connsiteX3" fmla="*/ 1127459 w 2129589"/>
              <a:gd name="connsiteY3" fmla="*/ 554247 h 554247"/>
              <a:gd name="connsiteX4" fmla="*/ 1343304 w 2129589"/>
              <a:gd name="connsiteY4" fmla="*/ 512511 h 554247"/>
              <a:gd name="connsiteX5" fmla="*/ 1554455 w 2129589"/>
              <a:gd name="connsiteY5" fmla="*/ 406818 h 554247"/>
              <a:gd name="connsiteX6" fmla="*/ 2129589 w 2129589"/>
              <a:gd name="connsiteY6" fmla="*/ 1 h 554247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554455 w 2165684"/>
              <a:gd name="connsiteY5" fmla="*/ 454943 h 602372"/>
              <a:gd name="connsiteX6" fmla="*/ 2165684 w 2165684"/>
              <a:gd name="connsiteY6" fmla="*/ 0 h 602372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614613 w 2165684"/>
              <a:gd name="connsiteY5" fmla="*/ 409767 h 602372"/>
              <a:gd name="connsiteX6" fmla="*/ 2165684 w 2165684"/>
              <a:gd name="connsiteY6" fmla="*/ 0 h 602372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614613 w 2165684"/>
              <a:gd name="connsiteY5" fmla="*/ 409767 h 602372"/>
              <a:gd name="connsiteX6" fmla="*/ 2165684 w 2165684"/>
              <a:gd name="connsiteY6" fmla="*/ 0 h 602372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14613 w 2153652"/>
              <a:gd name="connsiteY5" fmla="*/ 361642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84230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69328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69328 h 554247"/>
              <a:gd name="connsiteX6" fmla="*/ 2153652 w 2153652"/>
              <a:gd name="connsiteY6" fmla="*/ 8346 h 554247"/>
              <a:gd name="connsiteX0" fmla="*/ 0 w 2153652"/>
              <a:gd name="connsiteY0" fmla="*/ 0 h 551267"/>
              <a:gd name="connsiteX1" fmla="*/ 637674 w 2153652"/>
              <a:gd name="connsiteY1" fmla="*/ 385011 h 551267"/>
              <a:gd name="connsiteX2" fmla="*/ 923925 w 2153652"/>
              <a:gd name="connsiteY2" fmla="*/ 512596 h 551267"/>
              <a:gd name="connsiteX3" fmla="*/ 1165559 w 2153652"/>
              <a:gd name="connsiteY3" fmla="*/ 551267 h 551267"/>
              <a:gd name="connsiteX4" fmla="*/ 1343304 w 2153652"/>
              <a:gd name="connsiteY4" fmla="*/ 512511 h 551267"/>
              <a:gd name="connsiteX5" fmla="*/ 1638676 w 2153652"/>
              <a:gd name="connsiteY5" fmla="*/ 369328 h 551267"/>
              <a:gd name="connsiteX6" fmla="*/ 2153652 w 2153652"/>
              <a:gd name="connsiteY6" fmla="*/ 8346 h 551267"/>
              <a:gd name="connsiteX0" fmla="*/ 0 w 2153652"/>
              <a:gd name="connsiteY0" fmla="*/ 0 h 557228"/>
              <a:gd name="connsiteX1" fmla="*/ 637674 w 2153652"/>
              <a:gd name="connsiteY1" fmla="*/ 385011 h 557228"/>
              <a:gd name="connsiteX2" fmla="*/ 923925 w 2153652"/>
              <a:gd name="connsiteY2" fmla="*/ 512596 h 557228"/>
              <a:gd name="connsiteX3" fmla="*/ 1168734 w 2153652"/>
              <a:gd name="connsiteY3" fmla="*/ 557228 h 557228"/>
              <a:gd name="connsiteX4" fmla="*/ 1343304 w 2153652"/>
              <a:gd name="connsiteY4" fmla="*/ 512511 h 557228"/>
              <a:gd name="connsiteX5" fmla="*/ 1638676 w 2153652"/>
              <a:gd name="connsiteY5" fmla="*/ 369328 h 557228"/>
              <a:gd name="connsiteX6" fmla="*/ 2153652 w 2153652"/>
              <a:gd name="connsiteY6" fmla="*/ 8346 h 557228"/>
              <a:gd name="connsiteX0" fmla="*/ 0 w 2153652"/>
              <a:gd name="connsiteY0" fmla="*/ 0 h 557318"/>
              <a:gd name="connsiteX1" fmla="*/ 637674 w 2153652"/>
              <a:gd name="connsiteY1" fmla="*/ 385011 h 557318"/>
              <a:gd name="connsiteX2" fmla="*/ 923925 w 2153652"/>
              <a:gd name="connsiteY2" fmla="*/ 512596 h 557318"/>
              <a:gd name="connsiteX3" fmla="*/ 1168734 w 2153652"/>
              <a:gd name="connsiteY3" fmla="*/ 557228 h 557318"/>
              <a:gd name="connsiteX4" fmla="*/ 1375054 w 2153652"/>
              <a:gd name="connsiteY4" fmla="*/ 503570 h 557318"/>
              <a:gd name="connsiteX5" fmla="*/ 1638676 w 2153652"/>
              <a:gd name="connsiteY5" fmla="*/ 369328 h 557318"/>
              <a:gd name="connsiteX6" fmla="*/ 2153652 w 2153652"/>
              <a:gd name="connsiteY6" fmla="*/ 8346 h 557318"/>
              <a:gd name="connsiteX0" fmla="*/ 0 w 2169527"/>
              <a:gd name="connsiteY0" fmla="*/ 0 h 557318"/>
              <a:gd name="connsiteX1" fmla="*/ 637674 w 2169527"/>
              <a:gd name="connsiteY1" fmla="*/ 385011 h 557318"/>
              <a:gd name="connsiteX2" fmla="*/ 923925 w 2169527"/>
              <a:gd name="connsiteY2" fmla="*/ 512596 h 557318"/>
              <a:gd name="connsiteX3" fmla="*/ 1168734 w 2169527"/>
              <a:gd name="connsiteY3" fmla="*/ 557228 h 557318"/>
              <a:gd name="connsiteX4" fmla="*/ 1375054 w 2169527"/>
              <a:gd name="connsiteY4" fmla="*/ 503570 h 557318"/>
              <a:gd name="connsiteX5" fmla="*/ 1638676 w 2169527"/>
              <a:gd name="connsiteY5" fmla="*/ 369328 h 557318"/>
              <a:gd name="connsiteX6" fmla="*/ 2169527 w 2169527"/>
              <a:gd name="connsiteY6" fmla="*/ 11327 h 557318"/>
              <a:gd name="connsiteX0" fmla="*/ 0 w 2169527"/>
              <a:gd name="connsiteY0" fmla="*/ 0 h 557318"/>
              <a:gd name="connsiteX1" fmla="*/ 637674 w 2169527"/>
              <a:gd name="connsiteY1" fmla="*/ 385011 h 557318"/>
              <a:gd name="connsiteX2" fmla="*/ 923925 w 2169527"/>
              <a:gd name="connsiteY2" fmla="*/ 512596 h 557318"/>
              <a:gd name="connsiteX3" fmla="*/ 1168734 w 2169527"/>
              <a:gd name="connsiteY3" fmla="*/ 557228 h 557318"/>
              <a:gd name="connsiteX4" fmla="*/ 1375054 w 2169527"/>
              <a:gd name="connsiteY4" fmla="*/ 503570 h 557318"/>
              <a:gd name="connsiteX5" fmla="*/ 1638676 w 2169527"/>
              <a:gd name="connsiteY5" fmla="*/ 369328 h 557318"/>
              <a:gd name="connsiteX6" fmla="*/ 2169527 w 2169527"/>
              <a:gd name="connsiteY6" fmla="*/ 11327 h 55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9527" h="557318">
                <a:moveTo>
                  <a:pt x="0" y="0"/>
                </a:moveTo>
                <a:cubicBezTo>
                  <a:pt x="242637" y="149392"/>
                  <a:pt x="483687" y="299578"/>
                  <a:pt x="637674" y="385011"/>
                </a:cubicBezTo>
                <a:cubicBezTo>
                  <a:pt x="791661" y="470444"/>
                  <a:pt x="835415" y="483893"/>
                  <a:pt x="923925" y="512596"/>
                </a:cubicBezTo>
                <a:cubicBezTo>
                  <a:pt x="1012435" y="541299"/>
                  <a:pt x="1093546" y="558732"/>
                  <a:pt x="1168734" y="557228"/>
                </a:cubicBezTo>
                <a:cubicBezTo>
                  <a:pt x="1243922" y="555724"/>
                  <a:pt x="1296730" y="534887"/>
                  <a:pt x="1375054" y="503570"/>
                </a:cubicBezTo>
                <a:cubicBezTo>
                  <a:pt x="1453378" y="472253"/>
                  <a:pt x="1505623" y="444720"/>
                  <a:pt x="1638676" y="369328"/>
                </a:cubicBezTo>
                <a:cubicBezTo>
                  <a:pt x="1755854" y="299897"/>
                  <a:pt x="1932404" y="173281"/>
                  <a:pt x="2169527" y="11327"/>
                </a:cubicBezTo>
              </a:path>
            </a:pathLst>
          </a:cu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rot="10800000">
            <a:off x="1291758" y="4354198"/>
            <a:ext cx="2169527" cy="593703"/>
          </a:xfrm>
          <a:custGeom>
            <a:avLst/>
            <a:gdLst>
              <a:gd name="connsiteX0" fmla="*/ 0 w 2141621"/>
              <a:gd name="connsiteY0" fmla="*/ 0 h 558602"/>
              <a:gd name="connsiteX1" fmla="*/ 637674 w 2141621"/>
              <a:gd name="connsiteY1" fmla="*/ 385011 h 558602"/>
              <a:gd name="connsiteX2" fmla="*/ 914400 w 2141621"/>
              <a:gd name="connsiteY2" fmla="*/ 517358 h 558602"/>
              <a:gd name="connsiteX3" fmla="*/ 1251284 w 2141621"/>
              <a:gd name="connsiteY3" fmla="*/ 553453 h 558602"/>
              <a:gd name="connsiteX4" fmla="*/ 1552074 w 2141621"/>
              <a:gd name="connsiteY4" fmla="*/ 421106 h 558602"/>
              <a:gd name="connsiteX5" fmla="*/ 2141621 w 2141621"/>
              <a:gd name="connsiteY5" fmla="*/ 60158 h 558602"/>
              <a:gd name="connsiteX0" fmla="*/ 0 w 2141621"/>
              <a:gd name="connsiteY0" fmla="*/ 0 h 560806"/>
              <a:gd name="connsiteX1" fmla="*/ 637674 w 2141621"/>
              <a:gd name="connsiteY1" fmla="*/ 385011 h 560806"/>
              <a:gd name="connsiteX2" fmla="*/ 923925 w 2141621"/>
              <a:gd name="connsiteY2" fmla="*/ 526883 h 560806"/>
              <a:gd name="connsiteX3" fmla="*/ 1251284 w 2141621"/>
              <a:gd name="connsiteY3" fmla="*/ 553453 h 560806"/>
              <a:gd name="connsiteX4" fmla="*/ 1552074 w 2141621"/>
              <a:gd name="connsiteY4" fmla="*/ 421106 h 560806"/>
              <a:gd name="connsiteX5" fmla="*/ 2141621 w 2141621"/>
              <a:gd name="connsiteY5" fmla="*/ 60158 h 560806"/>
              <a:gd name="connsiteX0" fmla="*/ 0 w 2141621"/>
              <a:gd name="connsiteY0" fmla="*/ 0 h 555471"/>
              <a:gd name="connsiteX1" fmla="*/ 637674 w 2141621"/>
              <a:gd name="connsiteY1" fmla="*/ 385011 h 555471"/>
              <a:gd name="connsiteX2" fmla="*/ 923925 w 2141621"/>
              <a:gd name="connsiteY2" fmla="*/ 526883 h 555471"/>
              <a:gd name="connsiteX3" fmla="*/ 1251284 w 2141621"/>
              <a:gd name="connsiteY3" fmla="*/ 553453 h 555471"/>
              <a:gd name="connsiteX4" fmla="*/ 1262341 w 2141621"/>
              <a:gd name="connsiteY4" fmla="*/ 538705 h 555471"/>
              <a:gd name="connsiteX5" fmla="*/ 1552074 w 2141621"/>
              <a:gd name="connsiteY5" fmla="*/ 421106 h 555471"/>
              <a:gd name="connsiteX6" fmla="*/ 2141621 w 2141621"/>
              <a:gd name="connsiteY6" fmla="*/ 60158 h 555471"/>
              <a:gd name="connsiteX0" fmla="*/ 0 w 2141621"/>
              <a:gd name="connsiteY0" fmla="*/ 0 h 566458"/>
              <a:gd name="connsiteX1" fmla="*/ 637674 w 2141621"/>
              <a:gd name="connsiteY1" fmla="*/ 385011 h 566458"/>
              <a:gd name="connsiteX2" fmla="*/ 923925 w 2141621"/>
              <a:gd name="connsiteY2" fmla="*/ 526883 h 566458"/>
              <a:gd name="connsiteX3" fmla="*/ 1241759 w 2141621"/>
              <a:gd name="connsiteY3" fmla="*/ 566153 h 566458"/>
              <a:gd name="connsiteX4" fmla="*/ 1262341 w 2141621"/>
              <a:gd name="connsiteY4" fmla="*/ 538705 h 566458"/>
              <a:gd name="connsiteX5" fmla="*/ 1552074 w 2141621"/>
              <a:gd name="connsiteY5" fmla="*/ 421106 h 566458"/>
              <a:gd name="connsiteX6" fmla="*/ 2141621 w 2141621"/>
              <a:gd name="connsiteY6" fmla="*/ 60158 h 566458"/>
              <a:gd name="connsiteX0" fmla="*/ 0 w 2141621"/>
              <a:gd name="connsiteY0" fmla="*/ 0 h 566460"/>
              <a:gd name="connsiteX1" fmla="*/ 637674 w 2141621"/>
              <a:gd name="connsiteY1" fmla="*/ 385011 h 566460"/>
              <a:gd name="connsiteX2" fmla="*/ 923925 w 2141621"/>
              <a:gd name="connsiteY2" fmla="*/ 526883 h 566460"/>
              <a:gd name="connsiteX3" fmla="*/ 1241759 w 2141621"/>
              <a:gd name="connsiteY3" fmla="*/ 566153 h 566460"/>
              <a:gd name="connsiteX4" fmla="*/ 1343304 w 2141621"/>
              <a:gd name="connsiteY4" fmla="*/ 512511 h 566460"/>
              <a:gd name="connsiteX5" fmla="*/ 1552074 w 2141621"/>
              <a:gd name="connsiteY5" fmla="*/ 421106 h 566460"/>
              <a:gd name="connsiteX6" fmla="*/ 2141621 w 2141621"/>
              <a:gd name="connsiteY6" fmla="*/ 60158 h 566460"/>
              <a:gd name="connsiteX0" fmla="*/ 0 w 2141621"/>
              <a:gd name="connsiteY0" fmla="*/ 0 h 550845"/>
              <a:gd name="connsiteX1" fmla="*/ 637674 w 2141621"/>
              <a:gd name="connsiteY1" fmla="*/ 385011 h 550845"/>
              <a:gd name="connsiteX2" fmla="*/ 923925 w 2141621"/>
              <a:gd name="connsiteY2" fmla="*/ 526883 h 550845"/>
              <a:gd name="connsiteX3" fmla="*/ 1117934 w 2141621"/>
              <a:gd name="connsiteY3" fmla="*/ 549484 h 550845"/>
              <a:gd name="connsiteX4" fmla="*/ 1343304 w 2141621"/>
              <a:gd name="connsiteY4" fmla="*/ 512511 h 550845"/>
              <a:gd name="connsiteX5" fmla="*/ 1552074 w 2141621"/>
              <a:gd name="connsiteY5" fmla="*/ 421106 h 550845"/>
              <a:gd name="connsiteX6" fmla="*/ 2141621 w 2141621"/>
              <a:gd name="connsiteY6" fmla="*/ 60158 h 550845"/>
              <a:gd name="connsiteX0" fmla="*/ 0 w 2141621"/>
              <a:gd name="connsiteY0" fmla="*/ 0 h 549484"/>
              <a:gd name="connsiteX1" fmla="*/ 637674 w 2141621"/>
              <a:gd name="connsiteY1" fmla="*/ 385011 h 549484"/>
              <a:gd name="connsiteX2" fmla="*/ 923925 w 2141621"/>
              <a:gd name="connsiteY2" fmla="*/ 512596 h 549484"/>
              <a:gd name="connsiteX3" fmla="*/ 1117934 w 2141621"/>
              <a:gd name="connsiteY3" fmla="*/ 549484 h 549484"/>
              <a:gd name="connsiteX4" fmla="*/ 1343304 w 2141621"/>
              <a:gd name="connsiteY4" fmla="*/ 512511 h 549484"/>
              <a:gd name="connsiteX5" fmla="*/ 1552074 w 2141621"/>
              <a:gd name="connsiteY5" fmla="*/ 421106 h 549484"/>
              <a:gd name="connsiteX6" fmla="*/ 2141621 w 2141621"/>
              <a:gd name="connsiteY6" fmla="*/ 60158 h 549484"/>
              <a:gd name="connsiteX0" fmla="*/ 0 w 2141621"/>
              <a:gd name="connsiteY0" fmla="*/ 0 h 549484"/>
              <a:gd name="connsiteX1" fmla="*/ 637674 w 2141621"/>
              <a:gd name="connsiteY1" fmla="*/ 385011 h 549484"/>
              <a:gd name="connsiteX2" fmla="*/ 923925 w 2141621"/>
              <a:gd name="connsiteY2" fmla="*/ 512596 h 549484"/>
              <a:gd name="connsiteX3" fmla="*/ 1117934 w 2141621"/>
              <a:gd name="connsiteY3" fmla="*/ 549484 h 549484"/>
              <a:gd name="connsiteX4" fmla="*/ 1343304 w 2141621"/>
              <a:gd name="connsiteY4" fmla="*/ 512511 h 549484"/>
              <a:gd name="connsiteX5" fmla="*/ 1554455 w 2141621"/>
              <a:gd name="connsiteY5" fmla="*/ 406818 h 549484"/>
              <a:gd name="connsiteX6" fmla="*/ 2141621 w 2141621"/>
              <a:gd name="connsiteY6" fmla="*/ 60158 h 549484"/>
              <a:gd name="connsiteX0" fmla="*/ 0 w 2141621"/>
              <a:gd name="connsiteY0" fmla="*/ 0 h 554247"/>
              <a:gd name="connsiteX1" fmla="*/ 637674 w 2141621"/>
              <a:gd name="connsiteY1" fmla="*/ 385011 h 554247"/>
              <a:gd name="connsiteX2" fmla="*/ 923925 w 2141621"/>
              <a:gd name="connsiteY2" fmla="*/ 512596 h 554247"/>
              <a:gd name="connsiteX3" fmla="*/ 1127459 w 2141621"/>
              <a:gd name="connsiteY3" fmla="*/ 554247 h 554247"/>
              <a:gd name="connsiteX4" fmla="*/ 1343304 w 2141621"/>
              <a:gd name="connsiteY4" fmla="*/ 512511 h 554247"/>
              <a:gd name="connsiteX5" fmla="*/ 1554455 w 2141621"/>
              <a:gd name="connsiteY5" fmla="*/ 406818 h 554247"/>
              <a:gd name="connsiteX6" fmla="*/ 2141621 w 2141621"/>
              <a:gd name="connsiteY6" fmla="*/ 60158 h 554247"/>
              <a:gd name="connsiteX0" fmla="*/ 0 w 2129589"/>
              <a:gd name="connsiteY0" fmla="*/ 0 h 554247"/>
              <a:gd name="connsiteX1" fmla="*/ 637674 w 2129589"/>
              <a:gd name="connsiteY1" fmla="*/ 385011 h 554247"/>
              <a:gd name="connsiteX2" fmla="*/ 923925 w 2129589"/>
              <a:gd name="connsiteY2" fmla="*/ 512596 h 554247"/>
              <a:gd name="connsiteX3" fmla="*/ 1127459 w 2129589"/>
              <a:gd name="connsiteY3" fmla="*/ 554247 h 554247"/>
              <a:gd name="connsiteX4" fmla="*/ 1343304 w 2129589"/>
              <a:gd name="connsiteY4" fmla="*/ 512511 h 554247"/>
              <a:gd name="connsiteX5" fmla="*/ 1554455 w 2129589"/>
              <a:gd name="connsiteY5" fmla="*/ 406818 h 554247"/>
              <a:gd name="connsiteX6" fmla="*/ 2129589 w 2129589"/>
              <a:gd name="connsiteY6" fmla="*/ 1 h 554247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554455 w 2165684"/>
              <a:gd name="connsiteY5" fmla="*/ 454943 h 602372"/>
              <a:gd name="connsiteX6" fmla="*/ 2165684 w 2165684"/>
              <a:gd name="connsiteY6" fmla="*/ 0 h 602372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614613 w 2165684"/>
              <a:gd name="connsiteY5" fmla="*/ 409767 h 602372"/>
              <a:gd name="connsiteX6" fmla="*/ 2165684 w 2165684"/>
              <a:gd name="connsiteY6" fmla="*/ 0 h 602372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614613 w 2165684"/>
              <a:gd name="connsiteY5" fmla="*/ 409767 h 602372"/>
              <a:gd name="connsiteX6" fmla="*/ 2165684 w 2165684"/>
              <a:gd name="connsiteY6" fmla="*/ 0 h 602372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14613 w 2153652"/>
              <a:gd name="connsiteY5" fmla="*/ 361642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84230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69328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69328 h 554247"/>
              <a:gd name="connsiteX6" fmla="*/ 2153652 w 2153652"/>
              <a:gd name="connsiteY6" fmla="*/ 8346 h 554247"/>
              <a:gd name="connsiteX0" fmla="*/ 0 w 2153652"/>
              <a:gd name="connsiteY0" fmla="*/ 0 h 551267"/>
              <a:gd name="connsiteX1" fmla="*/ 637674 w 2153652"/>
              <a:gd name="connsiteY1" fmla="*/ 385011 h 551267"/>
              <a:gd name="connsiteX2" fmla="*/ 923925 w 2153652"/>
              <a:gd name="connsiteY2" fmla="*/ 512596 h 551267"/>
              <a:gd name="connsiteX3" fmla="*/ 1165559 w 2153652"/>
              <a:gd name="connsiteY3" fmla="*/ 551267 h 551267"/>
              <a:gd name="connsiteX4" fmla="*/ 1343304 w 2153652"/>
              <a:gd name="connsiteY4" fmla="*/ 512511 h 551267"/>
              <a:gd name="connsiteX5" fmla="*/ 1638676 w 2153652"/>
              <a:gd name="connsiteY5" fmla="*/ 369328 h 551267"/>
              <a:gd name="connsiteX6" fmla="*/ 2153652 w 2153652"/>
              <a:gd name="connsiteY6" fmla="*/ 8346 h 551267"/>
              <a:gd name="connsiteX0" fmla="*/ 0 w 2153652"/>
              <a:gd name="connsiteY0" fmla="*/ 0 h 557228"/>
              <a:gd name="connsiteX1" fmla="*/ 637674 w 2153652"/>
              <a:gd name="connsiteY1" fmla="*/ 385011 h 557228"/>
              <a:gd name="connsiteX2" fmla="*/ 923925 w 2153652"/>
              <a:gd name="connsiteY2" fmla="*/ 512596 h 557228"/>
              <a:gd name="connsiteX3" fmla="*/ 1168734 w 2153652"/>
              <a:gd name="connsiteY3" fmla="*/ 557228 h 557228"/>
              <a:gd name="connsiteX4" fmla="*/ 1343304 w 2153652"/>
              <a:gd name="connsiteY4" fmla="*/ 512511 h 557228"/>
              <a:gd name="connsiteX5" fmla="*/ 1638676 w 2153652"/>
              <a:gd name="connsiteY5" fmla="*/ 369328 h 557228"/>
              <a:gd name="connsiteX6" fmla="*/ 2153652 w 2153652"/>
              <a:gd name="connsiteY6" fmla="*/ 8346 h 557228"/>
              <a:gd name="connsiteX0" fmla="*/ 0 w 2153652"/>
              <a:gd name="connsiteY0" fmla="*/ 0 h 557318"/>
              <a:gd name="connsiteX1" fmla="*/ 637674 w 2153652"/>
              <a:gd name="connsiteY1" fmla="*/ 385011 h 557318"/>
              <a:gd name="connsiteX2" fmla="*/ 923925 w 2153652"/>
              <a:gd name="connsiteY2" fmla="*/ 512596 h 557318"/>
              <a:gd name="connsiteX3" fmla="*/ 1168734 w 2153652"/>
              <a:gd name="connsiteY3" fmla="*/ 557228 h 557318"/>
              <a:gd name="connsiteX4" fmla="*/ 1375054 w 2153652"/>
              <a:gd name="connsiteY4" fmla="*/ 503570 h 557318"/>
              <a:gd name="connsiteX5" fmla="*/ 1638676 w 2153652"/>
              <a:gd name="connsiteY5" fmla="*/ 369328 h 557318"/>
              <a:gd name="connsiteX6" fmla="*/ 2153652 w 2153652"/>
              <a:gd name="connsiteY6" fmla="*/ 8346 h 557318"/>
              <a:gd name="connsiteX0" fmla="*/ 0 w 2169527"/>
              <a:gd name="connsiteY0" fmla="*/ 0 h 557318"/>
              <a:gd name="connsiteX1" fmla="*/ 637674 w 2169527"/>
              <a:gd name="connsiteY1" fmla="*/ 385011 h 557318"/>
              <a:gd name="connsiteX2" fmla="*/ 923925 w 2169527"/>
              <a:gd name="connsiteY2" fmla="*/ 512596 h 557318"/>
              <a:gd name="connsiteX3" fmla="*/ 1168734 w 2169527"/>
              <a:gd name="connsiteY3" fmla="*/ 557228 h 557318"/>
              <a:gd name="connsiteX4" fmla="*/ 1375054 w 2169527"/>
              <a:gd name="connsiteY4" fmla="*/ 503570 h 557318"/>
              <a:gd name="connsiteX5" fmla="*/ 1638676 w 2169527"/>
              <a:gd name="connsiteY5" fmla="*/ 369328 h 557318"/>
              <a:gd name="connsiteX6" fmla="*/ 2169527 w 2169527"/>
              <a:gd name="connsiteY6" fmla="*/ 11327 h 557318"/>
              <a:gd name="connsiteX0" fmla="*/ 0 w 2169527"/>
              <a:gd name="connsiteY0" fmla="*/ 0 h 557318"/>
              <a:gd name="connsiteX1" fmla="*/ 637674 w 2169527"/>
              <a:gd name="connsiteY1" fmla="*/ 385011 h 557318"/>
              <a:gd name="connsiteX2" fmla="*/ 923925 w 2169527"/>
              <a:gd name="connsiteY2" fmla="*/ 512596 h 557318"/>
              <a:gd name="connsiteX3" fmla="*/ 1168734 w 2169527"/>
              <a:gd name="connsiteY3" fmla="*/ 557228 h 557318"/>
              <a:gd name="connsiteX4" fmla="*/ 1375054 w 2169527"/>
              <a:gd name="connsiteY4" fmla="*/ 503570 h 557318"/>
              <a:gd name="connsiteX5" fmla="*/ 1638676 w 2169527"/>
              <a:gd name="connsiteY5" fmla="*/ 369328 h 557318"/>
              <a:gd name="connsiteX6" fmla="*/ 2169527 w 2169527"/>
              <a:gd name="connsiteY6" fmla="*/ 11327 h 55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9527" h="557318">
                <a:moveTo>
                  <a:pt x="0" y="0"/>
                </a:moveTo>
                <a:cubicBezTo>
                  <a:pt x="242637" y="149392"/>
                  <a:pt x="483687" y="299578"/>
                  <a:pt x="637674" y="385011"/>
                </a:cubicBezTo>
                <a:cubicBezTo>
                  <a:pt x="791661" y="470444"/>
                  <a:pt x="835415" y="483893"/>
                  <a:pt x="923925" y="512596"/>
                </a:cubicBezTo>
                <a:cubicBezTo>
                  <a:pt x="1012435" y="541299"/>
                  <a:pt x="1093546" y="558732"/>
                  <a:pt x="1168734" y="557228"/>
                </a:cubicBezTo>
                <a:cubicBezTo>
                  <a:pt x="1243922" y="555724"/>
                  <a:pt x="1296730" y="534887"/>
                  <a:pt x="1375054" y="503570"/>
                </a:cubicBezTo>
                <a:cubicBezTo>
                  <a:pt x="1453378" y="472253"/>
                  <a:pt x="1505623" y="444720"/>
                  <a:pt x="1638676" y="369328"/>
                </a:cubicBezTo>
                <a:cubicBezTo>
                  <a:pt x="1755854" y="299897"/>
                  <a:pt x="1932404" y="173281"/>
                  <a:pt x="2169527" y="11327"/>
                </a:cubicBezTo>
              </a:path>
            </a:pathLst>
          </a:cu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 rot="10800000">
            <a:off x="1637151" y="4354198"/>
            <a:ext cx="2169527" cy="593703"/>
          </a:xfrm>
          <a:custGeom>
            <a:avLst/>
            <a:gdLst>
              <a:gd name="connsiteX0" fmla="*/ 0 w 2141621"/>
              <a:gd name="connsiteY0" fmla="*/ 0 h 558602"/>
              <a:gd name="connsiteX1" fmla="*/ 637674 w 2141621"/>
              <a:gd name="connsiteY1" fmla="*/ 385011 h 558602"/>
              <a:gd name="connsiteX2" fmla="*/ 914400 w 2141621"/>
              <a:gd name="connsiteY2" fmla="*/ 517358 h 558602"/>
              <a:gd name="connsiteX3" fmla="*/ 1251284 w 2141621"/>
              <a:gd name="connsiteY3" fmla="*/ 553453 h 558602"/>
              <a:gd name="connsiteX4" fmla="*/ 1552074 w 2141621"/>
              <a:gd name="connsiteY4" fmla="*/ 421106 h 558602"/>
              <a:gd name="connsiteX5" fmla="*/ 2141621 w 2141621"/>
              <a:gd name="connsiteY5" fmla="*/ 60158 h 558602"/>
              <a:gd name="connsiteX0" fmla="*/ 0 w 2141621"/>
              <a:gd name="connsiteY0" fmla="*/ 0 h 560806"/>
              <a:gd name="connsiteX1" fmla="*/ 637674 w 2141621"/>
              <a:gd name="connsiteY1" fmla="*/ 385011 h 560806"/>
              <a:gd name="connsiteX2" fmla="*/ 923925 w 2141621"/>
              <a:gd name="connsiteY2" fmla="*/ 526883 h 560806"/>
              <a:gd name="connsiteX3" fmla="*/ 1251284 w 2141621"/>
              <a:gd name="connsiteY3" fmla="*/ 553453 h 560806"/>
              <a:gd name="connsiteX4" fmla="*/ 1552074 w 2141621"/>
              <a:gd name="connsiteY4" fmla="*/ 421106 h 560806"/>
              <a:gd name="connsiteX5" fmla="*/ 2141621 w 2141621"/>
              <a:gd name="connsiteY5" fmla="*/ 60158 h 560806"/>
              <a:gd name="connsiteX0" fmla="*/ 0 w 2141621"/>
              <a:gd name="connsiteY0" fmla="*/ 0 h 555471"/>
              <a:gd name="connsiteX1" fmla="*/ 637674 w 2141621"/>
              <a:gd name="connsiteY1" fmla="*/ 385011 h 555471"/>
              <a:gd name="connsiteX2" fmla="*/ 923925 w 2141621"/>
              <a:gd name="connsiteY2" fmla="*/ 526883 h 555471"/>
              <a:gd name="connsiteX3" fmla="*/ 1251284 w 2141621"/>
              <a:gd name="connsiteY3" fmla="*/ 553453 h 555471"/>
              <a:gd name="connsiteX4" fmla="*/ 1262341 w 2141621"/>
              <a:gd name="connsiteY4" fmla="*/ 538705 h 555471"/>
              <a:gd name="connsiteX5" fmla="*/ 1552074 w 2141621"/>
              <a:gd name="connsiteY5" fmla="*/ 421106 h 555471"/>
              <a:gd name="connsiteX6" fmla="*/ 2141621 w 2141621"/>
              <a:gd name="connsiteY6" fmla="*/ 60158 h 555471"/>
              <a:gd name="connsiteX0" fmla="*/ 0 w 2141621"/>
              <a:gd name="connsiteY0" fmla="*/ 0 h 566458"/>
              <a:gd name="connsiteX1" fmla="*/ 637674 w 2141621"/>
              <a:gd name="connsiteY1" fmla="*/ 385011 h 566458"/>
              <a:gd name="connsiteX2" fmla="*/ 923925 w 2141621"/>
              <a:gd name="connsiteY2" fmla="*/ 526883 h 566458"/>
              <a:gd name="connsiteX3" fmla="*/ 1241759 w 2141621"/>
              <a:gd name="connsiteY3" fmla="*/ 566153 h 566458"/>
              <a:gd name="connsiteX4" fmla="*/ 1262341 w 2141621"/>
              <a:gd name="connsiteY4" fmla="*/ 538705 h 566458"/>
              <a:gd name="connsiteX5" fmla="*/ 1552074 w 2141621"/>
              <a:gd name="connsiteY5" fmla="*/ 421106 h 566458"/>
              <a:gd name="connsiteX6" fmla="*/ 2141621 w 2141621"/>
              <a:gd name="connsiteY6" fmla="*/ 60158 h 566458"/>
              <a:gd name="connsiteX0" fmla="*/ 0 w 2141621"/>
              <a:gd name="connsiteY0" fmla="*/ 0 h 566460"/>
              <a:gd name="connsiteX1" fmla="*/ 637674 w 2141621"/>
              <a:gd name="connsiteY1" fmla="*/ 385011 h 566460"/>
              <a:gd name="connsiteX2" fmla="*/ 923925 w 2141621"/>
              <a:gd name="connsiteY2" fmla="*/ 526883 h 566460"/>
              <a:gd name="connsiteX3" fmla="*/ 1241759 w 2141621"/>
              <a:gd name="connsiteY3" fmla="*/ 566153 h 566460"/>
              <a:gd name="connsiteX4" fmla="*/ 1343304 w 2141621"/>
              <a:gd name="connsiteY4" fmla="*/ 512511 h 566460"/>
              <a:gd name="connsiteX5" fmla="*/ 1552074 w 2141621"/>
              <a:gd name="connsiteY5" fmla="*/ 421106 h 566460"/>
              <a:gd name="connsiteX6" fmla="*/ 2141621 w 2141621"/>
              <a:gd name="connsiteY6" fmla="*/ 60158 h 566460"/>
              <a:gd name="connsiteX0" fmla="*/ 0 w 2141621"/>
              <a:gd name="connsiteY0" fmla="*/ 0 h 550845"/>
              <a:gd name="connsiteX1" fmla="*/ 637674 w 2141621"/>
              <a:gd name="connsiteY1" fmla="*/ 385011 h 550845"/>
              <a:gd name="connsiteX2" fmla="*/ 923925 w 2141621"/>
              <a:gd name="connsiteY2" fmla="*/ 526883 h 550845"/>
              <a:gd name="connsiteX3" fmla="*/ 1117934 w 2141621"/>
              <a:gd name="connsiteY3" fmla="*/ 549484 h 550845"/>
              <a:gd name="connsiteX4" fmla="*/ 1343304 w 2141621"/>
              <a:gd name="connsiteY4" fmla="*/ 512511 h 550845"/>
              <a:gd name="connsiteX5" fmla="*/ 1552074 w 2141621"/>
              <a:gd name="connsiteY5" fmla="*/ 421106 h 550845"/>
              <a:gd name="connsiteX6" fmla="*/ 2141621 w 2141621"/>
              <a:gd name="connsiteY6" fmla="*/ 60158 h 550845"/>
              <a:gd name="connsiteX0" fmla="*/ 0 w 2141621"/>
              <a:gd name="connsiteY0" fmla="*/ 0 h 549484"/>
              <a:gd name="connsiteX1" fmla="*/ 637674 w 2141621"/>
              <a:gd name="connsiteY1" fmla="*/ 385011 h 549484"/>
              <a:gd name="connsiteX2" fmla="*/ 923925 w 2141621"/>
              <a:gd name="connsiteY2" fmla="*/ 512596 h 549484"/>
              <a:gd name="connsiteX3" fmla="*/ 1117934 w 2141621"/>
              <a:gd name="connsiteY3" fmla="*/ 549484 h 549484"/>
              <a:gd name="connsiteX4" fmla="*/ 1343304 w 2141621"/>
              <a:gd name="connsiteY4" fmla="*/ 512511 h 549484"/>
              <a:gd name="connsiteX5" fmla="*/ 1552074 w 2141621"/>
              <a:gd name="connsiteY5" fmla="*/ 421106 h 549484"/>
              <a:gd name="connsiteX6" fmla="*/ 2141621 w 2141621"/>
              <a:gd name="connsiteY6" fmla="*/ 60158 h 549484"/>
              <a:gd name="connsiteX0" fmla="*/ 0 w 2141621"/>
              <a:gd name="connsiteY0" fmla="*/ 0 h 549484"/>
              <a:gd name="connsiteX1" fmla="*/ 637674 w 2141621"/>
              <a:gd name="connsiteY1" fmla="*/ 385011 h 549484"/>
              <a:gd name="connsiteX2" fmla="*/ 923925 w 2141621"/>
              <a:gd name="connsiteY2" fmla="*/ 512596 h 549484"/>
              <a:gd name="connsiteX3" fmla="*/ 1117934 w 2141621"/>
              <a:gd name="connsiteY3" fmla="*/ 549484 h 549484"/>
              <a:gd name="connsiteX4" fmla="*/ 1343304 w 2141621"/>
              <a:gd name="connsiteY4" fmla="*/ 512511 h 549484"/>
              <a:gd name="connsiteX5" fmla="*/ 1554455 w 2141621"/>
              <a:gd name="connsiteY5" fmla="*/ 406818 h 549484"/>
              <a:gd name="connsiteX6" fmla="*/ 2141621 w 2141621"/>
              <a:gd name="connsiteY6" fmla="*/ 60158 h 549484"/>
              <a:gd name="connsiteX0" fmla="*/ 0 w 2141621"/>
              <a:gd name="connsiteY0" fmla="*/ 0 h 554247"/>
              <a:gd name="connsiteX1" fmla="*/ 637674 w 2141621"/>
              <a:gd name="connsiteY1" fmla="*/ 385011 h 554247"/>
              <a:gd name="connsiteX2" fmla="*/ 923925 w 2141621"/>
              <a:gd name="connsiteY2" fmla="*/ 512596 h 554247"/>
              <a:gd name="connsiteX3" fmla="*/ 1127459 w 2141621"/>
              <a:gd name="connsiteY3" fmla="*/ 554247 h 554247"/>
              <a:gd name="connsiteX4" fmla="*/ 1343304 w 2141621"/>
              <a:gd name="connsiteY4" fmla="*/ 512511 h 554247"/>
              <a:gd name="connsiteX5" fmla="*/ 1554455 w 2141621"/>
              <a:gd name="connsiteY5" fmla="*/ 406818 h 554247"/>
              <a:gd name="connsiteX6" fmla="*/ 2141621 w 2141621"/>
              <a:gd name="connsiteY6" fmla="*/ 60158 h 554247"/>
              <a:gd name="connsiteX0" fmla="*/ 0 w 2129589"/>
              <a:gd name="connsiteY0" fmla="*/ 0 h 554247"/>
              <a:gd name="connsiteX1" fmla="*/ 637674 w 2129589"/>
              <a:gd name="connsiteY1" fmla="*/ 385011 h 554247"/>
              <a:gd name="connsiteX2" fmla="*/ 923925 w 2129589"/>
              <a:gd name="connsiteY2" fmla="*/ 512596 h 554247"/>
              <a:gd name="connsiteX3" fmla="*/ 1127459 w 2129589"/>
              <a:gd name="connsiteY3" fmla="*/ 554247 h 554247"/>
              <a:gd name="connsiteX4" fmla="*/ 1343304 w 2129589"/>
              <a:gd name="connsiteY4" fmla="*/ 512511 h 554247"/>
              <a:gd name="connsiteX5" fmla="*/ 1554455 w 2129589"/>
              <a:gd name="connsiteY5" fmla="*/ 406818 h 554247"/>
              <a:gd name="connsiteX6" fmla="*/ 2129589 w 2129589"/>
              <a:gd name="connsiteY6" fmla="*/ 1 h 554247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554455 w 2165684"/>
              <a:gd name="connsiteY5" fmla="*/ 454943 h 602372"/>
              <a:gd name="connsiteX6" fmla="*/ 2165684 w 2165684"/>
              <a:gd name="connsiteY6" fmla="*/ 0 h 602372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614613 w 2165684"/>
              <a:gd name="connsiteY5" fmla="*/ 409767 h 602372"/>
              <a:gd name="connsiteX6" fmla="*/ 2165684 w 2165684"/>
              <a:gd name="connsiteY6" fmla="*/ 0 h 602372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614613 w 2165684"/>
              <a:gd name="connsiteY5" fmla="*/ 409767 h 602372"/>
              <a:gd name="connsiteX6" fmla="*/ 2165684 w 2165684"/>
              <a:gd name="connsiteY6" fmla="*/ 0 h 602372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14613 w 2153652"/>
              <a:gd name="connsiteY5" fmla="*/ 361642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84230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69328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69328 h 554247"/>
              <a:gd name="connsiteX6" fmla="*/ 2153652 w 2153652"/>
              <a:gd name="connsiteY6" fmla="*/ 8346 h 554247"/>
              <a:gd name="connsiteX0" fmla="*/ 0 w 2153652"/>
              <a:gd name="connsiteY0" fmla="*/ 0 h 551267"/>
              <a:gd name="connsiteX1" fmla="*/ 637674 w 2153652"/>
              <a:gd name="connsiteY1" fmla="*/ 385011 h 551267"/>
              <a:gd name="connsiteX2" fmla="*/ 923925 w 2153652"/>
              <a:gd name="connsiteY2" fmla="*/ 512596 h 551267"/>
              <a:gd name="connsiteX3" fmla="*/ 1165559 w 2153652"/>
              <a:gd name="connsiteY3" fmla="*/ 551267 h 551267"/>
              <a:gd name="connsiteX4" fmla="*/ 1343304 w 2153652"/>
              <a:gd name="connsiteY4" fmla="*/ 512511 h 551267"/>
              <a:gd name="connsiteX5" fmla="*/ 1638676 w 2153652"/>
              <a:gd name="connsiteY5" fmla="*/ 369328 h 551267"/>
              <a:gd name="connsiteX6" fmla="*/ 2153652 w 2153652"/>
              <a:gd name="connsiteY6" fmla="*/ 8346 h 551267"/>
              <a:gd name="connsiteX0" fmla="*/ 0 w 2153652"/>
              <a:gd name="connsiteY0" fmla="*/ 0 h 557228"/>
              <a:gd name="connsiteX1" fmla="*/ 637674 w 2153652"/>
              <a:gd name="connsiteY1" fmla="*/ 385011 h 557228"/>
              <a:gd name="connsiteX2" fmla="*/ 923925 w 2153652"/>
              <a:gd name="connsiteY2" fmla="*/ 512596 h 557228"/>
              <a:gd name="connsiteX3" fmla="*/ 1168734 w 2153652"/>
              <a:gd name="connsiteY3" fmla="*/ 557228 h 557228"/>
              <a:gd name="connsiteX4" fmla="*/ 1343304 w 2153652"/>
              <a:gd name="connsiteY4" fmla="*/ 512511 h 557228"/>
              <a:gd name="connsiteX5" fmla="*/ 1638676 w 2153652"/>
              <a:gd name="connsiteY5" fmla="*/ 369328 h 557228"/>
              <a:gd name="connsiteX6" fmla="*/ 2153652 w 2153652"/>
              <a:gd name="connsiteY6" fmla="*/ 8346 h 557228"/>
              <a:gd name="connsiteX0" fmla="*/ 0 w 2153652"/>
              <a:gd name="connsiteY0" fmla="*/ 0 h 557318"/>
              <a:gd name="connsiteX1" fmla="*/ 637674 w 2153652"/>
              <a:gd name="connsiteY1" fmla="*/ 385011 h 557318"/>
              <a:gd name="connsiteX2" fmla="*/ 923925 w 2153652"/>
              <a:gd name="connsiteY2" fmla="*/ 512596 h 557318"/>
              <a:gd name="connsiteX3" fmla="*/ 1168734 w 2153652"/>
              <a:gd name="connsiteY3" fmla="*/ 557228 h 557318"/>
              <a:gd name="connsiteX4" fmla="*/ 1375054 w 2153652"/>
              <a:gd name="connsiteY4" fmla="*/ 503570 h 557318"/>
              <a:gd name="connsiteX5" fmla="*/ 1638676 w 2153652"/>
              <a:gd name="connsiteY5" fmla="*/ 369328 h 557318"/>
              <a:gd name="connsiteX6" fmla="*/ 2153652 w 2153652"/>
              <a:gd name="connsiteY6" fmla="*/ 8346 h 557318"/>
              <a:gd name="connsiteX0" fmla="*/ 0 w 2169527"/>
              <a:gd name="connsiteY0" fmla="*/ 0 h 557318"/>
              <a:gd name="connsiteX1" fmla="*/ 637674 w 2169527"/>
              <a:gd name="connsiteY1" fmla="*/ 385011 h 557318"/>
              <a:gd name="connsiteX2" fmla="*/ 923925 w 2169527"/>
              <a:gd name="connsiteY2" fmla="*/ 512596 h 557318"/>
              <a:gd name="connsiteX3" fmla="*/ 1168734 w 2169527"/>
              <a:gd name="connsiteY3" fmla="*/ 557228 h 557318"/>
              <a:gd name="connsiteX4" fmla="*/ 1375054 w 2169527"/>
              <a:gd name="connsiteY4" fmla="*/ 503570 h 557318"/>
              <a:gd name="connsiteX5" fmla="*/ 1638676 w 2169527"/>
              <a:gd name="connsiteY5" fmla="*/ 369328 h 557318"/>
              <a:gd name="connsiteX6" fmla="*/ 2169527 w 2169527"/>
              <a:gd name="connsiteY6" fmla="*/ 11327 h 557318"/>
              <a:gd name="connsiteX0" fmla="*/ 0 w 2169527"/>
              <a:gd name="connsiteY0" fmla="*/ 0 h 557318"/>
              <a:gd name="connsiteX1" fmla="*/ 637674 w 2169527"/>
              <a:gd name="connsiteY1" fmla="*/ 385011 h 557318"/>
              <a:gd name="connsiteX2" fmla="*/ 923925 w 2169527"/>
              <a:gd name="connsiteY2" fmla="*/ 512596 h 557318"/>
              <a:gd name="connsiteX3" fmla="*/ 1168734 w 2169527"/>
              <a:gd name="connsiteY3" fmla="*/ 557228 h 557318"/>
              <a:gd name="connsiteX4" fmla="*/ 1375054 w 2169527"/>
              <a:gd name="connsiteY4" fmla="*/ 503570 h 557318"/>
              <a:gd name="connsiteX5" fmla="*/ 1638676 w 2169527"/>
              <a:gd name="connsiteY5" fmla="*/ 369328 h 557318"/>
              <a:gd name="connsiteX6" fmla="*/ 2169527 w 2169527"/>
              <a:gd name="connsiteY6" fmla="*/ 11327 h 55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9527" h="557318">
                <a:moveTo>
                  <a:pt x="0" y="0"/>
                </a:moveTo>
                <a:cubicBezTo>
                  <a:pt x="242637" y="149392"/>
                  <a:pt x="483687" y="299578"/>
                  <a:pt x="637674" y="385011"/>
                </a:cubicBezTo>
                <a:cubicBezTo>
                  <a:pt x="791661" y="470444"/>
                  <a:pt x="835415" y="483893"/>
                  <a:pt x="923925" y="512596"/>
                </a:cubicBezTo>
                <a:cubicBezTo>
                  <a:pt x="1012435" y="541299"/>
                  <a:pt x="1093546" y="558732"/>
                  <a:pt x="1168734" y="557228"/>
                </a:cubicBezTo>
                <a:cubicBezTo>
                  <a:pt x="1243922" y="555724"/>
                  <a:pt x="1296730" y="534887"/>
                  <a:pt x="1375054" y="503570"/>
                </a:cubicBezTo>
                <a:cubicBezTo>
                  <a:pt x="1453378" y="472253"/>
                  <a:pt x="1505623" y="444720"/>
                  <a:pt x="1638676" y="369328"/>
                </a:cubicBezTo>
                <a:cubicBezTo>
                  <a:pt x="1755854" y="299897"/>
                  <a:pt x="1932404" y="173281"/>
                  <a:pt x="2169527" y="11327"/>
                </a:cubicBezTo>
              </a:path>
            </a:pathLst>
          </a:cu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170175" y="2836667"/>
            <a:ext cx="21230" cy="15474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4486640" y="2267028"/>
            <a:ext cx="2169527" cy="593703"/>
          </a:xfrm>
          <a:custGeom>
            <a:avLst/>
            <a:gdLst>
              <a:gd name="connsiteX0" fmla="*/ 0 w 2141621"/>
              <a:gd name="connsiteY0" fmla="*/ 0 h 558602"/>
              <a:gd name="connsiteX1" fmla="*/ 637674 w 2141621"/>
              <a:gd name="connsiteY1" fmla="*/ 385011 h 558602"/>
              <a:gd name="connsiteX2" fmla="*/ 914400 w 2141621"/>
              <a:gd name="connsiteY2" fmla="*/ 517358 h 558602"/>
              <a:gd name="connsiteX3" fmla="*/ 1251284 w 2141621"/>
              <a:gd name="connsiteY3" fmla="*/ 553453 h 558602"/>
              <a:gd name="connsiteX4" fmla="*/ 1552074 w 2141621"/>
              <a:gd name="connsiteY4" fmla="*/ 421106 h 558602"/>
              <a:gd name="connsiteX5" fmla="*/ 2141621 w 2141621"/>
              <a:gd name="connsiteY5" fmla="*/ 60158 h 558602"/>
              <a:gd name="connsiteX0" fmla="*/ 0 w 2141621"/>
              <a:gd name="connsiteY0" fmla="*/ 0 h 560806"/>
              <a:gd name="connsiteX1" fmla="*/ 637674 w 2141621"/>
              <a:gd name="connsiteY1" fmla="*/ 385011 h 560806"/>
              <a:gd name="connsiteX2" fmla="*/ 923925 w 2141621"/>
              <a:gd name="connsiteY2" fmla="*/ 526883 h 560806"/>
              <a:gd name="connsiteX3" fmla="*/ 1251284 w 2141621"/>
              <a:gd name="connsiteY3" fmla="*/ 553453 h 560806"/>
              <a:gd name="connsiteX4" fmla="*/ 1552074 w 2141621"/>
              <a:gd name="connsiteY4" fmla="*/ 421106 h 560806"/>
              <a:gd name="connsiteX5" fmla="*/ 2141621 w 2141621"/>
              <a:gd name="connsiteY5" fmla="*/ 60158 h 560806"/>
              <a:gd name="connsiteX0" fmla="*/ 0 w 2141621"/>
              <a:gd name="connsiteY0" fmla="*/ 0 h 555471"/>
              <a:gd name="connsiteX1" fmla="*/ 637674 w 2141621"/>
              <a:gd name="connsiteY1" fmla="*/ 385011 h 555471"/>
              <a:gd name="connsiteX2" fmla="*/ 923925 w 2141621"/>
              <a:gd name="connsiteY2" fmla="*/ 526883 h 555471"/>
              <a:gd name="connsiteX3" fmla="*/ 1251284 w 2141621"/>
              <a:gd name="connsiteY3" fmla="*/ 553453 h 555471"/>
              <a:gd name="connsiteX4" fmla="*/ 1262341 w 2141621"/>
              <a:gd name="connsiteY4" fmla="*/ 538705 h 555471"/>
              <a:gd name="connsiteX5" fmla="*/ 1552074 w 2141621"/>
              <a:gd name="connsiteY5" fmla="*/ 421106 h 555471"/>
              <a:gd name="connsiteX6" fmla="*/ 2141621 w 2141621"/>
              <a:gd name="connsiteY6" fmla="*/ 60158 h 555471"/>
              <a:gd name="connsiteX0" fmla="*/ 0 w 2141621"/>
              <a:gd name="connsiteY0" fmla="*/ 0 h 566458"/>
              <a:gd name="connsiteX1" fmla="*/ 637674 w 2141621"/>
              <a:gd name="connsiteY1" fmla="*/ 385011 h 566458"/>
              <a:gd name="connsiteX2" fmla="*/ 923925 w 2141621"/>
              <a:gd name="connsiteY2" fmla="*/ 526883 h 566458"/>
              <a:gd name="connsiteX3" fmla="*/ 1241759 w 2141621"/>
              <a:gd name="connsiteY3" fmla="*/ 566153 h 566458"/>
              <a:gd name="connsiteX4" fmla="*/ 1262341 w 2141621"/>
              <a:gd name="connsiteY4" fmla="*/ 538705 h 566458"/>
              <a:gd name="connsiteX5" fmla="*/ 1552074 w 2141621"/>
              <a:gd name="connsiteY5" fmla="*/ 421106 h 566458"/>
              <a:gd name="connsiteX6" fmla="*/ 2141621 w 2141621"/>
              <a:gd name="connsiteY6" fmla="*/ 60158 h 566458"/>
              <a:gd name="connsiteX0" fmla="*/ 0 w 2141621"/>
              <a:gd name="connsiteY0" fmla="*/ 0 h 566460"/>
              <a:gd name="connsiteX1" fmla="*/ 637674 w 2141621"/>
              <a:gd name="connsiteY1" fmla="*/ 385011 h 566460"/>
              <a:gd name="connsiteX2" fmla="*/ 923925 w 2141621"/>
              <a:gd name="connsiteY2" fmla="*/ 526883 h 566460"/>
              <a:gd name="connsiteX3" fmla="*/ 1241759 w 2141621"/>
              <a:gd name="connsiteY3" fmla="*/ 566153 h 566460"/>
              <a:gd name="connsiteX4" fmla="*/ 1343304 w 2141621"/>
              <a:gd name="connsiteY4" fmla="*/ 512511 h 566460"/>
              <a:gd name="connsiteX5" fmla="*/ 1552074 w 2141621"/>
              <a:gd name="connsiteY5" fmla="*/ 421106 h 566460"/>
              <a:gd name="connsiteX6" fmla="*/ 2141621 w 2141621"/>
              <a:gd name="connsiteY6" fmla="*/ 60158 h 566460"/>
              <a:gd name="connsiteX0" fmla="*/ 0 w 2141621"/>
              <a:gd name="connsiteY0" fmla="*/ 0 h 550845"/>
              <a:gd name="connsiteX1" fmla="*/ 637674 w 2141621"/>
              <a:gd name="connsiteY1" fmla="*/ 385011 h 550845"/>
              <a:gd name="connsiteX2" fmla="*/ 923925 w 2141621"/>
              <a:gd name="connsiteY2" fmla="*/ 526883 h 550845"/>
              <a:gd name="connsiteX3" fmla="*/ 1117934 w 2141621"/>
              <a:gd name="connsiteY3" fmla="*/ 549484 h 550845"/>
              <a:gd name="connsiteX4" fmla="*/ 1343304 w 2141621"/>
              <a:gd name="connsiteY4" fmla="*/ 512511 h 550845"/>
              <a:gd name="connsiteX5" fmla="*/ 1552074 w 2141621"/>
              <a:gd name="connsiteY5" fmla="*/ 421106 h 550845"/>
              <a:gd name="connsiteX6" fmla="*/ 2141621 w 2141621"/>
              <a:gd name="connsiteY6" fmla="*/ 60158 h 550845"/>
              <a:gd name="connsiteX0" fmla="*/ 0 w 2141621"/>
              <a:gd name="connsiteY0" fmla="*/ 0 h 549484"/>
              <a:gd name="connsiteX1" fmla="*/ 637674 w 2141621"/>
              <a:gd name="connsiteY1" fmla="*/ 385011 h 549484"/>
              <a:gd name="connsiteX2" fmla="*/ 923925 w 2141621"/>
              <a:gd name="connsiteY2" fmla="*/ 512596 h 549484"/>
              <a:gd name="connsiteX3" fmla="*/ 1117934 w 2141621"/>
              <a:gd name="connsiteY3" fmla="*/ 549484 h 549484"/>
              <a:gd name="connsiteX4" fmla="*/ 1343304 w 2141621"/>
              <a:gd name="connsiteY4" fmla="*/ 512511 h 549484"/>
              <a:gd name="connsiteX5" fmla="*/ 1552074 w 2141621"/>
              <a:gd name="connsiteY5" fmla="*/ 421106 h 549484"/>
              <a:gd name="connsiteX6" fmla="*/ 2141621 w 2141621"/>
              <a:gd name="connsiteY6" fmla="*/ 60158 h 549484"/>
              <a:gd name="connsiteX0" fmla="*/ 0 w 2141621"/>
              <a:gd name="connsiteY0" fmla="*/ 0 h 549484"/>
              <a:gd name="connsiteX1" fmla="*/ 637674 w 2141621"/>
              <a:gd name="connsiteY1" fmla="*/ 385011 h 549484"/>
              <a:gd name="connsiteX2" fmla="*/ 923925 w 2141621"/>
              <a:gd name="connsiteY2" fmla="*/ 512596 h 549484"/>
              <a:gd name="connsiteX3" fmla="*/ 1117934 w 2141621"/>
              <a:gd name="connsiteY3" fmla="*/ 549484 h 549484"/>
              <a:gd name="connsiteX4" fmla="*/ 1343304 w 2141621"/>
              <a:gd name="connsiteY4" fmla="*/ 512511 h 549484"/>
              <a:gd name="connsiteX5" fmla="*/ 1554455 w 2141621"/>
              <a:gd name="connsiteY5" fmla="*/ 406818 h 549484"/>
              <a:gd name="connsiteX6" fmla="*/ 2141621 w 2141621"/>
              <a:gd name="connsiteY6" fmla="*/ 60158 h 549484"/>
              <a:gd name="connsiteX0" fmla="*/ 0 w 2141621"/>
              <a:gd name="connsiteY0" fmla="*/ 0 h 554247"/>
              <a:gd name="connsiteX1" fmla="*/ 637674 w 2141621"/>
              <a:gd name="connsiteY1" fmla="*/ 385011 h 554247"/>
              <a:gd name="connsiteX2" fmla="*/ 923925 w 2141621"/>
              <a:gd name="connsiteY2" fmla="*/ 512596 h 554247"/>
              <a:gd name="connsiteX3" fmla="*/ 1127459 w 2141621"/>
              <a:gd name="connsiteY3" fmla="*/ 554247 h 554247"/>
              <a:gd name="connsiteX4" fmla="*/ 1343304 w 2141621"/>
              <a:gd name="connsiteY4" fmla="*/ 512511 h 554247"/>
              <a:gd name="connsiteX5" fmla="*/ 1554455 w 2141621"/>
              <a:gd name="connsiteY5" fmla="*/ 406818 h 554247"/>
              <a:gd name="connsiteX6" fmla="*/ 2141621 w 2141621"/>
              <a:gd name="connsiteY6" fmla="*/ 60158 h 554247"/>
              <a:gd name="connsiteX0" fmla="*/ 0 w 2129589"/>
              <a:gd name="connsiteY0" fmla="*/ 0 h 554247"/>
              <a:gd name="connsiteX1" fmla="*/ 637674 w 2129589"/>
              <a:gd name="connsiteY1" fmla="*/ 385011 h 554247"/>
              <a:gd name="connsiteX2" fmla="*/ 923925 w 2129589"/>
              <a:gd name="connsiteY2" fmla="*/ 512596 h 554247"/>
              <a:gd name="connsiteX3" fmla="*/ 1127459 w 2129589"/>
              <a:gd name="connsiteY3" fmla="*/ 554247 h 554247"/>
              <a:gd name="connsiteX4" fmla="*/ 1343304 w 2129589"/>
              <a:gd name="connsiteY4" fmla="*/ 512511 h 554247"/>
              <a:gd name="connsiteX5" fmla="*/ 1554455 w 2129589"/>
              <a:gd name="connsiteY5" fmla="*/ 406818 h 554247"/>
              <a:gd name="connsiteX6" fmla="*/ 2129589 w 2129589"/>
              <a:gd name="connsiteY6" fmla="*/ 1 h 554247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554455 w 2165684"/>
              <a:gd name="connsiteY5" fmla="*/ 454943 h 602372"/>
              <a:gd name="connsiteX6" fmla="*/ 2165684 w 2165684"/>
              <a:gd name="connsiteY6" fmla="*/ 0 h 602372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614613 w 2165684"/>
              <a:gd name="connsiteY5" fmla="*/ 409767 h 602372"/>
              <a:gd name="connsiteX6" fmla="*/ 2165684 w 2165684"/>
              <a:gd name="connsiteY6" fmla="*/ 0 h 602372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614613 w 2165684"/>
              <a:gd name="connsiteY5" fmla="*/ 409767 h 602372"/>
              <a:gd name="connsiteX6" fmla="*/ 2165684 w 2165684"/>
              <a:gd name="connsiteY6" fmla="*/ 0 h 602372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14613 w 2153652"/>
              <a:gd name="connsiteY5" fmla="*/ 361642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84230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69328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69328 h 554247"/>
              <a:gd name="connsiteX6" fmla="*/ 2153652 w 2153652"/>
              <a:gd name="connsiteY6" fmla="*/ 8346 h 554247"/>
              <a:gd name="connsiteX0" fmla="*/ 0 w 2153652"/>
              <a:gd name="connsiteY0" fmla="*/ 0 h 551267"/>
              <a:gd name="connsiteX1" fmla="*/ 637674 w 2153652"/>
              <a:gd name="connsiteY1" fmla="*/ 385011 h 551267"/>
              <a:gd name="connsiteX2" fmla="*/ 923925 w 2153652"/>
              <a:gd name="connsiteY2" fmla="*/ 512596 h 551267"/>
              <a:gd name="connsiteX3" fmla="*/ 1165559 w 2153652"/>
              <a:gd name="connsiteY3" fmla="*/ 551267 h 551267"/>
              <a:gd name="connsiteX4" fmla="*/ 1343304 w 2153652"/>
              <a:gd name="connsiteY4" fmla="*/ 512511 h 551267"/>
              <a:gd name="connsiteX5" fmla="*/ 1638676 w 2153652"/>
              <a:gd name="connsiteY5" fmla="*/ 369328 h 551267"/>
              <a:gd name="connsiteX6" fmla="*/ 2153652 w 2153652"/>
              <a:gd name="connsiteY6" fmla="*/ 8346 h 551267"/>
              <a:gd name="connsiteX0" fmla="*/ 0 w 2153652"/>
              <a:gd name="connsiteY0" fmla="*/ 0 h 557228"/>
              <a:gd name="connsiteX1" fmla="*/ 637674 w 2153652"/>
              <a:gd name="connsiteY1" fmla="*/ 385011 h 557228"/>
              <a:gd name="connsiteX2" fmla="*/ 923925 w 2153652"/>
              <a:gd name="connsiteY2" fmla="*/ 512596 h 557228"/>
              <a:gd name="connsiteX3" fmla="*/ 1168734 w 2153652"/>
              <a:gd name="connsiteY3" fmla="*/ 557228 h 557228"/>
              <a:gd name="connsiteX4" fmla="*/ 1343304 w 2153652"/>
              <a:gd name="connsiteY4" fmla="*/ 512511 h 557228"/>
              <a:gd name="connsiteX5" fmla="*/ 1638676 w 2153652"/>
              <a:gd name="connsiteY5" fmla="*/ 369328 h 557228"/>
              <a:gd name="connsiteX6" fmla="*/ 2153652 w 2153652"/>
              <a:gd name="connsiteY6" fmla="*/ 8346 h 557228"/>
              <a:gd name="connsiteX0" fmla="*/ 0 w 2153652"/>
              <a:gd name="connsiteY0" fmla="*/ 0 h 557318"/>
              <a:gd name="connsiteX1" fmla="*/ 637674 w 2153652"/>
              <a:gd name="connsiteY1" fmla="*/ 385011 h 557318"/>
              <a:gd name="connsiteX2" fmla="*/ 923925 w 2153652"/>
              <a:gd name="connsiteY2" fmla="*/ 512596 h 557318"/>
              <a:gd name="connsiteX3" fmla="*/ 1168734 w 2153652"/>
              <a:gd name="connsiteY3" fmla="*/ 557228 h 557318"/>
              <a:gd name="connsiteX4" fmla="*/ 1375054 w 2153652"/>
              <a:gd name="connsiteY4" fmla="*/ 503570 h 557318"/>
              <a:gd name="connsiteX5" fmla="*/ 1638676 w 2153652"/>
              <a:gd name="connsiteY5" fmla="*/ 369328 h 557318"/>
              <a:gd name="connsiteX6" fmla="*/ 2153652 w 2153652"/>
              <a:gd name="connsiteY6" fmla="*/ 8346 h 557318"/>
              <a:gd name="connsiteX0" fmla="*/ 0 w 2169527"/>
              <a:gd name="connsiteY0" fmla="*/ 0 h 557318"/>
              <a:gd name="connsiteX1" fmla="*/ 637674 w 2169527"/>
              <a:gd name="connsiteY1" fmla="*/ 385011 h 557318"/>
              <a:gd name="connsiteX2" fmla="*/ 923925 w 2169527"/>
              <a:gd name="connsiteY2" fmla="*/ 512596 h 557318"/>
              <a:gd name="connsiteX3" fmla="*/ 1168734 w 2169527"/>
              <a:gd name="connsiteY3" fmla="*/ 557228 h 557318"/>
              <a:gd name="connsiteX4" fmla="*/ 1375054 w 2169527"/>
              <a:gd name="connsiteY4" fmla="*/ 503570 h 557318"/>
              <a:gd name="connsiteX5" fmla="*/ 1638676 w 2169527"/>
              <a:gd name="connsiteY5" fmla="*/ 369328 h 557318"/>
              <a:gd name="connsiteX6" fmla="*/ 2169527 w 2169527"/>
              <a:gd name="connsiteY6" fmla="*/ 11327 h 557318"/>
              <a:gd name="connsiteX0" fmla="*/ 0 w 2169527"/>
              <a:gd name="connsiteY0" fmla="*/ 0 h 557318"/>
              <a:gd name="connsiteX1" fmla="*/ 637674 w 2169527"/>
              <a:gd name="connsiteY1" fmla="*/ 385011 h 557318"/>
              <a:gd name="connsiteX2" fmla="*/ 923925 w 2169527"/>
              <a:gd name="connsiteY2" fmla="*/ 512596 h 557318"/>
              <a:gd name="connsiteX3" fmla="*/ 1168734 w 2169527"/>
              <a:gd name="connsiteY3" fmla="*/ 557228 h 557318"/>
              <a:gd name="connsiteX4" fmla="*/ 1375054 w 2169527"/>
              <a:gd name="connsiteY4" fmla="*/ 503570 h 557318"/>
              <a:gd name="connsiteX5" fmla="*/ 1638676 w 2169527"/>
              <a:gd name="connsiteY5" fmla="*/ 369328 h 557318"/>
              <a:gd name="connsiteX6" fmla="*/ 2169527 w 2169527"/>
              <a:gd name="connsiteY6" fmla="*/ 11327 h 55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9527" h="557318">
                <a:moveTo>
                  <a:pt x="0" y="0"/>
                </a:moveTo>
                <a:cubicBezTo>
                  <a:pt x="242637" y="149392"/>
                  <a:pt x="483687" y="299578"/>
                  <a:pt x="637674" y="385011"/>
                </a:cubicBezTo>
                <a:cubicBezTo>
                  <a:pt x="791661" y="470444"/>
                  <a:pt x="835415" y="483893"/>
                  <a:pt x="923925" y="512596"/>
                </a:cubicBezTo>
                <a:cubicBezTo>
                  <a:pt x="1012435" y="541299"/>
                  <a:pt x="1093546" y="558732"/>
                  <a:pt x="1168734" y="557228"/>
                </a:cubicBezTo>
                <a:cubicBezTo>
                  <a:pt x="1243922" y="555724"/>
                  <a:pt x="1296730" y="534887"/>
                  <a:pt x="1375054" y="503570"/>
                </a:cubicBezTo>
                <a:cubicBezTo>
                  <a:pt x="1453378" y="472253"/>
                  <a:pt x="1505623" y="444720"/>
                  <a:pt x="1638676" y="369328"/>
                </a:cubicBezTo>
                <a:cubicBezTo>
                  <a:pt x="1755854" y="299897"/>
                  <a:pt x="1932404" y="173281"/>
                  <a:pt x="2169527" y="11327"/>
                </a:cubicBezTo>
              </a:path>
            </a:pathLst>
          </a:cu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4832033" y="2267028"/>
            <a:ext cx="2169527" cy="593703"/>
          </a:xfrm>
          <a:custGeom>
            <a:avLst/>
            <a:gdLst>
              <a:gd name="connsiteX0" fmla="*/ 0 w 2141621"/>
              <a:gd name="connsiteY0" fmla="*/ 0 h 558602"/>
              <a:gd name="connsiteX1" fmla="*/ 637674 w 2141621"/>
              <a:gd name="connsiteY1" fmla="*/ 385011 h 558602"/>
              <a:gd name="connsiteX2" fmla="*/ 914400 w 2141621"/>
              <a:gd name="connsiteY2" fmla="*/ 517358 h 558602"/>
              <a:gd name="connsiteX3" fmla="*/ 1251284 w 2141621"/>
              <a:gd name="connsiteY3" fmla="*/ 553453 h 558602"/>
              <a:gd name="connsiteX4" fmla="*/ 1552074 w 2141621"/>
              <a:gd name="connsiteY4" fmla="*/ 421106 h 558602"/>
              <a:gd name="connsiteX5" fmla="*/ 2141621 w 2141621"/>
              <a:gd name="connsiteY5" fmla="*/ 60158 h 558602"/>
              <a:gd name="connsiteX0" fmla="*/ 0 w 2141621"/>
              <a:gd name="connsiteY0" fmla="*/ 0 h 560806"/>
              <a:gd name="connsiteX1" fmla="*/ 637674 w 2141621"/>
              <a:gd name="connsiteY1" fmla="*/ 385011 h 560806"/>
              <a:gd name="connsiteX2" fmla="*/ 923925 w 2141621"/>
              <a:gd name="connsiteY2" fmla="*/ 526883 h 560806"/>
              <a:gd name="connsiteX3" fmla="*/ 1251284 w 2141621"/>
              <a:gd name="connsiteY3" fmla="*/ 553453 h 560806"/>
              <a:gd name="connsiteX4" fmla="*/ 1552074 w 2141621"/>
              <a:gd name="connsiteY4" fmla="*/ 421106 h 560806"/>
              <a:gd name="connsiteX5" fmla="*/ 2141621 w 2141621"/>
              <a:gd name="connsiteY5" fmla="*/ 60158 h 560806"/>
              <a:gd name="connsiteX0" fmla="*/ 0 w 2141621"/>
              <a:gd name="connsiteY0" fmla="*/ 0 h 555471"/>
              <a:gd name="connsiteX1" fmla="*/ 637674 w 2141621"/>
              <a:gd name="connsiteY1" fmla="*/ 385011 h 555471"/>
              <a:gd name="connsiteX2" fmla="*/ 923925 w 2141621"/>
              <a:gd name="connsiteY2" fmla="*/ 526883 h 555471"/>
              <a:gd name="connsiteX3" fmla="*/ 1251284 w 2141621"/>
              <a:gd name="connsiteY3" fmla="*/ 553453 h 555471"/>
              <a:gd name="connsiteX4" fmla="*/ 1262341 w 2141621"/>
              <a:gd name="connsiteY4" fmla="*/ 538705 h 555471"/>
              <a:gd name="connsiteX5" fmla="*/ 1552074 w 2141621"/>
              <a:gd name="connsiteY5" fmla="*/ 421106 h 555471"/>
              <a:gd name="connsiteX6" fmla="*/ 2141621 w 2141621"/>
              <a:gd name="connsiteY6" fmla="*/ 60158 h 555471"/>
              <a:gd name="connsiteX0" fmla="*/ 0 w 2141621"/>
              <a:gd name="connsiteY0" fmla="*/ 0 h 566458"/>
              <a:gd name="connsiteX1" fmla="*/ 637674 w 2141621"/>
              <a:gd name="connsiteY1" fmla="*/ 385011 h 566458"/>
              <a:gd name="connsiteX2" fmla="*/ 923925 w 2141621"/>
              <a:gd name="connsiteY2" fmla="*/ 526883 h 566458"/>
              <a:gd name="connsiteX3" fmla="*/ 1241759 w 2141621"/>
              <a:gd name="connsiteY3" fmla="*/ 566153 h 566458"/>
              <a:gd name="connsiteX4" fmla="*/ 1262341 w 2141621"/>
              <a:gd name="connsiteY4" fmla="*/ 538705 h 566458"/>
              <a:gd name="connsiteX5" fmla="*/ 1552074 w 2141621"/>
              <a:gd name="connsiteY5" fmla="*/ 421106 h 566458"/>
              <a:gd name="connsiteX6" fmla="*/ 2141621 w 2141621"/>
              <a:gd name="connsiteY6" fmla="*/ 60158 h 566458"/>
              <a:gd name="connsiteX0" fmla="*/ 0 w 2141621"/>
              <a:gd name="connsiteY0" fmla="*/ 0 h 566460"/>
              <a:gd name="connsiteX1" fmla="*/ 637674 w 2141621"/>
              <a:gd name="connsiteY1" fmla="*/ 385011 h 566460"/>
              <a:gd name="connsiteX2" fmla="*/ 923925 w 2141621"/>
              <a:gd name="connsiteY2" fmla="*/ 526883 h 566460"/>
              <a:gd name="connsiteX3" fmla="*/ 1241759 w 2141621"/>
              <a:gd name="connsiteY3" fmla="*/ 566153 h 566460"/>
              <a:gd name="connsiteX4" fmla="*/ 1343304 w 2141621"/>
              <a:gd name="connsiteY4" fmla="*/ 512511 h 566460"/>
              <a:gd name="connsiteX5" fmla="*/ 1552074 w 2141621"/>
              <a:gd name="connsiteY5" fmla="*/ 421106 h 566460"/>
              <a:gd name="connsiteX6" fmla="*/ 2141621 w 2141621"/>
              <a:gd name="connsiteY6" fmla="*/ 60158 h 566460"/>
              <a:gd name="connsiteX0" fmla="*/ 0 w 2141621"/>
              <a:gd name="connsiteY0" fmla="*/ 0 h 550845"/>
              <a:gd name="connsiteX1" fmla="*/ 637674 w 2141621"/>
              <a:gd name="connsiteY1" fmla="*/ 385011 h 550845"/>
              <a:gd name="connsiteX2" fmla="*/ 923925 w 2141621"/>
              <a:gd name="connsiteY2" fmla="*/ 526883 h 550845"/>
              <a:gd name="connsiteX3" fmla="*/ 1117934 w 2141621"/>
              <a:gd name="connsiteY3" fmla="*/ 549484 h 550845"/>
              <a:gd name="connsiteX4" fmla="*/ 1343304 w 2141621"/>
              <a:gd name="connsiteY4" fmla="*/ 512511 h 550845"/>
              <a:gd name="connsiteX5" fmla="*/ 1552074 w 2141621"/>
              <a:gd name="connsiteY5" fmla="*/ 421106 h 550845"/>
              <a:gd name="connsiteX6" fmla="*/ 2141621 w 2141621"/>
              <a:gd name="connsiteY6" fmla="*/ 60158 h 550845"/>
              <a:gd name="connsiteX0" fmla="*/ 0 w 2141621"/>
              <a:gd name="connsiteY0" fmla="*/ 0 h 549484"/>
              <a:gd name="connsiteX1" fmla="*/ 637674 w 2141621"/>
              <a:gd name="connsiteY1" fmla="*/ 385011 h 549484"/>
              <a:gd name="connsiteX2" fmla="*/ 923925 w 2141621"/>
              <a:gd name="connsiteY2" fmla="*/ 512596 h 549484"/>
              <a:gd name="connsiteX3" fmla="*/ 1117934 w 2141621"/>
              <a:gd name="connsiteY3" fmla="*/ 549484 h 549484"/>
              <a:gd name="connsiteX4" fmla="*/ 1343304 w 2141621"/>
              <a:gd name="connsiteY4" fmla="*/ 512511 h 549484"/>
              <a:gd name="connsiteX5" fmla="*/ 1552074 w 2141621"/>
              <a:gd name="connsiteY5" fmla="*/ 421106 h 549484"/>
              <a:gd name="connsiteX6" fmla="*/ 2141621 w 2141621"/>
              <a:gd name="connsiteY6" fmla="*/ 60158 h 549484"/>
              <a:gd name="connsiteX0" fmla="*/ 0 w 2141621"/>
              <a:gd name="connsiteY0" fmla="*/ 0 h 549484"/>
              <a:gd name="connsiteX1" fmla="*/ 637674 w 2141621"/>
              <a:gd name="connsiteY1" fmla="*/ 385011 h 549484"/>
              <a:gd name="connsiteX2" fmla="*/ 923925 w 2141621"/>
              <a:gd name="connsiteY2" fmla="*/ 512596 h 549484"/>
              <a:gd name="connsiteX3" fmla="*/ 1117934 w 2141621"/>
              <a:gd name="connsiteY3" fmla="*/ 549484 h 549484"/>
              <a:gd name="connsiteX4" fmla="*/ 1343304 w 2141621"/>
              <a:gd name="connsiteY4" fmla="*/ 512511 h 549484"/>
              <a:gd name="connsiteX5" fmla="*/ 1554455 w 2141621"/>
              <a:gd name="connsiteY5" fmla="*/ 406818 h 549484"/>
              <a:gd name="connsiteX6" fmla="*/ 2141621 w 2141621"/>
              <a:gd name="connsiteY6" fmla="*/ 60158 h 549484"/>
              <a:gd name="connsiteX0" fmla="*/ 0 w 2141621"/>
              <a:gd name="connsiteY0" fmla="*/ 0 h 554247"/>
              <a:gd name="connsiteX1" fmla="*/ 637674 w 2141621"/>
              <a:gd name="connsiteY1" fmla="*/ 385011 h 554247"/>
              <a:gd name="connsiteX2" fmla="*/ 923925 w 2141621"/>
              <a:gd name="connsiteY2" fmla="*/ 512596 h 554247"/>
              <a:gd name="connsiteX3" fmla="*/ 1127459 w 2141621"/>
              <a:gd name="connsiteY3" fmla="*/ 554247 h 554247"/>
              <a:gd name="connsiteX4" fmla="*/ 1343304 w 2141621"/>
              <a:gd name="connsiteY4" fmla="*/ 512511 h 554247"/>
              <a:gd name="connsiteX5" fmla="*/ 1554455 w 2141621"/>
              <a:gd name="connsiteY5" fmla="*/ 406818 h 554247"/>
              <a:gd name="connsiteX6" fmla="*/ 2141621 w 2141621"/>
              <a:gd name="connsiteY6" fmla="*/ 60158 h 554247"/>
              <a:gd name="connsiteX0" fmla="*/ 0 w 2129589"/>
              <a:gd name="connsiteY0" fmla="*/ 0 h 554247"/>
              <a:gd name="connsiteX1" fmla="*/ 637674 w 2129589"/>
              <a:gd name="connsiteY1" fmla="*/ 385011 h 554247"/>
              <a:gd name="connsiteX2" fmla="*/ 923925 w 2129589"/>
              <a:gd name="connsiteY2" fmla="*/ 512596 h 554247"/>
              <a:gd name="connsiteX3" fmla="*/ 1127459 w 2129589"/>
              <a:gd name="connsiteY3" fmla="*/ 554247 h 554247"/>
              <a:gd name="connsiteX4" fmla="*/ 1343304 w 2129589"/>
              <a:gd name="connsiteY4" fmla="*/ 512511 h 554247"/>
              <a:gd name="connsiteX5" fmla="*/ 1554455 w 2129589"/>
              <a:gd name="connsiteY5" fmla="*/ 406818 h 554247"/>
              <a:gd name="connsiteX6" fmla="*/ 2129589 w 2129589"/>
              <a:gd name="connsiteY6" fmla="*/ 1 h 554247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554455 w 2165684"/>
              <a:gd name="connsiteY5" fmla="*/ 454943 h 602372"/>
              <a:gd name="connsiteX6" fmla="*/ 2165684 w 2165684"/>
              <a:gd name="connsiteY6" fmla="*/ 0 h 602372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614613 w 2165684"/>
              <a:gd name="connsiteY5" fmla="*/ 409767 h 602372"/>
              <a:gd name="connsiteX6" fmla="*/ 2165684 w 2165684"/>
              <a:gd name="connsiteY6" fmla="*/ 0 h 602372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614613 w 2165684"/>
              <a:gd name="connsiteY5" fmla="*/ 409767 h 602372"/>
              <a:gd name="connsiteX6" fmla="*/ 2165684 w 2165684"/>
              <a:gd name="connsiteY6" fmla="*/ 0 h 602372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14613 w 2153652"/>
              <a:gd name="connsiteY5" fmla="*/ 361642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84230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69328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69328 h 554247"/>
              <a:gd name="connsiteX6" fmla="*/ 2153652 w 2153652"/>
              <a:gd name="connsiteY6" fmla="*/ 8346 h 554247"/>
              <a:gd name="connsiteX0" fmla="*/ 0 w 2153652"/>
              <a:gd name="connsiteY0" fmla="*/ 0 h 551267"/>
              <a:gd name="connsiteX1" fmla="*/ 637674 w 2153652"/>
              <a:gd name="connsiteY1" fmla="*/ 385011 h 551267"/>
              <a:gd name="connsiteX2" fmla="*/ 923925 w 2153652"/>
              <a:gd name="connsiteY2" fmla="*/ 512596 h 551267"/>
              <a:gd name="connsiteX3" fmla="*/ 1165559 w 2153652"/>
              <a:gd name="connsiteY3" fmla="*/ 551267 h 551267"/>
              <a:gd name="connsiteX4" fmla="*/ 1343304 w 2153652"/>
              <a:gd name="connsiteY4" fmla="*/ 512511 h 551267"/>
              <a:gd name="connsiteX5" fmla="*/ 1638676 w 2153652"/>
              <a:gd name="connsiteY5" fmla="*/ 369328 h 551267"/>
              <a:gd name="connsiteX6" fmla="*/ 2153652 w 2153652"/>
              <a:gd name="connsiteY6" fmla="*/ 8346 h 551267"/>
              <a:gd name="connsiteX0" fmla="*/ 0 w 2153652"/>
              <a:gd name="connsiteY0" fmla="*/ 0 h 557228"/>
              <a:gd name="connsiteX1" fmla="*/ 637674 w 2153652"/>
              <a:gd name="connsiteY1" fmla="*/ 385011 h 557228"/>
              <a:gd name="connsiteX2" fmla="*/ 923925 w 2153652"/>
              <a:gd name="connsiteY2" fmla="*/ 512596 h 557228"/>
              <a:gd name="connsiteX3" fmla="*/ 1168734 w 2153652"/>
              <a:gd name="connsiteY3" fmla="*/ 557228 h 557228"/>
              <a:gd name="connsiteX4" fmla="*/ 1343304 w 2153652"/>
              <a:gd name="connsiteY4" fmla="*/ 512511 h 557228"/>
              <a:gd name="connsiteX5" fmla="*/ 1638676 w 2153652"/>
              <a:gd name="connsiteY5" fmla="*/ 369328 h 557228"/>
              <a:gd name="connsiteX6" fmla="*/ 2153652 w 2153652"/>
              <a:gd name="connsiteY6" fmla="*/ 8346 h 557228"/>
              <a:gd name="connsiteX0" fmla="*/ 0 w 2153652"/>
              <a:gd name="connsiteY0" fmla="*/ 0 h 557318"/>
              <a:gd name="connsiteX1" fmla="*/ 637674 w 2153652"/>
              <a:gd name="connsiteY1" fmla="*/ 385011 h 557318"/>
              <a:gd name="connsiteX2" fmla="*/ 923925 w 2153652"/>
              <a:gd name="connsiteY2" fmla="*/ 512596 h 557318"/>
              <a:gd name="connsiteX3" fmla="*/ 1168734 w 2153652"/>
              <a:gd name="connsiteY3" fmla="*/ 557228 h 557318"/>
              <a:gd name="connsiteX4" fmla="*/ 1375054 w 2153652"/>
              <a:gd name="connsiteY4" fmla="*/ 503570 h 557318"/>
              <a:gd name="connsiteX5" fmla="*/ 1638676 w 2153652"/>
              <a:gd name="connsiteY5" fmla="*/ 369328 h 557318"/>
              <a:gd name="connsiteX6" fmla="*/ 2153652 w 2153652"/>
              <a:gd name="connsiteY6" fmla="*/ 8346 h 557318"/>
              <a:gd name="connsiteX0" fmla="*/ 0 w 2169527"/>
              <a:gd name="connsiteY0" fmla="*/ 0 h 557318"/>
              <a:gd name="connsiteX1" fmla="*/ 637674 w 2169527"/>
              <a:gd name="connsiteY1" fmla="*/ 385011 h 557318"/>
              <a:gd name="connsiteX2" fmla="*/ 923925 w 2169527"/>
              <a:gd name="connsiteY2" fmla="*/ 512596 h 557318"/>
              <a:gd name="connsiteX3" fmla="*/ 1168734 w 2169527"/>
              <a:gd name="connsiteY3" fmla="*/ 557228 h 557318"/>
              <a:gd name="connsiteX4" fmla="*/ 1375054 w 2169527"/>
              <a:gd name="connsiteY4" fmla="*/ 503570 h 557318"/>
              <a:gd name="connsiteX5" fmla="*/ 1638676 w 2169527"/>
              <a:gd name="connsiteY5" fmla="*/ 369328 h 557318"/>
              <a:gd name="connsiteX6" fmla="*/ 2169527 w 2169527"/>
              <a:gd name="connsiteY6" fmla="*/ 11327 h 557318"/>
              <a:gd name="connsiteX0" fmla="*/ 0 w 2169527"/>
              <a:gd name="connsiteY0" fmla="*/ 0 h 557318"/>
              <a:gd name="connsiteX1" fmla="*/ 637674 w 2169527"/>
              <a:gd name="connsiteY1" fmla="*/ 385011 h 557318"/>
              <a:gd name="connsiteX2" fmla="*/ 923925 w 2169527"/>
              <a:gd name="connsiteY2" fmla="*/ 512596 h 557318"/>
              <a:gd name="connsiteX3" fmla="*/ 1168734 w 2169527"/>
              <a:gd name="connsiteY3" fmla="*/ 557228 h 557318"/>
              <a:gd name="connsiteX4" fmla="*/ 1375054 w 2169527"/>
              <a:gd name="connsiteY4" fmla="*/ 503570 h 557318"/>
              <a:gd name="connsiteX5" fmla="*/ 1638676 w 2169527"/>
              <a:gd name="connsiteY5" fmla="*/ 369328 h 557318"/>
              <a:gd name="connsiteX6" fmla="*/ 2169527 w 2169527"/>
              <a:gd name="connsiteY6" fmla="*/ 11327 h 55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9527" h="557318">
                <a:moveTo>
                  <a:pt x="0" y="0"/>
                </a:moveTo>
                <a:cubicBezTo>
                  <a:pt x="242637" y="149392"/>
                  <a:pt x="483687" y="299578"/>
                  <a:pt x="637674" y="385011"/>
                </a:cubicBezTo>
                <a:cubicBezTo>
                  <a:pt x="791661" y="470444"/>
                  <a:pt x="835415" y="483893"/>
                  <a:pt x="923925" y="512596"/>
                </a:cubicBezTo>
                <a:cubicBezTo>
                  <a:pt x="1012435" y="541299"/>
                  <a:pt x="1093546" y="558732"/>
                  <a:pt x="1168734" y="557228"/>
                </a:cubicBezTo>
                <a:cubicBezTo>
                  <a:pt x="1243922" y="555724"/>
                  <a:pt x="1296730" y="534887"/>
                  <a:pt x="1375054" y="503570"/>
                </a:cubicBezTo>
                <a:cubicBezTo>
                  <a:pt x="1453378" y="472253"/>
                  <a:pt x="1505623" y="444720"/>
                  <a:pt x="1638676" y="369328"/>
                </a:cubicBezTo>
                <a:cubicBezTo>
                  <a:pt x="1755854" y="299897"/>
                  <a:pt x="1932404" y="173281"/>
                  <a:pt x="2169527" y="11327"/>
                </a:cubicBezTo>
              </a:path>
            </a:pathLst>
          </a:cu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rot="10800000">
            <a:off x="4600410" y="4360523"/>
            <a:ext cx="2169527" cy="593703"/>
          </a:xfrm>
          <a:custGeom>
            <a:avLst/>
            <a:gdLst>
              <a:gd name="connsiteX0" fmla="*/ 0 w 2141621"/>
              <a:gd name="connsiteY0" fmla="*/ 0 h 558602"/>
              <a:gd name="connsiteX1" fmla="*/ 637674 w 2141621"/>
              <a:gd name="connsiteY1" fmla="*/ 385011 h 558602"/>
              <a:gd name="connsiteX2" fmla="*/ 914400 w 2141621"/>
              <a:gd name="connsiteY2" fmla="*/ 517358 h 558602"/>
              <a:gd name="connsiteX3" fmla="*/ 1251284 w 2141621"/>
              <a:gd name="connsiteY3" fmla="*/ 553453 h 558602"/>
              <a:gd name="connsiteX4" fmla="*/ 1552074 w 2141621"/>
              <a:gd name="connsiteY4" fmla="*/ 421106 h 558602"/>
              <a:gd name="connsiteX5" fmla="*/ 2141621 w 2141621"/>
              <a:gd name="connsiteY5" fmla="*/ 60158 h 558602"/>
              <a:gd name="connsiteX0" fmla="*/ 0 w 2141621"/>
              <a:gd name="connsiteY0" fmla="*/ 0 h 560806"/>
              <a:gd name="connsiteX1" fmla="*/ 637674 w 2141621"/>
              <a:gd name="connsiteY1" fmla="*/ 385011 h 560806"/>
              <a:gd name="connsiteX2" fmla="*/ 923925 w 2141621"/>
              <a:gd name="connsiteY2" fmla="*/ 526883 h 560806"/>
              <a:gd name="connsiteX3" fmla="*/ 1251284 w 2141621"/>
              <a:gd name="connsiteY3" fmla="*/ 553453 h 560806"/>
              <a:gd name="connsiteX4" fmla="*/ 1552074 w 2141621"/>
              <a:gd name="connsiteY4" fmla="*/ 421106 h 560806"/>
              <a:gd name="connsiteX5" fmla="*/ 2141621 w 2141621"/>
              <a:gd name="connsiteY5" fmla="*/ 60158 h 560806"/>
              <a:gd name="connsiteX0" fmla="*/ 0 w 2141621"/>
              <a:gd name="connsiteY0" fmla="*/ 0 h 555471"/>
              <a:gd name="connsiteX1" fmla="*/ 637674 w 2141621"/>
              <a:gd name="connsiteY1" fmla="*/ 385011 h 555471"/>
              <a:gd name="connsiteX2" fmla="*/ 923925 w 2141621"/>
              <a:gd name="connsiteY2" fmla="*/ 526883 h 555471"/>
              <a:gd name="connsiteX3" fmla="*/ 1251284 w 2141621"/>
              <a:gd name="connsiteY3" fmla="*/ 553453 h 555471"/>
              <a:gd name="connsiteX4" fmla="*/ 1262341 w 2141621"/>
              <a:gd name="connsiteY4" fmla="*/ 538705 h 555471"/>
              <a:gd name="connsiteX5" fmla="*/ 1552074 w 2141621"/>
              <a:gd name="connsiteY5" fmla="*/ 421106 h 555471"/>
              <a:gd name="connsiteX6" fmla="*/ 2141621 w 2141621"/>
              <a:gd name="connsiteY6" fmla="*/ 60158 h 555471"/>
              <a:gd name="connsiteX0" fmla="*/ 0 w 2141621"/>
              <a:gd name="connsiteY0" fmla="*/ 0 h 566458"/>
              <a:gd name="connsiteX1" fmla="*/ 637674 w 2141621"/>
              <a:gd name="connsiteY1" fmla="*/ 385011 h 566458"/>
              <a:gd name="connsiteX2" fmla="*/ 923925 w 2141621"/>
              <a:gd name="connsiteY2" fmla="*/ 526883 h 566458"/>
              <a:gd name="connsiteX3" fmla="*/ 1241759 w 2141621"/>
              <a:gd name="connsiteY3" fmla="*/ 566153 h 566458"/>
              <a:gd name="connsiteX4" fmla="*/ 1262341 w 2141621"/>
              <a:gd name="connsiteY4" fmla="*/ 538705 h 566458"/>
              <a:gd name="connsiteX5" fmla="*/ 1552074 w 2141621"/>
              <a:gd name="connsiteY5" fmla="*/ 421106 h 566458"/>
              <a:gd name="connsiteX6" fmla="*/ 2141621 w 2141621"/>
              <a:gd name="connsiteY6" fmla="*/ 60158 h 566458"/>
              <a:gd name="connsiteX0" fmla="*/ 0 w 2141621"/>
              <a:gd name="connsiteY0" fmla="*/ 0 h 566460"/>
              <a:gd name="connsiteX1" fmla="*/ 637674 w 2141621"/>
              <a:gd name="connsiteY1" fmla="*/ 385011 h 566460"/>
              <a:gd name="connsiteX2" fmla="*/ 923925 w 2141621"/>
              <a:gd name="connsiteY2" fmla="*/ 526883 h 566460"/>
              <a:gd name="connsiteX3" fmla="*/ 1241759 w 2141621"/>
              <a:gd name="connsiteY3" fmla="*/ 566153 h 566460"/>
              <a:gd name="connsiteX4" fmla="*/ 1343304 w 2141621"/>
              <a:gd name="connsiteY4" fmla="*/ 512511 h 566460"/>
              <a:gd name="connsiteX5" fmla="*/ 1552074 w 2141621"/>
              <a:gd name="connsiteY5" fmla="*/ 421106 h 566460"/>
              <a:gd name="connsiteX6" fmla="*/ 2141621 w 2141621"/>
              <a:gd name="connsiteY6" fmla="*/ 60158 h 566460"/>
              <a:gd name="connsiteX0" fmla="*/ 0 w 2141621"/>
              <a:gd name="connsiteY0" fmla="*/ 0 h 550845"/>
              <a:gd name="connsiteX1" fmla="*/ 637674 w 2141621"/>
              <a:gd name="connsiteY1" fmla="*/ 385011 h 550845"/>
              <a:gd name="connsiteX2" fmla="*/ 923925 w 2141621"/>
              <a:gd name="connsiteY2" fmla="*/ 526883 h 550845"/>
              <a:gd name="connsiteX3" fmla="*/ 1117934 w 2141621"/>
              <a:gd name="connsiteY3" fmla="*/ 549484 h 550845"/>
              <a:gd name="connsiteX4" fmla="*/ 1343304 w 2141621"/>
              <a:gd name="connsiteY4" fmla="*/ 512511 h 550845"/>
              <a:gd name="connsiteX5" fmla="*/ 1552074 w 2141621"/>
              <a:gd name="connsiteY5" fmla="*/ 421106 h 550845"/>
              <a:gd name="connsiteX6" fmla="*/ 2141621 w 2141621"/>
              <a:gd name="connsiteY6" fmla="*/ 60158 h 550845"/>
              <a:gd name="connsiteX0" fmla="*/ 0 w 2141621"/>
              <a:gd name="connsiteY0" fmla="*/ 0 h 549484"/>
              <a:gd name="connsiteX1" fmla="*/ 637674 w 2141621"/>
              <a:gd name="connsiteY1" fmla="*/ 385011 h 549484"/>
              <a:gd name="connsiteX2" fmla="*/ 923925 w 2141621"/>
              <a:gd name="connsiteY2" fmla="*/ 512596 h 549484"/>
              <a:gd name="connsiteX3" fmla="*/ 1117934 w 2141621"/>
              <a:gd name="connsiteY3" fmla="*/ 549484 h 549484"/>
              <a:gd name="connsiteX4" fmla="*/ 1343304 w 2141621"/>
              <a:gd name="connsiteY4" fmla="*/ 512511 h 549484"/>
              <a:gd name="connsiteX5" fmla="*/ 1552074 w 2141621"/>
              <a:gd name="connsiteY5" fmla="*/ 421106 h 549484"/>
              <a:gd name="connsiteX6" fmla="*/ 2141621 w 2141621"/>
              <a:gd name="connsiteY6" fmla="*/ 60158 h 549484"/>
              <a:gd name="connsiteX0" fmla="*/ 0 w 2141621"/>
              <a:gd name="connsiteY0" fmla="*/ 0 h 549484"/>
              <a:gd name="connsiteX1" fmla="*/ 637674 w 2141621"/>
              <a:gd name="connsiteY1" fmla="*/ 385011 h 549484"/>
              <a:gd name="connsiteX2" fmla="*/ 923925 w 2141621"/>
              <a:gd name="connsiteY2" fmla="*/ 512596 h 549484"/>
              <a:gd name="connsiteX3" fmla="*/ 1117934 w 2141621"/>
              <a:gd name="connsiteY3" fmla="*/ 549484 h 549484"/>
              <a:gd name="connsiteX4" fmla="*/ 1343304 w 2141621"/>
              <a:gd name="connsiteY4" fmla="*/ 512511 h 549484"/>
              <a:gd name="connsiteX5" fmla="*/ 1554455 w 2141621"/>
              <a:gd name="connsiteY5" fmla="*/ 406818 h 549484"/>
              <a:gd name="connsiteX6" fmla="*/ 2141621 w 2141621"/>
              <a:gd name="connsiteY6" fmla="*/ 60158 h 549484"/>
              <a:gd name="connsiteX0" fmla="*/ 0 w 2141621"/>
              <a:gd name="connsiteY0" fmla="*/ 0 h 554247"/>
              <a:gd name="connsiteX1" fmla="*/ 637674 w 2141621"/>
              <a:gd name="connsiteY1" fmla="*/ 385011 h 554247"/>
              <a:gd name="connsiteX2" fmla="*/ 923925 w 2141621"/>
              <a:gd name="connsiteY2" fmla="*/ 512596 h 554247"/>
              <a:gd name="connsiteX3" fmla="*/ 1127459 w 2141621"/>
              <a:gd name="connsiteY3" fmla="*/ 554247 h 554247"/>
              <a:gd name="connsiteX4" fmla="*/ 1343304 w 2141621"/>
              <a:gd name="connsiteY4" fmla="*/ 512511 h 554247"/>
              <a:gd name="connsiteX5" fmla="*/ 1554455 w 2141621"/>
              <a:gd name="connsiteY5" fmla="*/ 406818 h 554247"/>
              <a:gd name="connsiteX6" fmla="*/ 2141621 w 2141621"/>
              <a:gd name="connsiteY6" fmla="*/ 60158 h 554247"/>
              <a:gd name="connsiteX0" fmla="*/ 0 w 2129589"/>
              <a:gd name="connsiteY0" fmla="*/ 0 h 554247"/>
              <a:gd name="connsiteX1" fmla="*/ 637674 w 2129589"/>
              <a:gd name="connsiteY1" fmla="*/ 385011 h 554247"/>
              <a:gd name="connsiteX2" fmla="*/ 923925 w 2129589"/>
              <a:gd name="connsiteY2" fmla="*/ 512596 h 554247"/>
              <a:gd name="connsiteX3" fmla="*/ 1127459 w 2129589"/>
              <a:gd name="connsiteY3" fmla="*/ 554247 h 554247"/>
              <a:gd name="connsiteX4" fmla="*/ 1343304 w 2129589"/>
              <a:gd name="connsiteY4" fmla="*/ 512511 h 554247"/>
              <a:gd name="connsiteX5" fmla="*/ 1554455 w 2129589"/>
              <a:gd name="connsiteY5" fmla="*/ 406818 h 554247"/>
              <a:gd name="connsiteX6" fmla="*/ 2129589 w 2129589"/>
              <a:gd name="connsiteY6" fmla="*/ 1 h 554247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554455 w 2165684"/>
              <a:gd name="connsiteY5" fmla="*/ 454943 h 602372"/>
              <a:gd name="connsiteX6" fmla="*/ 2165684 w 2165684"/>
              <a:gd name="connsiteY6" fmla="*/ 0 h 602372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614613 w 2165684"/>
              <a:gd name="connsiteY5" fmla="*/ 409767 h 602372"/>
              <a:gd name="connsiteX6" fmla="*/ 2165684 w 2165684"/>
              <a:gd name="connsiteY6" fmla="*/ 0 h 602372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614613 w 2165684"/>
              <a:gd name="connsiteY5" fmla="*/ 409767 h 602372"/>
              <a:gd name="connsiteX6" fmla="*/ 2165684 w 2165684"/>
              <a:gd name="connsiteY6" fmla="*/ 0 h 602372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14613 w 2153652"/>
              <a:gd name="connsiteY5" fmla="*/ 361642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84230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69328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69328 h 554247"/>
              <a:gd name="connsiteX6" fmla="*/ 2153652 w 2153652"/>
              <a:gd name="connsiteY6" fmla="*/ 8346 h 554247"/>
              <a:gd name="connsiteX0" fmla="*/ 0 w 2153652"/>
              <a:gd name="connsiteY0" fmla="*/ 0 h 551267"/>
              <a:gd name="connsiteX1" fmla="*/ 637674 w 2153652"/>
              <a:gd name="connsiteY1" fmla="*/ 385011 h 551267"/>
              <a:gd name="connsiteX2" fmla="*/ 923925 w 2153652"/>
              <a:gd name="connsiteY2" fmla="*/ 512596 h 551267"/>
              <a:gd name="connsiteX3" fmla="*/ 1165559 w 2153652"/>
              <a:gd name="connsiteY3" fmla="*/ 551267 h 551267"/>
              <a:gd name="connsiteX4" fmla="*/ 1343304 w 2153652"/>
              <a:gd name="connsiteY4" fmla="*/ 512511 h 551267"/>
              <a:gd name="connsiteX5" fmla="*/ 1638676 w 2153652"/>
              <a:gd name="connsiteY5" fmla="*/ 369328 h 551267"/>
              <a:gd name="connsiteX6" fmla="*/ 2153652 w 2153652"/>
              <a:gd name="connsiteY6" fmla="*/ 8346 h 551267"/>
              <a:gd name="connsiteX0" fmla="*/ 0 w 2153652"/>
              <a:gd name="connsiteY0" fmla="*/ 0 h 557228"/>
              <a:gd name="connsiteX1" fmla="*/ 637674 w 2153652"/>
              <a:gd name="connsiteY1" fmla="*/ 385011 h 557228"/>
              <a:gd name="connsiteX2" fmla="*/ 923925 w 2153652"/>
              <a:gd name="connsiteY2" fmla="*/ 512596 h 557228"/>
              <a:gd name="connsiteX3" fmla="*/ 1168734 w 2153652"/>
              <a:gd name="connsiteY3" fmla="*/ 557228 h 557228"/>
              <a:gd name="connsiteX4" fmla="*/ 1343304 w 2153652"/>
              <a:gd name="connsiteY4" fmla="*/ 512511 h 557228"/>
              <a:gd name="connsiteX5" fmla="*/ 1638676 w 2153652"/>
              <a:gd name="connsiteY5" fmla="*/ 369328 h 557228"/>
              <a:gd name="connsiteX6" fmla="*/ 2153652 w 2153652"/>
              <a:gd name="connsiteY6" fmla="*/ 8346 h 557228"/>
              <a:gd name="connsiteX0" fmla="*/ 0 w 2153652"/>
              <a:gd name="connsiteY0" fmla="*/ 0 h 557318"/>
              <a:gd name="connsiteX1" fmla="*/ 637674 w 2153652"/>
              <a:gd name="connsiteY1" fmla="*/ 385011 h 557318"/>
              <a:gd name="connsiteX2" fmla="*/ 923925 w 2153652"/>
              <a:gd name="connsiteY2" fmla="*/ 512596 h 557318"/>
              <a:gd name="connsiteX3" fmla="*/ 1168734 w 2153652"/>
              <a:gd name="connsiteY3" fmla="*/ 557228 h 557318"/>
              <a:gd name="connsiteX4" fmla="*/ 1375054 w 2153652"/>
              <a:gd name="connsiteY4" fmla="*/ 503570 h 557318"/>
              <a:gd name="connsiteX5" fmla="*/ 1638676 w 2153652"/>
              <a:gd name="connsiteY5" fmla="*/ 369328 h 557318"/>
              <a:gd name="connsiteX6" fmla="*/ 2153652 w 2153652"/>
              <a:gd name="connsiteY6" fmla="*/ 8346 h 557318"/>
              <a:gd name="connsiteX0" fmla="*/ 0 w 2169527"/>
              <a:gd name="connsiteY0" fmla="*/ 0 h 557318"/>
              <a:gd name="connsiteX1" fmla="*/ 637674 w 2169527"/>
              <a:gd name="connsiteY1" fmla="*/ 385011 h 557318"/>
              <a:gd name="connsiteX2" fmla="*/ 923925 w 2169527"/>
              <a:gd name="connsiteY2" fmla="*/ 512596 h 557318"/>
              <a:gd name="connsiteX3" fmla="*/ 1168734 w 2169527"/>
              <a:gd name="connsiteY3" fmla="*/ 557228 h 557318"/>
              <a:gd name="connsiteX4" fmla="*/ 1375054 w 2169527"/>
              <a:gd name="connsiteY4" fmla="*/ 503570 h 557318"/>
              <a:gd name="connsiteX5" fmla="*/ 1638676 w 2169527"/>
              <a:gd name="connsiteY5" fmla="*/ 369328 h 557318"/>
              <a:gd name="connsiteX6" fmla="*/ 2169527 w 2169527"/>
              <a:gd name="connsiteY6" fmla="*/ 11327 h 557318"/>
              <a:gd name="connsiteX0" fmla="*/ 0 w 2169527"/>
              <a:gd name="connsiteY0" fmla="*/ 0 h 557318"/>
              <a:gd name="connsiteX1" fmla="*/ 637674 w 2169527"/>
              <a:gd name="connsiteY1" fmla="*/ 385011 h 557318"/>
              <a:gd name="connsiteX2" fmla="*/ 923925 w 2169527"/>
              <a:gd name="connsiteY2" fmla="*/ 512596 h 557318"/>
              <a:gd name="connsiteX3" fmla="*/ 1168734 w 2169527"/>
              <a:gd name="connsiteY3" fmla="*/ 557228 h 557318"/>
              <a:gd name="connsiteX4" fmla="*/ 1375054 w 2169527"/>
              <a:gd name="connsiteY4" fmla="*/ 503570 h 557318"/>
              <a:gd name="connsiteX5" fmla="*/ 1638676 w 2169527"/>
              <a:gd name="connsiteY5" fmla="*/ 369328 h 557318"/>
              <a:gd name="connsiteX6" fmla="*/ 2169527 w 2169527"/>
              <a:gd name="connsiteY6" fmla="*/ 11327 h 55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9527" h="557318">
                <a:moveTo>
                  <a:pt x="0" y="0"/>
                </a:moveTo>
                <a:cubicBezTo>
                  <a:pt x="242637" y="149392"/>
                  <a:pt x="483687" y="299578"/>
                  <a:pt x="637674" y="385011"/>
                </a:cubicBezTo>
                <a:cubicBezTo>
                  <a:pt x="791661" y="470444"/>
                  <a:pt x="835415" y="483893"/>
                  <a:pt x="923925" y="512596"/>
                </a:cubicBezTo>
                <a:cubicBezTo>
                  <a:pt x="1012435" y="541299"/>
                  <a:pt x="1093546" y="558732"/>
                  <a:pt x="1168734" y="557228"/>
                </a:cubicBezTo>
                <a:cubicBezTo>
                  <a:pt x="1243922" y="555724"/>
                  <a:pt x="1296730" y="534887"/>
                  <a:pt x="1375054" y="503570"/>
                </a:cubicBezTo>
                <a:cubicBezTo>
                  <a:pt x="1453378" y="472253"/>
                  <a:pt x="1505623" y="444720"/>
                  <a:pt x="1638676" y="369328"/>
                </a:cubicBezTo>
                <a:cubicBezTo>
                  <a:pt x="1755854" y="299897"/>
                  <a:pt x="1932404" y="173281"/>
                  <a:pt x="2169527" y="11327"/>
                </a:cubicBezTo>
              </a:path>
            </a:pathLst>
          </a:cu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 rot="10800000">
            <a:off x="4945803" y="4360523"/>
            <a:ext cx="2169527" cy="593703"/>
          </a:xfrm>
          <a:custGeom>
            <a:avLst/>
            <a:gdLst>
              <a:gd name="connsiteX0" fmla="*/ 0 w 2141621"/>
              <a:gd name="connsiteY0" fmla="*/ 0 h 558602"/>
              <a:gd name="connsiteX1" fmla="*/ 637674 w 2141621"/>
              <a:gd name="connsiteY1" fmla="*/ 385011 h 558602"/>
              <a:gd name="connsiteX2" fmla="*/ 914400 w 2141621"/>
              <a:gd name="connsiteY2" fmla="*/ 517358 h 558602"/>
              <a:gd name="connsiteX3" fmla="*/ 1251284 w 2141621"/>
              <a:gd name="connsiteY3" fmla="*/ 553453 h 558602"/>
              <a:gd name="connsiteX4" fmla="*/ 1552074 w 2141621"/>
              <a:gd name="connsiteY4" fmla="*/ 421106 h 558602"/>
              <a:gd name="connsiteX5" fmla="*/ 2141621 w 2141621"/>
              <a:gd name="connsiteY5" fmla="*/ 60158 h 558602"/>
              <a:gd name="connsiteX0" fmla="*/ 0 w 2141621"/>
              <a:gd name="connsiteY0" fmla="*/ 0 h 560806"/>
              <a:gd name="connsiteX1" fmla="*/ 637674 w 2141621"/>
              <a:gd name="connsiteY1" fmla="*/ 385011 h 560806"/>
              <a:gd name="connsiteX2" fmla="*/ 923925 w 2141621"/>
              <a:gd name="connsiteY2" fmla="*/ 526883 h 560806"/>
              <a:gd name="connsiteX3" fmla="*/ 1251284 w 2141621"/>
              <a:gd name="connsiteY3" fmla="*/ 553453 h 560806"/>
              <a:gd name="connsiteX4" fmla="*/ 1552074 w 2141621"/>
              <a:gd name="connsiteY4" fmla="*/ 421106 h 560806"/>
              <a:gd name="connsiteX5" fmla="*/ 2141621 w 2141621"/>
              <a:gd name="connsiteY5" fmla="*/ 60158 h 560806"/>
              <a:gd name="connsiteX0" fmla="*/ 0 w 2141621"/>
              <a:gd name="connsiteY0" fmla="*/ 0 h 555471"/>
              <a:gd name="connsiteX1" fmla="*/ 637674 w 2141621"/>
              <a:gd name="connsiteY1" fmla="*/ 385011 h 555471"/>
              <a:gd name="connsiteX2" fmla="*/ 923925 w 2141621"/>
              <a:gd name="connsiteY2" fmla="*/ 526883 h 555471"/>
              <a:gd name="connsiteX3" fmla="*/ 1251284 w 2141621"/>
              <a:gd name="connsiteY3" fmla="*/ 553453 h 555471"/>
              <a:gd name="connsiteX4" fmla="*/ 1262341 w 2141621"/>
              <a:gd name="connsiteY4" fmla="*/ 538705 h 555471"/>
              <a:gd name="connsiteX5" fmla="*/ 1552074 w 2141621"/>
              <a:gd name="connsiteY5" fmla="*/ 421106 h 555471"/>
              <a:gd name="connsiteX6" fmla="*/ 2141621 w 2141621"/>
              <a:gd name="connsiteY6" fmla="*/ 60158 h 555471"/>
              <a:gd name="connsiteX0" fmla="*/ 0 w 2141621"/>
              <a:gd name="connsiteY0" fmla="*/ 0 h 566458"/>
              <a:gd name="connsiteX1" fmla="*/ 637674 w 2141621"/>
              <a:gd name="connsiteY1" fmla="*/ 385011 h 566458"/>
              <a:gd name="connsiteX2" fmla="*/ 923925 w 2141621"/>
              <a:gd name="connsiteY2" fmla="*/ 526883 h 566458"/>
              <a:gd name="connsiteX3" fmla="*/ 1241759 w 2141621"/>
              <a:gd name="connsiteY3" fmla="*/ 566153 h 566458"/>
              <a:gd name="connsiteX4" fmla="*/ 1262341 w 2141621"/>
              <a:gd name="connsiteY4" fmla="*/ 538705 h 566458"/>
              <a:gd name="connsiteX5" fmla="*/ 1552074 w 2141621"/>
              <a:gd name="connsiteY5" fmla="*/ 421106 h 566458"/>
              <a:gd name="connsiteX6" fmla="*/ 2141621 w 2141621"/>
              <a:gd name="connsiteY6" fmla="*/ 60158 h 566458"/>
              <a:gd name="connsiteX0" fmla="*/ 0 w 2141621"/>
              <a:gd name="connsiteY0" fmla="*/ 0 h 566460"/>
              <a:gd name="connsiteX1" fmla="*/ 637674 w 2141621"/>
              <a:gd name="connsiteY1" fmla="*/ 385011 h 566460"/>
              <a:gd name="connsiteX2" fmla="*/ 923925 w 2141621"/>
              <a:gd name="connsiteY2" fmla="*/ 526883 h 566460"/>
              <a:gd name="connsiteX3" fmla="*/ 1241759 w 2141621"/>
              <a:gd name="connsiteY3" fmla="*/ 566153 h 566460"/>
              <a:gd name="connsiteX4" fmla="*/ 1343304 w 2141621"/>
              <a:gd name="connsiteY4" fmla="*/ 512511 h 566460"/>
              <a:gd name="connsiteX5" fmla="*/ 1552074 w 2141621"/>
              <a:gd name="connsiteY5" fmla="*/ 421106 h 566460"/>
              <a:gd name="connsiteX6" fmla="*/ 2141621 w 2141621"/>
              <a:gd name="connsiteY6" fmla="*/ 60158 h 566460"/>
              <a:gd name="connsiteX0" fmla="*/ 0 w 2141621"/>
              <a:gd name="connsiteY0" fmla="*/ 0 h 550845"/>
              <a:gd name="connsiteX1" fmla="*/ 637674 w 2141621"/>
              <a:gd name="connsiteY1" fmla="*/ 385011 h 550845"/>
              <a:gd name="connsiteX2" fmla="*/ 923925 w 2141621"/>
              <a:gd name="connsiteY2" fmla="*/ 526883 h 550845"/>
              <a:gd name="connsiteX3" fmla="*/ 1117934 w 2141621"/>
              <a:gd name="connsiteY3" fmla="*/ 549484 h 550845"/>
              <a:gd name="connsiteX4" fmla="*/ 1343304 w 2141621"/>
              <a:gd name="connsiteY4" fmla="*/ 512511 h 550845"/>
              <a:gd name="connsiteX5" fmla="*/ 1552074 w 2141621"/>
              <a:gd name="connsiteY5" fmla="*/ 421106 h 550845"/>
              <a:gd name="connsiteX6" fmla="*/ 2141621 w 2141621"/>
              <a:gd name="connsiteY6" fmla="*/ 60158 h 550845"/>
              <a:gd name="connsiteX0" fmla="*/ 0 w 2141621"/>
              <a:gd name="connsiteY0" fmla="*/ 0 h 549484"/>
              <a:gd name="connsiteX1" fmla="*/ 637674 w 2141621"/>
              <a:gd name="connsiteY1" fmla="*/ 385011 h 549484"/>
              <a:gd name="connsiteX2" fmla="*/ 923925 w 2141621"/>
              <a:gd name="connsiteY2" fmla="*/ 512596 h 549484"/>
              <a:gd name="connsiteX3" fmla="*/ 1117934 w 2141621"/>
              <a:gd name="connsiteY3" fmla="*/ 549484 h 549484"/>
              <a:gd name="connsiteX4" fmla="*/ 1343304 w 2141621"/>
              <a:gd name="connsiteY4" fmla="*/ 512511 h 549484"/>
              <a:gd name="connsiteX5" fmla="*/ 1552074 w 2141621"/>
              <a:gd name="connsiteY5" fmla="*/ 421106 h 549484"/>
              <a:gd name="connsiteX6" fmla="*/ 2141621 w 2141621"/>
              <a:gd name="connsiteY6" fmla="*/ 60158 h 549484"/>
              <a:gd name="connsiteX0" fmla="*/ 0 w 2141621"/>
              <a:gd name="connsiteY0" fmla="*/ 0 h 549484"/>
              <a:gd name="connsiteX1" fmla="*/ 637674 w 2141621"/>
              <a:gd name="connsiteY1" fmla="*/ 385011 h 549484"/>
              <a:gd name="connsiteX2" fmla="*/ 923925 w 2141621"/>
              <a:gd name="connsiteY2" fmla="*/ 512596 h 549484"/>
              <a:gd name="connsiteX3" fmla="*/ 1117934 w 2141621"/>
              <a:gd name="connsiteY3" fmla="*/ 549484 h 549484"/>
              <a:gd name="connsiteX4" fmla="*/ 1343304 w 2141621"/>
              <a:gd name="connsiteY4" fmla="*/ 512511 h 549484"/>
              <a:gd name="connsiteX5" fmla="*/ 1554455 w 2141621"/>
              <a:gd name="connsiteY5" fmla="*/ 406818 h 549484"/>
              <a:gd name="connsiteX6" fmla="*/ 2141621 w 2141621"/>
              <a:gd name="connsiteY6" fmla="*/ 60158 h 549484"/>
              <a:gd name="connsiteX0" fmla="*/ 0 w 2141621"/>
              <a:gd name="connsiteY0" fmla="*/ 0 h 554247"/>
              <a:gd name="connsiteX1" fmla="*/ 637674 w 2141621"/>
              <a:gd name="connsiteY1" fmla="*/ 385011 h 554247"/>
              <a:gd name="connsiteX2" fmla="*/ 923925 w 2141621"/>
              <a:gd name="connsiteY2" fmla="*/ 512596 h 554247"/>
              <a:gd name="connsiteX3" fmla="*/ 1127459 w 2141621"/>
              <a:gd name="connsiteY3" fmla="*/ 554247 h 554247"/>
              <a:gd name="connsiteX4" fmla="*/ 1343304 w 2141621"/>
              <a:gd name="connsiteY4" fmla="*/ 512511 h 554247"/>
              <a:gd name="connsiteX5" fmla="*/ 1554455 w 2141621"/>
              <a:gd name="connsiteY5" fmla="*/ 406818 h 554247"/>
              <a:gd name="connsiteX6" fmla="*/ 2141621 w 2141621"/>
              <a:gd name="connsiteY6" fmla="*/ 60158 h 554247"/>
              <a:gd name="connsiteX0" fmla="*/ 0 w 2129589"/>
              <a:gd name="connsiteY0" fmla="*/ 0 h 554247"/>
              <a:gd name="connsiteX1" fmla="*/ 637674 w 2129589"/>
              <a:gd name="connsiteY1" fmla="*/ 385011 h 554247"/>
              <a:gd name="connsiteX2" fmla="*/ 923925 w 2129589"/>
              <a:gd name="connsiteY2" fmla="*/ 512596 h 554247"/>
              <a:gd name="connsiteX3" fmla="*/ 1127459 w 2129589"/>
              <a:gd name="connsiteY3" fmla="*/ 554247 h 554247"/>
              <a:gd name="connsiteX4" fmla="*/ 1343304 w 2129589"/>
              <a:gd name="connsiteY4" fmla="*/ 512511 h 554247"/>
              <a:gd name="connsiteX5" fmla="*/ 1554455 w 2129589"/>
              <a:gd name="connsiteY5" fmla="*/ 406818 h 554247"/>
              <a:gd name="connsiteX6" fmla="*/ 2129589 w 2129589"/>
              <a:gd name="connsiteY6" fmla="*/ 1 h 554247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554455 w 2165684"/>
              <a:gd name="connsiteY5" fmla="*/ 454943 h 602372"/>
              <a:gd name="connsiteX6" fmla="*/ 2165684 w 2165684"/>
              <a:gd name="connsiteY6" fmla="*/ 0 h 602372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614613 w 2165684"/>
              <a:gd name="connsiteY5" fmla="*/ 409767 h 602372"/>
              <a:gd name="connsiteX6" fmla="*/ 2165684 w 2165684"/>
              <a:gd name="connsiteY6" fmla="*/ 0 h 602372"/>
              <a:gd name="connsiteX0" fmla="*/ 0 w 2165684"/>
              <a:gd name="connsiteY0" fmla="*/ 48125 h 602372"/>
              <a:gd name="connsiteX1" fmla="*/ 637674 w 2165684"/>
              <a:gd name="connsiteY1" fmla="*/ 433136 h 602372"/>
              <a:gd name="connsiteX2" fmla="*/ 923925 w 2165684"/>
              <a:gd name="connsiteY2" fmla="*/ 560721 h 602372"/>
              <a:gd name="connsiteX3" fmla="*/ 1127459 w 2165684"/>
              <a:gd name="connsiteY3" fmla="*/ 602372 h 602372"/>
              <a:gd name="connsiteX4" fmla="*/ 1343304 w 2165684"/>
              <a:gd name="connsiteY4" fmla="*/ 560636 h 602372"/>
              <a:gd name="connsiteX5" fmla="*/ 1614613 w 2165684"/>
              <a:gd name="connsiteY5" fmla="*/ 409767 h 602372"/>
              <a:gd name="connsiteX6" fmla="*/ 2165684 w 2165684"/>
              <a:gd name="connsiteY6" fmla="*/ 0 h 602372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14613 w 2153652"/>
              <a:gd name="connsiteY5" fmla="*/ 361642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84230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69328 h 554247"/>
              <a:gd name="connsiteX6" fmla="*/ 2153652 w 2153652"/>
              <a:gd name="connsiteY6" fmla="*/ 8346 h 554247"/>
              <a:gd name="connsiteX0" fmla="*/ 0 w 2153652"/>
              <a:gd name="connsiteY0" fmla="*/ 0 h 554247"/>
              <a:gd name="connsiteX1" fmla="*/ 637674 w 2153652"/>
              <a:gd name="connsiteY1" fmla="*/ 385011 h 554247"/>
              <a:gd name="connsiteX2" fmla="*/ 923925 w 2153652"/>
              <a:gd name="connsiteY2" fmla="*/ 512596 h 554247"/>
              <a:gd name="connsiteX3" fmla="*/ 1127459 w 2153652"/>
              <a:gd name="connsiteY3" fmla="*/ 554247 h 554247"/>
              <a:gd name="connsiteX4" fmla="*/ 1343304 w 2153652"/>
              <a:gd name="connsiteY4" fmla="*/ 512511 h 554247"/>
              <a:gd name="connsiteX5" fmla="*/ 1638676 w 2153652"/>
              <a:gd name="connsiteY5" fmla="*/ 369328 h 554247"/>
              <a:gd name="connsiteX6" fmla="*/ 2153652 w 2153652"/>
              <a:gd name="connsiteY6" fmla="*/ 8346 h 554247"/>
              <a:gd name="connsiteX0" fmla="*/ 0 w 2153652"/>
              <a:gd name="connsiteY0" fmla="*/ 0 h 551267"/>
              <a:gd name="connsiteX1" fmla="*/ 637674 w 2153652"/>
              <a:gd name="connsiteY1" fmla="*/ 385011 h 551267"/>
              <a:gd name="connsiteX2" fmla="*/ 923925 w 2153652"/>
              <a:gd name="connsiteY2" fmla="*/ 512596 h 551267"/>
              <a:gd name="connsiteX3" fmla="*/ 1165559 w 2153652"/>
              <a:gd name="connsiteY3" fmla="*/ 551267 h 551267"/>
              <a:gd name="connsiteX4" fmla="*/ 1343304 w 2153652"/>
              <a:gd name="connsiteY4" fmla="*/ 512511 h 551267"/>
              <a:gd name="connsiteX5" fmla="*/ 1638676 w 2153652"/>
              <a:gd name="connsiteY5" fmla="*/ 369328 h 551267"/>
              <a:gd name="connsiteX6" fmla="*/ 2153652 w 2153652"/>
              <a:gd name="connsiteY6" fmla="*/ 8346 h 551267"/>
              <a:gd name="connsiteX0" fmla="*/ 0 w 2153652"/>
              <a:gd name="connsiteY0" fmla="*/ 0 h 557228"/>
              <a:gd name="connsiteX1" fmla="*/ 637674 w 2153652"/>
              <a:gd name="connsiteY1" fmla="*/ 385011 h 557228"/>
              <a:gd name="connsiteX2" fmla="*/ 923925 w 2153652"/>
              <a:gd name="connsiteY2" fmla="*/ 512596 h 557228"/>
              <a:gd name="connsiteX3" fmla="*/ 1168734 w 2153652"/>
              <a:gd name="connsiteY3" fmla="*/ 557228 h 557228"/>
              <a:gd name="connsiteX4" fmla="*/ 1343304 w 2153652"/>
              <a:gd name="connsiteY4" fmla="*/ 512511 h 557228"/>
              <a:gd name="connsiteX5" fmla="*/ 1638676 w 2153652"/>
              <a:gd name="connsiteY5" fmla="*/ 369328 h 557228"/>
              <a:gd name="connsiteX6" fmla="*/ 2153652 w 2153652"/>
              <a:gd name="connsiteY6" fmla="*/ 8346 h 557228"/>
              <a:gd name="connsiteX0" fmla="*/ 0 w 2153652"/>
              <a:gd name="connsiteY0" fmla="*/ 0 h 557318"/>
              <a:gd name="connsiteX1" fmla="*/ 637674 w 2153652"/>
              <a:gd name="connsiteY1" fmla="*/ 385011 h 557318"/>
              <a:gd name="connsiteX2" fmla="*/ 923925 w 2153652"/>
              <a:gd name="connsiteY2" fmla="*/ 512596 h 557318"/>
              <a:gd name="connsiteX3" fmla="*/ 1168734 w 2153652"/>
              <a:gd name="connsiteY3" fmla="*/ 557228 h 557318"/>
              <a:gd name="connsiteX4" fmla="*/ 1375054 w 2153652"/>
              <a:gd name="connsiteY4" fmla="*/ 503570 h 557318"/>
              <a:gd name="connsiteX5" fmla="*/ 1638676 w 2153652"/>
              <a:gd name="connsiteY5" fmla="*/ 369328 h 557318"/>
              <a:gd name="connsiteX6" fmla="*/ 2153652 w 2153652"/>
              <a:gd name="connsiteY6" fmla="*/ 8346 h 557318"/>
              <a:gd name="connsiteX0" fmla="*/ 0 w 2169527"/>
              <a:gd name="connsiteY0" fmla="*/ 0 h 557318"/>
              <a:gd name="connsiteX1" fmla="*/ 637674 w 2169527"/>
              <a:gd name="connsiteY1" fmla="*/ 385011 h 557318"/>
              <a:gd name="connsiteX2" fmla="*/ 923925 w 2169527"/>
              <a:gd name="connsiteY2" fmla="*/ 512596 h 557318"/>
              <a:gd name="connsiteX3" fmla="*/ 1168734 w 2169527"/>
              <a:gd name="connsiteY3" fmla="*/ 557228 h 557318"/>
              <a:gd name="connsiteX4" fmla="*/ 1375054 w 2169527"/>
              <a:gd name="connsiteY4" fmla="*/ 503570 h 557318"/>
              <a:gd name="connsiteX5" fmla="*/ 1638676 w 2169527"/>
              <a:gd name="connsiteY5" fmla="*/ 369328 h 557318"/>
              <a:gd name="connsiteX6" fmla="*/ 2169527 w 2169527"/>
              <a:gd name="connsiteY6" fmla="*/ 11327 h 557318"/>
              <a:gd name="connsiteX0" fmla="*/ 0 w 2169527"/>
              <a:gd name="connsiteY0" fmla="*/ 0 h 557318"/>
              <a:gd name="connsiteX1" fmla="*/ 637674 w 2169527"/>
              <a:gd name="connsiteY1" fmla="*/ 385011 h 557318"/>
              <a:gd name="connsiteX2" fmla="*/ 923925 w 2169527"/>
              <a:gd name="connsiteY2" fmla="*/ 512596 h 557318"/>
              <a:gd name="connsiteX3" fmla="*/ 1168734 w 2169527"/>
              <a:gd name="connsiteY3" fmla="*/ 557228 h 557318"/>
              <a:gd name="connsiteX4" fmla="*/ 1375054 w 2169527"/>
              <a:gd name="connsiteY4" fmla="*/ 503570 h 557318"/>
              <a:gd name="connsiteX5" fmla="*/ 1638676 w 2169527"/>
              <a:gd name="connsiteY5" fmla="*/ 369328 h 557318"/>
              <a:gd name="connsiteX6" fmla="*/ 2169527 w 2169527"/>
              <a:gd name="connsiteY6" fmla="*/ 11327 h 557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9527" h="557318">
                <a:moveTo>
                  <a:pt x="0" y="0"/>
                </a:moveTo>
                <a:cubicBezTo>
                  <a:pt x="242637" y="149392"/>
                  <a:pt x="483687" y="299578"/>
                  <a:pt x="637674" y="385011"/>
                </a:cubicBezTo>
                <a:cubicBezTo>
                  <a:pt x="791661" y="470444"/>
                  <a:pt x="835415" y="483893"/>
                  <a:pt x="923925" y="512596"/>
                </a:cubicBezTo>
                <a:cubicBezTo>
                  <a:pt x="1012435" y="541299"/>
                  <a:pt x="1093546" y="558732"/>
                  <a:pt x="1168734" y="557228"/>
                </a:cubicBezTo>
                <a:cubicBezTo>
                  <a:pt x="1243922" y="555724"/>
                  <a:pt x="1296730" y="534887"/>
                  <a:pt x="1375054" y="503570"/>
                </a:cubicBezTo>
                <a:cubicBezTo>
                  <a:pt x="1453378" y="472253"/>
                  <a:pt x="1505623" y="444720"/>
                  <a:pt x="1638676" y="369328"/>
                </a:cubicBezTo>
                <a:cubicBezTo>
                  <a:pt x="1755854" y="299897"/>
                  <a:pt x="1932404" y="173281"/>
                  <a:pt x="2169527" y="11327"/>
                </a:cubicBezTo>
              </a:path>
            </a:pathLst>
          </a:custGeom>
          <a:noFill/>
          <a:ln w="127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7115330" y="691432"/>
            <a:ext cx="1916956" cy="1963651"/>
            <a:chOff x="3651559" y="2047736"/>
            <a:chExt cx="2105310" cy="2156591"/>
          </a:xfrm>
        </p:grpSpPr>
        <p:grpSp>
          <p:nvGrpSpPr>
            <p:cNvPr id="21" name="Group 47"/>
            <p:cNvGrpSpPr/>
            <p:nvPr/>
          </p:nvGrpSpPr>
          <p:grpSpPr>
            <a:xfrm>
              <a:off x="3651559" y="2157285"/>
              <a:ext cx="2105310" cy="2047042"/>
              <a:chOff x="926432" y="918603"/>
              <a:chExt cx="2067684" cy="210856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6432" y="918603"/>
                <a:ext cx="2067684" cy="2067684"/>
              </a:xfrm>
              <a:prstGeom prst="rect">
                <a:avLst/>
              </a:prstGeom>
            </p:spPr>
          </p:pic>
          <p:sp>
            <p:nvSpPr>
              <p:cNvPr id="25" name="Arc 24"/>
              <p:cNvSpPr/>
              <p:nvPr/>
            </p:nvSpPr>
            <p:spPr>
              <a:xfrm rot="5921981">
                <a:off x="2014751" y="2592429"/>
                <a:ext cx="268565" cy="600906"/>
              </a:xfrm>
              <a:prstGeom prst="arc">
                <a:avLst>
                  <a:gd name="adj1" fmla="val 14898671"/>
                  <a:gd name="adj2" fmla="val 3716793"/>
                </a:avLst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4622858" y="2700701"/>
              <a:ext cx="576039" cy="3380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S</a:t>
              </a:r>
              <a:r>
                <a:rPr lang="en-US" sz="1400" dirty="0" smtClean="0"/>
                <a:t>=-1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945646" y="2047736"/>
              <a:ext cx="746808" cy="507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/>
                <a:t>s</a:t>
              </a:r>
              <a:r>
                <a:rPr lang="en-US" dirty="0" smtClean="0"/>
                <a:t>=+1</a:t>
              </a:r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504255" y="3418859"/>
            <a:ext cx="12698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Spin-forbidden</a:t>
            </a:r>
            <a:br>
              <a:rPr lang="en-US" sz="1400" dirty="0" smtClean="0"/>
            </a:br>
            <a:r>
              <a:rPr lang="en-US" sz="1400" dirty="0" smtClean="0"/>
              <a:t>transition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153994" y="3354481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Spin-allowed</a:t>
            </a:r>
            <a:br>
              <a:rPr lang="en-US" sz="1400" dirty="0" smtClean="0"/>
            </a:br>
            <a:r>
              <a:rPr lang="en-US" sz="1400" dirty="0" smtClean="0"/>
              <a:t>transition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080673" y="2507836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</a:t>
            </a:r>
            <a:r>
              <a:rPr lang="en-US" sz="2400" b="1" i="1" baseline="-25000" dirty="0" smtClean="0"/>
              <a:t>S</a:t>
            </a:r>
            <a:r>
              <a:rPr lang="en-US" sz="2400" b="1" baseline="-25000" dirty="0" smtClean="0"/>
              <a:t>= +1</a:t>
            </a:r>
            <a:endParaRPr lang="en-US" sz="2400" b="1" baseline="-25000" dirty="0"/>
          </a:p>
        </p:txBody>
      </p:sp>
      <p:sp>
        <p:nvSpPr>
          <p:cNvPr id="31" name="TextBox 30"/>
          <p:cNvSpPr txBox="1"/>
          <p:nvPr/>
        </p:nvSpPr>
        <p:spPr>
          <a:xfrm>
            <a:off x="3080673" y="4191284"/>
            <a:ext cx="859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</a:t>
            </a:r>
            <a:r>
              <a:rPr lang="en-US" sz="2400" b="1" i="1" baseline="-25000" dirty="0"/>
              <a:t>S</a:t>
            </a:r>
            <a:r>
              <a:rPr lang="en-US" sz="2400" b="1" baseline="-25000" dirty="0" smtClean="0"/>
              <a:t>= -1</a:t>
            </a:r>
            <a:endParaRPr lang="en-US" sz="2400" b="1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6444744" y="2521771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</a:t>
            </a:r>
            <a:r>
              <a:rPr lang="en-US" sz="2400" b="1" i="1" baseline="-25000" dirty="0"/>
              <a:t>S</a:t>
            </a:r>
            <a:r>
              <a:rPr lang="en-US" sz="2400" b="1" baseline="-25000" dirty="0" smtClean="0"/>
              <a:t>= +1</a:t>
            </a:r>
            <a:endParaRPr lang="en-US" sz="2400" b="1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6444744" y="4243521"/>
            <a:ext cx="90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</a:t>
            </a:r>
            <a:r>
              <a:rPr lang="en-US" sz="2400" b="1" i="1" baseline="-25000" dirty="0" smtClean="0"/>
              <a:t>S</a:t>
            </a:r>
            <a:r>
              <a:rPr lang="en-US" sz="2400" b="1" baseline="-25000" dirty="0" smtClean="0"/>
              <a:t>= +1</a:t>
            </a:r>
            <a:endParaRPr lang="en-US" sz="2400" b="1" baseline="-25000" dirty="0"/>
          </a:p>
        </p:txBody>
      </p:sp>
      <p:sp>
        <p:nvSpPr>
          <p:cNvPr id="34" name="TextBox 33"/>
          <p:cNvSpPr txBox="1"/>
          <p:nvPr/>
        </p:nvSpPr>
        <p:spPr>
          <a:xfrm>
            <a:off x="1530190" y="1510002"/>
            <a:ext cx="52116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Favorable and unfavorable spin </a:t>
            </a:r>
            <a:r>
              <a:rPr lang="en-US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helicities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9095" y="5715256"/>
            <a:ext cx="8042628" cy="611872"/>
          </a:xfrm>
          <a:prstGeom prst="rect">
            <a:avLst/>
          </a:prstGeom>
          <a:solidFill>
            <a:srgbClr val="0000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 b="1">
                <a:ln w="6350">
                  <a:solidFill>
                    <a:srgbClr val="FF99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100" dirty="0"/>
              <a:t>Spin </a:t>
            </a:r>
            <a:r>
              <a:rPr lang="en-US" sz="2100" dirty="0" err="1"/>
              <a:t>helicity</a:t>
            </a:r>
            <a:r>
              <a:rPr lang="en-US" sz="2100" dirty="0"/>
              <a:t> can be controlled by structural distortions</a:t>
            </a:r>
          </a:p>
        </p:txBody>
      </p:sp>
    </p:spTree>
    <p:extLst>
      <p:ext uri="{BB962C8B-B14F-4D97-AF65-F5344CB8AC3E}">
        <p14:creationId xmlns:p14="http://schemas.microsoft.com/office/powerpoint/2010/main" val="128401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2554" y="1066391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Space group: </a:t>
            </a:r>
            <a:r>
              <a:rPr lang="en-US" i="1" dirty="0" smtClean="0"/>
              <a:t>I4cm</a:t>
            </a:r>
            <a:r>
              <a:rPr lang="en-US" dirty="0" smtClean="0"/>
              <a:t>, Room temperature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80388" y="1532583"/>
            <a:ext cx="2754093" cy="3557553"/>
            <a:chOff x="1154002" y="1828800"/>
            <a:chExt cx="3329779" cy="4264706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002" y="1828800"/>
              <a:ext cx="3329779" cy="4264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1201494" y="1886857"/>
              <a:ext cx="508000" cy="47552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089" y="1161325"/>
            <a:ext cx="3652270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Placeholder 1"/>
          <p:cNvSpPr txBox="1">
            <a:spLocks/>
          </p:cNvSpPr>
          <p:nvPr/>
        </p:nvSpPr>
        <p:spPr>
          <a:xfrm>
            <a:off x="-79380" y="46104"/>
            <a:ext cx="8385180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kumimoji="0" lang="en-US" sz="3200" b="1" u="none" strike="noStrike" kern="1200" cap="none" spc="0" normalizeH="0" baseline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Spin Effects</a:t>
            </a:r>
            <a:r>
              <a:rPr kumimoji="0" lang="en-US" sz="3200" b="1" u="none" strike="noStrike" kern="1200" cap="none" spc="0" normalizeH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 on Carrier Lifetimes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6244" y="5186996"/>
            <a:ext cx="3358237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Pb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displacements give rise to favorable spin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helicity</a:t>
            </a:r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92089" y="6141829"/>
            <a:ext cx="4370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  <a:latin typeface="Helvetica Light"/>
                <a:cs typeface="Helvetica Light"/>
              </a:rPr>
              <a:t>F. </a:t>
            </a:r>
            <a:r>
              <a:rPr lang="en-US" sz="1600" b="1" dirty="0" err="1" smtClean="0">
                <a:solidFill>
                  <a:srgbClr val="00B0F0"/>
                </a:solidFill>
                <a:latin typeface="Helvetica Light"/>
                <a:cs typeface="Helvetica Light"/>
              </a:rPr>
              <a:t>Zheng</a:t>
            </a:r>
            <a:r>
              <a:rPr lang="en-US" sz="1600" b="1" dirty="0" smtClean="0">
                <a:solidFill>
                  <a:srgbClr val="00B0F0"/>
                </a:solidFill>
                <a:latin typeface="Helvetica Light"/>
                <a:cs typeface="Helvetica Light"/>
              </a:rPr>
              <a:t> et al, submitted (2015)</a:t>
            </a:r>
          </a:p>
        </p:txBody>
      </p:sp>
    </p:spTree>
    <p:extLst>
      <p:ext uri="{BB962C8B-B14F-4D97-AF65-F5344CB8AC3E}">
        <p14:creationId xmlns:p14="http://schemas.microsoft.com/office/powerpoint/2010/main" val="215129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79133" y="828675"/>
            <a:ext cx="750542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Polar order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0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000" i="1" dirty="0" smtClean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-site organic molecule has permanent dipole moment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Is MAPbI</a:t>
            </a:r>
            <a:r>
              <a:rPr lang="en-US" sz="2000" baseline="-25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ferroelectric?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Current-Voltage (</a:t>
            </a: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J-V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) hysteresis</a:t>
            </a:r>
            <a:br>
              <a:rPr lang="en-US" sz="2000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The origin is not fully clear.</a:t>
            </a:r>
          </a:p>
          <a:p>
            <a:r>
              <a:rPr lang="en-US" sz="2000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Ferroelectricity?</a:t>
            </a:r>
            <a:br>
              <a:rPr lang="en-US" sz="20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Trap states at interface/surface?</a:t>
            </a:r>
            <a:br>
              <a:rPr lang="en-US" sz="20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Ion migration?</a:t>
            </a:r>
          </a:p>
          <a:p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Carrier lifetime</a:t>
            </a:r>
            <a:br>
              <a:rPr lang="en-US" sz="2000" b="1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MAPbI</a:t>
            </a:r>
            <a:r>
              <a:rPr lang="en-US" sz="20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has exceptionally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long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carrier life time. </a:t>
            </a:r>
          </a:p>
          <a:p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   The intrinsic origin remains elusive.</a:t>
            </a:r>
            <a:endParaRPr lang="en-US" sz="20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3" name="Picture 6" descr="http://www.upenn.edu/webservices/images/logos/shield.colo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0"/>
            <a:ext cx="7334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itle Placeholder 1"/>
          <p:cNvSpPr txBox="1">
            <a:spLocks/>
          </p:cNvSpPr>
          <p:nvPr/>
        </p:nvSpPr>
        <p:spPr>
          <a:xfrm>
            <a:off x="-79380" y="46104"/>
            <a:ext cx="7863935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Many Things are Unknown …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4457" y="5358240"/>
            <a:ext cx="5504871" cy="1042560"/>
          </a:xfrm>
          <a:prstGeom prst="rect">
            <a:avLst/>
          </a:prstGeom>
          <a:solidFill>
            <a:srgbClr val="0000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 b="1">
                <a:ln w="6350">
                  <a:solidFill>
                    <a:srgbClr val="FF99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/>
              <a:t>Understanding these properties is essential to further optimize OMHP-based solar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26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/>
        </p:nvSpPr>
        <p:spPr>
          <a:xfrm>
            <a:off x="-79380" y="46104"/>
            <a:ext cx="8385180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kumimoji="0" lang="en-US" sz="3200" b="1" u="none" strike="noStrike" kern="1200" cap="none" spc="0" normalizeH="0" baseline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Materials design: Halide Substitution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pic>
        <p:nvPicPr>
          <p:cNvPr id="5" name="Picture 4" descr="cs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30" y="2323269"/>
            <a:ext cx="4203795" cy="3390587"/>
          </a:xfrm>
          <a:prstGeom prst="rect">
            <a:avLst/>
          </a:prstGeom>
        </p:spPr>
      </p:pic>
      <p:pic>
        <p:nvPicPr>
          <p:cNvPr id="6" name="Picture 5" descr="i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075" y="2714624"/>
            <a:ext cx="3901440" cy="2999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00" y="6037484"/>
            <a:ext cx="3143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Chung et al., </a:t>
            </a:r>
            <a:r>
              <a:rPr lang="en-US" sz="1600" i="1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Nature</a:t>
            </a:r>
            <a:r>
              <a:rPr lang="en-US" sz="1600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485,486 (2012)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12341" y="6010590"/>
            <a:ext cx="389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Stranks</a:t>
            </a:r>
            <a:r>
              <a:rPr lang="en-US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 et al., </a:t>
            </a:r>
            <a:r>
              <a:rPr lang="en-US" i="1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Scienc</a:t>
            </a:r>
            <a:r>
              <a:rPr lang="en-US" dirty="0" smtClean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e 342, 341 (2013)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929" y="1028700"/>
            <a:ext cx="750679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Halide substitution has significant impact on efficiencies</a:t>
            </a:r>
          </a:p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are the materials design principles? </a:t>
            </a:r>
          </a:p>
          <a:p>
            <a:pPr marL="625475" lvl="1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Theoretical guidance is needed. </a:t>
            </a:r>
          </a:p>
        </p:txBody>
      </p:sp>
    </p:spTree>
    <p:extLst>
      <p:ext uri="{BB962C8B-B14F-4D97-AF65-F5344CB8AC3E}">
        <p14:creationId xmlns:p14="http://schemas.microsoft.com/office/powerpoint/2010/main" val="239948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73"/>
          <a:stretch>
            <a:fillRect/>
          </a:stretch>
        </p:blipFill>
        <p:spPr>
          <a:xfrm>
            <a:off x="2891883" y="1593187"/>
            <a:ext cx="3192302" cy="208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986883" y="2219885"/>
            <a:ext cx="190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Equatorial Substitution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6677025" y="2219325"/>
            <a:ext cx="190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Apical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Substitution</a:t>
            </a:r>
          </a:p>
        </p:txBody>
      </p:sp>
      <p:graphicFrame>
        <p:nvGraphicFramePr>
          <p:cNvPr id="14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9866800"/>
              </p:ext>
            </p:extLst>
          </p:nvPr>
        </p:nvGraphicFramePr>
        <p:xfrm>
          <a:off x="323850" y="4067175"/>
          <a:ext cx="8258175" cy="1782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9208"/>
                <a:gridCol w="2736242"/>
                <a:gridCol w="2752725"/>
              </a:tblGrid>
              <a:tr h="41275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Structure </a:t>
                      </a:r>
                      <a:endParaRPr lang="en-US" sz="2000" dirty="0"/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|</a:t>
                      </a:r>
                      <a:r>
                        <a:rPr lang="en-US" sz="2000" dirty="0" err="1" smtClean="0"/>
                        <a:t>P</a:t>
                      </a:r>
                      <a:r>
                        <a:rPr lang="en-US" sz="2000" baseline="-25000" dirty="0" err="1" smtClean="0"/>
                        <a:t>z</a:t>
                      </a:r>
                      <a:r>
                        <a:rPr lang="en-US" sz="2000" dirty="0" smtClean="0"/>
                        <a:t>| (</a:t>
                      </a:r>
                      <a:r>
                        <a:rPr lang="el-GR" altLang="en-US" sz="2000" dirty="0" smtClean="0"/>
                        <a:t>μ</a:t>
                      </a:r>
                      <a:r>
                        <a:rPr lang="en-US" altLang="en-US" sz="2000" dirty="0" smtClean="0"/>
                        <a:t>C/cm</a:t>
                      </a:r>
                      <a:r>
                        <a:rPr lang="en-US" altLang="en-US" sz="2000" baseline="30000" dirty="0" smtClean="0"/>
                        <a:t>2</a:t>
                      </a:r>
                      <a:r>
                        <a:rPr lang="en-US" altLang="en-US" sz="2000" baseline="0" dirty="0" smtClean="0"/>
                        <a:t>)</a:t>
                      </a:r>
                      <a:endParaRPr lang="en-US" sz="2000" dirty="0"/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Band Gap,</a:t>
                      </a:r>
                      <a:r>
                        <a:rPr lang="en-US" sz="2000" baseline="0" dirty="0" smtClean="0"/>
                        <a:t> SOC (</a:t>
                      </a:r>
                      <a:r>
                        <a:rPr lang="en-US" sz="2000" baseline="0" dirty="0" err="1" smtClean="0"/>
                        <a:t>eV</a:t>
                      </a:r>
                      <a:r>
                        <a:rPr lang="en-US" sz="2000" baseline="0" dirty="0" smtClean="0"/>
                        <a:t>)</a:t>
                      </a:r>
                      <a:endParaRPr lang="en-US" sz="2000" dirty="0"/>
                    </a:p>
                  </a:txBody>
                  <a:tcPr marT="45687" marB="45687"/>
                </a:tc>
              </a:tr>
              <a:tr h="45461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CH</a:t>
                      </a:r>
                      <a:r>
                        <a:rPr lang="en-US" sz="1800" baseline="-25000" dirty="0" smtClean="0"/>
                        <a:t>3</a:t>
                      </a:r>
                      <a:r>
                        <a:rPr lang="en-US" sz="1800" dirty="0" smtClean="0"/>
                        <a:t>NH</a:t>
                      </a:r>
                      <a:r>
                        <a:rPr lang="en-US" sz="1800" baseline="-25000" dirty="0" smtClean="0"/>
                        <a:t>3</a:t>
                      </a:r>
                      <a:r>
                        <a:rPr lang="en-US" sz="1800" dirty="0" smtClean="0"/>
                        <a:t>PbI</a:t>
                      </a:r>
                      <a:r>
                        <a:rPr lang="en-US" sz="1800" baseline="-25000" dirty="0" smtClean="0"/>
                        <a:t>3</a:t>
                      </a:r>
                      <a:endParaRPr lang="en-US" sz="1800" dirty="0"/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5.0</a:t>
                      </a:r>
                      <a:endParaRPr lang="en-US" sz="2000" dirty="0"/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0.69</a:t>
                      </a:r>
                      <a:endParaRPr lang="en-US" sz="2000" dirty="0"/>
                    </a:p>
                  </a:txBody>
                  <a:tcPr marT="45687" marB="45687"/>
                </a:tc>
              </a:tr>
              <a:tr h="51857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CH</a:t>
                      </a:r>
                      <a:r>
                        <a:rPr lang="en-US" sz="1800" baseline="-25000" dirty="0" smtClean="0"/>
                        <a:t>3</a:t>
                      </a:r>
                      <a:r>
                        <a:rPr lang="en-US" sz="1800" dirty="0" smtClean="0"/>
                        <a:t>NH</a:t>
                      </a:r>
                      <a:r>
                        <a:rPr lang="en-US" sz="1800" baseline="-25000" dirty="0" smtClean="0"/>
                        <a:t>3</a:t>
                      </a:r>
                      <a:r>
                        <a:rPr lang="en-US" sz="1800" dirty="0" smtClean="0"/>
                        <a:t>PbI</a:t>
                      </a:r>
                      <a:r>
                        <a:rPr lang="en-US" sz="1800" baseline="-25000" dirty="0" smtClean="0"/>
                        <a:t>3-x</a:t>
                      </a:r>
                      <a:r>
                        <a:rPr lang="en-US" sz="1800" baseline="0" dirty="0" smtClean="0"/>
                        <a:t>Cl</a:t>
                      </a:r>
                      <a:r>
                        <a:rPr lang="en-US" sz="1800" baseline="-25000" dirty="0" smtClean="0"/>
                        <a:t>x</a:t>
                      </a:r>
                      <a:r>
                        <a:rPr lang="en-US" sz="1800" baseline="0" dirty="0" smtClean="0"/>
                        <a:t> , equatorial</a:t>
                      </a:r>
                      <a:endParaRPr lang="en-US" sz="1800" dirty="0"/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6.2</a:t>
                      </a:r>
                      <a:endParaRPr lang="en-US" sz="2000" dirty="0"/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0.83</a:t>
                      </a:r>
                      <a:endParaRPr lang="en-US" sz="2000" dirty="0"/>
                    </a:p>
                  </a:txBody>
                  <a:tcPr marT="45687" marB="45687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CH</a:t>
                      </a:r>
                      <a:r>
                        <a:rPr lang="en-US" sz="1800" baseline="-25000" dirty="0" smtClean="0"/>
                        <a:t>3</a:t>
                      </a:r>
                      <a:r>
                        <a:rPr lang="en-US" sz="1800" dirty="0" smtClean="0"/>
                        <a:t>NH</a:t>
                      </a:r>
                      <a:r>
                        <a:rPr lang="en-US" sz="1800" baseline="-25000" dirty="0" smtClean="0"/>
                        <a:t>3</a:t>
                      </a:r>
                      <a:r>
                        <a:rPr lang="en-US" sz="1800" dirty="0" smtClean="0"/>
                        <a:t>PbI</a:t>
                      </a:r>
                      <a:r>
                        <a:rPr lang="en-US" sz="1800" baseline="-25000" dirty="0" smtClean="0"/>
                        <a:t>3-x</a:t>
                      </a:r>
                      <a:r>
                        <a:rPr lang="en-US" sz="1800" baseline="0" dirty="0" smtClean="0"/>
                        <a:t>Cl</a:t>
                      </a:r>
                      <a:r>
                        <a:rPr lang="en-US" sz="1800" baseline="-25000" dirty="0" smtClean="0"/>
                        <a:t>x </a:t>
                      </a:r>
                      <a:r>
                        <a:rPr lang="en-US" sz="1800" baseline="0" dirty="0" smtClean="0"/>
                        <a:t>, apical</a:t>
                      </a:r>
                      <a:endParaRPr lang="en-US" sz="1800" dirty="0"/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4.4</a:t>
                      </a:r>
                      <a:endParaRPr lang="en-US" sz="2000" dirty="0"/>
                    </a:p>
                  </a:txBody>
                  <a:tcPr marT="45687" marB="45687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0.84</a:t>
                      </a:r>
                      <a:endParaRPr lang="en-US" sz="2000" dirty="0"/>
                    </a:p>
                  </a:txBody>
                  <a:tcPr marT="45687" marB="45687"/>
                </a:tc>
              </a:tr>
            </a:tbl>
          </a:graphicData>
        </a:graphic>
      </p:graphicFrame>
      <p:sp>
        <p:nvSpPr>
          <p:cNvPr id="15" name="Title Placeholder 1"/>
          <p:cNvSpPr txBox="1">
            <a:spLocks/>
          </p:cNvSpPr>
          <p:nvPr/>
        </p:nvSpPr>
        <p:spPr>
          <a:xfrm>
            <a:off x="-79380" y="46104"/>
            <a:ext cx="8385180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kumimoji="0" lang="en-US" sz="3200" b="1" u="none" strike="noStrike" kern="1200" cap="none" spc="0" normalizeH="0" baseline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Materials design: Halide Substitution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9542" y="1095172"/>
            <a:ext cx="4196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Atomic structure of CH</a:t>
            </a:r>
            <a:r>
              <a:rPr lang="en-US" b="1" baseline="-25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3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NH3PbI</a:t>
            </a:r>
            <a:r>
              <a:rPr lang="en-US" b="1" baseline="-25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3-x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Cl</a:t>
            </a:r>
            <a:r>
              <a:rPr lang="en-US" b="1" baseline="-250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x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57446" y="6055148"/>
            <a:ext cx="3139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i="1" dirty="0">
                <a:solidFill>
                  <a:srgbClr val="00B0F0"/>
                </a:solidFill>
              </a:rPr>
              <a:t>J. Phys. Chem. Lett. </a:t>
            </a:r>
            <a:r>
              <a:rPr lang="en-US" dirty="0">
                <a:solidFill>
                  <a:srgbClr val="00B0F0"/>
                </a:solidFill>
              </a:rPr>
              <a:t>6, </a:t>
            </a:r>
            <a:r>
              <a:rPr lang="en-US" dirty="0" smtClean="0">
                <a:solidFill>
                  <a:srgbClr val="00B0F0"/>
                </a:solidFill>
              </a:rPr>
              <a:t>31 </a:t>
            </a:r>
            <a:r>
              <a:rPr lang="en-US" dirty="0">
                <a:solidFill>
                  <a:srgbClr val="00B0F0"/>
                </a:solidFill>
              </a:rPr>
              <a:t>(2015)</a:t>
            </a:r>
          </a:p>
        </p:txBody>
      </p:sp>
    </p:spTree>
    <p:extLst>
      <p:ext uri="{BB962C8B-B14F-4D97-AF65-F5344CB8AC3E}">
        <p14:creationId xmlns:p14="http://schemas.microsoft.com/office/powerpoint/2010/main" val="261261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-63448"/>
            <a:ext cx="8410575" cy="107944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Glass coefficient response of MAPbI</a:t>
            </a:r>
            <a:r>
              <a:rPr lang="en-US" sz="3200" b="1" baseline="-2500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3-</a:t>
            </a:r>
            <a:r>
              <a:rPr lang="en-US" sz="3200" b="1" i="1" baseline="-2500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x</a:t>
            </a:r>
            <a:r>
              <a:rPr lang="en-US" sz="3200" b="1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Cl</a:t>
            </a:r>
            <a:r>
              <a:rPr lang="en-US" sz="3200" b="1" i="1" baseline="-2500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x</a:t>
            </a:r>
            <a:r>
              <a:rPr lang="en-US" sz="3200" b="1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 </a:t>
            </a:r>
            <a:br>
              <a:rPr lang="en-US" sz="3200" b="1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</a:br>
            <a:r>
              <a:rPr lang="en-US" sz="3200" b="1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M1 </a:t>
            </a: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Structures (polar)</a:t>
            </a:r>
            <a:endParaRPr lang="en-US" altLang="en-US" sz="3200" dirty="0" smtClean="0">
              <a:cs typeface="Arial" panose="020B0604020202020204" pitchFamily="34" charset="0"/>
            </a:endParaRPr>
          </a:p>
        </p:txBody>
      </p:sp>
      <p:pic>
        <p:nvPicPr>
          <p:cNvPr id="15363" name="Picture 6" descr="http://www.upenn.edu/webservices/images/logos/shield.color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0"/>
            <a:ext cx="7334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2"/>
          <p:cNvSpPr txBox="1">
            <a:spLocks noChangeArrowheads="1"/>
          </p:cNvSpPr>
          <p:nvPr/>
        </p:nvSpPr>
        <p:spPr bwMode="auto">
          <a:xfrm>
            <a:off x="990598" y="5209309"/>
            <a:ext cx="7571509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600" dirty="0">
                <a:latin typeface="+mn-lt"/>
              </a:rPr>
              <a:t>Cl substitution increases response in some cases 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600" dirty="0">
                <a:latin typeface="+mn-lt"/>
              </a:rPr>
              <a:t>Equatorial site substitution gives larger response</a:t>
            </a:r>
          </a:p>
        </p:txBody>
      </p:sp>
      <p:pic>
        <p:nvPicPr>
          <p:cNvPr id="15365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117" y="1627621"/>
            <a:ext cx="4976813" cy="3581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6" name="Straight Connector 4"/>
          <p:cNvCxnSpPr>
            <a:cxnSpLocks noChangeShapeType="1"/>
          </p:cNvCxnSpPr>
          <p:nvPr/>
        </p:nvCxnSpPr>
        <p:spPr bwMode="auto">
          <a:xfrm>
            <a:off x="879240" y="3439392"/>
            <a:ext cx="4191000" cy="0"/>
          </a:xfrm>
          <a:prstGeom prst="line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5368" name="TextBox 10"/>
          <p:cNvSpPr txBox="1">
            <a:spLocks noChangeArrowheads="1"/>
          </p:cNvSpPr>
          <p:nvPr/>
        </p:nvSpPr>
        <p:spPr bwMode="auto">
          <a:xfrm>
            <a:off x="4847502" y="4577804"/>
            <a:ext cx="1981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Indicate maximum </a:t>
            </a:r>
            <a:r>
              <a:rPr lang="en-US" altLang="en-US" sz="1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CH</a:t>
            </a:r>
            <a:r>
              <a:rPr lang="en-US" altLang="en-US" sz="1400" baseline="-25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altLang="en-US" sz="1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NH</a:t>
            </a:r>
            <a:r>
              <a:rPr lang="en-US" altLang="en-US" sz="1400" baseline="-25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altLang="en-US" sz="1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PbI</a:t>
            </a:r>
            <a:r>
              <a:rPr lang="en-US" altLang="en-US" sz="1400" baseline="-25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3</a:t>
            </a:r>
            <a:r>
              <a:rPr lang="en-US" altLang="en-US" sz="1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en-US" sz="1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altLang="en-US" sz="1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altLang="en-US" sz="14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M1 </a:t>
            </a:r>
            <a:r>
              <a:rPr lang="en-US" altLang="en-US" sz="1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response</a:t>
            </a:r>
          </a:p>
        </p:txBody>
      </p:sp>
      <p:sp>
        <p:nvSpPr>
          <p:cNvPr id="15369" name="TextBox 49"/>
          <p:cNvSpPr txBox="1">
            <a:spLocks noChangeArrowheads="1"/>
          </p:cNvSpPr>
          <p:nvPr/>
        </p:nvSpPr>
        <p:spPr bwMode="auto">
          <a:xfrm>
            <a:off x="2514600" y="4199371"/>
            <a:ext cx="68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i="1" dirty="0" err="1"/>
              <a:t>zzZ</a:t>
            </a:r>
            <a:endParaRPr lang="en-US" altLang="en-US" sz="2400" i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0115" y="1432423"/>
            <a:ext cx="2572235" cy="358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93168" y="1184030"/>
            <a:ext cx="1811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M1</a:t>
            </a:r>
            <a:r>
              <a:rPr lang="en-US" sz="1400" dirty="0" smtClean="0"/>
              <a:t>: net dipole along z</a:t>
            </a:r>
            <a:endParaRPr lang="en-US" sz="14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903956" y="2480153"/>
            <a:ext cx="87682" cy="45093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223248" y="3557662"/>
            <a:ext cx="488620" cy="110367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5205" y="2127674"/>
            <a:ext cx="2375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>
                <a:solidFill>
                  <a:srgbClr val="00B050"/>
                </a:solidFill>
              </a:rPr>
              <a:t>Enhancement </a:t>
            </a:r>
            <a:r>
              <a:rPr lang="en-US" sz="1400" b="1" dirty="0" smtClean="0">
                <a:solidFill>
                  <a:srgbClr val="00B050"/>
                </a:solidFill>
              </a:rPr>
              <a:t>due to </a:t>
            </a:r>
            <a:r>
              <a:rPr lang="en-US" sz="1400" b="1" smtClean="0">
                <a:solidFill>
                  <a:srgbClr val="00B050"/>
                </a:solidFill>
              </a:rPr>
              <a:t>Cl doping </a:t>
            </a:r>
            <a:endParaRPr lang="en-US" sz="14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 txBox="1">
            <a:spLocks/>
          </p:cNvSpPr>
          <p:nvPr/>
        </p:nvSpPr>
        <p:spPr>
          <a:xfrm>
            <a:off x="-79380" y="46104"/>
            <a:ext cx="8385180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kumimoji="0" lang="en-US" sz="3200" b="1" u="none" strike="noStrike" kern="1200" cap="none" spc="0" normalizeH="0" baseline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Summary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554" y="1028700"/>
            <a:ext cx="75067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Ferroelectricity in OMHPs is in debate: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Experimental setup may strongly affect the ferroelectricity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site molecular dynamics is important for understanding the ferroelectricity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Bulk photovoltaic effect in polar order has higher magnitude than BiFeO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which may explain the large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554" y="3284999"/>
            <a:ext cx="75067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 of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hysteresis is still unknown: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Ion migration may play an important role in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hysteresis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Hydrogen migration in MAPbI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is studied systematically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179" y="4674413"/>
            <a:ext cx="75067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Intrinsic reason of long carrier lifetime: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Low defect density; disordered dynamics of molecules; …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Domain and domain wall can help separate carriers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Rashba spin helicity plays a significant role in explaining long carrier lifetime</a:t>
            </a:r>
          </a:p>
        </p:txBody>
      </p:sp>
    </p:spTree>
    <p:extLst>
      <p:ext uri="{BB962C8B-B14F-4D97-AF65-F5344CB8AC3E}">
        <p14:creationId xmlns:p14="http://schemas.microsoft.com/office/powerpoint/2010/main" val="260285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 txBox="1">
            <a:spLocks/>
          </p:cNvSpPr>
          <p:nvPr/>
        </p:nvSpPr>
        <p:spPr>
          <a:xfrm>
            <a:off x="-79380" y="46104"/>
            <a:ext cx="8385180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kumimoji="0" lang="en-US" sz="3200" b="1" u="none" strike="noStrike" kern="1200" cap="none" spc="0" normalizeH="0" baseline="0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 Light"/>
                <a:ea typeface="+mj-ea"/>
                <a:cs typeface="Helvetica Light"/>
              </a:rPr>
              <a:t>Acknowledgments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9568" y="3179191"/>
            <a:ext cx="4456198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dirty="0" smtClean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agencies:</a:t>
            </a:r>
          </a:p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DOE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ONR</a:t>
            </a:r>
          </a:p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NSF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73151" y="5095323"/>
            <a:ext cx="445619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dirty="0" smtClean="0">
                <a:solidFill>
                  <a:srgbClr val="5B9BD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 resources:</a:t>
            </a:r>
          </a:p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DOE/NERSC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DOD/HPCMP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723909"/>
            <a:ext cx="914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24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Collaborators:</a:t>
            </a:r>
          </a:p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Shift Current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F.Zheng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H.Takenaka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F.Wang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N.Z.Koocher</a:t>
            </a:r>
            <a:endParaRPr lang="en-US" sz="20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Domain walls: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S.Liu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F.Zheng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N.Z.Koocher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H.Takenaka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F.Wang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 Diffusion: D. Egger, L.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Kronik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8275" indent="-1682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Rashba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/lifetime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F.Zheng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L.Z.Tan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S. Liu</a:t>
            </a:r>
          </a:p>
        </p:txBody>
      </p:sp>
    </p:spTree>
    <p:extLst>
      <p:ext uri="{BB962C8B-B14F-4D97-AF65-F5344CB8AC3E}">
        <p14:creationId xmlns:p14="http://schemas.microsoft.com/office/powerpoint/2010/main" val="338485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891" y="3799400"/>
            <a:ext cx="2680884" cy="2247947"/>
          </a:xfrm>
          <a:prstGeom prst="rect">
            <a:avLst/>
          </a:prstGeom>
        </p:spPr>
      </p:pic>
      <p:sp>
        <p:nvSpPr>
          <p:cNvPr id="3" name="Title Placeholder 1"/>
          <p:cNvSpPr txBox="1">
            <a:spLocks/>
          </p:cNvSpPr>
          <p:nvPr/>
        </p:nvSpPr>
        <p:spPr>
          <a:xfrm>
            <a:off x="-79380" y="46104"/>
            <a:ext cx="7863935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Polar order: </a:t>
            </a:r>
            <a:r>
              <a:rPr lang="en-US" sz="3200" b="1" dirty="0" err="1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Ferroelectricity</a:t>
            </a: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? 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1880" y="949483"/>
            <a:ext cx="766245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XRD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and Raman spectra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demonstrate no inversion symmetry</a:t>
            </a:r>
            <a:br>
              <a:rPr lang="en-US" sz="2000" dirty="0">
                <a:latin typeface="Arial" charset="0"/>
                <a:ea typeface="Arial" charset="0"/>
                <a:cs typeface="Arial" charset="0"/>
              </a:rPr>
            </a:br>
            <a:r>
              <a:rPr lang="en-US" sz="1400" i="1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J. Phys. Chem. Lett.</a:t>
            </a:r>
            <a:r>
              <a:rPr lang="en-US" sz="14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5, 3937 (2014), </a:t>
            </a:r>
            <a:r>
              <a:rPr lang="en-US" sz="1400" i="1" dirty="0" err="1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Inorg</a:t>
            </a:r>
            <a:r>
              <a:rPr lang="en-US" sz="1400" i="1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. Chem.</a:t>
            </a:r>
            <a:r>
              <a:rPr lang="en-US" sz="14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52, 9019 (2013)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Polarization–Electric field (</a:t>
            </a: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loop measurement</a:t>
            </a:r>
            <a:br>
              <a:rPr lang="en-US" sz="20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1400" i="1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J. Phys. Chem. Lett.</a:t>
            </a:r>
            <a:r>
              <a:rPr lang="en-US" sz="14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5, 3937 (2014</a:t>
            </a:r>
            <a:r>
              <a:rPr lang="en-US" sz="14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2000" dirty="0">
              <a:solidFill>
                <a:srgbClr val="00B0F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Piezoelectric Force Microscopy (PFM)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 observed switchable ferroelectric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domains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000" dirty="0">
                <a:latin typeface="Arial" charset="0"/>
                <a:ea typeface="Arial" charset="0"/>
                <a:cs typeface="Arial" charset="0"/>
              </a:rPr>
            </a:br>
            <a:r>
              <a:rPr lang="en-US" sz="1400" i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J. Phys. Chem. Lett.</a:t>
            </a:r>
            <a:r>
              <a:rPr lang="en-US" sz="14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5, </a:t>
            </a:r>
            <a:r>
              <a:rPr lang="en-US" sz="14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3335 (2014), </a:t>
            </a:r>
            <a:r>
              <a:rPr lang="en-US" sz="1400" i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J. </a:t>
            </a:r>
            <a:r>
              <a:rPr lang="en-US" sz="1400" i="1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Mater. Chem.</a:t>
            </a:r>
            <a:r>
              <a:rPr lang="en-US" sz="14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A 3, 7699 (2015), </a:t>
            </a:r>
            <a:br>
              <a:rPr lang="en-US" sz="14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i="1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J</a:t>
            </a:r>
            <a:r>
              <a:rPr lang="en-US" sz="1400" i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. Phys. Chem. Lett.</a:t>
            </a:r>
            <a:r>
              <a:rPr lang="en-US" sz="14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6, 1729 (2015</a:t>
            </a:r>
            <a:r>
              <a:rPr lang="en-US" sz="14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1400" dirty="0">
              <a:solidFill>
                <a:srgbClr val="00B0F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75" y="3706229"/>
            <a:ext cx="2197647" cy="254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78814" y="6256009"/>
            <a:ext cx="3426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J. Phys. Chem. Lett. </a:t>
            </a:r>
            <a:r>
              <a:rPr lang="en-US" dirty="0">
                <a:solidFill>
                  <a:srgbClr val="00B0F0"/>
                </a:solidFill>
              </a:rPr>
              <a:t>5, 3335 (2014</a:t>
            </a:r>
            <a:r>
              <a:rPr lang="en-US" dirty="0" smtClean="0">
                <a:solidFill>
                  <a:srgbClr val="00B0F0"/>
                </a:solidFill>
              </a:rPr>
              <a:t>) 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7520" y="6273516"/>
            <a:ext cx="3277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B0F0"/>
                </a:solidFill>
              </a:rPr>
              <a:t>J</a:t>
            </a:r>
            <a:r>
              <a:rPr lang="en-US" i="1" dirty="0">
                <a:solidFill>
                  <a:srgbClr val="00B0F0"/>
                </a:solidFill>
              </a:rPr>
              <a:t>. Mater. Chem. </a:t>
            </a:r>
            <a:r>
              <a:rPr lang="en-US" i="1" dirty="0" smtClean="0">
                <a:solidFill>
                  <a:srgbClr val="00B0F0"/>
                </a:solidFill>
              </a:rPr>
              <a:t>A</a:t>
            </a:r>
            <a:r>
              <a:rPr lang="en-US" dirty="0" smtClean="0">
                <a:solidFill>
                  <a:srgbClr val="00B0F0"/>
                </a:solidFill>
              </a:rPr>
              <a:t>  </a:t>
            </a:r>
            <a:r>
              <a:rPr lang="en-US" dirty="0">
                <a:solidFill>
                  <a:srgbClr val="00B0F0"/>
                </a:solidFill>
              </a:rPr>
              <a:t>3, 7699 (2015)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4458" y="5358240"/>
            <a:ext cx="5334768" cy="689107"/>
          </a:xfrm>
          <a:prstGeom prst="rect">
            <a:avLst/>
          </a:prstGeom>
          <a:solidFill>
            <a:srgbClr val="0000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 b="1">
                <a:ln w="6350">
                  <a:solidFill>
                    <a:srgbClr val="FF99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/>
              <a:t>Yes, MAPbI</a:t>
            </a:r>
            <a:r>
              <a:rPr lang="en-US" baseline="-25000" dirty="0" smtClean="0"/>
              <a:t>3</a:t>
            </a:r>
            <a:r>
              <a:rPr lang="en-US" dirty="0" smtClean="0"/>
              <a:t> may be ferroelectric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77520" y="3387363"/>
            <a:ext cx="3352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Piezoresponse</a:t>
            </a:r>
            <a:r>
              <a:rPr lang="en-US" sz="1400" b="1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Hysteresis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61230" y="3404709"/>
            <a:ext cx="2861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Ferroelectric domains</a:t>
            </a:r>
            <a:endParaRPr lang="en-US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897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" y="969127"/>
            <a:ext cx="9144003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PFM and </a:t>
            </a:r>
            <a:r>
              <a:rPr lang="en-US" sz="2000" b="1" i="1" dirty="0">
                <a:latin typeface="Arial" charset="0"/>
                <a:ea typeface="Arial" charset="0"/>
                <a:cs typeface="Arial" charset="0"/>
              </a:rPr>
              <a:t>P-E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 hysteresis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do not support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ferroelectric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polarization directly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000" dirty="0">
                <a:latin typeface="Arial" charset="0"/>
                <a:ea typeface="Arial" charset="0"/>
                <a:cs typeface="Arial" charset="0"/>
              </a:rPr>
            </a:br>
            <a:r>
              <a:rPr lang="en-US" sz="1400" i="1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Nat. Mater. </a:t>
            </a:r>
            <a:r>
              <a:rPr lang="en-US" sz="14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14, 193 (2015)</a:t>
            </a:r>
            <a:endParaRPr lang="en-US" sz="1400" dirty="0">
              <a:solidFill>
                <a:srgbClr val="00B0F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>
                <a:latin typeface="Arial" charset="0"/>
                <a:ea typeface="Arial" charset="0"/>
                <a:cs typeface="Arial" charset="0"/>
              </a:rPr>
              <a:t>P-E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000" b="1" i="1" dirty="0">
                <a:latin typeface="Arial" charset="0"/>
                <a:ea typeface="Arial" charset="0"/>
                <a:cs typeface="Arial" charset="0"/>
              </a:rPr>
              <a:t>I-E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 hysteresis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do not show ferroelectricity (large leakage current)</a:t>
            </a:r>
            <a:br>
              <a:rPr lang="en-US" sz="2000" dirty="0">
                <a:latin typeface="Arial" charset="0"/>
                <a:ea typeface="Arial" charset="0"/>
                <a:cs typeface="Arial" charset="0"/>
              </a:rPr>
            </a:br>
            <a:r>
              <a:rPr lang="en-US" sz="1400" i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J. Phys. Chem. Lett.</a:t>
            </a:r>
            <a:r>
              <a:rPr lang="en-US" sz="14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6, 1155 </a:t>
            </a:r>
            <a:r>
              <a:rPr lang="en-US" sz="14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sz="14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2015)</a:t>
            </a:r>
            <a:endParaRPr lang="en-US" sz="1400" dirty="0">
              <a:solidFill>
                <a:srgbClr val="00B0F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 smtClean="0">
                <a:latin typeface="Arial" charset="0"/>
                <a:ea typeface="Arial" charset="0"/>
                <a:cs typeface="Arial" charset="0"/>
              </a:rPr>
              <a:t>P-E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hysteresis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 observe huge polarization (&gt;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1000µC/cm</a:t>
            </a:r>
            <a:r>
              <a:rPr lang="en-US" sz="2000" baseline="300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2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)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  <a:sym typeface="Wingdings"/>
              </a:rPr>
              <a:t>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Non-ferroelectric process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(e.g., ion 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migration).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is dominant.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/>
            </a:r>
            <a:br>
              <a:rPr lang="en-US" sz="20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</a:br>
            <a:r>
              <a:rPr lang="fr-FR" sz="1400" i="1" dirty="0" err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Appl</a:t>
            </a:r>
            <a:r>
              <a:rPr lang="fr-FR" sz="1400" i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. Phys. </a:t>
            </a:r>
            <a:r>
              <a:rPr lang="fr-FR" sz="1400" i="1" dirty="0" err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Lett</a:t>
            </a:r>
            <a:r>
              <a:rPr lang="fr-FR" sz="1400" i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fr-FR" sz="14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106, 173502 (2015)</a:t>
            </a:r>
            <a:endParaRPr lang="en-US" sz="1400" dirty="0">
              <a:solidFill>
                <a:srgbClr val="00B0F0"/>
              </a:solidFill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72" y="3862972"/>
            <a:ext cx="6395217" cy="220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21201" y="5955206"/>
            <a:ext cx="29917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Au/BiFeO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(260 nm thick)/SrRuO</a:t>
            </a:r>
            <a:r>
              <a:rPr lang="en-US" sz="1600" baseline="-25000" dirty="0" smtClean="0"/>
              <a:t>3</a:t>
            </a:r>
            <a:endParaRPr lang="en-US" sz="1600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1279541" y="5988657"/>
            <a:ext cx="31291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Au/MAPbI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/PEDOT:PSS/ITO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741329" y="5367733"/>
            <a:ext cx="5334768" cy="689107"/>
          </a:xfrm>
          <a:prstGeom prst="rect">
            <a:avLst/>
          </a:prstGeom>
          <a:solidFill>
            <a:srgbClr val="0000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 b="1">
                <a:ln w="6350">
                  <a:solidFill>
                    <a:srgbClr val="FF99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/>
              <a:t>No, MAPbI</a:t>
            </a:r>
            <a:r>
              <a:rPr lang="en-US" baseline="-25000" dirty="0" smtClean="0"/>
              <a:t>3</a:t>
            </a:r>
            <a:r>
              <a:rPr lang="en-US" dirty="0" smtClean="0"/>
              <a:t> may not be ferroelectric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19390" y="3187035"/>
            <a:ext cx="7178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I/</a:t>
            </a:r>
            <a:r>
              <a:rPr lang="en-US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and </a:t>
            </a:r>
            <a:r>
              <a:rPr lang="en-US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P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/</a:t>
            </a:r>
            <a:r>
              <a:rPr lang="en-US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E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hysteresis measurements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0" name="Title Placeholder 1"/>
          <p:cNvSpPr txBox="1">
            <a:spLocks/>
          </p:cNvSpPr>
          <p:nvPr/>
        </p:nvSpPr>
        <p:spPr>
          <a:xfrm>
            <a:off x="-79380" y="46104"/>
            <a:ext cx="7863935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Polar order: </a:t>
            </a:r>
            <a:r>
              <a:rPr lang="en-US" sz="3200" b="1" dirty="0" err="1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Ferroelectricity</a:t>
            </a: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? 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51588" y="3638089"/>
            <a:ext cx="10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MAPbI</a:t>
            </a:r>
            <a:r>
              <a:rPr lang="en-US" b="1" baseline="-250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3</a:t>
            </a:r>
            <a:r>
              <a: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89837" y="3638089"/>
            <a:ext cx="949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BiFeO</a:t>
            </a:r>
            <a:r>
              <a:rPr lang="en-US" b="1" baseline="-2500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3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56973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 Light"/>
                <a:cs typeface="Helvetica Light"/>
              </a:rPr>
              <a:t>Conflicting </a:t>
            </a:r>
            <a:r>
              <a:rPr lang="en-US" b="1" smtClean="0">
                <a:solidFill>
                  <a:srgbClr val="FF0000"/>
                </a:solidFill>
                <a:latin typeface="Helvetica Light"/>
                <a:cs typeface="Helvetica Light"/>
              </a:rPr>
              <a:t>experimental observations:</a:t>
            </a:r>
            <a:endParaRPr lang="en-US" b="1" dirty="0" smtClean="0">
              <a:solidFill>
                <a:srgbClr val="FF0000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6622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104" y="3902542"/>
            <a:ext cx="3540157" cy="26726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8787" y="850966"/>
            <a:ext cx="7467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Different scan rates give different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results 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(using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PFM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)</a:t>
            </a:r>
            <a:br>
              <a:rPr lang="en-US" sz="20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</a:b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Low scan rate: “No ferroelectricity”</a:t>
            </a:r>
            <a:br>
              <a:rPr lang="en-US" sz="20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</a:b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Fast scan rate: “Yes ferroelectricity”</a:t>
            </a:r>
            <a:br>
              <a:rPr lang="en-US" sz="20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</a:b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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poor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polarization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retention/</a:t>
            </a:r>
            <a:r>
              <a:rPr lang="en-US" sz="2000" b="1" dirty="0" err="1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coercivity</a:t>
            </a:r>
            <a:r>
              <a:rPr lang="en-US" sz="20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. On the time scale around 1 s.</a:t>
            </a:r>
            <a:br>
              <a:rPr lang="en-US" sz="20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</a:br>
            <a:r>
              <a:rPr lang="en-US" sz="1400" i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J. Phys. Chem. Lett. </a:t>
            </a:r>
            <a:r>
              <a:rPr lang="en-US" sz="14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6, </a:t>
            </a:r>
            <a:r>
              <a:rPr lang="en-US" sz="14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1408 </a:t>
            </a:r>
            <a:r>
              <a:rPr lang="en-US" sz="14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(2015)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rystal size affects polarization retention.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 Large crystal shows longer retention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2000" dirty="0">
                <a:latin typeface="Arial" charset="0"/>
                <a:ea typeface="Arial" charset="0"/>
                <a:cs typeface="Arial" charset="0"/>
              </a:rPr>
            </a:br>
            <a:r>
              <a:rPr lang="en-US" sz="1400" i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J. Phys. Chem. Lett.</a:t>
            </a:r>
            <a:r>
              <a:rPr lang="en-US" sz="14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 6, </a:t>
            </a:r>
            <a:r>
              <a:rPr lang="en-US" sz="1400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1729 (2015</a:t>
            </a:r>
            <a:r>
              <a:rPr lang="en-US" sz="1400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01272" y="3584010"/>
            <a:ext cx="72233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Piezo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-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phase 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hysteresis performed at different acquisition times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4631" y="4664184"/>
            <a:ext cx="5891756" cy="1581409"/>
          </a:xfrm>
          <a:prstGeom prst="rect">
            <a:avLst/>
          </a:prstGeom>
          <a:solidFill>
            <a:srgbClr val="0000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 b="1">
                <a:ln w="6350">
                  <a:solidFill>
                    <a:srgbClr val="FF99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/>
              <a:t>Ferroelectricity in MAPbI</a:t>
            </a:r>
            <a:r>
              <a:rPr lang="en-US" baseline="-25000" dirty="0" smtClean="0"/>
              <a:t>3</a:t>
            </a:r>
            <a:r>
              <a:rPr lang="en-US" dirty="0" smtClean="0"/>
              <a:t> depends on experimental setup</a:t>
            </a:r>
            <a:r>
              <a:rPr lang="en-US" dirty="0" smtClean="0">
                <a:sym typeface="Wingdings"/>
              </a:rPr>
              <a:t> not robust ferroelectricity, may exhibit voltage-induced local polarization </a:t>
            </a:r>
            <a:endParaRPr lang="en-US" dirty="0"/>
          </a:p>
        </p:txBody>
      </p:sp>
      <p:sp>
        <p:nvSpPr>
          <p:cNvPr id="8" name="Title Placeholder 1"/>
          <p:cNvSpPr txBox="1">
            <a:spLocks/>
          </p:cNvSpPr>
          <p:nvPr/>
        </p:nvSpPr>
        <p:spPr>
          <a:xfrm>
            <a:off x="-79380" y="46104"/>
            <a:ext cx="7863935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Polar order: </a:t>
            </a:r>
            <a:r>
              <a:rPr lang="en-US" sz="3200" b="1" dirty="0" err="1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Ferroelectricity</a:t>
            </a: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? 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31573"/>
            <a:ext cx="50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 Light"/>
                <a:cs typeface="Helvetica Light"/>
              </a:rPr>
              <a:t>More conflicting experimental observations:</a:t>
            </a:r>
          </a:p>
        </p:txBody>
      </p:sp>
    </p:spTree>
    <p:extLst>
      <p:ext uri="{BB962C8B-B14F-4D97-AF65-F5344CB8AC3E}">
        <p14:creationId xmlns:p14="http://schemas.microsoft.com/office/powerpoint/2010/main" val="377491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-79380" y="46104"/>
            <a:ext cx="7863935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3200" b="1" i="1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A</a:t>
            </a:r>
            <a:r>
              <a:rPr lang="en-US" sz="3200" b="1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 Site </a:t>
            </a:r>
            <a:r>
              <a:rPr lang="en-US" sz="3200" b="1" dirty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M</a:t>
            </a:r>
            <a:r>
              <a:rPr lang="en-US" sz="3200" b="1" noProof="0" dirty="0" err="1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olecule</a:t>
            </a:r>
            <a:r>
              <a:rPr lang="en-US" sz="3200" b="1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 and Ferroelectricity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745" y="921526"/>
            <a:ext cx="8969255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A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site MA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+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has permanent dipole moment, which may induce different polar order</a:t>
            </a:r>
            <a:b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</a:b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- Randomly oriented  </a:t>
            </a:r>
            <a:r>
              <a:rPr lang="en-US" dirty="0" err="1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P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araelecric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</a:t>
            </a:r>
            <a:b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</a:b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- Aligned  Ferroelectric</a:t>
            </a:r>
            <a:b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</a:b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- Anti-aligned  Anti-ferroelectric</a:t>
            </a:r>
            <a:endParaRPr lang="en-US" dirty="0"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A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site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molecules may form specific spatial distribution</a:t>
            </a:r>
            <a:b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</a:b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- Locally ordered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nano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-domains </a:t>
            </a:r>
            <a:b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</a:b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- Ferroelectric domains and domain walls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A lot of effort devoted to understanding molecular behaviors</a:t>
            </a:r>
            <a:b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</a:b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- Time-dependent permittivity measurement </a:t>
            </a:r>
            <a:r>
              <a:rPr lang="en-US" i="1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J. Appl. Phys.</a:t>
            </a:r>
            <a:r>
              <a:rPr lang="en-US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87, 6373 (1987)</a:t>
            </a:r>
            <a:r>
              <a:rPr lang="en-US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/>
            </a:r>
            <a:br>
              <a:rPr lang="en-US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</a:b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- Neutron powder diffraction </a:t>
            </a:r>
            <a:r>
              <a:rPr lang="en-US" i="1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Chem. </a:t>
            </a:r>
            <a:r>
              <a:rPr lang="en-US" i="1" dirty="0" err="1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Commun</a:t>
            </a:r>
            <a:r>
              <a:rPr lang="en-US" i="1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.</a:t>
            </a:r>
            <a:r>
              <a:rPr lang="en-US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51, 4180 (2015)</a:t>
            </a:r>
            <a:br>
              <a:rPr lang="en-US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</a:b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-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Quasielastic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neutron scattering </a:t>
            </a:r>
            <a:r>
              <a:rPr lang="en-US" i="1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Nat. Comm.</a:t>
            </a:r>
            <a:r>
              <a:rPr lang="en-US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6, 7124 (2015)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/>
            </a:r>
            <a:b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</a:b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-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ab initio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molecular dynamics </a:t>
            </a:r>
            <a:r>
              <a:rPr lang="en-US" i="1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Phys. Chem. Chem. Phys.</a:t>
            </a:r>
            <a:r>
              <a:rPr lang="en-US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16, 16137 (2014)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/>
            </a:r>
            <a:b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</a:b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- Monte-Carlo simulation </a:t>
            </a:r>
            <a:r>
              <a:rPr lang="en-US" i="1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APL Mat.</a:t>
            </a:r>
            <a:r>
              <a:rPr lang="en-US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2, 081506 (2014)</a:t>
            </a:r>
            <a:br>
              <a:rPr lang="en-US" dirty="0" smtClean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</a:br>
            <a:r>
              <a:rPr lang="en-US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- </a:t>
            </a:r>
            <a:r>
              <a:rPr lang="en-US" b="1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568061" y="1739676"/>
            <a:ext cx="1915536" cy="1798650"/>
            <a:chOff x="6568061" y="1739676"/>
            <a:chExt cx="1915536" cy="17986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60892">
              <a:off x="6568061" y="1739676"/>
              <a:ext cx="1780703" cy="1318834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7373068" y="2900014"/>
              <a:ext cx="855478" cy="4048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8183515" y="295235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Helvetica Light"/>
                  <a:cs typeface="Helvetica Light"/>
                </a:rPr>
                <a:t>P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174259" y="316899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Helvetica Light"/>
                  <a:cs typeface="Helvetica Light"/>
                </a:rPr>
                <a:t>-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50676" y="266479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Helvetica Light"/>
                  <a:cs typeface="Helvetica Light"/>
                </a:rPr>
                <a:t>+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38208" y="315354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2.2D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731400" y="5722840"/>
            <a:ext cx="5334768" cy="689107"/>
          </a:xfrm>
          <a:prstGeom prst="rect">
            <a:avLst/>
          </a:prstGeom>
          <a:solidFill>
            <a:srgbClr val="0000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 b="1">
                <a:ln w="6350">
                  <a:solidFill>
                    <a:srgbClr val="FF99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/>
              <a:t>Study molecular behaviors is important for understanding Ferroelectricity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62058" y="21138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48968" y="160317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Light"/>
                <a:cs typeface="Helvetica Light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77491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-79380" y="46104"/>
            <a:ext cx="7863935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3200" b="1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Behavior of </a:t>
            </a:r>
            <a:r>
              <a:rPr lang="en-US" sz="3200" b="1" i="1" dirty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A</a:t>
            </a:r>
            <a:r>
              <a:rPr lang="en-US" sz="3200" b="1" dirty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 Site </a:t>
            </a:r>
            <a:r>
              <a:rPr lang="en-US" sz="3200" b="1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cs typeface="Helvetica Light"/>
              </a:rPr>
              <a:t>Molecule 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494" y="876872"/>
            <a:ext cx="7603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Quasielastic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Neutron 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cattering + Monte Carlo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114" y="1301400"/>
            <a:ext cx="76059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Residence time for MA</a:t>
            </a:r>
            <a:r>
              <a:rPr lang="en-US" b="1" baseline="300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orientation is around 14±3 ps.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 </a:t>
            </a:r>
            <a:br>
              <a:rPr lang="en-US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(consistent with previous </a:t>
            </a:r>
            <a:r>
              <a:rPr lang="en-US" i="1" dirty="0" smtClean="0">
                <a:latin typeface="Arial" charset="0"/>
                <a:ea typeface="Arial" charset="0"/>
                <a:cs typeface="Arial" charset="0"/>
              </a:rPr>
              <a:t>ab initio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MD)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Rotation barrier is on the level of 10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meV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(estimated from Arrhenius activity energy)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Suspect that MA</a:t>
            </a:r>
            <a:r>
              <a:rPr lang="en-US" baseline="30000" dirty="0" smtClean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in ferroelectric domain may have larger rotation barrier (longer residence time)</a:t>
            </a:r>
          </a:p>
        </p:txBody>
      </p:sp>
      <p:sp>
        <p:nvSpPr>
          <p:cNvPr id="5" name="Rectangle 4"/>
          <p:cNvSpPr/>
          <p:nvPr/>
        </p:nvSpPr>
        <p:spPr>
          <a:xfrm>
            <a:off x="6022382" y="6002495"/>
            <a:ext cx="2785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  <a:sym typeface="Wingdings" panose="05000000000000000000" pitchFamily="2" charset="2"/>
              </a:rPr>
              <a:t>Nat. Comm. </a:t>
            </a:r>
            <a:r>
              <a:rPr lang="en-US" dirty="0">
                <a:solidFill>
                  <a:srgbClr val="00B0F0"/>
                </a:solidFill>
                <a:sym typeface="Wingdings" panose="05000000000000000000" pitchFamily="2" charset="2"/>
              </a:rPr>
              <a:t>6, 7124 (2015</a:t>
            </a:r>
            <a:r>
              <a:rPr lang="en-US" dirty="0" smtClean="0">
                <a:solidFill>
                  <a:srgbClr val="00B0F0"/>
                </a:solidFill>
                <a:sym typeface="Wingdings" panose="05000000000000000000" pitchFamily="2" charset="2"/>
              </a:rPr>
              <a:t>)</a:t>
            </a: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61" y="3452782"/>
            <a:ext cx="4512286" cy="291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ultiply 8"/>
          <p:cNvSpPr/>
          <p:nvPr/>
        </p:nvSpPr>
        <p:spPr>
          <a:xfrm>
            <a:off x="965584" y="3314283"/>
            <a:ext cx="938474" cy="1597708"/>
          </a:xfrm>
          <a:prstGeom prst="mathMultiply">
            <a:avLst>
              <a:gd name="adj1" fmla="val 852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/>
          <p:cNvSpPr/>
          <p:nvPr/>
        </p:nvSpPr>
        <p:spPr>
          <a:xfrm>
            <a:off x="2243499" y="3314283"/>
            <a:ext cx="938474" cy="1597708"/>
          </a:xfrm>
          <a:prstGeom prst="mathMultiply">
            <a:avLst>
              <a:gd name="adj1" fmla="val 852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32723" y="3202339"/>
            <a:ext cx="16985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defRPr>
            </a:lvl1pPr>
          </a:lstStyle>
          <a:p>
            <a:r>
              <a:rPr lang="en-US" dirty="0"/>
              <a:t>180˚ rotation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64703" y="3940262"/>
            <a:ext cx="32900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) and (ii) are unlike to occur in the time scale 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1.2~53 </a:t>
            </a:r>
            <a:r>
              <a:rPr lang="en-US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ps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dirty="0" smtClean="0">
                <a:latin typeface="Arial" charset="0"/>
                <a:ea typeface="Arial" charset="0"/>
                <a:cs typeface="Arial" charset="0"/>
              </a:rPr>
            </a:b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Other rotation patterns are possible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225" y="3202339"/>
            <a:ext cx="263770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defRPr>
            </a:lvl1pPr>
          </a:lstStyle>
          <a:p>
            <a:r>
              <a:rPr lang="en-US"/>
              <a:t>Complete random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1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/>
          </p:cNvSpPr>
          <p:nvPr/>
        </p:nvSpPr>
        <p:spPr>
          <a:xfrm>
            <a:off x="-79380" y="46104"/>
            <a:ext cx="7863935" cy="6016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lang="en-US" sz="3200" b="1" noProof="0" dirty="0" smtClean="0">
                <a:ln w="6350">
                  <a:solidFill>
                    <a:srgbClr val="00009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Light"/>
                <a:ea typeface="+mj-ea"/>
                <a:cs typeface="Helvetica Light"/>
              </a:rPr>
              <a:t>Monte-Carlo Simulation</a:t>
            </a:r>
            <a:endParaRPr kumimoji="0" lang="en-US" sz="3200" b="1" u="none" strike="noStrike" kern="1200" cap="none" spc="0" normalizeH="0" baseline="0" noProof="0" dirty="0">
              <a:ln w="6350">
                <a:solidFill>
                  <a:srgbClr val="000090"/>
                </a:solidFill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Light"/>
              <a:ea typeface="+mj-ea"/>
              <a:cs typeface="Helvetica Ligh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97" y="839241"/>
            <a:ext cx="6581274" cy="849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646032" y="1544672"/>
            <a:ext cx="0" cy="1631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184698" y="1544672"/>
            <a:ext cx="9478" cy="4234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80681" y="2834015"/>
            <a:ext cx="286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>
                <a:latin typeface="Helvetica Neue" charset="0"/>
                <a:ea typeface="Helvetica Neue" charset="0"/>
                <a:cs typeface="Helvetica Neue" charset="0"/>
              </a:rPr>
              <a:t>K</a:t>
            </a:r>
            <a:r>
              <a:rPr lang="en-US" sz="1600" b="1" dirty="0" smtClean="0">
                <a:latin typeface="Helvetica Neue" charset="0"/>
                <a:ea typeface="Helvetica Neue" charset="0"/>
                <a:cs typeface="Helvetica Neue" charset="0"/>
              </a:rPr>
              <a:t> = 25 </a:t>
            </a:r>
            <a:r>
              <a:rPr lang="en-US" sz="1600" b="1" dirty="0" err="1" smtClean="0">
                <a:latin typeface="Helvetica Neue" charset="0"/>
                <a:ea typeface="Helvetica Neue" charset="0"/>
                <a:cs typeface="Helvetica Neue" charset="0"/>
              </a:rPr>
              <a:t>meV</a:t>
            </a:r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120" y="1968083"/>
            <a:ext cx="3571720" cy="226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9161" y="2144562"/>
            <a:ext cx="219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nm×28nm×7.5 nm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969" y="4233018"/>
            <a:ext cx="3195638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029114" y="2841028"/>
            <a:ext cx="2845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latin typeface="Helvetica Neue" charset="0"/>
                <a:ea typeface="Helvetica Neue" charset="0"/>
                <a:cs typeface="Helvetica Neue" charset="0"/>
              </a:rPr>
              <a:t>K</a:t>
            </a:r>
            <a:r>
              <a:rPr lang="en-US" sz="1600" b="1" dirty="0" smtClean="0">
                <a:latin typeface="Helvetica Neue" charset="0"/>
                <a:ea typeface="Helvetica Neue" charset="0"/>
                <a:cs typeface="Helvetica Neue" charset="0"/>
              </a:rPr>
              <a:t> = 100 </a:t>
            </a:r>
            <a:r>
              <a:rPr lang="en-US" sz="1600" b="1" dirty="0" err="1" smtClean="0">
                <a:latin typeface="Helvetica Neue" charset="0"/>
                <a:ea typeface="Helvetica Neue" charset="0"/>
                <a:cs typeface="Helvetica Neue" charset="0"/>
              </a:rPr>
              <a:t>meV</a:t>
            </a:r>
            <a: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  <a:t/>
            </a:r>
            <a:br>
              <a:rPr lang="en-US" sz="1600" dirty="0" smtClean="0">
                <a:latin typeface="Helvetica Neue" charset="0"/>
                <a:ea typeface="Helvetica Neue" charset="0"/>
                <a:cs typeface="Helvetica Neue" charset="0"/>
              </a:rPr>
            </a:br>
            <a:endParaRPr lang="en-US" sz="16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2715" y="6010656"/>
            <a:ext cx="7414149" cy="550912"/>
          </a:xfrm>
          <a:prstGeom prst="rect">
            <a:avLst/>
          </a:prstGeom>
          <a:solidFill>
            <a:srgbClr val="0000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000" b="1">
                <a:ln w="6350">
                  <a:solidFill>
                    <a:srgbClr val="FF990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/>
              <a:t>Ferroelectric domains can form @ 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55966" y="1662778"/>
            <a:ext cx="310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Helvetica Light"/>
                <a:cs typeface="Helvetica Light"/>
              </a:rPr>
              <a:t>Dipole-dipole interaction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35785" y="1919227"/>
            <a:ext cx="3376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  <a:latin typeface="Helvetica Light"/>
                <a:cs typeface="Helvetica Light"/>
              </a:rPr>
              <a:t>Value of </a:t>
            </a:r>
            <a:r>
              <a:rPr lang="en-US" b="1" i="1" dirty="0" smtClean="0">
                <a:solidFill>
                  <a:srgbClr val="00B0F0"/>
                </a:solidFill>
                <a:latin typeface="Helvetica Light"/>
                <a:cs typeface="Helvetica Light"/>
              </a:rPr>
              <a:t>K</a:t>
            </a:r>
            <a:r>
              <a:rPr lang="en-US" b="1" dirty="0" smtClean="0">
                <a:solidFill>
                  <a:srgbClr val="00B0F0"/>
                </a:solidFill>
                <a:latin typeface="Helvetica Light"/>
                <a:cs typeface="Helvetica Light"/>
              </a:rPr>
              <a:t> estimated from</a:t>
            </a:r>
          </a:p>
          <a:p>
            <a:r>
              <a:rPr lang="en-US" b="1" dirty="0" smtClean="0">
                <a:solidFill>
                  <a:srgbClr val="00B0F0"/>
                </a:solidFill>
                <a:latin typeface="Helvetica Light"/>
                <a:cs typeface="Helvetica Light"/>
              </a:rPr>
              <a:t>DFT, favors aligned dipoles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92282" y="2839257"/>
            <a:ext cx="295204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defRPr>
            </a:lvl1pPr>
          </a:lstStyle>
          <a:p>
            <a:r>
              <a:rPr lang="en-US" dirty="0" err="1" smtClean="0"/>
              <a:t>Antiferroelectric</a:t>
            </a:r>
            <a:r>
              <a:rPr lang="en-US" dirty="0" smtClean="0"/>
              <a:t> domains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742085" y="2840305"/>
            <a:ext cx="2637709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defRPr>
            </a:lvl1pPr>
          </a:lstStyle>
          <a:p>
            <a:r>
              <a:rPr lang="en-US" dirty="0" smtClean="0"/>
              <a:t>Ferroelectric domains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126797" y="3023923"/>
            <a:ext cx="47340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>
            <a:off x="7234668" y="3032128"/>
            <a:ext cx="47340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21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chemeClr val="tx1"/>
          </a:solidFill>
          <a:tailEnd type="none" w="med" len="lg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Light"/>
            <a:cs typeface="Helvetica Ligh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14075</TotalTime>
  <Words>1854</Words>
  <Application>Microsoft Office PowerPoint</Application>
  <PresentationFormat>On-screen Show (4:3)</PresentationFormat>
  <Paragraphs>321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BatangChe</vt:lpstr>
      <vt:lpstr>宋体</vt:lpstr>
      <vt:lpstr>Arial</vt:lpstr>
      <vt:lpstr>Calibri</vt:lpstr>
      <vt:lpstr>Calibri Light</vt:lpstr>
      <vt:lpstr>Corbel</vt:lpstr>
      <vt:lpstr>Helvetica</vt:lpstr>
      <vt:lpstr>Helvetica Light</vt:lpstr>
      <vt:lpstr>Helvetica Neue</vt:lpstr>
      <vt:lpstr>LM Roman 10</vt:lpstr>
      <vt:lpstr>Times New Roman</vt:lpstr>
      <vt:lpstr>Wingdings</vt:lpstr>
      <vt:lpstr>Office Theme</vt:lpstr>
      <vt:lpstr>Open Questions in Organometal Halide Perovskites:  Ferroelectricity, Ion migration,  and Long carrier lifetime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Glass coefficient response of MAPbI3-xClx  M1 Structures (polar)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Lane Martin</dc:creator>
  <cp:lastModifiedBy>Walker, Linda</cp:lastModifiedBy>
  <cp:revision>373</cp:revision>
  <dcterms:created xsi:type="dcterms:W3CDTF">2013-09-09T14:31:59Z</dcterms:created>
  <dcterms:modified xsi:type="dcterms:W3CDTF">2015-06-15T14:08:32Z</dcterms:modified>
</cp:coreProperties>
</file>