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45"/>
  </p:notesMasterIdLst>
  <p:sldIdLst>
    <p:sldId id="256" r:id="rId9"/>
    <p:sldId id="833" r:id="rId10"/>
    <p:sldId id="834" r:id="rId11"/>
    <p:sldId id="802" r:id="rId12"/>
    <p:sldId id="816" r:id="rId13"/>
    <p:sldId id="798" r:id="rId14"/>
    <p:sldId id="819" r:id="rId15"/>
    <p:sldId id="824" r:id="rId16"/>
    <p:sldId id="827" r:id="rId17"/>
    <p:sldId id="826" r:id="rId18"/>
    <p:sldId id="831" r:id="rId19"/>
    <p:sldId id="817" r:id="rId20"/>
    <p:sldId id="782" r:id="rId21"/>
    <p:sldId id="805" r:id="rId22"/>
    <p:sldId id="814" r:id="rId23"/>
    <p:sldId id="809" r:id="rId24"/>
    <p:sldId id="812" r:id="rId25"/>
    <p:sldId id="794" r:id="rId26"/>
    <p:sldId id="845" r:id="rId27"/>
    <p:sldId id="846" r:id="rId28"/>
    <p:sldId id="847" r:id="rId29"/>
    <p:sldId id="848" r:id="rId30"/>
    <p:sldId id="850" r:id="rId31"/>
    <p:sldId id="851" r:id="rId32"/>
    <p:sldId id="854" r:id="rId33"/>
    <p:sldId id="832" r:id="rId34"/>
    <p:sldId id="664" r:id="rId35"/>
    <p:sldId id="855" r:id="rId36"/>
    <p:sldId id="837" r:id="rId37"/>
    <p:sldId id="838" r:id="rId38"/>
    <p:sldId id="842" r:id="rId39"/>
    <p:sldId id="839" r:id="rId40"/>
    <p:sldId id="840" r:id="rId41"/>
    <p:sldId id="841" r:id="rId42"/>
    <p:sldId id="843" r:id="rId43"/>
    <p:sldId id="844" r:id="rId44"/>
  </p:sldIdLst>
  <p:sldSz cx="9144000" cy="6858000" type="screen4x3"/>
  <p:notesSz cx="6997700" cy="92837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CC00"/>
    <a:srgbClr val="000099"/>
    <a:srgbClr val="009900"/>
    <a:srgbClr val="00CC99"/>
    <a:srgbClr val="FF0000"/>
    <a:srgbClr val="80008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67" autoAdjust="0"/>
    <p:restoredTop sz="99157" autoAdjust="0"/>
  </p:normalViewPr>
  <p:slideViewPr>
    <p:cSldViewPr>
      <p:cViewPr>
        <p:scale>
          <a:sx n="76" d="100"/>
          <a:sy n="76" d="100"/>
        </p:scale>
        <p:origin x="-37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 Id="rId5" Type="http://schemas.openxmlformats.org/officeDocument/2006/relationships/image" Target="../media/image120.wmf"/><Relationship Id="rId4" Type="http://schemas.openxmlformats.org/officeDocument/2006/relationships/image" Target="../media/image1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24" tIns="46512" rIns="93024" bIns="46512" numCol="1" anchor="t" anchorCtr="0" compatLnSpc="1">
            <a:prstTxWarp prst="textNoShape">
              <a:avLst/>
            </a:prstTxWarp>
          </a:bodyPr>
          <a:lstStyle>
            <a:lvl1pPr defTabSz="930275">
              <a:defRPr sz="1200" b="0"/>
            </a:lvl1pPr>
          </a:lstStyle>
          <a:p>
            <a:pPr>
              <a:defRPr/>
            </a:pPr>
            <a:endParaRPr lang="en-US"/>
          </a:p>
        </p:txBody>
      </p:sp>
      <p:sp>
        <p:nvSpPr>
          <p:cNvPr id="5123"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3024" tIns="46512" rIns="93024" bIns="46512" numCol="1" anchor="t" anchorCtr="0" compatLnSpc="1">
            <a:prstTxWarp prst="textNoShape">
              <a:avLst/>
            </a:prstTxWarp>
          </a:bodyPr>
          <a:lstStyle>
            <a:lvl1pPr algn="r" defTabSz="930275">
              <a:defRPr sz="1200" b="0"/>
            </a:lvl1pPr>
          </a:lstStyle>
          <a:p>
            <a:pPr>
              <a:defRPr/>
            </a:pPr>
            <a:endParaRPr lang="en-US"/>
          </a:p>
        </p:txBody>
      </p:sp>
      <p:sp>
        <p:nvSpPr>
          <p:cNvPr id="48132"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0088" y="4410075"/>
            <a:ext cx="5597525" cy="4176713"/>
          </a:xfrm>
          <a:prstGeom prst="rect">
            <a:avLst/>
          </a:prstGeom>
          <a:noFill/>
          <a:ln w="9525">
            <a:noFill/>
            <a:miter lim="800000"/>
            <a:headEnd/>
            <a:tailEnd/>
          </a:ln>
          <a:effectLst/>
        </p:spPr>
        <p:txBody>
          <a:bodyPr vert="horz" wrap="square" lIns="93024" tIns="46512" rIns="93024" bIns="4651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18563"/>
            <a:ext cx="3032125" cy="463550"/>
          </a:xfrm>
          <a:prstGeom prst="rect">
            <a:avLst/>
          </a:prstGeom>
          <a:noFill/>
          <a:ln w="9525">
            <a:noFill/>
            <a:miter lim="800000"/>
            <a:headEnd/>
            <a:tailEnd/>
          </a:ln>
          <a:effectLst/>
        </p:spPr>
        <p:txBody>
          <a:bodyPr vert="horz" wrap="square" lIns="93024" tIns="46512" rIns="93024" bIns="46512" numCol="1" anchor="b" anchorCtr="0" compatLnSpc="1">
            <a:prstTxWarp prst="textNoShape">
              <a:avLst/>
            </a:prstTxWarp>
          </a:bodyPr>
          <a:lstStyle>
            <a:lvl1pPr defTabSz="930275">
              <a:defRPr sz="1200" b="0"/>
            </a:lvl1pPr>
          </a:lstStyle>
          <a:p>
            <a:pPr>
              <a:defRPr/>
            </a:pPr>
            <a:endParaRPr lang="en-US"/>
          </a:p>
        </p:txBody>
      </p:sp>
      <p:sp>
        <p:nvSpPr>
          <p:cNvPr id="5127" name="Rectangle 7"/>
          <p:cNvSpPr>
            <a:spLocks noGrp="1" noChangeArrowheads="1"/>
          </p:cNvSpPr>
          <p:nvPr>
            <p:ph type="sldNum" sz="quarter" idx="5"/>
          </p:nvPr>
        </p:nvSpPr>
        <p:spPr bwMode="auto">
          <a:xfrm>
            <a:off x="3963988" y="8818563"/>
            <a:ext cx="3032125" cy="463550"/>
          </a:xfrm>
          <a:prstGeom prst="rect">
            <a:avLst/>
          </a:prstGeom>
          <a:noFill/>
          <a:ln w="9525">
            <a:noFill/>
            <a:miter lim="800000"/>
            <a:headEnd/>
            <a:tailEnd/>
          </a:ln>
          <a:effectLst/>
        </p:spPr>
        <p:txBody>
          <a:bodyPr vert="horz" wrap="square" lIns="93024" tIns="46512" rIns="93024" bIns="46512" numCol="1" anchor="b" anchorCtr="0" compatLnSpc="1">
            <a:prstTxWarp prst="textNoShape">
              <a:avLst/>
            </a:prstTxWarp>
          </a:bodyPr>
          <a:lstStyle>
            <a:lvl1pPr algn="r" defTabSz="930275">
              <a:defRPr sz="1200" b="0"/>
            </a:lvl1pPr>
          </a:lstStyle>
          <a:p>
            <a:pPr>
              <a:defRPr/>
            </a:pPr>
            <a:fld id="{A0A7E182-D8A8-4BA2-AF80-0471A809E27B}" type="slidenum">
              <a:rPr lang="en-US"/>
              <a:pPr>
                <a:defRPr/>
              </a:pPr>
              <a:t>‹#›</a:t>
            </a:fld>
            <a:endParaRPr lang="en-US"/>
          </a:p>
        </p:txBody>
      </p:sp>
    </p:spTree>
    <p:extLst>
      <p:ext uri="{BB962C8B-B14F-4D97-AF65-F5344CB8AC3E}">
        <p14:creationId xmlns:p14="http://schemas.microsoft.com/office/powerpoint/2010/main" val="8917226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b="1">
                <a:solidFill>
                  <a:schemeClr val="tx1"/>
                </a:solidFill>
                <a:latin typeface="Arial" charset="0"/>
              </a:defRPr>
            </a:lvl1pPr>
            <a:lvl2pPr marL="742950" indent="-285750" defTabSz="930275" eaLnBrk="0" hangingPunct="0">
              <a:defRPr b="1">
                <a:solidFill>
                  <a:schemeClr val="tx1"/>
                </a:solidFill>
                <a:latin typeface="Arial" charset="0"/>
              </a:defRPr>
            </a:lvl2pPr>
            <a:lvl3pPr marL="1143000" indent="-228600" defTabSz="930275" eaLnBrk="0" hangingPunct="0">
              <a:defRPr b="1">
                <a:solidFill>
                  <a:schemeClr val="tx1"/>
                </a:solidFill>
                <a:latin typeface="Arial" charset="0"/>
              </a:defRPr>
            </a:lvl3pPr>
            <a:lvl4pPr marL="1600200" indent="-228600" defTabSz="930275" eaLnBrk="0" hangingPunct="0">
              <a:defRPr b="1">
                <a:solidFill>
                  <a:schemeClr val="tx1"/>
                </a:solidFill>
                <a:latin typeface="Arial" charset="0"/>
              </a:defRPr>
            </a:lvl4pPr>
            <a:lvl5pPr marL="2057400" indent="-228600" defTabSz="930275" eaLnBrk="0" hangingPunct="0">
              <a:defRPr b="1">
                <a:solidFill>
                  <a:schemeClr val="tx1"/>
                </a:solidFill>
                <a:latin typeface="Arial" charset="0"/>
              </a:defRPr>
            </a:lvl5pPr>
            <a:lvl6pPr marL="2514600" indent="-228600" defTabSz="930275" eaLnBrk="0" fontAlgn="base" hangingPunct="0">
              <a:spcBef>
                <a:spcPct val="0"/>
              </a:spcBef>
              <a:spcAft>
                <a:spcPct val="0"/>
              </a:spcAft>
              <a:defRPr b="1">
                <a:solidFill>
                  <a:schemeClr val="tx1"/>
                </a:solidFill>
                <a:latin typeface="Arial" charset="0"/>
              </a:defRPr>
            </a:lvl6pPr>
            <a:lvl7pPr marL="2971800" indent="-228600" defTabSz="930275" eaLnBrk="0" fontAlgn="base" hangingPunct="0">
              <a:spcBef>
                <a:spcPct val="0"/>
              </a:spcBef>
              <a:spcAft>
                <a:spcPct val="0"/>
              </a:spcAft>
              <a:defRPr b="1">
                <a:solidFill>
                  <a:schemeClr val="tx1"/>
                </a:solidFill>
                <a:latin typeface="Arial" charset="0"/>
              </a:defRPr>
            </a:lvl7pPr>
            <a:lvl8pPr marL="3429000" indent="-228600" defTabSz="930275" eaLnBrk="0" fontAlgn="base" hangingPunct="0">
              <a:spcBef>
                <a:spcPct val="0"/>
              </a:spcBef>
              <a:spcAft>
                <a:spcPct val="0"/>
              </a:spcAft>
              <a:defRPr b="1">
                <a:solidFill>
                  <a:schemeClr val="tx1"/>
                </a:solidFill>
                <a:latin typeface="Arial" charset="0"/>
              </a:defRPr>
            </a:lvl8pPr>
            <a:lvl9pPr marL="3886200" indent="-228600" defTabSz="930275" eaLnBrk="0" fontAlgn="base" hangingPunct="0">
              <a:spcBef>
                <a:spcPct val="0"/>
              </a:spcBef>
              <a:spcAft>
                <a:spcPct val="0"/>
              </a:spcAft>
              <a:defRPr b="1">
                <a:solidFill>
                  <a:schemeClr val="tx1"/>
                </a:solidFill>
                <a:latin typeface="Arial" charset="0"/>
              </a:defRPr>
            </a:lvl9pPr>
          </a:lstStyle>
          <a:p>
            <a:pPr eaLnBrk="1" hangingPunct="1"/>
            <a:fld id="{72A94E0C-6A90-4BD1-92E0-B2EE9B846457}" type="slidenum">
              <a:rPr lang="en-US" b="0" smtClean="0"/>
              <a:pPr eaLnBrk="1" hangingPunct="1"/>
              <a:t>1</a:t>
            </a:fld>
            <a:endParaRPr lang="en-US" b="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9" eaLnBrk="0" hangingPunct="0">
              <a:defRPr b="1">
                <a:solidFill>
                  <a:schemeClr val="tx1"/>
                </a:solidFill>
                <a:latin typeface="Arial" charset="0"/>
              </a:defRPr>
            </a:lvl1pPr>
            <a:lvl2pPr marL="742873" indent="-285721" defTabSz="930179" eaLnBrk="0" hangingPunct="0">
              <a:defRPr b="1">
                <a:solidFill>
                  <a:schemeClr val="tx1"/>
                </a:solidFill>
                <a:latin typeface="Arial" charset="0"/>
              </a:defRPr>
            </a:lvl2pPr>
            <a:lvl3pPr marL="1142883" indent="-228577" defTabSz="930179" eaLnBrk="0" hangingPunct="0">
              <a:defRPr b="1">
                <a:solidFill>
                  <a:schemeClr val="tx1"/>
                </a:solidFill>
                <a:latin typeface="Arial" charset="0"/>
              </a:defRPr>
            </a:lvl3pPr>
            <a:lvl4pPr marL="1600036" indent="-228577" defTabSz="930179" eaLnBrk="0" hangingPunct="0">
              <a:defRPr b="1">
                <a:solidFill>
                  <a:schemeClr val="tx1"/>
                </a:solidFill>
                <a:latin typeface="Arial" charset="0"/>
              </a:defRPr>
            </a:lvl4pPr>
            <a:lvl5pPr marL="2057189" indent="-228577" defTabSz="930179" eaLnBrk="0" hangingPunct="0">
              <a:defRPr b="1">
                <a:solidFill>
                  <a:schemeClr val="tx1"/>
                </a:solidFill>
                <a:latin typeface="Arial" charset="0"/>
              </a:defRPr>
            </a:lvl5pPr>
            <a:lvl6pPr marL="2514343" indent="-228577" defTabSz="930179" eaLnBrk="0" fontAlgn="base" hangingPunct="0">
              <a:spcBef>
                <a:spcPct val="0"/>
              </a:spcBef>
              <a:spcAft>
                <a:spcPct val="0"/>
              </a:spcAft>
              <a:defRPr b="1">
                <a:solidFill>
                  <a:schemeClr val="tx1"/>
                </a:solidFill>
                <a:latin typeface="Arial" charset="0"/>
              </a:defRPr>
            </a:lvl6pPr>
            <a:lvl7pPr marL="2971496" indent="-228577" defTabSz="930179" eaLnBrk="0" fontAlgn="base" hangingPunct="0">
              <a:spcBef>
                <a:spcPct val="0"/>
              </a:spcBef>
              <a:spcAft>
                <a:spcPct val="0"/>
              </a:spcAft>
              <a:defRPr b="1">
                <a:solidFill>
                  <a:schemeClr val="tx1"/>
                </a:solidFill>
                <a:latin typeface="Arial" charset="0"/>
              </a:defRPr>
            </a:lvl7pPr>
            <a:lvl8pPr marL="3428649" indent="-228577" defTabSz="930179" eaLnBrk="0" fontAlgn="base" hangingPunct="0">
              <a:spcBef>
                <a:spcPct val="0"/>
              </a:spcBef>
              <a:spcAft>
                <a:spcPct val="0"/>
              </a:spcAft>
              <a:defRPr b="1">
                <a:solidFill>
                  <a:schemeClr val="tx1"/>
                </a:solidFill>
                <a:latin typeface="Arial" charset="0"/>
              </a:defRPr>
            </a:lvl8pPr>
            <a:lvl9pPr marL="3885802" indent="-228577" defTabSz="930179" eaLnBrk="0" fontAlgn="base" hangingPunct="0">
              <a:spcBef>
                <a:spcPct val="0"/>
              </a:spcBef>
              <a:spcAft>
                <a:spcPct val="0"/>
              </a:spcAft>
              <a:defRPr b="1">
                <a:solidFill>
                  <a:schemeClr val="tx1"/>
                </a:solidFill>
                <a:latin typeface="Arial" charset="0"/>
              </a:defRPr>
            </a:lvl9pPr>
          </a:lstStyle>
          <a:p>
            <a:pPr eaLnBrk="1" hangingPunct="1"/>
            <a:fld id="{08E864A4-82B1-4322-98A4-468C7D3D581C}" type="slidenum">
              <a:rPr lang="en-US" b="0" smtClean="0">
                <a:solidFill>
                  <a:prstClr val="black"/>
                </a:solidFill>
              </a:rPr>
              <a:pPr eaLnBrk="1" hangingPunct="1"/>
              <a:t>10</a:t>
            </a:fld>
            <a:endParaRPr lang="en-US" b="0" smtClean="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9" eaLnBrk="0" hangingPunct="0">
              <a:defRPr b="1">
                <a:solidFill>
                  <a:schemeClr val="tx1"/>
                </a:solidFill>
                <a:latin typeface="Arial" charset="0"/>
              </a:defRPr>
            </a:lvl1pPr>
            <a:lvl2pPr marL="742873" indent="-285721" defTabSz="930179" eaLnBrk="0" hangingPunct="0">
              <a:defRPr b="1">
                <a:solidFill>
                  <a:schemeClr val="tx1"/>
                </a:solidFill>
                <a:latin typeface="Arial" charset="0"/>
              </a:defRPr>
            </a:lvl2pPr>
            <a:lvl3pPr marL="1142883" indent="-228577" defTabSz="930179" eaLnBrk="0" hangingPunct="0">
              <a:defRPr b="1">
                <a:solidFill>
                  <a:schemeClr val="tx1"/>
                </a:solidFill>
                <a:latin typeface="Arial" charset="0"/>
              </a:defRPr>
            </a:lvl3pPr>
            <a:lvl4pPr marL="1600036" indent="-228577" defTabSz="930179" eaLnBrk="0" hangingPunct="0">
              <a:defRPr b="1">
                <a:solidFill>
                  <a:schemeClr val="tx1"/>
                </a:solidFill>
                <a:latin typeface="Arial" charset="0"/>
              </a:defRPr>
            </a:lvl4pPr>
            <a:lvl5pPr marL="2057189" indent="-228577" defTabSz="930179" eaLnBrk="0" hangingPunct="0">
              <a:defRPr b="1">
                <a:solidFill>
                  <a:schemeClr val="tx1"/>
                </a:solidFill>
                <a:latin typeface="Arial" charset="0"/>
              </a:defRPr>
            </a:lvl5pPr>
            <a:lvl6pPr marL="2514343" indent="-228577" defTabSz="930179" eaLnBrk="0" fontAlgn="base" hangingPunct="0">
              <a:spcBef>
                <a:spcPct val="0"/>
              </a:spcBef>
              <a:spcAft>
                <a:spcPct val="0"/>
              </a:spcAft>
              <a:defRPr b="1">
                <a:solidFill>
                  <a:schemeClr val="tx1"/>
                </a:solidFill>
                <a:latin typeface="Arial" charset="0"/>
              </a:defRPr>
            </a:lvl6pPr>
            <a:lvl7pPr marL="2971496" indent="-228577" defTabSz="930179" eaLnBrk="0" fontAlgn="base" hangingPunct="0">
              <a:spcBef>
                <a:spcPct val="0"/>
              </a:spcBef>
              <a:spcAft>
                <a:spcPct val="0"/>
              </a:spcAft>
              <a:defRPr b="1">
                <a:solidFill>
                  <a:schemeClr val="tx1"/>
                </a:solidFill>
                <a:latin typeface="Arial" charset="0"/>
              </a:defRPr>
            </a:lvl7pPr>
            <a:lvl8pPr marL="3428649" indent="-228577" defTabSz="930179" eaLnBrk="0" fontAlgn="base" hangingPunct="0">
              <a:spcBef>
                <a:spcPct val="0"/>
              </a:spcBef>
              <a:spcAft>
                <a:spcPct val="0"/>
              </a:spcAft>
              <a:defRPr b="1">
                <a:solidFill>
                  <a:schemeClr val="tx1"/>
                </a:solidFill>
                <a:latin typeface="Arial" charset="0"/>
              </a:defRPr>
            </a:lvl8pPr>
            <a:lvl9pPr marL="3885802" indent="-228577" defTabSz="930179" eaLnBrk="0" fontAlgn="base" hangingPunct="0">
              <a:spcBef>
                <a:spcPct val="0"/>
              </a:spcBef>
              <a:spcAft>
                <a:spcPct val="0"/>
              </a:spcAft>
              <a:defRPr b="1">
                <a:solidFill>
                  <a:schemeClr val="tx1"/>
                </a:solidFill>
                <a:latin typeface="Arial" charset="0"/>
              </a:defRPr>
            </a:lvl9pPr>
          </a:lstStyle>
          <a:p>
            <a:pPr eaLnBrk="1" hangingPunct="1"/>
            <a:fld id="{08E864A4-82B1-4322-98A4-468C7D3D581C}" type="slidenum">
              <a:rPr lang="en-US" b="0" smtClean="0"/>
              <a:pPr eaLnBrk="1" hangingPunct="1"/>
              <a:t>11</a:t>
            </a:fld>
            <a:endParaRPr lang="en-US" b="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b="1">
                <a:solidFill>
                  <a:schemeClr val="tx1"/>
                </a:solidFill>
                <a:latin typeface="Arial" charset="0"/>
              </a:defRPr>
            </a:lvl1pPr>
            <a:lvl2pPr marL="742950" indent="-285750" defTabSz="930275" eaLnBrk="0" hangingPunct="0">
              <a:defRPr b="1">
                <a:solidFill>
                  <a:schemeClr val="tx1"/>
                </a:solidFill>
                <a:latin typeface="Arial" charset="0"/>
              </a:defRPr>
            </a:lvl2pPr>
            <a:lvl3pPr marL="1143000" indent="-228600" defTabSz="930275" eaLnBrk="0" hangingPunct="0">
              <a:defRPr b="1">
                <a:solidFill>
                  <a:schemeClr val="tx1"/>
                </a:solidFill>
                <a:latin typeface="Arial" charset="0"/>
              </a:defRPr>
            </a:lvl3pPr>
            <a:lvl4pPr marL="1600200" indent="-228600" defTabSz="930275" eaLnBrk="0" hangingPunct="0">
              <a:defRPr b="1">
                <a:solidFill>
                  <a:schemeClr val="tx1"/>
                </a:solidFill>
                <a:latin typeface="Arial" charset="0"/>
              </a:defRPr>
            </a:lvl4pPr>
            <a:lvl5pPr marL="2057400" indent="-228600" defTabSz="930275" eaLnBrk="0" hangingPunct="0">
              <a:defRPr b="1">
                <a:solidFill>
                  <a:schemeClr val="tx1"/>
                </a:solidFill>
                <a:latin typeface="Arial" charset="0"/>
              </a:defRPr>
            </a:lvl5pPr>
            <a:lvl6pPr marL="2514600" indent="-228600" defTabSz="930275" eaLnBrk="0" fontAlgn="base" hangingPunct="0">
              <a:spcBef>
                <a:spcPct val="0"/>
              </a:spcBef>
              <a:spcAft>
                <a:spcPct val="0"/>
              </a:spcAft>
              <a:defRPr b="1">
                <a:solidFill>
                  <a:schemeClr val="tx1"/>
                </a:solidFill>
                <a:latin typeface="Arial" charset="0"/>
              </a:defRPr>
            </a:lvl6pPr>
            <a:lvl7pPr marL="2971800" indent="-228600" defTabSz="930275" eaLnBrk="0" fontAlgn="base" hangingPunct="0">
              <a:spcBef>
                <a:spcPct val="0"/>
              </a:spcBef>
              <a:spcAft>
                <a:spcPct val="0"/>
              </a:spcAft>
              <a:defRPr b="1">
                <a:solidFill>
                  <a:schemeClr val="tx1"/>
                </a:solidFill>
                <a:latin typeface="Arial" charset="0"/>
              </a:defRPr>
            </a:lvl7pPr>
            <a:lvl8pPr marL="3429000" indent="-228600" defTabSz="930275" eaLnBrk="0" fontAlgn="base" hangingPunct="0">
              <a:spcBef>
                <a:spcPct val="0"/>
              </a:spcBef>
              <a:spcAft>
                <a:spcPct val="0"/>
              </a:spcAft>
              <a:defRPr b="1">
                <a:solidFill>
                  <a:schemeClr val="tx1"/>
                </a:solidFill>
                <a:latin typeface="Arial" charset="0"/>
              </a:defRPr>
            </a:lvl8pPr>
            <a:lvl9pPr marL="3886200" indent="-228600" defTabSz="930275" eaLnBrk="0" fontAlgn="base" hangingPunct="0">
              <a:spcBef>
                <a:spcPct val="0"/>
              </a:spcBef>
              <a:spcAft>
                <a:spcPct val="0"/>
              </a:spcAft>
              <a:defRPr b="1">
                <a:solidFill>
                  <a:schemeClr val="tx1"/>
                </a:solidFill>
                <a:latin typeface="Arial" charset="0"/>
              </a:defRPr>
            </a:lvl9pPr>
          </a:lstStyle>
          <a:p>
            <a:pPr eaLnBrk="1" hangingPunct="1"/>
            <a:fld id="{FA5FD9F7-470B-4F01-9268-3E9672B4D1C0}" type="slidenum">
              <a:rPr lang="en-US" b="0" smtClean="0"/>
              <a:pPr eaLnBrk="1" hangingPunct="1"/>
              <a:t>12</a:t>
            </a:fld>
            <a:endParaRPr lang="en-US" b="0" smtClean="0"/>
          </a:p>
        </p:txBody>
      </p:sp>
      <p:sp>
        <p:nvSpPr>
          <p:cNvPr id="63491" name="Rectangle 2"/>
          <p:cNvSpPr>
            <a:spLocks noGrp="1" noRot="1" noChangeAspect="1" noChangeArrowheads="1" noTextEdit="1"/>
          </p:cNvSpPr>
          <p:nvPr>
            <p:ph type="sldImg"/>
          </p:nvPr>
        </p:nvSpPr>
        <p:spPr>
          <a:xfrm>
            <a:off x="1190625" y="695325"/>
            <a:ext cx="4616450" cy="3462338"/>
          </a:xfrm>
          <a:ln/>
        </p:spPr>
      </p:sp>
      <p:sp>
        <p:nvSpPr>
          <p:cNvPr id="63492" name="Rectangle 3"/>
          <p:cNvSpPr>
            <a:spLocks noGrp="1" noChangeArrowheads="1"/>
          </p:cNvSpPr>
          <p:nvPr>
            <p:ph type="body" idx="1"/>
          </p:nvPr>
        </p:nvSpPr>
        <p:spPr>
          <a:xfrm>
            <a:off x="933450" y="4389438"/>
            <a:ext cx="5130800" cy="4230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b="1">
                <a:solidFill>
                  <a:schemeClr val="tx1"/>
                </a:solidFill>
                <a:latin typeface="Arial" charset="0"/>
              </a:defRPr>
            </a:lvl1pPr>
            <a:lvl2pPr marL="742950" indent="-285750" defTabSz="930275" eaLnBrk="0" hangingPunct="0">
              <a:defRPr b="1">
                <a:solidFill>
                  <a:schemeClr val="tx1"/>
                </a:solidFill>
                <a:latin typeface="Arial" charset="0"/>
              </a:defRPr>
            </a:lvl2pPr>
            <a:lvl3pPr marL="1143000" indent="-228600" defTabSz="930275" eaLnBrk="0" hangingPunct="0">
              <a:defRPr b="1">
                <a:solidFill>
                  <a:schemeClr val="tx1"/>
                </a:solidFill>
                <a:latin typeface="Arial" charset="0"/>
              </a:defRPr>
            </a:lvl3pPr>
            <a:lvl4pPr marL="1600200" indent="-228600" defTabSz="930275" eaLnBrk="0" hangingPunct="0">
              <a:defRPr b="1">
                <a:solidFill>
                  <a:schemeClr val="tx1"/>
                </a:solidFill>
                <a:latin typeface="Arial" charset="0"/>
              </a:defRPr>
            </a:lvl4pPr>
            <a:lvl5pPr marL="2057400" indent="-228600" defTabSz="930275" eaLnBrk="0" hangingPunct="0">
              <a:defRPr b="1">
                <a:solidFill>
                  <a:schemeClr val="tx1"/>
                </a:solidFill>
                <a:latin typeface="Arial" charset="0"/>
              </a:defRPr>
            </a:lvl5pPr>
            <a:lvl6pPr marL="2514600" indent="-228600" defTabSz="930275" eaLnBrk="0" fontAlgn="base" hangingPunct="0">
              <a:spcBef>
                <a:spcPct val="0"/>
              </a:spcBef>
              <a:spcAft>
                <a:spcPct val="0"/>
              </a:spcAft>
              <a:defRPr b="1">
                <a:solidFill>
                  <a:schemeClr val="tx1"/>
                </a:solidFill>
                <a:latin typeface="Arial" charset="0"/>
              </a:defRPr>
            </a:lvl6pPr>
            <a:lvl7pPr marL="2971800" indent="-228600" defTabSz="930275" eaLnBrk="0" fontAlgn="base" hangingPunct="0">
              <a:spcBef>
                <a:spcPct val="0"/>
              </a:spcBef>
              <a:spcAft>
                <a:spcPct val="0"/>
              </a:spcAft>
              <a:defRPr b="1">
                <a:solidFill>
                  <a:schemeClr val="tx1"/>
                </a:solidFill>
                <a:latin typeface="Arial" charset="0"/>
              </a:defRPr>
            </a:lvl7pPr>
            <a:lvl8pPr marL="3429000" indent="-228600" defTabSz="930275" eaLnBrk="0" fontAlgn="base" hangingPunct="0">
              <a:spcBef>
                <a:spcPct val="0"/>
              </a:spcBef>
              <a:spcAft>
                <a:spcPct val="0"/>
              </a:spcAft>
              <a:defRPr b="1">
                <a:solidFill>
                  <a:schemeClr val="tx1"/>
                </a:solidFill>
                <a:latin typeface="Arial" charset="0"/>
              </a:defRPr>
            </a:lvl8pPr>
            <a:lvl9pPr marL="3886200" indent="-228600" defTabSz="930275" eaLnBrk="0" fontAlgn="base" hangingPunct="0">
              <a:spcBef>
                <a:spcPct val="0"/>
              </a:spcBef>
              <a:spcAft>
                <a:spcPct val="0"/>
              </a:spcAft>
              <a:defRPr b="1">
                <a:solidFill>
                  <a:schemeClr val="tx1"/>
                </a:solidFill>
                <a:latin typeface="Arial" charset="0"/>
              </a:defRPr>
            </a:lvl9pPr>
          </a:lstStyle>
          <a:p>
            <a:pPr eaLnBrk="1" hangingPunct="1"/>
            <a:fld id="{08E864A4-82B1-4322-98A4-468C7D3D581C}" type="slidenum">
              <a:rPr lang="en-US" b="0" smtClean="0"/>
              <a:pPr eaLnBrk="1" hangingPunct="1"/>
              <a:t>13</a:t>
            </a:fld>
            <a:endParaRPr lang="en-US" b="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b="1">
                <a:solidFill>
                  <a:schemeClr val="tx1"/>
                </a:solidFill>
                <a:latin typeface="Arial" charset="0"/>
              </a:defRPr>
            </a:lvl1pPr>
            <a:lvl2pPr marL="742950" indent="-285750" defTabSz="930275" eaLnBrk="0" hangingPunct="0">
              <a:defRPr b="1">
                <a:solidFill>
                  <a:schemeClr val="tx1"/>
                </a:solidFill>
                <a:latin typeface="Arial" charset="0"/>
              </a:defRPr>
            </a:lvl2pPr>
            <a:lvl3pPr marL="1143000" indent="-228600" defTabSz="930275" eaLnBrk="0" hangingPunct="0">
              <a:defRPr b="1">
                <a:solidFill>
                  <a:schemeClr val="tx1"/>
                </a:solidFill>
                <a:latin typeface="Arial" charset="0"/>
              </a:defRPr>
            </a:lvl3pPr>
            <a:lvl4pPr marL="1600200" indent="-228600" defTabSz="930275" eaLnBrk="0" hangingPunct="0">
              <a:defRPr b="1">
                <a:solidFill>
                  <a:schemeClr val="tx1"/>
                </a:solidFill>
                <a:latin typeface="Arial" charset="0"/>
              </a:defRPr>
            </a:lvl4pPr>
            <a:lvl5pPr marL="2057400" indent="-228600" defTabSz="930275" eaLnBrk="0" hangingPunct="0">
              <a:defRPr b="1">
                <a:solidFill>
                  <a:schemeClr val="tx1"/>
                </a:solidFill>
                <a:latin typeface="Arial" charset="0"/>
              </a:defRPr>
            </a:lvl5pPr>
            <a:lvl6pPr marL="2514600" indent="-228600" defTabSz="930275" eaLnBrk="0" fontAlgn="base" hangingPunct="0">
              <a:spcBef>
                <a:spcPct val="0"/>
              </a:spcBef>
              <a:spcAft>
                <a:spcPct val="0"/>
              </a:spcAft>
              <a:defRPr b="1">
                <a:solidFill>
                  <a:schemeClr val="tx1"/>
                </a:solidFill>
                <a:latin typeface="Arial" charset="0"/>
              </a:defRPr>
            </a:lvl6pPr>
            <a:lvl7pPr marL="2971800" indent="-228600" defTabSz="930275" eaLnBrk="0" fontAlgn="base" hangingPunct="0">
              <a:spcBef>
                <a:spcPct val="0"/>
              </a:spcBef>
              <a:spcAft>
                <a:spcPct val="0"/>
              </a:spcAft>
              <a:defRPr b="1">
                <a:solidFill>
                  <a:schemeClr val="tx1"/>
                </a:solidFill>
                <a:latin typeface="Arial" charset="0"/>
              </a:defRPr>
            </a:lvl7pPr>
            <a:lvl8pPr marL="3429000" indent="-228600" defTabSz="930275" eaLnBrk="0" fontAlgn="base" hangingPunct="0">
              <a:spcBef>
                <a:spcPct val="0"/>
              </a:spcBef>
              <a:spcAft>
                <a:spcPct val="0"/>
              </a:spcAft>
              <a:defRPr b="1">
                <a:solidFill>
                  <a:schemeClr val="tx1"/>
                </a:solidFill>
                <a:latin typeface="Arial" charset="0"/>
              </a:defRPr>
            </a:lvl8pPr>
            <a:lvl9pPr marL="3886200" indent="-228600" defTabSz="930275" eaLnBrk="0" fontAlgn="base" hangingPunct="0">
              <a:spcBef>
                <a:spcPct val="0"/>
              </a:spcBef>
              <a:spcAft>
                <a:spcPct val="0"/>
              </a:spcAft>
              <a:defRPr b="1">
                <a:solidFill>
                  <a:schemeClr val="tx1"/>
                </a:solidFill>
                <a:latin typeface="Arial" charset="0"/>
              </a:defRPr>
            </a:lvl9pPr>
          </a:lstStyle>
          <a:p>
            <a:pPr eaLnBrk="1" hangingPunct="1"/>
            <a:fld id="{08E864A4-82B1-4322-98A4-468C7D3D581C}" type="slidenum">
              <a:rPr lang="en-US" b="0" smtClean="0"/>
              <a:pPr eaLnBrk="1" hangingPunct="1"/>
              <a:t>14</a:t>
            </a:fld>
            <a:endParaRPr lang="en-US" b="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b="1">
                <a:solidFill>
                  <a:schemeClr val="tx1"/>
                </a:solidFill>
                <a:latin typeface="Arial" charset="0"/>
              </a:defRPr>
            </a:lvl1pPr>
            <a:lvl2pPr marL="742950" indent="-285750" defTabSz="930275" eaLnBrk="0" hangingPunct="0">
              <a:defRPr b="1">
                <a:solidFill>
                  <a:schemeClr val="tx1"/>
                </a:solidFill>
                <a:latin typeface="Arial" charset="0"/>
              </a:defRPr>
            </a:lvl2pPr>
            <a:lvl3pPr marL="1143000" indent="-228600" defTabSz="930275" eaLnBrk="0" hangingPunct="0">
              <a:defRPr b="1">
                <a:solidFill>
                  <a:schemeClr val="tx1"/>
                </a:solidFill>
                <a:latin typeface="Arial" charset="0"/>
              </a:defRPr>
            </a:lvl3pPr>
            <a:lvl4pPr marL="1600200" indent="-228600" defTabSz="930275" eaLnBrk="0" hangingPunct="0">
              <a:defRPr b="1">
                <a:solidFill>
                  <a:schemeClr val="tx1"/>
                </a:solidFill>
                <a:latin typeface="Arial" charset="0"/>
              </a:defRPr>
            </a:lvl4pPr>
            <a:lvl5pPr marL="2057400" indent="-228600" defTabSz="930275" eaLnBrk="0" hangingPunct="0">
              <a:defRPr b="1">
                <a:solidFill>
                  <a:schemeClr val="tx1"/>
                </a:solidFill>
                <a:latin typeface="Arial" charset="0"/>
              </a:defRPr>
            </a:lvl5pPr>
            <a:lvl6pPr marL="2514600" indent="-228600" defTabSz="930275" eaLnBrk="0" fontAlgn="base" hangingPunct="0">
              <a:spcBef>
                <a:spcPct val="0"/>
              </a:spcBef>
              <a:spcAft>
                <a:spcPct val="0"/>
              </a:spcAft>
              <a:defRPr b="1">
                <a:solidFill>
                  <a:schemeClr val="tx1"/>
                </a:solidFill>
                <a:latin typeface="Arial" charset="0"/>
              </a:defRPr>
            </a:lvl6pPr>
            <a:lvl7pPr marL="2971800" indent="-228600" defTabSz="930275" eaLnBrk="0" fontAlgn="base" hangingPunct="0">
              <a:spcBef>
                <a:spcPct val="0"/>
              </a:spcBef>
              <a:spcAft>
                <a:spcPct val="0"/>
              </a:spcAft>
              <a:defRPr b="1">
                <a:solidFill>
                  <a:schemeClr val="tx1"/>
                </a:solidFill>
                <a:latin typeface="Arial" charset="0"/>
              </a:defRPr>
            </a:lvl7pPr>
            <a:lvl8pPr marL="3429000" indent="-228600" defTabSz="930275" eaLnBrk="0" fontAlgn="base" hangingPunct="0">
              <a:spcBef>
                <a:spcPct val="0"/>
              </a:spcBef>
              <a:spcAft>
                <a:spcPct val="0"/>
              </a:spcAft>
              <a:defRPr b="1">
                <a:solidFill>
                  <a:schemeClr val="tx1"/>
                </a:solidFill>
                <a:latin typeface="Arial" charset="0"/>
              </a:defRPr>
            </a:lvl8pPr>
            <a:lvl9pPr marL="3886200" indent="-228600" defTabSz="930275" eaLnBrk="0" fontAlgn="base" hangingPunct="0">
              <a:spcBef>
                <a:spcPct val="0"/>
              </a:spcBef>
              <a:spcAft>
                <a:spcPct val="0"/>
              </a:spcAft>
              <a:defRPr b="1">
                <a:solidFill>
                  <a:schemeClr val="tx1"/>
                </a:solidFill>
                <a:latin typeface="Arial" charset="0"/>
              </a:defRPr>
            </a:lvl9pPr>
          </a:lstStyle>
          <a:p>
            <a:pPr eaLnBrk="1" hangingPunct="1"/>
            <a:fld id="{08E864A4-82B1-4322-98A4-468C7D3D581C}" type="slidenum">
              <a:rPr lang="en-US" b="0" smtClean="0"/>
              <a:pPr eaLnBrk="1" hangingPunct="1"/>
              <a:t>15</a:t>
            </a:fld>
            <a:endParaRPr lang="en-US" b="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b="1">
                <a:solidFill>
                  <a:schemeClr val="tx1"/>
                </a:solidFill>
                <a:latin typeface="Arial" charset="0"/>
              </a:defRPr>
            </a:lvl1pPr>
            <a:lvl2pPr marL="742950" indent="-285750" defTabSz="930275" eaLnBrk="0" hangingPunct="0">
              <a:defRPr b="1">
                <a:solidFill>
                  <a:schemeClr val="tx1"/>
                </a:solidFill>
                <a:latin typeface="Arial" charset="0"/>
              </a:defRPr>
            </a:lvl2pPr>
            <a:lvl3pPr marL="1143000" indent="-228600" defTabSz="930275" eaLnBrk="0" hangingPunct="0">
              <a:defRPr b="1">
                <a:solidFill>
                  <a:schemeClr val="tx1"/>
                </a:solidFill>
                <a:latin typeface="Arial" charset="0"/>
              </a:defRPr>
            </a:lvl3pPr>
            <a:lvl4pPr marL="1600200" indent="-228600" defTabSz="930275" eaLnBrk="0" hangingPunct="0">
              <a:defRPr b="1">
                <a:solidFill>
                  <a:schemeClr val="tx1"/>
                </a:solidFill>
                <a:latin typeface="Arial" charset="0"/>
              </a:defRPr>
            </a:lvl4pPr>
            <a:lvl5pPr marL="2057400" indent="-228600" defTabSz="930275" eaLnBrk="0" hangingPunct="0">
              <a:defRPr b="1">
                <a:solidFill>
                  <a:schemeClr val="tx1"/>
                </a:solidFill>
                <a:latin typeface="Arial" charset="0"/>
              </a:defRPr>
            </a:lvl5pPr>
            <a:lvl6pPr marL="2514600" indent="-228600" defTabSz="930275" eaLnBrk="0" fontAlgn="base" hangingPunct="0">
              <a:spcBef>
                <a:spcPct val="0"/>
              </a:spcBef>
              <a:spcAft>
                <a:spcPct val="0"/>
              </a:spcAft>
              <a:defRPr b="1">
                <a:solidFill>
                  <a:schemeClr val="tx1"/>
                </a:solidFill>
                <a:latin typeface="Arial" charset="0"/>
              </a:defRPr>
            </a:lvl6pPr>
            <a:lvl7pPr marL="2971800" indent="-228600" defTabSz="930275" eaLnBrk="0" fontAlgn="base" hangingPunct="0">
              <a:spcBef>
                <a:spcPct val="0"/>
              </a:spcBef>
              <a:spcAft>
                <a:spcPct val="0"/>
              </a:spcAft>
              <a:defRPr b="1">
                <a:solidFill>
                  <a:schemeClr val="tx1"/>
                </a:solidFill>
                <a:latin typeface="Arial" charset="0"/>
              </a:defRPr>
            </a:lvl7pPr>
            <a:lvl8pPr marL="3429000" indent="-228600" defTabSz="930275" eaLnBrk="0" fontAlgn="base" hangingPunct="0">
              <a:spcBef>
                <a:spcPct val="0"/>
              </a:spcBef>
              <a:spcAft>
                <a:spcPct val="0"/>
              </a:spcAft>
              <a:defRPr b="1">
                <a:solidFill>
                  <a:schemeClr val="tx1"/>
                </a:solidFill>
                <a:latin typeface="Arial" charset="0"/>
              </a:defRPr>
            </a:lvl8pPr>
            <a:lvl9pPr marL="3886200" indent="-228600" defTabSz="930275" eaLnBrk="0" fontAlgn="base" hangingPunct="0">
              <a:spcBef>
                <a:spcPct val="0"/>
              </a:spcBef>
              <a:spcAft>
                <a:spcPct val="0"/>
              </a:spcAft>
              <a:defRPr b="1">
                <a:solidFill>
                  <a:schemeClr val="tx1"/>
                </a:solidFill>
                <a:latin typeface="Arial" charset="0"/>
              </a:defRPr>
            </a:lvl9pPr>
          </a:lstStyle>
          <a:p>
            <a:pPr eaLnBrk="1" hangingPunct="1"/>
            <a:fld id="{08E864A4-82B1-4322-98A4-468C7D3D581C}" type="slidenum">
              <a:rPr lang="en-US" b="0" smtClean="0"/>
              <a:pPr eaLnBrk="1" hangingPunct="1"/>
              <a:t>16</a:t>
            </a:fld>
            <a:endParaRPr lang="en-US" b="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b="1">
                <a:solidFill>
                  <a:schemeClr val="tx1"/>
                </a:solidFill>
                <a:latin typeface="Arial" charset="0"/>
              </a:defRPr>
            </a:lvl1pPr>
            <a:lvl2pPr marL="742950" indent="-285750" defTabSz="930275" eaLnBrk="0" hangingPunct="0">
              <a:defRPr b="1">
                <a:solidFill>
                  <a:schemeClr val="tx1"/>
                </a:solidFill>
                <a:latin typeface="Arial" charset="0"/>
              </a:defRPr>
            </a:lvl2pPr>
            <a:lvl3pPr marL="1143000" indent="-228600" defTabSz="930275" eaLnBrk="0" hangingPunct="0">
              <a:defRPr b="1">
                <a:solidFill>
                  <a:schemeClr val="tx1"/>
                </a:solidFill>
                <a:latin typeface="Arial" charset="0"/>
              </a:defRPr>
            </a:lvl3pPr>
            <a:lvl4pPr marL="1600200" indent="-228600" defTabSz="930275" eaLnBrk="0" hangingPunct="0">
              <a:defRPr b="1">
                <a:solidFill>
                  <a:schemeClr val="tx1"/>
                </a:solidFill>
                <a:latin typeface="Arial" charset="0"/>
              </a:defRPr>
            </a:lvl4pPr>
            <a:lvl5pPr marL="2057400" indent="-228600" defTabSz="930275" eaLnBrk="0" hangingPunct="0">
              <a:defRPr b="1">
                <a:solidFill>
                  <a:schemeClr val="tx1"/>
                </a:solidFill>
                <a:latin typeface="Arial" charset="0"/>
              </a:defRPr>
            </a:lvl5pPr>
            <a:lvl6pPr marL="2514600" indent="-228600" defTabSz="930275" eaLnBrk="0" fontAlgn="base" hangingPunct="0">
              <a:spcBef>
                <a:spcPct val="0"/>
              </a:spcBef>
              <a:spcAft>
                <a:spcPct val="0"/>
              </a:spcAft>
              <a:defRPr b="1">
                <a:solidFill>
                  <a:schemeClr val="tx1"/>
                </a:solidFill>
                <a:latin typeface="Arial" charset="0"/>
              </a:defRPr>
            </a:lvl6pPr>
            <a:lvl7pPr marL="2971800" indent="-228600" defTabSz="930275" eaLnBrk="0" fontAlgn="base" hangingPunct="0">
              <a:spcBef>
                <a:spcPct val="0"/>
              </a:spcBef>
              <a:spcAft>
                <a:spcPct val="0"/>
              </a:spcAft>
              <a:defRPr b="1">
                <a:solidFill>
                  <a:schemeClr val="tx1"/>
                </a:solidFill>
                <a:latin typeface="Arial" charset="0"/>
              </a:defRPr>
            </a:lvl7pPr>
            <a:lvl8pPr marL="3429000" indent="-228600" defTabSz="930275" eaLnBrk="0" fontAlgn="base" hangingPunct="0">
              <a:spcBef>
                <a:spcPct val="0"/>
              </a:spcBef>
              <a:spcAft>
                <a:spcPct val="0"/>
              </a:spcAft>
              <a:defRPr b="1">
                <a:solidFill>
                  <a:schemeClr val="tx1"/>
                </a:solidFill>
                <a:latin typeface="Arial" charset="0"/>
              </a:defRPr>
            </a:lvl8pPr>
            <a:lvl9pPr marL="3886200" indent="-228600" defTabSz="930275" eaLnBrk="0" fontAlgn="base" hangingPunct="0">
              <a:spcBef>
                <a:spcPct val="0"/>
              </a:spcBef>
              <a:spcAft>
                <a:spcPct val="0"/>
              </a:spcAft>
              <a:defRPr b="1">
                <a:solidFill>
                  <a:schemeClr val="tx1"/>
                </a:solidFill>
                <a:latin typeface="Arial" charset="0"/>
              </a:defRPr>
            </a:lvl9pPr>
          </a:lstStyle>
          <a:p>
            <a:pPr eaLnBrk="1" hangingPunct="1"/>
            <a:fld id="{AB2B0073-DB83-4976-B420-98108BBFCA3D}" type="slidenum">
              <a:rPr lang="en-US" b="0" smtClean="0"/>
              <a:pPr eaLnBrk="1" hangingPunct="1"/>
              <a:t>17</a:t>
            </a:fld>
            <a:endParaRPr lang="en-US" b="0" smtClean="0"/>
          </a:p>
        </p:txBody>
      </p:sp>
      <p:sp>
        <p:nvSpPr>
          <p:cNvPr id="65539" name="Rectangle 2"/>
          <p:cNvSpPr>
            <a:spLocks noGrp="1" noRot="1" noChangeAspect="1" noChangeArrowheads="1" noTextEdit="1"/>
          </p:cNvSpPr>
          <p:nvPr>
            <p:ph type="sldImg"/>
          </p:nvPr>
        </p:nvSpPr>
        <p:spPr>
          <a:xfrm>
            <a:off x="1177925" y="693738"/>
            <a:ext cx="4641850" cy="3481387"/>
          </a:xfrm>
          <a:ln/>
        </p:spPr>
      </p:sp>
      <p:sp>
        <p:nvSpPr>
          <p:cNvPr id="65540" name="Rectangle 3"/>
          <p:cNvSpPr>
            <a:spLocks noGrp="1" noChangeArrowheads="1"/>
          </p:cNvSpPr>
          <p:nvPr>
            <p:ph type="body" idx="1"/>
          </p:nvPr>
        </p:nvSpPr>
        <p:spPr>
          <a:xfrm>
            <a:off x="700088" y="4410075"/>
            <a:ext cx="5597525"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b="1">
                <a:solidFill>
                  <a:schemeClr val="tx1"/>
                </a:solidFill>
                <a:latin typeface="Arial" charset="0"/>
              </a:defRPr>
            </a:lvl1pPr>
            <a:lvl2pPr marL="742950" indent="-285750" defTabSz="930275" eaLnBrk="0" hangingPunct="0">
              <a:defRPr b="1">
                <a:solidFill>
                  <a:schemeClr val="tx1"/>
                </a:solidFill>
                <a:latin typeface="Arial" charset="0"/>
              </a:defRPr>
            </a:lvl2pPr>
            <a:lvl3pPr marL="1143000" indent="-228600" defTabSz="930275" eaLnBrk="0" hangingPunct="0">
              <a:defRPr b="1">
                <a:solidFill>
                  <a:schemeClr val="tx1"/>
                </a:solidFill>
                <a:latin typeface="Arial" charset="0"/>
              </a:defRPr>
            </a:lvl3pPr>
            <a:lvl4pPr marL="1600200" indent="-228600" defTabSz="930275" eaLnBrk="0" hangingPunct="0">
              <a:defRPr b="1">
                <a:solidFill>
                  <a:schemeClr val="tx1"/>
                </a:solidFill>
                <a:latin typeface="Arial" charset="0"/>
              </a:defRPr>
            </a:lvl4pPr>
            <a:lvl5pPr marL="2057400" indent="-228600" defTabSz="930275" eaLnBrk="0" hangingPunct="0">
              <a:defRPr b="1">
                <a:solidFill>
                  <a:schemeClr val="tx1"/>
                </a:solidFill>
                <a:latin typeface="Arial" charset="0"/>
              </a:defRPr>
            </a:lvl5pPr>
            <a:lvl6pPr marL="2514600" indent="-228600" defTabSz="930275" eaLnBrk="0" fontAlgn="base" hangingPunct="0">
              <a:spcBef>
                <a:spcPct val="0"/>
              </a:spcBef>
              <a:spcAft>
                <a:spcPct val="0"/>
              </a:spcAft>
              <a:defRPr b="1">
                <a:solidFill>
                  <a:schemeClr val="tx1"/>
                </a:solidFill>
                <a:latin typeface="Arial" charset="0"/>
              </a:defRPr>
            </a:lvl6pPr>
            <a:lvl7pPr marL="2971800" indent="-228600" defTabSz="930275" eaLnBrk="0" fontAlgn="base" hangingPunct="0">
              <a:spcBef>
                <a:spcPct val="0"/>
              </a:spcBef>
              <a:spcAft>
                <a:spcPct val="0"/>
              </a:spcAft>
              <a:defRPr b="1">
                <a:solidFill>
                  <a:schemeClr val="tx1"/>
                </a:solidFill>
                <a:latin typeface="Arial" charset="0"/>
              </a:defRPr>
            </a:lvl7pPr>
            <a:lvl8pPr marL="3429000" indent="-228600" defTabSz="930275" eaLnBrk="0" fontAlgn="base" hangingPunct="0">
              <a:spcBef>
                <a:spcPct val="0"/>
              </a:spcBef>
              <a:spcAft>
                <a:spcPct val="0"/>
              </a:spcAft>
              <a:defRPr b="1">
                <a:solidFill>
                  <a:schemeClr val="tx1"/>
                </a:solidFill>
                <a:latin typeface="Arial" charset="0"/>
              </a:defRPr>
            </a:lvl8pPr>
            <a:lvl9pPr marL="3886200" indent="-228600" defTabSz="930275" eaLnBrk="0" fontAlgn="base" hangingPunct="0">
              <a:spcBef>
                <a:spcPct val="0"/>
              </a:spcBef>
              <a:spcAft>
                <a:spcPct val="0"/>
              </a:spcAft>
              <a:defRPr b="1">
                <a:solidFill>
                  <a:schemeClr val="tx1"/>
                </a:solidFill>
                <a:latin typeface="Arial" charset="0"/>
              </a:defRPr>
            </a:lvl9pPr>
          </a:lstStyle>
          <a:p>
            <a:pPr eaLnBrk="1" hangingPunct="1"/>
            <a:fld id="{08E864A4-82B1-4322-98A4-468C7D3D581C}" type="slidenum">
              <a:rPr lang="en-US" b="0" smtClean="0"/>
              <a:pPr eaLnBrk="1" hangingPunct="1"/>
              <a:t>18</a:t>
            </a:fld>
            <a:endParaRPr lang="en-US" b="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5800" indent="-290692" eaLnBrk="0" hangingPunct="0">
              <a:defRPr>
                <a:solidFill>
                  <a:schemeClr val="tx1"/>
                </a:solidFill>
                <a:latin typeface="Arial" charset="0"/>
              </a:defRPr>
            </a:lvl2pPr>
            <a:lvl3pPr marL="1162769" indent="-232554" eaLnBrk="0" hangingPunct="0">
              <a:defRPr>
                <a:solidFill>
                  <a:schemeClr val="tx1"/>
                </a:solidFill>
                <a:latin typeface="Arial" charset="0"/>
              </a:defRPr>
            </a:lvl3pPr>
            <a:lvl4pPr marL="1627876" indent="-232554" eaLnBrk="0" hangingPunct="0">
              <a:defRPr>
                <a:solidFill>
                  <a:schemeClr val="tx1"/>
                </a:solidFill>
                <a:latin typeface="Arial" charset="0"/>
              </a:defRPr>
            </a:lvl4pPr>
            <a:lvl5pPr marL="2092985" indent="-232554" eaLnBrk="0" hangingPunct="0">
              <a:defRPr>
                <a:solidFill>
                  <a:schemeClr val="tx1"/>
                </a:solidFill>
                <a:latin typeface="Arial" charset="0"/>
              </a:defRPr>
            </a:lvl5pPr>
            <a:lvl6pPr marL="2558092" indent="-232554" eaLnBrk="0" fontAlgn="base" hangingPunct="0">
              <a:spcBef>
                <a:spcPct val="0"/>
              </a:spcBef>
              <a:spcAft>
                <a:spcPct val="0"/>
              </a:spcAft>
              <a:defRPr>
                <a:solidFill>
                  <a:schemeClr val="tx1"/>
                </a:solidFill>
                <a:latin typeface="Arial" charset="0"/>
              </a:defRPr>
            </a:lvl6pPr>
            <a:lvl7pPr marL="3023199" indent="-232554" eaLnBrk="0" fontAlgn="base" hangingPunct="0">
              <a:spcBef>
                <a:spcPct val="0"/>
              </a:spcBef>
              <a:spcAft>
                <a:spcPct val="0"/>
              </a:spcAft>
              <a:defRPr>
                <a:solidFill>
                  <a:schemeClr val="tx1"/>
                </a:solidFill>
                <a:latin typeface="Arial" charset="0"/>
              </a:defRPr>
            </a:lvl7pPr>
            <a:lvl8pPr marL="3488308" indent="-232554" eaLnBrk="0" fontAlgn="base" hangingPunct="0">
              <a:spcBef>
                <a:spcPct val="0"/>
              </a:spcBef>
              <a:spcAft>
                <a:spcPct val="0"/>
              </a:spcAft>
              <a:defRPr>
                <a:solidFill>
                  <a:schemeClr val="tx1"/>
                </a:solidFill>
                <a:latin typeface="Arial" charset="0"/>
              </a:defRPr>
            </a:lvl8pPr>
            <a:lvl9pPr marL="3953415" indent="-232554" eaLnBrk="0" fontAlgn="base" hangingPunct="0">
              <a:spcBef>
                <a:spcPct val="0"/>
              </a:spcBef>
              <a:spcAft>
                <a:spcPct val="0"/>
              </a:spcAft>
              <a:defRPr>
                <a:solidFill>
                  <a:schemeClr val="tx1"/>
                </a:solidFill>
                <a:latin typeface="Arial" charset="0"/>
              </a:defRPr>
            </a:lvl9pPr>
          </a:lstStyle>
          <a:p>
            <a:pPr eaLnBrk="1" hangingPunct="1"/>
            <a:fld id="{67798FFB-17CC-481A-BCC3-A044B3AC6412}" type="slidenum">
              <a:rPr lang="en-US" smtClean="0">
                <a:solidFill>
                  <a:prstClr val="black"/>
                </a:solidFill>
              </a:rPr>
              <a:pPr eaLnBrk="1" hangingPunct="1"/>
              <a:t>19</a:t>
            </a:fld>
            <a:endParaRPr lang="en-US" smtClean="0">
              <a:solidFill>
                <a:prstClr val="black"/>
              </a:solidFill>
            </a:endParaRPr>
          </a:p>
        </p:txBody>
      </p:sp>
      <p:sp>
        <p:nvSpPr>
          <p:cNvPr id="63491" name="Rectangle 2"/>
          <p:cNvSpPr>
            <a:spLocks noGrp="1" noRot="1" noChangeAspect="1" noChangeArrowheads="1" noTextEdit="1"/>
          </p:cNvSpPr>
          <p:nvPr>
            <p:ph type="sldImg"/>
          </p:nvPr>
        </p:nvSpPr>
        <p:spPr>
          <a:xfrm>
            <a:off x="1189038" y="693738"/>
            <a:ext cx="4618037" cy="3463925"/>
          </a:xfrm>
          <a:ln/>
        </p:spPr>
      </p:sp>
      <p:sp>
        <p:nvSpPr>
          <p:cNvPr id="63492" name="Rectangle 3"/>
          <p:cNvSpPr>
            <a:spLocks noGrp="1" noChangeArrowheads="1"/>
          </p:cNvSpPr>
          <p:nvPr>
            <p:ph type="body" idx="1"/>
          </p:nvPr>
        </p:nvSpPr>
        <p:spPr>
          <a:xfrm>
            <a:off x="933027" y="4387194"/>
            <a:ext cx="5131647" cy="42324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9" eaLnBrk="0" hangingPunct="0">
              <a:defRPr b="1">
                <a:solidFill>
                  <a:schemeClr val="tx1"/>
                </a:solidFill>
                <a:latin typeface="Arial" charset="0"/>
              </a:defRPr>
            </a:lvl1pPr>
            <a:lvl2pPr marL="742873" indent="-285721" defTabSz="930179" eaLnBrk="0" hangingPunct="0">
              <a:defRPr b="1">
                <a:solidFill>
                  <a:schemeClr val="tx1"/>
                </a:solidFill>
                <a:latin typeface="Arial" charset="0"/>
              </a:defRPr>
            </a:lvl2pPr>
            <a:lvl3pPr marL="1142883" indent="-228577" defTabSz="930179" eaLnBrk="0" hangingPunct="0">
              <a:defRPr b="1">
                <a:solidFill>
                  <a:schemeClr val="tx1"/>
                </a:solidFill>
                <a:latin typeface="Arial" charset="0"/>
              </a:defRPr>
            </a:lvl3pPr>
            <a:lvl4pPr marL="1600036" indent="-228577" defTabSz="930179" eaLnBrk="0" hangingPunct="0">
              <a:defRPr b="1">
                <a:solidFill>
                  <a:schemeClr val="tx1"/>
                </a:solidFill>
                <a:latin typeface="Arial" charset="0"/>
              </a:defRPr>
            </a:lvl4pPr>
            <a:lvl5pPr marL="2057189" indent="-228577" defTabSz="930179" eaLnBrk="0" hangingPunct="0">
              <a:defRPr b="1">
                <a:solidFill>
                  <a:schemeClr val="tx1"/>
                </a:solidFill>
                <a:latin typeface="Arial" charset="0"/>
              </a:defRPr>
            </a:lvl5pPr>
            <a:lvl6pPr marL="2514343" indent="-228577" defTabSz="930179" eaLnBrk="0" fontAlgn="base" hangingPunct="0">
              <a:spcBef>
                <a:spcPct val="0"/>
              </a:spcBef>
              <a:spcAft>
                <a:spcPct val="0"/>
              </a:spcAft>
              <a:defRPr b="1">
                <a:solidFill>
                  <a:schemeClr val="tx1"/>
                </a:solidFill>
                <a:latin typeface="Arial" charset="0"/>
              </a:defRPr>
            </a:lvl6pPr>
            <a:lvl7pPr marL="2971496" indent="-228577" defTabSz="930179" eaLnBrk="0" fontAlgn="base" hangingPunct="0">
              <a:spcBef>
                <a:spcPct val="0"/>
              </a:spcBef>
              <a:spcAft>
                <a:spcPct val="0"/>
              </a:spcAft>
              <a:defRPr b="1">
                <a:solidFill>
                  <a:schemeClr val="tx1"/>
                </a:solidFill>
                <a:latin typeface="Arial" charset="0"/>
              </a:defRPr>
            </a:lvl7pPr>
            <a:lvl8pPr marL="3428649" indent="-228577" defTabSz="930179" eaLnBrk="0" fontAlgn="base" hangingPunct="0">
              <a:spcBef>
                <a:spcPct val="0"/>
              </a:spcBef>
              <a:spcAft>
                <a:spcPct val="0"/>
              </a:spcAft>
              <a:defRPr b="1">
                <a:solidFill>
                  <a:schemeClr val="tx1"/>
                </a:solidFill>
                <a:latin typeface="Arial" charset="0"/>
              </a:defRPr>
            </a:lvl8pPr>
            <a:lvl9pPr marL="3885802" indent="-228577" defTabSz="930179" eaLnBrk="0" fontAlgn="base" hangingPunct="0">
              <a:spcBef>
                <a:spcPct val="0"/>
              </a:spcBef>
              <a:spcAft>
                <a:spcPct val="0"/>
              </a:spcAft>
              <a:defRPr b="1">
                <a:solidFill>
                  <a:schemeClr val="tx1"/>
                </a:solidFill>
                <a:latin typeface="Arial" charset="0"/>
              </a:defRPr>
            </a:lvl9pPr>
          </a:lstStyle>
          <a:p>
            <a:pPr eaLnBrk="1" hangingPunct="1"/>
            <a:fld id="{3E3ED7BA-5333-4F86-8305-E3B145F10F4B}" type="slidenum">
              <a:rPr lang="en-US" altLang="en-US" b="0" smtClean="0">
                <a:solidFill>
                  <a:prstClr val="black"/>
                </a:solidFill>
              </a:rPr>
              <a:pPr eaLnBrk="1" hangingPunct="1"/>
              <a:t>2</a:t>
            </a:fld>
            <a:endParaRPr lang="en-US" altLang="en-US" b="0" smtClean="0">
              <a:solidFill>
                <a:prstClr val="black"/>
              </a:solidFill>
            </a:endParaRPr>
          </a:p>
        </p:txBody>
      </p:sp>
      <p:sp>
        <p:nvSpPr>
          <p:cNvPr id="47107" name="Rectangle 2"/>
          <p:cNvSpPr>
            <a:spLocks noGrp="1" noRot="1" noChangeAspect="1" noChangeArrowheads="1" noTextEdit="1"/>
          </p:cNvSpPr>
          <p:nvPr>
            <p:ph type="sldImg"/>
          </p:nvPr>
        </p:nvSpPr>
        <p:spPr>
          <a:xfrm>
            <a:off x="1189038" y="693738"/>
            <a:ext cx="4618037" cy="3463925"/>
          </a:xfrm>
          <a:ln/>
        </p:spPr>
      </p:sp>
      <p:sp>
        <p:nvSpPr>
          <p:cNvPr id="47108" name="Rectangle 3"/>
          <p:cNvSpPr>
            <a:spLocks noGrp="1" noChangeArrowheads="1"/>
          </p:cNvSpPr>
          <p:nvPr>
            <p:ph type="body" idx="1"/>
          </p:nvPr>
        </p:nvSpPr>
        <p:spPr>
          <a:xfrm>
            <a:off x="933450" y="4387851"/>
            <a:ext cx="5130800" cy="4232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5877" indent="-290722" eaLnBrk="0" hangingPunct="0">
              <a:defRPr>
                <a:solidFill>
                  <a:schemeClr val="tx1"/>
                </a:solidFill>
                <a:latin typeface="Arial" charset="0"/>
              </a:defRPr>
            </a:lvl2pPr>
            <a:lvl3pPr marL="1162888" indent="-232578" eaLnBrk="0" hangingPunct="0">
              <a:defRPr>
                <a:solidFill>
                  <a:schemeClr val="tx1"/>
                </a:solidFill>
                <a:latin typeface="Arial" charset="0"/>
              </a:defRPr>
            </a:lvl3pPr>
            <a:lvl4pPr marL="1628043" indent="-232578" eaLnBrk="0" hangingPunct="0">
              <a:defRPr>
                <a:solidFill>
                  <a:schemeClr val="tx1"/>
                </a:solidFill>
                <a:latin typeface="Arial" charset="0"/>
              </a:defRPr>
            </a:lvl4pPr>
            <a:lvl5pPr marL="2093199" indent="-232578" eaLnBrk="0" hangingPunct="0">
              <a:defRPr>
                <a:solidFill>
                  <a:schemeClr val="tx1"/>
                </a:solidFill>
                <a:latin typeface="Arial" charset="0"/>
              </a:defRPr>
            </a:lvl5pPr>
            <a:lvl6pPr marL="2558354" indent="-232578" eaLnBrk="0" fontAlgn="base" hangingPunct="0">
              <a:spcBef>
                <a:spcPct val="0"/>
              </a:spcBef>
              <a:spcAft>
                <a:spcPct val="0"/>
              </a:spcAft>
              <a:defRPr>
                <a:solidFill>
                  <a:schemeClr val="tx1"/>
                </a:solidFill>
                <a:latin typeface="Arial" charset="0"/>
              </a:defRPr>
            </a:lvl6pPr>
            <a:lvl7pPr marL="3023509" indent="-232578" eaLnBrk="0" fontAlgn="base" hangingPunct="0">
              <a:spcBef>
                <a:spcPct val="0"/>
              </a:spcBef>
              <a:spcAft>
                <a:spcPct val="0"/>
              </a:spcAft>
              <a:defRPr>
                <a:solidFill>
                  <a:schemeClr val="tx1"/>
                </a:solidFill>
                <a:latin typeface="Arial" charset="0"/>
              </a:defRPr>
            </a:lvl7pPr>
            <a:lvl8pPr marL="3488665" indent="-232578" eaLnBrk="0" fontAlgn="base" hangingPunct="0">
              <a:spcBef>
                <a:spcPct val="0"/>
              </a:spcBef>
              <a:spcAft>
                <a:spcPct val="0"/>
              </a:spcAft>
              <a:defRPr>
                <a:solidFill>
                  <a:schemeClr val="tx1"/>
                </a:solidFill>
                <a:latin typeface="Arial" charset="0"/>
              </a:defRPr>
            </a:lvl8pPr>
            <a:lvl9pPr marL="3953820" indent="-232578" eaLnBrk="0" fontAlgn="base" hangingPunct="0">
              <a:spcBef>
                <a:spcPct val="0"/>
              </a:spcBef>
              <a:spcAft>
                <a:spcPct val="0"/>
              </a:spcAft>
              <a:defRPr>
                <a:solidFill>
                  <a:schemeClr val="tx1"/>
                </a:solidFill>
                <a:latin typeface="Arial" charset="0"/>
              </a:defRPr>
            </a:lvl9pPr>
          </a:lstStyle>
          <a:p>
            <a:pPr eaLnBrk="1" hangingPunct="1"/>
            <a:fld id="{14712ACA-8AFB-440C-8117-2A1C5DF43D36}" type="slidenum">
              <a:rPr lang="en-US" smtClean="0">
                <a:solidFill>
                  <a:prstClr val="black"/>
                </a:solidFill>
              </a:rPr>
              <a:pPr eaLnBrk="1" hangingPunct="1"/>
              <a:t>20</a:t>
            </a:fld>
            <a:endParaRPr lang="en-US" smtClean="0">
              <a:solidFill>
                <a:prstClr val="black"/>
              </a:solidFill>
            </a:endParaRPr>
          </a:p>
        </p:txBody>
      </p:sp>
      <p:sp>
        <p:nvSpPr>
          <p:cNvPr id="62467" name="Rectangle 2"/>
          <p:cNvSpPr>
            <a:spLocks noGrp="1" noRot="1" noChangeAspect="1" noChangeArrowheads="1" noTextEdit="1"/>
          </p:cNvSpPr>
          <p:nvPr>
            <p:ph type="sldImg"/>
          </p:nvPr>
        </p:nvSpPr>
        <p:spPr>
          <a:xfrm>
            <a:off x="1189038" y="693738"/>
            <a:ext cx="4618037" cy="3462337"/>
          </a:xfrm>
          <a:ln/>
        </p:spPr>
      </p:sp>
      <p:sp>
        <p:nvSpPr>
          <p:cNvPr id="62468" name="Rectangle 3"/>
          <p:cNvSpPr>
            <a:spLocks noGrp="1" noChangeArrowheads="1"/>
          </p:cNvSpPr>
          <p:nvPr>
            <p:ph type="body" idx="1"/>
          </p:nvPr>
        </p:nvSpPr>
        <p:spPr>
          <a:xfrm>
            <a:off x="933027" y="4388806"/>
            <a:ext cx="5131647" cy="42324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5877" indent="-290722" eaLnBrk="0" hangingPunct="0">
              <a:defRPr>
                <a:solidFill>
                  <a:schemeClr val="tx1"/>
                </a:solidFill>
                <a:latin typeface="Arial" charset="0"/>
              </a:defRPr>
            </a:lvl2pPr>
            <a:lvl3pPr marL="1162888" indent="-232578" eaLnBrk="0" hangingPunct="0">
              <a:defRPr>
                <a:solidFill>
                  <a:schemeClr val="tx1"/>
                </a:solidFill>
                <a:latin typeface="Arial" charset="0"/>
              </a:defRPr>
            </a:lvl3pPr>
            <a:lvl4pPr marL="1628043" indent="-232578" eaLnBrk="0" hangingPunct="0">
              <a:defRPr>
                <a:solidFill>
                  <a:schemeClr val="tx1"/>
                </a:solidFill>
                <a:latin typeface="Arial" charset="0"/>
              </a:defRPr>
            </a:lvl4pPr>
            <a:lvl5pPr marL="2093199" indent="-232578" eaLnBrk="0" hangingPunct="0">
              <a:defRPr>
                <a:solidFill>
                  <a:schemeClr val="tx1"/>
                </a:solidFill>
                <a:latin typeface="Arial" charset="0"/>
              </a:defRPr>
            </a:lvl5pPr>
            <a:lvl6pPr marL="2558354" indent="-232578" eaLnBrk="0" fontAlgn="base" hangingPunct="0">
              <a:spcBef>
                <a:spcPct val="0"/>
              </a:spcBef>
              <a:spcAft>
                <a:spcPct val="0"/>
              </a:spcAft>
              <a:defRPr>
                <a:solidFill>
                  <a:schemeClr val="tx1"/>
                </a:solidFill>
                <a:latin typeface="Arial" charset="0"/>
              </a:defRPr>
            </a:lvl6pPr>
            <a:lvl7pPr marL="3023509" indent="-232578" eaLnBrk="0" fontAlgn="base" hangingPunct="0">
              <a:spcBef>
                <a:spcPct val="0"/>
              </a:spcBef>
              <a:spcAft>
                <a:spcPct val="0"/>
              </a:spcAft>
              <a:defRPr>
                <a:solidFill>
                  <a:schemeClr val="tx1"/>
                </a:solidFill>
                <a:latin typeface="Arial" charset="0"/>
              </a:defRPr>
            </a:lvl7pPr>
            <a:lvl8pPr marL="3488665" indent="-232578" eaLnBrk="0" fontAlgn="base" hangingPunct="0">
              <a:spcBef>
                <a:spcPct val="0"/>
              </a:spcBef>
              <a:spcAft>
                <a:spcPct val="0"/>
              </a:spcAft>
              <a:defRPr>
                <a:solidFill>
                  <a:schemeClr val="tx1"/>
                </a:solidFill>
                <a:latin typeface="Arial" charset="0"/>
              </a:defRPr>
            </a:lvl8pPr>
            <a:lvl9pPr marL="3953820" indent="-232578" eaLnBrk="0" fontAlgn="base" hangingPunct="0">
              <a:spcBef>
                <a:spcPct val="0"/>
              </a:spcBef>
              <a:spcAft>
                <a:spcPct val="0"/>
              </a:spcAft>
              <a:defRPr>
                <a:solidFill>
                  <a:schemeClr val="tx1"/>
                </a:solidFill>
                <a:latin typeface="Arial" charset="0"/>
              </a:defRPr>
            </a:lvl9pPr>
          </a:lstStyle>
          <a:p>
            <a:pPr eaLnBrk="1" hangingPunct="1"/>
            <a:fld id="{67798FFB-17CC-481A-BCC3-A044B3AC6412}" type="slidenum">
              <a:rPr lang="en-US" smtClean="0">
                <a:solidFill>
                  <a:prstClr val="black"/>
                </a:solidFill>
              </a:rPr>
              <a:pPr eaLnBrk="1" hangingPunct="1"/>
              <a:t>21</a:t>
            </a:fld>
            <a:endParaRPr lang="en-US" smtClean="0">
              <a:solidFill>
                <a:prstClr val="black"/>
              </a:solidFill>
            </a:endParaRPr>
          </a:p>
        </p:txBody>
      </p:sp>
      <p:sp>
        <p:nvSpPr>
          <p:cNvPr id="63491" name="Rectangle 2"/>
          <p:cNvSpPr>
            <a:spLocks noGrp="1" noRot="1" noChangeAspect="1" noChangeArrowheads="1" noTextEdit="1"/>
          </p:cNvSpPr>
          <p:nvPr>
            <p:ph type="sldImg"/>
          </p:nvPr>
        </p:nvSpPr>
        <p:spPr>
          <a:xfrm>
            <a:off x="1189038" y="693738"/>
            <a:ext cx="4618037" cy="3463925"/>
          </a:xfrm>
          <a:ln/>
        </p:spPr>
      </p:sp>
      <p:sp>
        <p:nvSpPr>
          <p:cNvPr id="63492" name="Rectangle 3"/>
          <p:cNvSpPr>
            <a:spLocks noGrp="1" noChangeArrowheads="1"/>
          </p:cNvSpPr>
          <p:nvPr>
            <p:ph type="body" idx="1"/>
          </p:nvPr>
        </p:nvSpPr>
        <p:spPr>
          <a:xfrm>
            <a:off x="933027" y="4387193"/>
            <a:ext cx="5131647" cy="42324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5877" indent="-290722" eaLnBrk="0" hangingPunct="0">
              <a:defRPr>
                <a:solidFill>
                  <a:schemeClr val="tx1"/>
                </a:solidFill>
                <a:latin typeface="Arial" charset="0"/>
              </a:defRPr>
            </a:lvl2pPr>
            <a:lvl3pPr marL="1162888" indent="-232578" eaLnBrk="0" hangingPunct="0">
              <a:defRPr>
                <a:solidFill>
                  <a:schemeClr val="tx1"/>
                </a:solidFill>
                <a:latin typeface="Arial" charset="0"/>
              </a:defRPr>
            </a:lvl3pPr>
            <a:lvl4pPr marL="1628043" indent="-232578" eaLnBrk="0" hangingPunct="0">
              <a:defRPr>
                <a:solidFill>
                  <a:schemeClr val="tx1"/>
                </a:solidFill>
                <a:latin typeface="Arial" charset="0"/>
              </a:defRPr>
            </a:lvl4pPr>
            <a:lvl5pPr marL="2093199" indent="-232578" eaLnBrk="0" hangingPunct="0">
              <a:defRPr>
                <a:solidFill>
                  <a:schemeClr val="tx1"/>
                </a:solidFill>
                <a:latin typeface="Arial" charset="0"/>
              </a:defRPr>
            </a:lvl5pPr>
            <a:lvl6pPr marL="2558354" indent="-232578" eaLnBrk="0" fontAlgn="base" hangingPunct="0">
              <a:spcBef>
                <a:spcPct val="0"/>
              </a:spcBef>
              <a:spcAft>
                <a:spcPct val="0"/>
              </a:spcAft>
              <a:defRPr>
                <a:solidFill>
                  <a:schemeClr val="tx1"/>
                </a:solidFill>
                <a:latin typeface="Arial" charset="0"/>
              </a:defRPr>
            </a:lvl6pPr>
            <a:lvl7pPr marL="3023509" indent="-232578" eaLnBrk="0" fontAlgn="base" hangingPunct="0">
              <a:spcBef>
                <a:spcPct val="0"/>
              </a:spcBef>
              <a:spcAft>
                <a:spcPct val="0"/>
              </a:spcAft>
              <a:defRPr>
                <a:solidFill>
                  <a:schemeClr val="tx1"/>
                </a:solidFill>
                <a:latin typeface="Arial" charset="0"/>
              </a:defRPr>
            </a:lvl7pPr>
            <a:lvl8pPr marL="3488665" indent="-232578" eaLnBrk="0" fontAlgn="base" hangingPunct="0">
              <a:spcBef>
                <a:spcPct val="0"/>
              </a:spcBef>
              <a:spcAft>
                <a:spcPct val="0"/>
              </a:spcAft>
              <a:defRPr>
                <a:solidFill>
                  <a:schemeClr val="tx1"/>
                </a:solidFill>
                <a:latin typeface="Arial" charset="0"/>
              </a:defRPr>
            </a:lvl8pPr>
            <a:lvl9pPr marL="3953820" indent="-232578" eaLnBrk="0" fontAlgn="base" hangingPunct="0">
              <a:spcBef>
                <a:spcPct val="0"/>
              </a:spcBef>
              <a:spcAft>
                <a:spcPct val="0"/>
              </a:spcAft>
              <a:defRPr>
                <a:solidFill>
                  <a:schemeClr val="tx1"/>
                </a:solidFill>
                <a:latin typeface="Arial" charset="0"/>
              </a:defRPr>
            </a:lvl9pPr>
          </a:lstStyle>
          <a:p>
            <a:pPr eaLnBrk="1" hangingPunct="1"/>
            <a:fld id="{BC4124B5-988E-4D10-ABED-B1EC3A1C7678}" type="slidenum">
              <a:rPr lang="en-US" smtClean="0">
                <a:solidFill>
                  <a:prstClr val="black"/>
                </a:solidFill>
              </a:rPr>
              <a:pPr eaLnBrk="1" hangingPunct="1"/>
              <a:t>22</a:t>
            </a:fld>
            <a:endParaRPr lang="en-US" smtClean="0">
              <a:solidFill>
                <a:prstClr val="black"/>
              </a:solidFill>
            </a:endParaRPr>
          </a:p>
        </p:txBody>
      </p:sp>
      <p:sp>
        <p:nvSpPr>
          <p:cNvPr id="64515" name="Rectangle 2"/>
          <p:cNvSpPr>
            <a:spLocks noGrp="1" noRot="1" noChangeAspect="1" noChangeArrowheads="1" noTextEdit="1"/>
          </p:cNvSpPr>
          <p:nvPr>
            <p:ph type="sldImg"/>
          </p:nvPr>
        </p:nvSpPr>
        <p:spPr>
          <a:xfrm>
            <a:off x="1189038" y="693738"/>
            <a:ext cx="4618037" cy="3463925"/>
          </a:xfrm>
          <a:ln/>
        </p:spPr>
      </p:sp>
      <p:sp>
        <p:nvSpPr>
          <p:cNvPr id="64516" name="Rectangle 3"/>
          <p:cNvSpPr>
            <a:spLocks noGrp="1" noChangeArrowheads="1"/>
          </p:cNvSpPr>
          <p:nvPr>
            <p:ph type="body" idx="1"/>
          </p:nvPr>
        </p:nvSpPr>
        <p:spPr>
          <a:xfrm>
            <a:off x="933027" y="4387193"/>
            <a:ext cx="5131647" cy="42324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5877" indent="-290722" eaLnBrk="0" hangingPunct="0">
              <a:defRPr>
                <a:solidFill>
                  <a:schemeClr val="tx1"/>
                </a:solidFill>
                <a:latin typeface="Arial" charset="0"/>
              </a:defRPr>
            </a:lvl2pPr>
            <a:lvl3pPr marL="1162888" indent="-232578" eaLnBrk="0" hangingPunct="0">
              <a:defRPr>
                <a:solidFill>
                  <a:schemeClr val="tx1"/>
                </a:solidFill>
                <a:latin typeface="Arial" charset="0"/>
              </a:defRPr>
            </a:lvl3pPr>
            <a:lvl4pPr marL="1628043" indent="-232578" eaLnBrk="0" hangingPunct="0">
              <a:defRPr>
                <a:solidFill>
                  <a:schemeClr val="tx1"/>
                </a:solidFill>
                <a:latin typeface="Arial" charset="0"/>
              </a:defRPr>
            </a:lvl4pPr>
            <a:lvl5pPr marL="2093199" indent="-232578" eaLnBrk="0" hangingPunct="0">
              <a:defRPr>
                <a:solidFill>
                  <a:schemeClr val="tx1"/>
                </a:solidFill>
                <a:latin typeface="Arial" charset="0"/>
              </a:defRPr>
            </a:lvl5pPr>
            <a:lvl6pPr marL="2558354" indent="-232578" eaLnBrk="0" fontAlgn="base" hangingPunct="0">
              <a:spcBef>
                <a:spcPct val="0"/>
              </a:spcBef>
              <a:spcAft>
                <a:spcPct val="0"/>
              </a:spcAft>
              <a:defRPr>
                <a:solidFill>
                  <a:schemeClr val="tx1"/>
                </a:solidFill>
                <a:latin typeface="Arial" charset="0"/>
              </a:defRPr>
            </a:lvl6pPr>
            <a:lvl7pPr marL="3023509" indent="-232578" eaLnBrk="0" fontAlgn="base" hangingPunct="0">
              <a:spcBef>
                <a:spcPct val="0"/>
              </a:spcBef>
              <a:spcAft>
                <a:spcPct val="0"/>
              </a:spcAft>
              <a:defRPr>
                <a:solidFill>
                  <a:schemeClr val="tx1"/>
                </a:solidFill>
                <a:latin typeface="Arial" charset="0"/>
              </a:defRPr>
            </a:lvl7pPr>
            <a:lvl8pPr marL="3488665" indent="-232578" eaLnBrk="0" fontAlgn="base" hangingPunct="0">
              <a:spcBef>
                <a:spcPct val="0"/>
              </a:spcBef>
              <a:spcAft>
                <a:spcPct val="0"/>
              </a:spcAft>
              <a:defRPr>
                <a:solidFill>
                  <a:schemeClr val="tx1"/>
                </a:solidFill>
                <a:latin typeface="Arial" charset="0"/>
              </a:defRPr>
            </a:lvl8pPr>
            <a:lvl9pPr marL="3953820" indent="-232578" eaLnBrk="0" fontAlgn="base" hangingPunct="0">
              <a:spcBef>
                <a:spcPct val="0"/>
              </a:spcBef>
              <a:spcAft>
                <a:spcPct val="0"/>
              </a:spcAft>
              <a:defRPr>
                <a:solidFill>
                  <a:schemeClr val="tx1"/>
                </a:solidFill>
                <a:latin typeface="Arial" charset="0"/>
              </a:defRPr>
            </a:lvl9pPr>
          </a:lstStyle>
          <a:p>
            <a:pPr eaLnBrk="1" hangingPunct="1"/>
            <a:fld id="{BC4124B5-988E-4D10-ABED-B1EC3A1C7678}" type="slidenum">
              <a:rPr lang="en-US" smtClean="0">
                <a:solidFill>
                  <a:prstClr val="black"/>
                </a:solidFill>
              </a:rPr>
              <a:pPr eaLnBrk="1" hangingPunct="1"/>
              <a:t>23</a:t>
            </a:fld>
            <a:endParaRPr lang="en-US" smtClean="0">
              <a:solidFill>
                <a:prstClr val="black"/>
              </a:solidFill>
            </a:endParaRPr>
          </a:p>
        </p:txBody>
      </p:sp>
      <p:sp>
        <p:nvSpPr>
          <p:cNvPr id="64515" name="Rectangle 2"/>
          <p:cNvSpPr>
            <a:spLocks noGrp="1" noRot="1" noChangeAspect="1" noChangeArrowheads="1" noTextEdit="1"/>
          </p:cNvSpPr>
          <p:nvPr>
            <p:ph type="sldImg"/>
          </p:nvPr>
        </p:nvSpPr>
        <p:spPr>
          <a:xfrm>
            <a:off x="1189038" y="693738"/>
            <a:ext cx="4618037" cy="3463925"/>
          </a:xfrm>
          <a:ln/>
        </p:spPr>
      </p:sp>
      <p:sp>
        <p:nvSpPr>
          <p:cNvPr id="64516" name="Rectangle 3"/>
          <p:cNvSpPr>
            <a:spLocks noGrp="1" noChangeArrowheads="1"/>
          </p:cNvSpPr>
          <p:nvPr>
            <p:ph type="body" idx="1"/>
          </p:nvPr>
        </p:nvSpPr>
        <p:spPr>
          <a:xfrm>
            <a:off x="933027" y="4387193"/>
            <a:ext cx="5131647" cy="42324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5877" indent="-290722" eaLnBrk="0" hangingPunct="0">
              <a:defRPr>
                <a:solidFill>
                  <a:schemeClr val="tx1"/>
                </a:solidFill>
                <a:latin typeface="Arial" charset="0"/>
              </a:defRPr>
            </a:lvl2pPr>
            <a:lvl3pPr marL="1162888" indent="-232578" eaLnBrk="0" hangingPunct="0">
              <a:defRPr>
                <a:solidFill>
                  <a:schemeClr val="tx1"/>
                </a:solidFill>
                <a:latin typeface="Arial" charset="0"/>
              </a:defRPr>
            </a:lvl3pPr>
            <a:lvl4pPr marL="1628043" indent="-232578" eaLnBrk="0" hangingPunct="0">
              <a:defRPr>
                <a:solidFill>
                  <a:schemeClr val="tx1"/>
                </a:solidFill>
                <a:latin typeface="Arial" charset="0"/>
              </a:defRPr>
            </a:lvl4pPr>
            <a:lvl5pPr marL="2093199" indent="-232578" eaLnBrk="0" hangingPunct="0">
              <a:defRPr>
                <a:solidFill>
                  <a:schemeClr val="tx1"/>
                </a:solidFill>
                <a:latin typeface="Arial" charset="0"/>
              </a:defRPr>
            </a:lvl5pPr>
            <a:lvl6pPr marL="2558354" indent="-232578" eaLnBrk="0" fontAlgn="base" hangingPunct="0">
              <a:spcBef>
                <a:spcPct val="0"/>
              </a:spcBef>
              <a:spcAft>
                <a:spcPct val="0"/>
              </a:spcAft>
              <a:defRPr>
                <a:solidFill>
                  <a:schemeClr val="tx1"/>
                </a:solidFill>
                <a:latin typeface="Arial" charset="0"/>
              </a:defRPr>
            </a:lvl6pPr>
            <a:lvl7pPr marL="3023509" indent="-232578" eaLnBrk="0" fontAlgn="base" hangingPunct="0">
              <a:spcBef>
                <a:spcPct val="0"/>
              </a:spcBef>
              <a:spcAft>
                <a:spcPct val="0"/>
              </a:spcAft>
              <a:defRPr>
                <a:solidFill>
                  <a:schemeClr val="tx1"/>
                </a:solidFill>
                <a:latin typeface="Arial" charset="0"/>
              </a:defRPr>
            </a:lvl7pPr>
            <a:lvl8pPr marL="3488665" indent="-232578" eaLnBrk="0" fontAlgn="base" hangingPunct="0">
              <a:spcBef>
                <a:spcPct val="0"/>
              </a:spcBef>
              <a:spcAft>
                <a:spcPct val="0"/>
              </a:spcAft>
              <a:defRPr>
                <a:solidFill>
                  <a:schemeClr val="tx1"/>
                </a:solidFill>
                <a:latin typeface="Arial" charset="0"/>
              </a:defRPr>
            </a:lvl8pPr>
            <a:lvl9pPr marL="3953820" indent="-232578" eaLnBrk="0" fontAlgn="base" hangingPunct="0">
              <a:spcBef>
                <a:spcPct val="0"/>
              </a:spcBef>
              <a:spcAft>
                <a:spcPct val="0"/>
              </a:spcAft>
              <a:defRPr>
                <a:solidFill>
                  <a:schemeClr val="tx1"/>
                </a:solidFill>
                <a:latin typeface="Arial" charset="0"/>
              </a:defRPr>
            </a:lvl9pPr>
          </a:lstStyle>
          <a:p>
            <a:pPr eaLnBrk="1" hangingPunct="1"/>
            <a:fld id="{BC4124B5-988E-4D10-ABED-B1EC3A1C7678}" type="slidenum">
              <a:rPr lang="en-US" smtClean="0">
                <a:solidFill>
                  <a:prstClr val="black"/>
                </a:solidFill>
              </a:rPr>
              <a:pPr eaLnBrk="1" hangingPunct="1"/>
              <a:t>24</a:t>
            </a:fld>
            <a:endParaRPr lang="en-US" smtClean="0">
              <a:solidFill>
                <a:prstClr val="black"/>
              </a:solidFill>
            </a:endParaRPr>
          </a:p>
        </p:txBody>
      </p:sp>
      <p:sp>
        <p:nvSpPr>
          <p:cNvPr id="64515" name="Rectangle 2"/>
          <p:cNvSpPr>
            <a:spLocks noGrp="1" noRot="1" noChangeAspect="1" noChangeArrowheads="1" noTextEdit="1"/>
          </p:cNvSpPr>
          <p:nvPr>
            <p:ph type="sldImg"/>
          </p:nvPr>
        </p:nvSpPr>
        <p:spPr>
          <a:xfrm>
            <a:off x="1189038" y="693738"/>
            <a:ext cx="4618037" cy="3463925"/>
          </a:xfrm>
          <a:ln/>
        </p:spPr>
      </p:sp>
      <p:sp>
        <p:nvSpPr>
          <p:cNvPr id="64516" name="Rectangle 3"/>
          <p:cNvSpPr>
            <a:spLocks noGrp="1" noChangeArrowheads="1"/>
          </p:cNvSpPr>
          <p:nvPr>
            <p:ph type="body" idx="1"/>
          </p:nvPr>
        </p:nvSpPr>
        <p:spPr>
          <a:xfrm>
            <a:off x="933027" y="4387193"/>
            <a:ext cx="5131647" cy="42324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5877" indent="-290722" eaLnBrk="0" hangingPunct="0">
              <a:defRPr>
                <a:solidFill>
                  <a:schemeClr val="tx1"/>
                </a:solidFill>
                <a:latin typeface="Arial" charset="0"/>
              </a:defRPr>
            </a:lvl2pPr>
            <a:lvl3pPr marL="1162888" indent="-232578" eaLnBrk="0" hangingPunct="0">
              <a:defRPr>
                <a:solidFill>
                  <a:schemeClr val="tx1"/>
                </a:solidFill>
                <a:latin typeface="Arial" charset="0"/>
              </a:defRPr>
            </a:lvl3pPr>
            <a:lvl4pPr marL="1628043" indent="-232578" eaLnBrk="0" hangingPunct="0">
              <a:defRPr>
                <a:solidFill>
                  <a:schemeClr val="tx1"/>
                </a:solidFill>
                <a:latin typeface="Arial" charset="0"/>
              </a:defRPr>
            </a:lvl4pPr>
            <a:lvl5pPr marL="2093199" indent="-232578" eaLnBrk="0" hangingPunct="0">
              <a:defRPr>
                <a:solidFill>
                  <a:schemeClr val="tx1"/>
                </a:solidFill>
                <a:latin typeface="Arial" charset="0"/>
              </a:defRPr>
            </a:lvl5pPr>
            <a:lvl6pPr marL="2558354" indent="-232578" eaLnBrk="0" fontAlgn="base" hangingPunct="0">
              <a:spcBef>
                <a:spcPct val="0"/>
              </a:spcBef>
              <a:spcAft>
                <a:spcPct val="0"/>
              </a:spcAft>
              <a:defRPr>
                <a:solidFill>
                  <a:schemeClr val="tx1"/>
                </a:solidFill>
                <a:latin typeface="Arial" charset="0"/>
              </a:defRPr>
            </a:lvl6pPr>
            <a:lvl7pPr marL="3023509" indent="-232578" eaLnBrk="0" fontAlgn="base" hangingPunct="0">
              <a:spcBef>
                <a:spcPct val="0"/>
              </a:spcBef>
              <a:spcAft>
                <a:spcPct val="0"/>
              </a:spcAft>
              <a:defRPr>
                <a:solidFill>
                  <a:schemeClr val="tx1"/>
                </a:solidFill>
                <a:latin typeface="Arial" charset="0"/>
              </a:defRPr>
            </a:lvl7pPr>
            <a:lvl8pPr marL="3488665" indent="-232578" eaLnBrk="0" fontAlgn="base" hangingPunct="0">
              <a:spcBef>
                <a:spcPct val="0"/>
              </a:spcBef>
              <a:spcAft>
                <a:spcPct val="0"/>
              </a:spcAft>
              <a:defRPr>
                <a:solidFill>
                  <a:schemeClr val="tx1"/>
                </a:solidFill>
                <a:latin typeface="Arial" charset="0"/>
              </a:defRPr>
            </a:lvl8pPr>
            <a:lvl9pPr marL="3953820" indent="-232578" eaLnBrk="0" fontAlgn="base" hangingPunct="0">
              <a:spcBef>
                <a:spcPct val="0"/>
              </a:spcBef>
              <a:spcAft>
                <a:spcPct val="0"/>
              </a:spcAft>
              <a:defRPr>
                <a:solidFill>
                  <a:schemeClr val="tx1"/>
                </a:solidFill>
                <a:latin typeface="Arial" charset="0"/>
              </a:defRPr>
            </a:lvl9pPr>
          </a:lstStyle>
          <a:p>
            <a:pPr eaLnBrk="1" hangingPunct="1"/>
            <a:fld id="{BC4124B5-988E-4D10-ABED-B1EC3A1C7678}" type="slidenum">
              <a:rPr lang="en-US" smtClean="0">
                <a:solidFill>
                  <a:prstClr val="black"/>
                </a:solidFill>
              </a:rPr>
              <a:pPr eaLnBrk="1" hangingPunct="1"/>
              <a:t>25</a:t>
            </a:fld>
            <a:endParaRPr lang="en-US" smtClean="0">
              <a:solidFill>
                <a:prstClr val="black"/>
              </a:solidFill>
            </a:endParaRPr>
          </a:p>
        </p:txBody>
      </p:sp>
      <p:sp>
        <p:nvSpPr>
          <p:cNvPr id="64515" name="Rectangle 2"/>
          <p:cNvSpPr>
            <a:spLocks noGrp="1" noRot="1" noChangeAspect="1" noChangeArrowheads="1" noTextEdit="1"/>
          </p:cNvSpPr>
          <p:nvPr>
            <p:ph type="sldImg"/>
          </p:nvPr>
        </p:nvSpPr>
        <p:spPr>
          <a:xfrm>
            <a:off x="1189038" y="693738"/>
            <a:ext cx="4618037" cy="3463925"/>
          </a:xfrm>
          <a:ln/>
        </p:spPr>
      </p:sp>
      <p:sp>
        <p:nvSpPr>
          <p:cNvPr id="64516" name="Rectangle 3"/>
          <p:cNvSpPr>
            <a:spLocks noGrp="1" noChangeArrowheads="1"/>
          </p:cNvSpPr>
          <p:nvPr>
            <p:ph type="body" idx="1"/>
          </p:nvPr>
        </p:nvSpPr>
        <p:spPr>
          <a:xfrm>
            <a:off x="933027" y="4387193"/>
            <a:ext cx="5131647" cy="42324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b="1">
                <a:solidFill>
                  <a:schemeClr val="tx1"/>
                </a:solidFill>
                <a:latin typeface="Arial" charset="0"/>
              </a:defRPr>
            </a:lvl1pPr>
            <a:lvl2pPr marL="742950" indent="-285750" defTabSz="930275" eaLnBrk="0" hangingPunct="0">
              <a:defRPr b="1">
                <a:solidFill>
                  <a:schemeClr val="tx1"/>
                </a:solidFill>
                <a:latin typeface="Arial" charset="0"/>
              </a:defRPr>
            </a:lvl2pPr>
            <a:lvl3pPr marL="1143000" indent="-228600" defTabSz="930275" eaLnBrk="0" hangingPunct="0">
              <a:defRPr b="1">
                <a:solidFill>
                  <a:schemeClr val="tx1"/>
                </a:solidFill>
                <a:latin typeface="Arial" charset="0"/>
              </a:defRPr>
            </a:lvl3pPr>
            <a:lvl4pPr marL="1600200" indent="-228600" defTabSz="930275" eaLnBrk="0" hangingPunct="0">
              <a:defRPr b="1">
                <a:solidFill>
                  <a:schemeClr val="tx1"/>
                </a:solidFill>
                <a:latin typeface="Arial" charset="0"/>
              </a:defRPr>
            </a:lvl4pPr>
            <a:lvl5pPr marL="2057400" indent="-228600" defTabSz="930275" eaLnBrk="0" hangingPunct="0">
              <a:defRPr b="1">
                <a:solidFill>
                  <a:schemeClr val="tx1"/>
                </a:solidFill>
                <a:latin typeface="Arial" charset="0"/>
              </a:defRPr>
            </a:lvl5pPr>
            <a:lvl6pPr marL="2514600" indent="-228600" defTabSz="930275" eaLnBrk="0" fontAlgn="base" hangingPunct="0">
              <a:spcBef>
                <a:spcPct val="0"/>
              </a:spcBef>
              <a:spcAft>
                <a:spcPct val="0"/>
              </a:spcAft>
              <a:defRPr b="1">
                <a:solidFill>
                  <a:schemeClr val="tx1"/>
                </a:solidFill>
                <a:latin typeface="Arial" charset="0"/>
              </a:defRPr>
            </a:lvl6pPr>
            <a:lvl7pPr marL="2971800" indent="-228600" defTabSz="930275" eaLnBrk="0" fontAlgn="base" hangingPunct="0">
              <a:spcBef>
                <a:spcPct val="0"/>
              </a:spcBef>
              <a:spcAft>
                <a:spcPct val="0"/>
              </a:spcAft>
              <a:defRPr b="1">
                <a:solidFill>
                  <a:schemeClr val="tx1"/>
                </a:solidFill>
                <a:latin typeface="Arial" charset="0"/>
              </a:defRPr>
            </a:lvl7pPr>
            <a:lvl8pPr marL="3429000" indent="-228600" defTabSz="930275" eaLnBrk="0" fontAlgn="base" hangingPunct="0">
              <a:spcBef>
                <a:spcPct val="0"/>
              </a:spcBef>
              <a:spcAft>
                <a:spcPct val="0"/>
              </a:spcAft>
              <a:defRPr b="1">
                <a:solidFill>
                  <a:schemeClr val="tx1"/>
                </a:solidFill>
                <a:latin typeface="Arial" charset="0"/>
              </a:defRPr>
            </a:lvl8pPr>
            <a:lvl9pPr marL="3886200" indent="-228600" defTabSz="930275" eaLnBrk="0" fontAlgn="base" hangingPunct="0">
              <a:spcBef>
                <a:spcPct val="0"/>
              </a:spcBef>
              <a:spcAft>
                <a:spcPct val="0"/>
              </a:spcAft>
              <a:defRPr b="1">
                <a:solidFill>
                  <a:schemeClr val="tx1"/>
                </a:solidFill>
                <a:latin typeface="Arial" charset="0"/>
              </a:defRPr>
            </a:lvl9pPr>
          </a:lstStyle>
          <a:p>
            <a:pPr eaLnBrk="1" hangingPunct="1"/>
            <a:fld id="{1BD98E15-0966-41AD-BEC0-87A1DE8391DB}" type="slidenum">
              <a:rPr lang="en-US" b="0" smtClean="0"/>
              <a:pPr eaLnBrk="1" hangingPunct="1"/>
              <a:t>26</a:t>
            </a:fld>
            <a:endParaRPr lang="en-US" b="0" smtClean="0"/>
          </a:p>
        </p:txBody>
      </p:sp>
      <p:sp>
        <p:nvSpPr>
          <p:cNvPr id="44035" name="Rectangle 2"/>
          <p:cNvSpPr>
            <a:spLocks noGrp="1" noRot="1" noChangeAspect="1" noChangeArrowheads="1" noTextEdit="1"/>
          </p:cNvSpPr>
          <p:nvPr>
            <p:ph type="sldImg"/>
          </p:nvPr>
        </p:nvSpPr>
        <p:spPr>
          <a:xfrm>
            <a:off x="1189038" y="695325"/>
            <a:ext cx="4618037" cy="3462338"/>
          </a:xfrm>
          <a:ln/>
        </p:spPr>
      </p:sp>
      <p:sp>
        <p:nvSpPr>
          <p:cNvPr id="44036" name="Rectangle 3"/>
          <p:cNvSpPr>
            <a:spLocks noGrp="1" noChangeArrowheads="1"/>
          </p:cNvSpPr>
          <p:nvPr>
            <p:ph type="body" idx="1"/>
          </p:nvPr>
        </p:nvSpPr>
        <p:spPr>
          <a:xfrm>
            <a:off x="933450" y="4389438"/>
            <a:ext cx="5130800" cy="4230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b="1">
                <a:solidFill>
                  <a:schemeClr val="tx1"/>
                </a:solidFill>
                <a:latin typeface="Arial" charset="0"/>
              </a:defRPr>
            </a:lvl1pPr>
            <a:lvl2pPr marL="742950" indent="-285750" defTabSz="930275" eaLnBrk="0" hangingPunct="0">
              <a:defRPr b="1">
                <a:solidFill>
                  <a:schemeClr val="tx1"/>
                </a:solidFill>
                <a:latin typeface="Arial" charset="0"/>
              </a:defRPr>
            </a:lvl2pPr>
            <a:lvl3pPr marL="1143000" indent="-228600" defTabSz="930275" eaLnBrk="0" hangingPunct="0">
              <a:defRPr b="1">
                <a:solidFill>
                  <a:schemeClr val="tx1"/>
                </a:solidFill>
                <a:latin typeface="Arial" charset="0"/>
              </a:defRPr>
            </a:lvl3pPr>
            <a:lvl4pPr marL="1600200" indent="-228600" defTabSz="930275" eaLnBrk="0" hangingPunct="0">
              <a:defRPr b="1">
                <a:solidFill>
                  <a:schemeClr val="tx1"/>
                </a:solidFill>
                <a:latin typeface="Arial" charset="0"/>
              </a:defRPr>
            </a:lvl4pPr>
            <a:lvl5pPr marL="2057400" indent="-228600" defTabSz="930275" eaLnBrk="0" hangingPunct="0">
              <a:defRPr b="1">
                <a:solidFill>
                  <a:schemeClr val="tx1"/>
                </a:solidFill>
                <a:latin typeface="Arial" charset="0"/>
              </a:defRPr>
            </a:lvl5pPr>
            <a:lvl6pPr marL="2514600" indent="-228600" defTabSz="930275" eaLnBrk="0" fontAlgn="base" hangingPunct="0">
              <a:spcBef>
                <a:spcPct val="0"/>
              </a:spcBef>
              <a:spcAft>
                <a:spcPct val="0"/>
              </a:spcAft>
              <a:defRPr b="1">
                <a:solidFill>
                  <a:schemeClr val="tx1"/>
                </a:solidFill>
                <a:latin typeface="Arial" charset="0"/>
              </a:defRPr>
            </a:lvl6pPr>
            <a:lvl7pPr marL="2971800" indent="-228600" defTabSz="930275" eaLnBrk="0" fontAlgn="base" hangingPunct="0">
              <a:spcBef>
                <a:spcPct val="0"/>
              </a:spcBef>
              <a:spcAft>
                <a:spcPct val="0"/>
              </a:spcAft>
              <a:defRPr b="1">
                <a:solidFill>
                  <a:schemeClr val="tx1"/>
                </a:solidFill>
                <a:latin typeface="Arial" charset="0"/>
              </a:defRPr>
            </a:lvl7pPr>
            <a:lvl8pPr marL="3429000" indent="-228600" defTabSz="930275" eaLnBrk="0" fontAlgn="base" hangingPunct="0">
              <a:spcBef>
                <a:spcPct val="0"/>
              </a:spcBef>
              <a:spcAft>
                <a:spcPct val="0"/>
              </a:spcAft>
              <a:defRPr b="1">
                <a:solidFill>
                  <a:schemeClr val="tx1"/>
                </a:solidFill>
                <a:latin typeface="Arial" charset="0"/>
              </a:defRPr>
            </a:lvl8pPr>
            <a:lvl9pPr marL="3886200" indent="-228600" defTabSz="930275" eaLnBrk="0" fontAlgn="base" hangingPunct="0">
              <a:spcBef>
                <a:spcPct val="0"/>
              </a:spcBef>
              <a:spcAft>
                <a:spcPct val="0"/>
              </a:spcAft>
              <a:defRPr b="1">
                <a:solidFill>
                  <a:schemeClr val="tx1"/>
                </a:solidFill>
                <a:latin typeface="Arial" charset="0"/>
              </a:defRPr>
            </a:lvl9pPr>
          </a:lstStyle>
          <a:p>
            <a:pPr eaLnBrk="1" hangingPunct="1"/>
            <a:fld id="{3E4286DE-0389-41BB-A656-028E7ACD13FD}" type="slidenum">
              <a:rPr lang="en-US" b="0" smtClean="0"/>
              <a:pPr eaLnBrk="1" hangingPunct="1"/>
              <a:t>27</a:t>
            </a:fld>
            <a:endParaRPr lang="en-US" b="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b="1">
                <a:solidFill>
                  <a:schemeClr val="tx1"/>
                </a:solidFill>
                <a:latin typeface="Arial" charset="0"/>
              </a:defRPr>
            </a:lvl1pPr>
            <a:lvl2pPr marL="742950" indent="-285750" defTabSz="930275" eaLnBrk="0" hangingPunct="0">
              <a:defRPr b="1">
                <a:solidFill>
                  <a:schemeClr val="tx1"/>
                </a:solidFill>
                <a:latin typeface="Arial" charset="0"/>
              </a:defRPr>
            </a:lvl2pPr>
            <a:lvl3pPr marL="1143000" indent="-228600" defTabSz="930275" eaLnBrk="0" hangingPunct="0">
              <a:defRPr b="1">
                <a:solidFill>
                  <a:schemeClr val="tx1"/>
                </a:solidFill>
                <a:latin typeface="Arial" charset="0"/>
              </a:defRPr>
            </a:lvl3pPr>
            <a:lvl4pPr marL="1600200" indent="-228600" defTabSz="930275" eaLnBrk="0" hangingPunct="0">
              <a:defRPr b="1">
                <a:solidFill>
                  <a:schemeClr val="tx1"/>
                </a:solidFill>
                <a:latin typeface="Arial" charset="0"/>
              </a:defRPr>
            </a:lvl4pPr>
            <a:lvl5pPr marL="2057400" indent="-228600" defTabSz="930275" eaLnBrk="0" hangingPunct="0">
              <a:defRPr b="1">
                <a:solidFill>
                  <a:schemeClr val="tx1"/>
                </a:solidFill>
                <a:latin typeface="Arial" charset="0"/>
              </a:defRPr>
            </a:lvl5pPr>
            <a:lvl6pPr marL="2514600" indent="-228600" defTabSz="930275" eaLnBrk="0" fontAlgn="base" hangingPunct="0">
              <a:spcBef>
                <a:spcPct val="0"/>
              </a:spcBef>
              <a:spcAft>
                <a:spcPct val="0"/>
              </a:spcAft>
              <a:defRPr b="1">
                <a:solidFill>
                  <a:schemeClr val="tx1"/>
                </a:solidFill>
                <a:latin typeface="Arial" charset="0"/>
              </a:defRPr>
            </a:lvl6pPr>
            <a:lvl7pPr marL="2971800" indent="-228600" defTabSz="930275" eaLnBrk="0" fontAlgn="base" hangingPunct="0">
              <a:spcBef>
                <a:spcPct val="0"/>
              </a:spcBef>
              <a:spcAft>
                <a:spcPct val="0"/>
              </a:spcAft>
              <a:defRPr b="1">
                <a:solidFill>
                  <a:schemeClr val="tx1"/>
                </a:solidFill>
                <a:latin typeface="Arial" charset="0"/>
              </a:defRPr>
            </a:lvl7pPr>
            <a:lvl8pPr marL="3429000" indent="-228600" defTabSz="930275" eaLnBrk="0" fontAlgn="base" hangingPunct="0">
              <a:spcBef>
                <a:spcPct val="0"/>
              </a:spcBef>
              <a:spcAft>
                <a:spcPct val="0"/>
              </a:spcAft>
              <a:defRPr b="1">
                <a:solidFill>
                  <a:schemeClr val="tx1"/>
                </a:solidFill>
                <a:latin typeface="Arial" charset="0"/>
              </a:defRPr>
            </a:lvl8pPr>
            <a:lvl9pPr marL="3886200" indent="-228600" defTabSz="930275" eaLnBrk="0" fontAlgn="base" hangingPunct="0">
              <a:spcBef>
                <a:spcPct val="0"/>
              </a:spcBef>
              <a:spcAft>
                <a:spcPct val="0"/>
              </a:spcAft>
              <a:defRPr b="1">
                <a:solidFill>
                  <a:schemeClr val="tx1"/>
                </a:solidFill>
                <a:latin typeface="Arial" charset="0"/>
              </a:defRPr>
            </a:lvl9pPr>
          </a:lstStyle>
          <a:p>
            <a:pPr eaLnBrk="1" hangingPunct="1"/>
            <a:fld id="{3E4286DE-0389-41BB-A656-028E7ACD13FD}" type="slidenum">
              <a:rPr lang="en-US" b="0" smtClean="0"/>
              <a:pPr eaLnBrk="1" hangingPunct="1"/>
              <a:t>28</a:t>
            </a:fld>
            <a:endParaRPr lang="en-US" b="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9" eaLnBrk="0" hangingPunct="0">
              <a:defRPr b="1">
                <a:solidFill>
                  <a:schemeClr val="tx1"/>
                </a:solidFill>
                <a:latin typeface="Arial" charset="0"/>
              </a:defRPr>
            </a:lvl1pPr>
            <a:lvl2pPr marL="742873" indent="-285721" defTabSz="930179" eaLnBrk="0" hangingPunct="0">
              <a:defRPr b="1">
                <a:solidFill>
                  <a:schemeClr val="tx1"/>
                </a:solidFill>
                <a:latin typeface="Arial" charset="0"/>
              </a:defRPr>
            </a:lvl2pPr>
            <a:lvl3pPr marL="1142883" indent="-228577" defTabSz="930179" eaLnBrk="0" hangingPunct="0">
              <a:defRPr b="1">
                <a:solidFill>
                  <a:schemeClr val="tx1"/>
                </a:solidFill>
                <a:latin typeface="Arial" charset="0"/>
              </a:defRPr>
            </a:lvl3pPr>
            <a:lvl4pPr marL="1600036" indent="-228577" defTabSz="930179" eaLnBrk="0" hangingPunct="0">
              <a:defRPr b="1">
                <a:solidFill>
                  <a:schemeClr val="tx1"/>
                </a:solidFill>
                <a:latin typeface="Arial" charset="0"/>
              </a:defRPr>
            </a:lvl4pPr>
            <a:lvl5pPr marL="2057189" indent="-228577" defTabSz="930179" eaLnBrk="0" hangingPunct="0">
              <a:defRPr b="1">
                <a:solidFill>
                  <a:schemeClr val="tx1"/>
                </a:solidFill>
                <a:latin typeface="Arial" charset="0"/>
              </a:defRPr>
            </a:lvl5pPr>
            <a:lvl6pPr marL="2514343" indent="-228577" defTabSz="930179" eaLnBrk="0" fontAlgn="base" hangingPunct="0">
              <a:spcBef>
                <a:spcPct val="0"/>
              </a:spcBef>
              <a:spcAft>
                <a:spcPct val="0"/>
              </a:spcAft>
              <a:defRPr b="1">
                <a:solidFill>
                  <a:schemeClr val="tx1"/>
                </a:solidFill>
                <a:latin typeface="Arial" charset="0"/>
              </a:defRPr>
            </a:lvl6pPr>
            <a:lvl7pPr marL="2971496" indent="-228577" defTabSz="930179" eaLnBrk="0" fontAlgn="base" hangingPunct="0">
              <a:spcBef>
                <a:spcPct val="0"/>
              </a:spcBef>
              <a:spcAft>
                <a:spcPct val="0"/>
              </a:spcAft>
              <a:defRPr b="1">
                <a:solidFill>
                  <a:schemeClr val="tx1"/>
                </a:solidFill>
                <a:latin typeface="Arial" charset="0"/>
              </a:defRPr>
            </a:lvl7pPr>
            <a:lvl8pPr marL="3428649" indent="-228577" defTabSz="930179" eaLnBrk="0" fontAlgn="base" hangingPunct="0">
              <a:spcBef>
                <a:spcPct val="0"/>
              </a:spcBef>
              <a:spcAft>
                <a:spcPct val="0"/>
              </a:spcAft>
              <a:defRPr b="1">
                <a:solidFill>
                  <a:schemeClr val="tx1"/>
                </a:solidFill>
                <a:latin typeface="Arial" charset="0"/>
              </a:defRPr>
            </a:lvl8pPr>
            <a:lvl9pPr marL="3885802" indent="-228577" defTabSz="930179" eaLnBrk="0" fontAlgn="base" hangingPunct="0">
              <a:spcBef>
                <a:spcPct val="0"/>
              </a:spcBef>
              <a:spcAft>
                <a:spcPct val="0"/>
              </a:spcAft>
              <a:defRPr b="1">
                <a:solidFill>
                  <a:schemeClr val="tx1"/>
                </a:solidFill>
                <a:latin typeface="Arial" charset="0"/>
              </a:defRPr>
            </a:lvl9pPr>
          </a:lstStyle>
          <a:p>
            <a:pPr eaLnBrk="1" hangingPunct="1">
              <a:defRPr/>
            </a:pPr>
            <a:fld id="{D4D8C519-4969-4BD1-9FEE-7D9F8FD3A973}" type="slidenum">
              <a:rPr lang="en-US" b="0" smtClean="0">
                <a:solidFill>
                  <a:prstClr val="black"/>
                </a:solidFill>
              </a:rPr>
              <a:pPr eaLnBrk="1" hangingPunct="1">
                <a:defRPr/>
              </a:pPr>
              <a:t>29</a:t>
            </a:fld>
            <a:endParaRPr lang="en-US" b="0" smtClean="0">
              <a:solidFill>
                <a:prstClr val="black"/>
              </a:solidFill>
            </a:endParaRPr>
          </a:p>
        </p:txBody>
      </p:sp>
      <p:sp>
        <p:nvSpPr>
          <p:cNvPr id="63491" name="Rectangle 2"/>
          <p:cNvSpPr>
            <a:spLocks noGrp="1" noRot="1" noChangeAspect="1" noChangeArrowheads="1" noTextEdit="1"/>
          </p:cNvSpPr>
          <p:nvPr>
            <p:ph type="sldImg"/>
          </p:nvPr>
        </p:nvSpPr>
        <p:spPr>
          <a:xfrm>
            <a:off x="1190625" y="695325"/>
            <a:ext cx="4616450" cy="3462338"/>
          </a:xfrm>
          <a:ln/>
        </p:spPr>
      </p:sp>
      <p:sp>
        <p:nvSpPr>
          <p:cNvPr id="63492" name="Rectangle 3"/>
          <p:cNvSpPr>
            <a:spLocks noGrp="1" noChangeArrowheads="1"/>
          </p:cNvSpPr>
          <p:nvPr>
            <p:ph type="body" idx="1"/>
          </p:nvPr>
        </p:nvSpPr>
        <p:spPr>
          <a:xfrm>
            <a:off x="933450" y="4389439"/>
            <a:ext cx="5130800" cy="4230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A standard biosensor (or immunoassay) works by immobilizing antibodies on a solid substrate and detecting its binding with antigens of interest (anything from cells to proteins). Only one region of an antibody binds</a:t>
            </a:r>
            <a:r>
              <a:rPr lang="en-US" altLang="en-US" baseline="0" dirty="0" smtClean="0"/>
              <a:t> to an antigen. Therefore, it is important that the antibody presents itself to an antigen in the right orientation. This can be done by using </a:t>
            </a:r>
            <a:r>
              <a:rPr lang="en-US" altLang="en-US" baseline="0" dirty="0" err="1" smtClean="0"/>
              <a:t>intemediate</a:t>
            </a:r>
            <a:r>
              <a:rPr lang="en-US" altLang="en-US" baseline="0" dirty="0" smtClean="0"/>
              <a:t> binding proteins that bind to a specific (Fc) portion of an antibody. However, there is no direct evidence that the binding proteins themselves properly orient themselves.</a:t>
            </a:r>
            <a:r>
              <a:rPr lang="en-US" altLang="en-US" dirty="0" smtClean="0"/>
              <a:t> So far antibody orientation has been deduced from immunological activity of immobilized antibodies. This method is indirect!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B1F972D-57F1-428D-96BE-23F052433E3C}" type="slidenum">
              <a:rPr lang="en-US">
                <a:solidFill>
                  <a:prstClr val="black"/>
                </a:solidFill>
              </a:rPr>
              <a:pPr/>
              <a:t>3</a:t>
            </a:fld>
            <a:endParaRPr lang="en-US">
              <a:solidFill>
                <a:prstClr val="black"/>
              </a:solidFill>
            </a:endParaRPr>
          </a:p>
        </p:txBody>
      </p:sp>
      <p:sp>
        <p:nvSpPr>
          <p:cNvPr id="900098" name="Rectangle 2"/>
          <p:cNvSpPr>
            <a:spLocks noGrp="1" noRot="1" noChangeAspect="1" noChangeArrowheads="1" noTextEdit="1"/>
          </p:cNvSpPr>
          <p:nvPr>
            <p:ph type="sldImg"/>
          </p:nvPr>
        </p:nvSpPr>
        <p:spPr>
          <a:xfrm>
            <a:off x="1177925" y="695325"/>
            <a:ext cx="4641850" cy="3481388"/>
          </a:xfrm>
          <a:ln/>
        </p:spPr>
      </p:sp>
      <p:sp>
        <p:nvSpPr>
          <p:cNvPr id="900099" name="Rectangle 3"/>
          <p:cNvSpPr>
            <a:spLocks noGrp="1" noChangeArrowheads="1"/>
          </p:cNvSpPr>
          <p:nvPr>
            <p:ph type="body" idx="1"/>
          </p:nvPr>
        </p:nvSpPr>
        <p:spPr>
          <a:xfrm>
            <a:off x="700404" y="4410392"/>
            <a:ext cx="5596892" cy="4177348"/>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9" eaLnBrk="0" hangingPunct="0">
              <a:defRPr b="1">
                <a:solidFill>
                  <a:schemeClr val="tx1"/>
                </a:solidFill>
                <a:latin typeface="Arial" charset="0"/>
              </a:defRPr>
            </a:lvl1pPr>
            <a:lvl2pPr marL="742873" indent="-285721" defTabSz="930179" eaLnBrk="0" hangingPunct="0">
              <a:defRPr b="1">
                <a:solidFill>
                  <a:schemeClr val="tx1"/>
                </a:solidFill>
                <a:latin typeface="Arial" charset="0"/>
              </a:defRPr>
            </a:lvl2pPr>
            <a:lvl3pPr marL="1142883" indent="-228577" defTabSz="930179" eaLnBrk="0" hangingPunct="0">
              <a:defRPr b="1">
                <a:solidFill>
                  <a:schemeClr val="tx1"/>
                </a:solidFill>
                <a:latin typeface="Arial" charset="0"/>
              </a:defRPr>
            </a:lvl3pPr>
            <a:lvl4pPr marL="1600036" indent="-228577" defTabSz="930179" eaLnBrk="0" hangingPunct="0">
              <a:defRPr b="1">
                <a:solidFill>
                  <a:schemeClr val="tx1"/>
                </a:solidFill>
                <a:latin typeface="Arial" charset="0"/>
              </a:defRPr>
            </a:lvl4pPr>
            <a:lvl5pPr marL="2057189" indent="-228577" defTabSz="930179" eaLnBrk="0" hangingPunct="0">
              <a:defRPr b="1">
                <a:solidFill>
                  <a:schemeClr val="tx1"/>
                </a:solidFill>
                <a:latin typeface="Arial" charset="0"/>
              </a:defRPr>
            </a:lvl5pPr>
            <a:lvl6pPr marL="2514343" indent="-228577" defTabSz="930179" eaLnBrk="0" fontAlgn="base" hangingPunct="0">
              <a:spcBef>
                <a:spcPct val="0"/>
              </a:spcBef>
              <a:spcAft>
                <a:spcPct val="0"/>
              </a:spcAft>
              <a:defRPr b="1">
                <a:solidFill>
                  <a:schemeClr val="tx1"/>
                </a:solidFill>
                <a:latin typeface="Arial" charset="0"/>
              </a:defRPr>
            </a:lvl6pPr>
            <a:lvl7pPr marL="2971496" indent="-228577" defTabSz="930179" eaLnBrk="0" fontAlgn="base" hangingPunct="0">
              <a:spcBef>
                <a:spcPct val="0"/>
              </a:spcBef>
              <a:spcAft>
                <a:spcPct val="0"/>
              </a:spcAft>
              <a:defRPr b="1">
                <a:solidFill>
                  <a:schemeClr val="tx1"/>
                </a:solidFill>
                <a:latin typeface="Arial" charset="0"/>
              </a:defRPr>
            </a:lvl7pPr>
            <a:lvl8pPr marL="3428649" indent="-228577" defTabSz="930179" eaLnBrk="0" fontAlgn="base" hangingPunct="0">
              <a:spcBef>
                <a:spcPct val="0"/>
              </a:spcBef>
              <a:spcAft>
                <a:spcPct val="0"/>
              </a:spcAft>
              <a:defRPr b="1">
                <a:solidFill>
                  <a:schemeClr val="tx1"/>
                </a:solidFill>
                <a:latin typeface="Arial" charset="0"/>
              </a:defRPr>
            </a:lvl8pPr>
            <a:lvl9pPr marL="3885802" indent="-228577" defTabSz="930179" eaLnBrk="0" fontAlgn="base" hangingPunct="0">
              <a:spcBef>
                <a:spcPct val="0"/>
              </a:spcBef>
              <a:spcAft>
                <a:spcPct val="0"/>
              </a:spcAft>
              <a:defRPr b="1">
                <a:solidFill>
                  <a:schemeClr val="tx1"/>
                </a:solidFill>
                <a:latin typeface="Arial" charset="0"/>
              </a:defRPr>
            </a:lvl9pPr>
          </a:lstStyle>
          <a:p>
            <a:pPr eaLnBrk="1" hangingPunct="1">
              <a:defRPr/>
            </a:pPr>
            <a:fld id="{15657945-E7DF-4BB0-94F2-44FA518639F1}" type="slidenum">
              <a:rPr lang="en-US" b="0" smtClean="0">
                <a:solidFill>
                  <a:prstClr val="black"/>
                </a:solidFill>
              </a:rPr>
              <a:pPr eaLnBrk="1" hangingPunct="1">
                <a:defRPr/>
              </a:pPr>
              <a:t>30</a:t>
            </a:fld>
            <a:endParaRPr lang="en-US" b="0" smtClean="0">
              <a:solidFill>
                <a:prstClr val="black"/>
              </a:solidFill>
            </a:endParaRPr>
          </a:p>
        </p:txBody>
      </p:sp>
      <p:sp>
        <p:nvSpPr>
          <p:cNvPr id="71683" name="Rectangle 2"/>
          <p:cNvSpPr>
            <a:spLocks noGrp="1" noRot="1" noChangeAspect="1" noChangeArrowheads="1" noTextEdit="1"/>
          </p:cNvSpPr>
          <p:nvPr>
            <p:ph type="sldImg"/>
          </p:nvPr>
        </p:nvSpPr>
        <p:spPr>
          <a:xfrm>
            <a:off x="1177925" y="695325"/>
            <a:ext cx="4641850" cy="3481388"/>
          </a:xfrm>
          <a:ln/>
        </p:spPr>
      </p:sp>
      <p:sp>
        <p:nvSpPr>
          <p:cNvPr id="71684" name="Rectangle 3"/>
          <p:cNvSpPr>
            <a:spLocks noGrp="1" noChangeArrowheads="1"/>
          </p:cNvSpPr>
          <p:nvPr>
            <p:ph type="body" idx="1"/>
          </p:nvPr>
        </p:nvSpPr>
        <p:spPr>
          <a:xfrm>
            <a:off x="700088" y="4410075"/>
            <a:ext cx="5597525" cy="417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sym typeface="Wingdings" pitchFamily="2" charset="2"/>
              </a:rPr>
              <a:t>We</a:t>
            </a:r>
            <a:r>
              <a:rPr lang="en-US" altLang="en-US" baseline="0" dirty="0" smtClean="0">
                <a:sym typeface="Wingdings" pitchFamily="2" charset="2"/>
              </a:rPr>
              <a:t> can make mosaics of meta-pixels tuned to different vibrational resonances</a:t>
            </a:r>
            <a:endParaRPr lang="en-US" altLang="en-US" dirty="0" smtClean="0">
              <a:sym typeface="Wingdings" pitchFamily="2" charset="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9" eaLnBrk="0" hangingPunct="0">
              <a:defRPr b="1">
                <a:solidFill>
                  <a:schemeClr val="tx1"/>
                </a:solidFill>
                <a:latin typeface="Arial" charset="0"/>
              </a:defRPr>
            </a:lvl1pPr>
            <a:lvl2pPr marL="742873" indent="-285721" defTabSz="930179" eaLnBrk="0" hangingPunct="0">
              <a:defRPr b="1">
                <a:solidFill>
                  <a:schemeClr val="tx1"/>
                </a:solidFill>
                <a:latin typeface="Arial" charset="0"/>
              </a:defRPr>
            </a:lvl2pPr>
            <a:lvl3pPr marL="1142883" indent="-228577" defTabSz="930179" eaLnBrk="0" hangingPunct="0">
              <a:defRPr b="1">
                <a:solidFill>
                  <a:schemeClr val="tx1"/>
                </a:solidFill>
                <a:latin typeface="Arial" charset="0"/>
              </a:defRPr>
            </a:lvl3pPr>
            <a:lvl4pPr marL="1600036" indent="-228577" defTabSz="930179" eaLnBrk="0" hangingPunct="0">
              <a:defRPr b="1">
                <a:solidFill>
                  <a:schemeClr val="tx1"/>
                </a:solidFill>
                <a:latin typeface="Arial" charset="0"/>
              </a:defRPr>
            </a:lvl4pPr>
            <a:lvl5pPr marL="2057189" indent="-228577" defTabSz="930179" eaLnBrk="0" hangingPunct="0">
              <a:defRPr b="1">
                <a:solidFill>
                  <a:schemeClr val="tx1"/>
                </a:solidFill>
                <a:latin typeface="Arial" charset="0"/>
              </a:defRPr>
            </a:lvl5pPr>
            <a:lvl6pPr marL="2514343" indent="-228577" defTabSz="930179" eaLnBrk="0" fontAlgn="base" hangingPunct="0">
              <a:spcBef>
                <a:spcPct val="0"/>
              </a:spcBef>
              <a:spcAft>
                <a:spcPct val="0"/>
              </a:spcAft>
              <a:defRPr b="1">
                <a:solidFill>
                  <a:schemeClr val="tx1"/>
                </a:solidFill>
                <a:latin typeface="Arial" charset="0"/>
              </a:defRPr>
            </a:lvl6pPr>
            <a:lvl7pPr marL="2971496" indent="-228577" defTabSz="930179" eaLnBrk="0" fontAlgn="base" hangingPunct="0">
              <a:spcBef>
                <a:spcPct val="0"/>
              </a:spcBef>
              <a:spcAft>
                <a:spcPct val="0"/>
              </a:spcAft>
              <a:defRPr b="1">
                <a:solidFill>
                  <a:schemeClr val="tx1"/>
                </a:solidFill>
                <a:latin typeface="Arial" charset="0"/>
              </a:defRPr>
            </a:lvl7pPr>
            <a:lvl8pPr marL="3428649" indent="-228577" defTabSz="930179" eaLnBrk="0" fontAlgn="base" hangingPunct="0">
              <a:spcBef>
                <a:spcPct val="0"/>
              </a:spcBef>
              <a:spcAft>
                <a:spcPct val="0"/>
              </a:spcAft>
              <a:defRPr b="1">
                <a:solidFill>
                  <a:schemeClr val="tx1"/>
                </a:solidFill>
                <a:latin typeface="Arial" charset="0"/>
              </a:defRPr>
            </a:lvl8pPr>
            <a:lvl9pPr marL="3885802" indent="-228577" defTabSz="930179" eaLnBrk="0" fontAlgn="base" hangingPunct="0">
              <a:spcBef>
                <a:spcPct val="0"/>
              </a:spcBef>
              <a:spcAft>
                <a:spcPct val="0"/>
              </a:spcAft>
              <a:defRPr b="1">
                <a:solidFill>
                  <a:schemeClr val="tx1"/>
                </a:solidFill>
                <a:latin typeface="Arial" charset="0"/>
              </a:defRPr>
            </a:lvl9pPr>
          </a:lstStyle>
          <a:p>
            <a:pPr eaLnBrk="1" hangingPunct="1">
              <a:defRPr/>
            </a:pPr>
            <a:fld id="{500D5ED5-66FC-475C-8E14-B7D7EE6D17BC}" type="slidenum">
              <a:rPr lang="en-US" b="0" smtClean="0">
                <a:solidFill>
                  <a:prstClr val="black"/>
                </a:solidFill>
              </a:rPr>
              <a:pPr eaLnBrk="1" hangingPunct="1">
                <a:defRPr/>
              </a:pPr>
              <a:t>31</a:t>
            </a:fld>
            <a:endParaRPr lang="en-US" b="0" smtClean="0">
              <a:solidFill>
                <a:prstClr val="black"/>
              </a:solidFill>
            </a:endParaRPr>
          </a:p>
        </p:txBody>
      </p:sp>
      <p:sp>
        <p:nvSpPr>
          <p:cNvPr id="65539" name="Rectangle 2"/>
          <p:cNvSpPr>
            <a:spLocks noGrp="1" noRot="1" noChangeAspect="1" noChangeArrowheads="1" noTextEdit="1"/>
          </p:cNvSpPr>
          <p:nvPr>
            <p:ph type="sldImg"/>
          </p:nvPr>
        </p:nvSpPr>
        <p:spPr>
          <a:xfrm>
            <a:off x="1179513" y="695325"/>
            <a:ext cx="4641850" cy="3481388"/>
          </a:xfrm>
          <a:ln/>
        </p:spPr>
      </p:sp>
      <p:sp>
        <p:nvSpPr>
          <p:cNvPr id="65540" name="Rectangle 3"/>
          <p:cNvSpPr>
            <a:spLocks noGrp="1" noChangeArrowheads="1"/>
          </p:cNvSpPr>
          <p:nvPr>
            <p:ph type="body" idx="1"/>
          </p:nvPr>
        </p:nvSpPr>
        <p:spPr>
          <a:xfrm>
            <a:off x="933450" y="4410075"/>
            <a:ext cx="5130800" cy="417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We are conducting now extensive theoretical/computational research aimed at understanding resonances of perforated films. Using several types of electromagnetic simulations (direct frequency scans of the field enhancement in response to imposed electric field, eigenvalue electromagnetic and electrostatic formulations, surface impedance method, direct electromagnetic simulations with incident light), we are zeroing in on several types of resonances. Some examples are shown in this slide, but this is still very much work in progress (stimulated by both existing and forthcoming experimental measurements: we have fabricated a number of perforated arrays of different hole diameter, spacing, and film thickness). In this slide I concentrate on the so-called even modes: the in-plane electric field is even with respect to the mid-plane of the film.Two types of resonances have been identified. One is the Localised Surface Polariton (LSP): the fields are tightly concentrated near the hole, and its frequency is independent of the periodicity. The other one is the Surface Phonon Polariton (SPP): the fields are very spread out, and SPP’s frequency is dependent on periodicity. Judging by the wavelength and the magnitude of the field enhancement, it appears that experimentally we’re exciting the SPP. However, we have not yet investigated the resonances which have the in-plane electric field ODD with respect to the mid-plane of the film. Such resonances have a non-vanishing magnetic moment – there is a hope for developing negative-epsilon, negative-mu surfaces!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9" eaLnBrk="0" hangingPunct="0">
              <a:defRPr b="1">
                <a:solidFill>
                  <a:schemeClr val="tx1"/>
                </a:solidFill>
                <a:latin typeface="Arial" charset="0"/>
              </a:defRPr>
            </a:lvl1pPr>
            <a:lvl2pPr marL="742873" indent="-285721" defTabSz="930179" eaLnBrk="0" hangingPunct="0">
              <a:defRPr b="1">
                <a:solidFill>
                  <a:schemeClr val="tx1"/>
                </a:solidFill>
                <a:latin typeface="Arial" charset="0"/>
              </a:defRPr>
            </a:lvl2pPr>
            <a:lvl3pPr marL="1142883" indent="-228577" defTabSz="930179" eaLnBrk="0" hangingPunct="0">
              <a:defRPr b="1">
                <a:solidFill>
                  <a:schemeClr val="tx1"/>
                </a:solidFill>
                <a:latin typeface="Arial" charset="0"/>
              </a:defRPr>
            </a:lvl3pPr>
            <a:lvl4pPr marL="1600036" indent="-228577" defTabSz="930179" eaLnBrk="0" hangingPunct="0">
              <a:defRPr b="1">
                <a:solidFill>
                  <a:schemeClr val="tx1"/>
                </a:solidFill>
                <a:latin typeface="Arial" charset="0"/>
              </a:defRPr>
            </a:lvl4pPr>
            <a:lvl5pPr marL="2057189" indent="-228577" defTabSz="930179" eaLnBrk="0" hangingPunct="0">
              <a:defRPr b="1">
                <a:solidFill>
                  <a:schemeClr val="tx1"/>
                </a:solidFill>
                <a:latin typeface="Arial" charset="0"/>
              </a:defRPr>
            </a:lvl5pPr>
            <a:lvl6pPr marL="2514343" indent="-228577" defTabSz="930179" eaLnBrk="0" fontAlgn="base" hangingPunct="0">
              <a:spcBef>
                <a:spcPct val="0"/>
              </a:spcBef>
              <a:spcAft>
                <a:spcPct val="0"/>
              </a:spcAft>
              <a:defRPr b="1">
                <a:solidFill>
                  <a:schemeClr val="tx1"/>
                </a:solidFill>
                <a:latin typeface="Arial" charset="0"/>
              </a:defRPr>
            </a:lvl6pPr>
            <a:lvl7pPr marL="2971496" indent="-228577" defTabSz="930179" eaLnBrk="0" fontAlgn="base" hangingPunct="0">
              <a:spcBef>
                <a:spcPct val="0"/>
              </a:spcBef>
              <a:spcAft>
                <a:spcPct val="0"/>
              </a:spcAft>
              <a:defRPr b="1">
                <a:solidFill>
                  <a:schemeClr val="tx1"/>
                </a:solidFill>
                <a:latin typeface="Arial" charset="0"/>
              </a:defRPr>
            </a:lvl7pPr>
            <a:lvl8pPr marL="3428649" indent="-228577" defTabSz="930179" eaLnBrk="0" fontAlgn="base" hangingPunct="0">
              <a:spcBef>
                <a:spcPct val="0"/>
              </a:spcBef>
              <a:spcAft>
                <a:spcPct val="0"/>
              </a:spcAft>
              <a:defRPr b="1">
                <a:solidFill>
                  <a:schemeClr val="tx1"/>
                </a:solidFill>
                <a:latin typeface="Arial" charset="0"/>
              </a:defRPr>
            </a:lvl8pPr>
            <a:lvl9pPr marL="3885802" indent="-228577" defTabSz="930179" eaLnBrk="0" fontAlgn="base" hangingPunct="0">
              <a:spcBef>
                <a:spcPct val="0"/>
              </a:spcBef>
              <a:spcAft>
                <a:spcPct val="0"/>
              </a:spcAft>
              <a:defRPr b="1">
                <a:solidFill>
                  <a:schemeClr val="tx1"/>
                </a:solidFill>
                <a:latin typeface="Arial" charset="0"/>
              </a:defRPr>
            </a:lvl9pPr>
          </a:lstStyle>
          <a:p>
            <a:pPr eaLnBrk="1" hangingPunct="1">
              <a:defRPr/>
            </a:pPr>
            <a:fld id="{4F5E7C55-388B-4F3F-967C-14DEB8A03BC5}" type="slidenum">
              <a:rPr lang="en-US" b="0" smtClean="0">
                <a:solidFill>
                  <a:prstClr val="black"/>
                </a:solidFill>
              </a:rPr>
              <a:pPr eaLnBrk="1" hangingPunct="1">
                <a:defRPr/>
              </a:pPr>
              <a:t>32</a:t>
            </a:fld>
            <a:endParaRPr lang="en-US" b="0" smtClean="0">
              <a:solidFill>
                <a:prstClr val="black"/>
              </a:solidFill>
            </a:endParaRPr>
          </a:p>
        </p:txBody>
      </p:sp>
      <p:sp>
        <p:nvSpPr>
          <p:cNvPr id="69635" name="Rectangle 2"/>
          <p:cNvSpPr>
            <a:spLocks noGrp="1" noRot="1" noChangeAspect="1" noChangeArrowheads="1" noTextEdit="1"/>
          </p:cNvSpPr>
          <p:nvPr>
            <p:ph type="sldImg"/>
          </p:nvPr>
        </p:nvSpPr>
        <p:spPr>
          <a:xfrm>
            <a:off x="1177925" y="695325"/>
            <a:ext cx="4641850" cy="3481388"/>
          </a:xfrm>
          <a:ln/>
        </p:spPr>
      </p:sp>
      <p:sp>
        <p:nvSpPr>
          <p:cNvPr id="69636" name="Rectangle 3"/>
          <p:cNvSpPr>
            <a:spLocks noGrp="1" noChangeArrowheads="1"/>
          </p:cNvSpPr>
          <p:nvPr>
            <p:ph type="body" idx="1"/>
          </p:nvPr>
        </p:nvSpPr>
        <p:spPr>
          <a:xfrm>
            <a:off x="700088" y="4410075"/>
            <a:ext cx="5597525" cy="417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sym typeface="Wingdings" pitchFamily="2" charset="2"/>
              </a:rPr>
              <a:t>As it turns out, many proteins are not really isotropic. They are more like pasta: very elongated in one direction. This can be described by the so-called</a:t>
            </a:r>
          </a:p>
          <a:p>
            <a:pPr eaLnBrk="1" hangingPunct="1"/>
            <a:r>
              <a:rPr lang="en-US" altLang="en-US" smtClean="0">
                <a:sym typeface="Wingdings" pitchFamily="2" charset="2"/>
              </a:rPr>
              <a:t>directional tensor T. For an isotropic  protein this tensor is a unity matrix. What about real proteins?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9" eaLnBrk="0" hangingPunct="0">
              <a:defRPr b="1">
                <a:solidFill>
                  <a:schemeClr val="tx1"/>
                </a:solidFill>
                <a:latin typeface="Arial" charset="0"/>
              </a:defRPr>
            </a:lvl1pPr>
            <a:lvl2pPr marL="742873" indent="-285721" defTabSz="930179" eaLnBrk="0" hangingPunct="0">
              <a:defRPr b="1">
                <a:solidFill>
                  <a:schemeClr val="tx1"/>
                </a:solidFill>
                <a:latin typeface="Arial" charset="0"/>
              </a:defRPr>
            </a:lvl2pPr>
            <a:lvl3pPr marL="1142883" indent="-228577" defTabSz="930179" eaLnBrk="0" hangingPunct="0">
              <a:defRPr b="1">
                <a:solidFill>
                  <a:schemeClr val="tx1"/>
                </a:solidFill>
                <a:latin typeface="Arial" charset="0"/>
              </a:defRPr>
            </a:lvl3pPr>
            <a:lvl4pPr marL="1600036" indent="-228577" defTabSz="930179" eaLnBrk="0" hangingPunct="0">
              <a:defRPr b="1">
                <a:solidFill>
                  <a:schemeClr val="tx1"/>
                </a:solidFill>
                <a:latin typeface="Arial" charset="0"/>
              </a:defRPr>
            </a:lvl4pPr>
            <a:lvl5pPr marL="2057189" indent="-228577" defTabSz="930179" eaLnBrk="0" hangingPunct="0">
              <a:defRPr b="1">
                <a:solidFill>
                  <a:schemeClr val="tx1"/>
                </a:solidFill>
                <a:latin typeface="Arial" charset="0"/>
              </a:defRPr>
            </a:lvl5pPr>
            <a:lvl6pPr marL="2514343" indent="-228577" defTabSz="930179" eaLnBrk="0" fontAlgn="base" hangingPunct="0">
              <a:spcBef>
                <a:spcPct val="0"/>
              </a:spcBef>
              <a:spcAft>
                <a:spcPct val="0"/>
              </a:spcAft>
              <a:defRPr b="1">
                <a:solidFill>
                  <a:schemeClr val="tx1"/>
                </a:solidFill>
                <a:latin typeface="Arial" charset="0"/>
              </a:defRPr>
            </a:lvl6pPr>
            <a:lvl7pPr marL="2971496" indent="-228577" defTabSz="930179" eaLnBrk="0" fontAlgn="base" hangingPunct="0">
              <a:spcBef>
                <a:spcPct val="0"/>
              </a:spcBef>
              <a:spcAft>
                <a:spcPct val="0"/>
              </a:spcAft>
              <a:defRPr b="1">
                <a:solidFill>
                  <a:schemeClr val="tx1"/>
                </a:solidFill>
                <a:latin typeface="Arial" charset="0"/>
              </a:defRPr>
            </a:lvl7pPr>
            <a:lvl8pPr marL="3428649" indent="-228577" defTabSz="930179" eaLnBrk="0" fontAlgn="base" hangingPunct="0">
              <a:spcBef>
                <a:spcPct val="0"/>
              </a:spcBef>
              <a:spcAft>
                <a:spcPct val="0"/>
              </a:spcAft>
              <a:defRPr b="1">
                <a:solidFill>
                  <a:schemeClr val="tx1"/>
                </a:solidFill>
                <a:latin typeface="Arial" charset="0"/>
              </a:defRPr>
            </a:lvl8pPr>
            <a:lvl9pPr marL="3885802" indent="-228577" defTabSz="930179" eaLnBrk="0" fontAlgn="base" hangingPunct="0">
              <a:spcBef>
                <a:spcPct val="0"/>
              </a:spcBef>
              <a:spcAft>
                <a:spcPct val="0"/>
              </a:spcAft>
              <a:defRPr b="1">
                <a:solidFill>
                  <a:schemeClr val="tx1"/>
                </a:solidFill>
                <a:latin typeface="Arial" charset="0"/>
              </a:defRPr>
            </a:lvl9pPr>
          </a:lstStyle>
          <a:p>
            <a:pPr eaLnBrk="1" hangingPunct="1">
              <a:defRPr/>
            </a:pPr>
            <a:fld id="{A8AA0CCB-9985-41E8-8150-542765D6633C}" type="slidenum">
              <a:rPr lang="en-US" b="0" smtClean="0">
                <a:solidFill>
                  <a:prstClr val="black"/>
                </a:solidFill>
              </a:rPr>
              <a:pPr eaLnBrk="1" hangingPunct="1">
                <a:defRPr/>
              </a:pPr>
              <a:t>33</a:t>
            </a:fld>
            <a:endParaRPr lang="en-US" b="0" smtClean="0">
              <a:solidFill>
                <a:prstClr val="black"/>
              </a:solidFill>
            </a:endParaRPr>
          </a:p>
        </p:txBody>
      </p:sp>
      <p:sp>
        <p:nvSpPr>
          <p:cNvPr id="72707" name="Rectangle 2"/>
          <p:cNvSpPr>
            <a:spLocks noGrp="1" noRot="1" noChangeAspect="1" noChangeArrowheads="1" noTextEdit="1"/>
          </p:cNvSpPr>
          <p:nvPr>
            <p:ph type="sldImg"/>
          </p:nvPr>
        </p:nvSpPr>
        <p:spPr>
          <a:xfrm>
            <a:off x="1177925" y="695325"/>
            <a:ext cx="4641850" cy="3481388"/>
          </a:xfrm>
          <a:ln/>
        </p:spPr>
      </p:sp>
      <p:sp>
        <p:nvSpPr>
          <p:cNvPr id="72708" name="Rectangle 3"/>
          <p:cNvSpPr>
            <a:spLocks noGrp="1" noChangeArrowheads="1"/>
          </p:cNvSpPr>
          <p:nvPr>
            <p:ph type="body" idx="1"/>
          </p:nvPr>
        </p:nvSpPr>
        <p:spPr>
          <a:xfrm>
            <a:off x="700088" y="4410075"/>
            <a:ext cx="5597525" cy="417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sym typeface="Wingdings" pitchFamily="2" charset="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9" eaLnBrk="0" hangingPunct="0">
              <a:defRPr b="1">
                <a:solidFill>
                  <a:schemeClr val="tx1"/>
                </a:solidFill>
                <a:latin typeface="Arial" charset="0"/>
              </a:defRPr>
            </a:lvl1pPr>
            <a:lvl2pPr marL="742873" indent="-285721" defTabSz="930179" eaLnBrk="0" hangingPunct="0">
              <a:defRPr b="1">
                <a:solidFill>
                  <a:schemeClr val="tx1"/>
                </a:solidFill>
                <a:latin typeface="Arial" charset="0"/>
              </a:defRPr>
            </a:lvl2pPr>
            <a:lvl3pPr marL="1142883" indent="-228577" defTabSz="930179" eaLnBrk="0" hangingPunct="0">
              <a:defRPr b="1">
                <a:solidFill>
                  <a:schemeClr val="tx1"/>
                </a:solidFill>
                <a:latin typeface="Arial" charset="0"/>
              </a:defRPr>
            </a:lvl3pPr>
            <a:lvl4pPr marL="1600036" indent="-228577" defTabSz="930179" eaLnBrk="0" hangingPunct="0">
              <a:defRPr b="1">
                <a:solidFill>
                  <a:schemeClr val="tx1"/>
                </a:solidFill>
                <a:latin typeface="Arial" charset="0"/>
              </a:defRPr>
            </a:lvl4pPr>
            <a:lvl5pPr marL="2057189" indent="-228577" defTabSz="930179" eaLnBrk="0" hangingPunct="0">
              <a:defRPr b="1">
                <a:solidFill>
                  <a:schemeClr val="tx1"/>
                </a:solidFill>
                <a:latin typeface="Arial" charset="0"/>
              </a:defRPr>
            </a:lvl5pPr>
            <a:lvl6pPr marL="2514343" indent="-228577" defTabSz="930179" eaLnBrk="0" fontAlgn="base" hangingPunct="0">
              <a:spcBef>
                <a:spcPct val="0"/>
              </a:spcBef>
              <a:spcAft>
                <a:spcPct val="0"/>
              </a:spcAft>
              <a:defRPr b="1">
                <a:solidFill>
                  <a:schemeClr val="tx1"/>
                </a:solidFill>
                <a:latin typeface="Arial" charset="0"/>
              </a:defRPr>
            </a:lvl6pPr>
            <a:lvl7pPr marL="2971496" indent="-228577" defTabSz="930179" eaLnBrk="0" fontAlgn="base" hangingPunct="0">
              <a:spcBef>
                <a:spcPct val="0"/>
              </a:spcBef>
              <a:spcAft>
                <a:spcPct val="0"/>
              </a:spcAft>
              <a:defRPr b="1">
                <a:solidFill>
                  <a:schemeClr val="tx1"/>
                </a:solidFill>
                <a:latin typeface="Arial" charset="0"/>
              </a:defRPr>
            </a:lvl7pPr>
            <a:lvl8pPr marL="3428649" indent="-228577" defTabSz="930179" eaLnBrk="0" fontAlgn="base" hangingPunct="0">
              <a:spcBef>
                <a:spcPct val="0"/>
              </a:spcBef>
              <a:spcAft>
                <a:spcPct val="0"/>
              </a:spcAft>
              <a:defRPr b="1">
                <a:solidFill>
                  <a:schemeClr val="tx1"/>
                </a:solidFill>
                <a:latin typeface="Arial" charset="0"/>
              </a:defRPr>
            </a:lvl8pPr>
            <a:lvl9pPr marL="3885802" indent="-228577" defTabSz="930179" eaLnBrk="0" fontAlgn="base" hangingPunct="0">
              <a:spcBef>
                <a:spcPct val="0"/>
              </a:spcBef>
              <a:spcAft>
                <a:spcPct val="0"/>
              </a:spcAft>
              <a:defRPr b="1">
                <a:solidFill>
                  <a:schemeClr val="tx1"/>
                </a:solidFill>
                <a:latin typeface="Arial" charset="0"/>
              </a:defRPr>
            </a:lvl9pPr>
          </a:lstStyle>
          <a:p>
            <a:pPr eaLnBrk="1" hangingPunct="1">
              <a:defRPr/>
            </a:pPr>
            <a:fld id="{CE735E2F-1FD7-4108-8CC7-D9AA7D9E6016}" type="slidenum">
              <a:rPr lang="en-US" b="0" smtClean="0">
                <a:solidFill>
                  <a:prstClr val="black"/>
                </a:solidFill>
              </a:rPr>
              <a:pPr eaLnBrk="1" hangingPunct="1">
                <a:defRPr/>
              </a:pPr>
              <a:t>34</a:t>
            </a:fld>
            <a:endParaRPr lang="en-US" b="0" smtClean="0">
              <a:solidFill>
                <a:prstClr val="black"/>
              </a:solidFill>
            </a:endParaRPr>
          </a:p>
        </p:txBody>
      </p:sp>
      <p:sp>
        <p:nvSpPr>
          <p:cNvPr id="73731" name="Rectangle 2"/>
          <p:cNvSpPr>
            <a:spLocks noGrp="1" noRot="1" noChangeAspect="1" noChangeArrowheads="1" noTextEdit="1"/>
          </p:cNvSpPr>
          <p:nvPr>
            <p:ph type="sldImg"/>
          </p:nvPr>
        </p:nvSpPr>
        <p:spPr>
          <a:xfrm>
            <a:off x="1177925" y="695325"/>
            <a:ext cx="4641850" cy="3481388"/>
          </a:xfrm>
          <a:ln/>
        </p:spPr>
      </p:sp>
      <p:sp>
        <p:nvSpPr>
          <p:cNvPr id="73732" name="Rectangle 3"/>
          <p:cNvSpPr>
            <a:spLocks noGrp="1" noChangeArrowheads="1"/>
          </p:cNvSpPr>
          <p:nvPr>
            <p:ph type="body" idx="1"/>
          </p:nvPr>
        </p:nvSpPr>
        <p:spPr>
          <a:xfrm>
            <a:off x="700088" y="4410075"/>
            <a:ext cx="5597525" cy="417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sym typeface="Wingdings" pitchFamily="2" charset="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9" eaLnBrk="0" hangingPunct="0">
              <a:defRPr b="1">
                <a:solidFill>
                  <a:schemeClr val="tx1"/>
                </a:solidFill>
                <a:latin typeface="Arial" charset="0"/>
              </a:defRPr>
            </a:lvl1pPr>
            <a:lvl2pPr marL="742873" indent="-285721" defTabSz="930179" eaLnBrk="0" hangingPunct="0">
              <a:defRPr b="1">
                <a:solidFill>
                  <a:schemeClr val="tx1"/>
                </a:solidFill>
                <a:latin typeface="Arial" charset="0"/>
              </a:defRPr>
            </a:lvl2pPr>
            <a:lvl3pPr marL="1142883" indent="-228577" defTabSz="930179" eaLnBrk="0" hangingPunct="0">
              <a:defRPr b="1">
                <a:solidFill>
                  <a:schemeClr val="tx1"/>
                </a:solidFill>
                <a:latin typeface="Arial" charset="0"/>
              </a:defRPr>
            </a:lvl3pPr>
            <a:lvl4pPr marL="1600036" indent="-228577" defTabSz="930179" eaLnBrk="0" hangingPunct="0">
              <a:defRPr b="1">
                <a:solidFill>
                  <a:schemeClr val="tx1"/>
                </a:solidFill>
                <a:latin typeface="Arial" charset="0"/>
              </a:defRPr>
            </a:lvl4pPr>
            <a:lvl5pPr marL="2057189" indent="-228577" defTabSz="930179" eaLnBrk="0" hangingPunct="0">
              <a:defRPr b="1">
                <a:solidFill>
                  <a:schemeClr val="tx1"/>
                </a:solidFill>
                <a:latin typeface="Arial" charset="0"/>
              </a:defRPr>
            </a:lvl5pPr>
            <a:lvl6pPr marL="2514343" indent="-228577" defTabSz="930179" eaLnBrk="0" fontAlgn="base" hangingPunct="0">
              <a:spcBef>
                <a:spcPct val="0"/>
              </a:spcBef>
              <a:spcAft>
                <a:spcPct val="0"/>
              </a:spcAft>
              <a:defRPr b="1">
                <a:solidFill>
                  <a:schemeClr val="tx1"/>
                </a:solidFill>
                <a:latin typeface="Arial" charset="0"/>
              </a:defRPr>
            </a:lvl6pPr>
            <a:lvl7pPr marL="2971496" indent="-228577" defTabSz="930179" eaLnBrk="0" fontAlgn="base" hangingPunct="0">
              <a:spcBef>
                <a:spcPct val="0"/>
              </a:spcBef>
              <a:spcAft>
                <a:spcPct val="0"/>
              </a:spcAft>
              <a:defRPr b="1">
                <a:solidFill>
                  <a:schemeClr val="tx1"/>
                </a:solidFill>
                <a:latin typeface="Arial" charset="0"/>
              </a:defRPr>
            </a:lvl7pPr>
            <a:lvl8pPr marL="3428649" indent="-228577" defTabSz="930179" eaLnBrk="0" fontAlgn="base" hangingPunct="0">
              <a:spcBef>
                <a:spcPct val="0"/>
              </a:spcBef>
              <a:spcAft>
                <a:spcPct val="0"/>
              </a:spcAft>
              <a:defRPr b="1">
                <a:solidFill>
                  <a:schemeClr val="tx1"/>
                </a:solidFill>
                <a:latin typeface="Arial" charset="0"/>
              </a:defRPr>
            </a:lvl8pPr>
            <a:lvl9pPr marL="3885802" indent="-228577" defTabSz="930179" eaLnBrk="0" fontAlgn="base" hangingPunct="0">
              <a:spcBef>
                <a:spcPct val="0"/>
              </a:spcBef>
              <a:spcAft>
                <a:spcPct val="0"/>
              </a:spcAft>
              <a:defRPr b="1">
                <a:solidFill>
                  <a:schemeClr val="tx1"/>
                </a:solidFill>
                <a:latin typeface="Arial" charset="0"/>
              </a:defRPr>
            </a:lvl9pPr>
          </a:lstStyle>
          <a:p>
            <a:pPr eaLnBrk="1" hangingPunct="1">
              <a:defRPr/>
            </a:pPr>
            <a:fld id="{573FC2E3-A030-49BF-AB24-35B35DA8A694}" type="slidenum">
              <a:rPr lang="en-US" b="0" smtClean="0"/>
              <a:pPr eaLnBrk="1" hangingPunct="1">
                <a:defRPr/>
              </a:pPr>
              <a:t>35</a:t>
            </a:fld>
            <a:endParaRPr lang="en-US" b="0" smtClean="0"/>
          </a:p>
        </p:txBody>
      </p:sp>
      <p:sp>
        <p:nvSpPr>
          <p:cNvPr id="76803" name="Rectangle 2"/>
          <p:cNvSpPr>
            <a:spLocks noGrp="1" noRot="1" noChangeAspect="1" noChangeArrowheads="1" noTextEdit="1"/>
          </p:cNvSpPr>
          <p:nvPr>
            <p:ph type="sldImg"/>
          </p:nvPr>
        </p:nvSpPr>
        <p:spPr>
          <a:xfrm>
            <a:off x="1177925" y="695325"/>
            <a:ext cx="4641850" cy="3481388"/>
          </a:xfrm>
          <a:ln/>
        </p:spPr>
      </p:sp>
      <p:sp>
        <p:nvSpPr>
          <p:cNvPr id="76804" name="Rectangle 3"/>
          <p:cNvSpPr>
            <a:spLocks noGrp="1" noChangeArrowheads="1"/>
          </p:cNvSpPr>
          <p:nvPr>
            <p:ph type="body" idx="1"/>
          </p:nvPr>
        </p:nvSpPr>
        <p:spPr>
          <a:xfrm>
            <a:off x="700088" y="4410075"/>
            <a:ext cx="5597525" cy="417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sym typeface="Wingdings" pitchFamily="2" charset="2"/>
              </a:rPr>
              <a:t>Advantage of metamaterials: high field localization</a:t>
            </a:r>
            <a:r>
              <a:rPr lang="en-US" altLang="en-US" baseline="0" dirty="0" smtClean="0">
                <a:sym typeface="Wingdings" pitchFamily="2" charset="2"/>
              </a:rPr>
              <a:t> (tens of nm) which is comparable with the total thickness of binding antibodies and cellular membrane proteins. Also: this sensor has a large dynamic range, i.e. it enables monitoring protein binding, cell attachment, etc.</a:t>
            </a:r>
            <a:endParaRPr lang="en-US" altLang="en-US" dirty="0" smtClean="0">
              <a:sym typeface="Wingdings" pitchFamily="2" charset="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9" eaLnBrk="0" hangingPunct="0">
              <a:defRPr b="1">
                <a:solidFill>
                  <a:schemeClr val="tx1"/>
                </a:solidFill>
                <a:latin typeface="Arial" charset="0"/>
              </a:defRPr>
            </a:lvl1pPr>
            <a:lvl2pPr marL="742873" indent="-285721" defTabSz="930179" eaLnBrk="0" hangingPunct="0">
              <a:defRPr b="1">
                <a:solidFill>
                  <a:schemeClr val="tx1"/>
                </a:solidFill>
                <a:latin typeface="Arial" charset="0"/>
              </a:defRPr>
            </a:lvl2pPr>
            <a:lvl3pPr marL="1142883" indent="-228577" defTabSz="930179" eaLnBrk="0" hangingPunct="0">
              <a:defRPr b="1">
                <a:solidFill>
                  <a:schemeClr val="tx1"/>
                </a:solidFill>
                <a:latin typeface="Arial" charset="0"/>
              </a:defRPr>
            </a:lvl3pPr>
            <a:lvl4pPr marL="1600036" indent="-228577" defTabSz="930179" eaLnBrk="0" hangingPunct="0">
              <a:defRPr b="1">
                <a:solidFill>
                  <a:schemeClr val="tx1"/>
                </a:solidFill>
                <a:latin typeface="Arial" charset="0"/>
              </a:defRPr>
            </a:lvl4pPr>
            <a:lvl5pPr marL="2057189" indent="-228577" defTabSz="930179" eaLnBrk="0" hangingPunct="0">
              <a:defRPr b="1">
                <a:solidFill>
                  <a:schemeClr val="tx1"/>
                </a:solidFill>
                <a:latin typeface="Arial" charset="0"/>
              </a:defRPr>
            </a:lvl5pPr>
            <a:lvl6pPr marL="2514343" indent="-228577" defTabSz="930179" eaLnBrk="0" fontAlgn="base" hangingPunct="0">
              <a:spcBef>
                <a:spcPct val="0"/>
              </a:spcBef>
              <a:spcAft>
                <a:spcPct val="0"/>
              </a:spcAft>
              <a:defRPr b="1">
                <a:solidFill>
                  <a:schemeClr val="tx1"/>
                </a:solidFill>
                <a:latin typeface="Arial" charset="0"/>
              </a:defRPr>
            </a:lvl6pPr>
            <a:lvl7pPr marL="2971496" indent="-228577" defTabSz="930179" eaLnBrk="0" fontAlgn="base" hangingPunct="0">
              <a:spcBef>
                <a:spcPct val="0"/>
              </a:spcBef>
              <a:spcAft>
                <a:spcPct val="0"/>
              </a:spcAft>
              <a:defRPr b="1">
                <a:solidFill>
                  <a:schemeClr val="tx1"/>
                </a:solidFill>
                <a:latin typeface="Arial" charset="0"/>
              </a:defRPr>
            </a:lvl7pPr>
            <a:lvl8pPr marL="3428649" indent="-228577" defTabSz="930179" eaLnBrk="0" fontAlgn="base" hangingPunct="0">
              <a:spcBef>
                <a:spcPct val="0"/>
              </a:spcBef>
              <a:spcAft>
                <a:spcPct val="0"/>
              </a:spcAft>
              <a:defRPr b="1">
                <a:solidFill>
                  <a:schemeClr val="tx1"/>
                </a:solidFill>
                <a:latin typeface="Arial" charset="0"/>
              </a:defRPr>
            </a:lvl8pPr>
            <a:lvl9pPr marL="3885802" indent="-228577" defTabSz="930179" eaLnBrk="0" fontAlgn="base" hangingPunct="0">
              <a:spcBef>
                <a:spcPct val="0"/>
              </a:spcBef>
              <a:spcAft>
                <a:spcPct val="0"/>
              </a:spcAft>
              <a:defRPr b="1">
                <a:solidFill>
                  <a:schemeClr val="tx1"/>
                </a:solidFill>
                <a:latin typeface="Arial" charset="0"/>
              </a:defRPr>
            </a:lvl9pPr>
          </a:lstStyle>
          <a:p>
            <a:pPr eaLnBrk="1" hangingPunct="1">
              <a:defRPr/>
            </a:pPr>
            <a:fld id="{573FC2E3-A030-49BF-AB24-35B35DA8A694}" type="slidenum">
              <a:rPr lang="en-US" b="0" smtClean="0">
                <a:solidFill>
                  <a:prstClr val="black"/>
                </a:solidFill>
              </a:rPr>
              <a:pPr eaLnBrk="1" hangingPunct="1">
                <a:defRPr/>
              </a:pPr>
              <a:t>36</a:t>
            </a:fld>
            <a:endParaRPr lang="en-US" b="0" smtClean="0">
              <a:solidFill>
                <a:prstClr val="black"/>
              </a:solidFill>
            </a:endParaRPr>
          </a:p>
        </p:txBody>
      </p:sp>
      <p:sp>
        <p:nvSpPr>
          <p:cNvPr id="76803" name="Rectangle 2"/>
          <p:cNvSpPr>
            <a:spLocks noGrp="1" noRot="1" noChangeAspect="1" noChangeArrowheads="1" noTextEdit="1"/>
          </p:cNvSpPr>
          <p:nvPr>
            <p:ph type="sldImg"/>
          </p:nvPr>
        </p:nvSpPr>
        <p:spPr>
          <a:xfrm>
            <a:off x="1177925" y="695325"/>
            <a:ext cx="4641850" cy="3481388"/>
          </a:xfrm>
          <a:ln/>
        </p:spPr>
      </p:sp>
      <p:sp>
        <p:nvSpPr>
          <p:cNvPr id="76804" name="Rectangle 3"/>
          <p:cNvSpPr>
            <a:spLocks noGrp="1" noChangeArrowheads="1"/>
          </p:cNvSpPr>
          <p:nvPr>
            <p:ph type="body" idx="1"/>
          </p:nvPr>
        </p:nvSpPr>
        <p:spPr>
          <a:xfrm>
            <a:off x="700088" y="4410075"/>
            <a:ext cx="5597525" cy="417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sym typeface="Wingdings" pitchFamily="2" charset="2"/>
              </a:rPr>
              <a:t>Advantage of metamaterials: high field localization</a:t>
            </a:r>
            <a:r>
              <a:rPr lang="en-US" altLang="en-US" baseline="0" dirty="0" smtClean="0">
                <a:sym typeface="Wingdings" pitchFamily="2" charset="2"/>
              </a:rPr>
              <a:t> (tens of nm) which is comparable with the total thickness of binding antibodies and cellular membrane proteins. Also: this sensor has a large dynamic range, i.e. it enables monitoring protein binding, cell attachment, etc.</a:t>
            </a:r>
            <a:endParaRPr lang="en-US" altLang="en-US" dirty="0" smtClean="0">
              <a:sym typeface="Wingdings" pitchFamily="2" charset="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b="1">
                <a:solidFill>
                  <a:schemeClr val="tx1"/>
                </a:solidFill>
                <a:latin typeface="Arial" charset="0"/>
              </a:defRPr>
            </a:lvl1pPr>
            <a:lvl2pPr marL="742950" indent="-285750" defTabSz="930275" eaLnBrk="0" hangingPunct="0">
              <a:defRPr b="1">
                <a:solidFill>
                  <a:schemeClr val="tx1"/>
                </a:solidFill>
                <a:latin typeface="Arial" charset="0"/>
              </a:defRPr>
            </a:lvl2pPr>
            <a:lvl3pPr marL="1143000" indent="-228600" defTabSz="930275" eaLnBrk="0" hangingPunct="0">
              <a:defRPr b="1">
                <a:solidFill>
                  <a:schemeClr val="tx1"/>
                </a:solidFill>
                <a:latin typeface="Arial" charset="0"/>
              </a:defRPr>
            </a:lvl3pPr>
            <a:lvl4pPr marL="1600200" indent="-228600" defTabSz="930275" eaLnBrk="0" hangingPunct="0">
              <a:defRPr b="1">
                <a:solidFill>
                  <a:schemeClr val="tx1"/>
                </a:solidFill>
                <a:latin typeface="Arial" charset="0"/>
              </a:defRPr>
            </a:lvl4pPr>
            <a:lvl5pPr marL="2057400" indent="-228600" defTabSz="930275" eaLnBrk="0" hangingPunct="0">
              <a:defRPr b="1">
                <a:solidFill>
                  <a:schemeClr val="tx1"/>
                </a:solidFill>
                <a:latin typeface="Arial" charset="0"/>
              </a:defRPr>
            </a:lvl5pPr>
            <a:lvl6pPr marL="2514600" indent="-228600" defTabSz="930275" eaLnBrk="0" fontAlgn="base" hangingPunct="0">
              <a:spcBef>
                <a:spcPct val="0"/>
              </a:spcBef>
              <a:spcAft>
                <a:spcPct val="0"/>
              </a:spcAft>
              <a:defRPr b="1">
                <a:solidFill>
                  <a:schemeClr val="tx1"/>
                </a:solidFill>
                <a:latin typeface="Arial" charset="0"/>
              </a:defRPr>
            </a:lvl6pPr>
            <a:lvl7pPr marL="2971800" indent="-228600" defTabSz="930275" eaLnBrk="0" fontAlgn="base" hangingPunct="0">
              <a:spcBef>
                <a:spcPct val="0"/>
              </a:spcBef>
              <a:spcAft>
                <a:spcPct val="0"/>
              </a:spcAft>
              <a:defRPr b="1">
                <a:solidFill>
                  <a:schemeClr val="tx1"/>
                </a:solidFill>
                <a:latin typeface="Arial" charset="0"/>
              </a:defRPr>
            </a:lvl7pPr>
            <a:lvl8pPr marL="3429000" indent="-228600" defTabSz="930275" eaLnBrk="0" fontAlgn="base" hangingPunct="0">
              <a:spcBef>
                <a:spcPct val="0"/>
              </a:spcBef>
              <a:spcAft>
                <a:spcPct val="0"/>
              </a:spcAft>
              <a:defRPr b="1">
                <a:solidFill>
                  <a:schemeClr val="tx1"/>
                </a:solidFill>
                <a:latin typeface="Arial" charset="0"/>
              </a:defRPr>
            </a:lvl8pPr>
            <a:lvl9pPr marL="3886200" indent="-228600" defTabSz="930275" eaLnBrk="0" fontAlgn="base" hangingPunct="0">
              <a:spcBef>
                <a:spcPct val="0"/>
              </a:spcBef>
              <a:spcAft>
                <a:spcPct val="0"/>
              </a:spcAft>
              <a:defRPr b="1">
                <a:solidFill>
                  <a:schemeClr val="tx1"/>
                </a:solidFill>
                <a:latin typeface="Arial" charset="0"/>
              </a:defRPr>
            </a:lvl9pPr>
          </a:lstStyle>
          <a:p>
            <a:pPr eaLnBrk="1" hangingPunct="1"/>
            <a:fld id="{AB2B0073-DB83-4976-B420-98108BBFCA3D}" type="slidenum">
              <a:rPr lang="en-US" b="0" smtClean="0"/>
              <a:pPr eaLnBrk="1" hangingPunct="1"/>
              <a:t>4</a:t>
            </a:fld>
            <a:endParaRPr lang="en-US" b="0" smtClean="0"/>
          </a:p>
        </p:txBody>
      </p:sp>
      <p:sp>
        <p:nvSpPr>
          <p:cNvPr id="65539" name="Rectangle 2"/>
          <p:cNvSpPr>
            <a:spLocks noGrp="1" noRot="1" noChangeAspect="1" noChangeArrowheads="1" noTextEdit="1"/>
          </p:cNvSpPr>
          <p:nvPr>
            <p:ph type="sldImg"/>
          </p:nvPr>
        </p:nvSpPr>
        <p:spPr>
          <a:xfrm>
            <a:off x="1177925" y="693738"/>
            <a:ext cx="4641850" cy="3481387"/>
          </a:xfrm>
          <a:ln/>
        </p:spPr>
      </p:sp>
      <p:sp>
        <p:nvSpPr>
          <p:cNvPr id="65540" name="Rectangle 3"/>
          <p:cNvSpPr>
            <a:spLocks noGrp="1" noChangeArrowheads="1"/>
          </p:cNvSpPr>
          <p:nvPr>
            <p:ph type="body" idx="1"/>
          </p:nvPr>
        </p:nvSpPr>
        <p:spPr>
          <a:xfrm>
            <a:off x="700088" y="4410075"/>
            <a:ext cx="5597525"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9" eaLnBrk="0" hangingPunct="0">
              <a:defRPr b="1">
                <a:solidFill>
                  <a:schemeClr val="tx1"/>
                </a:solidFill>
                <a:latin typeface="Arial" charset="0"/>
              </a:defRPr>
            </a:lvl1pPr>
            <a:lvl2pPr marL="742873" indent="-285721" defTabSz="930179" eaLnBrk="0" hangingPunct="0">
              <a:defRPr b="1">
                <a:solidFill>
                  <a:schemeClr val="tx1"/>
                </a:solidFill>
                <a:latin typeface="Arial" charset="0"/>
              </a:defRPr>
            </a:lvl2pPr>
            <a:lvl3pPr marL="1142883" indent="-228577" defTabSz="930179" eaLnBrk="0" hangingPunct="0">
              <a:defRPr b="1">
                <a:solidFill>
                  <a:schemeClr val="tx1"/>
                </a:solidFill>
                <a:latin typeface="Arial" charset="0"/>
              </a:defRPr>
            </a:lvl3pPr>
            <a:lvl4pPr marL="1600036" indent="-228577" defTabSz="930179" eaLnBrk="0" hangingPunct="0">
              <a:defRPr b="1">
                <a:solidFill>
                  <a:schemeClr val="tx1"/>
                </a:solidFill>
                <a:latin typeface="Arial" charset="0"/>
              </a:defRPr>
            </a:lvl4pPr>
            <a:lvl5pPr marL="2057189" indent="-228577" defTabSz="930179" eaLnBrk="0" hangingPunct="0">
              <a:defRPr b="1">
                <a:solidFill>
                  <a:schemeClr val="tx1"/>
                </a:solidFill>
                <a:latin typeface="Arial" charset="0"/>
              </a:defRPr>
            </a:lvl5pPr>
            <a:lvl6pPr marL="2514343" indent="-228577" defTabSz="930179" eaLnBrk="0" fontAlgn="base" hangingPunct="0">
              <a:spcBef>
                <a:spcPct val="0"/>
              </a:spcBef>
              <a:spcAft>
                <a:spcPct val="0"/>
              </a:spcAft>
              <a:defRPr b="1">
                <a:solidFill>
                  <a:schemeClr val="tx1"/>
                </a:solidFill>
                <a:latin typeface="Arial" charset="0"/>
              </a:defRPr>
            </a:lvl6pPr>
            <a:lvl7pPr marL="2971496" indent="-228577" defTabSz="930179" eaLnBrk="0" fontAlgn="base" hangingPunct="0">
              <a:spcBef>
                <a:spcPct val="0"/>
              </a:spcBef>
              <a:spcAft>
                <a:spcPct val="0"/>
              </a:spcAft>
              <a:defRPr b="1">
                <a:solidFill>
                  <a:schemeClr val="tx1"/>
                </a:solidFill>
                <a:latin typeface="Arial" charset="0"/>
              </a:defRPr>
            </a:lvl7pPr>
            <a:lvl8pPr marL="3428649" indent="-228577" defTabSz="930179" eaLnBrk="0" fontAlgn="base" hangingPunct="0">
              <a:spcBef>
                <a:spcPct val="0"/>
              </a:spcBef>
              <a:spcAft>
                <a:spcPct val="0"/>
              </a:spcAft>
              <a:defRPr b="1">
                <a:solidFill>
                  <a:schemeClr val="tx1"/>
                </a:solidFill>
                <a:latin typeface="Arial" charset="0"/>
              </a:defRPr>
            </a:lvl8pPr>
            <a:lvl9pPr marL="3885802" indent="-228577" defTabSz="930179" eaLnBrk="0" fontAlgn="base" hangingPunct="0">
              <a:spcBef>
                <a:spcPct val="0"/>
              </a:spcBef>
              <a:spcAft>
                <a:spcPct val="0"/>
              </a:spcAft>
              <a:defRPr b="1">
                <a:solidFill>
                  <a:schemeClr val="tx1"/>
                </a:solidFill>
                <a:latin typeface="Arial" charset="0"/>
              </a:defRPr>
            </a:lvl9pPr>
          </a:lstStyle>
          <a:p>
            <a:pPr eaLnBrk="1" hangingPunct="1"/>
            <a:fld id="{6814AD8E-AE6E-4FF0-B644-ADC425F11B6E}" type="slidenum">
              <a:rPr lang="en-US" b="0" smtClean="0">
                <a:solidFill>
                  <a:prstClr val="black"/>
                </a:solidFill>
              </a:rPr>
              <a:pPr eaLnBrk="1" hangingPunct="1"/>
              <a:t>5</a:t>
            </a:fld>
            <a:endParaRPr lang="en-US" b="0" smtClean="0">
              <a:solidFill>
                <a:prstClr val="black"/>
              </a:solidFill>
            </a:endParaRPr>
          </a:p>
        </p:txBody>
      </p:sp>
      <p:sp>
        <p:nvSpPr>
          <p:cNvPr id="41987" name="Rectangle 2"/>
          <p:cNvSpPr>
            <a:spLocks noGrp="1" noRot="1" noChangeAspect="1" noChangeArrowheads="1" noTextEdit="1"/>
          </p:cNvSpPr>
          <p:nvPr>
            <p:ph type="sldImg"/>
          </p:nvPr>
        </p:nvSpPr>
        <p:spPr>
          <a:xfrm>
            <a:off x="1179513" y="695325"/>
            <a:ext cx="4641850" cy="3481388"/>
          </a:xfrm>
          <a:ln/>
        </p:spPr>
      </p:sp>
      <p:sp>
        <p:nvSpPr>
          <p:cNvPr id="41988" name="Rectangle 3"/>
          <p:cNvSpPr>
            <a:spLocks noGrp="1" noChangeArrowheads="1"/>
          </p:cNvSpPr>
          <p:nvPr>
            <p:ph type="body" idx="1"/>
          </p:nvPr>
        </p:nvSpPr>
        <p:spPr>
          <a:xfrm>
            <a:off x="933450" y="4410075"/>
            <a:ext cx="5130800" cy="417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We are conducting now extensive theoretical/computational research aimed at understanding resonances of perforated films. Using several types of electromagnetic simulations (direct frequency scans of the field enhancement in response to imposed electric field, eigenvalue electromagnetic and electrostatic formulations, surface impedance method, direct electromagnetic simulations with incident light), we are zeroing in on several types of resonances. Some examples are shown in this slide, but this is still very much work in progress (stimulated by both existing and forthcoming experimental measurements: we have fabricated a number of perforated arrays of different hole diameter, spacing, and film thickness). In this slide I concentrate on the so-called even modes: the in-plane electric field is even with respect to the mid-plane of the film.Two types of resonances have been identified. One is the Localised Surface Polariton (LSP): the fields are tightly concentrated near the hole, and its frequency is independent of the periodicity. The other one is the Surface Phonon Polariton (SPP): the fields are very spread out, and SPP’s frequency is dependent on periodicity. Judging by the wavelength and the magnitude of the field enhancement, it appears that experimentally we’re exciting the SPP. However, we have not yet investigated the resonances which have the in-plane electric field ODD with respect to the mid-plane of the film. Such resonances have a non-vanishing magnetic moment – there is a hope for developing negative-epsilon, negative-mu surfaces!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b="1">
                <a:solidFill>
                  <a:schemeClr val="tx1"/>
                </a:solidFill>
                <a:latin typeface="Arial" charset="0"/>
              </a:defRPr>
            </a:lvl1pPr>
            <a:lvl2pPr marL="742950" indent="-285750" defTabSz="930275" eaLnBrk="0" hangingPunct="0">
              <a:defRPr b="1">
                <a:solidFill>
                  <a:schemeClr val="tx1"/>
                </a:solidFill>
                <a:latin typeface="Arial" charset="0"/>
              </a:defRPr>
            </a:lvl2pPr>
            <a:lvl3pPr marL="1143000" indent="-228600" defTabSz="930275" eaLnBrk="0" hangingPunct="0">
              <a:defRPr b="1">
                <a:solidFill>
                  <a:schemeClr val="tx1"/>
                </a:solidFill>
                <a:latin typeface="Arial" charset="0"/>
              </a:defRPr>
            </a:lvl3pPr>
            <a:lvl4pPr marL="1600200" indent="-228600" defTabSz="930275" eaLnBrk="0" hangingPunct="0">
              <a:defRPr b="1">
                <a:solidFill>
                  <a:schemeClr val="tx1"/>
                </a:solidFill>
                <a:latin typeface="Arial" charset="0"/>
              </a:defRPr>
            </a:lvl4pPr>
            <a:lvl5pPr marL="2057400" indent="-228600" defTabSz="930275" eaLnBrk="0" hangingPunct="0">
              <a:defRPr b="1">
                <a:solidFill>
                  <a:schemeClr val="tx1"/>
                </a:solidFill>
                <a:latin typeface="Arial" charset="0"/>
              </a:defRPr>
            </a:lvl5pPr>
            <a:lvl6pPr marL="2514600" indent="-228600" defTabSz="930275" eaLnBrk="0" fontAlgn="base" hangingPunct="0">
              <a:spcBef>
                <a:spcPct val="0"/>
              </a:spcBef>
              <a:spcAft>
                <a:spcPct val="0"/>
              </a:spcAft>
              <a:defRPr b="1">
                <a:solidFill>
                  <a:schemeClr val="tx1"/>
                </a:solidFill>
                <a:latin typeface="Arial" charset="0"/>
              </a:defRPr>
            </a:lvl6pPr>
            <a:lvl7pPr marL="2971800" indent="-228600" defTabSz="930275" eaLnBrk="0" fontAlgn="base" hangingPunct="0">
              <a:spcBef>
                <a:spcPct val="0"/>
              </a:spcBef>
              <a:spcAft>
                <a:spcPct val="0"/>
              </a:spcAft>
              <a:defRPr b="1">
                <a:solidFill>
                  <a:schemeClr val="tx1"/>
                </a:solidFill>
                <a:latin typeface="Arial" charset="0"/>
              </a:defRPr>
            </a:lvl7pPr>
            <a:lvl8pPr marL="3429000" indent="-228600" defTabSz="930275" eaLnBrk="0" fontAlgn="base" hangingPunct="0">
              <a:spcBef>
                <a:spcPct val="0"/>
              </a:spcBef>
              <a:spcAft>
                <a:spcPct val="0"/>
              </a:spcAft>
              <a:defRPr b="1">
                <a:solidFill>
                  <a:schemeClr val="tx1"/>
                </a:solidFill>
                <a:latin typeface="Arial" charset="0"/>
              </a:defRPr>
            </a:lvl8pPr>
            <a:lvl9pPr marL="3886200" indent="-228600" defTabSz="930275" eaLnBrk="0" fontAlgn="base" hangingPunct="0">
              <a:spcBef>
                <a:spcPct val="0"/>
              </a:spcBef>
              <a:spcAft>
                <a:spcPct val="0"/>
              </a:spcAft>
              <a:defRPr b="1">
                <a:solidFill>
                  <a:schemeClr val="tx1"/>
                </a:solidFill>
                <a:latin typeface="Arial" charset="0"/>
              </a:defRPr>
            </a:lvl9pPr>
          </a:lstStyle>
          <a:p>
            <a:pPr eaLnBrk="1" hangingPunct="1"/>
            <a:fld id="{51F93BD0-06E1-476F-A5B6-1B77D3AA273B}" type="slidenum">
              <a:rPr lang="en-US" b="0" smtClean="0"/>
              <a:pPr eaLnBrk="1" hangingPunct="1"/>
              <a:t>6</a:t>
            </a:fld>
            <a:endParaRPr lang="en-US" b="0" smtClean="0"/>
          </a:p>
        </p:txBody>
      </p:sp>
      <p:sp>
        <p:nvSpPr>
          <p:cNvPr id="40963" name="Rectangle 2"/>
          <p:cNvSpPr>
            <a:spLocks noGrp="1" noRot="1" noChangeAspect="1" noChangeArrowheads="1" noTextEdit="1"/>
          </p:cNvSpPr>
          <p:nvPr>
            <p:ph type="sldImg"/>
          </p:nvPr>
        </p:nvSpPr>
        <p:spPr>
          <a:xfrm>
            <a:off x="1189038" y="695325"/>
            <a:ext cx="4618037" cy="3462338"/>
          </a:xfrm>
          <a:ln/>
        </p:spPr>
      </p:sp>
      <p:sp>
        <p:nvSpPr>
          <p:cNvPr id="40964" name="Rectangle 3"/>
          <p:cNvSpPr>
            <a:spLocks noGrp="1" noChangeArrowheads="1"/>
          </p:cNvSpPr>
          <p:nvPr>
            <p:ph type="body" idx="1"/>
          </p:nvPr>
        </p:nvSpPr>
        <p:spPr>
          <a:xfrm>
            <a:off x="933450" y="4389438"/>
            <a:ext cx="5130800" cy="4230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9" eaLnBrk="0" hangingPunct="0">
              <a:defRPr b="1">
                <a:solidFill>
                  <a:schemeClr val="tx1"/>
                </a:solidFill>
                <a:latin typeface="Arial" charset="0"/>
              </a:defRPr>
            </a:lvl1pPr>
            <a:lvl2pPr marL="742873" indent="-285721" defTabSz="930179" eaLnBrk="0" hangingPunct="0">
              <a:defRPr b="1">
                <a:solidFill>
                  <a:schemeClr val="tx1"/>
                </a:solidFill>
                <a:latin typeface="Arial" charset="0"/>
              </a:defRPr>
            </a:lvl2pPr>
            <a:lvl3pPr marL="1142883" indent="-228577" defTabSz="930179" eaLnBrk="0" hangingPunct="0">
              <a:defRPr b="1">
                <a:solidFill>
                  <a:schemeClr val="tx1"/>
                </a:solidFill>
                <a:latin typeface="Arial" charset="0"/>
              </a:defRPr>
            </a:lvl3pPr>
            <a:lvl4pPr marL="1600036" indent="-228577" defTabSz="930179" eaLnBrk="0" hangingPunct="0">
              <a:defRPr b="1">
                <a:solidFill>
                  <a:schemeClr val="tx1"/>
                </a:solidFill>
                <a:latin typeface="Arial" charset="0"/>
              </a:defRPr>
            </a:lvl4pPr>
            <a:lvl5pPr marL="2057189" indent="-228577" defTabSz="930179" eaLnBrk="0" hangingPunct="0">
              <a:defRPr b="1">
                <a:solidFill>
                  <a:schemeClr val="tx1"/>
                </a:solidFill>
                <a:latin typeface="Arial" charset="0"/>
              </a:defRPr>
            </a:lvl5pPr>
            <a:lvl6pPr marL="2514343" indent="-228577" defTabSz="930179" eaLnBrk="0" fontAlgn="base" hangingPunct="0">
              <a:spcBef>
                <a:spcPct val="0"/>
              </a:spcBef>
              <a:spcAft>
                <a:spcPct val="0"/>
              </a:spcAft>
              <a:defRPr b="1">
                <a:solidFill>
                  <a:schemeClr val="tx1"/>
                </a:solidFill>
                <a:latin typeface="Arial" charset="0"/>
              </a:defRPr>
            </a:lvl6pPr>
            <a:lvl7pPr marL="2971496" indent="-228577" defTabSz="930179" eaLnBrk="0" fontAlgn="base" hangingPunct="0">
              <a:spcBef>
                <a:spcPct val="0"/>
              </a:spcBef>
              <a:spcAft>
                <a:spcPct val="0"/>
              </a:spcAft>
              <a:defRPr b="1">
                <a:solidFill>
                  <a:schemeClr val="tx1"/>
                </a:solidFill>
                <a:latin typeface="Arial" charset="0"/>
              </a:defRPr>
            </a:lvl7pPr>
            <a:lvl8pPr marL="3428649" indent="-228577" defTabSz="930179" eaLnBrk="0" fontAlgn="base" hangingPunct="0">
              <a:spcBef>
                <a:spcPct val="0"/>
              </a:spcBef>
              <a:spcAft>
                <a:spcPct val="0"/>
              </a:spcAft>
              <a:defRPr b="1">
                <a:solidFill>
                  <a:schemeClr val="tx1"/>
                </a:solidFill>
                <a:latin typeface="Arial" charset="0"/>
              </a:defRPr>
            </a:lvl8pPr>
            <a:lvl9pPr marL="3885802" indent="-228577" defTabSz="930179" eaLnBrk="0" fontAlgn="base" hangingPunct="0">
              <a:spcBef>
                <a:spcPct val="0"/>
              </a:spcBef>
              <a:spcAft>
                <a:spcPct val="0"/>
              </a:spcAft>
              <a:defRPr b="1">
                <a:solidFill>
                  <a:schemeClr val="tx1"/>
                </a:solidFill>
                <a:latin typeface="Arial" charset="0"/>
              </a:defRPr>
            </a:lvl9pPr>
          </a:lstStyle>
          <a:p>
            <a:pPr eaLnBrk="1" hangingPunct="1"/>
            <a:fld id="{FA5FD9F7-470B-4F01-9268-3E9672B4D1C0}" type="slidenum">
              <a:rPr lang="en-US" b="0" smtClean="0">
                <a:solidFill>
                  <a:prstClr val="black"/>
                </a:solidFill>
              </a:rPr>
              <a:pPr eaLnBrk="1" hangingPunct="1"/>
              <a:t>7</a:t>
            </a:fld>
            <a:endParaRPr lang="en-US" b="0" smtClean="0">
              <a:solidFill>
                <a:prstClr val="black"/>
              </a:solidFill>
            </a:endParaRPr>
          </a:p>
        </p:txBody>
      </p:sp>
      <p:sp>
        <p:nvSpPr>
          <p:cNvPr id="63491" name="Rectangle 2"/>
          <p:cNvSpPr>
            <a:spLocks noGrp="1" noRot="1" noChangeAspect="1" noChangeArrowheads="1" noTextEdit="1"/>
          </p:cNvSpPr>
          <p:nvPr>
            <p:ph type="sldImg"/>
          </p:nvPr>
        </p:nvSpPr>
        <p:spPr>
          <a:xfrm>
            <a:off x="1190625" y="695325"/>
            <a:ext cx="4616450" cy="3462338"/>
          </a:xfrm>
          <a:ln/>
        </p:spPr>
      </p:sp>
      <p:sp>
        <p:nvSpPr>
          <p:cNvPr id="63492" name="Rectangle 3"/>
          <p:cNvSpPr>
            <a:spLocks noGrp="1" noChangeArrowheads="1"/>
          </p:cNvSpPr>
          <p:nvPr>
            <p:ph type="body" idx="1"/>
          </p:nvPr>
        </p:nvSpPr>
        <p:spPr>
          <a:xfrm>
            <a:off x="933450" y="4389439"/>
            <a:ext cx="5130800" cy="4230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9" eaLnBrk="0" hangingPunct="0">
              <a:defRPr b="1">
                <a:solidFill>
                  <a:schemeClr val="tx1"/>
                </a:solidFill>
                <a:latin typeface="Arial" charset="0"/>
              </a:defRPr>
            </a:lvl1pPr>
            <a:lvl2pPr marL="742873" indent="-285721" defTabSz="930179" eaLnBrk="0" hangingPunct="0">
              <a:defRPr b="1">
                <a:solidFill>
                  <a:schemeClr val="tx1"/>
                </a:solidFill>
                <a:latin typeface="Arial" charset="0"/>
              </a:defRPr>
            </a:lvl2pPr>
            <a:lvl3pPr marL="1142883" indent="-228577" defTabSz="930179" eaLnBrk="0" hangingPunct="0">
              <a:defRPr b="1">
                <a:solidFill>
                  <a:schemeClr val="tx1"/>
                </a:solidFill>
                <a:latin typeface="Arial" charset="0"/>
              </a:defRPr>
            </a:lvl3pPr>
            <a:lvl4pPr marL="1600036" indent="-228577" defTabSz="930179" eaLnBrk="0" hangingPunct="0">
              <a:defRPr b="1">
                <a:solidFill>
                  <a:schemeClr val="tx1"/>
                </a:solidFill>
                <a:latin typeface="Arial" charset="0"/>
              </a:defRPr>
            </a:lvl4pPr>
            <a:lvl5pPr marL="2057189" indent="-228577" defTabSz="930179" eaLnBrk="0" hangingPunct="0">
              <a:defRPr b="1">
                <a:solidFill>
                  <a:schemeClr val="tx1"/>
                </a:solidFill>
                <a:latin typeface="Arial" charset="0"/>
              </a:defRPr>
            </a:lvl5pPr>
            <a:lvl6pPr marL="2514343" indent="-228577" defTabSz="930179" eaLnBrk="0" fontAlgn="base" hangingPunct="0">
              <a:spcBef>
                <a:spcPct val="0"/>
              </a:spcBef>
              <a:spcAft>
                <a:spcPct val="0"/>
              </a:spcAft>
              <a:defRPr b="1">
                <a:solidFill>
                  <a:schemeClr val="tx1"/>
                </a:solidFill>
                <a:latin typeface="Arial" charset="0"/>
              </a:defRPr>
            </a:lvl6pPr>
            <a:lvl7pPr marL="2971496" indent="-228577" defTabSz="930179" eaLnBrk="0" fontAlgn="base" hangingPunct="0">
              <a:spcBef>
                <a:spcPct val="0"/>
              </a:spcBef>
              <a:spcAft>
                <a:spcPct val="0"/>
              </a:spcAft>
              <a:defRPr b="1">
                <a:solidFill>
                  <a:schemeClr val="tx1"/>
                </a:solidFill>
                <a:latin typeface="Arial" charset="0"/>
              </a:defRPr>
            </a:lvl7pPr>
            <a:lvl8pPr marL="3428649" indent="-228577" defTabSz="930179" eaLnBrk="0" fontAlgn="base" hangingPunct="0">
              <a:spcBef>
                <a:spcPct val="0"/>
              </a:spcBef>
              <a:spcAft>
                <a:spcPct val="0"/>
              </a:spcAft>
              <a:defRPr b="1">
                <a:solidFill>
                  <a:schemeClr val="tx1"/>
                </a:solidFill>
                <a:latin typeface="Arial" charset="0"/>
              </a:defRPr>
            </a:lvl8pPr>
            <a:lvl9pPr marL="3885802" indent="-228577" defTabSz="930179" eaLnBrk="0" fontAlgn="base" hangingPunct="0">
              <a:spcBef>
                <a:spcPct val="0"/>
              </a:spcBef>
              <a:spcAft>
                <a:spcPct val="0"/>
              </a:spcAft>
              <a:defRPr b="1">
                <a:solidFill>
                  <a:schemeClr val="tx1"/>
                </a:solidFill>
                <a:latin typeface="Arial" charset="0"/>
              </a:defRPr>
            </a:lvl9pPr>
          </a:lstStyle>
          <a:p>
            <a:pPr eaLnBrk="1" hangingPunct="1"/>
            <a:fld id="{08E864A4-82B1-4322-98A4-468C7D3D581C}" type="slidenum">
              <a:rPr lang="en-US" b="0" smtClean="0">
                <a:solidFill>
                  <a:prstClr val="black"/>
                </a:solidFill>
              </a:rPr>
              <a:pPr eaLnBrk="1" hangingPunct="1"/>
              <a:t>8</a:t>
            </a:fld>
            <a:endParaRPr lang="en-US" b="0"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9" eaLnBrk="0" hangingPunct="0">
              <a:defRPr b="1">
                <a:solidFill>
                  <a:schemeClr val="tx1"/>
                </a:solidFill>
                <a:latin typeface="Arial" charset="0"/>
              </a:defRPr>
            </a:lvl1pPr>
            <a:lvl2pPr marL="742873" indent="-285721" defTabSz="930179" eaLnBrk="0" hangingPunct="0">
              <a:defRPr b="1">
                <a:solidFill>
                  <a:schemeClr val="tx1"/>
                </a:solidFill>
                <a:latin typeface="Arial" charset="0"/>
              </a:defRPr>
            </a:lvl2pPr>
            <a:lvl3pPr marL="1142883" indent="-228577" defTabSz="930179" eaLnBrk="0" hangingPunct="0">
              <a:defRPr b="1">
                <a:solidFill>
                  <a:schemeClr val="tx1"/>
                </a:solidFill>
                <a:latin typeface="Arial" charset="0"/>
              </a:defRPr>
            </a:lvl3pPr>
            <a:lvl4pPr marL="1600036" indent="-228577" defTabSz="930179" eaLnBrk="0" hangingPunct="0">
              <a:defRPr b="1">
                <a:solidFill>
                  <a:schemeClr val="tx1"/>
                </a:solidFill>
                <a:latin typeface="Arial" charset="0"/>
              </a:defRPr>
            </a:lvl4pPr>
            <a:lvl5pPr marL="2057189" indent="-228577" defTabSz="930179" eaLnBrk="0" hangingPunct="0">
              <a:defRPr b="1">
                <a:solidFill>
                  <a:schemeClr val="tx1"/>
                </a:solidFill>
                <a:latin typeface="Arial" charset="0"/>
              </a:defRPr>
            </a:lvl5pPr>
            <a:lvl6pPr marL="2514343" indent="-228577" defTabSz="930179" eaLnBrk="0" fontAlgn="base" hangingPunct="0">
              <a:spcBef>
                <a:spcPct val="0"/>
              </a:spcBef>
              <a:spcAft>
                <a:spcPct val="0"/>
              </a:spcAft>
              <a:defRPr b="1">
                <a:solidFill>
                  <a:schemeClr val="tx1"/>
                </a:solidFill>
                <a:latin typeface="Arial" charset="0"/>
              </a:defRPr>
            </a:lvl6pPr>
            <a:lvl7pPr marL="2971496" indent="-228577" defTabSz="930179" eaLnBrk="0" fontAlgn="base" hangingPunct="0">
              <a:spcBef>
                <a:spcPct val="0"/>
              </a:spcBef>
              <a:spcAft>
                <a:spcPct val="0"/>
              </a:spcAft>
              <a:defRPr b="1">
                <a:solidFill>
                  <a:schemeClr val="tx1"/>
                </a:solidFill>
                <a:latin typeface="Arial" charset="0"/>
              </a:defRPr>
            </a:lvl7pPr>
            <a:lvl8pPr marL="3428649" indent="-228577" defTabSz="930179" eaLnBrk="0" fontAlgn="base" hangingPunct="0">
              <a:spcBef>
                <a:spcPct val="0"/>
              </a:spcBef>
              <a:spcAft>
                <a:spcPct val="0"/>
              </a:spcAft>
              <a:defRPr b="1">
                <a:solidFill>
                  <a:schemeClr val="tx1"/>
                </a:solidFill>
                <a:latin typeface="Arial" charset="0"/>
              </a:defRPr>
            </a:lvl8pPr>
            <a:lvl9pPr marL="3885802" indent="-228577" defTabSz="930179" eaLnBrk="0" fontAlgn="base" hangingPunct="0">
              <a:spcBef>
                <a:spcPct val="0"/>
              </a:spcBef>
              <a:spcAft>
                <a:spcPct val="0"/>
              </a:spcAft>
              <a:defRPr b="1">
                <a:solidFill>
                  <a:schemeClr val="tx1"/>
                </a:solidFill>
                <a:latin typeface="Arial" charset="0"/>
              </a:defRPr>
            </a:lvl9pPr>
          </a:lstStyle>
          <a:p>
            <a:pPr eaLnBrk="1" hangingPunct="1"/>
            <a:fld id="{08E864A4-82B1-4322-98A4-468C7D3D581C}" type="slidenum">
              <a:rPr lang="en-US" b="0" smtClean="0">
                <a:solidFill>
                  <a:prstClr val="black"/>
                </a:solidFill>
              </a:rPr>
              <a:pPr eaLnBrk="1" hangingPunct="1"/>
              <a:t>9</a:t>
            </a:fld>
            <a:endParaRPr lang="en-US" b="0"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7C6213-63BF-410E-8317-867AD07C1B28}" type="slidenum">
              <a:rPr lang="en-US"/>
              <a:pPr>
                <a:defRPr/>
              </a:pPr>
              <a:t>‹#›</a:t>
            </a:fld>
            <a:endParaRPr lang="en-US"/>
          </a:p>
        </p:txBody>
      </p:sp>
    </p:spTree>
    <p:extLst>
      <p:ext uri="{BB962C8B-B14F-4D97-AF65-F5344CB8AC3E}">
        <p14:creationId xmlns:p14="http://schemas.microsoft.com/office/powerpoint/2010/main" val="469232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FF4E90-68D4-4086-9022-C0C465E9344E}" type="slidenum">
              <a:rPr lang="en-US"/>
              <a:pPr>
                <a:defRPr/>
              </a:pPr>
              <a:t>‹#›</a:t>
            </a:fld>
            <a:endParaRPr lang="en-US"/>
          </a:p>
        </p:txBody>
      </p:sp>
    </p:spTree>
    <p:extLst>
      <p:ext uri="{BB962C8B-B14F-4D97-AF65-F5344CB8AC3E}">
        <p14:creationId xmlns:p14="http://schemas.microsoft.com/office/powerpoint/2010/main" val="2955724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82167C-1892-4B3D-B704-938D2B6BEF44}" type="slidenum">
              <a:rPr lang="en-US"/>
              <a:pPr>
                <a:defRPr/>
              </a:pPr>
              <a:t>‹#›</a:t>
            </a:fld>
            <a:endParaRPr lang="en-US"/>
          </a:p>
        </p:txBody>
      </p:sp>
    </p:spTree>
    <p:extLst>
      <p:ext uri="{BB962C8B-B14F-4D97-AF65-F5344CB8AC3E}">
        <p14:creationId xmlns:p14="http://schemas.microsoft.com/office/powerpoint/2010/main" val="394213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D96-5E65-4DCD-A624-800364AA2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8189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99793-5F01-4D40-8A99-52DB2EC7A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482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61959A-4EE7-49B4-90C4-93ACD6D29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951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4DD99F-3B77-4D97-9BBB-439F09A090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539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A2ECD2-0B38-482E-97FD-D828024917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7293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CF3855-A152-4783-81BC-69D026402B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4583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15CD6D6-1BA6-4DD8-9836-B08E5056A9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1424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E0DA15-236B-429D-AD50-3E22740D96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42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5AF7A1-56F7-4BCF-B7ED-70752EC77085}" type="slidenum">
              <a:rPr lang="en-US"/>
              <a:pPr>
                <a:defRPr/>
              </a:pPr>
              <a:t>‹#›</a:t>
            </a:fld>
            <a:endParaRPr lang="en-US"/>
          </a:p>
        </p:txBody>
      </p:sp>
    </p:spTree>
    <p:extLst>
      <p:ext uri="{BB962C8B-B14F-4D97-AF65-F5344CB8AC3E}">
        <p14:creationId xmlns:p14="http://schemas.microsoft.com/office/powerpoint/2010/main" val="162994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114CBC-F7D7-4EC7-86BD-15DF5D35D8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4305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24A7CE-3F53-42F5-826F-49E9A24E8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318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37112D-BFB3-4EF3-A344-4F49543FC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757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31ECA0-3B9A-4953-B8C1-0A6A95B91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5200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2298A8-FDFA-4E53-AFE0-BAC303C879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7874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0E2E7C5-046A-4948-B37B-B16C2E1745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4048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A879FA-ADC1-4FF6-B5DE-80D0399837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7000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F4FC2DE-B064-4A26-BDE3-72DEEEDE9A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9540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0EA0E7B-0D9D-498D-93DA-02602337E4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6729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873AFD3-7D5E-458D-A8FE-6F8CFE7F28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146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C46A0-0191-47D5-A393-3F33AD4D6FD0}" type="slidenum">
              <a:rPr lang="en-US"/>
              <a:pPr>
                <a:defRPr/>
              </a:pPr>
              <a:t>‹#›</a:t>
            </a:fld>
            <a:endParaRPr lang="en-US"/>
          </a:p>
        </p:txBody>
      </p:sp>
    </p:spTree>
    <p:extLst>
      <p:ext uri="{BB962C8B-B14F-4D97-AF65-F5344CB8AC3E}">
        <p14:creationId xmlns:p14="http://schemas.microsoft.com/office/powerpoint/2010/main" val="2529119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0F2F1F-D2AB-44C9-958C-4B0938C1F9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5607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FC6DAB-3F08-40D7-B3E5-D99449A136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1744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CDE97C-2AEA-4912-8CB3-877847AF98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4795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3DF368-2707-4C25-AC90-511A4F3E5F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29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D96-5E65-4DCD-A624-800364AA2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481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99793-5F01-4D40-8A99-52DB2EC7A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20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61959A-4EE7-49B4-90C4-93ACD6D29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48568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4DD99F-3B77-4D97-9BBB-439F09A090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8960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A2ECD2-0B38-482E-97FD-D828024917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6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CF3855-A152-4783-81BC-69D026402B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186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177041-86CC-47C8-B6E2-481E79084400}" type="slidenum">
              <a:rPr lang="en-US"/>
              <a:pPr>
                <a:defRPr/>
              </a:pPr>
              <a:t>‹#›</a:t>
            </a:fld>
            <a:endParaRPr lang="en-US"/>
          </a:p>
        </p:txBody>
      </p:sp>
    </p:spTree>
    <p:extLst>
      <p:ext uri="{BB962C8B-B14F-4D97-AF65-F5344CB8AC3E}">
        <p14:creationId xmlns:p14="http://schemas.microsoft.com/office/powerpoint/2010/main" val="3805738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15CD6D6-1BA6-4DD8-9836-B08E5056A9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5397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E0DA15-236B-429D-AD50-3E22740D96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0406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114CBC-F7D7-4EC7-86BD-15DF5D35D8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1178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24A7CE-3F53-42F5-826F-49E9A24E8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5987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37112D-BFB3-4EF3-A344-4F49543FC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64120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D96-5E65-4DCD-A624-800364AA2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8623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99793-5F01-4D40-8A99-52DB2EC7A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4976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61959A-4EE7-49B4-90C4-93ACD6D29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70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4DD99F-3B77-4D97-9BBB-439F09A090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0953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A2ECD2-0B38-482E-97FD-D828024917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857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76AA8E1-653F-4B08-9659-08B4E50D220D}" type="slidenum">
              <a:rPr lang="en-US"/>
              <a:pPr>
                <a:defRPr/>
              </a:pPr>
              <a:t>‹#›</a:t>
            </a:fld>
            <a:endParaRPr lang="en-US"/>
          </a:p>
        </p:txBody>
      </p:sp>
    </p:spTree>
    <p:extLst>
      <p:ext uri="{BB962C8B-B14F-4D97-AF65-F5344CB8AC3E}">
        <p14:creationId xmlns:p14="http://schemas.microsoft.com/office/powerpoint/2010/main" val="29227355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CF3855-A152-4783-81BC-69D026402B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05767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15CD6D6-1BA6-4DD8-9836-B08E5056A9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6821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E0DA15-236B-429D-AD50-3E22740D96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01630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114CBC-F7D7-4EC7-86BD-15DF5D35D8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741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24A7CE-3F53-42F5-826F-49E9A24E8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96329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37112D-BFB3-4EF3-A344-4F49543FC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651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D96-5E65-4DCD-A624-800364AA2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59549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99793-5F01-4D40-8A99-52DB2EC7A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11263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61959A-4EE7-49B4-90C4-93ACD6D29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5590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4DD99F-3B77-4D97-9BBB-439F09A090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7249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C153D8-BCE6-436B-B616-4062E173F474}" type="slidenum">
              <a:rPr lang="en-US"/>
              <a:pPr>
                <a:defRPr/>
              </a:pPr>
              <a:t>‹#›</a:t>
            </a:fld>
            <a:endParaRPr lang="en-US"/>
          </a:p>
        </p:txBody>
      </p:sp>
    </p:spTree>
    <p:extLst>
      <p:ext uri="{BB962C8B-B14F-4D97-AF65-F5344CB8AC3E}">
        <p14:creationId xmlns:p14="http://schemas.microsoft.com/office/powerpoint/2010/main" val="32365010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A2ECD2-0B38-482E-97FD-D828024917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5140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CF3855-A152-4783-81BC-69D026402B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867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15CD6D6-1BA6-4DD8-9836-B08E5056A9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54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E0DA15-236B-429D-AD50-3E22740D96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8607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114CBC-F7D7-4EC7-86BD-15DF5D35D8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4361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24A7CE-3F53-42F5-826F-49E9A24E8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66231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37112D-BFB3-4EF3-A344-4F49543FC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9627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D96-5E65-4DCD-A624-800364AA2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7726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99793-5F01-4D40-8A99-52DB2EC7A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8237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61959A-4EE7-49B4-90C4-93ACD6D29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4688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26716C8-7E81-4BE3-9262-3333E79BACDF}" type="slidenum">
              <a:rPr lang="en-US"/>
              <a:pPr>
                <a:defRPr/>
              </a:pPr>
              <a:t>‹#›</a:t>
            </a:fld>
            <a:endParaRPr lang="en-US"/>
          </a:p>
        </p:txBody>
      </p:sp>
    </p:spTree>
    <p:extLst>
      <p:ext uri="{BB962C8B-B14F-4D97-AF65-F5344CB8AC3E}">
        <p14:creationId xmlns:p14="http://schemas.microsoft.com/office/powerpoint/2010/main" val="36706709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4DD99F-3B77-4D97-9BBB-439F09A090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9591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A2ECD2-0B38-482E-97FD-D828024917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4693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CF3855-A152-4783-81BC-69D026402B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5555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15CD6D6-1BA6-4DD8-9836-B08E5056A9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70179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E0DA15-236B-429D-AD50-3E22740D96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3699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114CBC-F7D7-4EC7-86BD-15DF5D35D8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29063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24A7CE-3F53-42F5-826F-49E9A24E8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21430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37112D-BFB3-4EF3-A344-4F49543FC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2907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D96-5E65-4DCD-A624-800364AA2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4467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99793-5F01-4D40-8A99-52DB2EC7A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06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2C23B5-ED33-498C-9488-934721B9BDFF}" type="slidenum">
              <a:rPr lang="en-US"/>
              <a:pPr>
                <a:defRPr/>
              </a:pPr>
              <a:t>‹#›</a:t>
            </a:fld>
            <a:endParaRPr lang="en-US"/>
          </a:p>
        </p:txBody>
      </p:sp>
    </p:spTree>
    <p:extLst>
      <p:ext uri="{BB962C8B-B14F-4D97-AF65-F5344CB8AC3E}">
        <p14:creationId xmlns:p14="http://schemas.microsoft.com/office/powerpoint/2010/main" val="31881688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61959A-4EE7-49B4-90C4-93ACD6D29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4224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4DD99F-3B77-4D97-9BBB-439F09A090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17771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A2ECD2-0B38-482E-97FD-D828024917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80891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CF3855-A152-4783-81BC-69D026402B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36098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15CD6D6-1BA6-4DD8-9836-B08E5056A9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81082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E0DA15-236B-429D-AD50-3E22740D96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9171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114CBC-F7D7-4EC7-86BD-15DF5D35D8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98998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24A7CE-3F53-42F5-826F-49E9A24E8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06319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37112D-BFB3-4EF3-A344-4F49543FC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342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7053CE-32FF-47E6-867B-8A0FC3F1DD74}" type="slidenum">
              <a:rPr lang="en-US"/>
              <a:pPr>
                <a:defRPr/>
              </a:pPr>
              <a:t>‹#›</a:t>
            </a:fld>
            <a:endParaRPr lang="en-US"/>
          </a:p>
        </p:txBody>
      </p:sp>
    </p:spTree>
    <p:extLst>
      <p:ext uri="{BB962C8B-B14F-4D97-AF65-F5344CB8AC3E}">
        <p14:creationId xmlns:p14="http://schemas.microsoft.com/office/powerpoint/2010/main" val="1387339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BE9070AB-4932-4666-B1F4-2BDC88465BA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mn-cs"/>
              </a:defRPr>
            </a:lvl1pPr>
          </a:lstStyle>
          <a:p>
            <a:pPr>
              <a:defRPr/>
            </a:pPr>
            <a:fld id="{E76B9939-4EAF-4847-B3D9-EED9E99E6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0732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b="0"/>
            </a:lvl1pPr>
          </a:lstStyle>
          <a:p>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a:lvl1pPr>
          </a:lstStyle>
          <a:p>
            <a:pPr algn="ct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a:lvl1pPr>
          </a:lstStyle>
          <a:p>
            <a:fld id="{E120B1EB-55C0-4FAF-8C19-ADACBA7E10B9}"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235475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mn-cs"/>
              </a:defRPr>
            </a:lvl1pPr>
          </a:lstStyle>
          <a:p>
            <a:pPr>
              <a:defRPr/>
            </a:pPr>
            <a:fld id="{E76B9939-4EAF-4847-B3D9-EED9E99E6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79342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mn-cs"/>
              </a:defRPr>
            </a:lvl1pPr>
          </a:lstStyle>
          <a:p>
            <a:pPr>
              <a:defRPr/>
            </a:pPr>
            <a:fld id="{E76B9939-4EAF-4847-B3D9-EED9E99E6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3116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mn-cs"/>
              </a:defRPr>
            </a:lvl1pPr>
          </a:lstStyle>
          <a:p>
            <a:pPr>
              <a:defRPr/>
            </a:pPr>
            <a:fld id="{E76B9939-4EAF-4847-B3D9-EED9E99E6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802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mn-cs"/>
              </a:defRPr>
            </a:lvl1pPr>
          </a:lstStyle>
          <a:p>
            <a:pPr>
              <a:defRPr/>
            </a:pPr>
            <a:fld id="{E76B9939-4EAF-4847-B3D9-EED9E99E6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52863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mn-cs"/>
              </a:defRPr>
            </a:lvl1pPr>
          </a:lstStyle>
          <a:p>
            <a:pPr>
              <a:defRPr/>
            </a:pPr>
            <a:fld id="{E76B9939-4EAF-4847-B3D9-EED9E99E6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20731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image" Target="../media/image38.png"/><Relationship Id="rId12"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90.png"/><Relationship Id="rId11" Type="http://schemas.openxmlformats.org/officeDocument/2006/relationships/image" Target="../media/image80.png"/><Relationship Id="rId5" Type="http://schemas.openxmlformats.org/officeDocument/2006/relationships/image" Target="../media/image39.tiff"/><Relationship Id="rId10" Type="http://schemas.openxmlformats.org/officeDocument/2006/relationships/image" Target="../media/image79.png"/><Relationship Id="rId4" Type="http://schemas.openxmlformats.org/officeDocument/2006/relationships/image" Target="../media/image1.png"/><Relationship Id="rId9" Type="http://schemas.openxmlformats.org/officeDocument/2006/relationships/image" Target="../media/image72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25.wmf"/><Relationship Id="rId3" Type="http://schemas.openxmlformats.org/officeDocument/2006/relationships/image" Target="../media/image1.png"/><Relationship Id="rId7" Type="http://schemas.openxmlformats.org/officeDocument/2006/relationships/image" Target="../media/image930.png"/><Relationship Id="rId12"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49.png"/><Relationship Id="rId5" Type="http://schemas.openxmlformats.org/officeDocument/2006/relationships/image" Target="../media/image910.pn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950.png"/></Relationships>
</file>

<file path=ppt/slides/_rels/slide1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51.png"/><Relationship Id="rId9" Type="http://schemas.openxmlformats.org/officeDocument/2006/relationships/image" Target="../media/image14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1090.pn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tiff"/><Relationship Id="rId5" Type="http://schemas.openxmlformats.org/officeDocument/2006/relationships/image" Target="../media/image1060.png"/><Relationship Id="rId4" Type="http://schemas.openxmlformats.org/officeDocument/2006/relationships/image" Target="../media/image1050.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png"/><Relationship Id="rId7" Type="http://schemas.openxmlformats.org/officeDocument/2006/relationships/image" Target="../media/image58.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57.tiff"/><Relationship Id="rId9" Type="http://schemas.openxmlformats.org/officeDocument/2006/relationships/image" Target="../media/image128.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9.png"/><Relationship Id="rId7" Type="http://schemas.openxmlformats.org/officeDocument/2006/relationships/image" Target="../media/image1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130.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wmf"/><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5.png"/><Relationship Id="rId5" Type="http://schemas.openxmlformats.org/officeDocument/2006/relationships/image" Target="../media/image64.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104.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87.tiff"/><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8.png"/><Relationship Id="rId3" Type="http://schemas.openxmlformats.org/officeDocument/2006/relationships/image" Target="../media/image1.png"/><Relationship Id="rId7" Type="http://schemas.openxmlformats.org/officeDocument/2006/relationships/image" Target="../media/image91.png"/><Relationship Id="rId12"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90.png"/><Relationship Id="rId11" Type="http://schemas.openxmlformats.org/officeDocument/2006/relationships/image" Target="../media/image96.png"/><Relationship Id="rId5" Type="http://schemas.openxmlformats.org/officeDocument/2006/relationships/image" Target="../media/image89.png"/><Relationship Id="rId10" Type="http://schemas.openxmlformats.org/officeDocument/2006/relationships/image" Target="../media/image95.png"/><Relationship Id="rId4" Type="http://schemas.openxmlformats.org/officeDocument/2006/relationships/image" Target="../media/image88.png"/><Relationship Id="rId9" Type="http://schemas.openxmlformats.org/officeDocument/2006/relationships/image" Target="../media/image93.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0.wmf"/><Relationship Id="rId5" Type="http://schemas.openxmlformats.org/officeDocument/2006/relationships/image" Target="../media/image19.jpeg"/><Relationship Id="rId10" Type="http://schemas.openxmlformats.org/officeDocument/2006/relationships/image" Target="../media/image30.png"/><Relationship Id="rId4" Type="http://schemas.openxmlformats.org/officeDocument/2006/relationships/image" Target="../media/image99.png"/><Relationship Id="rId9" Type="http://schemas.openxmlformats.org/officeDocument/2006/relationships/image" Target="../media/image100.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39.xml"/><Relationship Id="rId5" Type="http://schemas.openxmlformats.org/officeDocument/2006/relationships/image" Target="../media/image107.jpeg"/><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0.wmf"/><Relationship Id="rId11" Type="http://schemas.openxmlformats.org/officeDocument/2006/relationships/image" Target="../media/image2.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png"/><Relationship Id="rId7" Type="http://schemas.openxmlformats.org/officeDocument/2006/relationships/image" Target="../media/image111.jpeg"/><Relationship Id="rId2" Type="http://schemas.openxmlformats.org/officeDocument/2006/relationships/notesSlide" Target="../notesSlides/notesSlide30.xml"/><Relationship Id="rId1" Type="http://schemas.openxmlformats.org/officeDocument/2006/relationships/slideLayout" Target="../slideLayouts/slideLayout5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1.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1.png"/><Relationship Id="rId7" Type="http://schemas.openxmlformats.org/officeDocument/2006/relationships/image" Target="../media/image20.wmf"/><Relationship Id="rId2" Type="http://schemas.openxmlformats.org/officeDocument/2006/relationships/notesSlide" Target="../notesSlides/notesSlide31.xml"/><Relationship Id="rId1" Type="http://schemas.openxmlformats.org/officeDocument/2006/relationships/slideLayout" Target="../slideLayouts/slideLayout73.xml"/><Relationship Id="rId6" Type="http://schemas.openxmlformats.org/officeDocument/2006/relationships/image" Target="../media/image115.tiff"/><Relationship Id="rId5" Type="http://schemas.openxmlformats.org/officeDocument/2006/relationships/image" Target="../media/image114.tiff"/><Relationship Id="rId4" Type="http://schemas.openxmlformats.org/officeDocument/2006/relationships/image" Target="../media/image113.tiff"/><Relationship Id="rId9" Type="http://schemas.openxmlformats.org/officeDocument/2006/relationships/image" Target="../media/image116.png"/></Relationships>
</file>

<file path=ppt/slides/_rels/slide32.xml.rels><?xml version="1.0" encoding="UTF-8" standalone="yes"?>
<Relationships xmlns="http://schemas.openxmlformats.org/package/2006/relationships"><Relationship Id="rId8" Type="http://schemas.openxmlformats.org/officeDocument/2006/relationships/image" Target="../media/image117.wmf"/><Relationship Id="rId13" Type="http://schemas.openxmlformats.org/officeDocument/2006/relationships/oleObject" Target="../embeddings/oleObject5.bin"/><Relationship Id="rId18" Type="http://schemas.openxmlformats.org/officeDocument/2006/relationships/image" Target="../media/image124.jpeg"/><Relationship Id="rId3" Type="http://schemas.openxmlformats.org/officeDocument/2006/relationships/notesSlide" Target="../notesSlides/notesSlide32.xml"/><Relationship Id="rId7" Type="http://schemas.openxmlformats.org/officeDocument/2006/relationships/oleObject" Target="../embeddings/oleObject3.bin"/><Relationship Id="rId12" Type="http://schemas.openxmlformats.org/officeDocument/2006/relationships/image" Target="../media/image118.wmf"/><Relationship Id="rId17" Type="http://schemas.openxmlformats.org/officeDocument/2006/relationships/image" Target="../media/image120.wmf"/><Relationship Id="rId2" Type="http://schemas.openxmlformats.org/officeDocument/2006/relationships/slideLayout" Target="../slideLayouts/slideLayout50.xml"/><Relationship Id="rId16" Type="http://schemas.openxmlformats.org/officeDocument/2006/relationships/oleObject" Target="../embeddings/oleObject6.bin"/><Relationship Id="rId1" Type="http://schemas.openxmlformats.org/officeDocument/2006/relationships/vmlDrawing" Target="../drawings/vmlDrawing2.vml"/><Relationship Id="rId6" Type="http://schemas.openxmlformats.org/officeDocument/2006/relationships/image" Target="../media/image116.wmf"/><Relationship Id="rId11" Type="http://schemas.openxmlformats.org/officeDocument/2006/relationships/oleObject" Target="../embeddings/oleObject4.bin"/><Relationship Id="rId5" Type="http://schemas.openxmlformats.org/officeDocument/2006/relationships/oleObject" Target="../embeddings/oleObject2.bin"/><Relationship Id="rId15" Type="http://schemas.openxmlformats.org/officeDocument/2006/relationships/image" Target="../media/image123.jpeg"/><Relationship Id="rId10" Type="http://schemas.openxmlformats.org/officeDocument/2006/relationships/image" Target="../media/image122.png"/><Relationship Id="rId4" Type="http://schemas.openxmlformats.org/officeDocument/2006/relationships/image" Target="../media/image1.png"/><Relationship Id="rId9" Type="http://schemas.openxmlformats.org/officeDocument/2006/relationships/image" Target="../media/image121.png"/><Relationship Id="rId14" Type="http://schemas.openxmlformats.org/officeDocument/2006/relationships/image" Target="../media/image119.wmf"/></Relationships>
</file>

<file path=ppt/slides/_rels/slide3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notesSlide" Target="../notesSlides/notesSlide33.xml"/><Relationship Id="rId7" Type="http://schemas.openxmlformats.org/officeDocument/2006/relationships/image" Target="../media/image126.png"/><Relationship Id="rId2" Type="http://schemas.openxmlformats.org/officeDocument/2006/relationships/slideLayout" Target="../slideLayouts/slideLayout61.xml"/><Relationship Id="rId1" Type="http://schemas.openxmlformats.org/officeDocument/2006/relationships/vmlDrawing" Target="../drawings/vmlDrawing3.vml"/><Relationship Id="rId6" Type="http://schemas.openxmlformats.org/officeDocument/2006/relationships/image" Target="../media/image125.wmf"/><Relationship Id="rId5" Type="http://schemas.openxmlformats.org/officeDocument/2006/relationships/oleObject" Target="../embeddings/oleObject7.bin"/><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notesSlide" Target="../notesSlides/notesSlide34.xml"/><Relationship Id="rId7" Type="http://schemas.openxmlformats.org/officeDocument/2006/relationships/image" Target="../media/image131.png"/><Relationship Id="rId2" Type="http://schemas.openxmlformats.org/officeDocument/2006/relationships/slideLayout" Target="../slideLayouts/slideLayout61.xml"/><Relationship Id="rId1" Type="http://schemas.openxmlformats.org/officeDocument/2006/relationships/vmlDrawing" Target="../drawings/vmlDrawing4.vml"/><Relationship Id="rId6" Type="http://schemas.openxmlformats.org/officeDocument/2006/relationships/image" Target="../media/image130.wmf"/><Relationship Id="rId5" Type="http://schemas.openxmlformats.org/officeDocument/2006/relationships/oleObject" Target="../embeddings/oleObject8.bin"/><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png"/><Relationship Id="rId7" Type="http://schemas.openxmlformats.org/officeDocument/2006/relationships/image" Target="../media/image137.png"/><Relationship Id="rId2" Type="http://schemas.openxmlformats.org/officeDocument/2006/relationships/notesSlide" Target="../notesSlides/notesSlide35.xml"/><Relationship Id="rId1" Type="http://schemas.openxmlformats.org/officeDocument/2006/relationships/slideLayout" Target="../slideLayouts/slideLayout61.xml"/><Relationship Id="rId6" Type="http://schemas.openxmlformats.org/officeDocument/2006/relationships/image" Target="../media/image136.png"/><Relationship Id="rId5" Type="http://schemas.openxmlformats.org/officeDocument/2006/relationships/image" Target="../media/image135.jpeg"/><Relationship Id="rId4" Type="http://schemas.openxmlformats.org/officeDocument/2006/relationships/image" Target="../media/image134.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83.xml"/><Relationship Id="rId6" Type="http://schemas.openxmlformats.org/officeDocument/2006/relationships/image" Target="../media/image140.png"/><Relationship Id="rId5" Type="http://schemas.openxmlformats.org/officeDocument/2006/relationships/image" Target="../media/image18.png"/><Relationship Id="rId4" Type="http://schemas.openxmlformats.org/officeDocument/2006/relationships/image" Target="../media/image139.tiff"/></Relationships>
</file>

<file path=ppt/slides/_rels/slide4.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760.png"/><Relationship Id="rId13" Type="http://schemas.openxmlformats.org/officeDocument/2006/relationships/image" Target="../media/image37.png"/><Relationship Id="rId3" Type="http://schemas.openxmlformats.org/officeDocument/2006/relationships/image" Target="../media/image1.png"/><Relationship Id="rId12" Type="http://schemas.openxmlformats.org/officeDocument/2006/relationships/image" Target="../media/image71.png"/><Relationship Id="rId2" Type="http://schemas.openxmlformats.org/officeDocument/2006/relationships/notesSlide" Target="../notesSlides/notesSlide9.xml"/><Relationship Id="rId16"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34.png"/><Relationship Id="rId15" Type="http://schemas.openxmlformats.org/officeDocument/2006/relationships/image" Target="../media/image75.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35.png"/><Relationship Id="rId1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a:xfrm>
            <a:off x="914400" y="0"/>
            <a:ext cx="8229600" cy="1371600"/>
          </a:xfrm>
        </p:spPr>
        <p:txBody>
          <a:bodyPr/>
          <a:lstStyle/>
          <a:p>
            <a:pPr eaLnBrk="1" hangingPunct="1"/>
            <a:r>
              <a:rPr lang="en-US" sz="3600" b="1" dirty="0" smtClean="0">
                <a:solidFill>
                  <a:srgbClr val="800080"/>
                </a:solidFill>
                <a:latin typeface="Times New Roman" pitchFamily="18" charset="0"/>
              </a:rPr>
              <a:t>Metamaterials-Inspired Electromagnetics and Photonics </a:t>
            </a:r>
          </a:p>
        </p:txBody>
      </p:sp>
      <p:sp>
        <p:nvSpPr>
          <p:cNvPr id="2051" name="Text Box 6"/>
          <p:cNvSpPr txBox="1">
            <a:spLocks noChangeArrowheads="1"/>
          </p:cNvSpPr>
          <p:nvPr/>
        </p:nvSpPr>
        <p:spPr bwMode="auto">
          <a:xfrm>
            <a:off x="368134" y="1532845"/>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2400" dirty="0">
                <a:latin typeface="Times New Roman" pitchFamily="18" charset="0"/>
              </a:rPr>
              <a:t>Gennady </a:t>
            </a:r>
            <a:r>
              <a:rPr lang="en-US" sz="2400" dirty="0" err="1">
                <a:latin typeface="Times New Roman" pitchFamily="18" charset="0"/>
              </a:rPr>
              <a:t>Shvets</a:t>
            </a:r>
            <a:r>
              <a:rPr lang="en-US" sz="2400" dirty="0">
                <a:latin typeface="Times New Roman" pitchFamily="18" charset="0"/>
              </a:rPr>
              <a:t>, The University of Texas at Austin</a:t>
            </a:r>
          </a:p>
        </p:txBody>
      </p:sp>
      <p:pic>
        <p:nvPicPr>
          <p:cNvPr id="2052" name="Picture 16"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63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1"/>
          <p:cNvSpPr>
            <a:spLocks noChangeArrowheads="1"/>
          </p:cNvSpPr>
          <p:nvPr/>
        </p:nvSpPr>
        <p:spPr bwMode="auto">
          <a:xfrm>
            <a:off x="5943600" y="2295525"/>
            <a:ext cx="457200" cy="390525"/>
          </a:xfrm>
          <a:prstGeom prst="rect">
            <a:avLst/>
          </a:prstGeom>
          <a:solidFill>
            <a:schemeClr val="bg1"/>
          </a:solidFill>
          <a:ln>
            <a:noFill/>
          </a:ln>
          <a:extLst>
            <a:ext uri="{91240B29-F687-4F45-9708-019B960494DF}">
              <a14:hiddenLine xmlns:a14="http://schemas.microsoft.com/office/drawing/2010/main" w="22225" algn="ctr">
                <a:solidFill>
                  <a:srgbClr val="000000"/>
                </a:solidFill>
                <a:round/>
                <a:headEnd/>
                <a:tailEnd type="triangle" w="lg" len="med"/>
              </a14:hiddenLine>
            </a:ext>
          </a:extLst>
        </p:spPr>
        <p:txBody>
          <a:bodyPr/>
          <a:lstStyle/>
          <a:p>
            <a:endParaRPr lang="en-US"/>
          </a:p>
        </p:txBody>
      </p:sp>
      <p:sp>
        <p:nvSpPr>
          <p:cNvPr id="29" name="Rectangle 28"/>
          <p:cNvSpPr/>
          <p:nvPr/>
        </p:nvSpPr>
        <p:spPr>
          <a:xfrm>
            <a:off x="143638" y="5791200"/>
            <a:ext cx="8735185" cy="707886"/>
          </a:xfrm>
          <a:prstGeom prst="rect">
            <a:avLst/>
          </a:prstGeom>
        </p:spPr>
        <p:txBody>
          <a:bodyPr wrap="square">
            <a:spAutoFit/>
          </a:bodyPr>
          <a:lstStyle/>
          <a:p>
            <a:pPr eaLnBrk="1" hangingPunct="1">
              <a:spcBef>
                <a:spcPct val="50000"/>
              </a:spcBef>
            </a:pPr>
            <a:r>
              <a:rPr lang="en-US" sz="2000" dirty="0" smtClean="0">
                <a:latin typeface="Times New Roman" pitchFamily="18" charset="0"/>
              </a:rPr>
              <a:t>Condensed Matter and Materials Research Committee Spring Meeting, National Academies’ Keck Center, Washington, DC,  May 1, 2014</a:t>
            </a:r>
            <a:endParaRPr lang="en-US" sz="2000" dirty="0">
              <a:latin typeface="Times New Roman" pitchFamily="18" charset="0"/>
            </a:endParaRPr>
          </a:p>
        </p:txBody>
      </p:sp>
      <p:sp>
        <p:nvSpPr>
          <p:cNvPr id="14" name="Rectangle 1"/>
          <p:cNvSpPr>
            <a:spLocks noChangeArrowheads="1"/>
          </p:cNvSpPr>
          <p:nvPr/>
        </p:nvSpPr>
        <p:spPr bwMode="auto">
          <a:xfrm>
            <a:off x="138112" y="1948481"/>
            <a:ext cx="485775" cy="533400"/>
          </a:xfrm>
          <a:prstGeom prst="rect">
            <a:avLst/>
          </a:prstGeom>
          <a:solidFill>
            <a:schemeClr val="bg1"/>
          </a:solidFill>
          <a:ln>
            <a:noFill/>
          </a:ln>
          <a:extLst>
            <a:ext uri="{91240B29-F687-4F45-9708-019B960494DF}">
              <a14:hiddenLine xmlns:a14="http://schemas.microsoft.com/office/drawing/2010/main" w="22225" algn="ctr">
                <a:solidFill>
                  <a:srgbClr val="000000"/>
                </a:solidFill>
                <a:round/>
                <a:headEnd/>
                <a:tailEnd type="triangle" w="lg" len="med"/>
              </a14:hiddenLine>
            </a:ext>
          </a:extLst>
        </p:spPr>
        <p:txBody>
          <a:bodyPr/>
          <a:lstStyle/>
          <a:p>
            <a:endParaRPr lang="en-US"/>
          </a:p>
        </p:txBody>
      </p:sp>
      <p:pic>
        <p:nvPicPr>
          <p:cNvPr id="1026" name="Picture 2" descr="C:\Users\gena\MyPapers\SiFano\NComm13\thumbnail.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736" b="-55"/>
          <a:stretch/>
        </p:blipFill>
        <p:spPr bwMode="auto">
          <a:xfrm>
            <a:off x="64961" y="2704338"/>
            <a:ext cx="2525840" cy="20540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3615" y="2859079"/>
            <a:ext cx="351472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4671" y="2719506"/>
            <a:ext cx="2066925"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331529" y="988054"/>
            <a:ext cx="7935588" cy="5717546"/>
          </a:xfrm>
          <a:prstGeom prst="rect">
            <a:avLst/>
          </a:prstGeom>
        </p:spPr>
      </p:pic>
      <p:pic>
        <p:nvPicPr>
          <p:cNvPr id="2560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2056"/>
          <p:cNvSpPr txBox="1">
            <a:spLocks noChangeArrowheads="1"/>
          </p:cNvSpPr>
          <p:nvPr/>
        </p:nvSpPr>
        <p:spPr bwMode="auto">
          <a:xfrm>
            <a:off x="838200" y="80962"/>
            <a:ext cx="800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sz="3200" dirty="0" smtClean="0">
                <a:solidFill>
                  <a:srgbClr val="800080"/>
                </a:solidFill>
                <a:latin typeface="Times New Roman" pitchFamily="18" charset="0"/>
                <a:cs typeface="Times New Roman" pitchFamily="18" charset="0"/>
              </a:rPr>
              <a:t>Amplitude Modulator Based on MM/SLG   </a:t>
            </a:r>
            <a:endParaRPr lang="en-US" sz="3200" dirty="0">
              <a:solidFill>
                <a:srgbClr val="800080"/>
              </a:solidFill>
              <a:latin typeface="Times New Roman" pitchFamily="18" charset="0"/>
              <a:cs typeface="Times New Roman" pitchFamily="18" charset="0"/>
            </a:endParaRPr>
          </a:p>
        </p:txBody>
      </p:sp>
      <p:pic>
        <p:nvPicPr>
          <p:cNvPr id="35"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123795" y="2686843"/>
            <a:ext cx="957575" cy="71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 name="TextBox 16"/>
              <p:cNvSpPr txBox="1"/>
              <p:nvPr/>
            </p:nvSpPr>
            <p:spPr>
              <a:xfrm>
                <a:off x="857257" y="4191000"/>
                <a:ext cx="1800224" cy="523220"/>
              </a:xfrm>
              <a:prstGeom prst="rect">
                <a:avLst/>
              </a:prstGeom>
              <a:noFill/>
            </p:spPr>
            <p:txBody>
              <a:bodyPr wrap="square" rtlCol="0">
                <a:spAutoFit/>
              </a:bodyPr>
              <a:lstStyle/>
              <a:p>
                <a:r>
                  <a:rPr lang="en-US" sz="1400" dirty="0" smtClean="0">
                    <a:solidFill>
                      <a:srgbClr val="FF0000"/>
                    </a:solidFill>
                  </a:rPr>
                  <a:t>7dB modulation for </a:t>
                </a:r>
                <a14:m>
                  <m:oMath xmlns:m="http://schemas.openxmlformats.org/officeDocument/2006/math">
                    <m:sSub>
                      <m:sSubPr>
                        <m:ctrlPr>
                          <a:rPr lang="en-US" sz="1400" i="1" smtClean="0">
                            <a:solidFill>
                              <a:srgbClr val="FF0000"/>
                            </a:solidFill>
                            <a:latin typeface="Cambria Math"/>
                          </a:rPr>
                        </m:ctrlPr>
                      </m:sSubPr>
                      <m:e>
                        <m:r>
                          <a:rPr lang="en-US" sz="1400" i="1" smtClean="0">
                            <a:solidFill>
                              <a:srgbClr val="FF0000"/>
                            </a:solidFill>
                            <a:latin typeface="Cambria Math"/>
                          </a:rPr>
                          <m:t>𝑬</m:t>
                        </m:r>
                      </m:e>
                      <m:sub>
                        <m:r>
                          <a:rPr lang="en-US" sz="1400" i="1" smtClean="0">
                            <a:solidFill>
                              <a:srgbClr val="FF0000"/>
                            </a:solidFill>
                            <a:latin typeface="Cambria Math"/>
                          </a:rPr>
                          <m:t>𝑭</m:t>
                        </m:r>
                      </m:sub>
                    </m:sSub>
                    <m:r>
                      <a:rPr lang="en-US" sz="1400" i="1" smtClean="0">
                        <a:solidFill>
                          <a:srgbClr val="FF0000"/>
                        </a:solidFill>
                        <a:latin typeface="Cambria Math"/>
                      </a:rPr>
                      <m:t>=</m:t>
                    </m:r>
                    <m:r>
                      <a:rPr lang="en-US" sz="1400" i="1" smtClean="0">
                        <a:solidFill>
                          <a:srgbClr val="FF0000"/>
                        </a:solidFill>
                        <a:latin typeface="Cambria Math"/>
                      </a:rPr>
                      <m:t>𝟎</m:t>
                    </m:r>
                    <m:r>
                      <a:rPr lang="en-US" sz="1400" i="1" smtClean="0">
                        <a:solidFill>
                          <a:srgbClr val="FF0000"/>
                        </a:solidFill>
                        <a:latin typeface="Cambria Math"/>
                      </a:rPr>
                      <m:t>.</m:t>
                    </m:r>
                    <m:r>
                      <a:rPr lang="en-US" sz="1400" i="1" smtClean="0">
                        <a:solidFill>
                          <a:srgbClr val="FF0000"/>
                        </a:solidFill>
                        <a:latin typeface="Cambria Math"/>
                      </a:rPr>
                      <m:t>𝟐𝟖</m:t>
                    </m:r>
                    <m:r>
                      <a:rPr lang="en-US" sz="1400" i="1" smtClean="0">
                        <a:solidFill>
                          <a:srgbClr val="FF0000"/>
                        </a:solidFill>
                        <a:latin typeface="Cambria Math"/>
                      </a:rPr>
                      <m:t>𝒆𝑽</m:t>
                    </m:r>
                  </m:oMath>
                </a14:m>
                <a:endParaRPr lang="en-US" sz="1400" dirty="0">
                  <a:solidFill>
                    <a:srgbClr val="FF0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857257" y="4191000"/>
                <a:ext cx="1800224" cy="523220"/>
              </a:xfrm>
              <a:prstGeom prst="rect">
                <a:avLst/>
              </a:prstGeom>
              <a:blipFill rotWithShape="1">
                <a:blip r:embed="rId6" cstate="print"/>
                <a:stretch>
                  <a:fillRect l="-1017" t="-1176" b="-105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905000" y="1706880"/>
                <a:ext cx="121879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solidFill>
                            <a:srgbClr val="000000"/>
                          </a:solidFill>
                          <a:latin typeface="Cambria Math"/>
                        </a:rPr>
                        <m:t>𝑮</m:t>
                      </m:r>
                      <m:r>
                        <a:rPr lang="en-US" sz="1600" i="1">
                          <a:solidFill>
                            <a:srgbClr val="000000"/>
                          </a:solidFill>
                          <a:latin typeface="Cambria Math"/>
                        </a:rPr>
                        <m:t>=</m:t>
                      </m:r>
                      <m:r>
                        <a:rPr lang="en-US" sz="1600" i="1">
                          <a:solidFill>
                            <a:srgbClr val="000000"/>
                          </a:solidFill>
                          <a:latin typeface="Cambria Math"/>
                        </a:rPr>
                        <m:t>𝟕𝟎</m:t>
                      </m:r>
                      <m:r>
                        <a:rPr lang="en-US" sz="1600" i="1">
                          <a:solidFill>
                            <a:srgbClr val="000000"/>
                          </a:solidFill>
                          <a:latin typeface="Cambria Math"/>
                        </a:rPr>
                        <m:t>𝒏𝒎</m:t>
                      </m:r>
                    </m:oMath>
                  </m:oMathPara>
                </a14:m>
                <a:endParaRPr lang="en-US" sz="1600" dirty="0"/>
              </a:p>
            </p:txBody>
          </p:sp>
        </mc:Choice>
        <mc:Fallback xmlns="">
          <p:sp>
            <p:nvSpPr>
              <p:cNvPr id="4" name="Rectangle 3"/>
              <p:cNvSpPr>
                <a:spLocks noRot="1" noChangeAspect="1" noMove="1" noResize="1" noEditPoints="1" noAdjustHandles="1" noChangeArrowheads="1" noChangeShapeType="1" noTextEdit="1"/>
              </p:cNvSpPr>
              <p:nvPr/>
            </p:nvSpPr>
            <p:spPr>
              <a:xfrm>
                <a:off x="1905000" y="1706880"/>
                <a:ext cx="1218795" cy="338554"/>
              </a:xfrm>
              <a:prstGeom prst="rect">
                <a:avLst/>
              </a:prstGeom>
              <a:blipFill rotWithShape="1">
                <a:blip r:embed="rId8"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657618" y="1725168"/>
                <a:ext cx="134222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solidFill>
                            <a:srgbClr val="000000"/>
                          </a:solidFill>
                          <a:latin typeface="Cambria Math"/>
                        </a:rPr>
                        <m:t>𝑮</m:t>
                      </m:r>
                      <m:r>
                        <a:rPr lang="en-US" sz="1600" i="1">
                          <a:solidFill>
                            <a:srgbClr val="000000"/>
                          </a:solidFill>
                          <a:latin typeface="Cambria Math"/>
                        </a:rPr>
                        <m:t>=</m:t>
                      </m:r>
                      <m:r>
                        <a:rPr lang="en-US" sz="1600" i="1">
                          <a:solidFill>
                            <a:srgbClr val="000000"/>
                          </a:solidFill>
                          <a:latin typeface="Cambria Math"/>
                        </a:rPr>
                        <m:t>𝟏𝟎𝟎</m:t>
                      </m:r>
                      <m:r>
                        <a:rPr lang="en-US" sz="1600" i="1">
                          <a:solidFill>
                            <a:srgbClr val="000000"/>
                          </a:solidFill>
                          <a:latin typeface="Cambria Math"/>
                        </a:rPr>
                        <m:t>𝒏𝒎</m:t>
                      </m:r>
                    </m:oMath>
                  </m:oMathPara>
                </a14:m>
                <a:endParaRPr lang="en-US" sz="1600" dirty="0"/>
              </a:p>
            </p:txBody>
          </p:sp>
        </mc:Choice>
        <mc:Fallback xmlns="">
          <p:sp>
            <p:nvSpPr>
              <p:cNvPr id="19" name="Rectangle 18"/>
              <p:cNvSpPr>
                <a:spLocks noRot="1" noChangeAspect="1" noMove="1" noResize="1" noEditPoints="1" noAdjustHandles="1" noChangeArrowheads="1" noChangeShapeType="1" noTextEdit="1"/>
              </p:cNvSpPr>
              <p:nvPr/>
            </p:nvSpPr>
            <p:spPr>
              <a:xfrm>
                <a:off x="5657618" y="1725168"/>
                <a:ext cx="1342226" cy="338554"/>
              </a:xfrm>
              <a:prstGeom prst="rect">
                <a:avLst/>
              </a:prstGeom>
              <a:blipFill rotWithShape="1">
                <a:blip r:embed="rId9" cstate="print"/>
                <a:stretch>
                  <a:fillRect/>
                </a:stretch>
              </a:blipFill>
            </p:spPr>
            <p:txBody>
              <a:bodyPr/>
              <a:lstStyle/>
              <a:p>
                <a:r>
                  <a:rPr lang="en-US">
                    <a:noFill/>
                  </a:rPr>
                  <a:t> </a:t>
                </a:r>
              </a:p>
            </p:txBody>
          </p:sp>
        </mc:Fallback>
      </mc:AlternateContent>
      <p:sp>
        <p:nvSpPr>
          <p:cNvPr id="7" name="Rectangle 6"/>
          <p:cNvSpPr/>
          <p:nvPr/>
        </p:nvSpPr>
        <p:spPr bwMode="auto">
          <a:xfrm>
            <a:off x="4299323" y="4474464"/>
            <a:ext cx="228600" cy="1752600"/>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21" name="Rectangle 20"/>
          <p:cNvSpPr/>
          <p:nvPr/>
        </p:nvSpPr>
        <p:spPr bwMode="auto">
          <a:xfrm>
            <a:off x="493776" y="4474464"/>
            <a:ext cx="228600" cy="1752600"/>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2" name="TextBox 1"/>
          <p:cNvSpPr txBox="1"/>
          <p:nvPr/>
        </p:nvSpPr>
        <p:spPr>
          <a:xfrm rot="16200000">
            <a:off x="-627479" y="5096619"/>
            <a:ext cx="2209799" cy="338554"/>
          </a:xfrm>
          <a:prstGeom prst="rect">
            <a:avLst/>
          </a:prstGeom>
          <a:noFill/>
        </p:spPr>
        <p:txBody>
          <a:bodyPr wrap="square" rtlCol="0">
            <a:spAutoFit/>
          </a:bodyPr>
          <a:lstStyle/>
          <a:p>
            <a:r>
              <a:rPr lang="en-US" sz="1600" dirty="0" smtClean="0">
                <a:solidFill>
                  <a:srgbClr val="000000"/>
                </a:solidFill>
              </a:rPr>
              <a:t>Modulation Depth</a:t>
            </a:r>
            <a:endParaRPr lang="en-US" sz="1600" dirty="0">
              <a:solidFill>
                <a:srgbClr val="000000"/>
              </a:solidFill>
            </a:endParaRPr>
          </a:p>
        </p:txBody>
      </p:sp>
      <p:sp>
        <p:nvSpPr>
          <p:cNvPr id="22" name="TextBox 21"/>
          <p:cNvSpPr txBox="1"/>
          <p:nvPr/>
        </p:nvSpPr>
        <p:spPr>
          <a:xfrm rot="16200000">
            <a:off x="3250700" y="5181487"/>
            <a:ext cx="2209799" cy="338554"/>
          </a:xfrm>
          <a:prstGeom prst="rect">
            <a:avLst/>
          </a:prstGeom>
          <a:noFill/>
        </p:spPr>
        <p:txBody>
          <a:bodyPr wrap="square" rtlCol="0">
            <a:spAutoFit/>
          </a:bodyPr>
          <a:lstStyle/>
          <a:p>
            <a:r>
              <a:rPr lang="en-US" sz="1600" dirty="0" smtClean="0">
                <a:solidFill>
                  <a:srgbClr val="000000"/>
                </a:solidFill>
              </a:rPr>
              <a:t>Modulation Depth</a:t>
            </a:r>
            <a:endParaRPr lang="en-US" sz="1600" dirty="0">
              <a:solidFill>
                <a:srgbClr val="000000"/>
              </a:solidFill>
            </a:endParaRPr>
          </a:p>
        </p:txBody>
      </p:sp>
      <p:sp>
        <p:nvSpPr>
          <p:cNvPr id="15" name="Rectangle 14"/>
          <p:cNvSpPr/>
          <p:nvPr/>
        </p:nvSpPr>
        <p:spPr bwMode="auto">
          <a:xfrm>
            <a:off x="578479" y="838199"/>
            <a:ext cx="3946398" cy="442242"/>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6" name="TextBox 15"/>
          <p:cNvSpPr txBox="1"/>
          <p:nvPr/>
        </p:nvSpPr>
        <p:spPr>
          <a:xfrm>
            <a:off x="809365" y="807262"/>
            <a:ext cx="7431024" cy="369332"/>
          </a:xfrm>
          <a:prstGeom prst="rect">
            <a:avLst/>
          </a:prstGeom>
          <a:noFill/>
        </p:spPr>
        <p:txBody>
          <a:bodyPr wrap="square" rtlCol="0">
            <a:spAutoFit/>
          </a:bodyPr>
          <a:lstStyle/>
          <a:p>
            <a:r>
              <a:rPr lang="en-US" dirty="0" smtClean="0">
                <a:solidFill>
                  <a:srgbClr val="000000"/>
                </a:solidFill>
              </a:rPr>
              <a:t>Modulate reflectivity around Dirac point by back-gating </a:t>
            </a:r>
            <a:r>
              <a:rPr lang="en-US" dirty="0" err="1" smtClean="0">
                <a:solidFill>
                  <a:srgbClr val="000000"/>
                </a:solidFill>
              </a:rPr>
              <a:t>graphene</a:t>
            </a:r>
            <a:endParaRPr lang="en-US" dirty="0">
              <a:solidFill>
                <a:srgbClr val="000000"/>
              </a:solidFill>
            </a:endParaRPr>
          </a:p>
        </p:txBody>
      </p:sp>
      <p:sp>
        <p:nvSpPr>
          <p:cNvPr id="20" name="TextBox 19"/>
          <p:cNvSpPr txBox="1"/>
          <p:nvPr/>
        </p:nvSpPr>
        <p:spPr>
          <a:xfrm>
            <a:off x="860305" y="5181487"/>
            <a:ext cx="1273295" cy="338554"/>
          </a:xfrm>
          <a:prstGeom prst="rect">
            <a:avLst/>
          </a:prstGeom>
          <a:noFill/>
        </p:spPr>
        <p:txBody>
          <a:bodyPr wrap="square" rtlCol="0">
            <a:spAutoFit/>
          </a:bodyPr>
          <a:lstStyle/>
          <a:p>
            <a:r>
              <a:rPr lang="en-US" sz="1600" dirty="0" smtClean="0">
                <a:solidFill>
                  <a:srgbClr val="000000"/>
                </a:solidFill>
              </a:rPr>
              <a:t>Monopole</a:t>
            </a:r>
            <a:endParaRPr lang="en-US" sz="1600" dirty="0">
              <a:solidFill>
                <a:srgbClr val="000000"/>
              </a:solidFill>
            </a:endParaRPr>
          </a:p>
        </p:txBody>
      </p:sp>
      <p:sp>
        <p:nvSpPr>
          <p:cNvPr id="23" name="TextBox 22"/>
          <p:cNvSpPr txBox="1"/>
          <p:nvPr/>
        </p:nvSpPr>
        <p:spPr>
          <a:xfrm>
            <a:off x="2913027" y="5164610"/>
            <a:ext cx="973173" cy="338554"/>
          </a:xfrm>
          <a:prstGeom prst="rect">
            <a:avLst/>
          </a:prstGeom>
          <a:noFill/>
        </p:spPr>
        <p:txBody>
          <a:bodyPr wrap="square" rtlCol="0">
            <a:spAutoFit/>
          </a:bodyPr>
          <a:lstStyle/>
          <a:p>
            <a:r>
              <a:rPr lang="en-US" sz="1600" dirty="0" smtClean="0">
                <a:solidFill>
                  <a:srgbClr val="000000"/>
                </a:solidFill>
              </a:rPr>
              <a:t>Dipole</a:t>
            </a:r>
            <a:endParaRPr lang="en-US" sz="1600" dirty="0">
              <a:solidFill>
                <a:srgbClr val="000000"/>
              </a:solidFill>
            </a:endParaRPr>
          </a:p>
        </p:txBody>
      </p:sp>
      <p:sp>
        <p:nvSpPr>
          <p:cNvPr id="3" name="Rectangle 2"/>
          <p:cNvSpPr/>
          <p:nvPr/>
        </p:nvSpPr>
        <p:spPr bwMode="auto">
          <a:xfrm>
            <a:off x="4191541" y="1249680"/>
            <a:ext cx="3815455" cy="5455920"/>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8" name="TextBox 17"/>
              <p:cNvSpPr txBox="1"/>
              <p:nvPr/>
            </p:nvSpPr>
            <p:spPr>
              <a:xfrm>
                <a:off x="4142245" y="4087510"/>
                <a:ext cx="4730378" cy="400110"/>
              </a:xfrm>
              <a:prstGeom prst="rect">
                <a:avLst/>
              </a:prstGeom>
              <a:noFill/>
            </p:spPr>
            <p:txBody>
              <a:bodyPr wrap="square" rtlCol="0">
                <a:spAutoFit/>
              </a:bodyPr>
              <a:lstStyle/>
              <a:p>
                <a:r>
                  <a:rPr lang="en-US" dirty="0" smtClean="0">
                    <a:solidFill>
                      <a:srgbClr val="000000"/>
                    </a:solidFill>
                  </a:rPr>
                  <a:t>Modulation Depth: </a:t>
                </a:r>
                <a14:m>
                  <m:oMath xmlns:m="http://schemas.openxmlformats.org/officeDocument/2006/math">
                    <m:r>
                      <a:rPr lang="en-US" sz="2000" i="1" smtClean="0">
                        <a:solidFill>
                          <a:srgbClr val="000000"/>
                        </a:solidFill>
                        <a:latin typeface="Cambria Math"/>
                      </a:rPr>
                      <m:t>𝑹</m:t>
                    </m:r>
                    <m:r>
                      <a:rPr lang="en-US" sz="2000" i="1" smtClean="0">
                        <a:solidFill>
                          <a:srgbClr val="000000"/>
                        </a:solidFill>
                        <a:latin typeface="Cambria Math"/>
                      </a:rPr>
                      <m:t>(</m:t>
                    </m:r>
                    <m:r>
                      <a:rPr lang="en-US" sz="2000" i="1" smtClean="0">
                        <a:solidFill>
                          <a:srgbClr val="000000"/>
                        </a:solidFill>
                        <a:latin typeface="Cambria Math"/>
                      </a:rPr>
                      <m:t>𝝀</m:t>
                    </m:r>
                    <m:r>
                      <a:rPr lang="en-US" sz="2000" i="1" smtClean="0">
                        <a:solidFill>
                          <a:srgbClr val="000000"/>
                        </a:solidFill>
                        <a:latin typeface="Cambria Math"/>
                      </a:rPr>
                      <m:t>;</m:t>
                    </m:r>
                    <m:sSub>
                      <m:sSubPr>
                        <m:ctrlPr>
                          <a:rPr lang="en-US" sz="2000" i="1">
                            <a:solidFill>
                              <a:srgbClr val="000000"/>
                            </a:solidFill>
                            <a:latin typeface="Cambria Math"/>
                          </a:rPr>
                        </m:ctrlPr>
                      </m:sSubPr>
                      <m:e>
                        <m:r>
                          <a:rPr lang="en-US" sz="2000" i="1">
                            <a:solidFill>
                              <a:srgbClr val="000000"/>
                            </a:solidFill>
                            <a:latin typeface="Cambria Math"/>
                          </a:rPr>
                          <m:t>𝑬</m:t>
                        </m:r>
                      </m:e>
                      <m:sub>
                        <m:r>
                          <a:rPr lang="en-US" sz="2000" i="1">
                            <a:solidFill>
                              <a:srgbClr val="000000"/>
                            </a:solidFill>
                            <a:latin typeface="Cambria Math"/>
                          </a:rPr>
                          <m:t>𝑭</m:t>
                        </m:r>
                      </m:sub>
                    </m:sSub>
                    <m:r>
                      <a:rPr lang="en-US" sz="2000" i="1">
                        <a:solidFill>
                          <a:srgbClr val="000000"/>
                        </a:solidFill>
                        <a:latin typeface="Cambria Math"/>
                      </a:rPr>
                      <m:t>=</m:t>
                    </m:r>
                    <m:r>
                      <a:rPr lang="en-US" sz="2000" i="1">
                        <a:solidFill>
                          <a:srgbClr val="000000"/>
                        </a:solidFill>
                        <a:latin typeface="Cambria Math"/>
                      </a:rPr>
                      <m:t>𝟎</m:t>
                    </m:r>
                    <m:r>
                      <a:rPr lang="en-US" sz="2000" i="1">
                        <a:solidFill>
                          <a:srgbClr val="000000"/>
                        </a:solidFill>
                        <a:latin typeface="Cambria Math"/>
                      </a:rPr>
                      <m:t>)/</m:t>
                    </m:r>
                    <m:r>
                      <a:rPr lang="en-US" sz="2000" i="1" smtClean="0">
                        <a:solidFill>
                          <a:srgbClr val="000000"/>
                        </a:solidFill>
                        <a:latin typeface="Cambria Math"/>
                      </a:rPr>
                      <m:t>𝑹</m:t>
                    </m:r>
                    <m:r>
                      <a:rPr lang="en-US" sz="2000" i="1" smtClean="0">
                        <a:solidFill>
                          <a:srgbClr val="000000"/>
                        </a:solidFill>
                        <a:latin typeface="Cambria Math"/>
                      </a:rPr>
                      <m:t>(</m:t>
                    </m:r>
                    <m:r>
                      <a:rPr lang="en-US" sz="2000" i="1" smtClean="0">
                        <a:solidFill>
                          <a:srgbClr val="000000"/>
                        </a:solidFill>
                        <a:latin typeface="Cambria Math"/>
                      </a:rPr>
                      <m:t>𝝀</m:t>
                    </m:r>
                    <m:r>
                      <a:rPr lang="en-US" sz="2000" i="1" smtClean="0">
                        <a:solidFill>
                          <a:srgbClr val="000000"/>
                        </a:solidFill>
                        <a:latin typeface="Cambria Math"/>
                      </a:rPr>
                      <m:t>;</m:t>
                    </m:r>
                    <m:sSub>
                      <m:sSubPr>
                        <m:ctrlPr>
                          <a:rPr lang="en-US" sz="2000" i="1" smtClean="0">
                            <a:solidFill>
                              <a:srgbClr val="000000"/>
                            </a:solidFill>
                            <a:latin typeface="Cambria Math"/>
                          </a:rPr>
                        </m:ctrlPr>
                      </m:sSubPr>
                      <m:e>
                        <m:r>
                          <a:rPr lang="en-US" sz="2000" i="1" smtClean="0">
                            <a:solidFill>
                              <a:srgbClr val="000000"/>
                            </a:solidFill>
                            <a:latin typeface="Cambria Math"/>
                          </a:rPr>
                          <m:t>𝑬</m:t>
                        </m:r>
                      </m:e>
                      <m:sub>
                        <m:r>
                          <a:rPr lang="en-US" sz="2000" i="1" smtClean="0">
                            <a:solidFill>
                              <a:srgbClr val="000000"/>
                            </a:solidFill>
                            <a:latin typeface="Cambria Math"/>
                          </a:rPr>
                          <m:t>𝑭</m:t>
                        </m:r>
                      </m:sub>
                    </m:sSub>
                    <m:r>
                      <a:rPr lang="en-US" sz="2000" i="1" smtClean="0">
                        <a:solidFill>
                          <a:srgbClr val="000000"/>
                        </a:solidFill>
                        <a:latin typeface="Cambria Math"/>
                      </a:rPr>
                      <m:t>)</m:t>
                    </m:r>
                  </m:oMath>
                </a14:m>
                <a:endParaRPr lang="en-US" sz="2000" dirty="0">
                  <a:solidFill>
                    <a:srgbClr val="00000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142245" y="4087510"/>
                <a:ext cx="4730378" cy="400110"/>
              </a:xfrm>
              <a:prstGeom prst="rect">
                <a:avLst/>
              </a:prstGeom>
              <a:blipFill rotWithShape="1">
                <a:blip r:embed="rId10"/>
                <a:stretch>
                  <a:fillRect l="-1161" r="-903" b="-2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215294" y="1291607"/>
                <a:ext cx="4768477" cy="1754326"/>
              </a:xfrm>
              <a:prstGeom prst="rect">
                <a:avLst/>
              </a:prstGeom>
              <a:noFill/>
            </p:spPr>
            <p:txBody>
              <a:bodyPr wrap="square" rtlCol="0">
                <a:spAutoFit/>
              </a:bodyPr>
              <a:lstStyle/>
              <a:p>
                <a:r>
                  <a:rPr lang="en-US" dirty="0" smtClean="0">
                    <a:solidFill>
                      <a:srgbClr val="000000"/>
                    </a:solidFill>
                  </a:rPr>
                  <a:t>Two properties satisfied by efficient modulators:</a:t>
                </a:r>
              </a:p>
              <a:p>
                <a:pPr marL="342900" indent="-342900">
                  <a:buAutoNum type="alphaLcParenBoth"/>
                </a:pPr>
                <a:r>
                  <a:rPr lang="en-US" dirty="0" smtClean="0">
                    <a:solidFill>
                      <a:srgbClr val="000000"/>
                    </a:solidFill>
                  </a:rPr>
                  <a:t>High baseline “on” reflectivity (</a:t>
                </a:r>
                <a14:m>
                  <m:oMath xmlns:m="http://schemas.openxmlformats.org/officeDocument/2006/math">
                    <m:sSub>
                      <m:sSubPr>
                        <m:ctrlPr>
                          <a:rPr lang="en-US" i="1">
                            <a:solidFill>
                              <a:srgbClr val="000000"/>
                            </a:solidFill>
                            <a:latin typeface="Cambria Math"/>
                          </a:rPr>
                        </m:ctrlPr>
                      </m:sSubPr>
                      <m:e>
                        <m:r>
                          <a:rPr lang="en-US" i="1">
                            <a:solidFill>
                              <a:srgbClr val="000000"/>
                            </a:solidFill>
                            <a:latin typeface="Cambria Math"/>
                          </a:rPr>
                          <m:t>𝑬</m:t>
                        </m:r>
                      </m:e>
                      <m:sub>
                        <m:r>
                          <a:rPr lang="en-US" i="1">
                            <a:solidFill>
                              <a:srgbClr val="000000"/>
                            </a:solidFill>
                            <a:latin typeface="Cambria Math"/>
                          </a:rPr>
                          <m:t>𝑭</m:t>
                        </m:r>
                      </m:sub>
                    </m:sSub>
                    <m:r>
                      <a:rPr lang="en-US" b="1" i="1" smtClean="0">
                        <a:solidFill>
                          <a:srgbClr val="000000"/>
                        </a:solidFill>
                        <a:latin typeface="Cambria Math"/>
                      </a:rPr>
                      <m:t>=</m:t>
                    </m:r>
                    <m:r>
                      <a:rPr lang="en-US" b="1" i="1" smtClean="0">
                        <a:solidFill>
                          <a:srgbClr val="000000"/>
                        </a:solidFill>
                        <a:latin typeface="Cambria Math"/>
                      </a:rPr>
                      <m:t>𝟎</m:t>
                    </m:r>
                  </m:oMath>
                </a14:m>
                <a:r>
                  <a:rPr lang="en-US" dirty="0" smtClean="0">
                    <a:solidFill>
                      <a:srgbClr val="000000"/>
                    </a:solidFill>
                  </a:rPr>
                  <a:t>)</a:t>
                </a:r>
              </a:p>
              <a:p>
                <a:pPr marL="342900" indent="-342900">
                  <a:buFontTx/>
                  <a:buAutoNum type="alphaLcParenBoth"/>
                </a:pPr>
                <a:r>
                  <a:rPr lang="en-US" dirty="0" smtClean="0">
                    <a:solidFill>
                      <a:srgbClr val="000000"/>
                    </a:solidFill>
                  </a:rPr>
                  <a:t>High modulation depth (maximum </a:t>
                </a:r>
                <a14:m>
                  <m:oMath xmlns:m="http://schemas.openxmlformats.org/officeDocument/2006/math">
                    <m:sSub>
                      <m:sSubPr>
                        <m:ctrlPr>
                          <a:rPr lang="en-US" i="1">
                            <a:solidFill>
                              <a:srgbClr val="000000"/>
                            </a:solidFill>
                            <a:latin typeface="Cambria Math"/>
                          </a:rPr>
                        </m:ctrlPr>
                      </m:sSubPr>
                      <m:e>
                        <m:r>
                          <a:rPr lang="en-US" i="1">
                            <a:solidFill>
                              <a:srgbClr val="000000"/>
                            </a:solidFill>
                            <a:latin typeface="Cambria Math"/>
                          </a:rPr>
                          <m:t>𝑬</m:t>
                        </m:r>
                      </m:e>
                      <m:sub>
                        <m:r>
                          <a:rPr lang="en-US" i="1">
                            <a:solidFill>
                              <a:srgbClr val="000000"/>
                            </a:solidFill>
                            <a:latin typeface="Cambria Math"/>
                          </a:rPr>
                          <m:t>𝑭</m:t>
                        </m:r>
                      </m:sub>
                    </m:sSub>
                  </m:oMath>
                </a14:m>
                <a:r>
                  <a:rPr lang="en-US" dirty="0">
                    <a:solidFill>
                      <a:srgbClr val="000000"/>
                    </a:solidFill>
                  </a:rPr>
                  <a:t>)</a:t>
                </a:r>
              </a:p>
              <a:p>
                <a:pPr marL="342900" indent="-342900">
                  <a:buAutoNum type="alphaLcParenBoth"/>
                </a:pPr>
                <a:endParaRPr lang="en-US" dirty="0" smtClean="0">
                  <a:solidFill>
                    <a:srgbClr val="000000"/>
                  </a:solidFill>
                </a:endParaRPr>
              </a:p>
              <a:p>
                <a:r>
                  <a:rPr lang="en-US" dirty="0" smtClean="0">
                    <a:solidFill>
                      <a:srgbClr val="FF0000"/>
                    </a:solidFill>
                  </a:rPr>
                  <a:t>Metamaterials + graphene have both</a:t>
                </a:r>
                <a:endParaRPr lang="en-US" dirty="0">
                  <a:solidFill>
                    <a:srgbClr val="FF00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215294" y="1291607"/>
                <a:ext cx="4768477" cy="1754326"/>
              </a:xfrm>
              <a:prstGeom prst="rect">
                <a:avLst/>
              </a:prstGeom>
              <a:blipFill rotWithShape="1">
                <a:blip r:embed="rId11"/>
                <a:stretch>
                  <a:fillRect l="-1022" t="-1736" b="-4514"/>
                </a:stretch>
              </a:blipFill>
            </p:spPr>
            <p:txBody>
              <a:bodyPr/>
              <a:lstStyle/>
              <a:p>
                <a:r>
                  <a:rPr lang="en-US">
                    <a:noFill/>
                  </a:rPr>
                  <a:t> </a:t>
                </a:r>
              </a:p>
            </p:txBody>
          </p:sp>
        </mc:Fallback>
      </mc:AlternateContent>
      <p:pic>
        <p:nvPicPr>
          <p:cNvPr id="40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2245" y="4503244"/>
            <a:ext cx="1876425"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0339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2056"/>
          <p:cNvSpPr txBox="1">
            <a:spLocks noChangeArrowheads="1"/>
          </p:cNvSpPr>
          <p:nvPr/>
        </p:nvSpPr>
        <p:spPr bwMode="auto">
          <a:xfrm>
            <a:off x="1219200" y="80962"/>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sz="3200" dirty="0" smtClean="0">
                <a:solidFill>
                  <a:srgbClr val="800080"/>
                </a:solidFill>
                <a:latin typeface="Times New Roman" pitchFamily="18" charset="0"/>
                <a:cs typeface="Times New Roman" pitchFamily="18" charset="0"/>
              </a:rPr>
              <a:t>IR Amplitude/Phase Modulator with SLG   </a:t>
            </a:r>
            <a:endParaRPr lang="en-US" sz="3200" dirty="0">
              <a:solidFill>
                <a:srgbClr val="800080"/>
              </a:solidFill>
              <a:latin typeface="Times New Roman" pitchFamily="18" charset="0"/>
              <a:cs typeface="Times New Roman" pitchFamily="18" charset="0"/>
            </a:endParaRPr>
          </a:p>
        </p:txBody>
      </p:sp>
      <p:sp>
        <p:nvSpPr>
          <p:cNvPr id="30" name="TextBox 25"/>
          <p:cNvSpPr txBox="1">
            <a:spLocks noChangeArrowheads="1"/>
          </p:cNvSpPr>
          <p:nvPr/>
        </p:nvSpPr>
        <p:spPr bwMode="auto">
          <a:xfrm>
            <a:off x="5486399" y="3980419"/>
            <a:ext cx="3538537" cy="2708434"/>
          </a:xfrm>
          <a:prstGeom prst="rect">
            <a:avLst/>
          </a:prstGeom>
          <a:solidFill>
            <a:srgbClr val="00B050"/>
          </a:solidFill>
          <a:ln w="19050">
            <a:solidFill>
              <a:srgbClr val="3333FF"/>
            </a:solidFill>
          </a:ln>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ts val="600"/>
              </a:spcBef>
              <a:buFont typeface="Arial" pitchFamily="34" charset="0"/>
              <a:buChar char="•"/>
            </a:pPr>
            <a:r>
              <a:rPr lang="en-US" sz="2000" dirty="0" smtClean="0">
                <a:latin typeface="Times New Roman" pitchFamily="18" charset="0"/>
                <a:cs typeface="Times New Roman" pitchFamily="18" charset="0"/>
                <a:sym typeface="Wingdings" pitchFamily="2" charset="2"/>
              </a:rPr>
              <a:t>Either phase or amplitude can be electrically modulated</a:t>
            </a:r>
          </a:p>
          <a:p>
            <a:pPr eaLnBrk="1" hangingPunct="1">
              <a:spcBef>
                <a:spcPts val="600"/>
              </a:spcBef>
              <a:buFont typeface="Arial" pitchFamily="34" charset="0"/>
              <a:buChar char="•"/>
            </a:pPr>
            <a:r>
              <a:rPr lang="en-US" sz="2000" dirty="0" smtClean="0">
                <a:latin typeface="Times New Roman" pitchFamily="18" charset="0"/>
                <a:cs typeface="Times New Roman" pitchFamily="18" charset="0"/>
                <a:sym typeface="Wingdings" pitchFamily="2" charset="2"/>
              </a:rPr>
              <a:t>Independently controlled pixels  electrically controllable IR beam steering or modulation or both</a:t>
            </a:r>
          </a:p>
          <a:p>
            <a:pPr eaLnBrk="1" hangingPunct="1">
              <a:spcBef>
                <a:spcPts val="600"/>
              </a:spcBef>
              <a:buFont typeface="Arial" pitchFamily="34" charset="0"/>
              <a:buChar char="•"/>
            </a:pPr>
            <a:r>
              <a:rPr lang="en-US" sz="2000" dirty="0" smtClean="0">
                <a:latin typeface="Times New Roman" pitchFamily="18" charset="0"/>
                <a:cs typeface="Times New Roman" pitchFamily="18" charset="0"/>
                <a:sym typeface="Wingdings" pitchFamily="2" charset="2"/>
              </a:rPr>
              <a:t>This can be done either in reflection or in transmission</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8675" y="951357"/>
            <a:ext cx="450532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721381"/>
            <a:ext cx="4281487" cy="2822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bwMode="auto">
          <a:xfrm>
            <a:off x="101424" y="721381"/>
            <a:ext cx="482952" cy="442242"/>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20" name="Rectangle 19"/>
          <p:cNvSpPr/>
          <p:nvPr/>
        </p:nvSpPr>
        <p:spPr bwMode="auto">
          <a:xfrm>
            <a:off x="501395" y="6345103"/>
            <a:ext cx="348997" cy="442242"/>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253824" y="3474926"/>
            <a:ext cx="482952" cy="442242"/>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grpSp>
        <p:nvGrpSpPr>
          <p:cNvPr id="11" name="Group 10"/>
          <p:cNvGrpSpPr/>
          <p:nvPr/>
        </p:nvGrpSpPr>
        <p:grpSpPr>
          <a:xfrm>
            <a:off x="342900" y="3757539"/>
            <a:ext cx="5067300" cy="2780873"/>
            <a:chOff x="1600200" y="914400"/>
            <a:chExt cx="5885574" cy="3733800"/>
          </a:xfrm>
        </p:grpSpPr>
        <p:sp>
          <p:nvSpPr>
            <p:cNvPr id="12" name="Rectangle 11"/>
            <p:cNvSpPr/>
            <p:nvPr/>
          </p:nvSpPr>
          <p:spPr>
            <a:xfrm>
              <a:off x="1600200" y="3505200"/>
              <a:ext cx="4343400" cy="1143000"/>
            </a:xfrm>
            <a:prstGeom prst="rect">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00200" y="3390900"/>
              <a:ext cx="4343400" cy="1143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00200" y="3180735"/>
              <a:ext cx="4343400" cy="2286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981200" y="2952135"/>
              <a:ext cx="838200" cy="228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324100" y="3733800"/>
              <a:ext cx="2038350" cy="495892"/>
            </a:xfrm>
            <a:prstGeom prst="rect">
              <a:avLst/>
            </a:prstGeom>
            <a:noFill/>
          </p:spPr>
          <p:txBody>
            <a:bodyPr wrap="square" rtlCol="0">
              <a:spAutoFit/>
            </a:bodyPr>
            <a:lstStyle/>
            <a:p>
              <a:r>
                <a:rPr lang="en-US" dirty="0" smtClean="0"/>
                <a:t>Substrate</a:t>
              </a:r>
              <a:endParaRPr lang="en-US" dirty="0"/>
            </a:p>
          </p:txBody>
        </p:sp>
        <p:sp>
          <p:nvSpPr>
            <p:cNvPr id="18" name="TextBox 17"/>
            <p:cNvSpPr txBox="1"/>
            <p:nvPr/>
          </p:nvSpPr>
          <p:spPr>
            <a:xfrm>
              <a:off x="3505200" y="3048543"/>
              <a:ext cx="1257300" cy="454567"/>
            </a:xfrm>
            <a:prstGeom prst="rect">
              <a:avLst/>
            </a:prstGeom>
            <a:noFill/>
          </p:spPr>
          <p:txBody>
            <a:bodyPr wrap="square" rtlCol="0">
              <a:spAutoFit/>
            </a:bodyPr>
            <a:lstStyle/>
            <a:p>
              <a:r>
                <a:rPr lang="en-US" sz="1600" dirty="0" smtClean="0"/>
                <a:t>Spacer</a:t>
              </a:r>
              <a:endParaRPr lang="en-US" sz="1600" dirty="0"/>
            </a:p>
          </p:txBody>
        </p:sp>
        <p:sp>
          <p:nvSpPr>
            <p:cNvPr id="19" name="TextBox 18"/>
            <p:cNvSpPr txBox="1"/>
            <p:nvPr/>
          </p:nvSpPr>
          <p:spPr>
            <a:xfrm>
              <a:off x="5943600" y="3293184"/>
              <a:ext cx="1542174" cy="454567"/>
            </a:xfrm>
            <a:prstGeom prst="rect">
              <a:avLst/>
            </a:prstGeom>
            <a:noFill/>
          </p:spPr>
          <p:txBody>
            <a:bodyPr wrap="square" rtlCol="0">
              <a:spAutoFit/>
            </a:bodyPr>
            <a:lstStyle/>
            <a:p>
              <a:r>
                <a:rPr lang="en-US" sz="1600" dirty="0" smtClean="0"/>
                <a:t>Graphene</a:t>
              </a:r>
              <a:endParaRPr lang="en-US" sz="1600" dirty="0"/>
            </a:p>
          </p:txBody>
        </p:sp>
        <p:sp>
          <p:nvSpPr>
            <p:cNvPr id="21" name="Rectangle 20"/>
            <p:cNvSpPr/>
            <p:nvPr/>
          </p:nvSpPr>
          <p:spPr>
            <a:xfrm>
              <a:off x="3295650" y="2936157"/>
              <a:ext cx="838200" cy="228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94123" y="2936157"/>
              <a:ext cx="838200" cy="228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600200" y="2190757"/>
              <a:ext cx="1055740" cy="785161"/>
            </a:xfrm>
            <a:prstGeom prst="rect">
              <a:avLst/>
            </a:prstGeom>
            <a:noFill/>
          </p:spPr>
          <p:txBody>
            <a:bodyPr wrap="square" rtlCol="0">
              <a:spAutoFit/>
            </a:bodyPr>
            <a:lstStyle/>
            <a:p>
              <a:r>
                <a:rPr lang="en-US" sz="1600" dirty="0" smtClean="0"/>
                <a:t>Meta pixel 1</a:t>
              </a:r>
              <a:endParaRPr lang="en-US" sz="1600" dirty="0"/>
            </a:p>
          </p:txBody>
        </p:sp>
        <p:sp>
          <p:nvSpPr>
            <p:cNvPr id="24" name="TextBox 23"/>
            <p:cNvSpPr txBox="1"/>
            <p:nvPr/>
          </p:nvSpPr>
          <p:spPr>
            <a:xfrm>
              <a:off x="2937947" y="2190756"/>
              <a:ext cx="956242" cy="785161"/>
            </a:xfrm>
            <a:prstGeom prst="rect">
              <a:avLst/>
            </a:prstGeom>
            <a:noFill/>
          </p:spPr>
          <p:txBody>
            <a:bodyPr wrap="square" rtlCol="0">
              <a:spAutoFit/>
            </a:bodyPr>
            <a:lstStyle/>
            <a:p>
              <a:r>
                <a:rPr lang="en-US" sz="1600" dirty="0" smtClean="0"/>
                <a:t>Meta pixel 2</a:t>
              </a:r>
              <a:endParaRPr lang="en-US" sz="1600" dirty="0"/>
            </a:p>
          </p:txBody>
        </p:sp>
        <p:sp>
          <p:nvSpPr>
            <p:cNvPr id="25" name="TextBox 24"/>
            <p:cNvSpPr txBox="1"/>
            <p:nvPr/>
          </p:nvSpPr>
          <p:spPr>
            <a:xfrm>
              <a:off x="4305299" y="2249623"/>
              <a:ext cx="1162048" cy="702513"/>
            </a:xfrm>
            <a:prstGeom prst="rect">
              <a:avLst/>
            </a:prstGeom>
            <a:noFill/>
          </p:spPr>
          <p:txBody>
            <a:bodyPr wrap="square" rtlCol="0">
              <a:spAutoFit/>
            </a:bodyPr>
            <a:lstStyle/>
            <a:p>
              <a:r>
                <a:rPr lang="en-US" sz="1400" dirty="0" smtClean="0"/>
                <a:t>Meta pixel 3</a:t>
              </a:r>
              <a:endParaRPr lang="en-US" sz="1400" dirty="0"/>
            </a:p>
          </p:txBody>
        </p:sp>
        <p:cxnSp>
          <p:nvCxnSpPr>
            <p:cNvPr id="26" name="Straight Arrow Connector 25"/>
            <p:cNvCxnSpPr/>
            <p:nvPr/>
          </p:nvCxnSpPr>
          <p:spPr>
            <a:xfrm>
              <a:off x="2590800" y="1371600"/>
              <a:ext cx="0" cy="1564555"/>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894189" y="1371599"/>
              <a:ext cx="0" cy="1564555"/>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162550" y="1371598"/>
              <a:ext cx="0" cy="1564555"/>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686050" y="1537705"/>
              <a:ext cx="533400" cy="1398448"/>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257800" y="1537705"/>
              <a:ext cx="533400" cy="1398448"/>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038600" y="1537705"/>
              <a:ext cx="533400" cy="1398448"/>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206726" y="914400"/>
              <a:ext cx="3317773" cy="338554"/>
            </a:xfrm>
            <a:prstGeom prst="rect">
              <a:avLst/>
            </a:prstGeom>
            <a:noFill/>
          </p:spPr>
          <p:txBody>
            <a:bodyPr wrap="square" rtlCol="0">
              <a:spAutoFit/>
            </a:bodyPr>
            <a:lstStyle/>
            <a:p>
              <a:r>
                <a:rPr lang="en-US" sz="1600" dirty="0" smtClean="0"/>
                <a:t>Incident/Reflected IR Light</a:t>
              </a:r>
              <a:endParaRPr lang="en-US" sz="1600" dirty="0"/>
            </a:p>
          </p:txBody>
        </p:sp>
      </p:grpSp>
      <p:cxnSp>
        <p:nvCxnSpPr>
          <p:cNvPr id="34" name="Straight Arrow Connector 33"/>
          <p:cNvCxnSpPr/>
          <p:nvPr/>
        </p:nvCxnSpPr>
        <p:spPr>
          <a:xfrm flipV="1">
            <a:off x="3172152" y="2251385"/>
            <a:ext cx="207666" cy="41561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367595" y="2667308"/>
            <a:ext cx="1714840" cy="338554"/>
          </a:xfrm>
          <a:prstGeom prst="rect">
            <a:avLst/>
          </a:prstGeom>
          <a:noFill/>
        </p:spPr>
        <p:txBody>
          <a:bodyPr wrap="square" rtlCol="0">
            <a:spAutoFit/>
          </a:bodyPr>
          <a:lstStyle/>
          <a:p>
            <a:r>
              <a:rPr lang="en-US" sz="1600" dirty="0">
                <a:solidFill>
                  <a:srgbClr val="FF0000"/>
                </a:solidFill>
              </a:rPr>
              <a:t>p</a:t>
            </a:r>
            <a:r>
              <a:rPr lang="en-US" sz="1600" dirty="0" smtClean="0">
                <a:solidFill>
                  <a:srgbClr val="FF0000"/>
                </a:solidFill>
              </a:rPr>
              <a:t>hase change</a:t>
            </a:r>
            <a:endParaRPr lang="en-US" sz="1600" dirty="0">
              <a:solidFill>
                <a:srgbClr val="FF0000"/>
              </a:solidFill>
            </a:endParaRPr>
          </a:p>
        </p:txBody>
      </p:sp>
      <p:sp>
        <p:nvSpPr>
          <p:cNvPr id="36" name="TextBox 35"/>
          <p:cNvSpPr txBox="1"/>
          <p:nvPr/>
        </p:nvSpPr>
        <p:spPr>
          <a:xfrm>
            <a:off x="748198" y="1371600"/>
            <a:ext cx="1158108" cy="584775"/>
          </a:xfrm>
          <a:prstGeom prst="rect">
            <a:avLst/>
          </a:prstGeom>
          <a:noFill/>
        </p:spPr>
        <p:txBody>
          <a:bodyPr wrap="square" rtlCol="0">
            <a:spAutoFit/>
          </a:bodyPr>
          <a:lstStyle/>
          <a:p>
            <a:r>
              <a:rPr lang="en-US" sz="1600" dirty="0" smtClean="0"/>
              <a:t>amplitude change</a:t>
            </a:r>
            <a:endParaRPr lang="en-US" sz="1600" dirty="0"/>
          </a:p>
        </p:txBody>
      </p:sp>
      <p:cxnSp>
        <p:nvCxnSpPr>
          <p:cNvPr id="37" name="Straight Arrow Connector 36"/>
          <p:cNvCxnSpPr/>
          <p:nvPr/>
        </p:nvCxnSpPr>
        <p:spPr>
          <a:xfrm>
            <a:off x="1707420" y="1871795"/>
            <a:ext cx="456043" cy="8458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544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6"/>
          <p:cNvSpPr txBox="1">
            <a:spLocks noChangeArrowheads="1"/>
          </p:cNvSpPr>
          <p:nvPr/>
        </p:nvSpPr>
        <p:spPr bwMode="auto">
          <a:xfrm>
            <a:off x="2985395" y="5562600"/>
            <a:ext cx="603674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smtClean="0">
                <a:cs typeface="Arial" charset="0"/>
              </a:rPr>
              <a:t>C. Wu et. </a:t>
            </a:r>
            <a:r>
              <a:rPr lang="en-US" b="0" dirty="0">
                <a:cs typeface="Arial" charset="0"/>
              </a:rPr>
              <a:t>al., “Spectrally Selective Chiral Silicon Metasurfaces Based on Infrared Fano Resonances</a:t>
            </a:r>
            <a:r>
              <a:rPr lang="en-US" b="0" dirty="0" smtClean="0">
                <a:cs typeface="Arial" charset="0"/>
              </a:rPr>
              <a:t>”, Nature Communications (in press, 2014)</a:t>
            </a:r>
            <a:endParaRPr lang="en-US" b="0" dirty="0">
              <a:cs typeface="Arial" charset="0"/>
            </a:endParaRPr>
          </a:p>
        </p:txBody>
      </p:sp>
      <p:sp>
        <p:nvSpPr>
          <p:cNvPr id="24578" name="Text Box 2"/>
          <p:cNvSpPr txBox="1">
            <a:spLocks noChangeArrowheads="1"/>
          </p:cNvSpPr>
          <p:nvPr/>
        </p:nvSpPr>
        <p:spPr bwMode="auto">
          <a:xfrm>
            <a:off x="171893" y="259140"/>
            <a:ext cx="8886825" cy="1569660"/>
          </a:xfrm>
          <a:prstGeom prst="rect">
            <a:avLst/>
          </a:prstGeom>
          <a:solidFill>
            <a:srgbClr val="33CCCC"/>
          </a:solidFill>
          <a:ln w="22225" algn="ctr">
            <a:solidFill>
              <a:schemeClr val="tx1"/>
            </a:solidFill>
            <a:miter lim="800000"/>
            <a:headEnd/>
            <a:tailEnd type="none" w="lg" len="med"/>
          </a:ln>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200" dirty="0" smtClean="0"/>
              <a:t>All-Dielectric Fano-Resonant 2D Chiral Metasurfaces: Order of Magnitude Higher Q Than Similar Metallic Metasurfaces </a:t>
            </a:r>
            <a:endParaRPr lang="en-US" sz="3200" dirty="0"/>
          </a:p>
        </p:txBody>
      </p:sp>
      <p:grpSp>
        <p:nvGrpSpPr>
          <p:cNvPr id="3" name="Group 2"/>
          <p:cNvGrpSpPr/>
          <p:nvPr/>
        </p:nvGrpSpPr>
        <p:grpSpPr>
          <a:xfrm>
            <a:off x="428625" y="1828800"/>
            <a:ext cx="8461375" cy="4532591"/>
            <a:chOff x="428625" y="1828800"/>
            <a:chExt cx="8461375" cy="4532591"/>
          </a:xfrm>
        </p:grpSpPr>
        <p:sp>
          <p:nvSpPr>
            <p:cNvPr id="24584" name="Rectangle 1"/>
            <p:cNvSpPr>
              <a:spLocks noChangeArrowheads="1"/>
            </p:cNvSpPr>
            <p:nvPr/>
          </p:nvSpPr>
          <p:spPr bwMode="auto">
            <a:xfrm>
              <a:off x="428625" y="1828800"/>
              <a:ext cx="485775" cy="533400"/>
            </a:xfrm>
            <a:prstGeom prst="rect">
              <a:avLst/>
            </a:prstGeom>
            <a:solidFill>
              <a:schemeClr val="bg1"/>
            </a:solidFill>
            <a:ln>
              <a:noFill/>
            </a:ln>
            <a:extLst>
              <a:ext uri="{91240B29-F687-4F45-9708-019B960494DF}">
                <a14:hiddenLine xmlns:a14="http://schemas.microsoft.com/office/drawing/2010/main" w="22225" algn="ctr">
                  <a:solidFill>
                    <a:srgbClr val="000000"/>
                  </a:solidFill>
                  <a:round/>
                  <a:headEnd/>
                  <a:tailEnd type="triangle" w="lg" len="med"/>
                </a14:hiddenLine>
              </a:ext>
            </a:extLst>
          </p:spPr>
          <p:txBody>
            <a:bodyPr/>
            <a:lstStyle/>
            <a:p>
              <a:endParaRPr lang="en-US"/>
            </a:p>
          </p:txBody>
        </p:sp>
        <p:pic>
          <p:nvPicPr>
            <p:cNvPr id="1085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303" y="4446866"/>
              <a:ext cx="180975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cap="flat" cmpd="sng" algn="ctr">
                  <a:solidFill>
                    <a:schemeClr val="tx1"/>
                  </a:solidFill>
                  <a:prstDash val="solid"/>
                  <a:miter lim="800000"/>
                  <a:headEnd type="none" w="med" len="med"/>
                  <a:tailEnd type="none" w="lg" len="med"/>
                </a14:hiddenLine>
              </a:ext>
            </a:extLst>
          </p:spPr>
        </p:pic>
        <p:grpSp>
          <p:nvGrpSpPr>
            <p:cNvPr id="5" name="Group 4"/>
            <p:cNvGrpSpPr/>
            <p:nvPr/>
          </p:nvGrpSpPr>
          <p:grpSpPr>
            <a:xfrm>
              <a:off x="3238589" y="2060854"/>
              <a:ext cx="5651411" cy="3343275"/>
              <a:chOff x="3492589" y="2607413"/>
              <a:chExt cx="5651411" cy="3343275"/>
            </a:xfrm>
          </p:grpSpPr>
          <p:pic>
            <p:nvPicPr>
              <p:cNvPr id="14" name="Picture 13" descr="SiPi_Pi_compare_With_Txy.jpg"/>
              <p:cNvPicPr>
                <a:picLocks noChangeAspect="1"/>
              </p:cNvPicPr>
              <p:nvPr/>
            </p:nvPicPr>
            <p:blipFill>
              <a:blip r:embed="rId4" cstate="print"/>
              <a:srcRect l="6750" r="6750"/>
              <a:stretch>
                <a:fillRect/>
              </a:stretch>
            </p:blipFill>
            <p:spPr>
              <a:xfrm>
                <a:off x="3492589" y="2607413"/>
                <a:ext cx="5651411" cy="3343275"/>
              </a:xfrm>
              <a:prstGeom prst="rect">
                <a:avLst/>
              </a:prstGeom>
            </p:spPr>
          </p:pic>
          <p:pic>
            <p:nvPicPr>
              <p:cNvPr id="1085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1" y="3810000"/>
                <a:ext cx="134403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cap="flat" cmpd="sng" algn="ctr">
                    <a:solidFill>
                      <a:schemeClr val="tx1"/>
                    </a:solidFill>
                    <a:prstDash val="solid"/>
                    <a:miter lim="800000"/>
                    <a:headEnd type="none" w="med" len="med"/>
                    <a:tailEnd type="none" w="lg" len="med"/>
                  </a14:hiddenLine>
                </a:ext>
              </a:extLst>
            </p:spPr>
          </p:pic>
          <p:sp>
            <p:nvSpPr>
              <p:cNvPr id="2" name="TextBox 1"/>
              <p:cNvSpPr txBox="1"/>
              <p:nvPr/>
            </p:nvSpPr>
            <p:spPr>
              <a:xfrm>
                <a:off x="5562600" y="3124200"/>
                <a:ext cx="1143000" cy="369332"/>
              </a:xfrm>
              <a:prstGeom prst="rect">
                <a:avLst/>
              </a:prstGeom>
              <a:noFill/>
            </p:spPr>
            <p:txBody>
              <a:bodyPr wrap="square" rtlCol="0">
                <a:spAutoFit/>
              </a:bodyPr>
              <a:lstStyle/>
              <a:p>
                <a:r>
                  <a:rPr lang="en-US" dirty="0" smtClean="0"/>
                  <a:t>Silicon</a:t>
                </a:r>
                <a:endParaRPr lang="en-US" dirty="0"/>
              </a:p>
            </p:txBody>
          </p:sp>
          <p:sp>
            <p:nvSpPr>
              <p:cNvPr id="16" name="TextBox 15"/>
              <p:cNvSpPr txBox="1"/>
              <p:nvPr/>
            </p:nvSpPr>
            <p:spPr>
              <a:xfrm>
                <a:off x="5410200" y="4288982"/>
                <a:ext cx="1143000" cy="369332"/>
              </a:xfrm>
              <a:prstGeom prst="rect">
                <a:avLst/>
              </a:prstGeom>
              <a:noFill/>
            </p:spPr>
            <p:txBody>
              <a:bodyPr wrap="square" rtlCol="0">
                <a:spAutoFit/>
              </a:bodyPr>
              <a:lstStyle/>
              <a:p>
                <a:r>
                  <a:rPr lang="en-US" dirty="0" smtClean="0"/>
                  <a:t>Metal</a:t>
                </a:r>
                <a:endParaRPr lang="en-US" dirty="0"/>
              </a:p>
            </p:txBody>
          </p:sp>
          <p:cxnSp>
            <p:nvCxnSpPr>
              <p:cNvPr id="4" name="Straight Arrow Connector 3"/>
              <p:cNvCxnSpPr/>
              <p:nvPr/>
            </p:nvCxnSpPr>
            <p:spPr bwMode="auto">
              <a:xfrm flipH="1">
                <a:off x="5410200" y="4658314"/>
                <a:ext cx="304800" cy="523286"/>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cxnSp>
            <p:nvCxnSpPr>
              <p:cNvPr id="6" name="Straight Arrow Connector 5"/>
              <p:cNvCxnSpPr/>
              <p:nvPr/>
            </p:nvCxnSpPr>
            <p:spPr bwMode="auto">
              <a:xfrm>
                <a:off x="5867400" y="4658314"/>
                <a:ext cx="450894" cy="523286"/>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a:off x="6477000" y="3308866"/>
                <a:ext cx="304800" cy="501134"/>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grpSp>
      </p:grpSp>
      <p:sp>
        <p:nvSpPr>
          <p:cNvPr id="17" name="Text Box 6"/>
          <p:cNvSpPr txBox="1">
            <a:spLocks noChangeArrowheads="1"/>
          </p:cNvSpPr>
          <p:nvPr/>
        </p:nvSpPr>
        <p:spPr bwMode="auto">
          <a:xfrm>
            <a:off x="4143353" y="1886893"/>
            <a:ext cx="446409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dirty="0" smtClean="0">
                <a:cs typeface="Arial" charset="0"/>
              </a:rPr>
              <a:t>Cross-polarized transmission T</a:t>
            </a:r>
            <a:r>
              <a:rPr lang="en-US" baseline="-25000" dirty="0" smtClean="0">
                <a:cs typeface="Arial" charset="0"/>
              </a:rPr>
              <a:t>xy</a:t>
            </a:r>
            <a:r>
              <a:rPr lang="en-US" dirty="0" smtClean="0">
                <a:cs typeface="Arial" charset="0"/>
              </a:rPr>
              <a:t> </a:t>
            </a:r>
            <a:endParaRPr lang="en-US" dirty="0">
              <a:cs typeface="Arial" charset="0"/>
            </a:endParaRPr>
          </a:p>
        </p:txBody>
      </p:sp>
      <p:pic>
        <p:nvPicPr>
          <p:cNvPr id="1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978" y="2122004"/>
            <a:ext cx="2819400" cy="1989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91013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2056"/>
          <p:cNvSpPr txBox="1">
            <a:spLocks noChangeArrowheads="1"/>
          </p:cNvSpPr>
          <p:nvPr/>
        </p:nvSpPr>
        <p:spPr bwMode="auto">
          <a:xfrm>
            <a:off x="796373" y="50512"/>
            <a:ext cx="80428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sz="3200" dirty="0" smtClean="0">
                <a:solidFill>
                  <a:srgbClr val="800080"/>
                </a:solidFill>
                <a:latin typeface="Times New Roman" pitchFamily="18" charset="0"/>
                <a:cs typeface="Times New Roman" pitchFamily="18" charset="0"/>
              </a:rPr>
              <a:t>High-Q Fano Resonance in Dielectric MSs   </a:t>
            </a:r>
            <a:endParaRPr lang="en-US" sz="3200" dirty="0">
              <a:solidFill>
                <a:srgbClr val="800080"/>
              </a:solidFill>
              <a:latin typeface="Times New Roman" pitchFamily="18" charset="0"/>
              <a:cs typeface="Times New Roman" pitchFamily="18" charset="0"/>
            </a:endParaRPr>
          </a:p>
        </p:txBody>
      </p:sp>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793956"/>
            <a:ext cx="1752600" cy="167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cap="flat" cmpd="sng" algn="ctr">
                <a:solidFill>
                  <a:schemeClr val="tx1"/>
                </a:solidFill>
                <a:prstDash val="solid"/>
                <a:miter lim="800000"/>
                <a:headEnd type="none" w="med" len="med"/>
                <a:tailEnd type="none" w="lg" len="med"/>
              </a14:hiddenLine>
            </a:ext>
          </a:extLst>
        </p:spPr>
      </p:pic>
      <mc:AlternateContent xmlns:mc="http://schemas.openxmlformats.org/markup-compatibility/2006" xmlns:a14="http://schemas.microsoft.com/office/drawing/2010/main">
        <mc:Choice Requires="a14">
          <p:sp>
            <p:nvSpPr>
              <p:cNvPr id="2" name="TextBox 1"/>
              <p:cNvSpPr txBox="1"/>
              <p:nvPr/>
            </p:nvSpPr>
            <p:spPr>
              <a:xfrm>
                <a:off x="21771" y="2379730"/>
                <a:ext cx="2800294" cy="9169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𝑷</m:t>
                      </m:r>
                      <m:r>
                        <a:rPr lang="en-US" b="1" i="1" smtClean="0">
                          <a:latin typeface="Cambria Math"/>
                        </a:rPr>
                        <m:t>=</m:t>
                      </m:r>
                      <m:r>
                        <a:rPr lang="en-US" b="1" i="1" smtClean="0">
                          <a:latin typeface="Cambria Math"/>
                        </a:rPr>
                        <m:t>𝟐</m:t>
                      </m:r>
                      <m:r>
                        <a:rPr lang="en-US" b="1" i="1" smtClean="0">
                          <a:latin typeface="Cambria Math"/>
                        </a:rPr>
                        <m:t>.</m:t>
                      </m:r>
                      <m:r>
                        <a:rPr lang="en-US" b="1" i="1" smtClean="0">
                          <a:latin typeface="Cambria Math"/>
                        </a:rPr>
                        <m:t>𝟒</m:t>
                      </m:r>
                      <m:r>
                        <a:rPr lang="en-US" b="1" i="1" smtClean="0">
                          <a:latin typeface="Cambria Math"/>
                        </a:rPr>
                        <m:t>𝝁</m:t>
                      </m:r>
                      <m:r>
                        <a:rPr lang="en-US" b="1" i="1" smtClean="0">
                          <a:latin typeface="Cambria Math"/>
                        </a:rPr>
                        <m:t>𝒎</m:t>
                      </m:r>
                      <m:r>
                        <a:rPr lang="en-US" b="1" i="1" smtClean="0">
                          <a:latin typeface="Cambria Math"/>
                        </a:rPr>
                        <m:t>, </m:t>
                      </m:r>
                      <m:r>
                        <a:rPr lang="en-US" b="1" i="1" smtClean="0">
                          <a:latin typeface="Cambria Math"/>
                        </a:rPr>
                        <m:t>𝒘</m:t>
                      </m:r>
                      <m:r>
                        <a:rPr lang="en-US" b="1" i="1" smtClean="0">
                          <a:latin typeface="Cambria Math"/>
                        </a:rPr>
                        <m:t>=</m:t>
                      </m:r>
                      <m:r>
                        <a:rPr lang="en-US" b="1" i="1" smtClean="0">
                          <a:latin typeface="Cambria Math"/>
                        </a:rPr>
                        <m:t>𝟓𝟎𝟎</m:t>
                      </m:r>
                      <m:r>
                        <a:rPr lang="en-US" b="1" i="1" smtClean="0">
                          <a:latin typeface="Cambria Math"/>
                        </a:rPr>
                        <m:t>𝒏𝒎</m:t>
                      </m:r>
                      <m:r>
                        <a:rPr lang="en-US" b="1" i="1" smtClean="0">
                          <a:latin typeface="Cambria Math"/>
                        </a:rPr>
                        <m:t>, </m:t>
                      </m:r>
                    </m:oMath>
                  </m:oMathPara>
                </a14:m>
                <a:endParaRPr lang="en-US" b="1" i="1" dirty="0" smtClean="0">
                  <a:latin typeface="Cambria Math"/>
                </a:endParaRPr>
              </a:p>
              <a:p>
                <a:pPr/>
                <a14:m>
                  <m:oMathPara xmlns:m="http://schemas.openxmlformats.org/officeDocument/2006/math">
                    <m:oMathParaPr>
                      <m:jc m:val="centerGroup"/>
                    </m:oMathParaPr>
                    <m:oMath xmlns:m="http://schemas.openxmlformats.org/officeDocument/2006/math">
                      <m:r>
                        <a:rPr lang="en-US" b="1" i="1" smtClean="0">
                          <a:latin typeface="Cambria Math"/>
                        </a:rPr>
                        <m:t>𝒈</m:t>
                      </m:r>
                      <m:r>
                        <a:rPr lang="en-US" b="1" i="1" smtClean="0">
                          <a:latin typeface="Cambria Math"/>
                        </a:rPr>
                        <m:t>=</m:t>
                      </m:r>
                      <m:r>
                        <a:rPr lang="en-US" b="1" i="1" smtClean="0">
                          <a:latin typeface="Cambria Math"/>
                        </a:rPr>
                        <m:t>𝟐𝟎𝟎</m:t>
                      </m:r>
                      <m:r>
                        <a:rPr lang="en-US" b="1" i="1" smtClean="0">
                          <a:latin typeface="Cambria Math"/>
                        </a:rPr>
                        <m:t>𝒏𝒎</m:t>
                      </m:r>
                      <m:r>
                        <a:rPr lang="en-US" b="1" i="1" smtClean="0">
                          <a:latin typeface="Cambria Math"/>
                        </a:rPr>
                        <m:t>, </m:t>
                      </m:r>
                      <m:r>
                        <a:rPr lang="en-US" b="1" i="1" smtClean="0">
                          <a:latin typeface="Cambria Math"/>
                        </a:rPr>
                        <m:t>𝒅</m:t>
                      </m:r>
                      <m:r>
                        <a:rPr lang="en-US" b="1" i="1" smtClean="0">
                          <a:latin typeface="Cambria Math"/>
                        </a:rPr>
                        <m:t>=</m:t>
                      </m:r>
                      <m:r>
                        <a:rPr lang="en-US" b="1" i="1" smtClean="0">
                          <a:latin typeface="Cambria Math"/>
                        </a:rPr>
                        <m:t>𝟕𝟎𝟎</m:t>
                      </m:r>
                      <m:r>
                        <a:rPr lang="en-US" b="1" i="1" smtClean="0">
                          <a:latin typeface="Cambria Math"/>
                        </a:rPr>
                        <m:t>𝒏𝒎</m:t>
                      </m:r>
                      <m:r>
                        <a:rPr lang="en-US" b="1" i="1" smtClean="0">
                          <a:latin typeface="Cambria Math"/>
                        </a:rPr>
                        <m:t>,  </m:t>
                      </m:r>
                    </m:oMath>
                  </m:oMathPara>
                </a14:m>
                <a:endParaRPr lang="en-US" b="1" dirty="0" smtClean="0"/>
              </a:p>
            </p:txBody>
          </p:sp>
        </mc:Choice>
        <mc:Fallback xmlns="">
          <p:sp>
            <p:nvSpPr>
              <p:cNvPr id="2" name="TextBox 1"/>
              <p:cNvSpPr txBox="1">
                <a:spLocks noRot="1" noChangeAspect="1" noMove="1" noResize="1" noEditPoints="1" noAdjustHandles="1" noChangeArrowheads="1" noChangeShapeType="1" noTextEdit="1"/>
              </p:cNvSpPr>
              <p:nvPr/>
            </p:nvSpPr>
            <p:spPr>
              <a:xfrm>
                <a:off x="21771" y="2379730"/>
                <a:ext cx="2800294" cy="916982"/>
              </a:xfrm>
              <a:prstGeom prst="rect">
                <a:avLst/>
              </a:prstGeom>
              <a:blipFill rotWithShape="1">
                <a:blip r:embed="rId5" cstate="print"/>
                <a:stretch>
                  <a:fillRect/>
                </a:stretch>
              </a:blipFill>
            </p:spPr>
            <p:txBody>
              <a:bodyPr/>
              <a:lstStyle/>
              <a:p>
                <a:r>
                  <a:rPr lang="en-US">
                    <a:noFill/>
                  </a:rPr>
                  <a:t> </a:t>
                </a:r>
              </a:p>
            </p:txBody>
          </p:sp>
        </mc:Fallback>
      </mc:AlternateContent>
      <p:sp>
        <p:nvSpPr>
          <p:cNvPr id="5" name="Rectangle 4"/>
          <p:cNvSpPr/>
          <p:nvPr/>
        </p:nvSpPr>
        <p:spPr bwMode="auto">
          <a:xfrm>
            <a:off x="4333565" y="3337060"/>
            <a:ext cx="533400" cy="428362"/>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71" y="914400"/>
            <a:ext cx="1909495" cy="1435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cap="flat" cmpd="sng" algn="ctr">
                <a:solidFill>
                  <a:schemeClr val="tx1"/>
                </a:solidFill>
                <a:prstDash val="solid"/>
                <a:miter lim="800000"/>
                <a:headEnd type="none" w="med" len="med"/>
                <a:tailEnd type="none" w="lg" len="med"/>
              </a14:hiddenLine>
            </a:ext>
          </a:extLst>
        </p:spPr>
      </p:pic>
      <mc:AlternateContent xmlns:mc="http://schemas.openxmlformats.org/markup-compatibility/2006" xmlns:a14="http://schemas.microsoft.com/office/drawing/2010/main">
        <mc:Choice Requires="a14">
          <p:sp>
            <p:nvSpPr>
              <p:cNvPr id="16" name="TextBox 15"/>
              <p:cNvSpPr txBox="1"/>
              <p:nvPr/>
            </p:nvSpPr>
            <p:spPr>
              <a:xfrm>
                <a:off x="-11327" y="2956527"/>
                <a:ext cx="28664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𝑹</m:t>
                      </m:r>
                      <m:r>
                        <a:rPr lang="en-US" i="1">
                          <a:latin typeface="Cambria Math"/>
                        </a:rPr>
                        <m:t>=</m:t>
                      </m:r>
                      <m:r>
                        <a:rPr lang="en-US" i="1">
                          <a:latin typeface="Cambria Math"/>
                        </a:rPr>
                        <m:t>𝟐</m:t>
                      </m:r>
                      <m:r>
                        <a:rPr lang="en-US" i="1">
                          <a:latin typeface="Cambria Math"/>
                        </a:rPr>
                        <m:t>𝝁</m:t>
                      </m:r>
                      <m:r>
                        <a:rPr lang="en-US" i="1">
                          <a:latin typeface="Cambria Math"/>
                        </a:rPr>
                        <m:t>𝒎</m:t>
                      </m:r>
                      <m:r>
                        <a:rPr lang="en-US" b="1" i="1" smtClean="0">
                          <a:latin typeface="Cambria Math"/>
                        </a:rPr>
                        <m:t>, </m:t>
                      </m:r>
                      <m:r>
                        <a:rPr lang="en-US" b="1" i="1" smtClean="0">
                          <a:latin typeface="Cambria Math"/>
                        </a:rPr>
                        <m:t>𝑳</m:t>
                      </m:r>
                      <m:r>
                        <a:rPr lang="en-US" b="1" i="1" smtClean="0">
                          <a:latin typeface="Cambria Math"/>
                        </a:rPr>
                        <m:t>=</m:t>
                      </m:r>
                      <m:r>
                        <a:rPr lang="en-US" b="1" i="1" smtClean="0">
                          <a:latin typeface="Cambria Math"/>
                        </a:rPr>
                        <m:t>𝟏</m:t>
                      </m:r>
                      <m:r>
                        <a:rPr lang="en-US" b="1" i="1" smtClean="0">
                          <a:latin typeface="Cambria Math"/>
                        </a:rPr>
                        <m:t>.</m:t>
                      </m:r>
                      <m:r>
                        <a:rPr lang="en-US" b="1" i="1" smtClean="0">
                          <a:latin typeface="Cambria Math"/>
                        </a:rPr>
                        <m:t>𝟔</m:t>
                      </m:r>
                      <m:r>
                        <a:rPr lang="en-US" b="1" i="1" smtClean="0">
                          <a:latin typeface="Cambria Math"/>
                        </a:rPr>
                        <m:t>−</m:t>
                      </m:r>
                      <m:r>
                        <a:rPr lang="en-US" b="1" i="1" smtClean="0">
                          <a:latin typeface="Cambria Math"/>
                        </a:rPr>
                        <m:t>𝟐</m:t>
                      </m:r>
                      <m:r>
                        <a:rPr lang="en-US" b="1" i="1" smtClean="0">
                          <a:latin typeface="Cambria Math"/>
                        </a:rPr>
                        <m:t>𝝁</m:t>
                      </m:r>
                      <m:r>
                        <a:rPr lang="en-US" b="1" i="1" smtClean="0">
                          <a:latin typeface="Cambria Math"/>
                        </a:rPr>
                        <m:t>𝒎</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11327" y="2956527"/>
                <a:ext cx="2866490" cy="369332"/>
              </a:xfrm>
              <a:prstGeom prst="rect">
                <a:avLst/>
              </a:prstGeom>
              <a:blipFill rotWithShape="1">
                <a:blip r:embed="rId7" cstate="print"/>
                <a:stretch>
                  <a:fillRect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2657501" y="2379730"/>
                <a:ext cx="210520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a:rPr>
                          </m:ctrlPr>
                        </m:sSubPr>
                        <m:e>
                          <m:r>
                            <a:rPr lang="en-US" b="1" i="1" smtClean="0">
                              <a:latin typeface="Cambria Math"/>
                            </a:rPr>
                            <m:t>𝒉</m:t>
                          </m:r>
                        </m:e>
                        <m:sub>
                          <m:r>
                            <a:rPr lang="en-US" b="1" i="1" smtClean="0">
                              <a:latin typeface="Cambria Math"/>
                            </a:rPr>
                            <m:t>𝟏</m:t>
                          </m:r>
                        </m:sub>
                      </m:sSub>
                      <m:r>
                        <a:rPr lang="en-US" i="1">
                          <a:latin typeface="Cambria Math"/>
                        </a:rPr>
                        <m:t>=</m:t>
                      </m:r>
                      <m:sSub>
                        <m:sSubPr>
                          <m:ctrlPr>
                            <a:rPr lang="en-US" b="1" i="1" smtClean="0">
                              <a:latin typeface="Cambria Math"/>
                            </a:rPr>
                          </m:ctrlPr>
                        </m:sSubPr>
                        <m:e>
                          <m:r>
                            <a:rPr lang="en-US" b="1" i="1" smtClean="0">
                              <a:latin typeface="Cambria Math"/>
                            </a:rPr>
                            <m:t>𝒉</m:t>
                          </m:r>
                        </m:e>
                        <m:sub>
                          <m:r>
                            <a:rPr lang="en-US" b="1" i="1" smtClean="0">
                              <a:latin typeface="Cambria Math"/>
                            </a:rPr>
                            <m:t>𝟑</m:t>
                          </m:r>
                        </m:sub>
                      </m:sSub>
                      <m:r>
                        <a:rPr lang="en-US" b="1" i="1" smtClean="0">
                          <a:latin typeface="Cambria Math"/>
                        </a:rPr>
                        <m:t>=</m:t>
                      </m:r>
                      <m:r>
                        <a:rPr lang="en-US" b="1" i="1" smtClean="0">
                          <a:latin typeface="Cambria Math"/>
                        </a:rPr>
                        <m:t>𝟏</m:t>
                      </m:r>
                      <m:r>
                        <a:rPr lang="en-US" b="1" i="1" smtClean="0">
                          <a:latin typeface="Cambria Math"/>
                        </a:rPr>
                        <m:t>.</m:t>
                      </m:r>
                      <m:r>
                        <a:rPr lang="en-US" i="1">
                          <a:latin typeface="Cambria Math"/>
                        </a:rPr>
                        <m:t>𝟐</m:t>
                      </m:r>
                      <m:r>
                        <a:rPr lang="en-US" i="1">
                          <a:latin typeface="Cambria Math"/>
                        </a:rPr>
                        <m:t>𝝁</m:t>
                      </m:r>
                      <m:r>
                        <a:rPr lang="en-US" i="1">
                          <a:latin typeface="Cambria Math"/>
                        </a:rPr>
                        <m:t>𝒎</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2657501" y="2379730"/>
                <a:ext cx="2105205" cy="369332"/>
              </a:xfrm>
              <a:prstGeom prst="rect">
                <a:avLst/>
              </a:prstGeom>
              <a:blipFill rotWithShape="1">
                <a:blip r:embed="rId8" cstate="print"/>
                <a:stretch>
                  <a:fillRect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2657501" y="2648970"/>
                <a:ext cx="210520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a:rPr>
                          </m:ctrlPr>
                        </m:sSubPr>
                        <m:e>
                          <m:r>
                            <a:rPr lang="en-US" b="1" i="1" smtClean="0">
                              <a:latin typeface="Cambria Math"/>
                            </a:rPr>
                            <m:t>𝒉</m:t>
                          </m:r>
                        </m:e>
                        <m:sub>
                          <m:r>
                            <a:rPr lang="en-US" b="1" i="1" smtClean="0">
                              <a:latin typeface="Cambria Math"/>
                            </a:rPr>
                            <m:t>𝟐</m:t>
                          </m:r>
                        </m:sub>
                      </m:sSub>
                      <m:r>
                        <a:rPr lang="en-US" i="1">
                          <a:latin typeface="Cambria Math"/>
                        </a:rPr>
                        <m:t>=</m:t>
                      </m:r>
                      <m:sSub>
                        <m:sSubPr>
                          <m:ctrlPr>
                            <a:rPr lang="en-US" b="1" i="1" smtClean="0">
                              <a:latin typeface="Cambria Math"/>
                            </a:rPr>
                          </m:ctrlPr>
                        </m:sSubPr>
                        <m:e>
                          <m:r>
                            <a:rPr lang="en-US" b="1" i="1" smtClean="0">
                              <a:latin typeface="Cambria Math"/>
                            </a:rPr>
                            <m:t>𝒉</m:t>
                          </m:r>
                        </m:e>
                        <m:sub>
                          <m:r>
                            <a:rPr lang="en-US" b="1" i="1" smtClean="0">
                              <a:latin typeface="Cambria Math"/>
                            </a:rPr>
                            <m:t>𝟒</m:t>
                          </m:r>
                        </m:sub>
                      </m:sSub>
                      <m:r>
                        <a:rPr lang="en-US" b="1" i="1" smtClean="0">
                          <a:latin typeface="Cambria Math"/>
                        </a:rPr>
                        <m:t>=</m:t>
                      </m:r>
                      <m:r>
                        <a:rPr lang="en-US" b="1" i="1" smtClean="0">
                          <a:latin typeface="Cambria Math"/>
                        </a:rPr>
                        <m:t>𝟏</m:t>
                      </m:r>
                      <m:r>
                        <a:rPr lang="en-US" b="1" i="1" smtClean="0">
                          <a:latin typeface="Cambria Math"/>
                        </a:rPr>
                        <m:t>.</m:t>
                      </m:r>
                      <m:r>
                        <a:rPr lang="en-US" b="1" i="1" smtClean="0">
                          <a:latin typeface="Cambria Math"/>
                        </a:rPr>
                        <m:t>𝟔</m:t>
                      </m:r>
                      <m:r>
                        <a:rPr lang="en-US" i="1">
                          <a:latin typeface="Cambria Math"/>
                        </a:rPr>
                        <m:t>𝝁</m:t>
                      </m:r>
                      <m:r>
                        <a:rPr lang="en-US" i="1">
                          <a:latin typeface="Cambria Math"/>
                        </a:rPr>
                        <m:t>𝒎</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2657501" y="2648970"/>
                <a:ext cx="2105205" cy="369332"/>
              </a:xfrm>
              <a:prstGeom prst="rect">
                <a:avLst/>
              </a:prstGeom>
              <a:blipFill rotWithShape="1">
                <a:blip r:embed="rId9" cstate="print"/>
                <a:stretch>
                  <a:fillRect b="-6667"/>
                </a:stretch>
              </a:blipFill>
            </p:spPr>
            <p:txBody>
              <a:bodyPr/>
              <a:lstStyle/>
              <a:p>
                <a:r>
                  <a:rPr lang="en-US">
                    <a:noFill/>
                  </a:rPr>
                  <a:t> </a:t>
                </a:r>
              </a:p>
            </p:txBody>
          </p:sp>
        </mc:Fallback>
      </mc:AlternateContent>
      <p:sp>
        <p:nvSpPr>
          <p:cNvPr id="19" name="Rectangle 18"/>
          <p:cNvSpPr/>
          <p:nvPr/>
        </p:nvSpPr>
        <p:spPr bwMode="auto">
          <a:xfrm>
            <a:off x="4732580" y="628691"/>
            <a:ext cx="533400" cy="428362"/>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20"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093" t="12379" r="50153" b="2657"/>
          <a:stretch/>
        </p:blipFill>
        <p:spPr bwMode="auto">
          <a:xfrm>
            <a:off x="105259" y="3727489"/>
            <a:ext cx="3931920"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0" descr="external_setup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66965" y="842872"/>
            <a:ext cx="2086288" cy="208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953253" y="899127"/>
            <a:ext cx="2190747" cy="1569660"/>
          </a:xfrm>
          <a:prstGeom prst="rect">
            <a:avLst/>
          </a:prstGeom>
          <a:noFill/>
        </p:spPr>
        <p:txBody>
          <a:bodyPr wrap="square" rtlCol="0">
            <a:spAutoFit/>
          </a:bodyPr>
          <a:lstStyle/>
          <a:p>
            <a:r>
              <a:rPr lang="en-US" sz="1600" dirty="0" smtClean="0"/>
              <a:t>Free-space FTIR spectroscopy using low-NA (=0.14) normally incident IR beam focused to W=200</a:t>
            </a:r>
            <a:r>
              <a:rPr lang="en-US" sz="1600" dirty="0" smtClean="0">
                <a:latin typeface="Symbol" panose="05050102010706020507" pitchFamily="18" charset="2"/>
              </a:rPr>
              <a:t>m</a:t>
            </a:r>
            <a:r>
              <a:rPr lang="en-US" sz="1600" dirty="0" smtClean="0"/>
              <a:t>m</a:t>
            </a:r>
            <a:endParaRPr lang="en-US" sz="1600" dirty="0"/>
          </a:p>
        </p:txBody>
      </p:sp>
      <p:sp>
        <p:nvSpPr>
          <p:cNvPr id="7" name="Rectangle 6"/>
          <p:cNvSpPr/>
          <p:nvPr/>
        </p:nvSpPr>
        <p:spPr bwMode="auto">
          <a:xfrm>
            <a:off x="105259" y="3414091"/>
            <a:ext cx="351941" cy="351331"/>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23" name="Rectangle 22"/>
          <p:cNvSpPr/>
          <p:nvPr/>
        </p:nvSpPr>
        <p:spPr bwMode="auto">
          <a:xfrm>
            <a:off x="4284762" y="3441711"/>
            <a:ext cx="351941" cy="351331"/>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4" name="TextBox 3"/>
          <p:cNvSpPr txBox="1"/>
          <p:nvPr/>
        </p:nvSpPr>
        <p:spPr>
          <a:xfrm>
            <a:off x="983825" y="3454488"/>
            <a:ext cx="2297519" cy="338554"/>
          </a:xfrm>
          <a:prstGeom prst="rect">
            <a:avLst/>
          </a:prstGeom>
          <a:noFill/>
        </p:spPr>
        <p:txBody>
          <a:bodyPr wrap="square" rtlCol="0">
            <a:spAutoFit/>
          </a:bodyPr>
          <a:lstStyle/>
          <a:p>
            <a:r>
              <a:rPr lang="en-US" sz="1600" dirty="0" smtClean="0"/>
              <a:t>Experiment, T</a:t>
            </a:r>
            <a:r>
              <a:rPr lang="en-US" baseline="-25000" dirty="0" smtClean="0"/>
              <a:t>xy</a:t>
            </a:r>
            <a:endParaRPr lang="en-US" baseline="-25000" dirty="0"/>
          </a:p>
        </p:txBody>
      </p:sp>
      <p:sp>
        <p:nvSpPr>
          <p:cNvPr id="25" name="Rectangle 24"/>
          <p:cNvSpPr/>
          <p:nvPr/>
        </p:nvSpPr>
        <p:spPr bwMode="auto">
          <a:xfrm>
            <a:off x="6187763" y="3617376"/>
            <a:ext cx="1203637" cy="272419"/>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5122"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075" t="5917" r="4681" b="-1324"/>
          <a:stretch/>
        </p:blipFill>
        <p:spPr bwMode="auto">
          <a:xfrm>
            <a:off x="4114800" y="3931920"/>
            <a:ext cx="4846320"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76338" y="895988"/>
            <a:ext cx="1015062" cy="100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pic>
    </p:spTree>
    <p:extLst>
      <p:ext uri="{BB962C8B-B14F-4D97-AF65-F5344CB8AC3E}">
        <p14:creationId xmlns:p14="http://schemas.microsoft.com/office/powerpoint/2010/main" val="3200228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2056"/>
          <p:cNvSpPr txBox="1">
            <a:spLocks noChangeArrowheads="1"/>
          </p:cNvSpPr>
          <p:nvPr/>
        </p:nvSpPr>
        <p:spPr bwMode="auto">
          <a:xfrm>
            <a:off x="1219200" y="80962"/>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sz="3200" dirty="0" smtClean="0">
                <a:solidFill>
                  <a:srgbClr val="800080"/>
                </a:solidFill>
                <a:latin typeface="Times New Roman" pitchFamily="18" charset="0"/>
                <a:cs typeface="Times New Roman" pitchFamily="18" charset="0"/>
              </a:rPr>
              <a:t>Collective Effects In Metasurfaces  </a:t>
            </a:r>
            <a:endParaRPr lang="en-US" sz="3200" dirty="0">
              <a:solidFill>
                <a:srgbClr val="800080"/>
              </a:solidFill>
              <a:latin typeface="Times New Roman" pitchFamily="18" charset="0"/>
              <a:cs typeface="Times New Roman" pitchFamily="18" charset="0"/>
            </a:endParaRPr>
          </a:p>
        </p:txBody>
      </p:sp>
      <p:pic>
        <p:nvPicPr>
          <p:cNvPr id="16" name="Picture 15"/>
          <p:cNvPicPr/>
          <p:nvPr/>
        </p:nvPicPr>
        <p:blipFill>
          <a:blip r:embed="rId4" cstate="print">
            <a:extLst>
              <a:ext uri="{28A0092B-C50C-407E-A947-70E740481C1C}">
                <a14:useLocalDpi xmlns:a14="http://schemas.microsoft.com/office/drawing/2010/main" val="0"/>
              </a:ext>
            </a:extLst>
          </a:blip>
          <a:stretch>
            <a:fillRect/>
          </a:stretch>
        </p:blipFill>
        <p:spPr>
          <a:xfrm>
            <a:off x="159488" y="990600"/>
            <a:ext cx="4800600" cy="3886200"/>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5181600" y="1445697"/>
                <a:ext cx="3733800" cy="2616101"/>
              </a:xfrm>
              <a:prstGeom prst="rect">
                <a:avLst/>
              </a:prstGeom>
              <a:noFill/>
            </p:spPr>
            <p:txBody>
              <a:bodyPr wrap="square" rtlCol="0">
                <a:spAutoFit/>
              </a:bodyPr>
              <a:lstStyle/>
              <a:p>
                <a:pPr>
                  <a:spcBef>
                    <a:spcPts val="1200"/>
                  </a:spcBef>
                </a:pPr>
                <a:r>
                  <a:rPr lang="en-US" sz="1600" dirty="0" smtClean="0"/>
                  <a:t>Each unit cell interacts with 2-3 neighbors on each side horizontally and about 1 cell on each side vertically </a:t>
                </a:r>
                <a:r>
                  <a:rPr lang="en-US" sz="1600" dirty="0" smtClean="0">
                    <a:sym typeface="Wingdings" panose="05000000000000000000" pitchFamily="2" charset="2"/>
                  </a:rPr>
                  <a:t> short-range interaction</a:t>
                </a:r>
              </a:p>
              <a:p>
                <a:pPr>
                  <a:spcBef>
                    <a:spcPts val="1200"/>
                  </a:spcBef>
                </a:pPr>
                <a:r>
                  <a:rPr lang="en-US" sz="1600" dirty="0" smtClean="0">
                    <a:sym typeface="Wingdings" panose="05000000000000000000" pitchFamily="2" charset="2"/>
                  </a:rPr>
                  <a:t>Pixels as small as </a:t>
                </a:r>
                <a14:m>
                  <m:oMath xmlns:m="http://schemas.openxmlformats.org/officeDocument/2006/math">
                    <m:r>
                      <a:rPr lang="en-US" sz="1600" b="1" i="1" smtClean="0">
                        <a:latin typeface="Cambria Math"/>
                        <a:sym typeface="Wingdings" panose="05000000000000000000" pitchFamily="2" charset="2"/>
                      </a:rPr>
                      <m:t>𝟔</m:t>
                    </m:r>
                    <m:r>
                      <a:rPr lang="en-US" sz="1600" b="1" i="1" smtClean="0">
                        <a:latin typeface="Cambria Math"/>
                        <a:sym typeface="Wingdings" panose="05000000000000000000" pitchFamily="2" charset="2"/>
                      </a:rPr>
                      <m:t>𝝀</m:t>
                    </m:r>
                    <m:r>
                      <a:rPr lang="en-US" sz="1600" b="1" i="1" smtClean="0">
                        <a:latin typeface="Cambria Math"/>
                        <a:sym typeface="Wingdings" panose="05000000000000000000" pitchFamily="2" charset="2"/>
                      </a:rPr>
                      <m:t>×</m:t>
                    </m:r>
                    <m:r>
                      <a:rPr lang="en-US" sz="1600" b="1" i="1" smtClean="0">
                        <a:latin typeface="Cambria Math"/>
                        <a:sym typeface="Wingdings" panose="05000000000000000000" pitchFamily="2" charset="2"/>
                      </a:rPr>
                      <m:t>𝟑</m:t>
                    </m:r>
                    <m:r>
                      <a:rPr lang="en-US" sz="1600" b="1" i="1" smtClean="0">
                        <a:latin typeface="Cambria Math"/>
                        <a:sym typeface="Wingdings" panose="05000000000000000000" pitchFamily="2" charset="2"/>
                      </a:rPr>
                      <m:t>𝝀</m:t>
                    </m:r>
                  </m:oMath>
                </a14:m>
                <a:r>
                  <a:rPr lang="en-US" sz="1600" dirty="0" smtClean="0"/>
                  <a:t>have identical </a:t>
                </a:r>
                <a14:m>
                  <m:oMath xmlns:m="http://schemas.openxmlformats.org/officeDocument/2006/math">
                    <m:r>
                      <a:rPr lang="en-US" sz="1600" b="1" i="1" smtClean="0">
                        <a:latin typeface="Cambria Math"/>
                      </a:rPr>
                      <m:t>𝑸</m:t>
                    </m:r>
                    <m:r>
                      <a:rPr lang="en-US" sz="1600" b="1" i="1" smtClean="0">
                        <a:latin typeface="Cambria Math"/>
                      </a:rPr>
                      <m:t>≈</m:t>
                    </m:r>
                    <m:r>
                      <a:rPr lang="en-US" sz="1600" b="1" i="1" smtClean="0">
                        <a:latin typeface="Cambria Math"/>
                      </a:rPr>
                      <m:t>𝟗𝟓</m:t>
                    </m:r>
                  </m:oMath>
                </a14:m>
                <a:r>
                  <a:rPr lang="en-US" sz="1600" dirty="0" smtClean="0"/>
                  <a:t> as infinite arrays</a:t>
                </a:r>
              </a:p>
              <a:p>
                <a:pPr>
                  <a:spcBef>
                    <a:spcPts val="1200"/>
                  </a:spcBef>
                </a:pPr>
                <a:r>
                  <a:rPr lang="en-US" sz="1600" dirty="0" smtClean="0"/>
                  <a:t>Pixels as small as 3</a:t>
                </a:r>
                <a14:m>
                  <m:oMath xmlns:m="http://schemas.openxmlformats.org/officeDocument/2006/math">
                    <m:r>
                      <a:rPr lang="en-US" sz="1600" i="1">
                        <a:latin typeface="Cambria Math"/>
                        <a:sym typeface="Wingdings" panose="05000000000000000000" pitchFamily="2" charset="2"/>
                      </a:rPr>
                      <m:t>𝝀</m:t>
                    </m:r>
                    <m:r>
                      <a:rPr lang="en-US" sz="1600" i="1">
                        <a:latin typeface="Cambria Math"/>
                        <a:sym typeface="Wingdings" panose="05000000000000000000" pitchFamily="2" charset="2"/>
                      </a:rPr>
                      <m:t>×</m:t>
                    </m:r>
                    <m:r>
                      <a:rPr lang="en-US" sz="1600" i="1">
                        <a:latin typeface="Cambria Math"/>
                        <a:sym typeface="Wingdings" panose="05000000000000000000" pitchFamily="2" charset="2"/>
                      </a:rPr>
                      <m:t>𝟑</m:t>
                    </m:r>
                    <m:r>
                      <a:rPr lang="en-US" sz="1600" i="1">
                        <a:latin typeface="Cambria Math"/>
                        <a:sym typeface="Wingdings" panose="05000000000000000000" pitchFamily="2" charset="2"/>
                      </a:rPr>
                      <m:t>𝝀</m:t>
                    </m:r>
                  </m:oMath>
                </a14:m>
                <a:r>
                  <a:rPr lang="en-US" sz="1600" dirty="0" smtClean="0"/>
                  <a:t> have </a:t>
                </a:r>
                <a14:m>
                  <m:oMath xmlns:m="http://schemas.openxmlformats.org/officeDocument/2006/math">
                    <m:r>
                      <a:rPr lang="en-US" sz="1600" i="1">
                        <a:latin typeface="Cambria Math"/>
                      </a:rPr>
                      <m:t>𝑸</m:t>
                    </m:r>
                    <m:r>
                      <a:rPr lang="en-US" sz="1600" i="1">
                        <a:latin typeface="Cambria Math"/>
                      </a:rPr>
                      <m:t>≈</m:t>
                    </m:r>
                    <m:r>
                      <a:rPr lang="en-US" sz="1600" b="1" i="1" smtClean="0">
                        <a:latin typeface="Cambria Math"/>
                      </a:rPr>
                      <m:t>𝟔𝟏</m:t>
                    </m:r>
                  </m:oMath>
                </a14:m>
                <a:r>
                  <a:rPr lang="en-US" sz="1600" dirty="0" smtClean="0">
                    <a:sym typeface="Wingdings" panose="05000000000000000000" pitchFamily="2" charset="2"/>
                  </a:rPr>
                  <a:t> number of peripheral cells exceeds the number of central cells</a:t>
                </a:r>
                <a:endParaRPr lang="en-US" sz="1600" dirty="0"/>
              </a:p>
            </p:txBody>
          </p:sp>
        </mc:Choice>
        <mc:Fallback xmlns="">
          <p:sp>
            <p:nvSpPr>
              <p:cNvPr id="17" name="TextBox 16"/>
              <p:cNvSpPr txBox="1">
                <a:spLocks noRot="1" noChangeAspect="1" noMove="1" noResize="1" noEditPoints="1" noAdjustHandles="1" noChangeArrowheads="1" noChangeShapeType="1" noTextEdit="1"/>
              </p:cNvSpPr>
              <p:nvPr/>
            </p:nvSpPr>
            <p:spPr>
              <a:xfrm>
                <a:off x="5181600" y="1445697"/>
                <a:ext cx="3733800" cy="2616101"/>
              </a:xfrm>
              <a:prstGeom prst="rect">
                <a:avLst/>
              </a:prstGeom>
              <a:blipFill rotWithShape="1">
                <a:blip r:embed="rId5" cstate="print"/>
                <a:stretch>
                  <a:fillRect l="-816" t="-699" b="-2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1219200" y="914400"/>
                <a:ext cx="925189" cy="3947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a:rPr>
                          </m:ctrlPr>
                        </m:sSubPr>
                        <m:e>
                          <m:r>
                            <a:rPr lang="en-US" b="1" i="1" smtClean="0">
                              <a:latin typeface="Cambria Math"/>
                            </a:rPr>
                            <m:t>𝝈</m:t>
                          </m:r>
                        </m:e>
                        <m:sub>
                          <m:r>
                            <a:rPr lang="en-US" b="1" i="1" smtClean="0">
                              <a:latin typeface="Cambria Math"/>
                            </a:rPr>
                            <m:t>𝒙𝒚</m:t>
                          </m:r>
                        </m:sub>
                      </m:sSub>
                      <m:r>
                        <a:rPr lang="en-US" b="1" i="0" smtClean="0">
                          <a:latin typeface="Cambria Math"/>
                        </a:rPr>
                        <m:t>(</m:t>
                      </m:r>
                      <m:r>
                        <a:rPr lang="en-US" b="1" i="1" smtClean="0">
                          <a:latin typeface="Cambria Math"/>
                        </a:rPr>
                        <m:t>𝝀</m:t>
                      </m:r>
                      <m:r>
                        <a:rPr lang="en-US" b="1" i="1" smtClean="0">
                          <a:latin typeface="Cambria Math"/>
                        </a:rPr>
                        <m:t>)</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1219200" y="914400"/>
                <a:ext cx="925189" cy="394788"/>
              </a:xfrm>
              <a:prstGeom prst="rect">
                <a:avLst/>
              </a:prstGeom>
              <a:blipFill rotWithShape="1">
                <a:blip r:embed="rId6" cstate="print"/>
                <a:stretch>
                  <a:fillRect b="-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11"/>
              <p:cNvSpPr txBox="1">
                <a:spLocks noChangeArrowheads="1"/>
              </p:cNvSpPr>
              <p:nvPr/>
            </p:nvSpPr>
            <p:spPr bwMode="auto">
              <a:xfrm>
                <a:off x="228600" y="5029200"/>
                <a:ext cx="8686800" cy="1277273"/>
              </a:xfrm>
              <a:prstGeom prst="rect">
                <a:avLst/>
              </a:prstGeom>
              <a:solidFill>
                <a:schemeClr val="accent1"/>
              </a:solidFill>
              <a:ln w="22225">
                <a:solidFill>
                  <a:srgbClr val="3333FF"/>
                </a:solidFill>
                <a:miter lim="800000"/>
                <a:headEnd/>
                <a:tailEnd/>
              </a:ln>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ts val="600"/>
                  </a:spcBef>
                  <a:buFont typeface="Wingdings" pitchFamily="2" charset="2"/>
                  <a:buChar char="§"/>
                </a:pPr>
                <a:r>
                  <a:rPr lang="en-US" dirty="0" smtClean="0"/>
                  <a:t>Near-neighbor interactions are important in collective meta-surfaces, but not nearly as much as in 2D photonic crystals </a:t>
                </a:r>
                <a:r>
                  <a:rPr lang="en-US" dirty="0" smtClean="0">
                    <a:sym typeface="Wingdings" panose="05000000000000000000" pitchFamily="2" charset="2"/>
                  </a:rPr>
                  <a:t> distinct concept</a:t>
                </a:r>
              </a:p>
              <a:p>
                <a:pPr eaLnBrk="1" hangingPunct="1">
                  <a:spcBef>
                    <a:spcPts val="600"/>
                  </a:spcBef>
                  <a:buFont typeface="Wingdings" pitchFamily="2" charset="2"/>
                  <a:buChar char="§"/>
                </a:pPr>
                <a:r>
                  <a:rPr lang="en-US" dirty="0" smtClean="0">
                    <a:sym typeface="Wingdings" panose="05000000000000000000" pitchFamily="2" charset="2"/>
                  </a:rPr>
                  <a:t>A 2D </a:t>
                </a:r>
                <a:r>
                  <a:rPr lang="en-US" dirty="0" err="1" smtClean="0">
                    <a:sym typeface="Wingdings" panose="05000000000000000000" pitchFamily="2" charset="2"/>
                  </a:rPr>
                  <a:t>PhC</a:t>
                </a:r>
                <a:r>
                  <a:rPr lang="en-US" dirty="0" smtClean="0">
                    <a:sym typeface="Wingdings" panose="05000000000000000000" pitchFamily="2" charset="2"/>
                  </a:rPr>
                  <a:t> with </a:t>
                </a:r>
                <a14:m>
                  <m:oMath xmlns:m="http://schemas.openxmlformats.org/officeDocument/2006/math">
                    <m:r>
                      <a:rPr lang="en-US" b="1" i="1" smtClean="0">
                        <a:latin typeface="Cambria Math"/>
                        <a:sym typeface="Wingdings" panose="05000000000000000000" pitchFamily="2" charset="2"/>
                      </a:rPr>
                      <m:t>𝑸</m:t>
                    </m:r>
                    <m:r>
                      <a:rPr lang="en-US" b="1" i="1" smtClean="0">
                        <a:latin typeface="Cambria Math"/>
                        <a:sym typeface="Wingdings" panose="05000000000000000000" pitchFamily="2" charset="2"/>
                      </a:rPr>
                      <m:t>≈</m:t>
                    </m:r>
                    <m:r>
                      <a:rPr lang="en-US" b="1" i="1" smtClean="0">
                        <a:latin typeface="Cambria Math"/>
                        <a:sym typeface="Wingdings" panose="05000000000000000000" pitchFamily="2" charset="2"/>
                      </a:rPr>
                      <m:t>𝟏𝟎𝟎</m:t>
                    </m:r>
                  </m:oMath>
                </a14:m>
                <a:r>
                  <a:rPr lang="en-US" dirty="0" smtClean="0"/>
                  <a:t> operating at </a:t>
                </a:r>
                <a14:m>
                  <m:oMath xmlns:m="http://schemas.openxmlformats.org/officeDocument/2006/math">
                    <m:r>
                      <a:rPr lang="en-US" b="1" i="1" smtClean="0">
                        <a:latin typeface="Cambria Math"/>
                      </a:rPr>
                      <m:t>𝝀</m:t>
                    </m:r>
                    <m:r>
                      <a:rPr lang="en-US" b="1" i="1" smtClean="0">
                        <a:latin typeface="Cambria Math"/>
                      </a:rPr>
                      <m:t>=</m:t>
                    </m:r>
                    <m:r>
                      <a:rPr lang="en-US" b="1" i="1" smtClean="0">
                        <a:latin typeface="Cambria Math"/>
                      </a:rPr>
                      <m:t>𝟓</m:t>
                    </m:r>
                    <m:r>
                      <a:rPr lang="en-US" b="1" i="1" smtClean="0">
                        <a:latin typeface="Cambria Math"/>
                      </a:rPr>
                      <m:t>𝝁</m:t>
                    </m:r>
                    <m:r>
                      <a:rPr lang="en-US" b="1" i="1" smtClean="0">
                        <a:latin typeface="Cambria Math"/>
                      </a:rPr>
                      <m:t>𝒎</m:t>
                    </m:r>
                  </m:oMath>
                </a14:m>
                <a:r>
                  <a:rPr lang="en-US" dirty="0" smtClean="0"/>
                  <a:t> would have to be rather large (</a:t>
                </a:r>
                <a14:m>
                  <m:oMath xmlns:m="http://schemas.openxmlformats.org/officeDocument/2006/math">
                    <m:r>
                      <a:rPr lang="en-US" b="1" i="1" smtClean="0">
                        <a:latin typeface="Cambria Math"/>
                      </a:rPr>
                      <m:t>𝟎</m:t>
                    </m:r>
                    <m:r>
                      <a:rPr lang="en-US" b="1" i="1" smtClean="0">
                        <a:latin typeface="Cambria Math"/>
                      </a:rPr>
                      <m:t>.</m:t>
                    </m:r>
                    <m:r>
                      <a:rPr lang="en-US" b="1" i="1" smtClean="0">
                        <a:latin typeface="Cambria Math"/>
                      </a:rPr>
                      <m:t>𝟓</m:t>
                    </m:r>
                    <m:r>
                      <a:rPr lang="en-US" b="1" i="1" smtClean="0">
                        <a:latin typeface="Cambria Math"/>
                      </a:rPr>
                      <m:t>𝒎𝒎</m:t>
                    </m:r>
                    <m:r>
                      <a:rPr lang="en-US" b="1" i="1" smtClean="0">
                        <a:latin typeface="Cambria Math"/>
                      </a:rPr>
                      <m:t>×</m:t>
                    </m:r>
                    <m:r>
                      <a:rPr lang="en-US" b="1" i="1" smtClean="0">
                        <a:latin typeface="Cambria Math"/>
                      </a:rPr>
                      <m:t>𝟎</m:t>
                    </m:r>
                    <m:r>
                      <a:rPr lang="en-US" b="1" i="1" smtClean="0">
                        <a:latin typeface="Cambria Math"/>
                      </a:rPr>
                      <m:t>.</m:t>
                    </m:r>
                    <m:r>
                      <a:rPr lang="en-US" b="1" i="1" smtClean="0">
                        <a:latin typeface="Cambria Math"/>
                      </a:rPr>
                      <m:t>𝟓</m:t>
                    </m:r>
                    <m:r>
                      <a:rPr lang="en-US" b="1" i="1" smtClean="0">
                        <a:latin typeface="Cambria Math"/>
                      </a:rPr>
                      <m:t>𝒎𝒎</m:t>
                    </m:r>
                  </m:oMath>
                </a14:m>
                <a:r>
                  <a:rPr lang="en-US" dirty="0" smtClean="0"/>
                  <a:t>), and would require a collimated beam with </a:t>
                </a:r>
                <a14:m>
                  <m:oMath xmlns:m="http://schemas.openxmlformats.org/officeDocument/2006/math">
                    <m:r>
                      <a:rPr lang="en-US" b="1" i="1" smtClean="0">
                        <a:latin typeface="Cambria Math"/>
                      </a:rPr>
                      <m:t>𝜹𝜽</m:t>
                    </m:r>
                    <m:r>
                      <a:rPr lang="en-US" b="1" i="1" smtClean="0">
                        <a:latin typeface="Cambria Math"/>
                      </a:rPr>
                      <m:t>=</m:t>
                    </m:r>
                    <m:r>
                      <a:rPr lang="en-US" b="1" i="1" smtClean="0">
                        <a:latin typeface="Cambria Math"/>
                      </a:rPr>
                      <m:t>𝟎</m:t>
                    </m:r>
                    <m:r>
                      <a:rPr lang="en-US" b="1" i="1" smtClean="0">
                        <a:latin typeface="Cambria Math"/>
                      </a:rPr>
                      <m:t>.</m:t>
                    </m:r>
                    <m:sSup>
                      <m:sSupPr>
                        <m:ctrlPr>
                          <a:rPr lang="en-US" b="1" i="1" smtClean="0">
                            <a:latin typeface="Cambria Math"/>
                          </a:rPr>
                        </m:ctrlPr>
                      </m:sSupPr>
                      <m:e>
                        <m:r>
                          <a:rPr lang="en-US" b="1" i="1" smtClean="0">
                            <a:latin typeface="Cambria Math"/>
                          </a:rPr>
                          <m:t>𝟔</m:t>
                        </m:r>
                      </m:e>
                      <m:sup>
                        <m:r>
                          <a:rPr lang="en-US" b="1" i="1" smtClean="0">
                            <a:latin typeface="Cambria Math"/>
                          </a:rPr>
                          <m:t>∘</m:t>
                        </m:r>
                      </m:sup>
                    </m:sSup>
                  </m:oMath>
                </a14:m>
                <a:endParaRPr lang="en-US" dirty="0" smtClean="0"/>
              </a:p>
            </p:txBody>
          </p:sp>
        </mc:Choice>
        <mc:Fallback xmlns="">
          <p:sp>
            <p:nvSpPr>
              <p:cNvPr id="7" name="TextBox 11"/>
              <p:cNvSpPr txBox="1">
                <a:spLocks noRot="1" noChangeAspect="1" noMove="1" noResize="1" noEditPoints="1" noAdjustHandles="1" noChangeArrowheads="1" noChangeShapeType="1" noTextEdit="1"/>
              </p:cNvSpPr>
              <p:nvPr/>
            </p:nvSpPr>
            <p:spPr bwMode="auto">
              <a:xfrm>
                <a:off x="228600" y="5029200"/>
                <a:ext cx="8686800" cy="1277273"/>
              </a:xfrm>
              <a:prstGeom prst="rect">
                <a:avLst/>
              </a:prstGeom>
              <a:blipFill rotWithShape="1">
                <a:blip r:embed="rId7"/>
                <a:stretch>
                  <a:fillRect l="-490" t="-1402" r="-350" b="-5607"/>
                </a:stretch>
              </a:blipFill>
              <a:ln w="22225">
                <a:solidFill>
                  <a:srgbClr val="3333FF"/>
                </a:solidFill>
                <a:miter lim="800000"/>
                <a:headEnd/>
                <a:tailEnd/>
              </a:ln>
            </p:spPr>
            <p:txBody>
              <a:bodyPr/>
              <a:lstStyle/>
              <a:p>
                <a:r>
                  <a:rPr lang="en-US">
                    <a:noFill/>
                  </a:rPr>
                  <a:t> </a:t>
                </a:r>
              </a:p>
            </p:txBody>
          </p:sp>
        </mc:Fallback>
      </mc:AlternateContent>
      <p:sp>
        <p:nvSpPr>
          <p:cNvPr id="3" name="TextBox 2"/>
          <p:cNvSpPr txBox="1"/>
          <p:nvPr/>
        </p:nvSpPr>
        <p:spPr>
          <a:xfrm>
            <a:off x="3078126" y="819573"/>
            <a:ext cx="1295400" cy="338554"/>
          </a:xfrm>
          <a:prstGeom prst="rect">
            <a:avLst/>
          </a:prstGeom>
          <a:noFill/>
        </p:spPr>
        <p:txBody>
          <a:bodyPr wrap="square" rtlCol="0">
            <a:spAutoFit/>
          </a:bodyPr>
          <a:lstStyle/>
          <a:p>
            <a:r>
              <a:rPr lang="en-US" sz="1600" dirty="0" smtClean="0"/>
              <a:t>5x5 array</a:t>
            </a:r>
            <a:endParaRPr lang="en-US" sz="1600" dirty="0"/>
          </a:p>
        </p:txBody>
      </p:sp>
      <p:sp>
        <p:nvSpPr>
          <p:cNvPr id="9" name="TextBox 8"/>
          <p:cNvSpPr txBox="1"/>
          <p:nvPr/>
        </p:nvSpPr>
        <p:spPr>
          <a:xfrm>
            <a:off x="1759688" y="2753748"/>
            <a:ext cx="1600200" cy="338554"/>
          </a:xfrm>
          <a:prstGeom prst="rect">
            <a:avLst/>
          </a:prstGeom>
          <a:noFill/>
        </p:spPr>
        <p:txBody>
          <a:bodyPr wrap="square" rtlCol="0">
            <a:spAutoFit/>
          </a:bodyPr>
          <a:lstStyle/>
          <a:p>
            <a:r>
              <a:rPr lang="en-US" sz="1600" dirty="0" smtClean="0"/>
              <a:t>10x5 array</a:t>
            </a:r>
            <a:endParaRPr lang="en-US" sz="1600" dirty="0"/>
          </a:p>
        </p:txBody>
      </p:sp>
      <mc:AlternateContent xmlns:mc="http://schemas.openxmlformats.org/markup-compatibility/2006" xmlns:a14="http://schemas.microsoft.com/office/drawing/2010/main">
        <mc:Choice Requires="a14">
          <p:sp>
            <p:nvSpPr>
              <p:cNvPr id="4" name="Rectangle 3"/>
              <p:cNvSpPr/>
              <p:nvPr/>
            </p:nvSpPr>
            <p:spPr>
              <a:xfrm>
                <a:off x="1759688" y="1291808"/>
                <a:ext cx="81182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3333FF"/>
                          </a:solidFill>
                          <a:latin typeface="Cambria Math"/>
                        </a:rPr>
                        <m:t>𝑸</m:t>
                      </m:r>
                      <m:r>
                        <a:rPr lang="en-US" sz="1400" i="1" smtClean="0">
                          <a:solidFill>
                            <a:srgbClr val="3333FF"/>
                          </a:solidFill>
                          <a:latin typeface="Cambria Math"/>
                        </a:rPr>
                        <m:t>≈</m:t>
                      </m:r>
                      <m:r>
                        <a:rPr lang="en-US" sz="1400" i="1" smtClean="0">
                          <a:solidFill>
                            <a:srgbClr val="3333FF"/>
                          </a:solidFill>
                          <a:latin typeface="Cambria Math"/>
                        </a:rPr>
                        <m:t>𝟔𝟏</m:t>
                      </m:r>
                    </m:oMath>
                  </m:oMathPara>
                </a14:m>
                <a:endParaRPr lang="en-US" sz="1400" dirty="0">
                  <a:solidFill>
                    <a:srgbClr val="3333FF"/>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759688" y="1291808"/>
                <a:ext cx="811824" cy="307777"/>
              </a:xfrm>
              <a:prstGeom prst="rect">
                <a:avLst/>
              </a:prstGeom>
              <a:blipFill rotWithShape="1">
                <a:blip r:embed="rId8" cstate="print"/>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813288" y="1905000"/>
                <a:ext cx="81182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009900"/>
                          </a:solidFill>
                          <a:latin typeface="Cambria Math"/>
                        </a:rPr>
                        <m:t>𝑸</m:t>
                      </m:r>
                      <m:r>
                        <a:rPr lang="en-US" sz="1400" i="1" smtClean="0">
                          <a:solidFill>
                            <a:srgbClr val="009900"/>
                          </a:solidFill>
                          <a:latin typeface="Cambria Math"/>
                        </a:rPr>
                        <m:t>≈</m:t>
                      </m:r>
                      <m:r>
                        <a:rPr lang="en-US" sz="1400" b="1" i="1" smtClean="0">
                          <a:solidFill>
                            <a:srgbClr val="009900"/>
                          </a:solidFill>
                          <a:latin typeface="Cambria Math"/>
                        </a:rPr>
                        <m:t>𝟗𝟓</m:t>
                      </m:r>
                    </m:oMath>
                  </m:oMathPara>
                </a14:m>
                <a:endParaRPr lang="en-US" sz="1400" dirty="0">
                  <a:solidFill>
                    <a:srgbClr val="009900"/>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813288" y="1905000"/>
                <a:ext cx="811825" cy="307777"/>
              </a:xfrm>
              <a:prstGeom prst="rect">
                <a:avLst/>
              </a:prstGeom>
              <a:blipFill rotWithShape="1">
                <a:blip r:embed="rId9" cstate="print"/>
                <a:stretch>
                  <a:fillRect b="-6000"/>
                </a:stretch>
              </a:blipFill>
            </p:spPr>
            <p:txBody>
              <a:bodyPr/>
              <a:lstStyle/>
              <a:p>
                <a:r>
                  <a:rPr lang="en-US">
                    <a:noFill/>
                  </a:rPr>
                  <a:t> </a:t>
                </a:r>
              </a:p>
            </p:txBody>
          </p:sp>
        </mc:Fallback>
      </mc:AlternateContent>
    </p:spTree>
    <p:extLst>
      <p:ext uri="{BB962C8B-B14F-4D97-AF65-F5344CB8AC3E}">
        <p14:creationId xmlns:p14="http://schemas.microsoft.com/office/powerpoint/2010/main" val="1253604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2056"/>
          <p:cNvSpPr txBox="1">
            <a:spLocks noChangeArrowheads="1"/>
          </p:cNvSpPr>
          <p:nvPr/>
        </p:nvSpPr>
        <p:spPr bwMode="auto">
          <a:xfrm>
            <a:off x="762000" y="80962"/>
            <a:ext cx="7924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sz="3200" dirty="0" smtClean="0">
                <a:solidFill>
                  <a:srgbClr val="800080"/>
                </a:solidFill>
                <a:latin typeface="Times New Roman" pitchFamily="18" charset="0"/>
                <a:cs typeface="Times New Roman" pitchFamily="18" charset="0"/>
              </a:rPr>
              <a:t>Importance of Close-Neighbor Interactions  </a:t>
            </a:r>
            <a:endParaRPr lang="en-US" sz="3200" dirty="0">
              <a:solidFill>
                <a:srgbClr val="800080"/>
              </a:solidFill>
              <a:latin typeface="Times New Roman" pitchFamily="18" charset="0"/>
              <a:cs typeface="Times New Roman" pitchFamily="18" charset="0"/>
            </a:endParaRPr>
          </a:p>
        </p:txBody>
      </p:sp>
      <p:sp>
        <p:nvSpPr>
          <p:cNvPr id="17" name="TextBox 16"/>
          <p:cNvSpPr txBox="1"/>
          <p:nvPr/>
        </p:nvSpPr>
        <p:spPr>
          <a:xfrm>
            <a:off x="210312" y="5226784"/>
            <a:ext cx="8535924" cy="1384995"/>
          </a:xfrm>
          <a:prstGeom prst="rect">
            <a:avLst/>
          </a:prstGeom>
          <a:noFill/>
        </p:spPr>
        <p:txBody>
          <a:bodyPr wrap="square" rtlCol="0">
            <a:spAutoFit/>
          </a:bodyPr>
          <a:lstStyle/>
          <a:p>
            <a:pPr>
              <a:spcBef>
                <a:spcPts val="1200"/>
              </a:spcBef>
            </a:pPr>
            <a:r>
              <a:rPr lang="en-US" sz="1600" dirty="0" smtClean="0">
                <a:sym typeface="Wingdings" panose="05000000000000000000" pitchFamily="2" charset="2"/>
              </a:rPr>
              <a:t>Near-field excitation reveals a narrow-band peak in the photonic density of states</a:t>
            </a:r>
          </a:p>
          <a:p>
            <a:pPr>
              <a:spcBef>
                <a:spcPts val="1200"/>
              </a:spcBef>
            </a:pPr>
            <a:r>
              <a:rPr lang="en-US" sz="1600" dirty="0" smtClean="0">
                <a:sym typeface="Wingdings" panose="05000000000000000000" pitchFamily="2" charset="2"/>
              </a:rPr>
              <a:t>Collective close-neighbor interactions persist over periods  each unit cell must have at least 2 nearest neighbors on each side horizontally</a:t>
            </a:r>
          </a:p>
          <a:p>
            <a:pPr>
              <a:spcBef>
                <a:spcPts val="1200"/>
              </a:spcBef>
            </a:pPr>
            <a:r>
              <a:rPr lang="en-US" sz="1600" dirty="0" smtClean="0">
                <a:solidFill>
                  <a:srgbClr val="FF0000"/>
                </a:solidFill>
              </a:rPr>
              <a:t>Conceptually different from </a:t>
            </a:r>
            <a:r>
              <a:rPr lang="en-US" sz="1600" dirty="0" err="1" smtClean="0">
                <a:solidFill>
                  <a:srgbClr val="FF0000"/>
                </a:solidFill>
              </a:rPr>
              <a:t>PhC</a:t>
            </a:r>
            <a:r>
              <a:rPr lang="en-US" sz="1600" dirty="0" smtClean="0">
                <a:solidFill>
                  <a:srgbClr val="FF0000"/>
                </a:solidFill>
              </a:rPr>
              <a:t> </a:t>
            </a:r>
            <a:r>
              <a:rPr lang="en-US" sz="1600" dirty="0" smtClean="0">
                <a:solidFill>
                  <a:srgbClr val="FF0000"/>
                </a:solidFill>
                <a:sym typeface="Wingdings" panose="05000000000000000000" pitchFamily="2" charset="2"/>
              </a:rPr>
              <a:t> “almost-collective” </a:t>
            </a:r>
            <a:r>
              <a:rPr lang="en-US" sz="1600" dirty="0" err="1" smtClean="0">
                <a:solidFill>
                  <a:srgbClr val="FF0000"/>
                </a:solidFill>
                <a:sym typeface="Wingdings" panose="05000000000000000000" pitchFamily="2" charset="2"/>
              </a:rPr>
              <a:t>metasurface</a:t>
            </a:r>
            <a:endParaRPr lang="en-US" sz="1600" dirty="0" smtClean="0">
              <a:solidFill>
                <a:srgbClr val="FF0000"/>
              </a:solidFill>
            </a:endParaRPr>
          </a:p>
        </p:txBody>
      </p:sp>
      <p:pic>
        <p:nvPicPr>
          <p:cNvPr id="16" name="Picture 15"/>
          <p:cNvPicPr/>
          <p:nvPr/>
        </p:nvPicPr>
        <p:blipFill>
          <a:blip r:embed="rId4" cstate="print">
            <a:extLst>
              <a:ext uri="{28A0092B-C50C-407E-A947-70E740481C1C}">
                <a14:useLocalDpi xmlns:a14="http://schemas.microsoft.com/office/drawing/2010/main" val="0"/>
              </a:ext>
            </a:extLst>
          </a:blip>
          <a:stretch>
            <a:fillRect/>
          </a:stretch>
        </p:blipFill>
        <p:spPr>
          <a:xfrm>
            <a:off x="176868" y="990600"/>
            <a:ext cx="4495800" cy="3850005"/>
          </a:xfrm>
          <a:prstGeom prst="rect">
            <a:avLst/>
          </a:prstGeom>
        </p:spPr>
      </p:pic>
      <p:pic>
        <p:nvPicPr>
          <p:cNvPr id="18" name="Picture 17"/>
          <p:cNvPicPr/>
          <p:nvPr/>
        </p:nvPicPr>
        <p:blipFill>
          <a:blip r:embed="rId5" cstate="print"/>
          <a:stretch>
            <a:fillRect/>
          </a:stretch>
        </p:blipFill>
        <p:spPr>
          <a:xfrm>
            <a:off x="4830610" y="1019827"/>
            <a:ext cx="3829050" cy="2376805"/>
          </a:xfrm>
          <a:prstGeom prst="rect">
            <a:avLst/>
          </a:prstGeom>
        </p:spPr>
      </p:pic>
      <p:sp>
        <p:nvSpPr>
          <p:cNvPr id="7" name="TextBox 6"/>
          <p:cNvSpPr txBox="1"/>
          <p:nvPr/>
        </p:nvSpPr>
        <p:spPr>
          <a:xfrm>
            <a:off x="6019800" y="1142998"/>
            <a:ext cx="2497836" cy="830997"/>
          </a:xfrm>
          <a:prstGeom prst="rect">
            <a:avLst/>
          </a:prstGeom>
          <a:noFill/>
        </p:spPr>
        <p:txBody>
          <a:bodyPr wrap="square" rtlCol="0">
            <a:spAutoFit/>
          </a:bodyPr>
          <a:lstStyle/>
          <a:p>
            <a:pPr>
              <a:spcBef>
                <a:spcPts val="1200"/>
              </a:spcBef>
            </a:pPr>
            <a:r>
              <a:rPr lang="en-US" sz="1600" dirty="0" smtClean="0">
                <a:sym typeface="Wingdings" panose="05000000000000000000" pitchFamily="2" charset="2"/>
              </a:rPr>
              <a:t>Single-cell response: broad poorly expressed resonance</a:t>
            </a:r>
            <a:endParaRPr lang="en-US" sz="1600" dirty="0" smtClean="0"/>
          </a:p>
        </p:txBody>
      </p:sp>
      <p:cxnSp>
        <p:nvCxnSpPr>
          <p:cNvPr id="3" name="Straight Arrow Connector 2"/>
          <p:cNvCxnSpPr/>
          <p:nvPr/>
        </p:nvCxnSpPr>
        <p:spPr bwMode="auto">
          <a:xfrm>
            <a:off x="6934200" y="1973995"/>
            <a:ext cx="609600" cy="540605"/>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107178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2056"/>
          <p:cNvSpPr txBox="1">
            <a:spLocks noChangeArrowheads="1"/>
          </p:cNvSpPr>
          <p:nvPr/>
        </p:nvSpPr>
        <p:spPr bwMode="auto">
          <a:xfrm>
            <a:off x="1101224" y="0"/>
            <a:ext cx="79665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sz="3600" dirty="0" smtClean="0">
                <a:solidFill>
                  <a:srgbClr val="800080"/>
                </a:solidFill>
                <a:latin typeface="Times New Roman" pitchFamily="18" charset="0"/>
                <a:cs typeface="Times New Roman" pitchFamily="18" charset="0"/>
              </a:rPr>
              <a:t>LP</a:t>
            </a:r>
            <a:r>
              <a:rPr lang="en-US" sz="3600" dirty="0" smtClean="0">
                <a:solidFill>
                  <a:srgbClr val="800080"/>
                </a:solidFill>
                <a:latin typeface="Times New Roman" pitchFamily="18" charset="0"/>
                <a:cs typeface="Times New Roman" pitchFamily="18" charset="0"/>
                <a:sym typeface="Wingdings" panose="05000000000000000000" pitchFamily="2" charset="2"/>
              </a:rPr>
              <a:t> CP: </a:t>
            </a:r>
            <a:r>
              <a:rPr lang="en-US" sz="3600" dirty="0" smtClean="0">
                <a:solidFill>
                  <a:srgbClr val="800080"/>
                </a:solidFill>
                <a:latin typeface="Times New Roman" pitchFamily="18" charset="0"/>
                <a:cs typeface="Times New Roman" pitchFamily="18" charset="0"/>
              </a:rPr>
              <a:t>Stokes Parameter Extraction  </a:t>
            </a:r>
            <a:endParaRPr lang="en-US" sz="3600" dirty="0">
              <a:solidFill>
                <a:srgbClr val="800080"/>
              </a:solidFill>
              <a:latin typeface="Times New Roman" pitchFamily="18" charset="0"/>
              <a:cs typeface="Times New Roman" pitchFamily="18" charset="0"/>
            </a:endParaRPr>
          </a:p>
        </p:txBody>
      </p:sp>
      <p:grpSp>
        <p:nvGrpSpPr>
          <p:cNvPr id="13" name="Group 12"/>
          <p:cNvGrpSpPr/>
          <p:nvPr/>
        </p:nvGrpSpPr>
        <p:grpSpPr>
          <a:xfrm>
            <a:off x="137309" y="748087"/>
            <a:ext cx="8814910" cy="4202595"/>
            <a:chOff x="137309" y="748087"/>
            <a:chExt cx="8814910" cy="4202595"/>
          </a:xfrm>
        </p:grpSpPr>
        <mc:AlternateContent xmlns:mc="http://schemas.openxmlformats.org/markup-compatibility/2006" xmlns:a14="http://schemas.microsoft.com/office/drawing/2010/main">
          <mc:Choice Requires="a14">
            <p:sp>
              <p:nvSpPr>
                <p:cNvPr id="5" name="TextBox 4"/>
                <p:cNvSpPr txBox="1"/>
                <p:nvPr/>
              </p:nvSpPr>
              <p:spPr>
                <a:xfrm>
                  <a:off x="5370035" y="3881773"/>
                  <a:ext cx="3292055" cy="3947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9900"/>
                                </a:solidFill>
                                <a:latin typeface="Cambria Math"/>
                              </a:rPr>
                            </m:ctrlPr>
                          </m:sSubPr>
                          <m:e>
                            <m:r>
                              <a:rPr lang="en-US" b="1" i="1" smtClean="0">
                                <a:solidFill>
                                  <a:srgbClr val="009900"/>
                                </a:solidFill>
                                <a:latin typeface="Cambria Math"/>
                              </a:rPr>
                              <m:t> </m:t>
                            </m:r>
                            <m:r>
                              <a:rPr lang="en-US" b="1" i="1" smtClean="0">
                                <a:solidFill>
                                  <a:srgbClr val="009900"/>
                                </a:solidFill>
                                <a:latin typeface="Cambria Math"/>
                              </a:rPr>
                              <m:t>𝑺</m:t>
                            </m:r>
                          </m:e>
                          <m:sub>
                            <m:r>
                              <a:rPr lang="en-US" b="1" i="1" smtClean="0">
                                <a:solidFill>
                                  <a:srgbClr val="009900"/>
                                </a:solidFill>
                                <a:latin typeface="Cambria Math"/>
                              </a:rPr>
                              <m:t>𝟏</m:t>
                            </m:r>
                          </m:sub>
                        </m:sSub>
                        <m:r>
                          <a:rPr lang="en-US" b="1" i="1" smtClean="0">
                            <a:solidFill>
                              <a:srgbClr val="009900"/>
                            </a:solidFill>
                            <a:latin typeface="Cambria Math"/>
                          </a:rPr>
                          <m:t>=</m:t>
                        </m:r>
                        <m:sSub>
                          <m:sSubPr>
                            <m:ctrlPr>
                              <a:rPr lang="en-US" b="1" i="1" smtClean="0">
                                <a:solidFill>
                                  <a:srgbClr val="009900"/>
                                </a:solidFill>
                                <a:latin typeface="Cambria Math"/>
                              </a:rPr>
                            </m:ctrlPr>
                          </m:sSubPr>
                          <m:e>
                            <m:r>
                              <a:rPr lang="en-US" b="1" i="1" smtClean="0">
                                <a:solidFill>
                                  <a:srgbClr val="009900"/>
                                </a:solidFill>
                                <a:latin typeface="Cambria Math"/>
                              </a:rPr>
                              <m:t>𝑰</m:t>
                            </m:r>
                          </m:e>
                          <m:sub>
                            <m:r>
                              <a:rPr lang="en-US" b="1" i="1" smtClean="0">
                                <a:solidFill>
                                  <a:srgbClr val="009900"/>
                                </a:solidFill>
                                <a:latin typeface="Cambria Math"/>
                              </a:rPr>
                              <m:t>𝒙</m:t>
                            </m:r>
                          </m:sub>
                        </m:sSub>
                        <m:r>
                          <a:rPr lang="en-US" b="1" i="1" smtClean="0">
                            <a:solidFill>
                              <a:srgbClr val="009900"/>
                            </a:solidFill>
                            <a:latin typeface="Cambria Math"/>
                          </a:rPr>
                          <m:t>−</m:t>
                        </m:r>
                        <m:sSub>
                          <m:sSubPr>
                            <m:ctrlPr>
                              <a:rPr lang="en-US" b="1" i="1" smtClean="0">
                                <a:solidFill>
                                  <a:srgbClr val="009900"/>
                                </a:solidFill>
                                <a:latin typeface="Cambria Math"/>
                              </a:rPr>
                            </m:ctrlPr>
                          </m:sSubPr>
                          <m:e>
                            <m:r>
                              <a:rPr lang="en-US" b="1" i="1" smtClean="0">
                                <a:solidFill>
                                  <a:srgbClr val="009900"/>
                                </a:solidFill>
                                <a:latin typeface="Cambria Math"/>
                              </a:rPr>
                              <m:t>𝑰</m:t>
                            </m:r>
                          </m:e>
                          <m:sub>
                            <m:r>
                              <a:rPr lang="en-US" b="1" i="1" smtClean="0">
                                <a:solidFill>
                                  <a:srgbClr val="009900"/>
                                </a:solidFill>
                                <a:latin typeface="Cambria Math"/>
                              </a:rPr>
                              <m:t>𝒚</m:t>
                            </m:r>
                          </m:sub>
                        </m:sSub>
                        <m:r>
                          <a:rPr lang="en-US" b="1" i="1" smtClean="0">
                            <a:solidFill>
                              <a:srgbClr val="009900"/>
                            </a:solidFill>
                            <a:latin typeface="Cambria Math"/>
                          </a:rPr>
                          <m:t>,</m:t>
                        </m:r>
                        <m:sSub>
                          <m:sSubPr>
                            <m:ctrlPr>
                              <a:rPr lang="en-US" i="1">
                                <a:solidFill>
                                  <a:srgbClr val="FF0000"/>
                                </a:solidFill>
                                <a:latin typeface="Cambria Math"/>
                              </a:rPr>
                            </m:ctrlPr>
                          </m:sSubPr>
                          <m:e>
                            <m:r>
                              <a:rPr lang="en-US" i="1">
                                <a:solidFill>
                                  <a:srgbClr val="FF0000"/>
                                </a:solidFill>
                                <a:latin typeface="Cambria Math"/>
                              </a:rPr>
                              <m:t>𝑺</m:t>
                            </m:r>
                          </m:e>
                          <m:sub>
                            <m:r>
                              <a:rPr lang="en-US" i="1">
                                <a:solidFill>
                                  <a:srgbClr val="FF0000"/>
                                </a:solidFill>
                                <a:latin typeface="Cambria Math"/>
                              </a:rPr>
                              <m:t>𝟐</m:t>
                            </m:r>
                          </m:sub>
                        </m:sSub>
                        <m:r>
                          <a:rPr lang="en-US" i="1">
                            <a:solidFill>
                              <a:srgbClr val="FF0000"/>
                            </a:solidFill>
                            <a:latin typeface="Cambria Math"/>
                          </a:rPr>
                          <m:t>=</m:t>
                        </m:r>
                        <m:r>
                          <m:rPr>
                            <m:nor/>
                          </m:rPr>
                          <a:rPr lang="en-US" dirty="0">
                            <a:solidFill>
                              <a:srgbClr val="FF0000"/>
                            </a:solidFill>
                          </a:rPr>
                          <m:t> </m:t>
                        </m:r>
                        <m:sSub>
                          <m:sSubPr>
                            <m:ctrlPr>
                              <a:rPr lang="en-US" i="1">
                                <a:solidFill>
                                  <a:srgbClr val="FF0000"/>
                                </a:solidFill>
                                <a:latin typeface="Cambria Math"/>
                              </a:rPr>
                            </m:ctrlPr>
                          </m:sSubPr>
                          <m:e>
                            <m:r>
                              <a:rPr lang="en-US">
                                <a:solidFill>
                                  <a:srgbClr val="FF0000"/>
                                </a:solidFill>
                                <a:latin typeface="Cambria Math"/>
                              </a:rPr>
                              <m:t>𝐈</m:t>
                            </m:r>
                          </m:e>
                          <m:sub>
                            <m:r>
                              <a:rPr lang="en-US">
                                <a:solidFill>
                                  <a:srgbClr val="FF0000"/>
                                </a:solidFill>
                                <a:latin typeface="Cambria Math"/>
                              </a:rPr>
                              <m:t>𝟒</m:t>
                            </m:r>
                            <m:sSup>
                              <m:sSupPr>
                                <m:ctrlPr>
                                  <a:rPr lang="en-US" i="1">
                                    <a:solidFill>
                                      <a:srgbClr val="FF0000"/>
                                    </a:solidFill>
                                    <a:latin typeface="Cambria Math"/>
                                  </a:rPr>
                                </m:ctrlPr>
                              </m:sSupPr>
                              <m:e>
                                <m:r>
                                  <a:rPr lang="en-US">
                                    <a:solidFill>
                                      <a:srgbClr val="FF0000"/>
                                    </a:solidFill>
                                    <a:latin typeface="Cambria Math"/>
                                  </a:rPr>
                                  <m:t>𝟓</m:t>
                                </m:r>
                              </m:e>
                              <m:sup>
                                <m:r>
                                  <a:rPr lang="en-US" i="1">
                                    <a:solidFill>
                                      <a:srgbClr val="FF0000"/>
                                    </a:solidFill>
                                    <a:latin typeface="Cambria Math"/>
                                  </a:rPr>
                                  <m:t>∘</m:t>
                                </m:r>
                              </m:sup>
                            </m:sSup>
                          </m:sub>
                        </m:sSub>
                        <m:r>
                          <a:rPr lang="en-US">
                            <a:solidFill>
                              <a:srgbClr val="FF0000"/>
                            </a:solidFill>
                            <a:latin typeface="Cambria Math"/>
                          </a:rPr>
                          <m:t>−</m:t>
                        </m:r>
                        <m:sSub>
                          <m:sSubPr>
                            <m:ctrlPr>
                              <a:rPr lang="en-US" i="1">
                                <a:solidFill>
                                  <a:srgbClr val="FF0000"/>
                                </a:solidFill>
                                <a:latin typeface="Cambria Math"/>
                              </a:rPr>
                            </m:ctrlPr>
                          </m:sSubPr>
                          <m:e>
                            <m:r>
                              <a:rPr lang="en-US">
                                <a:solidFill>
                                  <a:srgbClr val="FF0000"/>
                                </a:solidFill>
                                <a:latin typeface="Cambria Math"/>
                              </a:rPr>
                              <m:t>𝐈</m:t>
                            </m:r>
                          </m:e>
                          <m:sub>
                            <m:r>
                              <a:rPr lang="en-US">
                                <a:solidFill>
                                  <a:srgbClr val="FF0000"/>
                                </a:solidFill>
                                <a:latin typeface="Cambria Math"/>
                              </a:rPr>
                              <m:t>−</m:t>
                            </m:r>
                            <m:r>
                              <a:rPr lang="en-US">
                                <a:solidFill>
                                  <a:srgbClr val="FF0000"/>
                                </a:solidFill>
                                <a:latin typeface="Cambria Math"/>
                              </a:rPr>
                              <m:t>𝟒</m:t>
                            </m:r>
                            <m:sSup>
                              <m:sSupPr>
                                <m:ctrlPr>
                                  <a:rPr lang="en-US" i="1">
                                    <a:solidFill>
                                      <a:srgbClr val="FF0000"/>
                                    </a:solidFill>
                                    <a:latin typeface="Cambria Math"/>
                                  </a:rPr>
                                </m:ctrlPr>
                              </m:sSupPr>
                              <m:e>
                                <m:r>
                                  <a:rPr lang="en-US">
                                    <a:solidFill>
                                      <a:srgbClr val="FF0000"/>
                                    </a:solidFill>
                                    <a:latin typeface="Cambria Math"/>
                                  </a:rPr>
                                  <m:t>𝟓</m:t>
                                </m:r>
                              </m:e>
                              <m:sup>
                                <m:r>
                                  <a:rPr lang="en-US" i="1">
                                    <a:solidFill>
                                      <a:srgbClr val="FF0000"/>
                                    </a:solidFill>
                                    <a:latin typeface="Cambria Math"/>
                                  </a:rPr>
                                  <m:t>∘</m:t>
                                </m:r>
                              </m:sup>
                            </m:sSup>
                          </m:sub>
                        </m:sSub>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5370035" y="3881773"/>
                  <a:ext cx="3292055" cy="394788"/>
                </a:xfrm>
                <a:prstGeom prst="rect">
                  <a:avLst/>
                </a:prstGeom>
                <a:blipFill rotWithShape="1">
                  <a:blip r:embed="rId4" cstate="print"/>
                  <a:stretch>
                    <a:fillRect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388808" y="4292870"/>
                  <a:ext cx="3563411" cy="3947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F0"/>
                                </a:solidFill>
                                <a:latin typeface="Cambria Math"/>
                              </a:rPr>
                            </m:ctrlPr>
                          </m:sSubPr>
                          <m:e>
                            <m:sSub>
                              <m:sSubPr>
                                <m:ctrlPr>
                                  <a:rPr lang="en-US" i="1">
                                    <a:solidFill>
                                      <a:srgbClr val="3333FF"/>
                                    </a:solidFill>
                                    <a:latin typeface="Cambria Math"/>
                                  </a:rPr>
                                </m:ctrlPr>
                              </m:sSubPr>
                              <m:e>
                                <m:r>
                                  <a:rPr lang="en-US" b="1" i="1">
                                    <a:solidFill>
                                      <a:srgbClr val="3333FF"/>
                                    </a:solidFill>
                                    <a:latin typeface="Cambria Math"/>
                                  </a:rPr>
                                  <m:t>𝑺</m:t>
                                </m:r>
                              </m:e>
                              <m:sub>
                                <m:r>
                                  <a:rPr lang="en-US" b="1" i="1">
                                    <a:solidFill>
                                      <a:srgbClr val="3333FF"/>
                                    </a:solidFill>
                                    <a:latin typeface="Cambria Math"/>
                                  </a:rPr>
                                  <m:t>𝟎</m:t>
                                </m:r>
                              </m:sub>
                            </m:sSub>
                            <m:r>
                              <a:rPr lang="en-US" b="1" i="1">
                                <a:solidFill>
                                  <a:srgbClr val="3333FF"/>
                                </a:solidFill>
                                <a:latin typeface="Cambria Math"/>
                              </a:rPr>
                              <m:t>=</m:t>
                            </m:r>
                            <m:sSub>
                              <m:sSubPr>
                                <m:ctrlPr>
                                  <a:rPr lang="en-US" i="1">
                                    <a:solidFill>
                                      <a:srgbClr val="3333FF"/>
                                    </a:solidFill>
                                    <a:latin typeface="Cambria Math"/>
                                  </a:rPr>
                                </m:ctrlPr>
                              </m:sSubPr>
                              <m:e>
                                <m:r>
                                  <a:rPr lang="en-US" b="1" i="1">
                                    <a:solidFill>
                                      <a:srgbClr val="3333FF"/>
                                    </a:solidFill>
                                    <a:latin typeface="Cambria Math"/>
                                  </a:rPr>
                                  <m:t>𝑰</m:t>
                                </m:r>
                              </m:e>
                              <m:sub>
                                <m:r>
                                  <a:rPr lang="en-US" b="1" i="1">
                                    <a:solidFill>
                                      <a:srgbClr val="3333FF"/>
                                    </a:solidFill>
                                    <a:latin typeface="Cambria Math"/>
                                  </a:rPr>
                                  <m:t>𝒙</m:t>
                                </m:r>
                              </m:sub>
                            </m:sSub>
                            <m:r>
                              <a:rPr lang="en-US" b="1" i="1">
                                <a:solidFill>
                                  <a:srgbClr val="3333FF"/>
                                </a:solidFill>
                                <a:latin typeface="Cambria Math"/>
                              </a:rPr>
                              <m:t>+</m:t>
                            </m:r>
                            <m:sSub>
                              <m:sSubPr>
                                <m:ctrlPr>
                                  <a:rPr lang="en-US" i="1">
                                    <a:solidFill>
                                      <a:srgbClr val="3333FF"/>
                                    </a:solidFill>
                                    <a:latin typeface="Cambria Math"/>
                                  </a:rPr>
                                </m:ctrlPr>
                              </m:sSubPr>
                              <m:e>
                                <m:r>
                                  <a:rPr lang="en-US" b="1" i="1">
                                    <a:solidFill>
                                      <a:srgbClr val="3333FF"/>
                                    </a:solidFill>
                                    <a:latin typeface="Cambria Math"/>
                                  </a:rPr>
                                  <m:t>𝑰</m:t>
                                </m:r>
                              </m:e>
                              <m:sub>
                                <m:r>
                                  <a:rPr lang="en-US" b="1" i="1">
                                    <a:solidFill>
                                      <a:srgbClr val="3333FF"/>
                                    </a:solidFill>
                                    <a:latin typeface="Cambria Math"/>
                                  </a:rPr>
                                  <m:t>𝒚</m:t>
                                </m:r>
                              </m:sub>
                            </m:sSub>
                            <m:r>
                              <a:rPr lang="en-US" b="1" i="1" smtClean="0">
                                <a:solidFill>
                                  <a:srgbClr val="3333FF"/>
                                </a:solidFill>
                                <a:latin typeface="Cambria Math"/>
                              </a:rPr>
                              <m:t>, </m:t>
                            </m:r>
                            <m:r>
                              <a:rPr lang="en-US" b="1" i="1" smtClean="0">
                                <a:solidFill>
                                  <a:srgbClr val="00B0F0"/>
                                </a:solidFill>
                                <a:latin typeface="Cambria Math"/>
                              </a:rPr>
                              <m:t>|</m:t>
                            </m:r>
                            <m:r>
                              <a:rPr lang="en-US" b="1" i="1" smtClean="0">
                                <a:solidFill>
                                  <a:srgbClr val="00B0F0"/>
                                </a:solidFill>
                                <a:latin typeface="Cambria Math"/>
                              </a:rPr>
                              <m:t>𝑺</m:t>
                            </m:r>
                          </m:e>
                          <m:sub>
                            <m:r>
                              <a:rPr lang="en-US" b="1" i="1" smtClean="0">
                                <a:solidFill>
                                  <a:srgbClr val="00B0F0"/>
                                </a:solidFill>
                                <a:latin typeface="Cambria Math"/>
                              </a:rPr>
                              <m:t>𝟑</m:t>
                            </m:r>
                          </m:sub>
                        </m:sSub>
                        <m:r>
                          <a:rPr lang="en-US" b="1" i="1" smtClean="0">
                            <a:solidFill>
                              <a:srgbClr val="00B0F0"/>
                            </a:solidFill>
                            <a:latin typeface="Cambria Math"/>
                          </a:rPr>
                          <m:t>|=|</m:t>
                        </m:r>
                        <m:sSub>
                          <m:sSubPr>
                            <m:ctrlPr>
                              <a:rPr lang="en-US" i="1">
                                <a:solidFill>
                                  <a:srgbClr val="00B0F0"/>
                                </a:solidFill>
                                <a:latin typeface="Cambria Math"/>
                              </a:rPr>
                            </m:ctrlPr>
                          </m:sSubPr>
                          <m:e>
                            <m:r>
                              <a:rPr lang="en-US" b="1" i="1">
                                <a:solidFill>
                                  <a:srgbClr val="00B0F0"/>
                                </a:solidFill>
                                <a:latin typeface="Cambria Math"/>
                              </a:rPr>
                              <m:t>𝑰</m:t>
                            </m:r>
                          </m:e>
                          <m:sub>
                            <m:r>
                              <a:rPr lang="en-US" b="1" i="1">
                                <a:solidFill>
                                  <a:srgbClr val="00B0F0"/>
                                </a:solidFill>
                                <a:latin typeface="Cambria Math"/>
                              </a:rPr>
                              <m:t>𝑹𝑪𝑷</m:t>
                            </m:r>
                          </m:sub>
                        </m:sSub>
                        <m:r>
                          <a:rPr lang="en-US" b="1">
                            <a:solidFill>
                              <a:srgbClr val="00B0F0"/>
                            </a:solidFill>
                            <a:latin typeface="Cambria Math"/>
                          </a:rPr>
                          <m:t>−</m:t>
                        </m:r>
                        <m:sSub>
                          <m:sSubPr>
                            <m:ctrlPr>
                              <a:rPr lang="en-US" i="1">
                                <a:solidFill>
                                  <a:srgbClr val="00B0F0"/>
                                </a:solidFill>
                                <a:latin typeface="Cambria Math"/>
                              </a:rPr>
                            </m:ctrlPr>
                          </m:sSubPr>
                          <m:e>
                            <m:r>
                              <a:rPr lang="en-US" b="1" i="1">
                                <a:solidFill>
                                  <a:srgbClr val="00B0F0"/>
                                </a:solidFill>
                                <a:latin typeface="Cambria Math"/>
                              </a:rPr>
                              <m:t>𝑰</m:t>
                            </m:r>
                          </m:e>
                          <m:sub>
                            <m:r>
                              <a:rPr lang="en-US" b="1" i="1">
                                <a:solidFill>
                                  <a:srgbClr val="00B0F0"/>
                                </a:solidFill>
                                <a:latin typeface="Cambria Math"/>
                              </a:rPr>
                              <m:t>𝑳𝑪𝑷</m:t>
                            </m:r>
                          </m:sub>
                        </m:sSub>
                        <m:r>
                          <a:rPr lang="en-US" b="1" i="1" smtClean="0">
                            <a:solidFill>
                              <a:srgbClr val="00B0F0"/>
                            </a:solidFill>
                            <a:latin typeface="Cambria Math"/>
                          </a:rPr>
                          <m:t>|</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5388808" y="4292870"/>
                  <a:ext cx="3563411" cy="394788"/>
                </a:xfrm>
                <a:prstGeom prst="rect">
                  <a:avLst/>
                </a:prstGeom>
                <a:blipFill rotWithShape="1">
                  <a:blip r:embed="rId5" cstate="print"/>
                  <a:stretch>
                    <a:fillRect b="-6154"/>
                  </a:stretch>
                </a:blipFill>
              </p:spPr>
              <p:txBody>
                <a:bodyPr/>
                <a:lstStyle/>
                <a:p>
                  <a:r>
                    <a:rPr lang="en-US">
                      <a:noFill/>
                    </a:rPr>
                    <a:t> </a:t>
                  </a:r>
                </a:p>
              </p:txBody>
            </p:sp>
          </mc:Fallback>
        </mc:AlternateContent>
        <p:grpSp>
          <p:nvGrpSpPr>
            <p:cNvPr id="4" name="Group 3"/>
            <p:cNvGrpSpPr/>
            <p:nvPr/>
          </p:nvGrpSpPr>
          <p:grpSpPr>
            <a:xfrm>
              <a:off x="4920762" y="825412"/>
              <a:ext cx="3884122" cy="2880360"/>
              <a:chOff x="4951242" y="1158180"/>
              <a:chExt cx="3884122" cy="2880360"/>
            </a:xfrm>
          </p:grpSpPr>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3000" t="5163" r="8000" b="892"/>
              <a:stretch/>
            </p:blipFill>
            <p:spPr>
              <a:xfrm>
                <a:off x="4951242" y="1158180"/>
                <a:ext cx="3884122" cy="2880360"/>
              </a:xfrm>
              <a:prstGeom prst="rect">
                <a:avLst/>
              </a:prstGeom>
            </p:spPr>
          </p:pic>
          <p:sp>
            <p:nvSpPr>
              <p:cNvPr id="14" name="TextBox 13"/>
              <p:cNvSpPr txBox="1"/>
              <p:nvPr/>
            </p:nvSpPr>
            <p:spPr>
              <a:xfrm>
                <a:off x="5841766" y="1295400"/>
                <a:ext cx="917443" cy="369332"/>
              </a:xfrm>
              <a:prstGeom prst="rect">
                <a:avLst/>
              </a:prstGeom>
              <a:noFill/>
            </p:spPr>
            <p:txBody>
              <a:bodyPr wrap="square" rtlCol="0">
                <a:spAutoFit/>
              </a:bodyPr>
              <a:lstStyle/>
              <a:p>
                <a:r>
                  <a:rPr lang="en-US" dirty="0" smtClean="0"/>
                  <a:t>RCP</a:t>
                </a:r>
                <a:endParaRPr lang="en-US" dirty="0"/>
              </a:p>
            </p:txBody>
          </p:sp>
          <p:sp>
            <p:nvSpPr>
              <p:cNvPr id="15" name="Oval 14"/>
              <p:cNvSpPr/>
              <p:nvPr/>
            </p:nvSpPr>
            <p:spPr bwMode="auto">
              <a:xfrm>
                <a:off x="7010400" y="2286000"/>
                <a:ext cx="489662" cy="533400"/>
              </a:xfrm>
              <a:prstGeom prst="ellipse">
                <a:avLst/>
              </a:prstGeom>
              <a:noFill/>
              <a:ln w="22225" cap="flat" cmpd="sng" algn="ctr">
                <a:solidFill>
                  <a:schemeClr val="tx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cxnSp>
            <p:nvCxnSpPr>
              <p:cNvPr id="19" name="Straight Arrow Connector 18"/>
              <p:cNvCxnSpPr/>
              <p:nvPr/>
            </p:nvCxnSpPr>
            <p:spPr bwMode="auto">
              <a:xfrm>
                <a:off x="6480043" y="1524000"/>
                <a:ext cx="606557" cy="838200"/>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flipV="1">
                <a:off x="6480043" y="1295400"/>
                <a:ext cx="674159" cy="228600"/>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grpSp>
        <p:pic>
          <p:nvPicPr>
            <p:cNvPr id="61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138" y="825412"/>
              <a:ext cx="4151962" cy="2730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bwMode="auto">
            <a:xfrm>
              <a:off x="342900" y="970507"/>
              <a:ext cx="876300" cy="328066"/>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3" name="TextBox 2"/>
            <p:cNvSpPr txBox="1"/>
            <p:nvPr/>
          </p:nvSpPr>
          <p:spPr>
            <a:xfrm>
              <a:off x="238138" y="748087"/>
              <a:ext cx="4682624" cy="369332"/>
            </a:xfrm>
            <a:prstGeom prst="rect">
              <a:avLst/>
            </a:prstGeom>
            <a:noFill/>
          </p:spPr>
          <p:txBody>
            <a:bodyPr wrap="square" rtlCol="0">
              <a:spAutoFit/>
            </a:bodyPr>
            <a:lstStyle/>
            <a:p>
              <a:r>
                <a:rPr lang="en-US" dirty="0" smtClean="0"/>
                <a:t>Rotating analyzer Stokes </a:t>
              </a:r>
              <a:r>
                <a:rPr lang="en-US" dirty="0" err="1" smtClean="0"/>
                <a:t>polarimetry</a:t>
              </a:r>
              <a:endParaRPr lang="en-US" dirty="0"/>
            </a:p>
          </p:txBody>
        </p:sp>
        <mc:AlternateContent xmlns:mc="http://schemas.openxmlformats.org/markup-compatibility/2006" xmlns:a14="http://schemas.microsoft.com/office/drawing/2010/main">
          <mc:Choice Requires="a14">
            <p:sp>
              <p:nvSpPr>
                <p:cNvPr id="7" name="TextBox 25"/>
                <p:cNvSpPr txBox="1">
                  <a:spLocks noChangeArrowheads="1"/>
                </p:cNvSpPr>
                <p:nvPr/>
              </p:nvSpPr>
              <p:spPr bwMode="auto">
                <a:xfrm>
                  <a:off x="137309" y="3596465"/>
                  <a:ext cx="5065382" cy="1354217"/>
                </a:xfrm>
                <a:prstGeom prst="rect">
                  <a:avLst/>
                </a:prstGeom>
                <a:solidFill>
                  <a:srgbClr val="00B050"/>
                </a:solidFill>
                <a:ln w="19050">
                  <a:solidFill>
                    <a:srgbClr val="3333FF"/>
                  </a:solidFill>
                </a:ln>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ts val="600"/>
                    </a:spcBef>
                    <a:buFont typeface="Arial" pitchFamily="34" charset="0"/>
                    <a:buChar char="•"/>
                  </a:pPr>
                  <a:r>
                    <a:rPr lang="en-US" dirty="0" smtClean="0">
                      <a:latin typeface="Times New Roman" pitchFamily="18" charset="0"/>
                      <a:cs typeface="Times New Roman" pitchFamily="18" charset="0"/>
                      <a:sym typeface="Wingdings" pitchFamily="2" charset="2"/>
                    </a:rPr>
                    <a:t>LPCP conversion by 1 micron thick MS with high efficiency (50%) at normal incidence </a:t>
                  </a:r>
                </a:p>
                <a:p>
                  <a:pPr eaLnBrk="1" hangingPunct="1">
                    <a:spcBef>
                      <a:spcPts val="600"/>
                    </a:spcBef>
                    <a:buFont typeface="Arial" pitchFamily="34" charset="0"/>
                    <a:buChar char="•"/>
                  </a:pPr>
                  <a:r>
                    <a:rPr lang="en-US" dirty="0" smtClean="0">
                      <a:latin typeface="Times New Roman" pitchFamily="18" charset="0"/>
                      <a:cs typeface="Times New Roman" pitchFamily="18" charset="0"/>
                      <a:sym typeface="Wingdings" pitchFamily="2" charset="2"/>
                    </a:rPr>
                    <a:t>Experimentally measured quality factor </a:t>
                  </a:r>
                  <a14:m>
                    <m:oMath xmlns:m="http://schemas.openxmlformats.org/officeDocument/2006/math">
                      <m:r>
                        <a:rPr lang="en-US" b="1" i="1" smtClean="0">
                          <a:latin typeface="Cambria Math"/>
                          <a:cs typeface="Times New Roman" pitchFamily="18" charset="0"/>
                          <a:sym typeface="Wingdings" pitchFamily="2" charset="2"/>
                        </a:rPr>
                        <m:t>𝑸</m:t>
                      </m:r>
                      <m:r>
                        <a:rPr lang="en-US" b="1" i="1" smtClean="0">
                          <a:latin typeface="Cambria Math"/>
                          <a:cs typeface="Times New Roman" pitchFamily="18" charset="0"/>
                          <a:sym typeface="Wingdings" pitchFamily="2" charset="2"/>
                        </a:rPr>
                        <m:t>≈</m:t>
                      </m:r>
                      <m:r>
                        <a:rPr lang="en-US" b="1" i="1" smtClean="0">
                          <a:latin typeface="Cambria Math"/>
                          <a:cs typeface="Times New Roman" pitchFamily="18" charset="0"/>
                          <a:sym typeface="Wingdings" pitchFamily="2" charset="2"/>
                        </a:rPr>
                        <m:t>𝟗𝟓</m:t>
                      </m:r>
                    </m:oMath>
                  </a14:m>
                  <a:endParaRPr lang="en-US" dirty="0" smtClean="0">
                    <a:latin typeface="Times New Roman" pitchFamily="18" charset="0"/>
                    <a:cs typeface="Times New Roman" pitchFamily="18" charset="0"/>
                    <a:sym typeface="Wingdings" pitchFamily="2" charset="2"/>
                  </a:endParaRPr>
                </a:p>
                <a:p>
                  <a:pPr eaLnBrk="1" hangingPunct="1">
                    <a:spcBef>
                      <a:spcPts val="600"/>
                    </a:spcBef>
                    <a:buFont typeface="Arial" pitchFamily="34" charset="0"/>
                    <a:buChar char="•"/>
                  </a:pPr>
                  <a:r>
                    <a:rPr lang="en-US" dirty="0" smtClean="0">
                      <a:latin typeface="Times New Roman" pitchFamily="18" charset="0"/>
                      <a:cs typeface="Times New Roman" pitchFamily="18" charset="0"/>
                      <a:sym typeface="Wingdings" pitchFamily="2" charset="2"/>
                    </a:rPr>
                    <a:t>Close to 100% Degree of Circular Polarization</a:t>
                  </a:r>
                </a:p>
              </p:txBody>
            </p:sp>
          </mc:Choice>
          <mc:Fallback xmlns="">
            <p:sp>
              <p:nvSpPr>
                <p:cNvPr id="7" name="TextBox 25"/>
                <p:cNvSpPr txBox="1">
                  <a:spLocks noRot="1" noChangeAspect="1" noMove="1" noResize="1" noEditPoints="1" noAdjustHandles="1" noChangeArrowheads="1" noChangeShapeType="1" noTextEdit="1"/>
                </p:cNvSpPr>
                <p:nvPr/>
              </p:nvSpPr>
              <p:spPr bwMode="auto">
                <a:xfrm>
                  <a:off x="137309" y="3596465"/>
                  <a:ext cx="5065382" cy="1354217"/>
                </a:xfrm>
                <a:prstGeom prst="rect">
                  <a:avLst/>
                </a:prstGeom>
                <a:blipFill rotWithShape="1">
                  <a:blip r:embed="rId8" cstate="print"/>
                  <a:stretch>
                    <a:fillRect l="-960" t="-1778" b="-5333"/>
                  </a:stretch>
                </a:blipFill>
                <a:ln w="19050">
                  <a:solidFill>
                    <a:srgbClr val="3333FF"/>
                  </a:solidFill>
                </a:ln>
                <a:extLst/>
              </p:spPr>
              <p:txBody>
                <a:bodyPr/>
                <a:lstStyle/>
                <a:p>
                  <a:r>
                    <a:rPr lang="en-US">
                      <a:noFill/>
                    </a:rPr>
                    <a:t> </a:t>
                  </a:r>
                </a:p>
              </p:txBody>
            </p:sp>
          </mc:Fallback>
        </mc:AlternateContent>
      </p:grpSp>
      <p:grpSp>
        <p:nvGrpSpPr>
          <p:cNvPr id="29" name="Group 28"/>
          <p:cNvGrpSpPr/>
          <p:nvPr/>
        </p:nvGrpSpPr>
        <p:grpSpPr>
          <a:xfrm>
            <a:off x="111289" y="5220380"/>
            <a:ext cx="8925384" cy="1631216"/>
            <a:chOff x="111289" y="5220380"/>
            <a:chExt cx="8925384" cy="1631216"/>
          </a:xfrm>
        </p:grpSpPr>
        <p:sp>
          <p:nvSpPr>
            <p:cNvPr id="18" name="TextBox 17"/>
            <p:cNvSpPr txBox="1"/>
            <p:nvPr/>
          </p:nvSpPr>
          <p:spPr>
            <a:xfrm>
              <a:off x="111289" y="5220380"/>
              <a:ext cx="4580877" cy="1631216"/>
            </a:xfrm>
            <a:prstGeom prst="rect">
              <a:avLst/>
            </a:prstGeom>
            <a:noFill/>
          </p:spPr>
          <p:txBody>
            <a:bodyPr wrap="square" rtlCol="0">
              <a:spAutoFit/>
            </a:bodyPr>
            <a:lstStyle/>
            <a:p>
              <a:pPr>
                <a:spcBef>
                  <a:spcPts val="600"/>
                </a:spcBef>
              </a:pPr>
              <a:r>
                <a:rPr lang="en-US" dirty="0" smtClean="0"/>
                <a:t>How does LP</a:t>
              </a:r>
              <a:r>
                <a:rPr lang="en-US" dirty="0" smtClean="0">
                  <a:sym typeface="Wingdings" panose="05000000000000000000" pitchFamily="2" charset="2"/>
                </a:rPr>
                <a:t>CP conversion work? </a:t>
              </a:r>
            </a:p>
            <a:p>
              <a:pPr>
                <a:spcBef>
                  <a:spcPts val="600"/>
                </a:spcBef>
              </a:pPr>
              <a:r>
                <a:rPr lang="en-US" dirty="0" smtClean="0">
                  <a:sym typeface="Wingdings" panose="05000000000000000000" pitchFamily="2" charset="2"/>
                </a:rPr>
                <a:t>How is it different from regular birefringence or 3D chiral structures?</a:t>
              </a:r>
            </a:p>
            <a:p>
              <a:pPr>
                <a:spcBef>
                  <a:spcPts val="600"/>
                </a:spcBef>
              </a:pPr>
              <a:r>
                <a:rPr lang="en-US" dirty="0" smtClean="0">
                  <a:solidFill>
                    <a:srgbClr val="FF0000"/>
                  </a:solidFill>
                  <a:sym typeface="Wingdings" panose="05000000000000000000" pitchFamily="2" charset="2"/>
                </a:rPr>
                <a:t>Can one use chiral MS for developing a CP thermal emitter?</a:t>
              </a:r>
              <a:endParaRPr lang="en-US" dirty="0">
                <a:solidFill>
                  <a:srgbClr val="FF0000"/>
                </a:solidFill>
              </a:endParaRPr>
            </a:p>
          </p:txBody>
        </p:sp>
        <p:grpSp>
          <p:nvGrpSpPr>
            <p:cNvPr id="11" name="Group 10"/>
            <p:cNvGrpSpPr/>
            <p:nvPr/>
          </p:nvGrpSpPr>
          <p:grpSpPr>
            <a:xfrm>
              <a:off x="6562229" y="5401676"/>
              <a:ext cx="2474444" cy="1270683"/>
              <a:chOff x="5775902" y="5384787"/>
              <a:chExt cx="2474444" cy="1270683"/>
            </a:xfrm>
          </p:grpSpPr>
          <p:sp>
            <p:nvSpPr>
              <p:cNvPr id="28" name="Rectangle 27"/>
              <p:cNvSpPr/>
              <p:nvPr/>
            </p:nvSpPr>
            <p:spPr bwMode="auto">
              <a:xfrm>
                <a:off x="6537903" y="5424364"/>
                <a:ext cx="944749" cy="852974"/>
              </a:xfrm>
              <a:prstGeom prst="rect">
                <a:avLst/>
              </a:prstGeom>
              <a:solidFill>
                <a:srgbClr val="00CC00"/>
              </a:solidFill>
              <a:ln w="22225" cap="flat" cmpd="sng" algn="ctr">
                <a:solidFill>
                  <a:schemeClr val="tx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22" name="Rectangle 21"/>
              <p:cNvSpPr/>
              <p:nvPr/>
            </p:nvSpPr>
            <p:spPr bwMode="auto">
              <a:xfrm>
                <a:off x="5775902" y="5426607"/>
                <a:ext cx="762001" cy="850731"/>
              </a:xfrm>
              <a:prstGeom prst="rect">
                <a:avLst/>
              </a:prstGeom>
              <a:solidFill>
                <a:schemeClr val="accent1"/>
              </a:solidFill>
              <a:ln w="22225" cap="flat" cmpd="sng" algn="ctr">
                <a:solidFill>
                  <a:schemeClr val="tx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23" name="Rectangle 22"/>
              <p:cNvSpPr/>
              <p:nvPr/>
            </p:nvSpPr>
            <p:spPr bwMode="auto">
              <a:xfrm>
                <a:off x="7494594" y="5433232"/>
                <a:ext cx="755752" cy="844106"/>
              </a:xfrm>
              <a:prstGeom prst="rect">
                <a:avLst/>
              </a:prstGeom>
              <a:solidFill>
                <a:schemeClr val="accent1"/>
              </a:solidFill>
              <a:ln w="22225" cap="flat" cmpd="sng" algn="ctr">
                <a:solidFill>
                  <a:schemeClr val="tx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24" name="TextBox 23"/>
              <p:cNvSpPr txBox="1"/>
              <p:nvPr/>
            </p:nvSpPr>
            <p:spPr>
              <a:xfrm>
                <a:off x="5882642" y="5384787"/>
                <a:ext cx="710654" cy="892552"/>
              </a:xfrm>
              <a:prstGeom prst="rect">
                <a:avLst/>
              </a:prstGeom>
              <a:noFill/>
            </p:spPr>
            <p:txBody>
              <a:bodyPr wrap="square" rtlCol="0">
                <a:spAutoFit/>
              </a:bodyPr>
              <a:lstStyle/>
              <a:p>
                <a:r>
                  <a:rPr lang="en-US" sz="2000" dirty="0" smtClean="0"/>
                  <a:t>¼ </a:t>
                </a:r>
                <a:r>
                  <a:rPr lang="en-US" sz="1600" dirty="0" smtClean="0"/>
                  <a:t>wave plate</a:t>
                </a:r>
                <a:endParaRPr lang="en-US" sz="1600" dirty="0"/>
              </a:p>
            </p:txBody>
          </p:sp>
          <p:sp>
            <p:nvSpPr>
              <p:cNvPr id="25" name="TextBox 24"/>
              <p:cNvSpPr txBox="1"/>
              <p:nvPr/>
            </p:nvSpPr>
            <p:spPr>
              <a:xfrm>
                <a:off x="7539692" y="5424364"/>
                <a:ext cx="710654" cy="892552"/>
              </a:xfrm>
              <a:prstGeom prst="rect">
                <a:avLst/>
              </a:prstGeom>
              <a:noFill/>
            </p:spPr>
            <p:txBody>
              <a:bodyPr wrap="square" rtlCol="0">
                <a:spAutoFit/>
              </a:bodyPr>
              <a:lstStyle/>
              <a:p>
                <a:r>
                  <a:rPr lang="en-US" sz="2000" dirty="0" smtClean="0"/>
                  <a:t>¼ </a:t>
                </a:r>
                <a:r>
                  <a:rPr lang="en-US" sz="1600" dirty="0" smtClean="0"/>
                  <a:t>wave plate</a:t>
                </a:r>
                <a:endParaRPr lang="en-US" sz="1600" dirty="0"/>
              </a:p>
            </p:txBody>
          </p:sp>
          <p:cxnSp>
            <p:nvCxnSpPr>
              <p:cNvPr id="26" name="Straight Arrow Connector 25"/>
              <p:cNvCxnSpPr/>
              <p:nvPr/>
            </p:nvCxnSpPr>
            <p:spPr bwMode="auto">
              <a:xfrm flipV="1">
                <a:off x="6759209" y="5429164"/>
                <a:ext cx="331128" cy="848174"/>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sp>
            <p:nvSpPr>
              <p:cNvPr id="27" name="TextBox 26"/>
              <p:cNvSpPr txBox="1"/>
              <p:nvPr/>
            </p:nvSpPr>
            <p:spPr>
              <a:xfrm>
                <a:off x="6478605" y="6316916"/>
                <a:ext cx="1057406" cy="338554"/>
              </a:xfrm>
              <a:prstGeom prst="rect">
                <a:avLst/>
              </a:prstGeom>
              <a:noFill/>
            </p:spPr>
            <p:txBody>
              <a:bodyPr wrap="square" rtlCol="0">
                <a:spAutoFit/>
              </a:bodyPr>
              <a:lstStyle/>
              <a:p>
                <a:r>
                  <a:rPr lang="en-US" sz="1600" dirty="0" smtClean="0"/>
                  <a:t>polarizer</a:t>
                </a:r>
                <a:endParaRPr lang="en-US" sz="1600" dirty="0"/>
              </a:p>
            </p:txBody>
          </p:sp>
        </p:grpSp>
        <p:pic>
          <p:nvPicPr>
            <p:cNvPr id="30"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2166" y="5351259"/>
              <a:ext cx="1294748" cy="1369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cap="flat" cmpd="sng" algn="ctr">
                  <a:solidFill>
                    <a:schemeClr val="tx1"/>
                  </a:solidFill>
                  <a:prstDash val="solid"/>
                  <a:miter lim="800000"/>
                  <a:headEnd type="none" w="med" len="med"/>
                  <a:tailEnd type="none" w="lg" len="med"/>
                </a14:hiddenLine>
              </a:ext>
            </a:extLst>
          </p:spPr>
        </p:pic>
        <p:sp>
          <p:nvSpPr>
            <p:cNvPr id="12" name="TextBox 11"/>
            <p:cNvSpPr txBox="1"/>
            <p:nvPr/>
          </p:nvSpPr>
          <p:spPr>
            <a:xfrm>
              <a:off x="6015784" y="5577840"/>
              <a:ext cx="294117" cy="523220"/>
            </a:xfrm>
            <a:prstGeom prst="rect">
              <a:avLst/>
            </a:prstGeom>
            <a:noFill/>
          </p:spPr>
          <p:txBody>
            <a:bodyPr wrap="square" rtlCol="0">
              <a:spAutoFit/>
            </a:bodyPr>
            <a:lstStyle/>
            <a:p>
              <a:r>
                <a:rPr lang="en-US" sz="2800" dirty="0" smtClean="0"/>
                <a:t>=</a:t>
              </a:r>
              <a:endParaRPr lang="en-US" sz="2800" dirty="0"/>
            </a:p>
          </p:txBody>
        </p:sp>
      </p:grpSp>
    </p:spTree>
    <p:extLst>
      <p:ext uri="{BB962C8B-B14F-4D97-AF65-F5344CB8AC3E}">
        <p14:creationId xmlns:p14="http://schemas.microsoft.com/office/powerpoint/2010/main" val="281085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69962" y="0"/>
            <a:ext cx="7945437" cy="838200"/>
          </a:xfrm>
        </p:spPr>
        <p:txBody>
          <a:bodyPr/>
          <a:lstStyle/>
          <a:p>
            <a:r>
              <a:rPr lang="en-US" sz="3600" b="1" dirty="0" smtClean="0">
                <a:solidFill>
                  <a:srgbClr val="990099"/>
                </a:solidFill>
                <a:latin typeface="Times New Roman" pitchFamily="18" charset="0"/>
              </a:rPr>
              <a:t>Super-Chiral </a:t>
            </a:r>
            <a:r>
              <a:rPr lang="en-US" sz="3600" b="1" dirty="0" err="1" smtClean="0">
                <a:solidFill>
                  <a:srgbClr val="990099"/>
                </a:solidFill>
                <a:latin typeface="Times New Roman" pitchFamily="18" charset="0"/>
              </a:rPr>
              <a:t>Metasurfaces</a:t>
            </a:r>
            <a:endParaRPr lang="en-US" sz="3600" b="1" dirty="0" smtClean="0">
              <a:solidFill>
                <a:srgbClr val="990099"/>
              </a:solidFill>
              <a:latin typeface="Times New Roman" pitchFamily="18" charset="0"/>
            </a:endParaRPr>
          </a:p>
        </p:txBody>
      </p:sp>
      <p:pic>
        <p:nvPicPr>
          <p:cNvPr id="27666" name="Picture 16"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8"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003" t="5634" r="6998" b="2720"/>
          <a:stretch/>
        </p:blipFill>
        <p:spPr>
          <a:xfrm>
            <a:off x="28353" y="1447800"/>
            <a:ext cx="4552507" cy="3296642"/>
          </a:xfrm>
          <a:prstGeom prst="rect">
            <a:avLst/>
          </a:prstGeom>
        </p:spPr>
      </p:pic>
      <mc:AlternateContent xmlns:mc="http://schemas.openxmlformats.org/markup-compatibility/2006" xmlns:a14="http://schemas.microsoft.com/office/drawing/2010/main">
        <mc:Choice Requires="a14">
          <p:sp>
            <p:nvSpPr>
              <p:cNvPr id="53" name="TextBox 52"/>
              <p:cNvSpPr txBox="1"/>
              <p:nvPr/>
            </p:nvSpPr>
            <p:spPr>
              <a:xfrm>
                <a:off x="295344" y="952096"/>
                <a:ext cx="8828392" cy="400110"/>
              </a:xfrm>
              <a:prstGeom prst="rect">
                <a:avLst/>
              </a:prstGeom>
              <a:noFill/>
            </p:spPr>
            <p:txBody>
              <a:bodyPr wrap="square" rtlCol="0">
                <a:spAutoFit/>
              </a:bodyPr>
              <a:lstStyle/>
              <a:p>
                <a:r>
                  <a:rPr lang="en-US" sz="2000" dirty="0" smtClean="0"/>
                  <a:t>Objective: </a:t>
                </a:r>
                <a14:m>
                  <m:oMath xmlns:m="http://schemas.openxmlformats.org/officeDocument/2006/math">
                    <m:sSub>
                      <m:sSubPr>
                        <m:ctrlPr>
                          <a:rPr lang="en-US" sz="2000" b="1" i="1" smtClean="0">
                            <a:latin typeface="Cambria Math"/>
                          </a:rPr>
                        </m:ctrlPr>
                      </m:sSubPr>
                      <m:e>
                        <m:r>
                          <a:rPr lang="en-US" sz="2000" b="1" i="1" smtClean="0">
                            <a:latin typeface="Cambria Math"/>
                          </a:rPr>
                          <m:t>𝑻</m:t>
                        </m:r>
                      </m:e>
                      <m:sub>
                        <m:r>
                          <a:rPr lang="en-US" sz="2000" b="1" i="1" smtClean="0">
                            <a:latin typeface="Cambria Math"/>
                          </a:rPr>
                          <m:t>𝑹𝑹</m:t>
                        </m:r>
                      </m:sub>
                    </m:sSub>
                    <m:r>
                      <a:rPr lang="en-US" sz="2000" b="1" i="1" smtClean="0">
                        <a:latin typeface="Cambria Math"/>
                      </a:rPr>
                      <m:t>+</m:t>
                    </m:r>
                    <m:sSub>
                      <m:sSubPr>
                        <m:ctrlPr>
                          <a:rPr lang="en-US" sz="2000" b="1" i="1" smtClean="0">
                            <a:latin typeface="Cambria Math"/>
                          </a:rPr>
                        </m:ctrlPr>
                      </m:sSubPr>
                      <m:e>
                        <m:r>
                          <a:rPr lang="en-US" sz="2000" b="1" i="1" smtClean="0">
                            <a:latin typeface="Cambria Math"/>
                          </a:rPr>
                          <m:t>𝑻</m:t>
                        </m:r>
                      </m:e>
                      <m:sub>
                        <m:r>
                          <a:rPr lang="en-US" sz="2000" b="1" i="1" smtClean="0">
                            <a:latin typeface="Cambria Math"/>
                          </a:rPr>
                          <m:t>𝑹𝑳</m:t>
                        </m:r>
                      </m:sub>
                    </m:sSub>
                    <m:r>
                      <a:rPr lang="en-US" sz="2000" b="1" i="1" smtClean="0">
                        <a:latin typeface="Cambria Math"/>
                      </a:rPr>
                      <m:t>≪</m:t>
                    </m:r>
                    <m:sSub>
                      <m:sSubPr>
                        <m:ctrlPr>
                          <a:rPr lang="en-US" sz="2000" i="1">
                            <a:latin typeface="Cambria Math"/>
                          </a:rPr>
                        </m:ctrlPr>
                      </m:sSubPr>
                      <m:e>
                        <m:r>
                          <a:rPr lang="en-US" sz="2000" i="1">
                            <a:latin typeface="Cambria Math"/>
                          </a:rPr>
                          <m:t>𝑻</m:t>
                        </m:r>
                      </m:e>
                      <m:sub>
                        <m:r>
                          <a:rPr lang="en-US" sz="2000" b="1" i="1" smtClean="0">
                            <a:latin typeface="Cambria Math"/>
                          </a:rPr>
                          <m:t>𝑳𝑳</m:t>
                        </m:r>
                      </m:sub>
                    </m:sSub>
                    <m:r>
                      <a:rPr lang="en-US" sz="2000" i="1">
                        <a:latin typeface="Cambria Math"/>
                      </a:rPr>
                      <m:t>+</m:t>
                    </m:r>
                    <m:sSub>
                      <m:sSubPr>
                        <m:ctrlPr>
                          <a:rPr lang="en-US" sz="2000" i="1">
                            <a:latin typeface="Cambria Math"/>
                          </a:rPr>
                        </m:ctrlPr>
                      </m:sSubPr>
                      <m:e>
                        <m:r>
                          <a:rPr lang="en-US" sz="2000" i="1">
                            <a:latin typeface="Cambria Math"/>
                          </a:rPr>
                          <m:t>𝑻</m:t>
                        </m:r>
                      </m:e>
                      <m:sub>
                        <m:r>
                          <a:rPr lang="en-US" sz="2000" i="1">
                            <a:latin typeface="Cambria Math"/>
                          </a:rPr>
                          <m:t>𝑳𝑹</m:t>
                        </m:r>
                      </m:sub>
                    </m:sSub>
                  </m:oMath>
                </a14:m>
                <a:r>
                  <a:rPr lang="en-US" sz="2000" dirty="0" smtClean="0">
                    <a:sym typeface="Wingdings" panose="05000000000000000000" pitchFamily="2" charset="2"/>
                  </a:rPr>
                  <a:t> </a:t>
                </a:r>
                <a:r>
                  <a:rPr lang="en-US" sz="2000" dirty="0">
                    <a:sym typeface="Wingdings" panose="05000000000000000000" pitchFamily="2" charset="2"/>
                  </a:rPr>
                  <a:t>h</a:t>
                </a:r>
                <a:r>
                  <a:rPr lang="en-US" sz="2000" dirty="0" smtClean="0">
                    <a:sym typeface="Wingdings" panose="05000000000000000000" pitchFamily="2" charset="2"/>
                  </a:rPr>
                  <a:t>igh </a:t>
                </a:r>
                <a:r>
                  <a:rPr lang="en-US" sz="2000" dirty="0">
                    <a:sym typeface="Wingdings" panose="05000000000000000000" pitchFamily="2" charset="2"/>
                  </a:rPr>
                  <a:t>D</a:t>
                </a:r>
                <a:r>
                  <a:rPr lang="en-US" sz="2000" dirty="0" smtClean="0">
                    <a:sym typeface="Wingdings" panose="05000000000000000000" pitchFamily="2" charset="2"/>
                  </a:rPr>
                  <a:t>egree of Circular Polarization</a:t>
                </a:r>
                <a:endParaRPr lang="en-US" sz="2000" dirty="0"/>
              </a:p>
            </p:txBody>
          </p:sp>
        </mc:Choice>
        <mc:Fallback xmlns="">
          <p:sp>
            <p:nvSpPr>
              <p:cNvPr id="53" name="TextBox 52"/>
              <p:cNvSpPr txBox="1">
                <a:spLocks noRot="1" noChangeAspect="1" noMove="1" noResize="1" noEditPoints="1" noAdjustHandles="1" noChangeArrowheads="1" noChangeShapeType="1" noTextEdit="1"/>
              </p:cNvSpPr>
              <p:nvPr/>
            </p:nvSpPr>
            <p:spPr>
              <a:xfrm>
                <a:off x="295344" y="952096"/>
                <a:ext cx="8828392" cy="400110"/>
              </a:xfrm>
              <a:prstGeom prst="rect">
                <a:avLst/>
              </a:prstGeom>
              <a:blipFill rotWithShape="1">
                <a:blip r:embed="rId5" cstate="print"/>
                <a:stretch>
                  <a:fillRect l="-690" t="-6061"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445498" y="1752600"/>
                <a:ext cx="2220566" cy="646331"/>
              </a:xfrm>
              <a:prstGeom prst="rect">
                <a:avLst/>
              </a:prstGeom>
              <a:noFill/>
            </p:spPr>
            <p:txBody>
              <a:bodyPr wrap="square" rtlCol="0">
                <a:spAutoFit/>
              </a:bodyPr>
              <a:lstStyle/>
              <a:p>
                <a14:m>
                  <m:oMath xmlns:m="http://schemas.openxmlformats.org/officeDocument/2006/math">
                    <m:sSub>
                      <m:sSubPr>
                        <m:ctrlPr>
                          <a:rPr lang="en-US" i="1" smtClean="0">
                            <a:latin typeface="Cambria Math"/>
                          </a:rPr>
                        </m:ctrlPr>
                      </m:sSubPr>
                      <m:e>
                        <m:r>
                          <a:rPr lang="en-US" b="1" i="1" smtClean="0">
                            <a:latin typeface="Cambria Math"/>
                          </a:rPr>
                          <m:t>𝑻</m:t>
                        </m:r>
                      </m:e>
                      <m:sub>
                        <m:r>
                          <a:rPr lang="en-US" b="1" i="1" smtClean="0">
                            <a:latin typeface="Cambria Math"/>
                          </a:rPr>
                          <m:t>𝑳𝑳</m:t>
                        </m:r>
                      </m:sub>
                    </m:sSub>
                    <m:r>
                      <a:rPr lang="en-US" b="1" i="1" smtClean="0">
                        <a:latin typeface="Cambria Math"/>
                      </a:rPr>
                      <m:t>=</m:t>
                    </m:r>
                    <m:sSub>
                      <m:sSubPr>
                        <m:ctrlPr>
                          <a:rPr lang="en-US" i="1" smtClean="0">
                            <a:latin typeface="Cambria Math"/>
                          </a:rPr>
                        </m:ctrlPr>
                      </m:sSubPr>
                      <m:e>
                        <m:r>
                          <a:rPr lang="en-US" b="1" i="1" smtClean="0">
                            <a:latin typeface="Cambria Math"/>
                          </a:rPr>
                          <m:t>𝑻</m:t>
                        </m:r>
                      </m:e>
                      <m:sub>
                        <m:r>
                          <a:rPr lang="en-US" b="1" i="1" smtClean="0">
                            <a:latin typeface="Cambria Math"/>
                          </a:rPr>
                          <m:t>𝑹𝑹</m:t>
                        </m:r>
                      </m:sub>
                    </m:sSub>
                    <m:r>
                      <a:rPr lang="en-US" b="1" i="1" smtClean="0">
                        <a:latin typeface="Cambria Math"/>
                      </a:rPr>
                      <m:t>≈</m:t>
                    </m:r>
                    <m:r>
                      <a:rPr lang="en-US" b="1" i="0" smtClean="0">
                        <a:latin typeface="Cambria Math"/>
                      </a:rPr>
                      <m:t>𝟎</m:t>
                    </m:r>
                  </m:oMath>
                </a14:m>
                <a:r>
                  <a:rPr lang="en-US" dirty="0" smtClean="0"/>
                  <a:t> and </a:t>
                </a:r>
                <a14:m>
                  <m:oMath xmlns:m="http://schemas.openxmlformats.org/officeDocument/2006/math">
                    <m:sSub>
                      <m:sSubPr>
                        <m:ctrlPr>
                          <a:rPr lang="en-US" i="1">
                            <a:latin typeface="Cambria Math"/>
                          </a:rPr>
                        </m:ctrlPr>
                      </m:sSubPr>
                      <m:e>
                        <m:r>
                          <a:rPr lang="en-US" b="1" i="1">
                            <a:latin typeface="Cambria Math"/>
                          </a:rPr>
                          <m:t>𝑻</m:t>
                        </m:r>
                      </m:e>
                      <m:sub>
                        <m:r>
                          <a:rPr lang="en-US" b="1" i="1" smtClean="0">
                            <a:latin typeface="Cambria Math"/>
                          </a:rPr>
                          <m:t>𝑹</m:t>
                        </m:r>
                        <m:r>
                          <a:rPr lang="en-US" b="1" i="1">
                            <a:latin typeface="Cambria Math"/>
                          </a:rPr>
                          <m:t>𝑳</m:t>
                        </m:r>
                      </m:sub>
                    </m:sSub>
                    <m:r>
                      <a:rPr lang="en-US" b="1" i="1" smtClean="0">
                        <a:latin typeface="Cambria Math"/>
                      </a:rPr>
                      <m:t>=</m:t>
                    </m:r>
                    <m:r>
                      <a:rPr lang="en-US" b="1" i="1" smtClean="0">
                        <a:latin typeface="Cambria Math"/>
                      </a:rPr>
                      <m:t>𝟎</m:t>
                    </m:r>
                  </m:oMath>
                </a14:m>
                <a:r>
                  <a:rPr lang="en-US" dirty="0" smtClean="0"/>
                  <a:t>, </a:t>
                </a:r>
                <a14:m>
                  <m:oMath xmlns:m="http://schemas.openxmlformats.org/officeDocument/2006/math">
                    <m:sSub>
                      <m:sSubPr>
                        <m:ctrlPr>
                          <a:rPr lang="en-US" i="1">
                            <a:latin typeface="Cambria Math"/>
                          </a:rPr>
                        </m:ctrlPr>
                      </m:sSubPr>
                      <m:e>
                        <m:r>
                          <a:rPr lang="en-US" b="1" i="1">
                            <a:latin typeface="Cambria Math"/>
                          </a:rPr>
                          <m:t>𝑻</m:t>
                        </m:r>
                      </m:e>
                      <m:sub>
                        <m:r>
                          <a:rPr lang="en-US" b="1" i="1">
                            <a:latin typeface="Cambria Math"/>
                          </a:rPr>
                          <m:t>𝑳𝑹</m:t>
                        </m:r>
                      </m:sub>
                    </m:sSub>
                    <m:r>
                      <a:rPr lang="en-US" b="1" i="1" smtClean="0">
                        <a:latin typeface="Cambria Math"/>
                      </a:rPr>
                      <m:t>≈</m:t>
                    </m:r>
                    <m:r>
                      <a:rPr lang="en-US" b="1" i="1" smtClean="0">
                        <a:latin typeface="Cambria Math"/>
                      </a:rPr>
                      <m:t>𝟏</m:t>
                    </m:r>
                  </m:oMath>
                </a14:m>
                <a:endParaRPr lang="en-US" dirty="0" smtClean="0"/>
              </a:p>
            </p:txBody>
          </p:sp>
        </mc:Choice>
        <mc:Fallback xmlns="">
          <p:sp>
            <p:nvSpPr>
              <p:cNvPr id="54" name="TextBox 53"/>
              <p:cNvSpPr txBox="1">
                <a:spLocks noRot="1" noChangeAspect="1" noMove="1" noResize="1" noEditPoints="1" noAdjustHandles="1" noChangeArrowheads="1" noChangeShapeType="1" noTextEdit="1"/>
              </p:cNvSpPr>
              <p:nvPr/>
            </p:nvSpPr>
            <p:spPr>
              <a:xfrm>
                <a:off x="445498" y="1752600"/>
                <a:ext cx="2220566" cy="646331"/>
              </a:xfrm>
              <a:prstGeom prst="rect">
                <a:avLst/>
              </a:prstGeom>
              <a:blipFill rotWithShape="1">
                <a:blip r:embed="rId6" cstate="print"/>
                <a:stretch>
                  <a:fillRect t="-4717" r="-275" b="-13208"/>
                </a:stretch>
              </a:blipFill>
            </p:spPr>
            <p:txBody>
              <a:bodyPr/>
              <a:lstStyle/>
              <a:p>
                <a:r>
                  <a:rPr lang="en-US">
                    <a:noFill/>
                  </a:rPr>
                  <a:t> </a:t>
                </a:r>
              </a:p>
            </p:txBody>
          </p:sp>
        </mc:Fallback>
      </mc:AlternateContent>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5998" t="5686" r="7001" b="1180"/>
          <a:stretch/>
        </p:blipFill>
        <p:spPr>
          <a:xfrm>
            <a:off x="4527211" y="1446026"/>
            <a:ext cx="4628423" cy="3298416"/>
          </a:xfrm>
          <a:prstGeom prst="rect">
            <a:avLst/>
          </a:prstGeom>
        </p:spPr>
      </p:pic>
      <p:sp>
        <p:nvSpPr>
          <p:cNvPr id="56" name="TextBox 55"/>
          <p:cNvSpPr txBox="1"/>
          <p:nvPr/>
        </p:nvSpPr>
        <p:spPr>
          <a:xfrm>
            <a:off x="329014" y="4744442"/>
            <a:ext cx="4314560" cy="646331"/>
          </a:xfrm>
          <a:prstGeom prst="rect">
            <a:avLst/>
          </a:prstGeom>
          <a:noFill/>
        </p:spPr>
        <p:txBody>
          <a:bodyPr wrap="square" rtlCol="0">
            <a:spAutoFit/>
          </a:bodyPr>
          <a:lstStyle/>
          <a:p>
            <a:r>
              <a:rPr lang="en-US" dirty="0" smtClean="0"/>
              <a:t>Only RCP gets transmitted. And when it does, it gets flipped into LCP!</a:t>
            </a:r>
          </a:p>
        </p:txBody>
      </p:sp>
      <p:sp>
        <p:nvSpPr>
          <p:cNvPr id="60" name="TextBox 59"/>
          <p:cNvSpPr txBox="1"/>
          <p:nvPr/>
        </p:nvSpPr>
        <p:spPr>
          <a:xfrm>
            <a:off x="4795930" y="4763935"/>
            <a:ext cx="4327806" cy="646331"/>
          </a:xfrm>
          <a:prstGeom prst="rect">
            <a:avLst/>
          </a:prstGeom>
          <a:noFill/>
        </p:spPr>
        <p:txBody>
          <a:bodyPr wrap="square" rtlCol="0">
            <a:spAutoFit/>
          </a:bodyPr>
          <a:lstStyle/>
          <a:p>
            <a:r>
              <a:rPr lang="en-US" dirty="0" smtClean="0"/>
              <a:t>All of LCP gets reflected…as LCP </a:t>
            </a:r>
            <a:r>
              <a:rPr lang="en-US" dirty="0" smtClean="0">
                <a:sym typeface="Wingdings" panose="05000000000000000000" pitchFamily="2" charset="2"/>
              </a:rPr>
              <a:t>Super-Chiral Mirror!</a:t>
            </a:r>
            <a:endParaRPr lang="en-US" dirty="0" smtClean="0"/>
          </a:p>
        </p:txBody>
      </p:sp>
      <mc:AlternateContent xmlns:mc="http://schemas.openxmlformats.org/markup-compatibility/2006" xmlns:a14="http://schemas.microsoft.com/office/drawing/2010/main">
        <mc:Choice Requires="a14">
          <p:sp>
            <p:nvSpPr>
              <p:cNvPr id="61" name="TextBox 60"/>
              <p:cNvSpPr txBox="1"/>
              <p:nvPr/>
            </p:nvSpPr>
            <p:spPr>
              <a:xfrm>
                <a:off x="4922520" y="1752600"/>
                <a:ext cx="2220566" cy="646331"/>
              </a:xfrm>
              <a:prstGeom prst="rect">
                <a:avLst/>
              </a:prstGeom>
              <a:noFill/>
            </p:spPr>
            <p:txBody>
              <a:bodyPr wrap="square" rtlCol="0">
                <a:spAutoFit/>
              </a:bodyPr>
              <a:lstStyle/>
              <a:p>
                <a14:m>
                  <m:oMath xmlns:m="http://schemas.openxmlformats.org/officeDocument/2006/math">
                    <m:sSub>
                      <m:sSubPr>
                        <m:ctrlPr>
                          <a:rPr lang="en-US" i="1" smtClean="0">
                            <a:latin typeface="Cambria Math"/>
                          </a:rPr>
                        </m:ctrlPr>
                      </m:sSubPr>
                      <m:e>
                        <m:r>
                          <a:rPr lang="en-US" b="1" i="1" smtClean="0">
                            <a:latin typeface="Cambria Math"/>
                          </a:rPr>
                          <m:t>𝑹</m:t>
                        </m:r>
                      </m:e>
                      <m:sub>
                        <m:r>
                          <a:rPr lang="en-US" b="1" i="1" smtClean="0">
                            <a:latin typeface="Cambria Math"/>
                          </a:rPr>
                          <m:t>𝑳𝑹</m:t>
                        </m:r>
                      </m:sub>
                    </m:sSub>
                    <m:r>
                      <a:rPr lang="en-US" b="1" i="1" smtClean="0">
                        <a:latin typeface="Cambria Math"/>
                      </a:rPr>
                      <m:t>=</m:t>
                    </m:r>
                    <m:sSub>
                      <m:sSubPr>
                        <m:ctrlPr>
                          <a:rPr lang="en-US" i="1" smtClean="0">
                            <a:latin typeface="Cambria Math"/>
                          </a:rPr>
                        </m:ctrlPr>
                      </m:sSubPr>
                      <m:e>
                        <m:r>
                          <a:rPr lang="en-US" b="1" i="1" smtClean="0">
                            <a:latin typeface="Cambria Math"/>
                          </a:rPr>
                          <m:t>𝑻</m:t>
                        </m:r>
                      </m:e>
                      <m:sub>
                        <m:r>
                          <a:rPr lang="en-US" b="1" i="1" smtClean="0">
                            <a:latin typeface="Cambria Math"/>
                          </a:rPr>
                          <m:t>𝑹𝑳</m:t>
                        </m:r>
                      </m:sub>
                    </m:sSub>
                    <m:r>
                      <a:rPr lang="en-US" b="1" i="0" smtClean="0">
                        <a:latin typeface="Cambria Math"/>
                      </a:rPr>
                      <m:t>=</m:t>
                    </m:r>
                    <m:r>
                      <a:rPr lang="en-US" b="1" i="0" smtClean="0">
                        <a:latin typeface="Cambria Math"/>
                      </a:rPr>
                      <m:t>𝟎</m:t>
                    </m:r>
                  </m:oMath>
                </a14:m>
                <a:r>
                  <a:rPr lang="en-US" dirty="0" smtClean="0"/>
                  <a:t> and </a:t>
                </a:r>
                <a14:m>
                  <m:oMath xmlns:m="http://schemas.openxmlformats.org/officeDocument/2006/math">
                    <m:sSub>
                      <m:sSubPr>
                        <m:ctrlPr>
                          <a:rPr lang="en-US" i="1">
                            <a:latin typeface="Cambria Math"/>
                          </a:rPr>
                        </m:ctrlPr>
                      </m:sSubPr>
                      <m:e>
                        <m:r>
                          <a:rPr lang="en-US" b="1" i="1" smtClean="0">
                            <a:latin typeface="Cambria Math"/>
                          </a:rPr>
                          <m:t>𝑹</m:t>
                        </m:r>
                      </m:e>
                      <m:sub>
                        <m:r>
                          <a:rPr lang="en-US" b="1" i="1" smtClean="0">
                            <a:latin typeface="Cambria Math"/>
                          </a:rPr>
                          <m:t>𝑹𝑹</m:t>
                        </m:r>
                      </m:sub>
                    </m:sSub>
                    <m:r>
                      <a:rPr lang="en-US" b="1" i="1" smtClean="0">
                        <a:latin typeface="Cambria Math"/>
                      </a:rPr>
                      <m:t>≈</m:t>
                    </m:r>
                    <m:r>
                      <a:rPr lang="en-US" b="1" i="1" smtClean="0">
                        <a:latin typeface="Cambria Math"/>
                      </a:rPr>
                      <m:t>𝟎</m:t>
                    </m:r>
                  </m:oMath>
                </a14:m>
                <a:r>
                  <a:rPr lang="en-US" dirty="0" smtClean="0"/>
                  <a:t>, </a:t>
                </a:r>
                <a14:m>
                  <m:oMath xmlns:m="http://schemas.openxmlformats.org/officeDocument/2006/math">
                    <m:sSub>
                      <m:sSubPr>
                        <m:ctrlPr>
                          <a:rPr lang="en-US" i="1">
                            <a:latin typeface="Cambria Math"/>
                          </a:rPr>
                        </m:ctrlPr>
                      </m:sSubPr>
                      <m:e>
                        <m:r>
                          <a:rPr lang="en-US" b="1" i="1" smtClean="0">
                            <a:latin typeface="Cambria Math"/>
                          </a:rPr>
                          <m:t>𝑹</m:t>
                        </m:r>
                      </m:e>
                      <m:sub>
                        <m:r>
                          <a:rPr lang="en-US" b="1" i="1">
                            <a:latin typeface="Cambria Math"/>
                          </a:rPr>
                          <m:t>𝑳</m:t>
                        </m:r>
                        <m:r>
                          <a:rPr lang="en-US" b="1" i="1" smtClean="0">
                            <a:latin typeface="Cambria Math"/>
                          </a:rPr>
                          <m:t>𝑳</m:t>
                        </m:r>
                      </m:sub>
                    </m:sSub>
                    <m:r>
                      <a:rPr lang="en-US" b="1" i="1" smtClean="0">
                        <a:latin typeface="Cambria Math"/>
                      </a:rPr>
                      <m:t>≈</m:t>
                    </m:r>
                    <m:r>
                      <a:rPr lang="en-US" b="1" i="1" smtClean="0">
                        <a:latin typeface="Cambria Math"/>
                      </a:rPr>
                      <m:t>𝟏</m:t>
                    </m:r>
                  </m:oMath>
                </a14:m>
                <a:endParaRPr lang="en-US" dirty="0" smtClean="0"/>
              </a:p>
            </p:txBody>
          </p:sp>
        </mc:Choice>
        <mc:Fallback xmlns="">
          <p:sp>
            <p:nvSpPr>
              <p:cNvPr id="61" name="TextBox 60"/>
              <p:cNvSpPr txBox="1">
                <a:spLocks noRot="1" noChangeAspect="1" noMove="1" noResize="1" noEditPoints="1" noAdjustHandles="1" noChangeArrowheads="1" noChangeShapeType="1" noTextEdit="1"/>
              </p:cNvSpPr>
              <p:nvPr/>
            </p:nvSpPr>
            <p:spPr>
              <a:xfrm>
                <a:off x="4922520" y="1752600"/>
                <a:ext cx="2220566" cy="646331"/>
              </a:xfrm>
              <a:prstGeom prst="rect">
                <a:avLst/>
              </a:prstGeom>
              <a:blipFill rotWithShape="1">
                <a:blip r:embed="rId8" cstate="print"/>
                <a:stretch>
                  <a:fillRect t="-4717" r="-824"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388031" y="5486400"/>
                <a:ext cx="8165102" cy="1302729"/>
              </a:xfrm>
              <a:prstGeom prst="rect">
                <a:avLst/>
              </a:prstGeom>
              <a:solidFill>
                <a:srgbClr val="92D050"/>
              </a:solidFill>
              <a:ln>
                <a:solidFill>
                  <a:srgbClr val="000099"/>
                </a:solidFill>
              </a:ln>
            </p:spPr>
            <p:txBody>
              <a:bodyPr wrap="square" rtlCol="0">
                <a:spAutoFit/>
              </a:bodyPr>
              <a:lstStyle/>
              <a:p>
                <a:pPr>
                  <a:spcBef>
                    <a:spcPts val="600"/>
                  </a:spcBef>
                  <a:buFont typeface="Arial" panose="020B0604020202020204" pitchFamily="34" charset="0"/>
                  <a:buChar char="•"/>
                </a:pPr>
                <a:r>
                  <a:rPr lang="en-US" dirty="0" smtClean="0"/>
                  <a:t>The effect does not require (a) dissipation, (b) substrate/air mismatch,  (c) non-normal incidence</a:t>
                </a:r>
                <a:r>
                  <a:rPr lang="en-US" dirty="0"/>
                  <a:t> </a:t>
                </a:r>
                <a:r>
                  <a:rPr lang="en-US" dirty="0" smtClean="0">
                    <a:sym typeface="Wingdings" panose="05000000000000000000" pitchFamily="2" charset="2"/>
                  </a:rPr>
                  <a:t> [¼ </a:t>
                </a:r>
                <a14:m>
                  <m:oMath xmlns:m="http://schemas.openxmlformats.org/officeDocument/2006/math">
                    <m:r>
                      <a:rPr lang="en-US" b="1" i="1" smtClean="0">
                        <a:latin typeface="Cambria Math"/>
                        <a:sym typeface="Wingdings" panose="05000000000000000000" pitchFamily="2" charset="2"/>
                      </a:rPr>
                      <m:t>𝝀</m:t>
                    </m:r>
                  </m:oMath>
                </a14:m>
                <a:r>
                  <a:rPr lang="en-US" dirty="0" smtClean="0">
                    <a:sym typeface="Wingdings" panose="05000000000000000000" pitchFamily="2" charset="2"/>
                  </a:rPr>
                  <a:t>plate + polarizer + ¼</a:t>
                </a:r>
                <a14:m>
                  <m:oMath xmlns:m="http://schemas.openxmlformats.org/officeDocument/2006/math">
                    <m:r>
                      <a:rPr lang="en-US" b="1" i="1" smtClean="0">
                        <a:latin typeface="Cambria Math"/>
                        <a:sym typeface="Wingdings" panose="05000000000000000000" pitchFamily="2" charset="2"/>
                      </a:rPr>
                      <m:t>𝝀</m:t>
                    </m:r>
                  </m:oMath>
                </a14:m>
                <a:r>
                  <a:rPr lang="en-US" dirty="0" smtClean="0">
                    <a:sym typeface="Wingdings" panose="05000000000000000000" pitchFamily="2" charset="2"/>
                  </a:rPr>
                  <a:t>plate] 1</a:t>
                </a:r>
                <a14:m>
                  <m:oMath xmlns:m="http://schemas.openxmlformats.org/officeDocument/2006/math">
                    <m:r>
                      <a:rPr lang="en-US" b="1" i="1" smtClean="0">
                        <a:latin typeface="Cambria Math"/>
                        <a:sym typeface="Wingdings" panose="05000000000000000000" pitchFamily="2" charset="2"/>
                      </a:rPr>
                      <m:t>𝝁</m:t>
                    </m:r>
                    <m:r>
                      <a:rPr lang="en-US" b="1" i="1" smtClean="0">
                        <a:latin typeface="Cambria Math"/>
                        <a:sym typeface="Wingdings" panose="05000000000000000000" pitchFamily="2" charset="2"/>
                      </a:rPr>
                      <m:t>𝒎</m:t>
                    </m:r>
                  </m:oMath>
                </a14:m>
                <a:r>
                  <a:rPr lang="en-US" dirty="0" smtClean="0"/>
                  <a:t> thick!</a:t>
                </a:r>
              </a:p>
              <a:p>
                <a:pPr>
                  <a:spcBef>
                    <a:spcPts val="600"/>
                  </a:spcBef>
                  <a:buFont typeface="Arial" panose="020B0604020202020204" pitchFamily="34" charset="0"/>
                  <a:buChar char="•"/>
                </a:pPr>
                <a:r>
                  <a:rPr lang="en-US" dirty="0" smtClean="0"/>
                  <a:t>It requires finite thickness (</a:t>
                </a:r>
                <a14:m>
                  <m:oMath xmlns:m="http://schemas.openxmlformats.org/officeDocument/2006/math">
                    <m:r>
                      <a:rPr lang="en-US" b="1" i="1" smtClean="0">
                        <a:latin typeface="Cambria Math"/>
                      </a:rPr>
                      <m:t>𝒉</m:t>
                    </m:r>
                    <m:r>
                      <a:rPr lang="en-US" b="1" i="1" smtClean="0">
                        <a:latin typeface="Cambria Math"/>
                      </a:rPr>
                      <m:t>≈</m:t>
                    </m:r>
                    <m:r>
                      <a:rPr lang="en-US" b="1" i="1" smtClean="0">
                        <a:latin typeface="Cambria Math"/>
                      </a:rPr>
                      <m:t>𝝀</m:t>
                    </m:r>
                    <m:r>
                      <a:rPr lang="en-US" b="1" i="1" smtClean="0">
                        <a:latin typeface="Cambria Math"/>
                      </a:rPr>
                      <m:t>/</m:t>
                    </m:r>
                    <m:r>
                      <a:rPr lang="en-US" b="1" i="1" smtClean="0">
                        <a:latin typeface="Cambria Math"/>
                      </a:rPr>
                      <m:t>𝟒</m:t>
                    </m:r>
                  </m:oMath>
                </a14:m>
                <a:r>
                  <a:rPr lang="en-US" dirty="0" smtClean="0">
                    <a:sym typeface="Wingdings" panose="05000000000000000000" pitchFamily="2" charset="2"/>
                  </a:rPr>
                  <a:t> impossible with noble metals</a:t>
                </a:r>
                <a:r>
                  <a:rPr lang="en-US" dirty="0" smtClean="0"/>
                  <a:t>), periodicity, and bi-anisotropy (</a:t>
                </a:r>
                <a14:m>
                  <m:oMath xmlns:m="http://schemas.openxmlformats.org/officeDocument/2006/math">
                    <m:sSub>
                      <m:sSubPr>
                        <m:ctrlPr>
                          <a:rPr lang="en-US" b="1" i="1" smtClean="0">
                            <a:latin typeface="Cambria Math"/>
                          </a:rPr>
                        </m:ctrlPr>
                      </m:sSubPr>
                      <m:e>
                        <m:r>
                          <a:rPr lang="en-US" b="1" i="1" smtClean="0">
                            <a:latin typeface="Cambria Math"/>
                          </a:rPr>
                          <m:t>𝑴</m:t>
                        </m:r>
                      </m:e>
                      <m:sub>
                        <m:r>
                          <a:rPr lang="en-US" b="1" i="1" smtClean="0">
                            <a:latin typeface="Cambria Math"/>
                          </a:rPr>
                          <m:t>𝒛</m:t>
                        </m:r>
                      </m:sub>
                    </m:sSub>
                    <m:r>
                      <a:rPr lang="en-US" b="1" i="1" smtClean="0">
                        <a:latin typeface="Cambria Math"/>
                      </a:rPr>
                      <m:t>∝</m:t>
                    </m:r>
                    <m:r>
                      <a:rPr lang="en-US" b="1" i="1" smtClean="0">
                        <a:latin typeface="Cambria Math"/>
                      </a:rPr>
                      <m:t>𝜿</m:t>
                    </m:r>
                    <m:sSub>
                      <m:sSubPr>
                        <m:ctrlPr>
                          <a:rPr lang="en-US" b="1" i="1" smtClean="0">
                            <a:latin typeface="Cambria Math"/>
                          </a:rPr>
                        </m:ctrlPr>
                      </m:sSubPr>
                      <m:e>
                        <m:r>
                          <a:rPr lang="en-US" b="1" i="1" smtClean="0">
                            <a:latin typeface="Cambria Math"/>
                          </a:rPr>
                          <m:t>𝑬</m:t>
                        </m:r>
                      </m:e>
                      <m:sub>
                        <m:r>
                          <a:rPr lang="en-US" b="1" i="1" smtClean="0">
                            <a:latin typeface="Cambria Math"/>
                          </a:rPr>
                          <m:t>𝒚</m:t>
                        </m:r>
                      </m:sub>
                    </m:sSub>
                  </m:oMath>
                </a14:m>
                <a:r>
                  <a:rPr lang="en-US" dirty="0" smtClean="0"/>
                  <a:t>)</a:t>
                </a:r>
              </a:p>
            </p:txBody>
          </p:sp>
        </mc:Choice>
        <mc:Fallback xmlns="">
          <p:sp>
            <p:nvSpPr>
              <p:cNvPr id="68" name="TextBox 67"/>
              <p:cNvSpPr txBox="1">
                <a:spLocks noRot="1" noChangeAspect="1" noMove="1" noResize="1" noEditPoints="1" noAdjustHandles="1" noChangeArrowheads="1" noChangeShapeType="1" noTextEdit="1"/>
              </p:cNvSpPr>
              <p:nvPr/>
            </p:nvSpPr>
            <p:spPr>
              <a:xfrm>
                <a:off x="388031" y="5486400"/>
                <a:ext cx="8165102" cy="1302729"/>
              </a:xfrm>
              <a:prstGeom prst="rect">
                <a:avLst/>
              </a:prstGeom>
              <a:blipFill rotWithShape="1">
                <a:blip r:embed="rId9" cstate="print"/>
                <a:stretch>
                  <a:fillRect l="-597" t="-1852" b="-3704"/>
                </a:stretch>
              </a:blipFill>
              <a:ln>
                <a:solidFill>
                  <a:srgbClr val="000099"/>
                </a:solidFill>
              </a:ln>
            </p:spPr>
            <p:txBody>
              <a:bodyPr/>
              <a:lstStyle/>
              <a:p>
                <a:r>
                  <a:rPr lang="en-US">
                    <a:noFill/>
                  </a:rPr>
                  <a:t> </a:t>
                </a:r>
              </a:p>
            </p:txBody>
          </p:sp>
        </mc:Fallback>
      </mc:AlternateContent>
    </p:spTree>
    <p:extLst>
      <p:ext uri="{BB962C8B-B14F-4D97-AF65-F5344CB8AC3E}">
        <p14:creationId xmlns:p14="http://schemas.microsoft.com/office/powerpoint/2010/main" val="1804968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53" y="1077640"/>
            <a:ext cx="455295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2056"/>
          <p:cNvSpPr txBox="1">
            <a:spLocks noChangeArrowheads="1"/>
          </p:cNvSpPr>
          <p:nvPr/>
        </p:nvSpPr>
        <p:spPr bwMode="auto">
          <a:xfrm>
            <a:off x="685800" y="80962"/>
            <a:ext cx="800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sz="3200" dirty="0" smtClean="0">
                <a:solidFill>
                  <a:srgbClr val="800080"/>
                </a:solidFill>
                <a:latin typeface="Times New Roman" pitchFamily="18" charset="0"/>
                <a:cs typeface="Times New Roman" pitchFamily="18" charset="0"/>
              </a:rPr>
              <a:t>Spectrally Selective CP Thermal Emission   </a:t>
            </a:r>
            <a:endParaRPr lang="en-US" sz="3200" dirty="0">
              <a:solidFill>
                <a:srgbClr val="80008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9" name="TextBox 25"/>
              <p:cNvSpPr txBox="1">
                <a:spLocks noChangeArrowheads="1"/>
              </p:cNvSpPr>
              <p:nvPr/>
            </p:nvSpPr>
            <p:spPr bwMode="auto">
              <a:xfrm>
                <a:off x="311526" y="4800600"/>
                <a:ext cx="8610600" cy="1945982"/>
              </a:xfrm>
              <a:prstGeom prst="rect">
                <a:avLst/>
              </a:prstGeom>
              <a:solidFill>
                <a:srgbClr val="00B050"/>
              </a:solidFill>
              <a:ln w="19050">
                <a:solidFill>
                  <a:srgbClr val="3333FF"/>
                </a:solidFill>
              </a:ln>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buFont typeface="Arial" pitchFamily="34" charset="0"/>
                  <a:buChar char="•"/>
                </a:pPr>
                <a14:m>
                  <m:oMath xmlns:m="http://schemas.openxmlformats.org/officeDocument/2006/math">
                    <m:sSub>
                      <m:sSubPr>
                        <m:ctrlPr>
                          <a:rPr lang="en-US" sz="2000" b="1" i="1" smtClean="0">
                            <a:latin typeface="Cambria Math"/>
                            <a:cs typeface="Times New Roman" pitchFamily="18" charset="0"/>
                            <a:sym typeface="Wingdings" pitchFamily="2" charset="2"/>
                          </a:rPr>
                        </m:ctrlPr>
                      </m:sSubPr>
                      <m:e>
                        <m:r>
                          <a:rPr lang="en-US" sz="2000" b="1" i="1" smtClean="0">
                            <a:latin typeface="Cambria Math"/>
                            <a:cs typeface="Times New Roman" pitchFamily="18" charset="0"/>
                            <a:sym typeface="Wingdings" pitchFamily="2" charset="2"/>
                          </a:rPr>
                          <m:t>𝝈</m:t>
                        </m:r>
                      </m:e>
                      <m:sub>
                        <m:r>
                          <a:rPr lang="en-US" sz="2000" b="1" i="1" smtClean="0">
                            <a:latin typeface="Cambria Math"/>
                            <a:cs typeface="Times New Roman" pitchFamily="18" charset="0"/>
                            <a:sym typeface="Wingdings" pitchFamily="2" charset="2"/>
                          </a:rPr>
                          <m:t>𝑭𝑾𝑯𝑴</m:t>
                        </m:r>
                      </m:sub>
                    </m:sSub>
                    <m:r>
                      <a:rPr lang="en-US" sz="2000" b="1" i="1" smtClean="0">
                        <a:latin typeface="Cambria Math"/>
                        <a:cs typeface="Times New Roman" pitchFamily="18" charset="0"/>
                        <a:sym typeface="Wingdings" pitchFamily="2" charset="2"/>
                      </a:rPr>
                      <m:t>≈</m:t>
                    </m:r>
                    <m:r>
                      <a:rPr lang="en-US" sz="2000" b="1" i="1" smtClean="0">
                        <a:latin typeface="Cambria Math"/>
                        <a:cs typeface="Times New Roman" pitchFamily="18" charset="0"/>
                        <a:sym typeface="Wingdings" pitchFamily="2" charset="2"/>
                      </a:rPr>
                      <m:t>𝟐𝟓</m:t>
                    </m:r>
                    <m:r>
                      <a:rPr lang="en-US" sz="2000" b="1" i="1" smtClean="0">
                        <a:latin typeface="Cambria Math"/>
                        <a:cs typeface="Times New Roman" pitchFamily="18" charset="0"/>
                        <a:sym typeface="Wingdings" pitchFamily="2" charset="2"/>
                      </a:rPr>
                      <m:t>𝒏𝒎</m:t>
                    </m:r>
                  </m:oMath>
                </a14:m>
                <a:r>
                  <a:rPr lang="en-US" sz="2000" dirty="0" smtClean="0">
                    <a:latin typeface="Times New Roman" pitchFamily="18" charset="0"/>
                    <a:cs typeface="Times New Roman" pitchFamily="18" charset="0"/>
                    <a:sym typeface="Wingdings" pitchFamily="2" charset="2"/>
                  </a:rPr>
                  <a:t>: more than 12 CP emission lines separated by 6-</a:t>
                </a:r>
                <a:r>
                  <a:rPr lang="en-US" sz="2000" dirty="0">
                    <a:cs typeface="Times New Roman" pitchFamily="18" charset="0"/>
                    <a:sym typeface="Wingdings" pitchFamily="2" charset="2"/>
                  </a:rPr>
                  <a:t> </a:t>
                </a:r>
                <a14:m>
                  <m:oMath xmlns:m="http://schemas.openxmlformats.org/officeDocument/2006/math">
                    <m:sSub>
                      <m:sSubPr>
                        <m:ctrlPr>
                          <a:rPr lang="en-US" sz="2000" i="1">
                            <a:latin typeface="Cambria Math"/>
                            <a:cs typeface="Times New Roman" pitchFamily="18" charset="0"/>
                            <a:sym typeface="Wingdings" pitchFamily="2" charset="2"/>
                          </a:rPr>
                        </m:ctrlPr>
                      </m:sSubPr>
                      <m:e>
                        <m:r>
                          <a:rPr lang="en-US" sz="2000" i="1">
                            <a:latin typeface="Cambria Math"/>
                            <a:cs typeface="Times New Roman" pitchFamily="18" charset="0"/>
                            <a:sym typeface="Wingdings" pitchFamily="2" charset="2"/>
                          </a:rPr>
                          <m:t>𝝈</m:t>
                        </m:r>
                      </m:e>
                      <m:sub>
                        <m:r>
                          <a:rPr lang="en-US" sz="2000" i="1">
                            <a:latin typeface="Cambria Math"/>
                            <a:cs typeface="Times New Roman" pitchFamily="18" charset="0"/>
                            <a:sym typeface="Wingdings" pitchFamily="2" charset="2"/>
                          </a:rPr>
                          <m:t>𝑭𝑾𝑯𝑴</m:t>
                        </m:r>
                      </m:sub>
                    </m:sSub>
                  </m:oMath>
                </a14:m>
                <a:r>
                  <a:rPr lang="en-US" sz="2000" dirty="0" smtClean="0">
                    <a:latin typeface="Times New Roman" pitchFamily="18" charset="0"/>
                    <a:cs typeface="Times New Roman" pitchFamily="18" charset="0"/>
                    <a:sym typeface="Wingdings" pitchFamily="2" charset="2"/>
                  </a:rPr>
                  <a:t> inside the </a:t>
                </a:r>
                <a14:m>
                  <m:oMath xmlns:m="http://schemas.openxmlformats.org/officeDocument/2006/math">
                    <m:r>
                      <a:rPr lang="en-US" sz="2000" b="1" i="1" smtClean="0">
                        <a:latin typeface="Cambria Math"/>
                        <a:cs typeface="Times New Roman" pitchFamily="18" charset="0"/>
                        <a:sym typeface="Wingdings" pitchFamily="2" charset="2"/>
                      </a:rPr>
                      <m:t>𝝀</m:t>
                    </m:r>
                    <m:r>
                      <a:rPr lang="en-US" sz="2000" b="1" i="1" smtClean="0">
                        <a:latin typeface="Cambria Math"/>
                        <a:cs typeface="Times New Roman" pitchFamily="18" charset="0"/>
                        <a:sym typeface="Wingdings" pitchFamily="2" charset="2"/>
                      </a:rPr>
                      <m:t>=</m:t>
                    </m:r>
                    <m:r>
                      <a:rPr lang="en-US" sz="2000" b="1" i="1" smtClean="0">
                        <a:latin typeface="Cambria Math"/>
                        <a:cs typeface="Times New Roman" pitchFamily="18" charset="0"/>
                        <a:sym typeface="Wingdings" pitchFamily="2" charset="2"/>
                      </a:rPr>
                      <m:t>𝟑</m:t>
                    </m:r>
                    <m:r>
                      <a:rPr lang="en-US" sz="2000" b="1" i="1" smtClean="0">
                        <a:latin typeface="Cambria Math"/>
                        <a:cs typeface="Times New Roman" pitchFamily="18" charset="0"/>
                        <a:sym typeface="Wingdings" pitchFamily="2" charset="2"/>
                      </a:rPr>
                      <m:t>−</m:t>
                    </m:r>
                    <m:r>
                      <a:rPr lang="en-US" sz="2000" b="1" i="1" smtClean="0">
                        <a:latin typeface="Cambria Math"/>
                        <a:cs typeface="Times New Roman" pitchFamily="18" charset="0"/>
                        <a:sym typeface="Wingdings" pitchFamily="2" charset="2"/>
                      </a:rPr>
                      <m:t>𝟓</m:t>
                    </m:r>
                    <m:r>
                      <a:rPr lang="en-US" sz="2000" b="1" i="1" smtClean="0">
                        <a:latin typeface="Cambria Math"/>
                        <a:cs typeface="Times New Roman" pitchFamily="18" charset="0"/>
                        <a:sym typeface="Wingdings" pitchFamily="2" charset="2"/>
                      </a:rPr>
                      <m:t>𝝁</m:t>
                    </m:r>
                    <m:r>
                      <a:rPr lang="en-US" sz="2000" b="1" i="1" smtClean="0">
                        <a:latin typeface="Cambria Math"/>
                        <a:cs typeface="Times New Roman" pitchFamily="18" charset="0"/>
                        <a:sym typeface="Wingdings" pitchFamily="2" charset="2"/>
                      </a:rPr>
                      <m:t>𝒎</m:t>
                    </m:r>
                  </m:oMath>
                </a14:m>
                <a:r>
                  <a:rPr lang="en-US" sz="2000" dirty="0" smtClean="0">
                    <a:latin typeface="Times New Roman" pitchFamily="18" charset="0"/>
                    <a:cs typeface="Times New Roman" pitchFamily="18" charset="0"/>
                    <a:sym typeface="Wingdings" pitchFamily="2" charset="2"/>
                  </a:rPr>
                  <a:t> IR transparency window</a:t>
                </a:r>
              </a:p>
              <a:p>
                <a:pPr eaLnBrk="1" hangingPunct="1">
                  <a:buFont typeface="Arial" pitchFamily="34" charset="0"/>
                  <a:buChar char="•"/>
                </a:pPr>
                <a:r>
                  <a:rPr lang="en-US" sz="2000" dirty="0">
                    <a:latin typeface="Times New Roman" pitchFamily="18" charset="0"/>
                    <a:cs typeface="Times New Roman" pitchFamily="18" charset="0"/>
                    <a:sym typeface="Wingdings" pitchFamily="2" charset="2"/>
                  </a:rPr>
                  <a:t> The entire scene emits thermal IR, but it is not circularly polarized  unique opportunities for IR Identification </a:t>
                </a:r>
                <a:r>
                  <a:rPr lang="en-US" sz="2000" dirty="0" smtClean="0">
                    <a:latin typeface="Times New Roman" pitchFamily="18" charset="0"/>
                    <a:cs typeface="Times New Roman" pitchFamily="18" charset="0"/>
                    <a:sym typeface="Wingdings" pitchFamily="2" charset="2"/>
                  </a:rPr>
                  <a:t>Tags</a:t>
                </a:r>
              </a:p>
              <a:p>
                <a:pPr eaLnBrk="1" hangingPunct="1">
                  <a:buFont typeface="Arial" pitchFamily="34" charset="0"/>
                  <a:buChar char="•"/>
                </a:pPr>
                <a:r>
                  <a:rPr lang="en-US" sz="2000" dirty="0" smtClean="0">
                    <a:latin typeface="Times New Roman" pitchFamily="18" charset="0"/>
                    <a:cs typeface="Times New Roman" pitchFamily="18" charset="0"/>
                    <a:sym typeface="Wingdings" pitchFamily="2" charset="2"/>
                  </a:rPr>
                  <a:t>Each line can be RCP, LCP, or un-polarized: </a:t>
                </a:r>
                <a14:m>
                  <m:oMath xmlns:m="http://schemas.openxmlformats.org/officeDocument/2006/math">
                    <m:sSup>
                      <m:sSupPr>
                        <m:ctrlPr>
                          <a:rPr lang="en-US" sz="2000" i="1">
                            <a:latin typeface="Cambria Math"/>
                            <a:cs typeface="Times New Roman" pitchFamily="18" charset="0"/>
                            <a:sym typeface="Wingdings" pitchFamily="2" charset="2"/>
                          </a:rPr>
                        </m:ctrlPr>
                      </m:sSupPr>
                      <m:e>
                        <m:r>
                          <a:rPr lang="en-US" sz="2000" i="1">
                            <a:latin typeface="Cambria Math"/>
                            <a:cs typeface="Times New Roman" pitchFamily="18" charset="0"/>
                            <a:sym typeface="Wingdings" pitchFamily="2" charset="2"/>
                          </a:rPr>
                          <m:t>𝟑</m:t>
                        </m:r>
                      </m:e>
                      <m:sup>
                        <m:r>
                          <a:rPr lang="en-US" sz="2000" i="1">
                            <a:latin typeface="Cambria Math"/>
                            <a:cs typeface="Times New Roman" pitchFamily="18" charset="0"/>
                            <a:sym typeface="Wingdings" pitchFamily="2" charset="2"/>
                          </a:rPr>
                          <m:t>𝟏𝟐</m:t>
                        </m:r>
                      </m:sup>
                    </m:sSup>
                    <m:r>
                      <a:rPr lang="en-US" sz="2000" i="1">
                        <a:latin typeface="Cambria Math"/>
                        <a:cs typeface="Times New Roman" pitchFamily="18" charset="0"/>
                        <a:sym typeface="Wingdings" pitchFamily="2" charset="2"/>
                      </a:rPr>
                      <m:t>=</m:t>
                    </m:r>
                    <m:r>
                      <a:rPr lang="en-US" sz="2000" i="1">
                        <a:latin typeface="Cambria Math"/>
                        <a:cs typeface="Times New Roman" pitchFamily="18" charset="0"/>
                        <a:sym typeface="Wingdings" pitchFamily="2" charset="2"/>
                      </a:rPr>
                      <m:t>𝟓𝟑𝟎</m:t>
                    </m:r>
                    <m:r>
                      <a:rPr lang="en-US" sz="2000" i="1">
                        <a:latin typeface="Cambria Math"/>
                        <a:cs typeface="Times New Roman" pitchFamily="18" charset="0"/>
                        <a:sym typeface="Wingdings" pitchFamily="2" charset="2"/>
                      </a:rPr>
                      <m:t>,</m:t>
                    </m:r>
                    <m:r>
                      <a:rPr lang="en-US" sz="2000" i="1">
                        <a:latin typeface="Cambria Math"/>
                        <a:cs typeface="Times New Roman" pitchFamily="18" charset="0"/>
                        <a:sym typeface="Wingdings" pitchFamily="2" charset="2"/>
                      </a:rPr>
                      <m:t>𝟎𝟎𝟎</m:t>
                    </m:r>
                  </m:oMath>
                </a14:m>
                <a:r>
                  <a:rPr lang="en-US" sz="2000" dirty="0" smtClean="0">
                    <a:latin typeface="Times New Roman" pitchFamily="18" charset="0"/>
                    <a:cs typeface="Times New Roman" pitchFamily="18" charset="0"/>
                    <a:sym typeface="Wingdings" pitchFamily="2" charset="2"/>
                  </a:rPr>
                  <a:t> unique IR identification tags with unique spectral/polarization signatures </a:t>
                </a:r>
              </a:p>
            </p:txBody>
          </p:sp>
        </mc:Choice>
        <mc:Fallback xmlns="">
          <p:sp>
            <p:nvSpPr>
              <p:cNvPr id="9" name="TextBox 25"/>
              <p:cNvSpPr txBox="1">
                <a:spLocks noRot="1" noChangeAspect="1" noMove="1" noResize="1" noEditPoints="1" noAdjustHandles="1" noChangeArrowheads="1" noChangeShapeType="1" noTextEdit="1"/>
              </p:cNvSpPr>
              <p:nvPr/>
            </p:nvSpPr>
            <p:spPr bwMode="auto">
              <a:xfrm>
                <a:off x="311526" y="4800600"/>
                <a:ext cx="8610600" cy="1945982"/>
              </a:xfrm>
              <a:prstGeom prst="rect">
                <a:avLst/>
              </a:prstGeom>
              <a:blipFill rotWithShape="1">
                <a:blip r:embed="rId5" cstate="print"/>
                <a:stretch>
                  <a:fillRect l="-636" t="-1242" b="-3727"/>
                </a:stretch>
              </a:blipFill>
              <a:ln w="19050">
                <a:solidFill>
                  <a:srgbClr val="3333FF"/>
                </a:solidFill>
              </a:ln>
              <a:extLst/>
            </p:spPr>
            <p:txBody>
              <a:bodyPr/>
              <a:lstStyle/>
              <a:p>
                <a:r>
                  <a:rPr lang="en-US">
                    <a:noFill/>
                  </a:rPr>
                  <a:t> </a:t>
                </a:r>
              </a:p>
            </p:txBody>
          </p:sp>
        </mc:Fallback>
      </mc:AlternateContent>
      <p:sp>
        <p:nvSpPr>
          <p:cNvPr id="12" name="TextBox 11"/>
          <p:cNvSpPr txBox="1"/>
          <p:nvPr/>
        </p:nvSpPr>
        <p:spPr>
          <a:xfrm>
            <a:off x="918830" y="810395"/>
            <a:ext cx="3581400" cy="338554"/>
          </a:xfrm>
          <a:prstGeom prst="rect">
            <a:avLst/>
          </a:prstGeom>
          <a:noFill/>
        </p:spPr>
        <p:txBody>
          <a:bodyPr wrap="square" rtlCol="0">
            <a:spAutoFit/>
          </a:bodyPr>
          <a:lstStyle/>
          <a:p>
            <a:r>
              <a:rPr lang="en-US" sz="1600" dirty="0" smtClean="0"/>
              <a:t>RCP/LCP Reflectivity Matrix</a:t>
            </a:r>
            <a:endParaRPr lang="en-US" sz="1600" dirty="0"/>
          </a:p>
        </p:txBody>
      </p:sp>
      <p:sp>
        <p:nvSpPr>
          <p:cNvPr id="2" name="Rectangle 1"/>
          <p:cNvSpPr/>
          <p:nvPr/>
        </p:nvSpPr>
        <p:spPr>
          <a:xfrm>
            <a:off x="927690" y="1302192"/>
            <a:ext cx="1609725" cy="1077218"/>
          </a:xfrm>
          <a:prstGeom prst="rect">
            <a:avLst/>
          </a:prstGeom>
        </p:spPr>
        <p:txBody>
          <a:bodyPr wrap="square">
            <a:spAutoFit/>
          </a:bodyPr>
          <a:lstStyle/>
          <a:p>
            <a:pPr eaLnBrk="1" hangingPunct="1"/>
            <a:r>
              <a:rPr lang="en-US" sz="1600" dirty="0" smtClean="0">
                <a:latin typeface="+mn-lt"/>
                <a:cs typeface="Times New Roman" pitchFamily="18" charset="0"/>
                <a:sym typeface="Wingdings" pitchFamily="2" charset="2"/>
              </a:rPr>
              <a:t>Reflectivity asymmetry </a:t>
            </a:r>
            <a:r>
              <a:rPr lang="en-US" sz="1600" dirty="0">
                <a:latin typeface="+mn-lt"/>
                <a:cs typeface="Times New Roman" pitchFamily="18" charset="0"/>
                <a:sym typeface="Wingdings" pitchFamily="2" charset="2"/>
              </a:rPr>
              <a:t> </a:t>
            </a:r>
            <a:r>
              <a:rPr lang="en-US" sz="1600" dirty="0" smtClean="0">
                <a:latin typeface="+mn-lt"/>
                <a:cs typeface="Times New Roman" pitchFamily="18" charset="0"/>
                <a:sym typeface="Wingdings" pitchFamily="2" charset="2"/>
              </a:rPr>
              <a:t>emissivity </a:t>
            </a:r>
            <a:r>
              <a:rPr lang="en-US" sz="1600" dirty="0">
                <a:latin typeface="+mn-lt"/>
                <a:cs typeface="Times New Roman" pitchFamily="18" charset="0"/>
                <a:sym typeface="Wingdings" pitchFamily="2" charset="2"/>
              </a:rPr>
              <a:t>asymmetry</a:t>
            </a:r>
          </a:p>
        </p:txBody>
      </p:sp>
      <p:sp>
        <p:nvSpPr>
          <p:cNvPr id="6" name="TextBox 5"/>
          <p:cNvSpPr txBox="1"/>
          <p:nvPr/>
        </p:nvSpPr>
        <p:spPr>
          <a:xfrm>
            <a:off x="762000" y="4419600"/>
            <a:ext cx="7924800" cy="369332"/>
          </a:xfrm>
          <a:prstGeom prst="rect">
            <a:avLst/>
          </a:prstGeom>
          <a:noFill/>
        </p:spPr>
        <p:txBody>
          <a:bodyPr wrap="square" rtlCol="0">
            <a:spAutoFit/>
          </a:bodyPr>
          <a:lstStyle/>
          <a:p>
            <a:r>
              <a:rPr lang="en-US" dirty="0" smtClean="0"/>
              <a:t>Infrared ID Tags Applications: Unique Spectral/Polarization Signatures!</a:t>
            </a:r>
            <a:endParaRPr lang="en-US" dirty="0"/>
          </a:p>
        </p:txBody>
      </p: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6826" y="1068376"/>
            <a:ext cx="4457700"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TextBox 4"/>
              <p:cNvSpPr txBox="1"/>
              <p:nvPr/>
            </p:nvSpPr>
            <p:spPr>
              <a:xfrm>
                <a:off x="5334000" y="2621039"/>
                <a:ext cx="2166106" cy="6050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a:rPr>
                          </m:ctrlPr>
                        </m:fPr>
                        <m:num>
                          <m:r>
                            <a:rPr lang="en-US" sz="1600" b="1" i="1" smtClean="0">
                              <a:latin typeface="Cambria Math"/>
                            </a:rPr>
                            <m:t>(</m:t>
                          </m:r>
                          <m:sSub>
                            <m:sSubPr>
                              <m:ctrlPr>
                                <a:rPr lang="en-US" sz="1600" b="1" i="1" smtClean="0">
                                  <a:latin typeface="Cambria Math"/>
                                </a:rPr>
                              </m:ctrlPr>
                            </m:sSubPr>
                            <m:e>
                              <m:r>
                                <a:rPr lang="en-US" sz="1600" b="1" i="1" smtClean="0">
                                  <a:latin typeface="Cambria Math"/>
                                </a:rPr>
                                <m:t>𝝐</m:t>
                              </m:r>
                            </m:e>
                            <m:sub>
                              <m:r>
                                <a:rPr lang="en-US" sz="1600" b="1" i="1" smtClean="0">
                                  <a:latin typeface="Cambria Math"/>
                                </a:rPr>
                                <m:t>𝑹</m:t>
                              </m:r>
                            </m:sub>
                          </m:sSub>
                          <m:r>
                            <a:rPr lang="en-US" sz="1600" b="1" i="1" smtClean="0">
                              <a:latin typeface="Cambria Math"/>
                            </a:rPr>
                            <m:t>−</m:t>
                          </m:r>
                          <m:sSub>
                            <m:sSubPr>
                              <m:ctrlPr>
                                <a:rPr lang="en-US" sz="1600" b="1" i="1" smtClean="0">
                                  <a:latin typeface="Cambria Math"/>
                                </a:rPr>
                              </m:ctrlPr>
                            </m:sSubPr>
                            <m:e>
                              <m:r>
                                <a:rPr lang="en-US" sz="1600" b="1" i="1" smtClean="0">
                                  <a:latin typeface="Cambria Math"/>
                                </a:rPr>
                                <m:t>𝝐</m:t>
                              </m:r>
                            </m:e>
                            <m:sub>
                              <m:r>
                                <a:rPr lang="en-US" sz="1600" b="1" i="1" smtClean="0">
                                  <a:latin typeface="Cambria Math"/>
                                </a:rPr>
                                <m:t>𝑳</m:t>
                              </m:r>
                              <m:r>
                                <a:rPr lang="en-US" sz="1600" b="1" i="1" smtClean="0">
                                  <a:latin typeface="Cambria Math"/>
                                </a:rPr>
                                <m:t> </m:t>
                              </m:r>
                            </m:sub>
                          </m:sSub>
                          <m:sSub>
                            <m:sSubPr>
                              <m:ctrlPr>
                                <a:rPr lang="en-US" sz="1600" i="1">
                                  <a:latin typeface="Cambria Math"/>
                                </a:rPr>
                              </m:ctrlPr>
                            </m:sSubPr>
                            <m:e>
                              <m:r>
                                <a:rPr lang="en-US" sz="1600" b="1" i="1" smtClean="0">
                                  <a:latin typeface="Cambria Math"/>
                                </a:rPr>
                                <m:t>)</m:t>
                              </m:r>
                            </m:e>
                            <m:sub>
                              <m:r>
                                <a:rPr lang="en-US" sz="1600" b="1" i="1" smtClean="0">
                                  <a:latin typeface="Cambria Math"/>
                                </a:rPr>
                                <m:t>𝒎𝒂𝒙</m:t>
                              </m:r>
                            </m:sub>
                          </m:sSub>
                        </m:num>
                        <m:den>
                          <m:sSub>
                            <m:sSubPr>
                              <m:ctrlPr>
                                <a:rPr lang="en-US" sz="1600" i="1">
                                  <a:latin typeface="Cambria Math"/>
                                </a:rPr>
                              </m:ctrlPr>
                            </m:sSubPr>
                            <m:e>
                              <m:r>
                                <a:rPr lang="en-US" sz="1600" b="1" i="1" smtClean="0">
                                  <a:latin typeface="Cambria Math"/>
                                </a:rPr>
                                <m:t>(</m:t>
                              </m:r>
                              <m:r>
                                <a:rPr lang="en-US" sz="1600" i="1">
                                  <a:latin typeface="Cambria Math"/>
                                </a:rPr>
                                <m:t>𝝐</m:t>
                              </m:r>
                            </m:e>
                            <m:sub>
                              <m:r>
                                <a:rPr lang="en-US" sz="1600" i="1">
                                  <a:latin typeface="Cambria Math"/>
                                </a:rPr>
                                <m:t>𝑹</m:t>
                              </m:r>
                            </m:sub>
                          </m:sSub>
                          <m:r>
                            <a:rPr lang="en-US" sz="1600" i="1">
                              <a:latin typeface="Cambria Math"/>
                            </a:rPr>
                            <m:t>−</m:t>
                          </m:r>
                          <m:sSub>
                            <m:sSubPr>
                              <m:ctrlPr>
                                <a:rPr lang="en-US" sz="1600" i="1">
                                  <a:latin typeface="Cambria Math"/>
                                </a:rPr>
                              </m:ctrlPr>
                            </m:sSubPr>
                            <m:e>
                              <m:r>
                                <a:rPr lang="en-US" sz="1600" i="1">
                                  <a:latin typeface="Cambria Math"/>
                                </a:rPr>
                                <m:t>𝝐</m:t>
                              </m:r>
                            </m:e>
                            <m:sub>
                              <m:r>
                                <a:rPr lang="en-US" sz="1600" i="1">
                                  <a:latin typeface="Cambria Math"/>
                                </a:rPr>
                                <m:t>𝑳</m:t>
                              </m:r>
                            </m:sub>
                          </m:sSub>
                          <m:sSub>
                            <m:sSubPr>
                              <m:ctrlPr>
                                <a:rPr lang="en-US" sz="1600" b="1" i="1" smtClean="0">
                                  <a:latin typeface="Cambria Math"/>
                                </a:rPr>
                              </m:ctrlPr>
                            </m:sSubPr>
                            <m:e>
                              <m:r>
                                <a:rPr lang="en-US" sz="1600" b="1" i="1" smtClean="0">
                                  <a:latin typeface="Cambria Math"/>
                                </a:rPr>
                                <m:t>)</m:t>
                              </m:r>
                            </m:e>
                            <m:sub>
                              <m:r>
                                <a:rPr lang="en-US" sz="1600" b="1" i="1" smtClean="0">
                                  <a:latin typeface="Cambria Math"/>
                                </a:rPr>
                                <m:t>𝒃𝒂𝒔𝒆𝒍𝒊𝒏𝒆</m:t>
                              </m:r>
                              <m:r>
                                <a:rPr lang="en-US" sz="1600" b="1" i="1" smtClean="0">
                                  <a:latin typeface="Cambria Math"/>
                                </a:rPr>
                                <m:t> </m:t>
                              </m:r>
                            </m:sub>
                          </m:sSub>
                        </m:den>
                      </m:f>
                      <m:r>
                        <a:rPr lang="en-US" sz="1600" b="1" i="1" smtClean="0">
                          <a:latin typeface="Cambria Math"/>
                        </a:rPr>
                        <m:t>=</m:t>
                      </m:r>
                      <m:r>
                        <a:rPr lang="en-US" sz="1600" b="1" i="1" smtClean="0">
                          <a:latin typeface="Cambria Math"/>
                        </a:rPr>
                        <m:t>𝟒𝟓</m:t>
                      </m:r>
                    </m:oMath>
                  </m:oMathPara>
                </a14:m>
                <a:endParaRPr lang="en-US" sz="1600" dirty="0"/>
              </a:p>
            </p:txBody>
          </p:sp>
        </mc:Choice>
        <mc:Fallback xmlns="">
          <p:sp>
            <p:nvSpPr>
              <p:cNvPr id="5" name="TextBox 4"/>
              <p:cNvSpPr txBox="1">
                <a:spLocks noRot="1" noChangeAspect="1" noMove="1" noResize="1" noEditPoints="1" noAdjustHandles="1" noChangeArrowheads="1" noChangeShapeType="1" noTextEdit="1"/>
              </p:cNvSpPr>
              <p:nvPr/>
            </p:nvSpPr>
            <p:spPr>
              <a:xfrm>
                <a:off x="5334000" y="2621039"/>
                <a:ext cx="2166106" cy="605037"/>
              </a:xfrm>
              <a:prstGeom prst="rect">
                <a:avLst/>
              </a:prstGeom>
              <a:blipFill rotWithShape="1">
                <a:blip r:embed="rId7" cstate="print"/>
                <a:stretch>
                  <a:fillRect/>
                </a:stretch>
              </a:blipFill>
            </p:spPr>
            <p:txBody>
              <a:bodyPr/>
              <a:lstStyle/>
              <a:p>
                <a:r>
                  <a:rPr lang="en-US">
                    <a:noFill/>
                  </a:rPr>
                  <a:t> </a:t>
                </a:r>
              </a:p>
            </p:txBody>
          </p:sp>
        </mc:Fallback>
      </mc:AlternateContent>
      <p:sp>
        <p:nvSpPr>
          <p:cNvPr id="16" name="TextBox 15"/>
          <p:cNvSpPr txBox="1"/>
          <p:nvPr/>
        </p:nvSpPr>
        <p:spPr>
          <a:xfrm>
            <a:off x="5532474" y="793518"/>
            <a:ext cx="3581400" cy="338554"/>
          </a:xfrm>
          <a:prstGeom prst="rect">
            <a:avLst/>
          </a:prstGeom>
          <a:noFill/>
        </p:spPr>
        <p:txBody>
          <a:bodyPr wrap="square" rtlCol="0">
            <a:spAutoFit/>
          </a:bodyPr>
          <a:lstStyle/>
          <a:p>
            <a:r>
              <a:rPr lang="en-US" sz="1600" dirty="0" smtClean="0"/>
              <a:t>Degree of Chiral Dichroism</a:t>
            </a:r>
            <a:endParaRPr lang="en-US" sz="1600" dirty="0"/>
          </a:p>
        </p:txBody>
      </p:sp>
      <p:pic>
        <p:nvPicPr>
          <p:cNvPr id="1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43409" y="2190258"/>
            <a:ext cx="1330717" cy="100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cap="flat" cmpd="sng" algn="ctr">
                <a:solidFill>
                  <a:schemeClr val="tx1"/>
                </a:solidFill>
                <a:prstDash val="solid"/>
                <a:miter lim="800000"/>
                <a:headEnd type="none" w="med" len="med"/>
                <a:tailEnd type="none" w="lg" len="med"/>
              </a14:hiddenLine>
            </a:ext>
          </a:extLst>
        </p:spPr>
      </p:pic>
    </p:spTree>
    <p:extLst>
      <p:ext uri="{BB962C8B-B14F-4D97-AF65-F5344CB8AC3E}">
        <p14:creationId xmlns:p14="http://schemas.microsoft.com/office/powerpoint/2010/main" val="26378971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99605" y="76200"/>
            <a:ext cx="8001000" cy="914400"/>
          </a:xfrm>
        </p:spPr>
        <p:txBody>
          <a:bodyPr/>
          <a:lstStyle/>
          <a:p>
            <a:r>
              <a:rPr lang="en-US" sz="3600" b="1" dirty="0" smtClean="0">
                <a:solidFill>
                  <a:srgbClr val="990099"/>
                </a:solidFill>
                <a:latin typeface="Times New Roman" pitchFamily="18" charset="0"/>
              </a:rPr>
              <a:t>Avoiding Reflections Using Photonic Topological Protection  </a:t>
            </a:r>
          </a:p>
        </p:txBody>
      </p:sp>
      <p:pic>
        <p:nvPicPr>
          <p:cNvPr id="27651" name="Picture 3"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52400" y="3765255"/>
            <a:ext cx="6096000" cy="1277273"/>
          </a:xfrm>
          <a:prstGeom prst="rect">
            <a:avLst/>
          </a:prstGeom>
          <a:noFill/>
        </p:spPr>
        <p:txBody>
          <a:bodyPr wrap="square" rtlCol="0">
            <a:spAutoFit/>
          </a:bodyPr>
          <a:lstStyle/>
          <a:p>
            <a:pPr>
              <a:spcBef>
                <a:spcPts val="600"/>
              </a:spcBef>
            </a:pPr>
            <a:r>
              <a:rPr lang="en-US" dirty="0" smtClean="0">
                <a:solidFill>
                  <a:srgbClr val="FF0000"/>
                </a:solidFill>
              </a:rPr>
              <a:t>Property of a scalar wave equation: any obstacle/bend on the scale of one wavelength is going to cause reflections of the microwaves!</a:t>
            </a:r>
          </a:p>
          <a:p>
            <a:pPr>
              <a:spcBef>
                <a:spcPts val="600"/>
              </a:spcBef>
            </a:pPr>
            <a:r>
              <a:rPr lang="en-US" dirty="0" smtClean="0">
                <a:solidFill>
                  <a:srgbClr val="FF0000"/>
                </a:solidFill>
              </a:rPr>
              <a:t>This is true for either bulk or surface waves</a:t>
            </a:r>
          </a:p>
        </p:txBody>
      </p:sp>
      <p:sp>
        <p:nvSpPr>
          <p:cNvPr id="13" name="TextBox 12"/>
          <p:cNvSpPr txBox="1"/>
          <p:nvPr/>
        </p:nvSpPr>
        <p:spPr>
          <a:xfrm>
            <a:off x="138223" y="5638800"/>
            <a:ext cx="8739798" cy="646331"/>
          </a:xfrm>
          <a:prstGeom prst="rect">
            <a:avLst/>
          </a:prstGeom>
          <a:solidFill>
            <a:srgbClr val="00CC99"/>
          </a:solidFill>
          <a:ln w="19050">
            <a:solidFill>
              <a:srgbClr val="3333FF"/>
            </a:solidFill>
          </a:ln>
        </p:spPr>
        <p:txBody>
          <a:bodyPr wrap="square" rtlCol="0">
            <a:spAutoFit/>
          </a:bodyPr>
          <a:lstStyle/>
          <a:p>
            <a:pPr>
              <a:buFont typeface="Arial" panose="020B0604020202020204" pitchFamily="34" charset="0"/>
              <a:buChar char="•"/>
            </a:pPr>
            <a:r>
              <a:rPr lang="en-US" dirty="0" smtClean="0">
                <a:solidFill>
                  <a:srgbClr val="000000"/>
                </a:solidFill>
              </a:rPr>
              <a:t>There is a precedent of suppressed reflections in physics: an electron with spin- ½  and strong spin-orbit coupling propagates without scattering!</a:t>
            </a:r>
            <a:endParaRPr lang="en-US" dirty="0">
              <a:solidFill>
                <a:srgbClr val="000000"/>
              </a:solidFill>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31605"/>
            <a:ext cx="2828925"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6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901" y="1176449"/>
            <a:ext cx="2541297" cy="3943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p:nvPr/>
        </p:nvPicPr>
        <p:blipFill>
          <a:blip r:embed="rId6" cstate="print">
            <a:extLst>
              <a:ext uri="{28A0092B-C50C-407E-A947-70E740481C1C}">
                <a14:useLocalDpi xmlns:a14="http://schemas.microsoft.com/office/drawing/2010/main" val="0"/>
              </a:ext>
            </a:extLst>
          </a:blip>
          <a:stretch>
            <a:fillRect/>
          </a:stretch>
        </p:blipFill>
        <p:spPr>
          <a:xfrm>
            <a:off x="152400" y="1380908"/>
            <a:ext cx="2627586" cy="2235044"/>
          </a:xfrm>
          <a:prstGeom prst="rect">
            <a:avLst/>
          </a:prstGeom>
        </p:spPr>
      </p:pic>
      <p:sp>
        <p:nvSpPr>
          <p:cNvPr id="9" name="TextBox 16"/>
          <p:cNvSpPr txBox="1">
            <a:spLocks noChangeArrowheads="1"/>
          </p:cNvSpPr>
          <p:nvPr/>
        </p:nvSpPr>
        <p:spPr bwMode="auto">
          <a:xfrm>
            <a:off x="304800" y="6389806"/>
            <a:ext cx="56861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1600" b="0" dirty="0" smtClean="0">
                <a:solidFill>
                  <a:srgbClr val="000000"/>
                </a:solidFill>
              </a:rPr>
              <a:t>A. Khanikaev et. al., Nature Materials </a:t>
            </a:r>
            <a:r>
              <a:rPr lang="en-US" sz="1600" dirty="0" smtClean="0">
                <a:solidFill>
                  <a:srgbClr val="000000"/>
                </a:solidFill>
              </a:rPr>
              <a:t>12,</a:t>
            </a:r>
            <a:r>
              <a:rPr lang="en-US" sz="1600" b="0" dirty="0" smtClean="0">
                <a:solidFill>
                  <a:srgbClr val="000000"/>
                </a:solidFill>
              </a:rPr>
              <a:t> 233 (2013)</a:t>
            </a:r>
            <a:endParaRPr lang="en-US" sz="1600" b="0" dirty="0">
              <a:solidFill>
                <a:srgbClr val="000000"/>
              </a:solidFill>
            </a:endParaRPr>
          </a:p>
        </p:txBody>
      </p:sp>
    </p:spTree>
    <p:extLst>
      <p:ext uri="{BB962C8B-B14F-4D97-AF65-F5344CB8AC3E}">
        <p14:creationId xmlns:p14="http://schemas.microsoft.com/office/powerpoint/2010/main" val="4265368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62000" y="0"/>
            <a:ext cx="8382000" cy="609600"/>
          </a:xfrm>
        </p:spPr>
        <p:txBody>
          <a:bodyPr/>
          <a:lstStyle/>
          <a:p>
            <a:r>
              <a:rPr lang="en-US" altLang="en-US" sz="3200" b="1" dirty="0" smtClean="0">
                <a:solidFill>
                  <a:srgbClr val="990099"/>
                </a:solidFill>
                <a:latin typeface="Times New Roman" pitchFamily="18" charset="0"/>
              </a:rPr>
              <a:t>Meta-Materials: </a:t>
            </a:r>
            <a:r>
              <a:rPr lang="en-US" altLang="en-US" sz="3200" b="1" dirty="0" err="1">
                <a:solidFill>
                  <a:srgbClr val="990099"/>
                </a:solidFill>
                <a:latin typeface="Times New Roman" pitchFamily="18" charset="0"/>
              </a:rPr>
              <a:t>M</a:t>
            </a:r>
            <a:r>
              <a:rPr lang="en-US" altLang="en-US" sz="3200" b="1" dirty="0" err="1" smtClean="0">
                <a:solidFill>
                  <a:srgbClr val="990099"/>
                </a:solidFill>
                <a:latin typeface="Times New Roman" pitchFamily="18" charset="0"/>
              </a:rPr>
              <a:t>esoscopic</a:t>
            </a:r>
            <a:r>
              <a:rPr lang="en-US" altLang="en-US" sz="3200" b="1" dirty="0" smtClean="0">
                <a:solidFill>
                  <a:srgbClr val="990099"/>
                </a:solidFill>
                <a:latin typeface="Times New Roman" pitchFamily="18" charset="0"/>
              </a:rPr>
              <a:t> EM Materials</a:t>
            </a:r>
          </a:p>
        </p:txBody>
      </p:sp>
      <p:sp>
        <p:nvSpPr>
          <p:cNvPr id="7171" name="Text Box 5"/>
          <p:cNvSpPr txBox="1">
            <a:spLocks noChangeArrowheads="1"/>
          </p:cNvSpPr>
          <p:nvPr/>
        </p:nvSpPr>
        <p:spPr bwMode="auto">
          <a:xfrm>
            <a:off x="5105400" y="1614606"/>
            <a:ext cx="3733800" cy="3323987"/>
          </a:xfrm>
          <a:prstGeom prst="rect">
            <a:avLst/>
          </a:prstGeom>
          <a:solidFill>
            <a:srgbClr val="33CCCC"/>
          </a:solidFill>
          <a:ln w="25400">
            <a:solidFill>
              <a:srgbClr val="0000FF"/>
            </a:solidFill>
            <a:miter lim="800000"/>
            <a:headEnd/>
            <a:tailEnd/>
          </a:ln>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eaLnBrk="1" hangingPunct="1">
              <a:spcBef>
                <a:spcPts val="600"/>
              </a:spcBef>
            </a:pPr>
            <a:r>
              <a:rPr lang="en-US" altLang="en-US" sz="2000" dirty="0">
                <a:solidFill>
                  <a:srgbClr val="000000"/>
                </a:solidFill>
                <a:latin typeface="Times New Roman" pitchFamily="18" charset="0"/>
              </a:rPr>
              <a:t>Unit cell is small enough</a:t>
            </a:r>
            <a:r>
              <a:rPr lang="en-US" altLang="en-US" sz="2000" dirty="0">
                <a:solidFill>
                  <a:srgbClr val="000000"/>
                </a:solidFill>
                <a:latin typeface="Times New Roman" pitchFamily="18" charset="0"/>
                <a:sym typeface="Wingdings" pitchFamily="2" charset="2"/>
              </a:rPr>
              <a:t> effective medium description (homogenization, constitutive parameters </a:t>
            </a:r>
            <a:r>
              <a:rPr lang="en-US" altLang="en-US" sz="2000" dirty="0">
                <a:solidFill>
                  <a:srgbClr val="000000"/>
                </a:solidFill>
                <a:latin typeface="Symbol" pitchFamily="18" charset="2"/>
                <a:sym typeface="Wingdings" pitchFamily="2" charset="2"/>
              </a:rPr>
              <a:t>e</a:t>
            </a:r>
            <a:r>
              <a:rPr lang="en-US" altLang="en-US" sz="2000" dirty="0">
                <a:solidFill>
                  <a:srgbClr val="000000"/>
                </a:solidFill>
                <a:latin typeface="Times New Roman" pitchFamily="18" charset="0"/>
                <a:sym typeface="Wingdings" pitchFamily="2" charset="2"/>
              </a:rPr>
              <a:t>, </a:t>
            </a:r>
            <a:r>
              <a:rPr lang="en-US" altLang="en-US" sz="2000" dirty="0">
                <a:solidFill>
                  <a:srgbClr val="000000"/>
                </a:solidFill>
                <a:latin typeface="Symbol" pitchFamily="18" charset="2"/>
                <a:sym typeface="Wingdings" pitchFamily="2" charset="2"/>
              </a:rPr>
              <a:t>m</a:t>
            </a:r>
            <a:r>
              <a:rPr lang="en-US" altLang="en-US" sz="2000" dirty="0">
                <a:solidFill>
                  <a:srgbClr val="000000"/>
                </a:solidFill>
                <a:latin typeface="Times New Roman" pitchFamily="18" charset="0"/>
                <a:sym typeface="Wingdings" pitchFamily="2" charset="2"/>
              </a:rPr>
              <a:t>)</a:t>
            </a:r>
          </a:p>
          <a:p>
            <a:pPr algn="l" eaLnBrk="1" hangingPunct="1">
              <a:spcBef>
                <a:spcPts val="600"/>
              </a:spcBef>
            </a:pPr>
            <a:r>
              <a:rPr lang="en-US" altLang="en-US" sz="2000" dirty="0">
                <a:solidFill>
                  <a:srgbClr val="000000"/>
                </a:solidFill>
                <a:latin typeface="Times New Roman" pitchFamily="18" charset="0"/>
                <a:sym typeface="Wingdings" pitchFamily="2" charset="2"/>
              </a:rPr>
              <a:t>Carefully designed resonant unit cells (e.g. split rings etc.) </a:t>
            </a:r>
          </a:p>
          <a:p>
            <a:pPr algn="l" eaLnBrk="1" hangingPunct="1">
              <a:spcBef>
                <a:spcPts val="600"/>
              </a:spcBef>
            </a:pPr>
            <a:r>
              <a:rPr lang="en-US" altLang="en-US" sz="2000" dirty="0">
                <a:solidFill>
                  <a:srgbClr val="000000"/>
                </a:solidFill>
                <a:latin typeface="Times New Roman" pitchFamily="18" charset="0"/>
              </a:rPr>
              <a:t>Remarkable </a:t>
            </a:r>
            <a:r>
              <a:rPr lang="en-US" altLang="en-US" sz="2000" dirty="0" smtClean="0">
                <a:solidFill>
                  <a:srgbClr val="000000"/>
                </a:solidFill>
                <a:latin typeface="Times New Roman" pitchFamily="18" charset="0"/>
              </a:rPr>
              <a:t>optical/EM </a:t>
            </a:r>
            <a:r>
              <a:rPr lang="en-US" altLang="en-US" sz="2000" dirty="0">
                <a:solidFill>
                  <a:srgbClr val="000000"/>
                </a:solidFill>
                <a:latin typeface="Times New Roman" pitchFamily="18" charset="0"/>
              </a:rPr>
              <a:t>properties enabled by finite cell size </a:t>
            </a:r>
            <a:r>
              <a:rPr lang="en-US" altLang="en-US" sz="2000" dirty="0">
                <a:solidFill>
                  <a:srgbClr val="000000"/>
                </a:solidFill>
                <a:latin typeface="Times New Roman" pitchFamily="18" charset="0"/>
                <a:sym typeface="Wingdings" pitchFamily="2" charset="2"/>
              </a:rPr>
              <a:t></a:t>
            </a:r>
            <a:r>
              <a:rPr lang="en-US" altLang="en-US" sz="2000" dirty="0">
                <a:solidFill>
                  <a:srgbClr val="000000"/>
                </a:solidFill>
                <a:latin typeface="Times New Roman" pitchFamily="18" charset="0"/>
              </a:rPr>
              <a:t> spatial dispersion, optical magnetism, </a:t>
            </a:r>
            <a:r>
              <a:rPr lang="en-US" altLang="en-US" sz="2000" dirty="0" smtClean="0">
                <a:solidFill>
                  <a:srgbClr val="000000"/>
                </a:solidFill>
                <a:latin typeface="Times New Roman" pitchFamily="18" charset="0"/>
              </a:rPr>
              <a:t>bi-anisotropy</a:t>
            </a:r>
            <a:endParaRPr lang="en-US" altLang="en-US" sz="2000" dirty="0">
              <a:solidFill>
                <a:srgbClr val="000000"/>
              </a:solidFill>
              <a:latin typeface="Times New Roman" pitchFamily="18" charset="0"/>
            </a:endParaRPr>
          </a:p>
        </p:txBody>
      </p:sp>
      <p:pic>
        <p:nvPicPr>
          <p:cNvPr id="7172" name="Picture 6"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990600"/>
            <a:ext cx="2514600"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pic>
      <p:sp>
        <p:nvSpPr>
          <p:cNvPr id="7174" name="Text Box 9"/>
          <p:cNvSpPr txBox="1">
            <a:spLocks noChangeArrowheads="1"/>
          </p:cNvSpPr>
          <p:nvPr/>
        </p:nvSpPr>
        <p:spPr bwMode="auto">
          <a:xfrm>
            <a:off x="2590800" y="1066800"/>
            <a:ext cx="2514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eaLnBrk="1" hangingPunct="1">
              <a:buFontTx/>
              <a:buNone/>
            </a:pPr>
            <a:r>
              <a:rPr lang="en-US" altLang="en-US" sz="1800" b="0" dirty="0">
                <a:solidFill>
                  <a:srgbClr val="000000"/>
                </a:solidFill>
              </a:rPr>
              <a:t>Natural materials: unit cell is an atom &lt;&lt; </a:t>
            </a:r>
            <a:r>
              <a:rPr lang="en-US" altLang="en-US" sz="1800" b="0" dirty="0" smtClean="0">
                <a:solidFill>
                  <a:srgbClr val="000000"/>
                </a:solidFill>
              </a:rPr>
              <a:t>radiation wavelength</a:t>
            </a:r>
            <a:endParaRPr lang="en-US" altLang="en-US" sz="1800" b="0" dirty="0">
              <a:solidFill>
                <a:srgbClr val="000000"/>
              </a:solidFill>
            </a:endParaRPr>
          </a:p>
        </p:txBody>
      </p:sp>
      <p:pic>
        <p:nvPicPr>
          <p:cNvPr id="7175"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800600"/>
            <a:ext cx="26765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pic>
      <p:sp>
        <p:nvSpPr>
          <p:cNvPr id="7176" name="Text Box 11"/>
          <p:cNvSpPr txBox="1">
            <a:spLocks noChangeArrowheads="1"/>
          </p:cNvSpPr>
          <p:nvPr/>
        </p:nvSpPr>
        <p:spPr bwMode="auto">
          <a:xfrm>
            <a:off x="2819400" y="5562600"/>
            <a:ext cx="2514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eaLnBrk="1" hangingPunct="1">
              <a:buFontTx/>
              <a:buNone/>
            </a:pPr>
            <a:r>
              <a:rPr lang="en-US" altLang="en-US" sz="1800" b="0" dirty="0">
                <a:solidFill>
                  <a:srgbClr val="000000"/>
                </a:solidFill>
              </a:rPr>
              <a:t>Photonic crystals: unit cell is sized to ½ of the </a:t>
            </a:r>
            <a:r>
              <a:rPr lang="en-US" altLang="en-US" sz="1800" b="0" dirty="0" smtClean="0">
                <a:solidFill>
                  <a:srgbClr val="000000"/>
                </a:solidFill>
              </a:rPr>
              <a:t>radiation wavelength</a:t>
            </a:r>
            <a:endParaRPr lang="en-US" altLang="en-US" sz="1800" b="0" dirty="0">
              <a:solidFill>
                <a:srgbClr val="000000"/>
              </a:solidFill>
            </a:endParaRPr>
          </a:p>
        </p:txBody>
      </p:sp>
      <p:pic>
        <p:nvPicPr>
          <p:cNvPr id="7177"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2819400"/>
            <a:ext cx="27432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pic>
      <p:sp>
        <p:nvSpPr>
          <p:cNvPr id="7178" name="Text Box 14"/>
          <p:cNvSpPr txBox="1">
            <a:spLocks noChangeArrowheads="1"/>
          </p:cNvSpPr>
          <p:nvPr/>
        </p:nvSpPr>
        <p:spPr bwMode="auto">
          <a:xfrm>
            <a:off x="2819400" y="3276600"/>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l" eaLnBrk="1" hangingPunct="1">
              <a:buFontTx/>
              <a:buNone/>
            </a:pPr>
            <a:r>
              <a:rPr lang="en-US" altLang="en-US" sz="1800" b="0">
                <a:solidFill>
                  <a:srgbClr val="000000"/>
                </a:solidFill>
              </a:rPr>
              <a:t>MetaMaterials:        atom &lt;&lt; unit cell &lt; </a:t>
            </a:r>
            <a:r>
              <a:rPr lang="en-US" altLang="en-US" sz="1800">
                <a:solidFill>
                  <a:srgbClr val="000000"/>
                </a:solidFill>
                <a:latin typeface="Symbol" pitchFamily="18" charset="2"/>
              </a:rPr>
              <a:t>l</a:t>
            </a:r>
          </a:p>
        </p:txBody>
      </p:sp>
    </p:spTree>
    <p:extLst>
      <p:ext uri="{BB962C8B-B14F-4D97-AF65-F5344CB8AC3E}">
        <p14:creationId xmlns:p14="http://schemas.microsoft.com/office/powerpoint/2010/main" val="5721194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5938" y="304800"/>
            <a:ext cx="9138062" cy="2123658"/>
          </a:xfrm>
          <a:prstGeom prst="rect">
            <a:avLst/>
          </a:prstGeom>
          <a:solidFill>
            <a:srgbClr val="33CCCC"/>
          </a:solidFill>
          <a:ln w="22225" algn="ctr">
            <a:solidFill>
              <a:schemeClr val="tx1"/>
            </a:solidFill>
            <a:miter lim="800000"/>
            <a:headEnd/>
            <a:tailEnd type="none" w="lg" len="me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dirty="0">
                <a:solidFill>
                  <a:srgbClr val="000000"/>
                </a:solidFill>
              </a:rPr>
              <a:t>Emulating </a:t>
            </a:r>
            <a:r>
              <a:rPr lang="en-US" sz="4400" dirty="0" smtClean="0">
                <a:solidFill>
                  <a:srgbClr val="000000"/>
                </a:solidFill>
              </a:rPr>
              <a:t>Electron Spins and Topological </a:t>
            </a:r>
            <a:r>
              <a:rPr lang="en-US" sz="4400" dirty="0">
                <a:solidFill>
                  <a:srgbClr val="000000"/>
                </a:solidFill>
              </a:rPr>
              <a:t>Insulators Using </a:t>
            </a:r>
            <a:r>
              <a:rPr lang="en-US" sz="4400" dirty="0" smtClean="0">
                <a:solidFill>
                  <a:srgbClr val="000000"/>
                </a:solidFill>
              </a:rPr>
              <a:t>Bi-anisotropic Metamaterials</a:t>
            </a:r>
            <a:endParaRPr lang="en-US" sz="4400" dirty="0">
              <a:solidFill>
                <a:srgbClr val="000000"/>
              </a:solidFill>
            </a:endParaRPr>
          </a:p>
        </p:txBody>
      </p:sp>
      <p:graphicFrame>
        <p:nvGraphicFramePr>
          <p:cNvPr id="26628" name="Object 3"/>
          <p:cNvGraphicFramePr>
            <a:graphicFrameLocks noChangeAspect="1"/>
          </p:cNvGraphicFramePr>
          <p:nvPr>
            <p:extLst>
              <p:ext uri="{D42A27DB-BD31-4B8C-83A1-F6EECF244321}">
                <p14:modId xmlns:p14="http://schemas.microsoft.com/office/powerpoint/2010/main" val="1939103165"/>
              </p:ext>
            </p:extLst>
          </p:nvPr>
        </p:nvGraphicFramePr>
        <p:xfrm>
          <a:off x="4800600" y="2971800"/>
          <a:ext cx="3200400" cy="1562100"/>
        </p:xfrm>
        <a:graphic>
          <a:graphicData uri="http://schemas.openxmlformats.org/presentationml/2006/ole">
            <mc:AlternateContent xmlns:mc="http://schemas.openxmlformats.org/markup-compatibility/2006">
              <mc:Choice xmlns:v="urn:schemas-microsoft-com:vml" Requires="v">
                <p:oleObj spid="_x0000_s4109" name="Equation" r:id="rId4" imgW="1663700" imgH="812800" progId="Equation.3">
                  <p:embed/>
                </p:oleObj>
              </mc:Choice>
              <mc:Fallback>
                <p:oleObj name="Equation" r:id="rId4" imgW="1663700" imgH="812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971800"/>
                        <a:ext cx="3200400" cy="1562100"/>
                      </a:xfrm>
                      <a:prstGeom prst="rect">
                        <a:avLst/>
                      </a:prstGeom>
                      <a:solidFill>
                        <a:srgbClr val="FFFF00"/>
                      </a:solidFill>
                      <a:ln w="9525">
                        <a:solidFill>
                          <a:srgbClr val="3366FF"/>
                        </a:solidFill>
                        <a:miter lim="800000"/>
                        <a:headEnd/>
                        <a:tailEnd/>
                      </a:ln>
                    </p:spPr>
                  </p:pic>
                </p:oleObj>
              </mc:Fallback>
            </mc:AlternateContent>
          </a:graphicData>
        </a:graphic>
      </p:graphicFrame>
      <p:pic>
        <p:nvPicPr>
          <p:cNvPr id="2662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743200"/>
            <a:ext cx="38100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6"/>
          <p:cNvSpPr txBox="1">
            <a:spLocks noChangeArrowheads="1"/>
          </p:cNvSpPr>
          <p:nvPr/>
        </p:nvSpPr>
        <p:spPr bwMode="auto">
          <a:xfrm>
            <a:off x="5938" y="6386343"/>
            <a:ext cx="56861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1600" b="0" dirty="0" smtClean="0">
                <a:solidFill>
                  <a:srgbClr val="000000"/>
                </a:solidFill>
              </a:rPr>
              <a:t>A. Khanikaev et. al., Nature Materials </a:t>
            </a:r>
            <a:r>
              <a:rPr lang="en-US" sz="1600" dirty="0" smtClean="0">
                <a:solidFill>
                  <a:srgbClr val="000000"/>
                </a:solidFill>
              </a:rPr>
              <a:t>12,</a:t>
            </a:r>
            <a:r>
              <a:rPr lang="en-US" sz="1600" b="0" dirty="0" smtClean="0">
                <a:solidFill>
                  <a:srgbClr val="000000"/>
                </a:solidFill>
              </a:rPr>
              <a:t> 233 (2013)</a:t>
            </a:r>
            <a:endParaRPr lang="en-US" sz="1600" b="0" dirty="0">
              <a:solidFill>
                <a:srgbClr val="000000"/>
              </a:solidFill>
            </a:endParaRPr>
          </a:p>
        </p:txBody>
      </p:sp>
      <p:sp>
        <p:nvSpPr>
          <p:cNvPr id="7" name="TextBox 17"/>
          <p:cNvSpPr txBox="1">
            <a:spLocks noChangeArrowheads="1"/>
          </p:cNvSpPr>
          <p:nvPr/>
        </p:nvSpPr>
        <p:spPr bwMode="auto">
          <a:xfrm>
            <a:off x="4698546" y="4953000"/>
            <a:ext cx="42930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000000"/>
                </a:solidFill>
                <a:sym typeface="Wingdings" pitchFamily="2" charset="2"/>
              </a:rPr>
              <a:t>Bi-anisotropy requires breaking mirror reflection symmetry</a:t>
            </a:r>
            <a:endParaRPr lang="en-US" dirty="0">
              <a:solidFill>
                <a:srgbClr val="000000"/>
              </a:solidFill>
              <a:sym typeface="Wingdings" pitchFamily="2" charset="2"/>
            </a:endParaRPr>
          </a:p>
        </p:txBody>
      </p:sp>
      <p:cxnSp>
        <p:nvCxnSpPr>
          <p:cNvPr id="3" name="Straight Arrow Connector 2"/>
          <p:cNvCxnSpPr>
            <a:stCxn id="7" idx="0"/>
          </p:cNvCxnSpPr>
          <p:nvPr/>
        </p:nvCxnSpPr>
        <p:spPr bwMode="auto">
          <a:xfrm flipH="1" flipV="1">
            <a:off x="6629401" y="4419600"/>
            <a:ext cx="215672" cy="533400"/>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5948203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38200" y="0"/>
            <a:ext cx="8001000" cy="838200"/>
          </a:xfrm>
        </p:spPr>
        <p:txBody>
          <a:bodyPr/>
          <a:lstStyle/>
          <a:p>
            <a:r>
              <a:rPr lang="en-US" sz="3600" b="1" dirty="0" smtClean="0">
                <a:solidFill>
                  <a:srgbClr val="990099"/>
                </a:solidFill>
                <a:latin typeface="Times New Roman" pitchFamily="18" charset="0"/>
              </a:rPr>
              <a:t>From Metamaterial to Meta-Crystal</a:t>
            </a:r>
          </a:p>
        </p:txBody>
      </p:sp>
      <p:pic>
        <p:nvPicPr>
          <p:cNvPr id="27651" name="Picture 3"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Rectangle 6"/>
              <p:cNvSpPr/>
              <p:nvPr/>
            </p:nvSpPr>
            <p:spPr>
              <a:xfrm>
                <a:off x="4562930" y="3560399"/>
                <a:ext cx="4295775" cy="4040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000" i="1">
                              <a:solidFill>
                                <a:srgbClr val="000000"/>
                              </a:solidFill>
                              <a:latin typeface="Cambria Math"/>
                            </a:rPr>
                          </m:ctrlPr>
                        </m:sSupPr>
                        <m:e>
                          <m:r>
                            <a:rPr lang="en-US" sz="2000" i="1">
                              <a:solidFill>
                                <a:srgbClr val="000000"/>
                              </a:solidFill>
                              <a:latin typeface="Cambria Math"/>
                            </a:rPr>
                            <m:t> </m:t>
                          </m:r>
                          <m:r>
                            <a:rPr lang="en-US" sz="2000" i="1">
                              <a:solidFill>
                                <a:srgbClr val="000000"/>
                              </a:solidFill>
                              <a:latin typeface="Cambria Math"/>
                            </a:rPr>
                            <m:t>𝜓</m:t>
                          </m:r>
                        </m:e>
                        <m:sup>
                          <m:r>
                            <a:rPr lang="en-US" sz="2000" i="1">
                              <a:solidFill>
                                <a:srgbClr val="000000"/>
                              </a:solidFill>
                              <a:latin typeface="Cambria Math"/>
                            </a:rPr>
                            <m:t>±</m:t>
                          </m:r>
                        </m:sup>
                      </m:sSup>
                      <m:d>
                        <m:dPr>
                          <m:ctrlPr>
                            <a:rPr lang="en-US" sz="2000" i="1">
                              <a:solidFill>
                                <a:srgbClr val="000000"/>
                              </a:solidFill>
                              <a:latin typeface="Cambria Math"/>
                            </a:rPr>
                          </m:ctrlPr>
                        </m:dPr>
                        <m:e>
                          <m:sSub>
                            <m:sSubPr>
                              <m:ctrlPr>
                                <a:rPr lang="en-US" sz="2000" i="1">
                                  <a:solidFill>
                                    <a:srgbClr val="000000"/>
                                  </a:solidFill>
                                  <a:latin typeface="Cambria Math"/>
                                </a:rPr>
                              </m:ctrlPr>
                            </m:sSubPr>
                            <m:e>
                              <m:r>
                                <a:rPr lang="en-US" sz="2000" i="1">
                                  <a:solidFill>
                                    <a:srgbClr val="000000"/>
                                  </a:solidFill>
                                  <a:latin typeface="Cambria Math"/>
                                </a:rPr>
                                <m:t>𝒙</m:t>
                              </m:r>
                            </m:e>
                            <m:sub>
                              <m:r>
                                <a:rPr lang="en-US" sz="2000" i="1">
                                  <a:solidFill>
                                    <a:srgbClr val="000000"/>
                                  </a:solidFill>
                                  <a:latin typeface="Cambria Math"/>
                                </a:rPr>
                                <m:t>⊥</m:t>
                              </m:r>
                            </m:sub>
                          </m:sSub>
                          <m:r>
                            <a:rPr lang="en-US" sz="2000" i="1">
                              <a:solidFill>
                                <a:srgbClr val="000000"/>
                              </a:solidFill>
                              <a:latin typeface="Cambria Math"/>
                            </a:rPr>
                            <m:t>;</m:t>
                          </m:r>
                          <m:r>
                            <a:rPr lang="en-US" sz="2000" i="1">
                              <a:solidFill>
                                <a:srgbClr val="000000"/>
                              </a:solidFill>
                              <a:latin typeface="Cambria Math"/>
                            </a:rPr>
                            <m:t>𝒒</m:t>
                          </m:r>
                        </m:e>
                      </m:d>
                      <m:r>
                        <a:rPr lang="en-US" sz="2000" i="1">
                          <a:solidFill>
                            <a:srgbClr val="000000"/>
                          </a:solidFill>
                          <a:latin typeface="Cambria Math"/>
                        </a:rPr>
                        <m:t>=</m:t>
                      </m:r>
                      <m:sSub>
                        <m:sSubPr>
                          <m:ctrlPr>
                            <a:rPr lang="en-US" sz="2000" i="1">
                              <a:solidFill>
                                <a:srgbClr val="000000"/>
                              </a:solidFill>
                              <a:latin typeface="Cambria Math"/>
                            </a:rPr>
                          </m:ctrlPr>
                        </m:sSubPr>
                        <m:e>
                          <m:r>
                            <a:rPr lang="en-US" sz="2000" i="1">
                              <a:solidFill>
                                <a:srgbClr val="000000"/>
                              </a:solidFill>
                              <a:latin typeface="Cambria Math"/>
                            </a:rPr>
                            <m:t>𝐸</m:t>
                          </m:r>
                        </m:e>
                        <m:sub>
                          <m:r>
                            <a:rPr lang="en-US" sz="2000" i="1">
                              <a:solidFill>
                                <a:srgbClr val="000000"/>
                              </a:solidFill>
                              <a:latin typeface="Cambria Math"/>
                            </a:rPr>
                            <m:t>𝑧</m:t>
                          </m:r>
                        </m:sub>
                      </m:sSub>
                      <m:r>
                        <a:rPr lang="en-US" sz="2000" i="1">
                          <a:solidFill>
                            <a:srgbClr val="000000"/>
                          </a:solidFill>
                          <a:latin typeface="Cambria Math"/>
                        </a:rPr>
                        <m:t>(</m:t>
                      </m:r>
                      <m:sSub>
                        <m:sSubPr>
                          <m:ctrlPr>
                            <a:rPr lang="en-US" sz="2000" i="1">
                              <a:solidFill>
                                <a:srgbClr val="000000"/>
                              </a:solidFill>
                              <a:latin typeface="Cambria Math"/>
                            </a:rPr>
                          </m:ctrlPr>
                        </m:sSubPr>
                        <m:e>
                          <m:r>
                            <a:rPr lang="en-US" sz="2000" i="1">
                              <a:solidFill>
                                <a:srgbClr val="000000"/>
                              </a:solidFill>
                              <a:latin typeface="Cambria Math"/>
                            </a:rPr>
                            <m:t>𝒙</m:t>
                          </m:r>
                        </m:e>
                        <m:sub>
                          <m:r>
                            <a:rPr lang="en-US" sz="2000" i="1">
                              <a:solidFill>
                                <a:srgbClr val="000000"/>
                              </a:solidFill>
                              <a:latin typeface="Cambria Math"/>
                            </a:rPr>
                            <m:t>⊥</m:t>
                          </m:r>
                        </m:sub>
                      </m:sSub>
                      <m:r>
                        <a:rPr lang="en-US" sz="2000" i="1">
                          <a:solidFill>
                            <a:srgbClr val="000000"/>
                          </a:solidFill>
                          <a:latin typeface="Cambria Math"/>
                        </a:rPr>
                        <m:t>;</m:t>
                      </m:r>
                      <m:r>
                        <a:rPr lang="en-US" sz="2000" i="1">
                          <a:solidFill>
                            <a:srgbClr val="000000"/>
                          </a:solidFill>
                          <a:latin typeface="Cambria Math"/>
                        </a:rPr>
                        <m:t>𝒒</m:t>
                      </m:r>
                      <m:r>
                        <a:rPr lang="en-US" sz="2000" i="1">
                          <a:solidFill>
                            <a:srgbClr val="000000"/>
                          </a:solidFill>
                          <a:latin typeface="Cambria Math"/>
                        </a:rPr>
                        <m:t>)±</m:t>
                      </m:r>
                      <m:sSub>
                        <m:sSubPr>
                          <m:ctrlPr>
                            <a:rPr lang="en-US" sz="2000" i="1">
                              <a:solidFill>
                                <a:srgbClr val="000000"/>
                              </a:solidFill>
                              <a:latin typeface="Cambria Math"/>
                            </a:rPr>
                          </m:ctrlPr>
                        </m:sSubPr>
                        <m:e>
                          <m:r>
                            <a:rPr lang="en-US" sz="2000" i="1">
                              <a:solidFill>
                                <a:srgbClr val="000000"/>
                              </a:solidFill>
                              <a:latin typeface="Cambria Math"/>
                            </a:rPr>
                            <m:t>𝐻</m:t>
                          </m:r>
                        </m:e>
                        <m:sub>
                          <m:r>
                            <a:rPr lang="en-US" sz="2000" i="1">
                              <a:solidFill>
                                <a:srgbClr val="000000"/>
                              </a:solidFill>
                              <a:latin typeface="Cambria Math"/>
                            </a:rPr>
                            <m:t>𝑧</m:t>
                          </m:r>
                        </m:sub>
                      </m:sSub>
                      <m:r>
                        <a:rPr lang="en-US" sz="2000" i="1">
                          <a:solidFill>
                            <a:srgbClr val="000000"/>
                          </a:solidFill>
                          <a:latin typeface="Cambria Math"/>
                        </a:rPr>
                        <m:t>(</m:t>
                      </m:r>
                      <m:sSub>
                        <m:sSubPr>
                          <m:ctrlPr>
                            <a:rPr lang="en-US" sz="2000" i="1">
                              <a:solidFill>
                                <a:srgbClr val="000000"/>
                              </a:solidFill>
                              <a:latin typeface="Cambria Math"/>
                            </a:rPr>
                          </m:ctrlPr>
                        </m:sSubPr>
                        <m:e>
                          <m:r>
                            <a:rPr lang="en-US" sz="2000" i="1">
                              <a:solidFill>
                                <a:srgbClr val="000000"/>
                              </a:solidFill>
                              <a:latin typeface="Cambria Math"/>
                            </a:rPr>
                            <m:t>𝒙</m:t>
                          </m:r>
                        </m:e>
                        <m:sub>
                          <m:r>
                            <a:rPr lang="en-US" sz="2000" i="1">
                              <a:solidFill>
                                <a:srgbClr val="000000"/>
                              </a:solidFill>
                              <a:latin typeface="Cambria Math"/>
                            </a:rPr>
                            <m:t>⊥</m:t>
                          </m:r>
                        </m:sub>
                      </m:sSub>
                      <m:r>
                        <a:rPr lang="en-US" sz="2000" i="1">
                          <a:solidFill>
                            <a:srgbClr val="000000"/>
                          </a:solidFill>
                          <a:latin typeface="Cambria Math"/>
                        </a:rPr>
                        <m:t>;</m:t>
                      </m:r>
                      <m:r>
                        <a:rPr lang="en-US" sz="2000" i="1">
                          <a:solidFill>
                            <a:srgbClr val="000000"/>
                          </a:solidFill>
                          <a:latin typeface="Cambria Math"/>
                        </a:rPr>
                        <m:t>𝒒</m:t>
                      </m:r>
                      <m:r>
                        <a:rPr lang="en-US" sz="2000" i="1">
                          <a:solidFill>
                            <a:srgbClr val="000000"/>
                          </a:solidFill>
                          <a:latin typeface="Cambria Math"/>
                        </a:rPr>
                        <m:t>)</m:t>
                      </m:r>
                    </m:oMath>
                  </m:oMathPara>
                </a14:m>
                <a:endParaRPr lang="en-US" sz="2000" dirty="0">
                  <a:solidFill>
                    <a:srgbClr val="0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4562930" y="3560399"/>
                <a:ext cx="4295775" cy="404021"/>
              </a:xfrm>
              <a:prstGeom prst="rect">
                <a:avLst/>
              </a:prstGeom>
              <a:blipFill rotWithShape="1">
                <a:blip r:embed="rId4" cstate="print"/>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17"/>
              <p:cNvSpPr txBox="1">
                <a:spLocks noChangeArrowheads="1"/>
              </p:cNvSpPr>
              <p:nvPr/>
            </p:nvSpPr>
            <p:spPr bwMode="auto">
              <a:xfrm>
                <a:off x="350729" y="5486400"/>
                <a:ext cx="8553905" cy="1077218"/>
              </a:xfrm>
              <a:prstGeom prst="rect">
                <a:avLst/>
              </a:prstGeom>
              <a:solidFill>
                <a:srgbClr val="00CC99"/>
              </a:solidFill>
              <a:ln w="15875">
                <a:solidFill>
                  <a:srgbClr val="000099"/>
                </a:solid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600"/>
                  </a:spcBef>
                  <a:buFont typeface="Arial" pitchFamily="34" charset="0"/>
                  <a:buChar char="•"/>
                </a:pPr>
                <a:r>
                  <a:rPr lang="en-US" dirty="0">
                    <a:solidFill>
                      <a:srgbClr val="000000"/>
                    </a:solidFill>
                    <a:sym typeface="Wingdings" pitchFamily="2" charset="2"/>
                  </a:rPr>
                  <a:t>P</a:t>
                </a:r>
                <a:r>
                  <a:rPr lang="en-US" dirty="0" smtClean="0">
                    <a:solidFill>
                      <a:srgbClr val="000000"/>
                    </a:solidFill>
                    <a:sym typeface="Wingdings" pitchFamily="2" charset="2"/>
                  </a:rPr>
                  <a:t>hotonic equivalents of spin-up and spin-down electron states</a:t>
                </a:r>
              </a:p>
              <a:p>
                <a:pPr eaLnBrk="1" hangingPunct="1">
                  <a:spcBef>
                    <a:spcPts val="600"/>
                  </a:spcBef>
                  <a:buFont typeface="Arial" pitchFamily="34" charset="0"/>
                  <a:buChar char="•"/>
                </a:pPr>
                <a:r>
                  <a:rPr lang="en-US" dirty="0">
                    <a:solidFill>
                      <a:srgbClr val="000000"/>
                    </a:solidFill>
                    <a:sym typeface="Wingdings" pitchFamily="2" charset="2"/>
                  </a:rPr>
                  <a:t>Requires spin-degenerate metamaterials: </a:t>
                </a:r>
                <a14:m>
                  <m:oMath xmlns:m="http://schemas.openxmlformats.org/officeDocument/2006/math">
                    <m:sSub>
                      <m:sSubPr>
                        <m:ctrlPr>
                          <a:rPr lang="en-US" i="1">
                            <a:solidFill>
                              <a:srgbClr val="000000"/>
                            </a:solidFill>
                            <a:latin typeface="Cambria Math"/>
                          </a:rPr>
                        </m:ctrlPr>
                      </m:sSubPr>
                      <m:e>
                        <m:r>
                          <a:rPr lang="en-US" i="1">
                            <a:solidFill>
                              <a:srgbClr val="000000"/>
                            </a:solidFill>
                            <a:latin typeface="Cambria Math"/>
                          </a:rPr>
                          <m:t>𝜖</m:t>
                        </m:r>
                      </m:e>
                      <m:sub>
                        <m:r>
                          <a:rPr lang="en-US" i="1">
                            <a:solidFill>
                              <a:srgbClr val="000000"/>
                            </a:solidFill>
                            <a:latin typeface="Cambria Math"/>
                          </a:rPr>
                          <m:t>𝑧𝑧</m:t>
                        </m:r>
                        <m:r>
                          <a:rPr lang="en-US" i="1">
                            <a:solidFill>
                              <a:srgbClr val="000000"/>
                            </a:solidFill>
                            <a:latin typeface="Cambria Math"/>
                          </a:rPr>
                          <m:t> </m:t>
                        </m:r>
                      </m:sub>
                    </m:sSub>
                  </m:oMath>
                </a14:m>
                <a:r>
                  <a:rPr lang="en-US" dirty="0">
                    <a:solidFill>
                      <a:srgbClr val="000000"/>
                    </a:solidFill>
                    <a:sym typeface="Wingdings" pitchFamily="2" charset="2"/>
                  </a:rPr>
                  <a:t>=</a:t>
                </a:r>
                <a14:m>
                  <m:oMath xmlns:m="http://schemas.openxmlformats.org/officeDocument/2006/math">
                    <m:sSub>
                      <m:sSubPr>
                        <m:ctrlPr>
                          <a:rPr lang="en-US" i="1">
                            <a:solidFill>
                              <a:srgbClr val="000000"/>
                            </a:solidFill>
                            <a:latin typeface="Cambria Math"/>
                          </a:rPr>
                        </m:ctrlPr>
                      </m:sSubPr>
                      <m:e>
                        <m:r>
                          <a:rPr lang="en-US" b="0" i="1">
                            <a:solidFill>
                              <a:srgbClr val="000000"/>
                            </a:solidFill>
                            <a:latin typeface="Cambria Math"/>
                          </a:rPr>
                          <m:t>𝜇</m:t>
                        </m:r>
                      </m:e>
                      <m:sub>
                        <m:r>
                          <a:rPr lang="en-US" i="1">
                            <a:solidFill>
                              <a:srgbClr val="000000"/>
                            </a:solidFill>
                            <a:latin typeface="Cambria Math"/>
                          </a:rPr>
                          <m:t>𝑧𝑧</m:t>
                        </m:r>
                        <m:r>
                          <a:rPr lang="en-US" i="1">
                            <a:solidFill>
                              <a:srgbClr val="000000"/>
                            </a:solidFill>
                            <a:latin typeface="Cambria Math"/>
                          </a:rPr>
                          <m:t> </m:t>
                        </m:r>
                      </m:sub>
                    </m:sSub>
                  </m:oMath>
                </a14:m>
                <a:r>
                  <a:rPr lang="en-US" dirty="0">
                    <a:solidFill>
                      <a:srgbClr val="000000"/>
                    </a:solidFill>
                    <a:sym typeface="Wingdings" pitchFamily="2" charset="2"/>
                  </a:rPr>
                  <a:t>, </a:t>
                </a:r>
                <a14:m>
                  <m:oMath xmlns:m="http://schemas.openxmlformats.org/officeDocument/2006/math">
                    <m:sSub>
                      <m:sSubPr>
                        <m:ctrlPr>
                          <a:rPr lang="en-US" i="1">
                            <a:solidFill>
                              <a:srgbClr val="000000"/>
                            </a:solidFill>
                            <a:latin typeface="Cambria Math"/>
                          </a:rPr>
                        </m:ctrlPr>
                      </m:sSubPr>
                      <m:e>
                        <m:r>
                          <a:rPr lang="en-US" b="0" i="1">
                            <a:solidFill>
                              <a:srgbClr val="000000"/>
                            </a:solidFill>
                            <a:latin typeface="Cambria Math"/>
                          </a:rPr>
                          <m:t>𝜖</m:t>
                        </m:r>
                      </m:e>
                      <m:sub>
                        <m:r>
                          <a:rPr lang="en-US" i="1">
                            <a:solidFill>
                              <a:srgbClr val="000000"/>
                            </a:solidFill>
                            <a:latin typeface="Cambria Math"/>
                          </a:rPr>
                          <m:t>⊥ </m:t>
                        </m:r>
                      </m:sub>
                    </m:sSub>
                  </m:oMath>
                </a14:m>
                <a:r>
                  <a:rPr lang="en-US" dirty="0">
                    <a:solidFill>
                      <a:srgbClr val="000000"/>
                    </a:solidFill>
                    <a:sym typeface="Wingdings" pitchFamily="2" charset="2"/>
                  </a:rPr>
                  <a:t>=</a:t>
                </a:r>
                <a14:m>
                  <m:oMath xmlns:m="http://schemas.openxmlformats.org/officeDocument/2006/math">
                    <m:sSub>
                      <m:sSubPr>
                        <m:ctrlPr>
                          <a:rPr lang="en-US" i="1">
                            <a:solidFill>
                              <a:srgbClr val="000000"/>
                            </a:solidFill>
                            <a:latin typeface="Cambria Math"/>
                          </a:rPr>
                        </m:ctrlPr>
                      </m:sSubPr>
                      <m:e>
                        <m:r>
                          <a:rPr lang="en-US" i="1">
                            <a:solidFill>
                              <a:srgbClr val="000000"/>
                            </a:solidFill>
                            <a:latin typeface="Cambria Math"/>
                          </a:rPr>
                          <m:t>𝜇</m:t>
                        </m:r>
                      </m:e>
                      <m:sub>
                        <m:r>
                          <a:rPr lang="en-US" i="1">
                            <a:solidFill>
                              <a:srgbClr val="000000"/>
                            </a:solidFill>
                            <a:latin typeface="Cambria Math"/>
                          </a:rPr>
                          <m:t>⊥ </m:t>
                        </m:r>
                      </m:sub>
                    </m:sSub>
                  </m:oMath>
                </a14:m>
                <a:endParaRPr lang="en-US" dirty="0" smtClean="0">
                  <a:solidFill>
                    <a:srgbClr val="000000"/>
                  </a:solidFill>
                  <a:sym typeface="Wingdings" pitchFamily="2" charset="2"/>
                </a:endParaRPr>
              </a:p>
              <a:p>
                <a:pPr eaLnBrk="1" hangingPunct="1">
                  <a:spcBef>
                    <a:spcPts val="600"/>
                  </a:spcBef>
                  <a:buFont typeface="Arial" pitchFamily="34" charset="0"/>
                  <a:buChar char="•"/>
                </a:pPr>
                <a:r>
                  <a:rPr lang="en-US" dirty="0" smtClean="0">
                    <a:solidFill>
                      <a:srgbClr val="000000"/>
                    </a:solidFill>
                    <a:sym typeface="Wingdings" pitchFamily="2" charset="2"/>
                  </a:rPr>
                  <a:t>Exact emulation of Kane-</a:t>
                </a:r>
                <a:r>
                  <a:rPr lang="en-US" dirty="0" err="1" smtClean="0">
                    <a:solidFill>
                      <a:srgbClr val="000000"/>
                    </a:solidFill>
                    <a:sym typeface="Wingdings" pitchFamily="2" charset="2"/>
                  </a:rPr>
                  <a:t>Mele</a:t>
                </a:r>
                <a:r>
                  <a:rPr lang="en-US" dirty="0" smtClean="0">
                    <a:solidFill>
                      <a:srgbClr val="000000"/>
                    </a:solidFill>
                    <a:sym typeface="Wingdings" pitchFamily="2" charset="2"/>
                  </a:rPr>
                  <a:t> Hamiltonian of graphene TIs</a:t>
                </a:r>
              </a:p>
            </p:txBody>
          </p:sp>
        </mc:Choice>
        <mc:Fallback xmlns="">
          <p:sp>
            <p:nvSpPr>
              <p:cNvPr id="9" name="TextBox 17"/>
              <p:cNvSpPr txBox="1">
                <a:spLocks noRot="1" noChangeAspect="1" noMove="1" noResize="1" noEditPoints="1" noAdjustHandles="1" noChangeArrowheads="1" noChangeShapeType="1" noTextEdit="1"/>
              </p:cNvSpPr>
              <p:nvPr/>
            </p:nvSpPr>
            <p:spPr bwMode="auto">
              <a:xfrm>
                <a:off x="350729" y="5486400"/>
                <a:ext cx="8553905" cy="1077218"/>
              </a:xfrm>
              <a:prstGeom prst="rect">
                <a:avLst/>
              </a:prstGeom>
              <a:blipFill rotWithShape="1">
                <a:blip r:embed="rId5"/>
                <a:stretch>
                  <a:fillRect l="-427" t="-2222" b="-6667"/>
                </a:stretch>
              </a:blipFill>
              <a:ln w="15875">
                <a:solidFill>
                  <a:srgbClr val="000099"/>
                </a:solid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596479" y="4312428"/>
                <a:ext cx="5932902" cy="823944"/>
              </a:xfrm>
              <a:prstGeom prst="rect">
                <a:avLst/>
              </a:prstGeom>
              <a:solidFill>
                <a:srgbClr val="FFFF00"/>
              </a:solidFill>
              <a:ln w="15875">
                <a:solidFill>
                  <a:srgbClr val="000099"/>
                </a:solidFill>
              </a:ln>
            </p:spPr>
            <p:txBody>
              <a:bodyPr wrap="square">
                <a:spAutoFit/>
              </a:bodyPr>
              <a:lstStyle/>
              <a:p>
                <a:pPr/>
                <a14:m>
                  <m:oMathPara xmlns:m="http://schemas.openxmlformats.org/officeDocument/2006/math">
                    <m:oMathParaPr>
                      <m:jc m:val="left"/>
                    </m:oMathParaPr>
                    <m:oMath xmlns:m="http://schemas.openxmlformats.org/officeDocument/2006/math">
                      <m:d>
                        <m:dPr>
                          <m:ctrlPr>
                            <a:rPr lang="en-US" sz="2000" i="1">
                              <a:solidFill>
                                <a:srgbClr val="000000"/>
                              </a:solidFill>
                              <a:latin typeface="Cambria Math"/>
                            </a:rPr>
                          </m:ctrlPr>
                        </m:dPr>
                        <m:e>
                          <m:sSubSup>
                            <m:sSubSupPr>
                              <m:ctrlPr>
                                <a:rPr lang="en-US" sz="2000" i="1">
                                  <a:solidFill>
                                    <a:srgbClr val="000000"/>
                                  </a:solidFill>
                                  <a:latin typeface="Cambria Math"/>
                                </a:rPr>
                              </m:ctrlPr>
                            </m:sSubSupPr>
                            <m:e>
                              <m:r>
                                <a:rPr lang="en-US" sz="2000" i="1">
                                  <a:solidFill>
                                    <a:srgbClr val="000000"/>
                                  </a:solidFill>
                                  <a:latin typeface="Cambria Math"/>
                                </a:rPr>
                                <m:t>𝑘</m:t>
                              </m:r>
                            </m:e>
                            <m:sub>
                              <m:r>
                                <a:rPr lang="en-US" sz="2000" i="1">
                                  <a:solidFill>
                                    <a:srgbClr val="000000"/>
                                  </a:solidFill>
                                  <a:latin typeface="Cambria Math"/>
                                </a:rPr>
                                <m:t>0</m:t>
                              </m:r>
                            </m:sub>
                            <m:sup>
                              <m:r>
                                <a:rPr lang="en-US" sz="2000" i="1">
                                  <a:solidFill>
                                    <a:srgbClr val="000000"/>
                                  </a:solidFill>
                                  <a:latin typeface="Cambria Math"/>
                                </a:rPr>
                                <m:t>2</m:t>
                              </m:r>
                            </m:sup>
                          </m:sSubSup>
                          <m:sSub>
                            <m:sSubPr>
                              <m:ctrlPr>
                                <a:rPr lang="en-US" sz="2000" i="1">
                                  <a:solidFill>
                                    <a:srgbClr val="000000"/>
                                  </a:solidFill>
                                  <a:latin typeface="Cambria Math"/>
                                </a:rPr>
                              </m:ctrlPr>
                            </m:sSubPr>
                            <m:e>
                              <m:r>
                                <a:rPr lang="en-US" sz="2000" i="1">
                                  <a:solidFill>
                                    <a:srgbClr val="000000"/>
                                  </a:solidFill>
                                  <a:latin typeface="Cambria Math"/>
                                </a:rPr>
                                <m:t>𝜖</m:t>
                              </m:r>
                            </m:e>
                            <m:sub>
                              <m:r>
                                <a:rPr lang="en-US" sz="2000" i="1">
                                  <a:solidFill>
                                    <a:srgbClr val="000000"/>
                                  </a:solidFill>
                                  <a:latin typeface="Cambria Math"/>
                                </a:rPr>
                                <m:t>𝑧𝑧</m:t>
                              </m:r>
                              <m:r>
                                <a:rPr lang="en-US" sz="2000" i="1">
                                  <a:solidFill>
                                    <a:srgbClr val="000000"/>
                                  </a:solidFill>
                                  <a:latin typeface="Cambria Math"/>
                                </a:rPr>
                                <m:t> </m:t>
                              </m:r>
                            </m:sub>
                          </m:sSub>
                          <m:r>
                            <a:rPr lang="en-US" sz="2000" i="1">
                              <a:solidFill>
                                <a:srgbClr val="000000"/>
                              </a:solidFill>
                              <a:latin typeface="Cambria Math"/>
                            </a:rPr>
                            <m:t>+</m:t>
                          </m:r>
                          <m:sSub>
                            <m:sSubPr>
                              <m:ctrlPr>
                                <a:rPr lang="en-US" sz="2000" i="1">
                                  <a:solidFill>
                                    <a:srgbClr val="000000"/>
                                  </a:solidFill>
                                  <a:latin typeface="Cambria Math"/>
                                </a:rPr>
                              </m:ctrlPr>
                            </m:sSubPr>
                            <m:e>
                              <m:r>
                                <a:rPr lang="en-US" sz="2000" i="1">
                                  <a:solidFill>
                                    <a:srgbClr val="000000"/>
                                  </a:solidFill>
                                  <a:latin typeface="Cambria Math"/>
                                </a:rPr>
                                <m:t>𝛁</m:t>
                              </m:r>
                            </m:e>
                            <m:sub>
                              <m:r>
                                <a:rPr lang="en-US" sz="2000" i="1">
                                  <a:solidFill>
                                    <a:srgbClr val="000000"/>
                                  </a:solidFill>
                                  <a:latin typeface="Cambria Math"/>
                                </a:rPr>
                                <m:t>⊥</m:t>
                              </m:r>
                            </m:sub>
                          </m:sSub>
                          <m:f>
                            <m:fPr>
                              <m:ctrlPr>
                                <a:rPr lang="en-US" sz="2000" i="1">
                                  <a:solidFill>
                                    <a:srgbClr val="000000"/>
                                  </a:solidFill>
                                  <a:latin typeface="Cambria Math"/>
                                </a:rPr>
                              </m:ctrlPr>
                            </m:fPr>
                            <m:num>
                              <m:r>
                                <a:rPr lang="en-US" sz="2000" i="1">
                                  <a:solidFill>
                                    <a:srgbClr val="000000"/>
                                  </a:solidFill>
                                  <a:latin typeface="Cambria Math"/>
                                </a:rPr>
                                <m:t>1</m:t>
                              </m:r>
                            </m:num>
                            <m:den>
                              <m:sSub>
                                <m:sSubPr>
                                  <m:ctrlPr>
                                    <a:rPr lang="en-US" sz="2000" i="1">
                                      <a:solidFill>
                                        <a:srgbClr val="000000"/>
                                      </a:solidFill>
                                      <a:latin typeface="Cambria Math"/>
                                    </a:rPr>
                                  </m:ctrlPr>
                                </m:sSubPr>
                                <m:e>
                                  <m:r>
                                    <a:rPr lang="en-US" sz="2000" i="1">
                                      <a:solidFill>
                                        <a:srgbClr val="000000"/>
                                      </a:solidFill>
                                      <a:latin typeface="Cambria Math"/>
                                    </a:rPr>
                                    <m:t>𝜇</m:t>
                                  </m:r>
                                </m:e>
                                <m:sub>
                                  <m:r>
                                    <a:rPr lang="en-US" sz="2000" i="1">
                                      <a:solidFill>
                                        <a:srgbClr val="000000"/>
                                      </a:solidFill>
                                      <a:latin typeface="Cambria Math"/>
                                    </a:rPr>
                                    <m:t>⊥ </m:t>
                                  </m:r>
                                </m:sub>
                              </m:sSub>
                            </m:den>
                          </m:f>
                          <m:sSub>
                            <m:sSubPr>
                              <m:ctrlPr>
                                <a:rPr lang="en-US" sz="2000" i="1">
                                  <a:solidFill>
                                    <a:srgbClr val="000000"/>
                                  </a:solidFill>
                                  <a:latin typeface="Cambria Math"/>
                                </a:rPr>
                              </m:ctrlPr>
                            </m:sSubPr>
                            <m:e>
                              <m:r>
                                <a:rPr lang="en-US" sz="2000" i="1">
                                  <a:solidFill>
                                    <a:srgbClr val="000000"/>
                                  </a:solidFill>
                                  <a:latin typeface="Cambria Math"/>
                                </a:rPr>
                                <m:t>𝛁</m:t>
                              </m:r>
                            </m:e>
                            <m:sub>
                              <m:r>
                                <a:rPr lang="en-US" sz="2000" i="1">
                                  <a:solidFill>
                                    <a:srgbClr val="000000"/>
                                  </a:solidFill>
                                  <a:latin typeface="Cambria Math"/>
                                </a:rPr>
                                <m:t>⊥</m:t>
                              </m:r>
                            </m:sub>
                          </m:sSub>
                        </m:e>
                      </m:d>
                      <m:sSup>
                        <m:sSupPr>
                          <m:ctrlPr>
                            <a:rPr lang="en-US" sz="2000" i="1">
                              <a:solidFill>
                                <a:srgbClr val="000000"/>
                              </a:solidFill>
                              <a:latin typeface="Cambria Math"/>
                            </a:rPr>
                          </m:ctrlPr>
                        </m:sSupPr>
                        <m:e>
                          <m:r>
                            <a:rPr lang="en-US" sz="2000" i="1">
                              <a:solidFill>
                                <a:srgbClr val="000000"/>
                              </a:solidFill>
                              <a:latin typeface="Cambria Math"/>
                            </a:rPr>
                            <m:t>𝜓</m:t>
                          </m:r>
                        </m:e>
                        <m:sup>
                          <m:r>
                            <a:rPr lang="en-US" sz="2000" i="1">
                              <a:solidFill>
                                <a:srgbClr val="000000"/>
                              </a:solidFill>
                              <a:latin typeface="Cambria Math"/>
                            </a:rPr>
                            <m:t>±</m:t>
                          </m:r>
                        </m:sup>
                      </m:sSup>
                      <m:r>
                        <a:rPr lang="en-US" sz="2000" i="1">
                          <a:solidFill>
                            <a:srgbClr val="000000"/>
                          </a:solidFill>
                          <a:latin typeface="Cambria Math"/>
                        </a:rPr>
                        <m:t>=</m:t>
                      </m:r>
                      <m:sSub>
                        <m:sSubPr>
                          <m:ctrlPr>
                            <a:rPr lang="en-US" sz="2000" i="1">
                              <a:solidFill>
                                <a:srgbClr val="000000"/>
                              </a:solidFill>
                              <a:latin typeface="Cambria Math"/>
                            </a:rPr>
                          </m:ctrlPr>
                        </m:sSubPr>
                        <m:e>
                          <m:r>
                            <a:rPr lang="en-US" sz="2000" i="1">
                              <a:solidFill>
                                <a:srgbClr val="000000"/>
                              </a:solidFill>
                              <a:latin typeface="Cambria Math"/>
                            </a:rPr>
                            <m:t>±</m:t>
                          </m:r>
                          <m:d>
                            <m:dPr>
                              <m:begChr m:val="["/>
                              <m:endChr m:val="]"/>
                              <m:ctrlPr>
                                <a:rPr lang="en-US" sz="2000" i="1">
                                  <a:solidFill>
                                    <a:srgbClr val="000000"/>
                                  </a:solidFill>
                                  <a:latin typeface="Cambria Math"/>
                                </a:rPr>
                              </m:ctrlPr>
                            </m:dPr>
                            <m:e>
                              <m:sSub>
                                <m:sSubPr>
                                  <m:ctrlPr>
                                    <a:rPr lang="en-US" sz="2000" i="1">
                                      <a:solidFill>
                                        <a:srgbClr val="000000"/>
                                      </a:solidFill>
                                      <a:latin typeface="Cambria Math"/>
                                    </a:rPr>
                                  </m:ctrlPr>
                                </m:sSubPr>
                                <m:e>
                                  <m:r>
                                    <a:rPr lang="en-US" sz="2000" i="1">
                                      <a:solidFill>
                                        <a:srgbClr val="000000"/>
                                      </a:solidFill>
                                      <a:latin typeface="Cambria Math"/>
                                    </a:rPr>
                                    <m:t>𝛁</m:t>
                                  </m:r>
                                </m:e>
                                <m:sub>
                                  <m:r>
                                    <a:rPr lang="en-US" sz="2000" i="1">
                                      <a:solidFill>
                                        <a:srgbClr val="000000"/>
                                      </a:solidFill>
                                      <a:latin typeface="Cambria Math"/>
                                    </a:rPr>
                                    <m:t>⊥</m:t>
                                  </m:r>
                                </m:sub>
                              </m:sSub>
                              <m:d>
                                <m:dPr>
                                  <m:ctrlPr>
                                    <a:rPr lang="en-US" sz="2000" i="1">
                                      <a:solidFill>
                                        <a:srgbClr val="000000"/>
                                      </a:solidFill>
                                      <a:latin typeface="Cambria Math"/>
                                    </a:rPr>
                                  </m:ctrlPr>
                                </m:dPr>
                                <m:e>
                                  <m:f>
                                    <m:fPr>
                                      <m:ctrlPr>
                                        <a:rPr lang="en-US" sz="2000" i="1">
                                          <a:solidFill>
                                            <a:srgbClr val="000000"/>
                                          </a:solidFill>
                                          <a:latin typeface="Cambria Math"/>
                                        </a:rPr>
                                      </m:ctrlPr>
                                    </m:fPr>
                                    <m:num>
                                      <m:r>
                                        <a:rPr lang="en-US" sz="2000" i="1">
                                          <a:solidFill>
                                            <a:srgbClr val="000000"/>
                                          </a:solidFill>
                                          <a:latin typeface="Cambria Math"/>
                                        </a:rPr>
                                        <m:t>−</m:t>
                                      </m:r>
                                      <m:r>
                                        <a:rPr lang="en-US" sz="2000" i="1">
                                          <a:solidFill>
                                            <a:srgbClr val="000000"/>
                                          </a:solidFill>
                                          <a:latin typeface="Cambria Math"/>
                                        </a:rPr>
                                        <m:t>𝑖</m:t>
                                      </m:r>
                                      <m:sSub>
                                        <m:sSubPr>
                                          <m:ctrlPr>
                                            <a:rPr lang="en-US" sz="2000" i="1">
                                              <a:solidFill>
                                                <a:srgbClr val="000000"/>
                                              </a:solidFill>
                                              <a:latin typeface="Cambria Math"/>
                                            </a:rPr>
                                          </m:ctrlPr>
                                        </m:sSubPr>
                                        <m:e>
                                          <m:r>
                                            <a:rPr lang="en-US" sz="2000" i="1">
                                              <a:solidFill>
                                                <a:srgbClr val="000000"/>
                                              </a:solidFill>
                                              <a:latin typeface="Cambria Math"/>
                                            </a:rPr>
                                            <m:t>𝜒</m:t>
                                          </m:r>
                                        </m:e>
                                        <m:sub>
                                          <m:r>
                                            <a:rPr lang="en-US" sz="2000" i="1">
                                              <a:solidFill>
                                                <a:srgbClr val="000000"/>
                                              </a:solidFill>
                                              <a:latin typeface="Cambria Math"/>
                                            </a:rPr>
                                            <m:t>𝑥𝑦</m:t>
                                          </m:r>
                                        </m:sub>
                                      </m:sSub>
                                    </m:num>
                                    <m:den>
                                      <m:sSub>
                                        <m:sSubPr>
                                          <m:ctrlPr>
                                            <a:rPr lang="en-US" sz="2000" i="1">
                                              <a:solidFill>
                                                <a:srgbClr val="000000"/>
                                              </a:solidFill>
                                              <a:latin typeface="Cambria Math"/>
                                            </a:rPr>
                                          </m:ctrlPr>
                                        </m:sSubPr>
                                        <m:e>
                                          <m:r>
                                            <a:rPr lang="en-US" sz="2000" i="1">
                                              <a:solidFill>
                                                <a:srgbClr val="000000"/>
                                              </a:solidFill>
                                              <a:latin typeface="Cambria Math"/>
                                            </a:rPr>
                                            <m:t>𝜖</m:t>
                                          </m:r>
                                        </m:e>
                                        <m:sub>
                                          <m:r>
                                            <a:rPr lang="en-US" sz="2000" i="1">
                                              <a:solidFill>
                                                <a:srgbClr val="000000"/>
                                              </a:solidFill>
                                              <a:latin typeface="Cambria Math"/>
                                            </a:rPr>
                                            <m:t>⊥ </m:t>
                                          </m:r>
                                        </m:sub>
                                      </m:sSub>
                                      <m:sSub>
                                        <m:sSubPr>
                                          <m:ctrlPr>
                                            <a:rPr lang="en-US" sz="2000" i="1">
                                              <a:solidFill>
                                                <a:srgbClr val="000000"/>
                                              </a:solidFill>
                                              <a:latin typeface="Cambria Math"/>
                                            </a:rPr>
                                          </m:ctrlPr>
                                        </m:sSubPr>
                                        <m:e>
                                          <m:r>
                                            <a:rPr lang="en-US" sz="2000" i="1">
                                              <a:solidFill>
                                                <a:srgbClr val="000000"/>
                                              </a:solidFill>
                                              <a:latin typeface="Cambria Math"/>
                                            </a:rPr>
                                            <m:t>𝜇</m:t>
                                          </m:r>
                                        </m:e>
                                        <m:sub>
                                          <m:r>
                                            <a:rPr lang="en-US" sz="2000" i="1">
                                              <a:solidFill>
                                                <a:srgbClr val="000000"/>
                                              </a:solidFill>
                                              <a:latin typeface="Cambria Math"/>
                                            </a:rPr>
                                            <m:t>⊥ </m:t>
                                          </m:r>
                                        </m:sub>
                                      </m:sSub>
                                    </m:den>
                                  </m:f>
                                </m:e>
                              </m:d>
                              <m:r>
                                <a:rPr lang="en-US" sz="2000" i="1">
                                  <a:solidFill>
                                    <a:srgbClr val="000000"/>
                                  </a:solidFill>
                                  <a:latin typeface="Cambria Math"/>
                                </a:rPr>
                                <m:t>×</m:t>
                              </m:r>
                              <m:sSub>
                                <m:sSubPr>
                                  <m:ctrlPr>
                                    <a:rPr lang="en-US" sz="2000" i="1">
                                      <a:solidFill>
                                        <a:srgbClr val="000000"/>
                                      </a:solidFill>
                                      <a:latin typeface="Cambria Math"/>
                                    </a:rPr>
                                  </m:ctrlPr>
                                </m:sSubPr>
                                <m:e>
                                  <m:r>
                                    <a:rPr lang="en-US" sz="2000" i="1">
                                      <a:solidFill>
                                        <a:srgbClr val="000000"/>
                                      </a:solidFill>
                                      <a:latin typeface="Cambria Math"/>
                                    </a:rPr>
                                    <m:t>𝛁</m:t>
                                  </m:r>
                                </m:e>
                                <m:sub>
                                  <m:r>
                                    <a:rPr lang="en-US" sz="2000" i="1">
                                      <a:solidFill>
                                        <a:srgbClr val="000000"/>
                                      </a:solidFill>
                                      <a:latin typeface="Cambria Math"/>
                                    </a:rPr>
                                    <m:t>⊥</m:t>
                                  </m:r>
                                </m:sub>
                              </m:sSub>
                              <m:sSup>
                                <m:sSupPr>
                                  <m:ctrlPr>
                                    <a:rPr lang="en-US" sz="2000" i="1">
                                      <a:solidFill>
                                        <a:srgbClr val="000000"/>
                                      </a:solidFill>
                                      <a:latin typeface="Cambria Math"/>
                                    </a:rPr>
                                  </m:ctrlPr>
                                </m:sSupPr>
                                <m:e>
                                  <m:r>
                                    <a:rPr lang="en-US" sz="2000" i="1">
                                      <a:solidFill>
                                        <a:srgbClr val="000000"/>
                                      </a:solidFill>
                                      <a:latin typeface="Cambria Math"/>
                                    </a:rPr>
                                    <m:t>𝜓</m:t>
                                  </m:r>
                                </m:e>
                                <m:sup>
                                  <m:r>
                                    <a:rPr lang="en-US" sz="2000" i="1">
                                      <a:solidFill>
                                        <a:srgbClr val="000000"/>
                                      </a:solidFill>
                                      <a:latin typeface="Cambria Math"/>
                                    </a:rPr>
                                    <m:t>±</m:t>
                                  </m:r>
                                </m:sup>
                              </m:sSup>
                            </m:e>
                          </m:d>
                        </m:e>
                        <m:sub>
                          <m:r>
                            <a:rPr lang="en-US" sz="2000" i="1">
                              <a:solidFill>
                                <a:srgbClr val="000000"/>
                              </a:solidFill>
                              <a:latin typeface="Cambria Math"/>
                            </a:rPr>
                            <m:t>𝑧</m:t>
                          </m:r>
                        </m:sub>
                      </m:sSub>
                    </m:oMath>
                  </m:oMathPara>
                </a14:m>
                <a:endParaRPr lang="en-US" sz="2000" dirty="0">
                  <a:solidFill>
                    <a:srgbClr val="00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596479" y="4312428"/>
                <a:ext cx="5932902" cy="823944"/>
              </a:xfrm>
              <a:prstGeom prst="rect">
                <a:avLst/>
              </a:prstGeom>
              <a:blipFill rotWithShape="1">
                <a:blip r:embed="rId6"/>
                <a:stretch>
                  <a:fillRect/>
                </a:stretch>
              </a:blipFill>
              <a:ln w="15875">
                <a:solidFill>
                  <a:srgbClr val="000099"/>
                </a:solidFill>
              </a:ln>
            </p:spPr>
            <p:txBody>
              <a:bodyPr/>
              <a:lstStyle/>
              <a:p>
                <a:r>
                  <a:rPr lang="en-US">
                    <a:noFill/>
                  </a:rPr>
                  <a:t> </a:t>
                </a:r>
              </a:p>
            </p:txBody>
          </p:sp>
        </mc:Fallback>
      </mc:AlternateContent>
      <p:pic>
        <p:nvPicPr>
          <p:cNvPr id="9523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857250"/>
            <a:ext cx="155257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57375" y="1223736"/>
            <a:ext cx="2305050"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6"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62930" y="990600"/>
            <a:ext cx="43307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7"/>
          <p:cNvSpPr txBox="1">
            <a:spLocks noChangeArrowheads="1"/>
          </p:cNvSpPr>
          <p:nvPr/>
        </p:nvSpPr>
        <p:spPr bwMode="auto">
          <a:xfrm>
            <a:off x="28699" y="3553575"/>
            <a:ext cx="44454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000000"/>
                </a:solidFill>
                <a:sym typeface="Wingdings" pitchFamily="2" charset="2"/>
              </a:rPr>
              <a:t>2-D </a:t>
            </a:r>
            <a:r>
              <a:rPr lang="en-US" dirty="0" err="1" smtClean="0">
                <a:solidFill>
                  <a:srgbClr val="000000"/>
                </a:solidFill>
                <a:sym typeface="Wingdings" pitchFamily="2" charset="2"/>
              </a:rPr>
              <a:t>PhMC</a:t>
            </a:r>
            <a:r>
              <a:rPr lang="en-US" dirty="0" smtClean="0">
                <a:solidFill>
                  <a:srgbClr val="000000"/>
                </a:solidFill>
                <a:sym typeface="Wingdings" pitchFamily="2" charset="2"/>
              </a:rPr>
              <a:t>: Photonic Crystal comprised of metamaterial inclusions</a:t>
            </a:r>
            <a:endParaRPr lang="en-US" dirty="0">
              <a:solidFill>
                <a:srgbClr val="000000"/>
              </a:solidFill>
              <a:sym typeface="Wingdings" pitchFamily="2" charset="2"/>
            </a:endParaRPr>
          </a:p>
        </p:txBody>
      </p:sp>
      <p:sp>
        <p:nvSpPr>
          <p:cNvPr id="14" name="TextBox 17"/>
          <p:cNvSpPr txBox="1">
            <a:spLocks noChangeArrowheads="1"/>
          </p:cNvSpPr>
          <p:nvPr/>
        </p:nvSpPr>
        <p:spPr bwMode="auto">
          <a:xfrm>
            <a:off x="1662917" y="787730"/>
            <a:ext cx="3019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smtClean="0">
                <a:solidFill>
                  <a:srgbClr val="000000"/>
                </a:solidFill>
                <a:sym typeface="Wingdings" pitchFamily="2" charset="2"/>
              </a:rPr>
              <a:t>Bi-anisotropy parameters</a:t>
            </a:r>
            <a:endParaRPr lang="en-US" sz="1400" dirty="0">
              <a:solidFill>
                <a:srgbClr val="000000"/>
              </a:solidFill>
              <a:sym typeface="Wingdings" pitchFamily="2" charset="2"/>
            </a:endParaRPr>
          </a:p>
        </p:txBody>
      </p:sp>
      <p:cxnSp>
        <p:nvCxnSpPr>
          <p:cNvPr id="6" name="Straight Arrow Connector 5"/>
          <p:cNvCxnSpPr/>
          <p:nvPr/>
        </p:nvCxnSpPr>
        <p:spPr bwMode="auto">
          <a:xfrm flipH="1">
            <a:off x="2247900" y="1095507"/>
            <a:ext cx="419100" cy="199893"/>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2667000" y="1095507"/>
            <a:ext cx="685800" cy="199893"/>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3812629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838200" y="0"/>
            <a:ext cx="8001000" cy="838200"/>
          </a:xfrm>
        </p:spPr>
        <p:txBody>
          <a:bodyPr/>
          <a:lstStyle/>
          <a:p>
            <a:r>
              <a:rPr lang="en-US" sz="3600" b="1" dirty="0" smtClean="0">
                <a:solidFill>
                  <a:srgbClr val="990099"/>
                </a:solidFill>
                <a:latin typeface="Times New Roman" pitchFamily="18" charset="0"/>
              </a:rPr>
              <a:t>Interfaces: Edge States of PTIs</a:t>
            </a:r>
          </a:p>
        </p:txBody>
      </p:sp>
      <p:pic>
        <p:nvPicPr>
          <p:cNvPr id="28675" name="Picture 3"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TextBox 17"/>
              <p:cNvSpPr txBox="1">
                <a:spLocks noChangeArrowheads="1"/>
              </p:cNvSpPr>
              <p:nvPr/>
            </p:nvSpPr>
            <p:spPr bwMode="auto">
              <a:xfrm>
                <a:off x="0" y="1252900"/>
                <a:ext cx="4380304" cy="92333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pPr>
                <a:r>
                  <a:rPr lang="en-US" dirty="0">
                    <a:solidFill>
                      <a:srgbClr val="000000"/>
                    </a:solidFill>
                    <a:sym typeface="Wingdings" pitchFamily="2" charset="2"/>
                  </a:rPr>
                  <a:t>I</a:t>
                </a:r>
                <a:r>
                  <a:rPr lang="en-US" dirty="0" smtClean="0">
                    <a:solidFill>
                      <a:srgbClr val="000000"/>
                    </a:solidFill>
                    <a:sym typeface="Wingdings" pitchFamily="2" charset="2"/>
                  </a:rPr>
                  <a:t>nterfaces between PTIs (e.g. between </a:t>
                </a:r>
                <a14:m>
                  <m:oMath xmlns:m="http://schemas.openxmlformats.org/officeDocument/2006/math">
                    <m:sSub>
                      <m:sSubPr>
                        <m:ctrlPr>
                          <a:rPr lang="en-US" i="1" smtClean="0">
                            <a:solidFill>
                              <a:srgbClr val="000000"/>
                            </a:solidFill>
                            <a:latin typeface="Cambria Math"/>
                            <a:sym typeface="Wingdings" pitchFamily="2" charset="2"/>
                          </a:rPr>
                        </m:ctrlPr>
                      </m:sSubPr>
                      <m:e>
                        <m:r>
                          <a:rPr lang="en-US" i="1" smtClean="0">
                            <a:solidFill>
                              <a:srgbClr val="000000"/>
                            </a:solidFill>
                            <a:latin typeface="Cambria Math"/>
                            <a:sym typeface="Wingdings" pitchFamily="2" charset="2"/>
                          </a:rPr>
                          <m:t>𝝌</m:t>
                        </m:r>
                      </m:e>
                      <m:sub>
                        <m:r>
                          <a:rPr lang="en-US" i="1" smtClean="0">
                            <a:solidFill>
                              <a:srgbClr val="000000"/>
                            </a:solidFill>
                            <a:latin typeface="Cambria Math"/>
                            <a:sym typeface="Wingdings" pitchFamily="2" charset="2"/>
                          </a:rPr>
                          <m:t>𝟏</m:t>
                        </m:r>
                      </m:sub>
                    </m:sSub>
                    <m:r>
                      <a:rPr lang="en-US" i="1" smtClean="0">
                        <a:solidFill>
                          <a:srgbClr val="000000"/>
                        </a:solidFill>
                        <a:latin typeface="Cambria Math"/>
                        <a:sym typeface="Wingdings" pitchFamily="2" charset="2"/>
                      </a:rPr>
                      <m:t>&gt;</m:t>
                    </m:r>
                    <m:r>
                      <a:rPr lang="en-US" i="1" smtClean="0">
                        <a:solidFill>
                          <a:srgbClr val="000000"/>
                        </a:solidFill>
                        <a:latin typeface="Cambria Math"/>
                        <a:sym typeface="Wingdings" pitchFamily="2" charset="2"/>
                      </a:rPr>
                      <m:t>𝟎</m:t>
                    </m:r>
                  </m:oMath>
                </a14:m>
                <a:r>
                  <a:rPr lang="en-US" dirty="0" smtClean="0">
                    <a:solidFill>
                      <a:srgbClr val="000000"/>
                    </a:solidFill>
                    <a:sym typeface="Wingdings" pitchFamily="2" charset="2"/>
                  </a:rPr>
                  <a:t> and </a:t>
                </a:r>
                <a14:m>
                  <m:oMath xmlns:m="http://schemas.openxmlformats.org/officeDocument/2006/math">
                    <m:sSub>
                      <m:sSubPr>
                        <m:ctrlPr>
                          <a:rPr lang="en-US" i="1" smtClean="0">
                            <a:solidFill>
                              <a:srgbClr val="000000"/>
                            </a:solidFill>
                            <a:latin typeface="Cambria Math"/>
                            <a:sym typeface="Wingdings" pitchFamily="2" charset="2"/>
                          </a:rPr>
                        </m:ctrlPr>
                      </m:sSubPr>
                      <m:e>
                        <m:r>
                          <a:rPr lang="en-US" i="1">
                            <a:solidFill>
                              <a:srgbClr val="000000"/>
                            </a:solidFill>
                            <a:latin typeface="Cambria Math"/>
                            <a:sym typeface="Wingdings" pitchFamily="2" charset="2"/>
                          </a:rPr>
                          <m:t>𝝌</m:t>
                        </m:r>
                      </m:e>
                      <m:sub>
                        <m:r>
                          <a:rPr lang="en-US" i="1" smtClean="0">
                            <a:solidFill>
                              <a:srgbClr val="000000"/>
                            </a:solidFill>
                            <a:latin typeface="Cambria Math"/>
                            <a:sym typeface="Wingdings" pitchFamily="2" charset="2"/>
                          </a:rPr>
                          <m:t>𝟐</m:t>
                        </m:r>
                      </m:sub>
                    </m:sSub>
                    <m:r>
                      <a:rPr lang="en-US" i="1" smtClean="0">
                        <a:solidFill>
                          <a:srgbClr val="000000"/>
                        </a:solidFill>
                        <a:latin typeface="Cambria Math"/>
                        <a:sym typeface="Wingdings" pitchFamily="2" charset="2"/>
                      </a:rPr>
                      <m:t>&lt;</m:t>
                    </m:r>
                    <m:r>
                      <a:rPr lang="en-US" i="1">
                        <a:solidFill>
                          <a:srgbClr val="000000"/>
                        </a:solidFill>
                        <a:latin typeface="Cambria Math"/>
                        <a:sym typeface="Wingdings" pitchFamily="2" charset="2"/>
                      </a:rPr>
                      <m:t>𝟎</m:t>
                    </m:r>
                  </m:oMath>
                </a14:m>
                <a:r>
                  <a:rPr lang="en-US" dirty="0">
                    <a:solidFill>
                      <a:srgbClr val="000000"/>
                    </a:solidFill>
                    <a:sym typeface="Wingdings" pitchFamily="2" charset="2"/>
                  </a:rPr>
                  <a:t> </a:t>
                </a:r>
                <a:r>
                  <a:rPr lang="en-US" dirty="0" smtClean="0">
                    <a:solidFill>
                      <a:srgbClr val="000000"/>
                    </a:solidFill>
                    <a:sym typeface="Wingdings" pitchFamily="2" charset="2"/>
                  </a:rPr>
                  <a:t>) support one-way spin-degenerate states!</a:t>
                </a:r>
              </a:p>
            </p:txBody>
          </p:sp>
        </mc:Choice>
        <mc:Fallback xmlns="">
          <p:sp>
            <p:nvSpPr>
              <p:cNvPr id="8" name="TextBox 17"/>
              <p:cNvSpPr txBox="1">
                <a:spLocks noRot="1" noChangeAspect="1" noMove="1" noResize="1" noEditPoints="1" noAdjustHandles="1" noChangeArrowheads="1" noChangeShapeType="1" noTextEdit="1"/>
              </p:cNvSpPr>
              <p:nvPr/>
            </p:nvSpPr>
            <p:spPr bwMode="auto">
              <a:xfrm>
                <a:off x="0" y="1252900"/>
                <a:ext cx="4380304" cy="923330"/>
              </a:xfrm>
              <a:prstGeom prst="rect">
                <a:avLst/>
              </a:prstGeom>
              <a:blipFill rotWithShape="1">
                <a:blip r:embed="rId4"/>
                <a:stretch>
                  <a:fillRect l="-1113" t="-3311" r="-556" b="-99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9728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0850" y="4339715"/>
            <a:ext cx="4763696" cy="2151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0850" y="1143000"/>
            <a:ext cx="4883150" cy="2814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940298" y="6321785"/>
            <a:ext cx="685800" cy="338554"/>
          </a:xfrm>
          <a:prstGeom prst="rect">
            <a:avLst/>
          </a:prstGeom>
          <a:noFill/>
        </p:spPr>
        <p:txBody>
          <a:bodyPr wrap="square" rtlCol="0">
            <a:spAutoFit/>
          </a:bodyPr>
          <a:lstStyle/>
          <a:p>
            <a:r>
              <a:rPr lang="en-US" sz="1600" dirty="0" smtClean="0">
                <a:solidFill>
                  <a:srgbClr val="000000"/>
                </a:solidFill>
              </a:rPr>
              <a:t>LCP</a:t>
            </a:r>
            <a:endParaRPr lang="en-US" sz="1600" dirty="0">
              <a:solidFill>
                <a:srgbClr val="000000"/>
              </a:solidFill>
            </a:endParaRPr>
          </a:p>
        </p:txBody>
      </p:sp>
      <p:sp>
        <p:nvSpPr>
          <p:cNvPr id="11" name="TextBox 10"/>
          <p:cNvSpPr txBox="1"/>
          <p:nvPr/>
        </p:nvSpPr>
        <p:spPr>
          <a:xfrm>
            <a:off x="6781800" y="4339715"/>
            <a:ext cx="685800" cy="338554"/>
          </a:xfrm>
          <a:prstGeom prst="rect">
            <a:avLst/>
          </a:prstGeom>
          <a:noFill/>
        </p:spPr>
        <p:txBody>
          <a:bodyPr wrap="square" rtlCol="0">
            <a:spAutoFit/>
          </a:bodyPr>
          <a:lstStyle/>
          <a:p>
            <a:r>
              <a:rPr lang="en-US" sz="1600" dirty="0">
                <a:solidFill>
                  <a:srgbClr val="000000"/>
                </a:solidFill>
              </a:rPr>
              <a:t>R</a:t>
            </a:r>
            <a:r>
              <a:rPr lang="en-US" sz="1600" dirty="0" smtClean="0">
                <a:solidFill>
                  <a:srgbClr val="000000"/>
                </a:solidFill>
              </a:rPr>
              <a:t>CP</a:t>
            </a:r>
            <a:endParaRPr lang="en-US" sz="1600" dirty="0">
              <a:solidFill>
                <a:srgbClr val="000000"/>
              </a:solidFill>
            </a:endParaRPr>
          </a:p>
        </p:txBody>
      </p:sp>
      <mc:AlternateContent xmlns:mc="http://schemas.openxmlformats.org/markup-compatibility/2006" xmlns:a14="http://schemas.microsoft.com/office/drawing/2010/main">
        <mc:Choice Requires="a14">
          <p:sp>
            <p:nvSpPr>
              <p:cNvPr id="12" name="TextBox 11"/>
              <p:cNvSpPr txBox="1">
                <a:spLocks noChangeArrowheads="1"/>
              </p:cNvSpPr>
              <p:nvPr/>
            </p:nvSpPr>
            <p:spPr bwMode="auto">
              <a:xfrm>
                <a:off x="1" y="2585389"/>
                <a:ext cx="4114800" cy="286232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ym typeface="Wingdings" pitchFamily="2" charset="2"/>
                  </a:rPr>
                  <a:t>“Spins” don’t scatter into each other as long as the materials are spin-degenerate: </a:t>
                </a:r>
                <a14:m>
                  <m:oMath xmlns:m="http://schemas.openxmlformats.org/officeDocument/2006/math">
                    <m:sSub>
                      <m:sSubPr>
                        <m:ctrlPr>
                          <a:rPr lang="en-US" i="1" smtClean="0">
                            <a:latin typeface="Cambria Math"/>
                          </a:rPr>
                        </m:ctrlPr>
                      </m:sSubPr>
                      <m:e>
                        <m:r>
                          <a:rPr lang="en-US" i="1">
                            <a:latin typeface="Cambria Math"/>
                          </a:rPr>
                          <m:t>𝜖</m:t>
                        </m:r>
                      </m:e>
                      <m:sub>
                        <m:r>
                          <a:rPr lang="en-US" i="1">
                            <a:latin typeface="Cambria Math"/>
                          </a:rPr>
                          <m:t>𝑧𝑧</m:t>
                        </m:r>
                        <m:r>
                          <a:rPr lang="en-US" i="1">
                            <a:latin typeface="Cambria Math"/>
                          </a:rPr>
                          <m:t> </m:t>
                        </m:r>
                      </m:sub>
                    </m:sSub>
                  </m:oMath>
                </a14:m>
                <a:r>
                  <a:rPr lang="en-US" dirty="0" smtClean="0">
                    <a:sym typeface="Wingdings" pitchFamily="2" charset="2"/>
                  </a:rPr>
                  <a:t>=</a:t>
                </a:r>
                <a14:m>
                  <m:oMath xmlns:m="http://schemas.openxmlformats.org/officeDocument/2006/math">
                    <m:sSub>
                      <m:sSubPr>
                        <m:ctrlPr>
                          <a:rPr lang="en-US" i="1" smtClean="0">
                            <a:latin typeface="Cambria Math"/>
                          </a:rPr>
                        </m:ctrlPr>
                      </m:sSubPr>
                      <m:e>
                        <m:r>
                          <a:rPr lang="en-US" b="0" i="1" smtClean="0">
                            <a:latin typeface="Cambria Math"/>
                          </a:rPr>
                          <m:t>𝜇</m:t>
                        </m:r>
                      </m:e>
                      <m:sub>
                        <m:r>
                          <a:rPr lang="en-US" i="1">
                            <a:latin typeface="Cambria Math"/>
                          </a:rPr>
                          <m:t>𝑧𝑧</m:t>
                        </m:r>
                        <m:r>
                          <a:rPr lang="en-US" i="1">
                            <a:latin typeface="Cambria Math"/>
                          </a:rPr>
                          <m:t> </m:t>
                        </m:r>
                      </m:sub>
                    </m:sSub>
                  </m:oMath>
                </a14:m>
                <a:r>
                  <a:rPr lang="en-US" dirty="0" smtClean="0">
                    <a:sym typeface="Wingdings" pitchFamily="2" charset="2"/>
                  </a:rPr>
                  <a:t>, </a:t>
                </a:r>
                <a14:m>
                  <m:oMath xmlns:m="http://schemas.openxmlformats.org/officeDocument/2006/math">
                    <m:sSub>
                      <m:sSubPr>
                        <m:ctrlPr>
                          <a:rPr lang="en-US" i="1" smtClean="0">
                            <a:latin typeface="Cambria Math"/>
                          </a:rPr>
                        </m:ctrlPr>
                      </m:sSubPr>
                      <m:e>
                        <m:r>
                          <a:rPr lang="en-US" b="0" i="1" smtClean="0">
                            <a:latin typeface="Cambria Math"/>
                          </a:rPr>
                          <m:t>𝜖</m:t>
                        </m:r>
                      </m:e>
                      <m:sub>
                        <m:r>
                          <a:rPr lang="en-US" i="1">
                            <a:latin typeface="Cambria Math"/>
                          </a:rPr>
                          <m:t>⊥ </m:t>
                        </m:r>
                      </m:sub>
                    </m:sSub>
                  </m:oMath>
                </a14:m>
                <a:r>
                  <a:rPr lang="en-US" dirty="0" smtClean="0">
                    <a:sym typeface="Wingdings" pitchFamily="2" charset="2"/>
                  </a:rPr>
                  <a:t>=</a:t>
                </a:r>
                <a14:m>
                  <m:oMath xmlns:m="http://schemas.openxmlformats.org/officeDocument/2006/math">
                    <m:sSub>
                      <m:sSubPr>
                        <m:ctrlPr>
                          <a:rPr lang="en-US" i="1" smtClean="0">
                            <a:latin typeface="Cambria Math"/>
                          </a:rPr>
                        </m:ctrlPr>
                      </m:sSubPr>
                      <m:e>
                        <m:r>
                          <a:rPr lang="en-US" i="1">
                            <a:latin typeface="Cambria Math"/>
                          </a:rPr>
                          <m:t>𝜇</m:t>
                        </m:r>
                      </m:e>
                      <m:sub>
                        <m:r>
                          <a:rPr lang="en-US" i="1">
                            <a:latin typeface="Cambria Math"/>
                          </a:rPr>
                          <m:t>⊥ </m:t>
                        </m:r>
                      </m:sub>
                    </m:sSub>
                  </m:oMath>
                </a14:m>
                <a:r>
                  <a:rPr lang="en-US" dirty="0" smtClean="0">
                    <a:sym typeface="Wingdings" panose="05000000000000000000" pitchFamily="2" charset="2"/>
                  </a:rPr>
                  <a:t> restricted topological protection</a:t>
                </a:r>
              </a:p>
              <a:p>
                <a:pPr eaLnBrk="1" hangingPunct="1"/>
                <a:endParaRPr lang="en-US" dirty="0">
                  <a:sym typeface="Wingdings" panose="05000000000000000000" pitchFamily="2" charset="2"/>
                </a:endParaRPr>
              </a:p>
              <a:p>
                <a:pPr eaLnBrk="1" hangingPunct="1"/>
                <a:r>
                  <a:rPr lang="en-US" dirty="0" smtClean="0">
                    <a:solidFill>
                      <a:srgbClr val="FF0000"/>
                    </a:solidFill>
                    <a:sym typeface="Wingdings" panose="05000000000000000000" pitchFamily="2" charset="2"/>
                  </a:rPr>
                  <a:t>Spin degree of freedom </a:t>
                </a:r>
                <a:r>
                  <a:rPr lang="en-US" dirty="0" smtClean="0">
                    <a:sym typeface="Wingdings" panose="05000000000000000000" pitchFamily="2" charset="2"/>
                  </a:rPr>
                  <a:t> relative phase between </a:t>
                </a:r>
                <a:r>
                  <a:rPr lang="en-US" dirty="0" err="1" smtClean="0">
                    <a:sym typeface="Wingdings" panose="05000000000000000000" pitchFamily="2" charset="2"/>
                  </a:rPr>
                  <a:t>E</a:t>
                </a:r>
                <a:r>
                  <a:rPr lang="en-US" baseline="-25000" dirty="0" err="1" smtClean="0">
                    <a:sym typeface="Wingdings" panose="05000000000000000000" pitchFamily="2" charset="2"/>
                  </a:rPr>
                  <a:t>z</a:t>
                </a:r>
                <a:r>
                  <a:rPr lang="en-US" dirty="0" smtClean="0">
                    <a:sym typeface="Wingdings" panose="05000000000000000000" pitchFamily="2" charset="2"/>
                  </a:rPr>
                  <a:t> and H</a:t>
                </a:r>
                <a:r>
                  <a:rPr lang="en-US" baseline="-25000" dirty="0" smtClean="0">
                    <a:sym typeface="Wingdings" panose="05000000000000000000" pitchFamily="2" charset="2"/>
                  </a:rPr>
                  <a:t>z</a:t>
                </a:r>
              </a:p>
              <a:p>
                <a:pPr eaLnBrk="1" hangingPunct="1"/>
                <a:endParaRPr lang="en-US" dirty="0">
                  <a:sym typeface="Wingdings" panose="05000000000000000000" pitchFamily="2" charset="2"/>
                </a:endParaRPr>
              </a:p>
              <a:p>
                <a:pPr eaLnBrk="1" hangingPunct="1"/>
                <a:r>
                  <a:rPr lang="en-US" dirty="0" smtClean="0">
                    <a:solidFill>
                      <a:srgbClr val="FF0000"/>
                    </a:solidFill>
                    <a:sym typeface="Wingdings" panose="05000000000000000000" pitchFamily="2" charset="2"/>
                  </a:rPr>
                  <a:t>Orbital degree of freedom </a:t>
                </a:r>
                <a:r>
                  <a:rPr lang="en-US" dirty="0" smtClean="0">
                    <a:sym typeface="Wingdings" panose="05000000000000000000" pitchFamily="2" charset="2"/>
                  </a:rPr>
                  <a:t> CP at K point of </a:t>
                </a:r>
                <a:r>
                  <a:rPr lang="en-US" dirty="0" err="1" smtClean="0">
                    <a:sym typeface="Wingdings" panose="05000000000000000000" pitchFamily="2" charset="2"/>
                  </a:rPr>
                  <a:t>Brillouin</a:t>
                </a:r>
                <a:r>
                  <a:rPr lang="en-US" dirty="0" smtClean="0">
                    <a:sym typeface="Wingdings" panose="05000000000000000000" pitchFamily="2" charset="2"/>
                  </a:rPr>
                  <a:t> zone</a:t>
                </a:r>
                <a:endParaRPr lang="en-US" dirty="0">
                  <a:sym typeface="Wingdings" pitchFamily="2" charset="2"/>
                </a:endParaRPr>
              </a:p>
            </p:txBody>
          </p:sp>
        </mc:Choice>
        <mc:Fallback xmlns="">
          <p:sp>
            <p:nvSpPr>
              <p:cNvPr id="12" name="TextBox 11"/>
              <p:cNvSpPr txBox="1">
                <a:spLocks noRot="1" noChangeAspect="1" noMove="1" noResize="1" noEditPoints="1" noAdjustHandles="1" noChangeArrowheads="1" noChangeShapeType="1" noTextEdit="1"/>
              </p:cNvSpPr>
              <p:nvPr/>
            </p:nvSpPr>
            <p:spPr bwMode="auto">
              <a:xfrm>
                <a:off x="1" y="2585389"/>
                <a:ext cx="4114800" cy="2862322"/>
              </a:xfrm>
              <a:prstGeom prst="rect">
                <a:avLst/>
              </a:prstGeom>
              <a:blipFill rotWithShape="1">
                <a:blip r:embed="rId7"/>
                <a:stretch>
                  <a:fillRect l="-1185" t="-1064" b="-23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TextBox 1"/>
          <p:cNvSpPr txBox="1"/>
          <p:nvPr/>
        </p:nvSpPr>
        <p:spPr>
          <a:xfrm>
            <a:off x="6096000" y="2031771"/>
            <a:ext cx="841502" cy="369332"/>
          </a:xfrm>
          <a:prstGeom prst="rect">
            <a:avLst/>
          </a:prstGeom>
          <a:noFill/>
        </p:spPr>
        <p:txBody>
          <a:bodyPr wrap="square" rtlCol="0">
            <a:spAutoFit/>
          </a:bodyPr>
          <a:lstStyle/>
          <a:p>
            <a:r>
              <a:rPr lang="en-US" dirty="0" smtClean="0"/>
              <a:t>Gap</a:t>
            </a:r>
            <a:endParaRPr lang="en-US" dirty="0"/>
          </a:p>
        </p:txBody>
      </p:sp>
      <p:sp>
        <p:nvSpPr>
          <p:cNvPr id="13" name="TextBox 12"/>
          <p:cNvSpPr txBox="1"/>
          <p:nvPr/>
        </p:nvSpPr>
        <p:spPr>
          <a:xfrm>
            <a:off x="8183044" y="1999505"/>
            <a:ext cx="841502" cy="369332"/>
          </a:xfrm>
          <a:prstGeom prst="rect">
            <a:avLst/>
          </a:prstGeom>
          <a:noFill/>
        </p:spPr>
        <p:txBody>
          <a:bodyPr wrap="square" rtlCol="0">
            <a:spAutoFit/>
          </a:bodyPr>
          <a:lstStyle/>
          <a:p>
            <a:r>
              <a:rPr lang="en-US" dirty="0" smtClean="0"/>
              <a:t>Gap</a:t>
            </a:r>
            <a:endParaRPr lang="en-US" dirty="0"/>
          </a:p>
        </p:txBody>
      </p:sp>
    </p:spTree>
    <p:extLst>
      <p:ext uri="{BB962C8B-B14F-4D97-AF65-F5344CB8AC3E}">
        <p14:creationId xmlns:p14="http://schemas.microsoft.com/office/powerpoint/2010/main" val="9152626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838200" y="0"/>
            <a:ext cx="8001000" cy="838200"/>
          </a:xfrm>
        </p:spPr>
        <p:txBody>
          <a:bodyPr/>
          <a:lstStyle/>
          <a:p>
            <a:r>
              <a:rPr lang="en-US" sz="3600" b="1" dirty="0" smtClean="0">
                <a:solidFill>
                  <a:srgbClr val="990099"/>
                </a:solidFill>
                <a:latin typeface="Times New Roman" pitchFamily="18" charset="0"/>
              </a:rPr>
              <a:t>From Meta-Crystals to </a:t>
            </a:r>
            <a:r>
              <a:rPr lang="en-US" sz="3600" b="1" dirty="0" err="1" smtClean="0">
                <a:solidFill>
                  <a:srgbClr val="990099"/>
                </a:solidFill>
                <a:latin typeface="Times New Roman" pitchFamily="18" charset="0"/>
              </a:rPr>
              <a:t>Meso</a:t>
            </a:r>
            <a:r>
              <a:rPr lang="en-US" sz="3600" b="1" dirty="0" smtClean="0">
                <a:solidFill>
                  <a:srgbClr val="990099"/>
                </a:solidFill>
                <a:latin typeface="Times New Roman" pitchFamily="18" charset="0"/>
              </a:rPr>
              <a:t>-MMs</a:t>
            </a:r>
          </a:p>
        </p:txBody>
      </p:sp>
      <p:pic>
        <p:nvPicPr>
          <p:cNvPr id="28675" name="Picture 3"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p:nvPr/>
        </p:nvPicPr>
        <p:blipFill>
          <a:blip r:embed="rId4" cstate="print">
            <a:extLst>
              <a:ext uri="{28A0092B-C50C-407E-A947-70E740481C1C}">
                <a14:useLocalDpi xmlns:a14="http://schemas.microsoft.com/office/drawing/2010/main"/>
              </a:ext>
            </a:extLst>
          </a:blip>
          <a:stretch>
            <a:fillRect/>
          </a:stretch>
        </p:blipFill>
        <p:spPr>
          <a:xfrm>
            <a:off x="463393" y="1219200"/>
            <a:ext cx="7232807" cy="5408151"/>
          </a:xfrm>
          <a:prstGeom prst="rect">
            <a:avLst/>
          </a:prstGeom>
        </p:spPr>
      </p:pic>
      <p:sp>
        <p:nvSpPr>
          <p:cNvPr id="2" name="TextBox 1"/>
          <p:cNvSpPr txBox="1"/>
          <p:nvPr/>
        </p:nvSpPr>
        <p:spPr>
          <a:xfrm>
            <a:off x="2057400" y="4572000"/>
            <a:ext cx="1471551" cy="1077218"/>
          </a:xfrm>
          <a:prstGeom prst="rect">
            <a:avLst/>
          </a:prstGeom>
          <a:noFill/>
        </p:spPr>
        <p:txBody>
          <a:bodyPr wrap="square" rtlCol="0">
            <a:spAutoFit/>
          </a:bodyPr>
          <a:lstStyle/>
          <a:p>
            <a:r>
              <a:rPr lang="en-US" sz="1600" dirty="0">
                <a:solidFill>
                  <a:srgbClr val="000000"/>
                </a:solidFill>
              </a:rPr>
              <a:t>t</a:t>
            </a:r>
            <a:r>
              <a:rPr lang="en-US" sz="1600" dirty="0" smtClean="0">
                <a:solidFill>
                  <a:srgbClr val="000000"/>
                </a:solidFill>
              </a:rPr>
              <a:t>opologically protected surface waves</a:t>
            </a:r>
            <a:endParaRPr lang="en-US" sz="1600" dirty="0">
              <a:solidFill>
                <a:srgbClr val="000000"/>
              </a:solidFill>
            </a:endParaRPr>
          </a:p>
        </p:txBody>
      </p:sp>
      <p:sp>
        <p:nvSpPr>
          <p:cNvPr id="6" name="TextBox 5"/>
          <p:cNvSpPr txBox="1"/>
          <p:nvPr/>
        </p:nvSpPr>
        <p:spPr>
          <a:xfrm>
            <a:off x="1573975" y="849868"/>
            <a:ext cx="2438400" cy="338554"/>
          </a:xfrm>
          <a:prstGeom prst="rect">
            <a:avLst/>
          </a:prstGeom>
          <a:noFill/>
        </p:spPr>
        <p:txBody>
          <a:bodyPr wrap="square" rtlCol="0">
            <a:spAutoFit/>
          </a:bodyPr>
          <a:lstStyle/>
          <a:p>
            <a:r>
              <a:rPr lang="en-US" sz="1600" dirty="0" smtClean="0">
                <a:solidFill>
                  <a:srgbClr val="000000"/>
                </a:solidFill>
              </a:rPr>
              <a:t>Topological Interface</a:t>
            </a:r>
            <a:endParaRPr lang="en-US" sz="1600" dirty="0">
              <a:solidFill>
                <a:srgbClr val="000000"/>
              </a:solidFill>
            </a:endParaRPr>
          </a:p>
        </p:txBody>
      </p:sp>
      <p:sp>
        <p:nvSpPr>
          <p:cNvPr id="7" name="TextBox 6"/>
          <p:cNvSpPr txBox="1"/>
          <p:nvPr/>
        </p:nvSpPr>
        <p:spPr>
          <a:xfrm>
            <a:off x="7239000" y="1188422"/>
            <a:ext cx="685800" cy="338554"/>
          </a:xfrm>
          <a:prstGeom prst="rect">
            <a:avLst/>
          </a:prstGeom>
          <a:noFill/>
        </p:spPr>
        <p:txBody>
          <a:bodyPr wrap="square" rtlCol="0">
            <a:spAutoFit/>
          </a:bodyPr>
          <a:lstStyle/>
          <a:p>
            <a:r>
              <a:rPr lang="en-US" sz="1600" dirty="0">
                <a:solidFill>
                  <a:srgbClr val="000000"/>
                </a:solidFill>
              </a:rPr>
              <a:t>R</a:t>
            </a:r>
            <a:r>
              <a:rPr lang="en-US" sz="1600" dirty="0" smtClean="0">
                <a:solidFill>
                  <a:srgbClr val="000000"/>
                </a:solidFill>
              </a:rPr>
              <a:t>CP</a:t>
            </a:r>
            <a:endParaRPr lang="en-US" sz="1600" dirty="0">
              <a:solidFill>
                <a:srgbClr val="000000"/>
              </a:solidFill>
            </a:endParaRPr>
          </a:p>
        </p:txBody>
      </p:sp>
      <p:sp>
        <p:nvSpPr>
          <p:cNvPr id="8" name="TextBox 7"/>
          <p:cNvSpPr txBox="1"/>
          <p:nvPr/>
        </p:nvSpPr>
        <p:spPr>
          <a:xfrm>
            <a:off x="7207332" y="2514600"/>
            <a:ext cx="685800" cy="338554"/>
          </a:xfrm>
          <a:prstGeom prst="rect">
            <a:avLst/>
          </a:prstGeom>
          <a:noFill/>
        </p:spPr>
        <p:txBody>
          <a:bodyPr wrap="square" rtlCol="0">
            <a:spAutoFit/>
          </a:bodyPr>
          <a:lstStyle/>
          <a:p>
            <a:r>
              <a:rPr lang="en-US" sz="1600" dirty="0" smtClean="0">
                <a:solidFill>
                  <a:srgbClr val="000000"/>
                </a:solidFill>
              </a:rPr>
              <a:t>LCP</a:t>
            </a:r>
            <a:endParaRPr lang="en-US" sz="1600" dirty="0">
              <a:solidFill>
                <a:srgbClr val="000000"/>
              </a:solidFill>
            </a:endParaRPr>
          </a:p>
        </p:txBody>
      </p:sp>
      <p:sp>
        <p:nvSpPr>
          <p:cNvPr id="9" name="TextBox 8"/>
          <p:cNvSpPr txBox="1"/>
          <p:nvPr/>
        </p:nvSpPr>
        <p:spPr>
          <a:xfrm>
            <a:off x="7581900" y="3200400"/>
            <a:ext cx="685800" cy="338554"/>
          </a:xfrm>
          <a:prstGeom prst="rect">
            <a:avLst/>
          </a:prstGeom>
          <a:noFill/>
        </p:spPr>
        <p:txBody>
          <a:bodyPr wrap="square" rtlCol="0">
            <a:spAutoFit/>
          </a:bodyPr>
          <a:lstStyle/>
          <a:p>
            <a:r>
              <a:rPr lang="en-US" sz="1600" dirty="0">
                <a:solidFill>
                  <a:srgbClr val="000000"/>
                </a:solidFill>
              </a:rPr>
              <a:t>R</a:t>
            </a:r>
            <a:r>
              <a:rPr lang="en-US" sz="1600" dirty="0" smtClean="0">
                <a:solidFill>
                  <a:srgbClr val="000000"/>
                </a:solidFill>
              </a:rPr>
              <a:t>CP</a:t>
            </a:r>
            <a:endParaRPr lang="en-US" sz="1600" dirty="0">
              <a:solidFill>
                <a:srgbClr val="000000"/>
              </a:solidFill>
            </a:endParaRPr>
          </a:p>
        </p:txBody>
      </p:sp>
      <p:sp>
        <p:nvSpPr>
          <p:cNvPr id="11" name="TextBox 10"/>
          <p:cNvSpPr txBox="1"/>
          <p:nvPr/>
        </p:nvSpPr>
        <p:spPr>
          <a:xfrm>
            <a:off x="7585858" y="1905000"/>
            <a:ext cx="685800" cy="338554"/>
          </a:xfrm>
          <a:prstGeom prst="rect">
            <a:avLst/>
          </a:prstGeom>
          <a:noFill/>
        </p:spPr>
        <p:txBody>
          <a:bodyPr wrap="square" rtlCol="0">
            <a:spAutoFit/>
          </a:bodyPr>
          <a:lstStyle/>
          <a:p>
            <a:r>
              <a:rPr lang="en-US" sz="1600" dirty="0" smtClean="0">
                <a:solidFill>
                  <a:srgbClr val="000000"/>
                </a:solidFill>
              </a:rPr>
              <a:t>LCP</a:t>
            </a:r>
            <a:endParaRPr lang="en-US" sz="1600" dirty="0">
              <a:solidFill>
                <a:srgbClr val="000000"/>
              </a:solidFill>
            </a:endParaRPr>
          </a:p>
        </p:txBody>
      </p:sp>
      <p:cxnSp>
        <p:nvCxnSpPr>
          <p:cNvPr id="4" name="Straight Arrow Connector 3"/>
          <p:cNvCxnSpPr/>
          <p:nvPr/>
        </p:nvCxnSpPr>
        <p:spPr bwMode="auto">
          <a:xfrm>
            <a:off x="4953000" y="6705600"/>
            <a:ext cx="2745674" cy="0"/>
          </a:xfrm>
          <a:prstGeom prst="straightConnector1">
            <a:avLst/>
          </a:prstGeom>
          <a:solidFill>
            <a:schemeClr val="accent1"/>
          </a:solidFill>
          <a:ln w="22225" cap="flat" cmpd="sng" algn="ctr">
            <a:solidFill>
              <a:schemeClr val="tx1"/>
            </a:solidFill>
            <a:prstDash val="solid"/>
            <a:round/>
            <a:headEnd type="arrow"/>
            <a:tailEnd type="arrow"/>
          </a:ln>
          <a:effectLst/>
        </p:spPr>
      </p:cxnSp>
      <p:sp>
        <p:nvSpPr>
          <p:cNvPr id="15" name="TextBox 14"/>
          <p:cNvSpPr txBox="1"/>
          <p:nvPr/>
        </p:nvSpPr>
        <p:spPr>
          <a:xfrm>
            <a:off x="5794416" y="6189821"/>
            <a:ext cx="1178626" cy="338554"/>
          </a:xfrm>
          <a:prstGeom prst="rect">
            <a:avLst/>
          </a:prstGeom>
          <a:noFill/>
        </p:spPr>
        <p:txBody>
          <a:bodyPr wrap="square" rtlCol="0">
            <a:spAutoFit/>
          </a:bodyPr>
          <a:lstStyle/>
          <a:p>
            <a:r>
              <a:rPr lang="en-US" sz="1600" dirty="0" smtClean="0">
                <a:solidFill>
                  <a:srgbClr val="FFFFFF"/>
                </a:solidFill>
              </a:rPr>
              <a:t>32 units</a:t>
            </a:r>
            <a:endParaRPr lang="en-US" sz="1600" dirty="0">
              <a:solidFill>
                <a:srgbClr val="FFFFFF"/>
              </a:solidFill>
            </a:endParaRPr>
          </a:p>
        </p:txBody>
      </p:sp>
      <p:sp>
        <p:nvSpPr>
          <p:cNvPr id="16" name="TextBox 15"/>
          <p:cNvSpPr txBox="1"/>
          <p:nvPr/>
        </p:nvSpPr>
        <p:spPr>
          <a:xfrm rot="16200000">
            <a:off x="4570429" y="5824545"/>
            <a:ext cx="1046513" cy="338554"/>
          </a:xfrm>
          <a:prstGeom prst="rect">
            <a:avLst/>
          </a:prstGeom>
          <a:noFill/>
        </p:spPr>
        <p:txBody>
          <a:bodyPr wrap="square" rtlCol="0">
            <a:spAutoFit/>
          </a:bodyPr>
          <a:lstStyle/>
          <a:p>
            <a:r>
              <a:rPr lang="en-US" sz="1600" dirty="0" smtClean="0">
                <a:solidFill>
                  <a:srgbClr val="FFFFFF"/>
                </a:solidFill>
              </a:rPr>
              <a:t>20 units</a:t>
            </a:r>
            <a:endParaRPr lang="en-US" sz="1600" dirty="0">
              <a:solidFill>
                <a:srgbClr val="FFFFFF"/>
              </a:solidFill>
            </a:endParaRPr>
          </a:p>
        </p:txBody>
      </p:sp>
      <p:sp>
        <p:nvSpPr>
          <p:cNvPr id="3" name="Rectangle 2"/>
          <p:cNvSpPr/>
          <p:nvPr/>
        </p:nvSpPr>
        <p:spPr bwMode="auto">
          <a:xfrm>
            <a:off x="4724400" y="3733800"/>
            <a:ext cx="3352800" cy="3124200"/>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8" name="TextBox 17"/>
          <p:cNvSpPr txBox="1">
            <a:spLocks noChangeArrowheads="1"/>
          </p:cNvSpPr>
          <p:nvPr/>
        </p:nvSpPr>
        <p:spPr bwMode="auto">
          <a:xfrm>
            <a:off x="4712918" y="4173884"/>
            <a:ext cx="4338619"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pPr>
            <a:r>
              <a:rPr lang="en-US" dirty="0" smtClean="0">
                <a:solidFill>
                  <a:srgbClr val="3333FF"/>
                </a:solidFill>
                <a:sym typeface="Wingdings" pitchFamily="2" charset="2"/>
              </a:rPr>
              <a:t>Spin-polarized photon flow: two spin-up states moving forward, two spin-down states moving backward</a:t>
            </a:r>
          </a:p>
          <a:p>
            <a:pPr eaLnBrk="1" hangingPunct="1">
              <a:spcAft>
                <a:spcPts val="600"/>
              </a:spcAft>
            </a:pPr>
            <a:r>
              <a:rPr lang="en-US" dirty="0">
                <a:solidFill>
                  <a:srgbClr val="3333FF"/>
                </a:solidFill>
                <a:sym typeface="Wingdings" pitchFamily="2" charset="2"/>
              </a:rPr>
              <a:t>T</a:t>
            </a:r>
            <a:r>
              <a:rPr lang="en-US" dirty="0" smtClean="0">
                <a:solidFill>
                  <a:srgbClr val="3333FF"/>
                </a:solidFill>
                <a:sym typeface="Wingdings" pitchFamily="2" charset="2"/>
              </a:rPr>
              <a:t>opological protection of edge states</a:t>
            </a:r>
            <a:r>
              <a:rPr lang="en-US" dirty="0">
                <a:solidFill>
                  <a:srgbClr val="3333FF"/>
                </a:solidFill>
                <a:sym typeface="Wingdings" pitchFamily="2" charset="2"/>
              </a:rPr>
              <a:t> </a:t>
            </a:r>
            <a:r>
              <a:rPr lang="en-US" dirty="0" smtClean="0">
                <a:solidFill>
                  <a:srgbClr val="3333FF"/>
                </a:solidFill>
                <a:sym typeface="Wingdings" pitchFamily="2" charset="2"/>
              </a:rPr>
              <a:t>against backscatter</a:t>
            </a:r>
          </a:p>
          <a:p>
            <a:pPr eaLnBrk="1" hangingPunct="1">
              <a:spcAft>
                <a:spcPts val="600"/>
              </a:spcAft>
            </a:pPr>
            <a:r>
              <a:rPr lang="en-US" dirty="0" smtClean="0">
                <a:solidFill>
                  <a:srgbClr val="3333FF"/>
                </a:solidFill>
                <a:sym typeface="Wingdings" pitchFamily="2" charset="2"/>
              </a:rPr>
              <a:t>Fundamentally different from Tamm states!</a:t>
            </a:r>
          </a:p>
        </p:txBody>
      </p:sp>
      <p:sp>
        <p:nvSpPr>
          <p:cNvPr id="5" name="Rectangle 4"/>
          <p:cNvSpPr/>
          <p:nvPr/>
        </p:nvSpPr>
        <p:spPr bwMode="auto">
          <a:xfrm>
            <a:off x="4572000" y="1019145"/>
            <a:ext cx="3810000" cy="2714655"/>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7" name="TextBox 17"/>
          <p:cNvSpPr txBox="1">
            <a:spLocks noChangeArrowheads="1"/>
          </p:cNvSpPr>
          <p:nvPr/>
        </p:nvSpPr>
        <p:spPr bwMode="auto">
          <a:xfrm>
            <a:off x="4819388" y="1043225"/>
            <a:ext cx="40198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ym typeface="Wingdings" pitchFamily="2" charset="2"/>
              </a:rPr>
              <a:t>Bi-anisotropic Meta-Waveguide (BMW)  simplified version of PTIs emulates spin-orbit coupling</a:t>
            </a:r>
          </a:p>
        </p:txBody>
      </p:sp>
      <p:grpSp>
        <p:nvGrpSpPr>
          <p:cNvPr id="19" name="Group 18"/>
          <p:cNvGrpSpPr/>
          <p:nvPr/>
        </p:nvGrpSpPr>
        <p:grpSpPr>
          <a:xfrm>
            <a:off x="4811343" y="2131873"/>
            <a:ext cx="2081632" cy="1803928"/>
            <a:chOff x="4370367" y="4724400"/>
            <a:chExt cx="2081632" cy="1803928"/>
          </a:xfrm>
        </p:grpSpPr>
        <p:pic>
          <p:nvPicPr>
            <p:cNvPr id="20" name="Picture 2" descr="mode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0367" y="4724400"/>
              <a:ext cx="2081632" cy="180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4370367" y="4783723"/>
              <a:ext cx="1801833" cy="338554"/>
            </a:xfrm>
            <a:prstGeom prst="rect">
              <a:avLst/>
            </a:prstGeom>
            <a:noFill/>
          </p:spPr>
          <p:txBody>
            <a:bodyPr wrap="square" rtlCol="0">
              <a:spAutoFit/>
            </a:bodyPr>
            <a:lstStyle/>
            <a:p>
              <a:r>
                <a:rPr lang="en-US" sz="1600" dirty="0" smtClean="0">
                  <a:solidFill>
                    <a:schemeClr val="bg1"/>
                  </a:solidFill>
                </a:rPr>
                <a:t>Positive Index I</a:t>
              </a:r>
              <a:r>
                <a:rPr lang="en-US" sz="1600" dirty="0" smtClean="0"/>
                <a:t>: </a:t>
              </a:r>
              <a:endParaRPr lang="en-US" sz="1600" dirty="0"/>
            </a:p>
          </p:txBody>
        </p:sp>
      </p:grpSp>
      <p:grpSp>
        <p:nvGrpSpPr>
          <p:cNvPr id="22" name="Group 21"/>
          <p:cNvGrpSpPr/>
          <p:nvPr/>
        </p:nvGrpSpPr>
        <p:grpSpPr>
          <a:xfrm>
            <a:off x="7035813" y="2130988"/>
            <a:ext cx="2082773" cy="1792287"/>
            <a:chOff x="6848419" y="4736041"/>
            <a:chExt cx="2082773" cy="1792287"/>
          </a:xfrm>
        </p:grpSpPr>
        <p:pic>
          <p:nvPicPr>
            <p:cNvPr id="23" name="Picture 3" descr="mode2.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8419" y="4736041"/>
              <a:ext cx="2082773"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6988888" y="4783723"/>
              <a:ext cx="1801833" cy="338554"/>
            </a:xfrm>
            <a:prstGeom prst="rect">
              <a:avLst/>
            </a:prstGeom>
            <a:noFill/>
          </p:spPr>
          <p:txBody>
            <a:bodyPr wrap="square" rtlCol="0">
              <a:spAutoFit/>
            </a:bodyPr>
            <a:lstStyle/>
            <a:p>
              <a:r>
                <a:rPr lang="en-US" sz="1600" dirty="0" smtClean="0">
                  <a:solidFill>
                    <a:schemeClr val="bg1"/>
                  </a:solidFill>
                </a:rPr>
                <a:t>Negative Index II</a:t>
              </a:r>
              <a:r>
                <a:rPr lang="en-US" sz="1600" dirty="0" smtClean="0"/>
                <a:t> </a:t>
              </a:r>
              <a:endParaRPr lang="en-US" sz="1600" dirty="0"/>
            </a:p>
          </p:txBody>
        </p:sp>
      </p:grpSp>
    </p:spTree>
    <p:extLst>
      <p:ext uri="{BB962C8B-B14F-4D97-AF65-F5344CB8AC3E}">
        <p14:creationId xmlns:p14="http://schemas.microsoft.com/office/powerpoint/2010/main" val="20526495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838200" y="0"/>
            <a:ext cx="8001000" cy="838200"/>
          </a:xfrm>
        </p:spPr>
        <p:txBody>
          <a:bodyPr/>
          <a:lstStyle/>
          <a:p>
            <a:r>
              <a:rPr lang="en-US" sz="3200" b="1" dirty="0" smtClean="0">
                <a:solidFill>
                  <a:srgbClr val="990099"/>
                </a:solidFill>
                <a:latin typeface="Times New Roman" pitchFamily="18" charset="0"/>
              </a:rPr>
              <a:t>Tamm States vs Topologically Protected Edge States: Disorder Sensitivity</a:t>
            </a:r>
          </a:p>
        </p:txBody>
      </p:sp>
      <p:pic>
        <p:nvPicPr>
          <p:cNvPr id="28675" name="Picture 3"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794416" y="6189821"/>
            <a:ext cx="1178626" cy="338554"/>
          </a:xfrm>
          <a:prstGeom prst="rect">
            <a:avLst/>
          </a:prstGeom>
          <a:noFill/>
        </p:spPr>
        <p:txBody>
          <a:bodyPr wrap="square" rtlCol="0">
            <a:spAutoFit/>
          </a:bodyPr>
          <a:lstStyle/>
          <a:p>
            <a:r>
              <a:rPr lang="en-US" sz="1600" dirty="0" smtClean="0">
                <a:solidFill>
                  <a:srgbClr val="FFFFFF"/>
                </a:solidFill>
              </a:rPr>
              <a:t>32 units</a:t>
            </a:r>
            <a:endParaRPr lang="en-US" sz="1600" dirty="0">
              <a:solidFill>
                <a:srgbClr val="FFFFFF"/>
              </a:solidFill>
            </a:endParaRPr>
          </a:p>
        </p:txBody>
      </p:sp>
      <p:sp>
        <p:nvSpPr>
          <p:cNvPr id="16" name="TextBox 15"/>
          <p:cNvSpPr txBox="1"/>
          <p:nvPr/>
        </p:nvSpPr>
        <p:spPr>
          <a:xfrm rot="16200000">
            <a:off x="4570429" y="5824545"/>
            <a:ext cx="1046513" cy="338554"/>
          </a:xfrm>
          <a:prstGeom prst="rect">
            <a:avLst/>
          </a:prstGeom>
          <a:noFill/>
        </p:spPr>
        <p:txBody>
          <a:bodyPr wrap="square" rtlCol="0">
            <a:spAutoFit/>
          </a:bodyPr>
          <a:lstStyle/>
          <a:p>
            <a:r>
              <a:rPr lang="en-US" sz="1600" dirty="0" smtClean="0">
                <a:solidFill>
                  <a:srgbClr val="FFFFFF"/>
                </a:solidFill>
              </a:rPr>
              <a:t>20 units</a:t>
            </a:r>
            <a:endParaRPr lang="en-US" sz="1600" dirty="0">
              <a:solidFill>
                <a:srgbClr val="FFFFFF"/>
              </a:solidFill>
            </a:endParaRPr>
          </a:p>
        </p:txBody>
      </p:sp>
      <p:pic>
        <p:nvPicPr>
          <p:cNvPr id="14" name="Picture 13"/>
          <p:cNvPicPr/>
          <p:nvPr/>
        </p:nvPicPr>
        <p:blipFill>
          <a:blip r:embed="rId4" cstate="print">
            <a:extLst>
              <a:ext uri="{28A0092B-C50C-407E-A947-70E740481C1C}">
                <a14:useLocalDpi xmlns:a14="http://schemas.microsoft.com/office/drawing/2010/main"/>
              </a:ext>
            </a:extLst>
          </a:blip>
          <a:stretch>
            <a:fillRect/>
          </a:stretch>
        </p:blipFill>
        <p:spPr>
          <a:xfrm>
            <a:off x="381000" y="1219200"/>
            <a:ext cx="5791200" cy="548640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4018" y="1219200"/>
            <a:ext cx="3368182" cy="1757916"/>
          </a:xfrm>
          <a:prstGeom prst="rect">
            <a:avLst/>
          </a:prstGeom>
        </p:spPr>
      </p:pic>
      <p:sp>
        <p:nvSpPr>
          <p:cNvPr id="8" name="TextBox 7"/>
          <p:cNvSpPr txBox="1"/>
          <p:nvPr/>
        </p:nvSpPr>
        <p:spPr>
          <a:xfrm>
            <a:off x="6262254" y="1260318"/>
            <a:ext cx="2881745" cy="3293209"/>
          </a:xfrm>
          <a:prstGeom prst="rect">
            <a:avLst/>
          </a:prstGeom>
          <a:noFill/>
        </p:spPr>
        <p:txBody>
          <a:bodyPr wrap="square" rtlCol="0">
            <a:spAutoFit/>
          </a:bodyPr>
          <a:lstStyle/>
          <a:p>
            <a:r>
              <a:rPr lang="en-US" sz="1600" dirty="0" smtClean="0">
                <a:solidFill>
                  <a:srgbClr val="000000"/>
                </a:solidFill>
              </a:rPr>
              <a:t>“Cavity” placed along the interface </a:t>
            </a:r>
            <a:r>
              <a:rPr lang="en-US" sz="1600" dirty="0" smtClean="0">
                <a:solidFill>
                  <a:srgbClr val="000000"/>
                </a:solidFill>
                <a:sym typeface="Wingdings" panose="05000000000000000000" pitchFamily="2" charset="2"/>
              </a:rPr>
              <a:t> transmission depends on the nature of edge state:</a:t>
            </a:r>
          </a:p>
          <a:p>
            <a:endParaRPr lang="en-US" sz="1600" dirty="0" smtClean="0">
              <a:solidFill>
                <a:srgbClr val="000000"/>
              </a:solidFill>
              <a:sym typeface="Wingdings" panose="05000000000000000000" pitchFamily="2" charset="2"/>
            </a:endParaRPr>
          </a:p>
          <a:p>
            <a:pPr indent="-342900">
              <a:buFontTx/>
              <a:buAutoNum type="arabicParenBoth"/>
            </a:pPr>
            <a:r>
              <a:rPr lang="en-US" sz="1600" dirty="0" smtClean="0">
                <a:solidFill>
                  <a:srgbClr val="000000"/>
                </a:solidFill>
                <a:sym typeface="Wingdings" panose="05000000000000000000" pitchFamily="2" charset="2"/>
              </a:rPr>
              <a:t>Tamm state  small transmission interrupted by </a:t>
            </a:r>
            <a:r>
              <a:rPr lang="en-US" sz="1600" dirty="0" err="1" smtClean="0">
                <a:solidFill>
                  <a:srgbClr val="000000"/>
                </a:solidFill>
                <a:sym typeface="Wingdings" panose="05000000000000000000" pitchFamily="2" charset="2"/>
              </a:rPr>
              <a:t>Fabry</a:t>
            </a:r>
            <a:r>
              <a:rPr lang="en-US" sz="1600" dirty="0" smtClean="0">
                <a:solidFill>
                  <a:srgbClr val="000000"/>
                </a:solidFill>
                <a:sym typeface="Wingdings" panose="05000000000000000000" pitchFamily="2" charset="2"/>
              </a:rPr>
              <a:t>-Perot resonances</a:t>
            </a:r>
          </a:p>
          <a:p>
            <a:pPr indent="-342900">
              <a:buFontTx/>
              <a:buAutoNum type="arabicParenBoth"/>
            </a:pPr>
            <a:endParaRPr lang="en-US" sz="1600" dirty="0" smtClean="0">
              <a:solidFill>
                <a:srgbClr val="000000"/>
              </a:solidFill>
              <a:sym typeface="Wingdings" panose="05000000000000000000" pitchFamily="2" charset="2"/>
            </a:endParaRPr>
          </a:p>
          <a:p>
            <a:pPr indent="-342900">
              <a:buFontTx/>
              <a:buAutoNum type="arabicParenBoth"/>
            </a:pPr>
            <a:r>
              <a:rPr lang="en-US" sz="1600" dirty="0" smtClean="0">
                <a:solidFill>
                  <a:srgbClr val="000000"/>
                </a:solidFill>
                <a:sym typeface="Wingdings" panose="05000000000000000000" pitchFamily="2" charset="2"/>
              </a:rPr>
              <a:t>Topologically protected edge state  nearly perfect transmission  guide waves around corners</a:t>
            </a:r>
            <a:endParaRPr lang="en-US" sz="1600" dirty="0">
              <a:solidFill>
                <a:srgbClr val="000000"/>
              </a:solidFill>
            </a:endParaRPr>
          </a:p>
        </p:txBody>
      </p:sp>
      <p:sp>
        <p:nvSpPr>
          <p:cNvPr id="9" name="TextBox 8"/>
          <p:cNvSpPr txBox="1"/>
          <p:nvPr/>
        </p:nvSpPr>
        <p:spPr>
          <a:xfrm>
            <a:off x="3918556" y="3200400"/>
            <a:ext cx="2402311" cy="584775"/>
          </a:xfrm>
          <a:prstGeom prst="rect">
            <a:avLst/>
          </a:prstGeom>
          <a:noFill/>
        </p:spPr>
        <p:txBody>
          <a:bodyPr wrap="square" rtlCol="0">
            <a:spAutoFit/>
          </a:bodyPr>
          <a:lstStyle/>
          <a:p>
            <a:r>
              <a:rPr lang="en-US" sz="1600" dirty="0" smtClean="0">
                <a:solidFill>
                  <a:srgbClr val="FFFFFF"/>
                </a:solidFill>
              </a:rPr>
              <a:t>“Robust” topologically protected edge state</a:t>
            </a:r>
            <a:r>
              <a:rPr lang="en-US" sz="1600" dirty="0" smtClean="0">
                <a:solidFill>
                  <a:srgbClr val="000000"/>
                </a:solidFill>
              </a:rPr>
              <a:t>: </a:t>
            </a:r>
            <a:endParaRPr lang="en-US" sz="1600" dirty="0">
              <a:solidFill>
                <a:srgbClr val="000000"/>
              </a:solidFill>
            </a:endParaRPr>
          </a:p>
        </p:txBody>
      </p:sp>
      <p:sp>
        <p:nvSpPr>
          <p:cNvPr id="10" name="TextBox 9"/>
          <p:cNvSpPr txBox="1"/>
          <p:nvPr/>
        </p:nvSpPr>
        <p:spPr>
          <a:xfrm>
            <a:off x="609600" y="3178091"/>
            <a:ext cx="3200400" cy="338554"/>
          </a:xfrm>
          <a:prstGeom prst="rect">
            <a:avLst/>
          </a:prstGeom>
          <a:noFill/>
        </p:spPr>
        <p:txBody>
          <a:bodyPr wrap="square" rtlCol="0">
            <a:spAutoFit/>
          </a:bodyPr>
          <a:lstStyle/>
          <a:p>
            <a:r>
              <a:rPr lang="en-US" sz="1600" dirty="0" smtClean="0">
                <a:solidFill>
                  <a:srgbClr val="FFFFFF"/>
                </a:solidFill>
              </a:rPr>
              <a:t>“Fragile” Tamm surface state</a:t>
            </a:r>
            <a:r>
              <a:rPr lang="en-US" sz="1600" dirty="0" smtClean="0">
                <a:solidFill>
                  <a:srgbClr val="000000"/>
                </a:solidFill>
              </a:rPr>
              <a:t>: </a:t>
            </a:r>
            <a:endParaRPr lang="en-US" sz="1600" dirty="0">
              <a:solidFill>
                <a:srgbClr val="000000"/>
              </a:solidFill>
            </a:endParaRPr>
          </a:p>
        </p:txBody>
      </p:sp>
      <p:sp>
        <p:nvSpPr>
          <p:cNvPr id="11" name="TextBox 10"/>
          <p:cNvSpPr txBox="1"/>
          <p:nvPr/>
        </p:nvSpPr>
        <p:spPr>
          <a:xfrm>
            <a:off x="914400" y="5470565"/>
            <a:ext cx="1752600" cy="338554"/>
          </a:xfrm>
          <a:prstGeom prst="rect">
            <a:avLst/>
          </a:prstGeom>
          <a:noFill/>
        </p:spPr>
        <p:txBody>
          <a:bodyPr wrap="square" rtlCol="0">
            <a:spAutoFit/>
          </a:bodyPr>
          <a:lstStyle/>
          <a:p>
            <a:r>
              <a:rPr lang="en-US" sz="1600" dirty="0" smtClean="0">
                <a:solidFill>
                  <a:srgbClr val="000000"/>
                </a:solidFill>
              </a:rPr>
              <a:t>FP resonances</a:t>
            </a:r>
            <a:endParaRPr lang="en-US" sz="1600" dirty="0">
              <a:solidFill>
                <a:srgbClr val="000000"/>
              </a:solidFill>
            </a:endParaRPr>
          </a:p>
        </p:txBody>
      </p:sp>
      <p:sp>
        <p:nvSpPr>
          <p:cNvPr id="12" name="TextBox 11"/>
          <p:cNvSpPr txBox="1"/>
          <p:nvPr/>
        </p:nvSpPr>
        <p:spPr>
          <a:xfrm>
            <a:off x="4019023" y="5470565"/>
            <a:ext cx="1752600" cy="584775"/>
          </a:xfrm>
          <a:prstGeom prst="rect">
            <a:avLst/>
          </a:prstGeom>
          <a:noFill/>
        </p:spPr>
        <p:txBody>
          <a:bodyPr wrap="square" rtlCol="0">
            <a:spAutoFit/>
          </a:bodyPr>
          <a:lstStyle/>
          <a:p>
            <a:r>
              <a:rPr lang="en-US" sz="1600" dirty="0" smtClean="0">
                <a:solidFill>
                  <a:srgbClr val="000000"/>
                </a:solidFill>
              </a:rPr>
              <a:t>Topological protection</a:t>
            </a:r>
            <a:endParaRPr lang="en-US" sz="1600" dirty="0">
              <a:solidFill>
                <a:srgbClr val="000000"/>
              </a:solidFill>
            </a:endParaRPr>
          </a:p>
        </p:txBody>
      </p:sp>
      <p:sp>
        <p:nvSpPr>
          <p:cNvPr id="18" name="TextBox 17"/>
          <p:cNvSpPr txBox="1"/>
          <p:nvPr/>
        </p:nvSpPr>
        <p:spPr>
          <a:xfrm>
            <a:off x="3373618" y="1260318"/>
            <a:ext cx="2426209" cy="338554"/>
          </a:xfrm>
          <a:prstGeom prst="rect">
            <a:avLst/>
          </a:prstGeom>
          <a:noFill/>
        </p:spPr>
        <p:txBody>
          <a:bodyPr wrap="square" rtlCol="0">
            <a:spAutoFit/>
          </a:bodyPr>
          <a:lstStyle/>
          <a:p>
            <a:r>
              <a:rPr lang="en-US" sz="1600" dirty="0" smtClean="0">
                <a:solidFill>
                  <a:srgbClr val="000000"/>
                </a:solidFill>
              </a:rPr>
              <a:t>Non-trivial interface</a:t>
            </a:r>
            <a:endParaRPr lang="en-US" sz="1600" dirty="0">
              <a:solidFill>
                <a:srgbClr val="000000"/>
              </a:solidFill>
            </a:endParaRPr>
          </a:p>
        </p:txBody>
      </p:sp>
      <p:cxnSp>
        <p:nvCxnSpPr>
          <p:cNvPr id="19" name="Straight Arrow Connector 18"/>
          <p:cNvCxnSpPr/>
          <p:nvPr/>
        </p:nvCxnSpPr>
        <p:spPr bwMode="auto">
          <a:xfrm flipH="1">
            <a:off x="4583579" y="1598872"/>
            <a:ext cx="1" cy="569381"/>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01316" y="4725481"/>
            <a:ext cx="1917631" cy="1952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ent Arrow 1"/>
          <p:cNvSpPr/>
          <p:nvPr/>
        </p:nvSpPr>
        <p:spPr bwMode="auto">
          <a:xfrm rot="5400000">
            <a:off x="8529700" y="4158417"/>
            <a:ext cx="380999" cy="409221"/>
          </a:xfrm>
          <a:prstGeom prst="bentArrow">
            <a:avLst/>
          </a:prstGeom>
          <a:solidFill>
            <a:schemeClr val="accent1"/>
          </a:solidFill>
          <a:ln w="22225" cap="flat" cmpd="sng" algn="ctr">
            <a:solidFill>
              <a:schemeClr val="tx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9887350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62000" y="76200"/>
            <a:ext cx="8001000" cy="838200"/>
          </a:xfrm>
        </p:spPr>
        <p:txBody>
          <a:bodyPr/>
          <a:lstStyle/>
          <a:p>
            <a:r>
              <a:rPr lang="en-US" sz="3600" b="1" dirty="0" smtClean="0">
                <a:solidFill>
                  <a:srgbClr val="990099"/>
                </a:solidFill>
                <a:latin typeface="Times New Roman" pitchFamily="18" charset="0"/>
              </a:rPr>
              <a:t>Breaking topological protection </a:t>
            </a:r>
          </a:p>
        </p:txBody>
      </p:sp>
      <p:pic>
        <p:nvPicPr>
          <p:cNvPr id="28675" name="Picture 3"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5045" y="1210596"/>
            <a:ext cx="3490877" cy="2628507"/>
            <a:chOff x="-5045" y="1272998"/>
            <a:chExt cx="3490877" cy="2628507"/>
          </a:xfrm>
        </p:grpSpPr>
        <p:pic>
          <p:nvPicPr>
            <p:cNvPr id="7" name="Picture 46"/>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0935" t="29015" r="33697" b="28537"/>
            <a:stretch/>
          </p:blipFill>
          <p:spPr bwMode="auto">
            <a:xfrm>
              <a:off x="61405" y="1272998"/>
              <a:ext cx="3424427" cy="262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a:spLocks noChangeArrowheads="1"/>
            </p:cNvSpPr>
            <p:nvPr/>
          </p:nvSpPr>
          <p:spPr bwMode="auto">
            <a:xfrm>
              <a:off x="1137787" y="1979791"/>
              <a:ext cx="115478" cy="110794"/>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9" name="Oval 8"/>
            <p:cNvSpPr>
              <a:spLocks noChangeArrowheads="1"/>
            </p:cNvSpPr>
            <p:nvPr/>
          </p:nvSpPr>
          <p:spPr bwMode="auto">
            <a:xfrm>
              <a:off x="1400597" y="1979791"/>
              <a:ext cx="114150" cy="110794"/>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10" name="Oval 9"/>
            <p:cNvSpPr>
              <a:spLocks noChangeArrowheads="1"/>
            </p:cNvSpPr>
            <p:nvPr/>
          </p:nvSpPr>
          <p:spPr bwMode="auto">
            <a:xfrm>
              <a:off x="1007708" y="2197560"/>
              <a:ext cx="115478" cy="109521"/>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11" name="Oval 10"/>
            <p:cNvSpPr>
              <a:spLocks noChangeArrowheads="1"/>
            </p:cNvSpPr>
            <p:nvPr/>
          </p:nvSpPr>
          <p:spPr bwMode="auto">
            <a:xfrm>
              <a:off x="1270519" y="2197560"/>
              <a:ext cx="115478" cy="109521"/>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12" name="Oval 11"/>
            <p:cNvSpPr>
              <a:spLocks noChangeArrowheads="1"/>
            </p:cNvSpPr>
            <p:nvPr/>
          </p:nvSpPr>
          <p:spPr bwMode="auto">
            <a:xfrm>
              <a:off x="1529348" y="2197560"/>
              <a:ext cx="115478" cy="109521"/>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13" name="Oval 12"/>
            <p:cNvSpPr>
              <a:spLocks noChangeArrowheads="1"/>
            </p:cNvSpPr>
            <p:nvPr/>
          </p:nvSpPr>
          <p:spPr bwMode="auto">
            <a:xfrm>
              <a:off x="1792160" y="2197560"/>
              <a:ext cx="115478" cy="109521"/>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14" name="Oval 13"/>
            <p:cNvSpPr>
              <a:spLocks noChangeArrowheads="1"/>
            </p:cNvSpPr>
            <p:nvPr/>
          </p:nvSpPr>
          <p:spPr bwMode="auto">
            <a:xfrm>
              <a:off x="1137787" y="2414055"/>
              <a:ext cx="115478" cy="110795"/>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16" name="Oval 15"/>
            <p:cNvSpPr>
              <a:spLocks noChangeArrowheads="1"/>
            </p:cNvSpPr>
            <p:nvPr/>
          </p:nvSpPr>
          <p:spPr bwMode="auto">
            <a:xfrm>
              <a:off x="1400597" y="2414055"/>
              <a:ext cx="114150" cy="110795"/>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18" name="Oval 17"/>
            <p:cNvSpPr>
              <a:spLocks noChangeArrowheads="1"/>
            </p:cNvSpPr>
            <p:nvPr/>
          </p:nvSpPr>
          <p:spPr bwMode="auto">
            <a:xfrm>
              <a:off x="1659426" y="2414055"/>
              <a:ext cx="114150" cy="110795"/>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19" name="Oval 18"/>
            <p:cNvSpPr>
              <a:spLocks noChangeArrowheads="1"/>
            </p:cNvSpPr>
            <p:nvPr/>
          </p:nvSpPr>
          <p:spPr bwMode="auto">
            <a:xfrm>
              <a:off x="1920910" y="2414055"/>
              <a:ext cx="115478" cy="110795"/>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20" name="Oval 19"/>
            <p:cNvSpPr>
              <a:spLocks noChangeArrowheads="1"/>
            </p:cNvSpPr>
            <p:nvPr/>
          </p:nvSpPr>
          <p:spPr bwMode="auto">
            <a:xfrm>
              <a:off x="2050989" y="2201381"/>
              <a:ext cx="115478" cy="109521"/>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21" name="Oval 20"/>
            <p:cNvSpPr>
              <a:spLocks noChangeArrowheads="1"/>
            </p:cNvSpPr>
            <p:nvPr/>
          </p:nvSpPr>
          <p:spPr bwMode="auto">
            <a:xfrm>
              <a:off x="2313800" y="2201381"/>
              <a:ext cx="115478" cy="109521"/>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22" name="Oval 21"/>
            <p:cNvSpPr>
              <a:spLocks noChangeArrowheads="1"/>
            </p:cNvSpPr>
            <p:nvPr/>
          </p:nvSpPr>
          <p:spPr bwMode="auto">
            <a:xfrm>
              <a:off x="2186377" y="2417876"/>
              <a:ext cx="115478" cy="110794"/>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23" name="Oval 22"/>
            <p:cNvSpPr>
              <a:spLocks noChangeArrowheads="1"/>
            </p:cNvSpPr>
            <p:nvPr/>
          </p:nvSpPr>
          <p:spPr bwMode="auto">
            <a:xfrm>
              <a:off x="2449188" y="2417876"/>
              <a:ext cx="115478" cy="110794"/>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24" name="Oval 23"/>
            <p:cNvSpPr>
              <a:spLocks noChangeArrowheads="1"/>
            </p:cNvSpPr>
            <p:nvPr/>
          </p:nvSpPr>
          <p:spPr bwMode="auto">
            <a:xfrm>
              <a:off x="1007708" y="2635645"/>
              <a:ext cx="115478" cy="109521"/>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25" name="Oval 24"/>
            <p:cNvSpPr>
              <a:spLocks noChangeArrowheads="1"/>
            </p:cNvSpPr>
            <p:nvPr/>
          </p:nvSpPr>
          <p:spPr bwMode="auto">
            <a:xfrm>
              <a:off x="1270519" y="2635645"/>
              <a:ext cx="115478" cy="109521"/>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26" name="Oval 25"/>
            <p:cNvSpPr>
              <a:spLocks noChangeArrowheads="1"/>
            </p:cNvSpPr>
            <p:nvPr/>
          </p:nvSpPr>
          <p:spPr bwMode="auto">
            <a:xfrm>
              <a:off x="1529348" y="2635645"/>
              <a:ext cx="115478" cy="109521"/>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27" name="Oval 26"/>
            <p:cNvSpPr>
              <a:spLocks noChangeArrowheads="1"/>
            </p:cNvSpPr>
            <p:nvPr/>
          </p:nvSpPr>
          <p:spPr bwMode="auto">
            <a:xfrm>
              <a:off x="1792160" y="2635645"/>
              <a:ext cx="115478" cy="109521"/>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28" name="Oval 27"/>
            <p:cNvSpPr>
              <a:spLocks noChangeArrowheads="1"/>
            </p:cNvSpPr>
            <p:nvPr/>
          </p:nvSpPr>
          <p:spPr bwMode="auto">
            <a:xfrm>
              <a:off x="1137787" y="2852140"/>
              <a:ext cx="115478" cy="110795"/>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29" name="Oval 28"/>
            <p:cNvSpPr>
              <a:spLocks noChangeArrowheads="1"/>
            </p:cNvSpPr>
            <p:nvPr/>
          </p:nvSpPr>
          <p:spPr bwMode="auto">
            <a:xfrm>
              <a:off x="1400597" y="2852140"/>
              <a:ext cx="114150" cy="110795"/>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30" name="Oval 29"/>
            <p:cNvSpPr>
              <a:spLocks noChangeArrowheads="1"/>
            </p:cNvSpPr>
            <p:nvPr/>
          </p:nvSpPr>
          <p:spPr bwMode="auto">
            <a:xfrm>
              <a:off x="1659426" y="2852140"/>
              <a:ext cx="114150" cy="110795"/>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31" name="Oval 30"/>
            <p:cNvSpPr>
              <a:spLocks noChangeArrowheads="1"/>
            </p:cNvSpPr>
            <p:nvPr/>
          </p:nvSpPr>
          <p:spPr bwMode="auto">
            <a:xfrm>
              <a:off x="1920910" y="2845773"/>
              <a:ext cx="115478" cy="109521"/>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32" name="Oval 31"/>
            <p:cNvSpPr>
              <a:spLocks noChangeArrowheads="1"/>
            </p:cNvSpPr>
            <p:nvPr/>
          </p:nvSpPr>
          <p:spPr bwMode="auto">
            <a:xfrm>
              <a:off x="2057626" y="2633097"/>
              <a:ext cx="114150" cy="110795"/>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33" name="Oval 32"/>
            <p:cNvSpPr>
              <a:spLocks noChangeArrowheads="1"/>
            </p:cNvSpPr>
            <p:nvPr/>
          </p:nvSpPr>
          <p:spPr bwMode="auto">
            <a:xfrm>
              <a:off x="2319110" y="2633097"/>
              <a:ext cx="115478" cy="110795"/>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34" name="Oval 33"/>
            <p:cNvSpPr>
              <a:spLocks noChangeArrowheads="1"/>
            </p:cNvSpPr>
            <p:nvPr/>
          </p:nvSpPr>
          <p:spPr bwMode="auto">
            <a:xfrm>
              <a:off x="2186377" y="2849593"/>
              <a:ext cx="115478" cy="109521"/>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35" name="Oval 34"/>
            <p:cNvSpPr>
              <a:spLocks noChangeArrowheads="1"/>
            </p:cNvSpPr>
            <p:nvPr/>
          </p:nvSpPr>
          <p:spPr bwMode="auto">
            <a:xfrm>
              <a:off x="2449188" y="2849593"/>
              <a:ext cx="115478" cy="109521"/>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36" name="Oval 35"/>
            <p:cNvSpPr>
              <a:spLocks noChangeArrowheads="1"/>
            </p:cNvSpPr>
            <p:nvPr/>
          </p:nvSpPr>
          <p:spPr bwMode="auto">
            <a:xfrm>
              <a:off x="2186377" y="1979791"/>
              <a:ext cx="115478" cy="110794"/>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37" name="Oval 36"/>
            <p:cNvSpPr>
              <a:spLocks noChangeArrowheads="1"/>
            </p:cNvSpPr>
            <p:nvPr/>
          </p:nvSpPr>
          <p:spPr bwMode="auto">
            <a:xfrm>
              <a:off x="1648807" y="1969604"/>
              <a:ext cx="115478" cy="110794"/>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38" name="Oval 37"/>
            <p:cNvSpPr>
              <a:spLocks noChangeArrowheads="1"/>
            </p:cNvSpPr>
            <p:nvPr/>
          </p:nvSpPr>
          <p:spPr bwMode="auto">
            <a:xfrm>
              <a:off x="1911619" y="1969604"/>
              <a:ext cx="115478" cy="110794"/>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cxnSp>
          <p:nvCxnSpPr>
            <p:cNvPr id="39" name="Straight Connector 38"/>
            <p:cNvCxnSpPr>
              <a:cxnSpLocks noChangeShapeType="1"/>
            </p:cNvCxnSpPr>
            <p:nvPr/>
          </p:nvCxnSpPr>
          <p:spPr bwMode="auto">
            <a:xfrm flipH="1">
              <a:off x="85213" y="2589799"/>
              <a:ext cx="3388673" cy="0"/>
            </a:xfrm>
            <a:prstGeom prst="line">
              <a:avLst/>
            </a:prstGeom>
            <a:noFill/>
            <a:ln w="12700">
              <a:solidFill>
                <a:schemeClr val="tx1"/>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Straight Arrow Connector 39"/>
            <p:cNvCxnSpPr>
              <a:cxnSpLocks noChangeShapeType="1"/>
            </p:cNvCxnSpPr>
            <p:nvPr/>
          </p:nvCxnSpPr>
          <p:spPr bwMode="auto">
            <a:xfrm>
              <a:off x="71940" y="2585978"/>
              <a:ext cx="570752" cy="0"/>
            </a:xfrm>
            <a:prstGeom prst="straightConnector1">
              <a:avLst/>
            </a:prstGeom>
            <a:noFill/>
            <a:ln w="38100">
              <a:solidFill>
                <a:srgbClr val="0000FF"/>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Straight Arrow Connector 40"/>
            <p:cNvCxnSpPr>
              <a:cxnSpLocks noChangeShapeType="1"/>
            </p:cNvCxnSpPr>
            <p:nvPr/>
          </p:nvCxnSpPr>
          <p:spPr bwMode="auto">
            <a:xfrm>
              <a:off x="2891189" y="2585978"/>
              <a:ext cx="293340" cy="0"/>
            </a:xfrm>
            <a:prstGeom prst="straightConnector1">
              <a:avLst/>
            </a:prstGeom>
            <a:noFill/>
            <a:ln w="38100">
              <a:solidFill>
                <a:srgbClr val="0000FF"/>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2" name="TextBox 9"/>
            <p:cNvSpPr txBox="1">
              <a:spLocks noChangeArrowheads="1"/>
            </p:cNvSpPr>
            <p:nvPr/>
          </p:nvSpPr>
          <p:spPr bwMode="auto">
            <a:xfrm>
              <a:off x="-5045" y="1990943"/>
              <a:ext cx="12755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600" dirty="0">
                  <a:solidFill>
                    <a:srgbClr val="0000FF"/>
                  </a:solidFill>
                </a:rPr>
                <a:t>chiral edge mode</a:t>
              </a:r>
            </a:p>
          </p:txBody>
        </p:sp>
        <p:sp>
          <p:nvSpPr>
            <p:cNvPr id="43" name="TextBox 10"/>
            <p:cNvSpPr txBox="1">
              <a:spLocks noChangeArrowheads="1"/>
            </p:cNvSpPr>
            <p:nvPr/>
          </p:nvSpPr>
          <p:spPr bwMode="auto">
            <a:xfrm>
              <a:off x="1179972" y="3289757"/>
              <a:ext cx="1088112" cy="28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600" dirty="0">
                  <a:solidFill>
                    <a:srgbClr val="FF0000"/>
                  </a:solidFill>
                </a:rPr>
                <a:t>Gapless rods</a:t>
              </a:r>
            </a:p>
          </p:txBody>
        </p:sp>
        <p:cxnSp>
          <p:nvCxnSpPr>
            <p:cNvPr id="44" name="Straight Arrow Connector 43"/>
            <p:cNvCxnSpPr>
              <a:cxnSpLocks noChangeShapeType="1"/>
            </p:cNvCxnSpPr>
            <p:nvPr/>
          </p:nvCxnSpPr>
          <p:spPr bwMode="auto">
            <a:xfrm flipH="1">
              <a:off x="326788" y="2713329"/>
              <a:ext cx="307941" cy="0"/>
            </a:xfrm>
            <a:prstGeom prst="straightConnector1">
              <a:avLst/>
            </a:prstGeom>
            <a:noFill/>
            <a:ln w="38100">
              <a:solidFill>
                <a:srgbClr val="0000FF"/>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5" name="Oval 44"/>
            <p:cNvSpPr>
              <a:spLocks noChangeArrowheads="1"/>
            </p:cNvSpPr>
            <p:nvPr/>
          </p:nvSpPr>
          <p:spPr bwMode="auto">
            <a:xfrm>
              <a:off x="998416" y="3066088"/>
              <a:ext cx="115478" cy="110795"/>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46" name="Oval 45"/>
            <p:cNvSpPr>
              <a:spLocks noChangeArrowheads="1"/>
            </p:cNvSpPr>
            <p:nvPr/>
          </p:nvSpPr>
          <p:spPr bwMode="auto">
            <a:xfrm>
              <a:off x="1261228" y="3066088"/>
              <a:ext cx="115478" cy="110795"/>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47" name="Oval 46"/>
            <p:cNvSpPr>
              <a:spLocks noChangeArrowheads="1"/>
            </p:cNvSpPr>
            <p:nvPr/>
          </p:nvSpPr>
          <p:spPr bwMode="auto">
            <a:xfrm>
              <a:off x="1520057" y="3066088"/>
              <a:ext cx="115478" cy="110795"/>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48" name="Oval 47"/>
            <p:cNvSpPr>
              <a:spLocks noChangeArrowheads="1"/>
            </p:cNvSpPr>
            <p:nvPr/>
          </p:nvSpPr>
          <p:spPr bwMode="auto">
            <a:xfrm>
              <a:off x="1782868" y="3066088"/>
              <a:ext cx="115478" cy="110795"/>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49" name="Oval 48"/>
            <p:cNvSpPr>
              <a:spLocks noChangeArrowheads="1"/>
            </p:cNvSpPr>
            <p:nvPr/>
          </p:nvSpPr>
          <p:spPr bwMode="auto">
            <a:xfrm>
              <a:off x="2048334" y="3069909"/>
              <a:ext cx="115478" cy="110794"/>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50" name="Oval 49"/>
            <p:cNvSpPr>
              <a:spLocks noChangeArrowheads="1"/>
            </p:cNvSpPr>
            <p:nvPr/>
          </p:nvSpPr>
          <p:spPr bwMode="auto">
            <a:xfrm>
              <a:off x="2311146" y="3069909"/>
              <a:ext cx="114150" cy="110794"/>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sp>
          <p:nvSpPr>
            <p:cNvPr id="51" name="Oval 50"/>
            <p:cNvSpPr>
              <a:spLocks noChangeArrowheads="1"/>
            </p:cNvSpPr>
            <p:nvPr/>
          </p:nvSpPr>
          <p:spPr bwMode="auto">
            <a:xfrm>
              <a:off x="2441224" y="1977245"/>
              <a:ext cx="114150" cy="109521"/>
            </a:xfrm>
            <a:prstGeom prst="ellipse">
              <a:avLst/>
            </a:prstGeom>
            <a:solidFill>
              <a:srgbClr val="FF0000"/>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Arial"/>
              </a:endParaRPr>
            </a:p>
          </p:txBody>
        </p:sp>
        <p:pic>
          <p:nvPicPr>
            <p:cNvPr id="52" name="Picture 64" descr="PTI_unit_gapped.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612" y="1324878"/>
              <a:ext cx="574522" cy="6023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 name="Picture 65" descr="unitcell_gapped2.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911" y="3243931"/>
              <a:ext cx="577258" cy="6023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 name="Picture 66" descr="PTI_unit.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26217" y="3050067"/>
              <a:ext cx="566978" cy="60231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56" name="Picture 133"/>
          <p:cNvPicPr>
            <a:picLocks noChangeAspect="1"/>
          </p:cNvPicPr>
          <p:nvPr/>
        </p:nvPicPr>
        <p:blipFill rotWithShape="1">
          <a:blip r:embed="rId8" cstate="print">
            <a:extLst>
              <a:ext uri="{28A0092B-C50C-407E-A947-70E740481C1C}">
                <a14:useLocalDpi xmlns:a14="http://schemas.microsoft.com/office/drawing/2010/main" val="0"/>
              </a:ext>
            </a:extLst>
          </a:blip>
          <a:srcRect l="31595" t="32047" r="35491" b="31573"/>
          <a:stretch/>
        </p:blipFill>
        <p:spPr bwMode="auto">
          <a:xfrm>
            <a:off x="7138796" y="2575716"/>
            <a:ext cx="1589162" cy="1170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135"/>
          <p:cNvSpPr txBox="1">
            <a:spLocks noChangeArrowheads="1"/>
          </p:cNvSpPr>
          <p:nvPr/>
        </p:nvSpPr>
        <p:spPr bwMode="auto">
          <a:xfrm>
            <a:off x="5052260" y="1917520"/>
            <a:ext cx="1522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dirty="0" smtClean="0">
                <a:solidFill>
                  <a:srgbClr val="FFFFFF"/>
                </a:solidFill>
              </a:rPr>
              <a:t>Off </a:t>
            </a:r>
            <a:r>
              <a:rPr lang="en-US" altLang="en-US" sz="1800" dirty="0">
                <a:solidFill>
                  <a:srgbClr val="FFFFFF"/>
                </a:solidFill>
              </a:rPr>
              <a:t>resonance</a:t>
            </a:r>
          </a:p>
        </p:txBody>
      </p:sp>
      <mc:AlternateContent xmlns:mc="http://schemas.openxmlformats.org/markup-compatibility/2006" xmlns:a14="http://schemas.microsoft.com/office/drawing/2010/main">
        <mc:Choice Requires="a14">
          <p:sp>
            <p:nvSpPr>
              <p:cNvPr id="70" name="TextBox 69"/>
              <p:cNvSpPr txBox="1"/>
              <p:nvPr/>
            </p:nvSpPr>
            <p:spPr>
              <a:xfrm>
                <a:off x="4680090" y="4211769"/>
                <a:ext cx="4047868" cy="2639762"/>
              </a:xfrm>
              <a:prstGeom prst="rect">
                <a:avLst/>
              </a:prstGeom>
              <a:noFill/>
            </p:spPr>
            <p:txBody>
              <a:bodyPr wrap="square" rtlCol="0">
                <a:spAutoFit/>
              </a:bodyPr>
              <a:lstStyle/>
              <a:p>
                <a:pPr>
                  <a:spcBef>
                    <a:spcPts val="1200"/>
                  </a:spcBef>
                </a:pPr>
                <a:r>
                  <a:rPr lang="en-US" dirty="0" smtClean="0">
                    <a:solidFill>
                      <a:srgbClr val="000000"/>
                    </a:solidFill>
                  </a:rPr>
                  <a:t>Cavity </a:t>
                </a:r>
                <a:r>
                  <a:rPr lang="en-US" dirty="0" err="1" smtClean="0">
                    <a:solidFill>
                      <a:srgbClr val="000000"/>
                    </a:solidFill>
                  </a:rPr>
                  <a:t>eigenmode</a:t>
                </a:r>
                <a:r>
                  <a:rPr lang="en-US" dirty="0" smtClean="0">
                    <a:solidFill>
                      <a:srgbClr val="000000"/>
                    </a:solidFill>
                  </a:rPr>
                  <a:t> couples </a:t>
                </a:r>
                <a14:m>
                  <m:oMath xmlns:m="http://schemas.openxmlformats.org/officeDocument/2006/math">
                    <m:r>
                      <a:rPr lang="en-US" sz="2000" i="1" smtClean="0">
                        <a:solidFill>
                          <a:srgbClr val="000000"/>
                        </a:solidFill>
                        <a:latin typeface="Cambria Math"/>
                        <a:ea typeface="Cambria Math"/>
                      </a:rPr>
                      <m:t>↑↓</m:t>
                    </m:r>
                  </m:oMath>
                </a14:m>
                <a:r>
                  <a:rPr lang="en-US" dirty="0" smtClean="0">
                    <a:solidFill>
                      <a:srgbClr val="000000"/>
                    </a:solidFill>
                  </a:rPr>
                  <a:t> spin states </a:t>
                </a:r>
                <a:r>
                  <a:rPr lang="en-US" dirty="0" smtClean="0">
                    <a:solidFill>
                      <a:srgbClr val="000000"/>
                    </a:solidFill>
                    <a:sym typeface="Wingdings" panose="05000000000000000000" pitchFamily="2" charset="2"/>
                  </a:rPr>
                  <a:t> resonant backscattering is allowed by spin-flipping!</a:t>
                </a:r>
              </a:p>
              <a:p>
                <a:pPr>
                  <a:spcBef>
                    <a:spcPts val="1200"/>
                  </a:spcBef>
                </a:pPr>
                <a:r>
                  <a:rPr lang="en-US" dirty="0" smtClean="0">
                    <a:solidFill>
                      <a:srgbClr val="000000"/>
                    </a:solidFill>
                    <a:sym typeface="Wingdings" panose="05000000000000000000" pitchFamily="2" charset="2"/>
                  </a:rPr>
                  <a:t>Two-mode theory collapses in the presence of third mode!</a:t>
                </a:r>
              </a:p>
              <a:p>
                <a:pPr>
                  <a:spcBef>
                    <a:spcPts val="1200"/>
                  </a:spcBef>
                </a:pPr>
                <a:r>
                  <a:rPr lang="en-US" dirty="0" smtClean="0">
                    <a:solidFill>
                      <a:srgbClr val="000000"/>
                    </a:solidFill>
                    <a:sym typeface="Wingdings" panose="05000000000000000000" pitchFamily="2" charset="2"/>
                  </a:rPr>
                  <a:t>Nonlinearities also break topological protection  emulation of many-body effects in CM</a:t>
                </a:r>
                <a:endParaRPr lang="en-US" dirty="0" smtClean="0">
                  <a:solidFill>
                    <a:srgbClr val="000000"/>
                  </a:solidFill>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4680090" y="4211769"/>
                <a:ext cx="4047868" cy="2639762"/>
              </a:xfrm>
              <a:prstGeom prst="rect">
                <a:avLst/>
              </a:prstGeom>
              <a:blipFill rotWithShape="1">
                <a:blip r:embed="rId9"/>
                <a:stretch>
                  <a:fillRect l="-1355" t="-231" r="-1958" b="-2771"/>
                </a:stretch>
              </a:blipFill>
            </p:spPr>
            <p:txBody>
              <a:bodyPr/>
              <a:lstStyle/>
              <a:p>
                <a:r>
                  <a:rPr lang="en-US">
                    <a:noFill/>
                  </a:rPr>
                  <a:t> </a:t>
                </a:r>
              </a:p>
            </p:txBody>
          </p:sp>
        </mc:Fallback>
      </mc:AlternateContent>
      <p:sp>
        <p:nvSpPr>
          <p:cNvPr id="64" name="Rectangle 63"/>
          <p:cNvSpPr/>
          <p:nvPr/>
        </p:nvSpPr>
        <p:spPr bwMode="auto">
          <a:xfrm>
            <a:off x="3914774" y="1121040"/>
            <a:ext cx="352425" cy="407676"/>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68" name="TextBox 67"/>
          <p:cNvSpPr txBox="1"/>
          <p:nvPr/>
        </p:nvSpPr>
        <p:spPr>
          <a:xfrm>
            <a:off x="6982769" y="1423990"/>
            <a:ext cx="2299321" cy="830997"/>
          </a:xfrm>
          <a:prstGeom prst="rect">
            <a:avLst/>
          </a:prstGeom>
          <a:noFill/>
        </p:spPr>
        <p:txBody>
          <a:bodyPr wrap="square" rtlCol="0">
            <a:spAutoFit/>
          </a:bodyPr>
          <a:lstStyle/>
          <a:p>
            <a:pPr>
              <a:spcBef>
                <a:spcPts val="1200"/>
              </a:spcBef>
            </a:pPr>
            <a:r>
              <a:rPr lang="en-US" sz="1600" dirty="0" smtClean="0">
                <a:solidFill>
                  <a:srgbClr val="000000"/>
                </a:solidFill>
              </a:rPr>
              <a:t>Resonant magnetic impurity inside topological </a:t>
            </a:r>
            <a:r>
              <a:rPr lang="en-US" sz="1600" dirty="0" err="1" smtClean="0">
                <a:solidFill>
                  <a:srgbClr val="000000"/>
                </a:solidFill>
              </a:rPr>
              <a:t>bandgap</a:t>
            </a:r>
            <a:endParaRPr lang="en-US" sz="1600" dirty="0" smtClean="0">
              <a:solidFill>
                <a:srgbClr val="000000"/>
              </a:solidFill>
            </a:endParaRPr>
          </a:p>
        </p:txBody>
      </p:sp>
      <p:pic>
        <p:nvPicPr>
          <p:cNvPr id="890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7119" y="1239401"/>
            <a:ext cx="329565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Rectangle 65"/>
          <p:cNvSpPr/>
          <p:nvPr/>
        </p:nvSpPr>
        <p:spPr bwMode="auto">
          <a:xfrm>
            <a:off x="5813366" y="2462211"/>
            <a:ext cx="1014470" cy="255175"/>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69" name="Rectangle 68"/>
          <p:cNvSpPr/>
          <p:nvPr/>
        </p:nvSpPr>
        <p:spPr bwMode="auto">
          <a:xfrm>
            <a:off x="3490668" y="1197780"/>
            <a:ext cx="625958" cy="302950"/>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cxnSp>
        <p:nvCxnSpPr>
          <p:cNvPr id="71" name="Straight Connector 70"/>
          <p:cNvCxnSpPr/>
          <p:nvPr/>
        </p:nvCxnSpPr>
        <p:spPr bwMode="auto">
          <a:xfrm>
            <a:off x="4355391" y="2575716"/>
            <a:ext cx="2516257" cy="14083"/>
          </a:xfrm>
          <a:prstGeom prst="line">
            <a:avLst/>
          </a:prstGeom>
          <a:solidFill>
            <a:schemeClr val="accent1"/>
          </a:solidFill>
          <a:ln w="22225" cap="flat" cmpd="sng" algn="ctr">
            <a:solidFill>
              <a:schemeClr val="tx1"/>
            </a:solidFill>
            <a:prstDash val="dash"/>
            <a:round/>
            <a:headEnd type="none" w="med" len="med"/>
            <a:tailEnd type="none" w="lg" len="med"/>
          </a:ln>
          <a:effectLst/>
        </p:spPr>
      </p:cxnSp>
      <p:grpSp>
        <p:nvGrpSpPr>
          <p:cNvPr id="72" name="Group 71"/>
          <p:cNvGrpSpPr/>
          <p:nvPr/>
        </p:nvGrpSpPr>
        <p:grpSpPr>
          <a:xfrm>
            <a:off x="98584" y="4054870"/>
            <a:ext cx="4447352" cy="2777926"/>
            <a:chOff x="4471992" y="1314830"/>
            <a:chExt cx="4672008" cy="2937620"/>
          </a:xfrm>
        </p:grpSpPr>
        <p:sp>
          <p:nvSpPr>
            <p:cNvPr id="73" name="TextBox 72"/>
            <p:cNvSpPr txBox="1"/>
            <p:nvPr/>
          </p:nvSpPr>
          <p:spPr>
            <a:xfrm>
              <a:off x="4837925" y="2199036"/>
              <a:ext cx="1105675" cy="584775"/>
            </a:xfrm>
            <a:prstGeom prst="rect">
              <a:avLst/>
            </a:prstGeom>
            <a:noFill/>
          </p:spPr>
          <p:txBody>
            <a:bodyPr wrap="square" rtlCol="0">
              <a:spAutoFit/>
            </a:bodyPr>
            <a:lstStyle/>
            <a:p>
              <a:r>
                <a:rPr lang="en-US" sz="1600" dirty="0" smtClean="0">
                  <a:solidFill>
                    <a:srgbClr val="FFFFFF"/>
                  </a:solidFill>
                </a:rPr>
                <a:t>PTI Interface </a:t>
              </a:r>
              <a:endParaRPr lang="en-US" sz="1600" dirty="0">
                <a:solidFill>
                  <a:srgbClr val="FFFFFF"/>
                </a:solidFill>
              </a:endParaRPr>
            </a:p>
          </p:txBody>
        </p:sp>
        <p:pic>
          <p:nvPicPr>
            <p:cNvPr id="74" name="Picture 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71992" y="1314830"/>
              <a:ext cx="4672008" cy="293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133"/>
            <p:cNvPicPr>
              <a:picLocks noChangeAspect="1"/>
            </p:cNvPicPr>
            <p:nvPr/>
          </p:nvPicPr>
          <p:blipFill rotWithShape="1">
            <a:blip r:embed="rId12" cstate="print">
              <a:extLst>
                <a:ext uri="{28A0092B-C50C-407E-A947-70E740481C1C}">
                  <a14:useLocalDpi xmlns:a14="http://schemas.microsoft.com/office/drawing/2010/main" val="0"/>
                </a:ext>
              </a:extLst>
            </a:blip>
            <a:srcRect l="21784" t="22427" r="29743" b="21381"/>
            <a:stretch/>
          </p:blipFill>
          <p:spPr bwMode="auto">
            <a:xfrm>
              <a:off x="7455814" y="1849490"/>
              <a:ext cx="1503154" cy="116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132"/>
            <p:cNvPicPr>
              <a:picLocks noChangeAspect="1"/>
            </p:cNvPicPr>
            <p:nvPr/>
          </p:nvPicPr>
          <p:blipFill rotWithShape="1">
            <a:blip r:embed="rId13" cstate="print">
              <a:extLst>
                <a:ext uri="{28A0092B-C50C-407E-A947-70E740481C1C}">
                  <a14:useLocalDpi xmlns:a14="http://schemas.microsoft.com/office/drawing/2010/main" val="0"/>
                </a:ext>
              </a:extLst>
            </a:blip>
            <a:srcRect l="24334" t="21428" r="24152" b="22279"/>
            <a:stretch/>
          </p:blipFill>
          <p:spPr bwMode="auto">
            <a:xfrm>
              <a:off x="5047656" y="1917520"/>
              <a:ext cx="1493520" cy="108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Arrow Connector 76"/>
            <p:cNvCxnSpPr/>
            <p:nvPr/>
          </p:nvCxnSpPr>
          <p:spPr bwMode="auto">
            <a:xfrm>
              <a:off x="5390762" y="3006030"/>
              <a:ext cx="403654" cy="515746"/>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cxnSp>
          <p:nvCxnSpPr>
            <p:cNvPr id="78" name="Straight Arrow Connector 77"/>
            <p:cNvCxnSpPr/>
            <p:nvPr/>
          </p:nvCxnSpPr>
          <p:spPr bwMode="auto">
            <a:xfrm flipH="1" flipV="1">
              <a:off x="7086600" y="1828800"/>
              <a:ext cx="457200" cy="512231"/>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sp>
          <p:nvSpPr>
            <p:cNvPr id="79" name="TextBox 135"/>
            <p:cNvSpPr txBox="1">
              <a:spLocks noChangeArrowheads="1"/>
            </p:cNvSpPr>
            <p:nvPr/>
          </p:nvSpPr>
          <p:spPr bwMode="auto">
            <a:xfrm>
              <a:off x="5052260" y="1917520"/>
              <a:ext cx="1522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dirty="0" smtClean="0">
                  <a:solidFill>
                    <a:srgbClr val="FFFFFF"/>
                  </a:solidFill>
                </a:rPr>
                <a:t>Off </a:t>
              </a:r>
              <a:r>
                <a:rPr lang="en-US" altLang="en-US" sz="1800" dirty="0">
                  <a:solidFill>
                    <a:srgbClr val="FFFFFF"/>
                  </a:solidFill>
                </a:rPr>
                <a:t>resonance</a:t>
              </a:r>
            </a:p>
          </p:txBody>
        </p:sp>
        <p:sp>
          <p:nvSpPr>
            <p:cNvPr id="80" name="TextBox 135"/>
            <p:cNvSpPr txBox="1">
              <a:spLocks noChangeArrowheads="1"/>
            </p:cNvSpPr>
            <p:nvPr/>
          </p:nvSpPr>
          <p:spPr bwMode="auto">
            <a:xfrm>
              <a:off x="7435032" y="1825739"/>
              <a:ext cx="1484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dirty="0">
                  <a:solidFill>
                    <a:srgbClr val="FFFFFF"/>
                  </a:solidFill>
                </a:rPr>
                <a:t>On resonance</a:t>
              </a:r>
            </a:p>
          </p:txBody>
        </p:sp>
      </p:grpSp>
      <p:sp>
        <p:nvSpPr>
          <p:cNvPr id="81" name="Rectangle 80"/>
          <p:cNvSpPr/>
          <p:nvPr/>
        </p:nvSpPr>
        <p:spPr bwMode="auto">
          <a:xfrm>
            <a:off x="1195526" y="4054870"/>
            <a:ext cx="2278360" cy="245760"/>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82" name="TextBox 81"/>
          <p:cNvSpPr txBox="1"/>
          <p:nvPr/>
        </p:nvSpPr>
        <p:spPr>
          <a:xfrm>
            <a:off x="1433832" y="4065327"/>
            <a:ext cx="2742483" cy="338554"/>
          </a:xfrm>
          <a:prstGeom prst="rect">
            <a:avLst/>
          </a:prstGeom>
          <a:noFill/>
        </p:spPr>
        <p:txBody>
          <a:bodyPr wrap="square" rtlCol="0">
            <a:spAutoFit/>
          </a:bodyPr>
          <a:lstStyle/>
          <a:p>
            <a:pPr>
              <a:spcBef>
                <a:spcPts val="1200"/>
              </a:spcBef>
            </a:pPr>
            <a:r>
              <a:rPr lang="en-US" sz="1600" dirty="0" smtClean="0">
                <a:solidFill>
                  <a:srgbClr val="000000"/>
                </a:solidFill>
              </a:rPr>
              <a:t>Q-factor = 7500</a:t>
            </a:r>
          </a:p>
        </p:txBody>
      </p:sp>
    </p:spTree>
    <p:extLst>
      <p:ext uri="{BB962C8B-B14F-4D97-AF65-F5344CB8AC3E}">
        <p14:creationId xmlns:p14="http://schemas.microsoft.com/office/powerpoint/2010/main" val="39956193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70772" y="299852"/>
            <a:ext cx="7086600" cy="685800"/>
          </a:xfrm>
        </p:spPr>
        <p:txBody>
          <a:bodyPr/>
          <a:lstStyle/>
          <a:p>
            <a:r>
              <a:rPr lang="en-US" sz="3200" b="1" dirty="0" smtClean="0">
                <a:solidFill>
                  <a:srgbClr val="990099"/>
                </a:solidFill>
                <a:latin typeface="Times New Roman" pitchFamily="18" charset="0"/>
              </a:rPr>
              <a:t>What Can Metamaterials Do </a:t>
            </a:r>
            <a:r>
              <a:rPr lang="en-US" sz="3200" b="1" dirty="0">
                <a:solidFill>
                  <a:srgbClr val="990099"/>
                </a:solidFill>
                <a:latin typeface="Times New Roman" pitchFamily="18" charset="0"/>
              </a:rPr>
              <a:t>F</a:t>
            </a:r>
            <a:r>
              <a:rPr lang="en-US" sz="3200" b="1" dirty="0" smtClean="0">
                <a:solidFill>
                  <a:srgbClr val="990099"/>
                </a:solidFill>
                <a:latin typeface="Times New Roman" pitchFamily="18" charset="0"/>
              </a:rPr>
              <a:t>or </a:t>
            </a:r>
            <a:r>
              <a:rPr lang="en-US" sz="3200" b="1" dirty="0">
                <a:solidFill>
                  <a:srgbClr val="990099"/>
                </a:solidFill>
                <a:latin typeface="Times New Roman" pitchFamily="18" charset="0"/>
              </a:rPr>
              <a:t>Y</a:t>
            </a:r>
            <a:r>
              <a:rPr lang="en-US" sz="3200" b="1" dirty="0" smtClean="0">
                <a:solidFill>
                  <a:srgbClr val="990099"/>
                </a:solidFill>
                <a:latin typeface="Times New Roman" pitchFamily="18" charset="0"/>
              </a:rPr>
              <a:t>ou: Applications Time!!</a:t>
            </a:r>
          </a:p>
        </p:txBody>
      </p:sp>
      <p:pic>
        <p:nvPicPr>
          <p:cNvPr id="6147" name="Picture 4"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13"/>
          <p:cNvSpPr>
            <a:spLocks noChangeArrowheads="1"/>
          </p:cNvSpPr>
          <p:nvPr/>
        </p:nvSpPr>
        <p:spPr bwMode="auto">
          <a:xfrm>
            <a:off x="6172200" y="762000"/>
            <a:ext cx="381000" cy="774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 name="TextBox 16"/>
          <p:cNvSpPr txBox="1">
            <a:spLocks noChangeArrowheads="1"/>
          </p:cNvSpPr>
          <p:nvPr/>
        </p:nvSpPr>
        <p:spPr bwMode="auto">
          <a:xfrm>
            <a:off x="3710498" y="1352034"/>
            <a:ext cx="28619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smtClean="0"/>
              <a:t>All-dielectric super-chiral metasurfaces with Q&gt;100</a:t>
            </a:r>
            <a:endParaRPr lang="en-US" b="0" dirty="0"/>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758" y="1295400"/>
            <a:ext cx="1602698" cy="1437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8227" y="1298379"/>
            <a:ext cx="1728622" cy="143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758" y="2733154"/>
            <a:ext cx="12541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pic>
      <p:pic>
        <p:nvPicPr>
          <p:cNvPr id="16" name="Picture 15" descr="14_cancer.png"/>
          <p:cNvPicPr>
            <a:picLocks noChangeAspect="1"/>
          </p:cNvPicPr>
          <p:nvPr/>
        </p:nvPicPr>
        <p:blipFill>
          <a:blip r:embed="rId7" cstate="print"/>
          <a:stretch>
            <a:fillRect/>
          </a:stretch>
        </p:blipFill>
        <p:spPr>
          <a:xfrm>
            <a:off x="1637249" y="2866504"/>
            <a:ext cx="1879600" cy="1409700"/>
          </a:xfrm>
          <a:prstGeom prst="rect">
            <a:avLst/>
          </a:prstGeom>
        </p:spPr>
      </p:pic>
      <p:sp>
        <p:nvSpPr>
          <p:cNvPr id="19" name="TextBox 16"/>
          <p:cNvSpPr txBox="1">
            <a:spLocks noChangeArrowheads="1"/>
          </p:cNvSpPr>
          <p:nvPr/>
        </p:nvSpPr>
        <p:spPr bwMode="auto">
          <a:xfrm>
            <a:off x="42506" y="4409554"/>
            <a:ext cx="380114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b="0" dirty="0" smtClean="0"/>
              <a:t>C. Wu </a:t>
            </a:r>
            <a:r>
              <a:rPr lang="en-US" altLang="en-US" b="0" dirty="0"/>
              <a:t>et.al., Nature Materials </a:t>
            </a:r>
            <a:r>
              <a:rPr lang="en-US" altLang="en-US" dirty="0"/>
              <a:t>11,</a:t>
            </a:r>
            <a:r>
              <a:rPr lang="en-US" altLang="en-US" b="0" dirty="0"/>
              <a:t> 69 (2012</a:t>
            </a:r>
            <a:r>
              <a:rPr lang="en-US" altLang="en-US" b="0" dirty="0" smtClean="0"/>
              <a:t>) </a:t>
            </a:r>
            <a:r>
              <a:rPr lang="en-US" altLang="en-US" b="0" dirty="0" smtClean="0">
                <a:sym typeface="Wingdings" panose="05000000000000000000" pitchFamily="2" charset="2"/>
              </a:rPr>
              <a:t> surface-enhanced IR spectroscopy of protein monolayer; microfluidic integration for cell identification in blood (CTCs) </a:t>
            </a:r>
            <a:endParaRPr lang="en-US" altLang="en-US" b="0" dirty="0"/>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8332" y="1828800"/>
            <a:ext cx="2362200" cy="2362200"/>
          </a:xfrm>
          <a:prstGeom prst="rect">
            <a:avLst/>
          </a:prstGeom>
        </p:spPr>
      </p:pic>
      <p:sp>
        <p:nvSpPr>
          <p:cNvPr id="21" name="TextBox 16"/>
          <p:cNvSpPr txBox="1">
            <a:spLocks noChangeArrowheads="1"/>
          </p:cNvSpPr>
          <p:nvPr/>
        </p:nvSpPr>
        <p:spPr bwMode="auto">
          <a:xfrm>
            <a:off x="3710498" y="4409554"/>
            <a:ext cx="299510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b="0" dirty="0" smtClean="0"/>
              <a:t>C. Wu </a:t>
            </a:r>
            <a:r>
              <a:rPr lang="en-US" altLang="en-US" b="0" dirty="0"/>
              <a:t>et.al., Nature </a:t>
            </a:r>
            <a:r>
              <a:rPr lang="en-US" altLang="en-US" b="0" dirty="0" smtClean="0"/>
              <a:t>Comm. (in press) </a:t>
            </a:r>
            <a:r>
              <a:rPr lang="en-US" altLang="en-US" b="0" dirty="0" smtClean="0">
                <a:sym typeface="Wingdings" panose="05000000000000000000" pitchFamily="2" charset="2"/>
              </a:rPr>
              <a:t> engineering of thermal/quantum emission  sources of CP radiation across EM spectrum</a:t>
            </a:r>
            <a:endParaRPr lang="en-US" altLang="en-US" b="0" dirty="0"/>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34200" y="2376909"/>
            <a:ext cx="1987917" cy="1814092"/>
          </a:xfrm>
          <a:prstGeom prst="rect">
            <a:avLst/>
          </a:prstGeom>
        </p:spPr>
      </p:pic>
      <p:pic>
        <p:nvPicPr>
          <p:cNvPr id="2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58054" y="1207383"/>
            <a:ext cx="1399318" cy="1295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16"/>
          <p:cNvSpPr txBox="1">
            <a:spLocks noChangeArrowheads="1"/>
          </p:cNvSpPr>
          <p:nvPr/>
        </p:nvSpPr>
        <p:spPr bwMode="auto">
          <a:xfrm>
            <a:off x="6758054" y="4455721"/>
            <a:ext cx="238594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b="0" dirty="0"/>
              <a:t>S. H. </a:t>
            </a:r>
            <a:r>
              <a:rPr lang="en-US" altLang="en-US" b="0" dirty="0" err="1"/>
              <a:t>Mousavi</a:t>
            </a:r>
            <a:r>
              <a:rPr lang="en-US" altLang="en-US" b="0" dirty="0"/>
              <a:t> et. al., </a:t>
            </a:r>
            <a:r>
              <a:rPr lang="en-US" altLang="en-US" b="0" dirty="0" smtClean="0"/>
              <a:t>NL </a:t>
            </a:r>
            <a:r>
              <a:rPr lang="en-US" altLang="en-US" dirty="0"/>
              <a:t>13,</a:t>
            </a:r>
            <a:r>
              <a:rPr lang="en-US" altLang="en-US" b="0" dirty="0"/>
              <a:t> 1111 (2013</a:t>
            </a:r>
            <a:r>
              <a:rPr lang="en-US" altLang="en-US" b="0" dirty="0" smtClean="0"/>
              <a:t>) </a:t>
            </a:r>
            <a:r>
              <a:rPr lang="en-US" altLang="en-US" b="0" dirty="0" smtClean="0">
                <a:sym typeface="Wingdings" panose="05000000000000000000" pitchFamily="2" charset="2"/>
              </a:rPr>
              <a:t> integration of SLG with metamaterials  agile IR modulators, beam steering.</a:t>
            </a:r>
            <a:endParaRPr lang="en-US" altLang="en-US" b="0" dirty="0"/>
          </a:p>
        </p:txBody>
      </p:sp>
    </p:spTree>
    <p:extLst>
      <p:ext uri="{BB962C8B-B14F-4D97-AF65-F5344CB8AC3E}">
        <p14:creationId xmlns:p14="http://schemas.microsoft.com/office/powerpoint/2010/main" val="3780893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36934" y="137318"/>
            <a:ext cx="5326063" cy="792163"/>
          </a:xfrm>
        </p:spPr>
        <p:txBody>
          <a:bodyPr/>
          <a:lstStyle/>
          <a:p>
            <a:pPr eaLnBrk="1" hangingPunct="1"/>
            <a:r>
              <a:rPr lang="en-US" sz="4000" b="1" dirty="0" smtClean="0">
                <a:solidFill>
                  <a:srgbClr val="990099"/>
                </a:solidFill>
                <a:latin typeface="Times New Roman" pitchFamily="18" charset="0"/>
              </a:rPr>
              <a:t>Acknowledgements</a:t>
            </a:r>
          </a:p>
        </p:txBody>
      </p:sp>
      <p:pic>
        <p:nvPicPr>
          <p:cNvPr id="30723" name="Picture 3"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5"/>
          <p:cNvSpPr txBox="1">
            <a:spLocks noChangeArrowheads="1"/>
          </p:cNvSpPr>
          <p:nvPr/>
        </p:nvSpPr>
        <p:spPr bwMode="auto">
          <a:xfrm>
            <a:off x="6781800" y="1219200"/>
            <a:ext cx="2362200" cy="39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2000" u="sng" dirty="0">
                <a:latin typeface="Times New Roman" pitchFamily="18" charset="0"/>
              </a:rPr>
              <a:t>Postdocs/Staff:</a:t>
            </a:r>
          </a:p>
          <a:p>
            <a:pPr eaLnBrk="1" hangingPunct="1">
              <a:spcBef>
                <a:spcPct val="50000"/>
              </a:spcBef>
            </a:pPr>
            <a:r>
              <a:rPr lang="en-US" u="sng" dirty="0" smtClean="0">
                <a:latin typeface="Times New Roman" pitchFamily="18" charset="0"/>
              </a:rPr>
              <a:t>Simeon </a:t>
            </a:r>
            <a:r>
              <a:rPr lang="en-US" u="sng" dirty="0" err="1" smtClean="0">
                <a:latin typeface="Times New Roman" pitchFamily="18" charset="0"/>
              </a:rPr>
              <a:t>Trendafilov</a:t>
            </a:r>
            <a:endParaRPr lang="en-US" u="sng" dirty="0">
              <a:latin typeface="Times New Roman" pitchFamily="18" charset="0"/>
            </a:endParaRPr>
          </a:p>
          <a:p>
            <a:pPr eaLnBrk="1" hangingPunct="1">
              <a:spcBef>
                <a:spcPct val="50000"/>
              </a:spcBef>
            </a:pPr>
            <a:r>
              <a:rPr lang="en-US" sz="2000" u="sng" dirty="0">
                <a:latin typeface="Times New Roman" pitchFamily="18" charset="0"/>
              </a:rPr>
              <a:t>PhD Students</a:t>
            </a:r>
            <a:r>
              <a:rPr lang="en-US" sz="2000" dirty="0">
                <a:latin typeface="Times New Roman" pitchFamily="18" charset="0"/>
              </a:rPr>
              <a:t>          </a:t>
            </a:r>
          </a:p>
          <a:p>
            <a:pPr eaLnBrk="1" hangingPunct="1">
              <a:spcBef>
                <a:spcPct val="50000"/>
              </a:spcBef>
            </a:pPr>
            <a:r>
              <a:rPr lang="en-US" dirty="0">
                <a:latin typeface="Times New Roman" pitchFamily="18" charset="0"/>
              </a:rPr>
              <a:t>S. Austin Yi                                      </a:t>
            </a:r>
            <a:r>
              <a:rPr lang="en-US" u="sng" dirty="0" err="1">
                <a:latin typeface="Times New Roman" pitchFamily="18" charset="0"/>
              </a:rPr>
              <a:t>Nihal</a:t>
            </a:r>
            <a:r>
              <a:rPr lang="en-US" u="sng" dirty="0">
                <a:latin typeface="Times New Roman" pitchFamily="18" charset="0"/>
              </a:rPr>
              <a:t> </a:t>
            </a:r>
            <a:r>
              <a:rPr lang="en-US" u="sng" dirty="0" err="1">
                <a:latin typeface="Times New Roman" pitchFamily="18" charset="0"/>
              </a:rPr>
              <a:t>Arju</a:t>
            </a:r>
            <a:r>
              <a:rPr lang="en-US" dirty="0">
                <a:latin typeface="Times New Roman" pitchFamily="18" charset="0"/>
              </a:rPr>
              <a:t>                                    </a:t>
            </a:r>
            <a:r>
              <a:rPr lang="en-US" u="sng" dirty="0">
                <a:latin typeface="Times New Roman" pitchFamily="18" charset="0"/>
              </a:rPr>
              <a:t>Hossein </a:t>
            </a:r>
            <a:r>
              <a:rPr lang="en-US" u="sng" dirty="0" err="1">
                <a:latin typeface="Times New Roman" pitchFamily="18" charset="0"/>
              </a:rPr>
              <a:t>Moussavi</a:t>
            </a:r>
            <a:r>
              <a:rPr lang="en-US" u="sng" dirty="0">
                <a:latin typeface="Times New Roman" pitchFamily="18" charset="0"/>
              </a:rPr>
              <a:t>       </a:t>
            </a:r>
            <a:r>
              <a:rPr lang="en-US" u="sng" dirty="0" err="1">
                <a:latin typeface="Times New Roman" pitchFamily="18" charset="0"/>
              </a:rPr>
              <a:t>Nima</a:t>
            </a:r>
            <a:r>
              <a:rPr lang="en-US" u="sng" dirty="0">
                <a:latin typeface="Times New Roman" pitchFamily="18" charset="0"/>
              </a:rPr>
              <a:t> </a:t>
            </a:r>
            <a:r>
              <a:rPr lang="en-US" u="sng" dirty="0" err="1">
                <a:latin typeface="Times New Roman" pitchFamily="18" charset="0"/>
              </a:rPr>
              <a:t>Dabidian</a:t>
            </a:r>
            <a:r>
              <a:rPr lang="en-US" dirty="0">
                <a:latin typeface="Times New Roman" pitchFamily="18" charset="0"/>
              </a:rPr>
              <a:t>                      </a:t>
            </a:r>
            <a:r>
              <a:rPr lang="en-US" u="sng" dirty="0" err="1">
                <a:latin typeface="Times New Roman" pitchFamily="18" charset="0"/>
              </a:rPr>
              <a:t>Chih-Hui</a:t>
            </a:r>
            <a:r>
              <a:rPr lang="en-US" u="sng" dirty="0">
                <a:latin typeface="Times New Roman" pitchFamily="18" charset="0"/>
              </a:rPr>
              <a:t> Wu</a:t>
            </a:r>
            <a:r>
              <a:rPr lang="en-US" dirty="0">
                <a:latin typeface="Times New Roman" pitchFamily="18" charset="0"/>
              </a:rPr>
              <a:t> </a:t>
            </a:r>
            <a:endParaRPr lang="en-US" dirty="0" smtClean="0">
              <a:latin typeface="Times New Roman" pitchFamily="18" charset="0"/>
            </a:endParaRPr>
          </a:p>
          <a:p>
            <a:pPr eaLnBrk="1" hangingPunct="1">
              <a:spcBef>
                <a:spcPct val="50000"/>
              </a:spcBef>
            </a:pPr>
            <a:r>
              <a:rPr lang="en-US" sz="2000" u="sng" dirty="0" smtClean="0">
                <a:latin typeface="Times New Roman" pitchFamily="18" charset="0"/>
              </a:rPr>
              <a:t>Collaborators:</a:t>
            </a:r>
          </a:p>
          <a:p>
            <a:pPr eaLnBrk="1" hangingPunct="1">
              <a:spcBef>
                <a:spcPct val="50000"/>
              </a:spcBef>
            </a:pPr>
            <a:r>
              <a:rPr lang="en-US" dirty="0" err="1" smtClean="0">
                <a:latin typeface="Times New Roman" pitchFamily="18" charset="0"/>
              </a:rPr>
              <a:t>Igal</a:t>
            </a:r>
            <a:r>
              <a:rPr lang="en-US" dirty="0" smtClean="0">
                <a:latin typeface="Times New Roman" pitchFamily="18" charset="0"/>
              </a:rPr>
              <a:t> </a:t>
            </a:r>
            <a:r>
              <a:rPr lang="en-US" dirty="0" err="1" smtClean="0">
                <a:latin typeface="Times New Roman" pitchFamily="18" charset="0"/>
              </a:rPr>
              <a:t>Brener</a:t>
            </a:r>
            <a:r>
              <a:rPr lang="en-US" dirty="0">
                <a:latin typeface="Times New Roman" pitchFamily="18" charset="0"/>
              </a:rPr>
              <a:t> </a:t>
            </a:r>
            <a:r>
              <a:rPr lang="en-US" dirty="0" smtClean="0">
                <a:latin typeface="Times New Roman" pitchFamily="18" charset="0"/>
              </a:rPr>
              <a:t>(SNL) Rod </a:t>
            </a:r>
            <a:r>
              <a:rPr lang="en-US" dirty="0" err="1" smtClean="0">
                <a:latin typeface="Times New Roman" pitchFamily="18" charset="0"/>
              </a:rPr>
              <a:t>Ruoff</a:t>
            </a:r>
            <a:r>
              <a:rPr lang="en-US" dirty="0">
                <a:latin typeface="Times New Roman" pitchFamily="18" charset="0"/>
              </a:rPr>
              <a:t> </a:t>
            </a:r>
            <a:r>
              <a:rPr lang="en-US" dirty="0" smtClean="0">
                <a:latin typeface="Times New Roman" pitchFamily="18" charset="0"/>
              </a:rPr>
              <a:t>(UT</a:t>
            </a:r>
            <a:r>
              <a:rPr lang="en-US" dirty="0">
                <a:latin typeface="Times New Roman" pitchFamily="18" charset="0"/>
              </a:rPr>
              <a:t>) </a:t>
            </a:r>
            <a:r>
              <a:rPr lang="en-US" dirty="0" smtClean="0">
                <a:latin typeface="Times New Roman" pitchFamily="18" charset="0"/>
              </a:rPr>
              <a:t>      </a:t>
            </a:r>
            <a:endParaRPr lang="en-US" dirty="0">
              <a:latin typeface="Times New Roman" pitchFamily="18" charset="0"/>
            </a:endParaRPr>
          </a:p>
        </p:txBody>
      </p:sp>
      <p:pic>
        <p:nvPicPr>
          <p:cNvPr id="3072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5562600"/>
            <a:ext cx="2041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med"/>
                <a:tailEnd type="none" w="lg" len="med"/>
              </a14:hiddenLine>
            </a:ext>
          </a:extLst>
        </p:spPr>
      </p:pic>
      <p:pic>
        <p:nvPicPr>
          <p:cNvPr id="30726" name="Picture 10" descr="Shvets Group Phot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143000"/>
            <a:ext cx="67056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logo_ns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962" y="5488254"/>
            <a:ext cx="1158875"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36934" y="137318"/>
            <a:ext cx="5326063" cy="792163"/>
          </a:xfrm>
        </p:spPr>
        <p:txBody>
          <a:bodyPr/>
          <a:lstStyle/>
          <a:p>
            <a:pPr eaLnBrk="1" hangingPunct="1"/>
            <a:r>
              <a:rPr lang="en-US" sz="4000" b="1" dirty="0" smtClean="0">
                <a:solidFill>
                  <a:srgbClr val="990099"/>
                </a:solidFill>
                <a:latin typeface="Times New Roman" pitchFamily="18" charset="0"/>
              </a:rPr>
              <a:t>Additional Slides</a:t>
            </a:r>
          </a:p>
        </p:txBody>
      </p:sp>
      <p:pic>
        <p:nvPicPr>
          <p:cNvPr id="30723" name="Picture 3"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0034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28600" y="228600"/>
            <a:ext cx="8610600" cy="2308324"/>
          </a:xfrm>
          <a:prstGeom prst="rect">
            <a:avLst/>
          </a:prstGeom>
          <a:solidFill>
            <a:srgbClr val="33CCCC"/>
          </a:solidFill>
          <a:ln w="22225" algn="ctr">
            <a:solidFill>
              <a:schemeClr val="tx1"/>
            </a:solidFill>
            <a:miter lim="800000"/>
            <a:headEnd/>
            <a:tailEnd type="none" w="lg" len="me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3600" b="0" dirty="0">
                <a:solidFill>
                  <a:srgbClr val="000000"/>
                </a:solidFill>
                <a:cs typeface="Arial" charset="0"/>
              </a:rPr>
              <a:t>Novel </a:t>
            </a:r>
            <a:r>
              <a:rPr lang="en-US" altLang="en-US" sz="3600" b="0" dirty="0" smtClean="0">
                <a:solidFill>
                  <a:srgbClr val="000000"/>
                </a:solidFill>
                <a:cs typeface="Arial" charset="0"/>
              </a:rPr>
              <a:t>platform </a:t>
            </a:r>
            <a:r>
              <a:rPr lang="en-US" altLang="en-US" sz="3600" b="0" dirty="0">
                <a:solidFill>
                  <a:srgbClr val="000000"/>
                </a:solidFill>
                <a:cs typeface="Arial" charset="0"/>
              </a:rPr>
              <a:t>for </a:t>
            </a:r>
            <a:r>
              <a:rPr lang="en-US" altLang="en-US" sz="3600" b="0" dirty="0" smtClean="0">
                <a:solidFill>
                  <a:srgbClr val="000000"/>
                </a:solidFill>
                <a:cs typeface="Arial" charset="0"/>
              </a:rPr>
              <a:t>bio-sensing </a:t>
            </a:r>
            <a:r>
              <a:rPr lang="en-US" altLang="en-US" sz="3600" b="0" dirty="0">
                <a:solidFill>
                  <a:srgbClr val="000000"/>
                </a:solidFill>
                <a:cs typeface="Arial" charset="0"/>
              </a:rPr>
              <a:t>and molecular fingerprinting: M</a:t>
            </a:r>
            <a:r>
              <a:rPr lang="en-US" altLang="en-US" sz="3600" b="0" dirty="0" smtClean="0">
                <a:solidFill>
                  <a:srgbClr val="000000"/>
                </a:solidFill>
                <a:cs typeface="Arial" charset="0"/>
              </a:rPr>
              <a:t>etasurface Enhanced Infrared Reflection Spectroscopy </a:t>
            </a:r>
            <a:r>
              <a:rPr lang="en-US" altLang="en-US" sz="3600" b="0" dirty="0" smtClean="0">
                <a:solidFill>
                  <a:srgbClr val="000000"/>
                </a:solidFill>
                <a:cs typeface="Arial" charset="0"/>
                <a:sym typeface="Wingdings" panose="05000000000000000000" pitchFamily="2" charset="2"/>
              </a:rPr>
              <a:t> </a:t>
            </a:r>
            <a:r>
              <a:rPr lang="en-US" altLang="en-US" sz="3600" b="0" dirty="0" smtClean="0">
                <a:solidFill>
                  <a:srgbClr val="000000"/>
                </a:solidFill>
                <a:cs typeface="Arial" charset="0"/>
              </a:rPr>
              <a:t>MEIRS</a:t>
            </a:r>
            <a:endParaRPr lang="en-US" altLang="en-US" sz="3600" b="0" dirty="0">
              <a:solidFill>
                <a:srgbClr val="000000"/>
              </a:solidFill>
              <a:cs typeface="Arial" charset="0"/>
            </a:endParaRPr>
          </a:p>
        </p:txBody>
      </p:sp>
      <p:pic>
        <p:nvPicPr>
          <p:cNvPr id="174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63" y="2935288"/>
            <a:ext cx="3141662"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412" name="Group 14"/>
          <p:cNvGrpSpPr>
            <a:grpSpLocks/>
          </p:cNvGrpSpPr>
          <p:nvPr/>
        </p:nvGrpSpPr>
        <p:grpSpPr bwMode="auto">
          <a:xfrm>
            <a:off x="5105400" y="2908300"/>
            <a:ext cx="3633788" cy="2746375"/>
            <a:chOff x="5638800" y="1847850"/>
            <a:chExt cx="2997200" cy="1633538"/>
          </a:xfrm>
        </p:grpSpPr>
        <p:pic>
          <p:nvPicPr>
            <p:cNvPr id="174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95475"/>
              <a:ext cx="29972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pic>
        <p:sp>
          <p:nvSpPr>
            <p:cNvPr id="17417" name="Rectangle 6"/>
            <p:cNvSpPr>
              <a:spLocks noChangeArrowheads="1"/>
            </p:cNvSpPr>
            <p:nvPr/>
          </p:nvSpPr>
          <p:spPr bwMode="auto">
            <a:xfrm>
              <a:off x="7137400" y="1847850"/>
              <a:ext cx="1498600" cy="1633538"/>
            </a:xfrm>
            <a:prstGeom prst="rect">
              <a:avLst/>
            </a:prstGeom>
            <a:solidFill>
              <a:schemeClr val="accent1">
                <a:alpha val="25098"/>
              </a:schemeClr>
            </a:solidFill>
            <a:ln w="22225" algn="ctr">
              <a:solidFill>
                <a:schemeClr val="tx1"/>
              </a:solidFill>
              <a:round/>
              <a:headEnd/>
              <a:tailEnd type="triangle" w="lg" len="me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sp>
        <p:nvSpPr>
          <p:cNvPr id="17413" name="AutoShape 2" descr="data:image/jpeg;base64,/9j/4AAQSkZJRgABAQAAAQABAAD/2wCEAAkGBhASEBUQEA8TEhUUEREYERIUFBUbEBkVGBQVFBoXEhQXHCceGhojGRISIC8iJScpLCwsFx4xQTAqNSYtLioBCQoKDgwOGg8PGi0lHiQ0LjQuNTQpLy81MiovLDAvLDAsNDAqLiwsNCwsLCw1KSkuLC0sKS4sLiwsLSwvNCoqLf/AABEIAMIBAwMBIgACEQEDEQH/xAAcAAEAAwEBAQEBAAAAAAAAAAAABQYHBAMCAQj/xABFEAACAgECBAMFBQMJBQkAAAABAgADEQQSBSExQQYTIgcUUWFxIzKBkaFCUmIkM3JzorGzwfAVF4KS4TVDU2N0k7K00v/EABoBAQACAwEAAAAAAAAAAAAAAAACBAEDBQb/xAAxEQACAQIFAQQJBQEAAAAAAAAAAQIDEQQSITFRQQVhsfATFCJxgZGhwdEVIzLh8YL/2gAMAwEAAhEDEQA/ANxiIgCIiAIiIAiIgCIiAIiIAiIgCIiAIiIAiIgCIiAIiIAiIgCIiAIiIAiIgCIiAIiIAnFpeM0WW2UV2q1lWPNQH1LkZGf+nTpHGuKLp9PZe/Sutmx8SByH1JwPxmO+FuO0UXabWHUBr79RqF16erlXcw2tkjbhWQMcH9r5SzRw7qRclfTx3187tEW7G3zn1mvqqXfbYla7lUM7ADcTgDJ7kyjce1nEbuKtoNLq/d6/d0tdtillAODs6EksyDGf+tV8U8T1d2isqvvD+5680u2xR5vXY7Y+6ylH6dQwzzGTOnhczV5Lpz126DMa5bxzTra1DWqLEq81kOdwr55bpzHLtPbh/Ear6lupcOjjKsOhGcfnkEY7ESi6vW6hde+mveuwjg1jO4qQMbOYYo2Nyq3dc45CV/w1bxHTcMXiCaoGionZoyg2vX5xVyz9VbezkdTyHPtCwycd9dLd917hc2PMZmcDimv4lrba9Jq/dKKEpO4IGdjYu4bgSCf2++AFHIkzk1njnXNSuiRkXWHXNpXvAwnpwPMUYwpJYduQBIAJGIrDSfVd/crX444uMxozcWpF40xsUWtWXWs/eKZIyOx5g8uvKdkyxeG6xOM0026vzbfcLxTqNgVxkW7SykkEq+efcYnpqvHurfQaZKnCa23Ve7v6V5OjAMSpGBnfTnl+0eky8M9Mrvt4N/LQZjT5xanjNFd1dD2qtlu7ykJ5tjrj/XORmh8c6C20adNUrWlioXa65YZyAWUDPI8szMfEXHKNTrNXqW1Ars04qXhw9WC1Vm8sMAjmUbGeX2nyijhZzlaSa+HO3nuDZt0+XsABYkAAEkk8gB3JlB8VeLdS2l0N2gsCNqrVTBCldzrt2tuBxtc/2e/SR+vv4hRZbw23X+ebdDZctxqUMhQtuTBJyrLW6/EbgRjBziGGbSbaXz5s+hm5f7fEOlVanN6bb3CUuDlHY5wAw5dj1+kkMzIOEazUU8M4ed9bpbxJFRGqRttZscFWLA5beGYMMEZHPlJWviXFNZdrL9Pqxp6tI9tdVRrVhYyAk789CQAc8/vDA5SUsNZ7q3PxtwYzGlxmY9xH2h6z3DRD3jy3v843anYCwRLmqG1Ry3YXJwB0HTJnrwz2hXeVqaF1jagrpLbaNS1IS1XTmVZDuDDHME5+H0z6lUtfT6824GZGt5nlrNWlVbW2NtRFLO3PAUDJPLn0mYrxrimno03E79YLU1FtSnSeWoQV2AkEOOjbVzyHInqeeb14z/7O1X/pb/8A4NNToWlFXunx7+8zc5qfaFwx2CLrK8k4Gd6jP9JgAPxkvqOLUpbXQ9irZaH8pDnLbcFsdsjPSZFTqbTwwInAVf8Ak2PfCiEkbf50AJuzjmPV1k/w7iDo/BaVuS9LKrtzlFbmqctjON6Fea8sHAwZuqYaK1j39U9lfp4GEzSsz8JmR8O4txe7RW8R/wBobF0xYLV5SHzNuC3mYwB94Acj07dTJnj+v4jqqtPpdQNGq6OjUXOFDMWsRH2gHqB5ijGQOTE55CQlhXG95KyvffS1u7vQzFzs8VaNUssbUIFpt8q4nPos3bdrcsjn36fOSwYdczGF199Gi4q5KG0cQQWZRWqY+YQ48twRtJzylh1Op4lquJ36KjW+7VV10WFhWpZc1V+lOhILOTzPLH4TMsLa+uiv9uF3jMaPEyk+N9fbpqdNXYq6m3W26Y6jAHpr8o79uMAnzlzgdFOOZEmeCa7iFPFV0Gp1Y1FZ0jWK3lqrHDYBOMndkMOpyMd5GWGlFO7V1f5J245Fy+xESqSEREAREQCt+OvDt+t066eqxEU3Vm4tuyaxnIXAPPODg/AcxPTjHgvSXaayhNPTWXrKo61IGU49JyBnkQPrLBEmqklaz22FiocA8LaqvWrrNRZUx9wSizazljYrJ6gWUZBCZ7HJxg9ZG632cXWV65POrB1GsGooPqxy3HbaMcvvkZGemflNBny9gAySAPieQk1iJxea/H02MWKevhTV2av3u96QX4c+ntFZcgWE/eQFRlcc+ZBHTn1kGns74odLXoH1tI02SbQqt5g+0L4QlfUOjcyuCe4HPSfe6/315dfUP1kbf4m06nAYt/RGR+ZwJrlj/RLWSXy6bWNkaM5u0YtkFxDwfq6bmv4VfXSbK60tquBNf2a7EdCFOGCjHMdye85dJ7M2TS494zqxqRqV1GPSLgBhSDzZOXPPMk5x2llr8U6cnBLL8yvL9MyVo1CONyMGB7g8op470mkJJ29315+InRnT/nFoo3CfCnEF168R12ops21Wq6178Ku3CisbRkc2J6fjmRHhnQUavjt+qoO+ir7QN+wbrEC5UH5+c3/CPlNUnPo9BVUCtNSVgsWIRVUFj1YhQMk4HOb/AFiVpX3atxp7jXY4OJ8BRksaiqhL2V/LuNa7hYwIDlgN2cnOesj/AAt4Io0+krpuootsAJsc1q2WZixwzLkgZAGewEs8TRmeXL0Mmfj2f6lfKrW2ryqOJrqKQWfcKSwZq8bcBgQccyDuP3ZL8W8JWXcQTVb1Ffud1Djn5gL78MnLB/nD1x0755WmJsdebd2/O5iyM7q8Ba0abT6Z7dOV0murtqYGwFqg7MwcbeT5YkAZHPGeWTB+Jtb7vZratNrF0q22OdTp76284sRgvpSqkFLFPIkrj4jtsE49ZwfT3MGu09VpX7psrRiOefSWBxzm2GKaleevy5vwzDiUDw14Vtu4Zor6bBRqaPPeh2GUKW22NtsHXaysDn+I8uc76vCHE7V1R1mtRmv07VV1V7/d1JxhiCBjHPoP2icnpL4BEg8TNu/2XN/EzYpnF/Bl93DNLo1esWac6UsSW8s+WhRgrbc/tEjl27Z5WTjvD2v0t1CsFNtViBj0BZSATj6zviavSS07hYzmjwxx5dMNIup0aVCvy8jzDYExg4Y19cd+X4SQ03gF6rOHGu1WXRef5u7IZjYCSyAAj75PInkD15S7RNjrzfHXolvoLFK4V4Iuq4XqNA1lZe1r9jjdsw2Nu7IyD6eeM4z3nkfBWspWi7RX1V6lNJTp9QHBNDqiqNynaTuBUYO3mAOnPN6iPWKl27736cixmq+zXV+46vTPqKns1F1Vi2EvglcFvM9OQS2emZZeE+GrauI6jWM6FLqaFVRneGRVU5GMY9Gc579OUssTEq85XTe/9fhCxlvEfDXuWn3XXCuwcRsv0uqRWamsstYVdUMZVWNeDjIzjmeh5vA2pu1HGmusvr1JXTPvsqDClQSqqi7lU/p+91wTNYuoV1KuoZSMFWAKkfAg8jPHQ8MppBWimuoE5IrRVBPxIUCbfWm4NNavrpzfi/1sYynTERKhIREQBERAERPwwCC494mWnKIAzgc8/dX6/E/KUrU8Xaw7ncsfmf7h2nxxi5l1Fqv18x85+BJIPPsQRIl1HZsfLtPLYmtOtNqe3B6PD0oUopx35JT30T6XVgyHFfxafS24OB8ZU9GuhazsmBfnpJDhPFHpsDDO0kbx2I+nxkXXcqjA/PvPv3sSMJShJSjuiU4xnFxkalVarAFSCD0IOR+c+5mnDuONS4ZWOM+pexHfl8fnNJRwQCDnInqcJi1iIvSzR5rE4Z0HvdMj+MeI9JpdnvOoSnzCRXvONxGMgf8AMPzkjmR/GeEef5Pr2eTqarumd2zd6eoxnd159Okq6ezZveG1FmqFmbXsFYpCYcrqVVgwYqrr7wnr25zSp685dKpeCwkZr/FOiorrtu1VSJaM1OWG1xtDZU9xtIOfhKRwH2X2+h9Q1dfl2gilFOwqKdFXuwlgCuW0bZyWDCxsjmRJ7/d7W1Gj091m5NJS9bBA9QtDVCvJNdgK5xlhkhsnMAtauCMg5BGQR0x8RPFeIVGvzlcNXgnevqUgZyRtznoekqd3s1Q4KWqh941NjEUjdi3UJevlkMNttap5a2c8K7+nngcbeygbAg1KqF0llC7aWG3d7z61VbQMkar1AghigPp7AXy/UKis7sFVVLMx6AAZJPywJyrxvTGxKhem+zzfLTPqbyiVfaO+0gg/SQ/h7wSmme4l1tW+srbWagFYm/U2lnGSGJTUrXzHSsdjgcfHvZ2NRc1yak0ejbXWlNflAMt62FxyYs/vd5yrLzIJDYgFqv4hUjBHcBiMhf2iNyJkKOeN1iDP8QnvmURfZaq2b0vVADVhRQBtCPobCEIf07n0VhPLrqGPXJaN4N7L7iyte6VCuygqqhibPLrCmyxq7FPnEgN5meZLkoN2IBofEOK00KHusWtTuwW6elGsP5JW5+imdcrHh7wPXprLHLJaLEwymoAFzfqbS55nJ2aoV9OidcHAs8AREQBERAEREAREQBERAEREAREQCF494Vp1XqbKOBgWL1x8GHQj/WZQuO+FH0xUNcrBt2CFYdMdevxmrzl4hwyq9NlqBh+oPxUjmD9JTxGEjVTa0kWqGJlTaT2Ml0+nRebHcf7P5d56WVUk524+hx+kt+p9m9ROa77E+TBWH+Rnivs0XPPVMR8qwD+e4zjvs+vf+zqLHUbf0U28EH0nI/WePnN8DNP0XgjSVggo1hIIJdskAjHpAwAfn1lf4h7Obgx8i5WXsLMhx8sqCD+knLAVYq9rkY42nJ22KrTknLch8O80fwPq2ehgTkLZhfptBx+v6yvaP2dagsPOtrRe+zLP+GQBLF4H4jVbph5WnuoCEgrcF3FgSGO5SQ3qB58u3LGJZwWFqQqZ5aI0YvEQnDJHVliiInYOUIiIAiIgCIn4TAGZ8Peo+8wH1IH98qvH/EzbzVU20KcM4+8T3APYSvNfk5Jyfies5FftSNOWWCudOj2dKcc0nY0xLlP3WB+hB/un1mZimp2nKnB7EHB/MSRHinUYA83p32rk/UkSEO1ote3F/DX8E59mSX8ZLw/JfolK0njG1T69rjvyAb8COX6S1cP4pVcu6ts/EftD6iX6GMpV9IvXhlKthalH+S0OuIiWysIiIAiIgCIiAIiIAiIgCIiAIiIAiIgCct2lxhqwAwHTopGc7Wx8+YPY/Ug9UQCv+JvGFeirqstrY+dYUUGymsKQjOd9lzqg5IR97mcYzmed/j7RopJc7kKiyva24HeiMFYDbYVaxAdhb7y/vDMnxjgFOpCeb5gNTlq2qttqsVirISHqZW5qzDr3kRp/Z5pAXa3fcXtZxvss9INldu0Dd3amoserbRnMA96/HmhKB2u2ZqrsKsj7gHWtgpwpG/FtZKjJwwOMHM6dJ4t0VtqU16hTZYpKIQwbkbAVIYDa48m30nDfZty5GR2u9nekevYm+s7agH8yxsbPKXcFLY3muitN/wB7aBzkhw/wjpKLRfUjCwKQWNlhLZaxy1mW9bFrrTuOTlj8sATMTlttuVjitXXthsWfkw2n/mE+f9qoP5wNV/WDC/8Aufc/tQDsMqfGPFbbmrpwACQX6kkddvYCS3HuMCmjzEIJYhUOcrkgnPz5AzMLtQVOD+B+M5HaGJlFqnTdn1OngcPGX7k1ddCULKeZAnlag/ZOD8O0jPffnPurUFjgf6+s4Po2tTt509A95PQ855G5x2M9k4YxOWcDn2yT+uJ+anSuv3fUP7X4ibE47EGnufCWOfl8zJjhPETVYhU8wyg/ME4IP1zIbT6a6w4rqsc/BUY/ngfKXDwv4MtDrdqQFCkFas5bcOYLkchg88c5Zo0J1JpxRXrV4Qi1IvIn7ET1B5wREQBERAEREAREQBERAEREAREQBERAKF4t9qHumpOnq04tKbfNYvtGSu7auAeYBXJP0n63tMNuifUaXThrKj9tS780rx/OgKPWgPI9CJ0e0HwUNUnvFK/bIOYHWxB2/pDnj49PhjM+FXW6a5bqjhlPQ/dI7q47qehH+Ynbw9DDVqScV7S31ev+k4UpT2Jz/fPrf/A0/wCVn/7l78F+PKteGTZ5VqDLVlgcr+9WeRIB68uWR8ZlfiPgdYA1elUiiw4KdTTZ3rb+Hup7j6c4jQamymxbqWKOhyrDsenTuCCQR3BMuzwWHr0r01lf34ZryyT1P6UiQPhDxUmto3jC2LgW1/A46j+E88H6jtJ6eZnCUJOMt0ZE5OKcSq09T3XNtRBlj3+QHxJOAB3JnvqL1RS7sFVQSzE4UAcyST0ExDx14vfXW7UytCH7NehY8x5j/PBOB2B+JMtYTCyxE7dOrFuD98R+0Eakla9JXSuch8nzScEAvsKgjnzXn9ZxcDJWgIbjeE/aK4IXoAwyenQEyJ0fDntda60LOxwqj/XIAAknoACZO65Frq90obKAg32j/vrB8P8Ayl/ZH1bqZd7R7Gw9e0YPK/npy7/TXUt4WpUg7JXP23V1rzbA/v8Aylu0/g+2zT1X6axHFlSPtPpOWGcA9D1xzxIDwX4I96t32AihCN5/fPI+Wp/HmR0HzImzV1hQFUAAAAAdAByAAnBxHZOGoexmcpdXtY3VMZUUtNDLH8Oa8HHuzn6FCPzDT103hXXuf5nYPi7KB+QJP6TUIlL9Npd/n4Ef1Cr3EF4Z8OHTKxd97vjdj7gA7DPXr1k7ES/Tpxpxyx2Kc5ynLNLcRESZAREQBERAEREAREQBERAEREAREQBERABlE8a+FACdVUvI87lHx/fAH9r8/jL3PxhNlKrKnLNE2UqjpyzIxnT6KoWBraRavRlPXB67Tyww6j5yK4zwI0OADvrcbqbP3kzjn8GB5MOx/CX7xF4bNLb6kJqPwBOw/A/w/A9unwzxcP4YdSDpipKtllfBxU4U4cHpg8gV7gjuJ2aeLt7d9Ovnz4HYrQpVIeng/evPVfUpvBOJW6W5bqjgjkw/ZZcjKt8jj8MA9ptnA+N16qkXVnA6MpI3K3dW/wBcxgzGr9EUdkYc1ZlbnyypKnB+oM6+HC1a7xXc1a+SDYoxhx5tde056crW5jn1HQmTxdGFdKV7MqVcNeOZEp4/8XHUMdNQ32Kn1sDysYEEY/gBHL4nn2EpXu8kvIli4HwJ1p99CFvWVqwMlCMg2kDuCMD4H1dhN8Zww1O0f9ZP0CgkvNyMHAa66wliB7iQbCelWOYrXngv13Ht93s07+DeHW1ForXkOrv2Vc9fqeeB3PyBnVpOH2WtsrQsSeZwcDPdm7D5n9ZonB+Epp6xWvM9XbuzYxn9OnYTn1sXKK31Zvryp4Wnkg7yfn/D10GgSmtaq12qowB/mT3JPMnuZ0xE5DdziCIiAIiIAiIgCIiAIiIAiIgCIiAIiIAiIgCIiAIiZ7ovaqrNqiVSxahv0yVHFr1jUe7N5hc7QxJqsHQbbV7gmAaFEoOv9o16hyukCCvS8QewuyuVt0t1dRUKrDcubF55Gd46bTn2HtHNZu9505CrdrUoetkxYaLxUEKs2UbDplmwv3jyGMgXciMSi8W9pTpReKtG3vFFWra6t3rNdfkJWdxZXHmKTqKeSkNjcORGDOcL8VrfqG0q1sLK/ePPBI+z8u0Vpu+Pmqd6/wAIMAz7ilX2939ff/itPjT6IMthJYbagQFYgH7ehcOB94erODyyAe07eIJ9tb/XXf4jRpU9N39SP/saedzPaK+B6aVP9hf8+KIzyZpPgZf5En9O7/EaUHZNB8Fj+Rr/AE7f8RpXxcr0/j+Sv2nDLTXv+zJzE/Yics4IiIgCIiAIiIAiIgCIiAIiIAiIgCIiAIiIAiIgCIiAfjKCMGcVnA9MyIjaeorWu2pSi7UT0jagx6V9Cchy9I+AndEAjrvDukf7+lpbPnZzWp/ncebnI/bwN3x7z8Xw1og9jjSUBrg4ubyq91iudzCw49QJ5kHrJKIBEWeEdA1a0todMa693l1mmvYpb7xVduAT3+M9OGcBrotvvDM9mosVrHfbnCjaiLtUelVyBnJ58yZJxAMw4lUVvtDDB8204PwLlgfxBB/GNJUStxAJApGSOg+3pbn+COf+EzQOIcDovObUyQMBgSGx8MqRkcz1n3oeE00qUrTAb72SSTyxzLE9u3SXPWFl21OxLtJOioZddPoZniX7whWRpEyMZawj6F2IP4ifq+EdIDnyif4S7lfyLSYVcDAkK1ZTVka8bjo4iKjFWP2IiVjliIiAIiIAiIgCIiAIiIAiIgCIiAIiIAiIgCIiAIiIAiIgCIiAIiIAiIgCIiAIiIAiIgCIiAIiIAiIgCIiAIiIAiIgCIiAIiIAiIgCIiAIiIAiIgCIiAIiIAiIgCIiAIiIAiIgCIiAIiIAiIgCIiAIiIAiIgCIiAIiIAiIgCIiAIiIAiIgCIiAIiIAiIgCIiAIiIAiIgCIiAIiIAiIgCIiA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pic>
        <p:nvPicPr>
          <p:cNvPr id="17414" name="Picture 4" descr="http://passel.unl.edu/Image/siteImages/Antibody-antigenBindingLg.JPG"/>
          <p:cNvPicPr>
            <a:picLocks noChangeAspect="1" noChangeArrowheads="1"/>
          </p:cNvPicPr>
          <p:nvPr/>
        </p:nvPicPr>
        <p:blipFill>
          <a:blip r:embed="rId5" cstate="print">
            <a:extLst>
              <a:ext uri="{28A0092B-C50C-407E-A947-70E740481C1C}">
                <a14:useLocalDpi xmlns:a14="http://schemas.microsoft.com/office/drawing/2010/main" val="0"/>
              </a:ext>
            </a:extLst>
          </a:blip>
          <a:srcRect l="5974" t="8174" r="7404" b="16272"/>
          <a:stretch>
            <a:fillRect/>
          </a:stretch>
        </p:blipFill>
        <p:spPr bwMode="auto">
          <a:xfrm>
            <a:off x="3297238" y="3663950"/>
            <a:ext cx="188436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16"/>
          <p:cNvSpPr txBox="1">
            <a:spLocks noChangeArrowheads="1"/>
          </p:cNvSpPr>
          <p:nvPr/>
        </p:nvSpPr>
        <p:spPr bwMode="auto">
          <a:xfrm>
            <a:off x="4670425" y="5754688"/>
            <a:ext cx="4473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0" dirty="0">
                <a:solidFill>
                  <a:srgbClr val="000000"/>
                </a:solidFill>
                <a:cs typeface="Arial" charset="0"/>
              </a:rPr>
              <a:t>Objective: better biosensor by improving the orientation of binding proteins and antibodies </a:t>
            </a:r>
            <a:r>
              <a:rPr lang="en-US" altLang="en-US" sz="1800" b="0" dirty="0">
                <a:solidFill>
                  <a:srgbClr val="000000"/>
                </a:solidFill>
                <a:cs typeface="Arial" charset="0"/>
                <a:sym typeface="Wingdings" pitchFamily="2" charset="2"/>
              </a:rPr>
              <a:t> higher binding capacity</a:t>
            </a:r>
            <a:endParaRPr lang="en-US" altLang="en-US" sz="1800" b="0" dirty="0">
              <a:solidFill>
                <a:srgbClr val="000000"/>
              </a:solidFill>
              <a:cs typeface="Arial" charset="0"/>
            </a:endParaRPr>
          </a:p>
        </p:txBody>
      </p:sp>
      <p:sp>
        <p:nvSpPr>
          <p:cNvPr id="2" name="Rectangle 1"/>
          <p:cNvSpPr/>
          <p:nvPr/>
        </p:nvSpPr>
        <p:spPr bwMode="auto">
          <a:xfrm>
            <a:off x="3429000" y="4893541"/>
            <a:ext cx="1600200" cy="434975"/>
          </a:xfrm>
          <a:prstGeom prst="rect">
            <a:avLst/>
          </a:prstGeom>
          <a:solidFill>
            <a:schemeClr val="accent1"/>
          </a:solidFill>
          <a:ln w="22225" cap="flat" cmpd="sng" algn="ctr">
            <a:solidFill>
              <a:schemeClr val="tx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cs typeface="Arial" charset="0"/>
            </a:endParaRPr>
          </a:p>
        </p:txBody>
      </p:sp>
      <p:sp>
        <p:nvSpPr>
          <p:cNvPr id="3" name="TextBox 2"/>
          <p:cNvSpPr txBox="1"/>
          <p:nvPr/>
        </p:nvSpPr>
        <p:spPr>
          <a:xfrm>
            <a:off x="3581400" y="4953000"/>
            <a:ext cx="1371600" cy="369332"/>
          </a:xfrm>
          <a:prstGeom prst="rect">
            <a:avLst/>
          </a:prstGeom>
          <a:noFill/>
        </p:spPr>
        <p:txBody>
          <a:bodyPr wrap="square" rtlCol="0">
            <a:spAutoFit/>
          </a:bodyPr>
          <a:lstStyle/>
          <a:p>
            <a:r>
              <a:rPr lang="en-US" dirty="0" smtClean="0">
                <a:solidFill>
                  <a:srgbClr val="000000"/>
                </a:solidFill>
                <a:cs typeface="Arial" charset="0"/>
              </a:rPr>
              <a:t>substrate</a:t>
            </a:r>
            <a:endParaRPr lang="en-US" dirty="0">
              <a:solidFill>
                <a:srgbClr val="000000"/>
              </a:solidFill>
              <a:cs typeface="Arial" charset="0"/>
            </a:endParaRPr>
          </a:p>
        </p:txBody>
      </p:sp>
      <p:sp>
        <p:nvSpPr>
          <p:cNvPr id="13" name="TextBox 16"/>
          <p:cNvSpPr txBox="1">
            <a:spLocks noChangeArrowheads="1"/>
          </p:cNvSpPr>
          <p:nvPr/>
        </p:nvSpPr>
        <p:spPr bwMode="auto">
          <a:xfrm>
            <a:off x="8859" y="5855956"/>
            <a:ext cx="3801141"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b="0" dirty="0" err="1">
                <a:solidFill>
                  <a:srgbClr val="000000"/>
                </a:solidFill>
                <a:cs typeface="Arial" charset="0"/>
              </a:rPr>
              <a:t>Chihhui</a:t>
            </a:r>
            <a:r>
              <a:rPr lang="en-US" altLang="en-US" b="0" dirty="0">
                <a:solidFill>
                  <a:srgbClr val="000000"/>
                </a:solidFill>
                <a:cs typeface="Arial" charset="0"/>
              </a:rPr>
              <a:t> Wu et.al., Nature Materials </a:t>
            </a:r>
            <a:r>
              <a:rPr lang="en-US" altLang="en-US" dirty="0">
                <a:solidFill>
                  <a:srgbClr val="000000"/>
                </a:solidFill>
                <a:cs typeface="Arial" charset="0"/>
              </a:rPr>
              <a:t>11,</a:t>
            </a:r>
            <a:r>
              <a:rPr lang="en-US" altLang="en-US" b="0" dirty="0">
                <a:solidFill>
                  <a:srgbClr val="000000"/>
                </a:solidFill>
                <a:cs typeface="Arial" charset="0"/>
              </a:rPr>
              <a:t> 69 (2012)</a:t>
            </a:r>
          </a:p>
        </p:txBody>
      </p:sp>
    </p:spTree>
    <p:extLst>
      <p:ext uri="{BB962C8B-B14F-4D97-AF65-F5344CB8AC3E}">
        <p14:creationId xmlns:p14="http://schemas.microsoft.com/office/powerpoint/2010/main" val="4276217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1223963" y="239713"/>
            <a:ext cx="7691437" cy="609600"/>
          </a:xfrm>
        </p:spPr>
        <p:txBody>
          <a:bodyPr/>
          <a:lstStyle/>
          <a:p>
            <a:r>
              <a:rPr lang="en-US" sz="3600" b="1" dirty="0" smtClean="0">
                <a:solidFill>
                  <a:srgbClr val="990099"/>
                </a:solidFill>
              </a:rPr>
              <a:t>Evolution of Metamaterials Research</a:t>
            </a:r>
            <a:endParaRPr lang="en-US" sz="3600" b="1" dirty="0">
              <a:solidFill>
                <a:srgbClr val="990099"/>
              </a:solidFill>
            </a:endParaRPr>
          </a:p>
        </p:txBody>
      </p:sp>
      <p:pic>
        <p:nvPicPr>
          <p:cNvPr id="899076" name="Picture 4"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28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8"/>
          <p:cNvSpPr txBox="1">
            <a:spLocks noChangeArrowheads="1"/>
          </p:cNvSpPr>
          <p:nvPr/>
        </p:nvSpPr>
        <p:spPr bwMode="auto">
          <a:xfrm>
            <a:off x="381000" y="1382542"/>
            <a:ext cx="3733800" cy="1015663"/>
          </a:xfrm>
          <a:prstGeom prst="rect">
            <a:avLst/>
          </a:prstGeom>
          <a:solidFill>
            <a:schemeClr val="accent1"/>
          </a:solidFill>
          <a:ln w="25400" algn="ctr">
            <a:solidFill>
              <a:schemeClr val="accent2"/>
            </a:solidFill>
            <a:miter lim="800000"/>
            <a:headEn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buFontTx/>
              <a:buChar char="•"/>
            </a:pPr>
            <a:r>
              <a:rPr lang="en-US" sz="2000" dirty="0" smtClean="0">
                <a:solidFill>
                  <a:srgbClr val="000000"/>
                </a:solidFill>
                <a:latin typeface="Times New Roman" pitchFamily="18" charset="0"/>
                <a:sym typeface="Wingdings" pitchFamily="2" charset="2"/>
              </a:rPr>
              <a:t>Early days: focus on exotic bulk properties  negative refractive index, super-lensing, “cloaking”</a:t>
            </a:r>
            <a:endParaRPr lang="en-US" sz="2000" dirty="0">
              <a:solidFill>
                <a:srgbClr val="000000"/>
              </a:solidFill>
              <a:latin typeface="Times New Roman" pitchFamily="18" charset="0"/>
              <a:sym typeface="Wingdings" pitchFamily="2" charset="2"/>
            </a:endParaRPr>
          </a:p>
        </p:txBody>
      </p:sp>
      <p:sp>
        <p:nvSpPr>
          <p:cNvPr id="16" name="Text Box 18"/>
          <p:cNvSpPr txBox="1">
            <a:spLocks noChangeArrowheads="1"/>
          </p:cNvSpPr>
          <p:nvPr/>
        </p:nvSpPr>
        <p:spPr bwMode="auto">
          <a:xfrm>
            <a:off x="381000" y="3276600"/>
            <a:ext cx="3733800" cy="1631216"/>
          </a:xfrm>
          <a:prstGeom prst="rect">
            <a:avLst/>
          </a:prstGeom>
          <a:solidFill>
            <a:schemeClr val="accent1"/>
          </a:solidFill>
          <a:ln w="25400" algn="ctr">
            <a:solidFill>
              <a:schemeClr val="accent2"/>
            </a:solidFill>
            <a:miter lim="800000"/>
            <a:headEn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buFontTx/>
              <a:buChar char="•"/>
            </a:pPr>
            <a:r>
              <a:rPr lang="en-US" sz="2000" dirty="0" smtClean="0">
                <a:solidFill>
                  <a:srgbClr val="000000"/>
                </a:solidFill>
                <a:latin typeface="Times New Roman" pitchFamily="18" charset="0"/>
                <a:sym typeface="Wingdings" pitchFamily="2" charset="2"/>
              </a:rPr>
              <a:t>Understanding of the EM properties of MMs and their building blocks: high-frequency magnetism, bi-anisotropy, homogenization</a:t>
            </a:r>
            <a:endParaRPr lang="en-US" sz="2000" dirty="0">
              <a:solidFill>
                <a:srgbClr val="000000"/>
              </a:solidFill>
              <a:latin typeface="Times New Roman" pitchFamily="18" charset="0"/>
              <a:sym typeface="Wingdings" pitchFamily="2" charset="2"/>
            </a:endParaRPr>
          </a:p>
        </p:txBody>
      </p:sp>
      <p:sp>
        <p:nvSpPr>
          <p:cNvPr id="17" name="Text Box 18"/>
          <p:cNvSpPr txBox="1">
            <a:spLocks noChangeArrowheads="1"/>
          </p:cNvSpPr>
          <p:nvPr/>
        </p:nvSpPr>
        <p:spPr bwMode="auto">
          <a:xfrm>
            <a:off x="304800" y="5562600"/>
            <a:ext cx="3810000" cy="1015663"/>
          </a:xfrm>
          <a:prstGeom prst="rect">
            <a:avLst/>
          </a:prstGeom>
          <a:solidFill>
            <a:schemeClr val="accent1"/>
          </a:solidFill>
          <a:ln w="25400" algn="ctr">
            <a:solidFill>
              <a:schemeClr val="accent2"/>
            </a:solidFill>
            <a:miter lim="800000"/>
            <a:headEn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buFontTx/>
              <a:buChar char="•"/>
            </a:pPr>
            <a:r>
              <a:rPr lang="en-US" sz="2000" dirty="0" smtClean="0">
                <a:solidFill>
                  <a:srgbClr val="000000"/>
                </a:solidFill>
                <a:latin typeface="Times New Roman" pitchFamily="18" charset="0"/>
                <a:sym typeface="Wingdings" pitchFamily="2" charset="2"/>
              </a:rPr>
              <a:t>Modern Era: Metamaterials-inspired Electromagnetics in two and three dimensions</a:t>
            </a:r>
            <a:endParaRPr lang="en-US" sz="2000" dirty="0">
              <a:solidFill>
                <a:srgbClr val="000000"/>
              </a:solidFill>
              <a:latin typeface="Times New Roman" pitchFamily="18" charset="0"/>
              <a:sym typeface="Wingdings" pitchFamily="2" charset="2"/>
            </a:endParaRPr>
          </a:p>
        </p:txBody>
      </p:sp>
      <p:pic>
        <p:nvPicPr>
          <p:cNvPr id="18" name="Picture 4" descr="C:\Documents and Settings\gshvets\My Documents\PowerPoint\Photonics\lhm_diagram_l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321388"/>
            <a:ext cx="1076879" cy="142088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QEhAUEBQVFhUXGRQYERYVFRYWGBUWFhQXFhQUFhUYKCggGRslGxQYIjIhJTUtLjAuGSA4ODMsNygtLi4BCgoKDg0OGxAQGiwkICUsLCwsLCwsLCwsLSwsLSwsLCwsLCwsLCwsLCwsLCwsLCwsLCwsLCwsLCwsLCwsLCwsLP/AABEIANAA8wMBEQACEQEDEQH/xAAbAAEAAgMBAQAAAAAAAAAAAAAAAQMFBgcEAv/EAEUQAAIBAgMDBQwIBgICAwEAAAECAwARBBIhBTFBBhNRYbIHFBYiM1NUcXKSlNIyNUJigYORs1KhscHR8COTQ4IkY8IV/8QAGwEBAAIDAQEAAAAAAAAAAAAAAAIDAQQFBgf/xAA0EQACAQIFAwMCBQMEAwAAAAAAAQIDEQQSITEyBRNRM0FxYdEUIpGhwQaBsSNS4fAVQqL/2gAMAwEAAhEDEQA/AOs4TCpzcfiJ9BPsL/COqrVFWNKpUkpWRb3qnm09xaZUQ7sx3qnm09xaZUO7PyO9U82nuLTKh3Z+R3qnm09xaZUO7PyO9U82nuLTKh3Z+R3qnm09xaZUO7PyO9U82nuLTKh3Z+R3qnm09xaZUO7PyO9U82nuLTKh3Z+R3qnm09xaZUO7PyO9U82nuLTKh3Z+R3qnm09xaZUO7PyO9U82nuLTKh3Z+R3qnm09xaZUO7PyO9U82nuLTKh3Z+R3qnm09xaZUO7PyO9U82nuLTKh3Z+R3qnm09xaZUO7PyO9U82nuLTKh3Z+R3qnm09xaZUO7PyO9U82nuLTKh3Z+R3qnm09xaZUO7PyO9U82nuLTKh3Z+R3qnm09xaZUO7PyO9U82nuLTKh3Z+R3qnm09xaZUO7PyO9U82nuLTKh3Z+R3qnm09xaZUO7PyO9U82nuL/AIplQ7szjHdEhUbQxICqPJbgB/4Y6gzei3Y7PhPJx+wnZFTjsaNXmy2pFQoBQCgFAKAUAoBQCgFAKAUB8TzKilnIUDUkmwH40+DJqm1NrvMSELJHwylkdrfaLKQVH3f16BuUcNpeRr1cRl0iY/O/nZ/++b5q2Pw9PwU/iJ+UVzTuN0k5Y7h3xMPWSc2gF9/96i6FNGY1pveX7Gwcjs2WfO7uc6/TkdwPEGihycorRrQUZWRuRnmibFVYFAKAUAoBQCgFAKAUANAcV7o/1jifyv2I6qZ0ocUdlwnk4/YTsipx2NKrzZbUiomgFAKAUAoBQCgFAKAUBFAUYvFLEuZ2sP5k9AG8nqok3ojO25qW0dovObtooN0To6Cx4t/IX06T0aOHy/me5p1a+b8sTy1tGsVPJrlWxbjfcvrt/TjUG76IsUUldn1HEFv0m2Y8SR0mspGJSubDyS3T+2vYFc3FeobtD00bBVBYTQCgFAKAUAoBQCgFAQaA4r3R/rHE/lfsR1UzpQ4o7LhPJx+wnZFTjsaVXmy2pFRNAKAUAoBQCgFAKAUBFAeTaO0EgW77zfKo3sR0fqNdwrMYuTsjLairs1LGYp5mzSH2QNyjoHT1nj+ldOjQUFruaFWs5vTYoq8pKTIWJCG1tGa249C30J69w14i1QvfRFmXLqy1ECiw/wB6Sek1JKxBu5NZMGf5Jbp/bXsCuXieZ0KHBGwVQWE0AoBQCgFAKAUAoBQEGgOK90f6xxP5X7EdVM6UOKOy4TycfsJ2RU47GlV5stqRUTQCgFAKAUAoBQCgFAYvbO2o8MLErzhF0Um2m7M3Quh9dtKi5wTtKSXy7ElF2uk2ajNjw7FnkVmO85lGnAAcB1es7yTXQp18LTWk4/qjTnTrz1yv9D475T+NfeFWfjcP/vX6oh+Gq7KLPkNzm4kJ0i13HV0L16Ho4GreWxDitdy9RYADQcAKnZLYhdvcVkwKAz/JLdP7a9gVzMV6h0KHBGwVrlhNAKAUAoBQCgFAKAUBBoDivdH+scT+V+xHVTOlDijsuE8nH7CdkVOOxpVebLakVE0AoBQCgFAKAUAoBQGJxV+emymx5qLLfdfPPa9eL/qlxVajn21v8XR1cBrFmO2XHMDKDzgFtDK6veQ7zGFJyxjdY63vvFieb1Wt0+Sp9hXfva+33Nump63J2QkvOEvzoXKecErhryFwVKWJAULfdp433bB1atgHTgsLa9/a/wC9zFOMtcxr+B8nF7CdkV9boK1OPwjyNb1H8l1XFQoBQGf5Jbp/bXsCuZivUOhQ4I2CtcsJoBQCgFAKAUAoBQCgINAcV7o/1jifyv2I6qZ0ocUdlwnk4/YTsipx2NKrzZbepFQvQyL0MC9AL0MigsKGBegJoBQGJxV+ely6HmorevPPavFf1Xl7tHNtrf4ujrYDgzH7MSUF8ylRlABYqc8v2nAUmyDQa+MddWGU1zur4jAVFT7CWm9lbT7m1TU1e5Oyo5RIS6sq2IbO6Nzj5hldAhOVQoI8axNx0VHq2JwNSnTjho6r6W08PyKakm7mvYHyUXsJ2RX12h6UfhHkK/qP5ZdVxUKAUBn+SW6f217ArmYr1DoUOCNgrXLBQCgFDIoYFAKAUBNARQA0BxXuj/WOJ/K/YjqpnShxR2XCeTj9hOyKnHY0qvNnPcfNLGm15UxU6vhp7YVWlzI5OHjdcO0b3Dh3kIAHjaix0qJektFb2PU2LxME2NaR3bBhkSdQzmXCM2FjlM0TgljHmkylfsizA2BpqYtHR+54sVygxEWE2e8ZkkEMWGxW0pCQ5ZZArPE5LAgFGlkFgfJoLWNLmVBNu5uPKPaDxwRvDrnlwyFxb/jjmmRHlF9LhW0voCQTcAipNlEIq9maty1xs+EnwMOHeQpJNhzI0krHmz30iqrn6RjkDMCDcWTQCxvF6F1NKV7n1jOVjgYfEPDqi7WICzSKj95qRfLazq+TQtfLfSmYKmtV8H1g+XU7cwskWFjeYO8UhxSvCEWLOA7LqjtwB3gMfsmmYw6MUZzkhtObENjufMZyYiSOIJvVECi3WL28biS27QCUWV1YpWsbFUikUBiMS155wpGYRRDpyktORcfiDXi/6pcVWoueq1v8aHVwKeRmP2XDMpcOCBl0Z5BIzyknM4AFljAtYb+FgFF+V1TEYCrGCw61W/tp4+Tbgpq59bKglErFw4SxDB5A+d89w6AE5Fy3FjY7tBas9VxGBqU6ccNGzT/bwxTjNN3NY2Zi0ZIlV1LZB4t7N4oAPinWvrGGrU5Qik9bHlsTh6kZOTTtc9tbZqCgFAZ/klun9tewK5mK9Q6FDgjYK1ywwfKLGYiOXBJhnhXnpHjcywvLbLh5Zgy5ZE8yVt9699LGLbLacYtNswWI5T41DIgigklgnihmjjDjvgSwidWgdmHNNluMrB7m2tYzMs7UbXPbHytAbFys8ZwseHhnSylJA0jzxtDI7PlDB8OVtZbFrH6JuzGHSS0+p7+Ru3e/sMsjGMyKzxzcyc0fOIbExtc3UgqwN9zVmLuiFSGSRiNm8sJFaaPEqJZVlxiRDDxmNWTCIjOzc5IwBPODS9YUiyVJPVHoj5dxFHkMMwAhw8635vxosQzKjkhrIoKkktaw1NM5jsO5Th+6Lh5FiaKOV1Zo0cqE/wCN5XaOJLMwz3eNhdLjjemcdhmQ2FyuixkzxRxzAAyhZGTxH5p8j2I+jre17Xsei1ZUrkZ0cqubFUikGgOK90f6xxP5X7EdVM6UOKOy4TycfsJ2RU47GlV5s8GG5O4SOTnY8NAstyecWJA9zvOYC9z01nKjHcla1z04bZkMTySRxRpJJrK6ooaQ9LsNW3nfSyIuTatcpGwsMFlUYeHLIFEy80lpAgsgcW8YADS+6lkZzs9cGEREEaIqxgZQgUBQtrZQu61uFLIw5O9zzQ7Ew6RvCkEKxPfPGI0CNffmW1jSyM55XuUDYEfPRS5n/wCIOuHi/wCMRRK8axsqqqg2sm4k7z1WxlJd12sWpsLDLEIRh4REGzc2IkyZ73DZLWvcb6zZGHUk3e56IMBFG0jpGivIbyMqqGc9LMNW3caWRFybVmz01kiYfbG2ObukRBk+0d4j9f3ugfieg6WKxSox05exbGBj9j5jztj42RLMddS82p6ddeuvF9cqZuzKeusrr+60OphOLsWbNw0qZ8xYAjTnJTKTJc3db/Qjtay79Te1tdbqmLwNVQVCG27Wmng2KcZa3I2ThpVkZnLBSCGV5TKGfMCskYP0Fy3FtNeAtrHquKwNWnBYaNmvpb+RBSV7moRwf8cZAv4qFl6bKPGHQwtv6vxHoVWlGo7Oz9mXUa0bZKqumfWHx+Qxo5JViFjkN75+EcgtoTwJ3nQ2Ns3qemdU7z7VXkcXq3SY0V36LvF/sZOu6eeFAZ/klun9tewK5mK9Q6FDgjYK1ywxe2dijEtA3PTRGIs0fNGMeMyNGWOdW1yO4/8AY8bEYauThPKeeDkvFGkSRvKuSbn2bOGeaW1maZ3BLXGmltLAWsKxlJd1+5GM5KYeScTgMkhkhlk5sgLM8BYxc6hBDWLHXQ6A3uAQyhVZJWPVs/YqQz4mdXkLTlGlRmBjDIoQMi2uDlAG/hRIxKpdJGJg5Dwq4kM2JZ74kks0XjHFIqTEhUG/m1OlrEUyku87WsSOQ2HyquefxYsNEhzpdVwsnOQMPFtmB6dD0UyIz35X2MK3c2C4mOWGd0EZvCxdmeIsWeTRrhizuxJ00bcbaxyak1iNNUbVsbk3DhHkaJpSGZ3WN5C0cRkYs/NIdFuSek/qaklYpnUcjMVIrBoDivdH+scT+V+xHVTOlDijsuE8nH7CdkVOOxpVebLakVCgPqMaisS2LKS/Ojme2uUMk+24oIpnjhwweSYI2soiW7RhPtlmIXLvsDaxqo3UldnQ9l7WixcRkhvYHKQQAQbBrEepgfURWVuV1bODsX1aaQoAaAw+19plbpEfG+238HUOlv6foK0sVilSjZbl0YGusLaD/en+tcGo23qWMyOxQf8AltociWPQc01q43WGlGjm2u9P7o38Jxdi3ZsMoL3XIMoFyVOeXjJZb2HUbnrNgaj1bF4Gsqaox1Vr6W08F9OM1e5Oy4JVkJcFVsQ12Dc5IXFpAF3AKLa6m4vuqvq+KwVWnTjh1qvpay8fUU1JXuaxgvJx+wnZFderzZWfOIwwa+gN9HU7nHQeg9f+idGq4s2aNbKsstmfGBxeqqxJDX5pzvawuUe+6Qa9ZAJ4GvZ9N6h3lknyRwOqdNVF9ylrF/sZCuwcUz/JLdP7a9gVzMV6h0KHBGwVrlgNAaJ3YeUUmGghgw75JZiAGDZSouFHjDVRmN7/AHTVVzoWWiNn5O7WjNsKXeSaJArvIBeUqq5nB+1fOp9TA1gk0tjKVcjny3JoRFARQCgJoCDQHFe6P9Y4n8r9iOqmdKHFHZcJ5OP2E7IqcdjSq82W1IqJoApsaxLYnT5I4PyLZJp9oSYhMBMZHAKY6YxMdWcvEcj7y2psNw1qo6COich3aORoiqqGR7qr84qmCbIgWSwzDm3QXtfxRWUa03o0bnVpqi9AYfaePJJSM2A0dx08UQ9PSeG4a3y6WJxORWjuXwp+7MMUCiwAAG4AWA9QrjSety0871QyLMhsYEiUKbHIlj0HNNY1yesOKVByV0nK/wAXRv4PiyzZsEqmS4yrlsCz847y3OaQjcFtlAFyeGgUVV1XF4GtGmqEdt9LaeC+nGa3PrZWHlWRi9wtjmzSGQu5e4db3yKFuMvq0Fqh1fFYKrCEcPGzX0tp4M04yV7msYLycfsJ2RXYqc2VItqsmeabDhs4IuDvF7X4hgfsuCLhuodVtujXcGnclCejhLZ+x94PEm+ST6WuU2tnA3gjgw0uOu4uDXtOnY1YiFnv/k871LBdieaHH/BtfJLdP7a9gUxXqEKHBGwVrlgNAcd5dzc5t7Dq5gyxIhAxT5IDaJnCyNY2uWNtDraqWdGOxmdmKMPiEkhiwsSZoGC4SfnojnlMM7AZUyErKvi2t4goiNTSWh0ZpQDYsASbAEjU9A69DVpptO7NV2JypkmxMaOqiOdsasAUHNH3lKsbGRibNnzE6AZbAeNe4wpalkqaS+D42lyqfCY4x4oqmFMUsiyGJ1GZAhWNJbkSyEc4SmVbWFixFqw5WZlUlKN0ZDZHKLnYcXLJlPMtJdInWRhGsYdQSDlLkX42uCASBc5TIyhqkjw+HkeVDzE5LjCNGq8yWKYy4gZruAvjLlIubXB1F7Yzkuw/J7dk8qRPLFEYZI2kXEkZjGQGws/MTIcpP2tx41lSuRlSsmzYTUilnFe6P9Y4n8r9iOqmdKHFHZcJ5OP2E7IqcdjSq82W1IqJoCUFyKxLYspc0cU5HKuFn2lhp5I4ysxyh8G2Lz5SyFlCm6iwU6j7Q9VVXS3OhFXN35JxXxTZLFIoWLMqCNS+ImzpaMfR8RAcvC+tSRqyWjZuVWGsYjHYoyXVD4moZh9r7qn+HpPHh01p4ivbSJsU6dtWeBlAAAFgNABpYcAK5cvJazzS1TIgeV6pkYZkNjAkShTY5Eseg5prGuP1iUUqDkrq8rryro6GD4Ox97Nw8ymTNdRlABaZpi0uuaQBtETdZfXcDjV1TF4GqoKjC1t9LaePqXU4yW7J2ThJUkJe4WzBgZpJs7llIkXP5NQoIyi2pOg3mPVcZgq9OEcPCzW7sl/b6mYRkr3NawXk4/YTsiuxV5sqRbVZJHyfpDrBv+BFv6mprYPc+cRhg4HAjUHdqL2N+BFzY9Z4Eg7OFrypSVmSdmnGS0M9yFxRPPxyWEgZTbdnUIo5wDgL7xwPEizH1EcSq6UvexxquH7Okdvb7G1iplANAco5cxDDbdwszsqRyxAZ3i55QcjxFea0za5BYfxiqjpQV7I9b4OOSWFYmWYyzQLph3w4CpIJpyYpCb2jUEG1vGAHGitbQhPkdGhwqIboirw8VQNOjThViNOUncxUfJXDrI8ic4jMxYZJGUIWdHl5tRookaNM43G3Wb4yol3ZWsXJyfi50yuZJTmd41mkaRImkFnMSNcLpoP4QSFsCQc5THclayLRsaIJiEAIWcuZMvinx0CHKRu0H9aWMdx3TMSvIfDAxnNN4gwqqOc0y4QkwKbDgTe+/rrGVE+8z2YLkxFFLFKrSlo++MuZ7g98yc7MGFtbuc1FFEXVbVjNGpFbOK90f6xxP5X7EdVM6UOKOy4TycfsJ2RU47GlV5stqRUTQEx7xWJbFlLmjnPL2A7Pxpx0TKiyxOuI3XJUAeKvSwCa2NsnAkVS0zcqNrRe5svJTBLgsKDiXRZp2Ms2ZlXxmAyxrc2siBF00uCeNST1IzjaFj5n5Q4WW476w4Tdbn4wXPHjcJ2vVvhWqeyI0qNtWeeXbeF4YiD8Jo/81z5Rd7lsjzSbYw/n4f8AtT/NUOLIM88m1IPPRf8AYn+aqlTl4I2PO+0IvOx++v8AmqXTl7Iw0e/Y+PitLaaIEogBLroc0vX1g/jXK6rScuzeDaTd0l7XX+TewnBluzsUFL5pkUZbLmnWQl95cXPir93XfvtYB1WVCsodijK6ev5WtPG2pdBNXuyNlYwLITJMgTKb5sQkmZy1wy/wKqi1uN78NY9WjQrwhHDUmpe/5Wv7CF1e7MJgvJx+wnZFb1XmyCLarJI+W3r6yPwyk/2FSXFh8i5KlEyxNAxs0LBJl1icgkX6HAtdTuPUTW5hsQ6bK5q6yvY2nZnKCORBzrLFINJEdgtjxK5vpL0H/T6KnVjNXRyqlFwZk4MQkgJjZWG4lWDC/RccdatuVNNbmud07YnP4aKaPKJsO6PGWsBbMAwJ0OhyuACDdBaqWdC9op/Q8nc+ibGTTY+Y5guaHDndc/8AnmsNNSFQcQEPA020MU1o2zc6uRoPdk0MCgFAKAUBBoDivdH+scT+V+xHVTOlDijsuE8nH7CdkVOOxpVebLakVE0BKbxWJbFlPmjjvKdJ9uYnGDDozw4dXVGDqqiQeTJzasNGbKBrdd1VG6ld3N47l23u/tmQufpx3hkt0x2yE9ZQofxrK3MVeBn2woA8VVHSLeoadHq49VyaVKebY16ddrRmOxEQH2bfhXOqJxdmbF01dHjkUdArWlIweWUVRJkGV4fCtKwCjxfttwA00HSxv+G88AefjMasPDV/m9kW0aMpu/sbBh4FjFkFhv8AWeknia8nWxNWrLNKTOnGCirI+5JQoLMQAASSTYADeSTuFQg6kmlFtszsa5tTapluqG0fHfd/8J1cfVofQ4LCdlZ6msvnb/kpnK5jzW7oYSPl3AFyQB0nT+tSUZPZGSsMXK82rPrfxRpuYaO1lP61dChJrXQkqUm72PdFgpW35F9d3P6Cw/n+lXww8Vu7l6oP3PbFswXUFnck+KubIL7ySUAIUC+8n1E2rbo0VJ5UiurGFGOZ7mxbM2akAOQDM2sjAAFiP7Dhe/SSSST2oQUFZHBrVXUldntNTKtzQO6dtSSaXDbOwqs8kuUyKhUMF3tq3iiyBm10uVqpm8tbI8vcknbB4zaOzJRlKNz0SlsxAYJdSw0YhGi16b1gs2R0mrkc2W5NDAoBQCgFAQaA4r3R/rHE/lfsR1UzpQ4o7LhPJx+wnZFTjsaVXmy2pFRNAU4y/NyZfpZHy+vKbfzrEtiylyRxXuctAcM5mjwrNnbOcRJiE3gWBshjtY9N+mq8rexvX00N/wC5nh1ijxKIoVQYdANLmPxvWdBWVua9702zcKsNYrmgV/pD1dV6hOnGaszMZOJhsbhGTXevT/nork18O6evsbEamZHhgwxmJsbIL5mFrk9CcLjieG7fe3A6j1GOGVo8/wDHybdGhnd2ZmKIIAqiwG4V5GpVlVk5Se50UraI+MXiUiVnkYKo3k/yAHE9Q31KjQnWmoQjdmG7amp7R22JmsDdARlRAW1G4uVuL8QDoOu169RhOn/h1e35vd/Yry1KmyPKJHO5be239lvf9RW6qcFu7mzDp9R76Fi4cn6TnrCgKLevVv0I/CrEoL2NmOAgtZanpw+GRTcKL9Jux95tasUn7F0aMY7I9yNUtWGrH1LiAikn8BxY8AP9/wA1dRpSqyUYo1sRVjSg5yZ7+SrM3Ps9icygfdXKDlXja+uu/wDkO9+HVF2R5ari5Yj8/wChnxWSgGgON7RZTt/G8+sbWVObEzTKtuZhNwYQ32T9rT8artfY6UNEbByZgiG0ongSBcxkDHDkuhAw27OQD9Iag8axay1K1JuZ0SrTTluTQiKAUAoBQEGgOK90f6xxP5X7EdVM6UOKOy4TycfsJ2RU47GlV5stqRUTQEx7xWJbFlLmjmWKwEuysbiVw8gjgxIaVI8gYE38Yb7rlJIFtwZNCAba95ZlY6DqRjF3Ns5B4PJhWkN7zuZBe2iALHHbqKoGt98+oWLc1mrUjP1aagrF0ZsYyacy3Cn/AI+LcXH3TwXr48LCxPk+tdeVK9ChrL3fsv8Ak6OGwt/zzPsC2g06B/avCSlKTu3dnUSS2KsTiFjUs5sP5k8ABxPUKvwuFq4moqdKN2/+3ITnGEc8nsaft2dpyjyAZEcFEt9EMuS7bwz5mvfQAbuJP0el/TscBgpSTbqNK7/g0MD1LuYyMf8A1ehRXGv5PaJL2RYjVJWMNFyGpplbRepqaZBosMoUXO7+/ADpPVV1KnKpLKjXrVI045pOyPNcsczb9bD+EX0Hr0Fz09Vq9hgsHHDwXn3PCdQx7xVR20j7fc2Dklun9tewKhivUMUPTRsFa5YKA0fuibIeKbDbRw7828eWOZgobxWOVCQdNS5S/wB8E6LprzutUdOElGzfg9HI5GxGNmxEhzc2uXMAFDSSW+zrlIjRbj/7ON6lfRFUXmbkbhVxpvcmhEUAoBQCgINAcV7o/wBY4n8r9iOqmdKHFHZcJ5OP2E7IqcdjSq82W1IqJoCUOorD2J03aSbNX5X7Pmxs8ECrlg3yzaEBT9MDjmIGUe1fhVdmbcpJy30NrCqqBUsAoAUDgBoAPwrMVqKsk4aMpqw0ka3ituxyFlYPkBIIyE57G120tl03cePRXH6rQ6lWj28LDT3ldL9DaoTw9N3m9T6//uxdEn/W1eRf9LdUevb/APpfc3v/ACGH/wBx8ScoIhbSQk6KMjC5tcC50G7fUof0n1FySlBJfKMPqGHs2mYrETtI2Z7X3ADco4gX/meP6AfRukdFodOpZYay9292cDF42deV9l48lMqBgyncQQfURY115JTi01oakJOM1JaM8MROob6Q0brPA/iLH8a+fY7DSw9Zwfz/AGPpvT8XHFUI1F8P5LAa1EbpahqaZFl3OAAkmwq6CcpKMVdlFScYJyk9EfCgsczf+o/hFtb/AHj/AE06SfYdNwCoQzS1kzwnVepSxM8kNIosrqnHM/yS3T+2vYFczFeodChwRsFa5YKAxfLB5ThimHj5xnspAIFgfXwOgvwBvVVtTdc04WuX8l9kjB4dYyQzkl5mAtnka1zboAAUdSisWdyalFRtc9tXGg9yaGBQCgFAKAg0BxXuj/WOJ/K/YjqpnShxR2XCeTj9hOyKnHY0qvNltSKiaAUAoBQEUBoA4+tu0a6tD00aFf1JCriopxO+P2x2WqE/b5+5ZHaXx/KLqmVigKMRBfxl+kNOphfcfxOh6+uub1LARxdO17SW32Or0vqcsFU8xe/3PMkgJtubiptmH4f33V4rEYWrRllnG3+D32GxdKvDNCV7/qfZlC7/AFAbyT0ADUnqFYpUp1HaCJ1q8KUbzZdEhJDMLW+iv/6br6uGv4eu6Z0zsf6lTk/Y8P1fq/4n/TpcF+5fXaOCCbb/APeioykoq7JRTk7I2jk5gmiRy+hchsvFQFAF+vTdwrlVpqc7o6EI5YWMxVZMUMCgFAKAUAoBQCgFAQaA4r3R/rHE/lfsR1UzpQ4o7LhPJx+wnZFTjsaVXmy2pFRNAKAUAoCKA0AcfW3aNdWh6aNCv6khVxUU4nfH7Y7LVXP2+fuWR2l8fyi6rCsUBNAVyxK4syhh0EA/1qMoRkrNE41JRd4uxEWHRPoqq+oAf0rEacYcVYzOpOfJtllSK/clVJICgsTooG8nfYfpUZzjBXZOEHN2Nm2PsYRWeTWS2g+yl9+XpNtL+u1gTfmVazqM34QUEZgCqiZNDAoBQCgFAKAUAoBQCgINAcV7o/1jifyv2I6qZ0ocUdlwnk4/YTsipx2NKrzZbUiomgFAKAUBFAaAOPrbtGurQ9NGhX9SQq4qKcTvj9sdlqrn7fP3LI7S+P5RdVhWKAUAoBQH3DC0jZIxdjuBNgB0sdbDrseq50qqrVVNFtOm5m2bK2UsAv8ASkIsz9W/Ko+yNBpxsL3rlzqObuzejFQVkZComSaAUAoBQCgFAKAUAoBQCgINAcV7o/1jifyv2I6qZ0ocUdlwnk4/YTsipx2NKrzZbUiomgFAKAUBFAaAOPrbtGurQ9NGhX9SQq4qKcTvj9sdlqrn7fP3LI7S+P5RdVhWKAUAoD0YLBvM2VOH0mIJVfXbefu/0Gta9auoaLcvpUHLV7G27PwCQrZB7TG2Zj0sf7bhwrmyk5O7N5WSsj1VgwTQCgFAKAUAoBQCgFAKAUAoCDQHFe6P9Y4n8r9iOqmdKHFHZcJ5OP2E7IqcdjSq82W1IqJoBQCgFARQGgDj627Rrq0PTRoV/UkKuKinE74/bHZaq5+3z9yyO0vj+UXVYVigFAe3ZmzWnPFUH0n6baZUvoTfeeHr0rTr4i2kdzapUL6yNtwuHWNVVBZRuH9yeJ6zvrQeruzb+hdQwKAUAoBQCgFAKAUAoBQCgFAKAg0BxXuj/WOJ/K/YjqpnShxR2XCeTj9hOyKnHY0qvNltSKiaAUAoBQEUBoA4+tu0a6tD00aFf1JCriopxO+P2x2Wquft8/csjtL4/lF1WFYoDKbJ2OZrNICI+AuQz/iNQvXvOnDfoVsRfSBu06KWsjakQKAAAABYAaAAbgBWmbB9UMCgFAKAUAoBQCgFAKAUAoBQCgFAQaA4r3R/rHE/lfsR1UzpQ4o7LhPJx+wnZFTjsaVXmy2pFRNAKAUAoCKA0AcfW3aNdWh6aNCv6khVxUU4nfH7Y7LVCft8/cshtL4/lFrG2/T/AHSpSkoq7IRi5OyM9sjYd7PONPsxkfzkB3+zw467ubWruei2N+nSUNfc2KtctJoYFAKAUAoBQCgFAKAUAoBQCgFAKAUBBoDivdH+scT+V+xHVTOlDijsuE8nH7CdkVOOxpVebLakVE0AoBQCgIoDnJxkYLAyICGe4LLp4xrqUZLItTSrRbqS0HfsfnE99f8ANW5o+SrLLwVvOrtEsbB2L6KhDMfFbcB1a1VUqRir/UtpQbuvp9jcdjbGEZEkmsnAaZUv0dLW0J/S1zfQrVnUf0NqnTUEZkCqiwmhgUAoBQCgFAKAUAoBQCgFAKAUAoBQCgINAcV7o/1jifyv2I6qZ0ocUdLwvK7AZI747CfRW/8A8mH+EfeqSkkjXnSlKV0W+F2z/TsJ8TD81ZzIr7Eh4XbP9OwnxMPzUzIdiQ8Ltn+nYT4mH5qZkOxIeF2z/TsJ8TD81MyHYkPC7Z/p2E+Jh+amZDsSHhds/wBOwfxMPzUzIdiZA5XbP9OwfxMPzUzIz2qhPhds/wBOwfxMPzVjMjPaqDwu2f6dg/iYfmpmRjtTHhds/wBOwnxMPzVnMh2JDwu2f6dhPiYfmpmRjsSHhds/07CfEw/NTMh2JDwu2f6dhPiYfmpmQ7Eh4XbP9OwnxMPzUzIdiQ8Ltn+nYT4mH5qZkOxIeF2z/TsJ8TD81MyHYkPC7Z/p2E+Jh+amZDsSHhds/wBOwnxMPzUzIdiQ8Ltn+nYT4mH5qZkOxIeF2z/TsJ8TD81MyHYkPC7Z/p2E+Jh+amZDsSHhds/07CfEw/NTMh2JDwu2f6dhPiYfmpmQ7Eh4XbP9OwnxMPzUzIdiQ8Ltn+nYT4mH5qZkOxIeF2z/AE7CfEw/NTMh2JDwu2f6dhPiYfmpmQ7Eh4XbP9OwnxMPzUzIdiQ8L9n+nYT4mH5qZkZ7EjkPL7bOHkx+IaOeF1PN2ZJEZTaFAbEGx1BFVtm3GLS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spcBef>
                <a:spcPct val="50000"/>
              </a:spcBef>
              <a:buFontTx/>
              <a:buChar char="•"/>
            </a:pPr>
            <a:endParaRPr lang="en-US" sz="2400">
              <a:solidFill>
                <a:srgbClr val="000000"/>
              </a:solidFill>
              <a:latin typeface="Times New Roman" pitchFamily="18" charset="0"/>
            </a:endParaRPr>
          </a:p>
        </p:txBody>
      </p:sp>
      <p:sp>
        <p:nvSpPr>
          <p:cNvPr id="5" name="AutoShape 4" descr="data:image/jpeg;base64,/9j/4AAQSkZJRgABAQAAAQABAAD/2wCEAAkGBxQQEhAUEBQVFhUXGRQYERYVFRYWGBUWFhQXFhQUFhUYKCggGRslGxQYIjIhJTUtLjAuGSA4ODMsNygtLi4BCgoKDg0OGxAQGiwkICUsLCwsLCwsLCwsLSwsLSwsLCwsLCwsLCwsLCwsLCwsLCwsLCwsLCwsLCwsLCwsLCwsLP/AABEIANAA8wMBEQACEQEDEQH/xAAbAAEAAgMBAQAAAAAAAAAAAAAAAQMFBgcEAv/EAEUQAAIBAgMDBQwIBgICAwEAAAECAwARBBIhBTFBBhNRYbIHFBYiM1NUcXKSlNIyNUJigYORs1KhscHR8COTQ4IkY8IV/8QAGwEBAAIDAQEAAAAAAAAAAAAAAAIDAQQFBgf/xAA0EQACAQIFAwMCBQMEAwAAAAAAAQIDEQQSITEyBRNRM0FxYdEUIpGhwQaBsSNS4fAVQqL/2gAMAwEAAhEDEQA/AOs4TCpzcfiJ9BPsL/COqrVFWNKpUkpWRb3qnm09xaZUQ7sx3qnm09xaZUO7PyO9U82nuLTKh3Z+R3qnm09xaZUO7PyO9U82nuLTKh3Z+R3qnm09xaZUO7PyO9U82nuLTKh3Z+R3qnm09xaZUO7PyO9U82nuLTKh3Z+R3qnm09xaZUO7PyO9U82nuLTKh3Z+R3qnm09xaZUO7PyO9U82nuLTKh3Z+R3qnm09xaZUO7PyO9U82nuLTKh3Z+R3qnm09xaZUO7PyO9U82nuLTKh3Z+R3qnm09xaZUO7PyO9U82nuLTKh3Z+R3qnm09xaZUO7PyO9U82nuLTKh3Z+R3qnm09xaZUO7PyO9U82nuLTKh3Z+R3qnm09xaZUO7PyO9U82nuLTKh3Z+R3qnm09xaZUO7PyO9U82nuLTKh3Z+R3qnm09xaZUO7PyO9U82nuL/AIplQ7szjHdEhUbQxICqPJbgB/4Y6gzei3Y7PhPJx+wnZFTjsaNXmy2pFQoBQCgFAKAUAoBQCgFAKAUB8TzKilnIUDUkmwH40+DJqm1NrvMSELJHwylkdrfaLKQVH3f16BuUcNpeRr1cRl0iY/O/nZ/++b5q2Pw9PwU/iJ+UVzTuN0k5Y7h3xMPWSc2gF9/96i6FNGY1pveX7Gwcjs2WfO7uc6/TkdwPEGihycorRrQUZWRuRnmibFVYFAKAUAoBQCgFAKAUANAcV7o/1jifyv2I6qZ0ocUdlwnk4/YTsipx2NKrzZbUiomgFAKAUAoBQCgFAKAUBFAUYvFLEuZ2sP5k9AG8nqok3ojO25qW0dovObtooN0To6Cx4t/IX06T0aOHy/me5p1a+b8sTy1tGsVPJrlWxbjfcvrt/TjUG76IsUUldn1HEFv0m2Y8SR0mspGJSubDyS3T+2vYFc3FeobtD00bBVBYTQCgFAKAUAoBQCgFAQaA4r3R/rHE/lfsR1UzpQ4o7LhPJx+wnZFTjsaVXmy2pFRNAKAUAoBQCgFAKAUBFAeTaO0EgW77zfKo3sR0fqNdwrMYuTsjLairs1LGYp5mzSH2QNyjoHT1nj+ldOjQUFruaFWs5vTYoq8pKTIWJCG1tGa249C30J69w14i1QvfRFmXLqy1ECiw/wB6Sek1JKxBu5NZMGf5Jbp/bXsCuXieZ0KHBGwVQWE0AoBQCgFAKAUAoBQEGgOK90f6xxP5X7EdVM6UOKOy4TycfsJ2RU47GlV5stqRUTQCgFAKAUAoBQCgFAYvbO2o8MLErzhF0Um2m7M3Quh9dtKi5wTtKSXy7ElF2uk2ajNjw7FnkVmO85lGnAAcB1es7yTXQp18LTWk4/qjTnTrz1yv9D475T+NfeFWfjcP/vX6oh+Gq7KLPkNzm4kJ0i13HV0L16Ho4GreWxDitdy9RYADQcAKnZLYhdvcVkwKAz/JLdP7a9gVzMV6h0KHBGwVrlhNAKAUAoBQCgFAKAUBBoDivdH+scT+V+xHVTOlDijsuE8nH7CdkVOOxpVebLakVE0AoBQCgFAKAUAoBQGJxV+emymx5qLLfdfPPa9eL/qlxVajn21v8XR1cBrFmO2XHMDKDzgFtDK6veQ7zGFJyxjdY63vvFieb1Wt0+Sp9hXfva+33Nump63J2QkvOEvzoXKecErhryFwVKWJAULfdp433bB1atgHTgsLa9/a/wC9zFOMtcxr+B8nF7CdkV9boK1OPwjyNb1H8l1XFQoBQGf5Jbp/bXsCuZivUOhQ4I2CtcsJoBQCgFAKAUAoBQCgINAcV7o/1jifyv2I6qZ0ocUdlwnk4/YTsipx2NKrzZbepFQvQyL0MC9AL0MigsKGBegJoBQGJxV+ely6HmorevPPavFf1Xl7tHNtrf4ujrYDgzH7MSUF8ylRlABYqc8v2nAUmyDQa+MddWGU1zur4jAVFT7CWm9lbT7m1TU1e5Oyo5RIS6sq2IbO6Nzj5hldAhOVQoI8axNx0VHq2JwNSnTjho6r6W08PyKakm7mvYHyUXsJ2RX12h6UfhHkK/qP5ZdVxUKAUBn+SW6f217ArmYr1DoUOCNgrXLBQCgFDIoYFAKAUBNARQA0BxXuj/WOJ/K/YjqpnShxR2XCeTj9hOyKnHY0qvNnPcfNLGm15UxU6vhp7YVWlzI5OHjdcO0b3Dh3kIAHjaix0qJektFb2PU2LxME2NaR3bBhkSdQzmXCM2FjlM0TgljHmkylfsizA2BpqYtHR+54sVygxEWE2e8ZkkEMWGxW0pCQ5ZZArPE5LAgFGlkFgfJoLWNLmVBNu5uPKPaDxwRvDrnlwyFxb/jjmmRHlF9LhW0voCQTcAipNlEIq9maty1xs+EnwMOHeQpJNhzI0krHmz30iqrn6RjkDMCDcWTQCxvF6F1NKV7n1jOVjgYfEPDqi7WICzSKj95qRfLazq+TQtfLfSmYKmtV8H1g+XU7cwskWFjeYO8UhxSvCEWLOA7LqjtwB3gMfsmmYw6MUZzkhtObENjufMZyYiSOIJvVECi3WL28biS27QCUWV1YpWsbFUikUBiMS155wpGYRRDpyktORcfiDXi/6pcVWoueq1v8aHVwKeRmP2XDMpcOCBl0Z5BIzyknM4AFljAtYb+FgFF+V1TEYCrGCw61W/tp4+Tbgpq59bKglErFw4SxDB5A+d89w6AE5Fy3FjY7tBas9VxGBqU6ccNGzT/bwxTjNN3NY2Zi0ZIlV1LZB4t7N4oAPinWvrGGrU5Qik9bHlsTh6kZOTTtc9tbZqCgFAZ/klun9tewK5mK9Q6FDgjYK1ywwfKLGYiOXBJhnhXnpHjcywvLbLh5Zgy5ZE8yVt9699LGLbLacYtNswWI5T41DIgigklgnihmjjDjvgSwidWgdmHNNluMrB7m2tYzMs7UbXPbHytAbFys8ZwseHhnSylJA0jzxtDI7PlDB8OVtZbFrH6JuzGHSS0+p7+Ru3e/sMsjGMyKzxzcyc0fOIbExtc3UgqwN9zVmLuiFSGSRiNm8sJFaaPEqJZVlxiRDDxmNWTCIjOzc5IwBPODS9YUiyVJPVHoj5dxFHkMMwAhw8635vxosQzKjkhrIoKkktaw1NM5jsO5Th+6Lh5FiaKOV1Zo0cqE/wCN5XaOJLMwz3eNhdLjjemcdhmQ2FyuixkzxRxzAAyhZGTxH5p8j2I+jre17Xsei1ZUrkZ0cqubFUikGgOK90f6xxP5X7EdVM6UOKOy4TycfsJ2RU47GlV5s8GG5O4SOTnY8NAstyecWJA9zvOYC9z01nKjHcla1z04bZkMTySRxRpJJrK6ooaQ9LsNW3nfSyIuTatcpGwsMFlUYeHLIFEy80lpAgsgcW8YADS+6lkZzs9cGEREEaIqxgZQgUBQtrZQu61uFLIw5O9zzQ7Ew6RvCkEKxPfPGI0CNffmW1jSyM55XuUDYEfPRS5n/wCIOuHi/wCMRRK8axsqqqg2sm4k7z1WxlJd12sWpsLDLEIRh4REGzc2IkyZ73DZLWvcb6zZGHUk3e56IMBFG0jpGivIbyMqqGc9LMNW3caWRFybVmz01kiYfbG2ObukRBk+0d4j9f3ugfieg6WKxSox05exbGBj9j5jztj42RLMddS82p6ddeuvF9cqZuzKeusrr+60OphOLsWbNw0qZ8xYAjTnJTKTJc3db/Qjtay79Te1tdbqmLwNVQVCG27Wmng2KcZa3I2ThpVkZnLBSCGV5TKGfMCskYP0Fy3FtNeAtrHquKwNWnBYaNmvpb+RBSV7moRwf8cZAv4qFl6bKPGHQwtv6vxHoVWlGo7Oz9mXUa0bZKqumfWHx+Qxo5JViFjkN75+EcgtoTwJ3nQ2Ns3qemdU7z7VXkcXq3SY0V36LvF/sZOu6eeFAZ/klun9tewK5mK9Q6FDgjYK1ywxe2dijEtA3PTRGIs0fNGMeMyNGWOdW1yO4/8AY8bEYauThPKeeDkvFGkSRvKuSbn2bOGeaW1maZ3BLXGmltLAWsKxlJd1+5GM5KYeScTgMkhkhlk5sgLM8BYxc6hBDWLHXQ6A3uAQyhVZJWPVs/YqQz4mdXkLTlGlRmBjDIoQMi2uDlAG/hRIxKpdJGJg5Dwq4kM2JZ74kks0XjHFIqTEhUG/m1OlrEUyku87WsSOQ2HyquefxYsNEhzpdVwsnOQMPFtmB6dD0UyIz35X2MK3c2C4mOWGd0EZvCxdmeIsWeTRrhizuxJ00bcbaxyak1iNNUbVsbk3DhHkaJpSGZ3WN5C0cRkYs/NIdFuSek/qaklYpnUcjMVIrBoDivdH+scT+V+xHVTOlDijsuE8nH7CdkVOOxpVebLakVCgPqMaisS2LKS/Ojme2uUMk+24oIpnjhwweSYI2soiW7RhPtlmIXLvsDaxqo3UldnQ9l7WixcRkhvYHKQQAQbBrEepgfURWVuV1bODsX1aaQoAaAw+19plbpEfG+238HUOlv6foK0sVilSjZbl0YGusLaD/en+tcGo23qWMyOxQf8AltociWPQc01q43WGlGjm2u9P7o38Jxdi3ZsMoL3XIMoFyVOeXjJZb2HUbnrNgaj1bF4Gsqaox1Vr6W08F9OM1e5Oy4JVkJcFVsQ12Dc5IXFpAF3AKLa6m4vuqvq+KwVWnTjh1qvpay8fUU1JXuaxgvJx+wnZFderzZWfOIwwa+gN9HU7nHQeg9f+idGq4s2aNbKsstmfGBxeqqxJDX5pzvawuUe+6Qa9ZAJ4GvZ9N6h3lknyRwOqdNVF9ylrF/sZCuwcUz/JLdP7a9gVzMV6h0KHBGwVrlgNAaJ3YeUUmGghgw75JZiAGDZSouFHjDVRmN7/AHTVVzoWWiNn5O7WjNsKXeSaJArvIBeUqq5nB+1fOp9TA1gk0tjKVcjny3JoRFARQCgJoCDQHFe6P9Y4n8r9iOqmdKHFHZcJ5OP2E7IqcdjSq82W1IqJoApsaxLYnT5I4PyLZJp9oSYhMBMZHAKY6YxMdWcvEcj7y2psNw1qo6COich3aORoiqqGR7qr84qmCbIgWSwzDm3QXtfxRWUa03o0bnVpqi9AYfaePJJSM2A0dx08UQ9PSeG4a3y6WJxORWjuXwp+7MMUCiwAAG4AWA9QrjSety0871QyLMhsYEiUKbHIlj0HNNY1yesOKVByV0nK/wAXRv4PiyzZsEqmS4yrlsCz847y3OaQjcFtlAFyeGgUVV1XF4GtGmqEdt9LaeC+nGa3PrZWHlWRi9wtjmzSGQu5e4db3yKFuMvq0Fqh1fFYKrCEcPGzX0tp4M04yV7msYLycfsJ2RXYqc2VItqsmeabDhs4IuDvF7X4hgfsuCLhuodVtujXcGnclCejhLZ+x94PEm+ST6WuU2tnA3gjgw0uOu4uDXtOnY1YiFnv/k871LBdieaHH/BtfJLdP7a9gUxXqEKHBGwVrlgNAcd5dzc5t7Dq5gyxIhAxT5IDaJnCyNY2uWNtDraqWdGOxmdmKMPiEkhiwsSZoGC4SfnojnlMM7AZUyErKvi2t4goiNTSWh0ZpQDYsASbAEjU9A69DVpptO7NV2JypkmxMaOqiOdsasAUHNH3lKsbGRibNnzE6AZbAeNe4wpalkqaS+D42lyqfCY4x4oqmFMUsiyGJ1GZAhWNJbkSyEc4SmVbWFixFqw5WZlUlKN0ZDZHKLnYcXLJlPMtJdInWRhGsYdQSDlLkX42uCASBc5TIyhqkjw+HkeVDzE5LjCNGq8yWKYy4gZruAvjLlIubXB1F7Yzkuw/J7dk8qRPLFEYZI2kXEkZjGQGws/MTIcpP2tx41lSuRlSsmzYTUilnFe6P9Y4n8r9iOqmdKHFHZcJ5OP2E7IqcdjSq82W1IqJoCUFyKxLYspc0cU5HKuFn2lhp5I4ysxyh8G2Lz5SyFlCm6iwU6j7Q9VVXS3OhFXN35JxXxTZLFIoWLMqCNS+ImzpaMfR8RAcvC+tSRqyWjZuVWGsYjHYoyXVD4moZh9r7qn+HpPHh01p4ivbSJsU6dtWeBlAAAFgNABpYcAK5cvJazzS1TIgeV6pkYZkNjAkShTY5Eseg5prGuP1iUUqDkrq8rryro6GD4Ox97Nw8ymTNdRlABaZpi0uuaQBtETdZfXcDjV1TF4GqoKjC1t9LaePqXU4yW7J2ThJUkJe4WzBgZpJs7llIkXP5NQoIyi2pOg3mPVcZgq9OEcPCzW7sl/b6mYRkr3NawXk4/YTsiuxV5sqRbVZJHyfpDrBv+BFv6mprYPc+cRhg4HAjUHdqL2N+BFzY9Z4Eg7OFrypSVmSdmnGS0M9yFxRPPxyWEgZTbdnUIo5wDgL7xwPEizH1EcSq6UvexxquH7Okdvb7G1iplANAco5cxDDbdwszsqRyxAZ3i55QcjxFea0za5BYfxiqjpQV7I9b4OOSWFYmWYyzQLph3w4CpIJpyYpCb2jUEG1vGAHGitbQhPkdGhwqIboirw8VQNOjThViNOUncxUfJXDrI8ic4jMxYZJGUIWdHl5tRookaNM43G3Wb4yol3ZWsXJyfi50yuZJTmd41mkaRImkFnMSNcLpoP4QSFsCQc5THclayLRsaIJiEAIWcuZMvinx0CHKRu0H9aWMdx3TMSvIfDAxnNN4gwqqOc0y4QkwKbDgTe+/rrGVE+8z2YLkxFFLFKrSlo++MuZ7g98yc7MGFtbuc1FFEXVbVjNGpFbOK90f6xxP5X7EdVM6UOKOy4TycfsJ2RU47GlV5stqRUTQEx7xWJbFlLmjnPL2A7Pxpx0TKiyxOuI3XJUAeKvSwCa2NsnAkVS0zcqNrRe5svJTBLgsKDiXRZp2Ms2ZlXxmAyxrc2siBF00uCeNST1IzjaFj5n5Q4WW476w4Tdbn4wXPHjcJ2vVvhWqeyI0qNtWeeXbeF4YiD8Jo/81z5Rd7lsjzSbYw/n4f8AtT/NUOLIM88m1IPPRf8AYn+aqlTl4I2PO+0IvOx++v8AmqXTl7Iw0e/Y+PitLaaIEogBLroc0vX1g/jXK6rScuzeDaTd0l7XX+TewnBluzsUFL5pkUZbLmnWQl95cXPir93XfvtYB1WVCsodijK6ev5WtPG2pdBNXuyNlYwLITJMgTKb5sQkmZy1wy/wKqi1uN78NY9WjQrwhHDUmpe/5Wv7CF1e7MJgvJx+wnZFb1XmyCLarJI+W3r6yPwyk/2FSXFh8i5KlEyxNAxs0LBJl1icgkX6HAtdTuPUTW5hsQ6bK5q6yvY2nZnKCORBzrLFINJEdgtjxK5vpL0H/T6KnVjNXRyqlFwZk4MQkgJjZWG4lWDC/RccdatuVNNbmud07YnP4aKaPKJsO6PGWsBbMAwJ0OhyuACDdBaqWdC9op/Q8nc+ibGTTY+Y5guaHDndc/8AnmsNNSFQcQEPA020MU1o2zc6uRoPdk0MCgFAKAUBBoDivdH+scT+V+xHVTOlDijsuE8nH7CdkVOOxpVebLakVE0BKbxWJbFlPmjjvKdJ9uYnGDDozw4dXVGDqqiQeTJzasNGbKBrdd1VG6ld3N47l23u/tmQufpx3hkt0x2yE9ZQofxrK3MVeBn2woA8VVHSLeoadHq49VyaVKebY16ddrRmOxEQH2bfhXOqJxdmbF01dHjkUdArWlIweWUVRJkGV4fCtKwCjxfttwA00HSxv+G88AefjMasPDV/m9kW0aMpu/sbBh4FjFkFhv8AWeknia8nWxNWrLNKTOnGCirI+5JQoLMQAASSTYADeSTuFQg6kmlFtszsa5tTapluqG0fHfd/8J1cfVofQ4LCdlZ6msvnb/kpnK5jzW7oYSPl3AFyQB0nT+tSUZPZGSsMXK82rPrfxRpuYaO1lP61dChJrXQkqUm72PdFgpW35F9d3P6Cw/n+lXww8Vu7l6oP3PbFswXUFnck+KubIL7ySUAIUC+8n1E2rbo0VJ5UiurGFGOZ7mxbM2akAOQDM2sjAAFiP7Dhe/SSSST2oQUFZHBrVXUldntNTKtzQO6dtSSaXDbOwqs8kuUyKhUMF3tq3iiyBm10uVqpm8tbI8vcknbB4zaOzJRlKNz0SlsxAYJdSw0YhGi16b1gs2R0mrkc2W5NDAoBQCgFAQaA4r3R/rHE/lfsR1UzpQ4o7LhPJx+wnZFTjsaVXmy2pFRNAU4y/NyZfpZHy+vKbfzrEtiylyRxXuctAcM5mjwrNnbOcRJiE3gWBshjtY9N+mq8rexvX00N/wC5nh1ijxKIoVQYdANLmPxvWdBWVua9702zcKsNYrmgV/pD1dV6hOnGaszMZOJhsbhGTXevT/nork18O6evsbEamZHhgwxmJsbIL5mFrk9CcLjieG7fe3A6j1GOGVo8/wDHybdGhnd2ZmKIIAqiwG4V5GpVlVk5Se50UraI+MXiUiVnkYKo3k/yAHE9Q31KjQnWmoQjdmG7amp7R22JmsDdARlRAW1G4uVuL8QDoOu169RhOn/h1e35vd/Yry1KmyPKJHO5be239lvf9RW6qcFu7mzDp9R76Fi4cn6TnrCgKLevVv0I/CrEoL2NmOAgtZanpw+GRTcKL9Jux95tasUn7F0aMY7I9yNUtWGrH1LiAikn8BxY8AP9/wA1dRpSqyUYo1sRVjSg5yZ7+SrM3Ps9icygfdXKDlXja+uu/wDkO9+HVF2R5ari5Yj8/wChnxWSgGgON7RZTt/G8+sbWVObEzTKtuZhNwYQ32T9rT8artfY6UNEbByZgiG0ongSBcxkDHDkuhAw27OQD9Iag8axay1K1JuZ0SrTTluTQiKAUAoBQEGgOK90f6xxP5X7EdVM6UOKOy4TycfsJ2RU47GlV5stqRUTQEx7xWJbFlLmjmWKwEuysbiVw8gjgxIaVI8gYE38Yb7rlJIFtwZNCAba95ZlY6DqRjF3Ns5B4PJhWkN7zuZBe2iALHHbqKoGt98+oWLc1mrUjP1aagrF0ZsYyacy3Cn/AI+LcXH3TwXr48LCxPk+tdeVK9ChrL3fsv8Ak6OGwt/zzPsC2g06B/avCSlKTu3dnUSS2KsTiFjUs5sP5k8ABxPUKvwuFq4moqdKN2/+3ITnGEc8nsaft2dpyjyAZEcFEt9EMuS7bwz5mvfQAbuJP0el/TscBgpSTbqNK7/g0MD1LuYyMf8A1ehRXGv5PaJL2RYjVJWMNFyGpplbRepqaZBosMoUXO7+/ADpPVV1KnKpLKjXrVI045pOyPNcsczb9bD+EX0Hr0Fz09Vq9hgsHHDwXn3PCdQx7xVR20j7fc2Dklun9tewKhivUMUPTRsFa5YKA0fuibIeKbDbRw7828eWOZgobxWOVCQdNS5S/wB8E6LprzutUdOElGzfg9HI5GxGNmxEhzc2uXMAFDSSW+zrlIjRbj/7ON6lfRFUXmbkbhVxpvcmhEUAoBQCgINAcV7o/wBY4n8r9iOqmdKHFHZcJ5OP2E7IqcdjSq82W1IqJoCUOorD2J03aSbNX5X7Pmxs8ECrlg3yzaEBT9MDjmIGUe1fhVdmbcpJy30NrCqqBUsAoAUDgBoAPwrMVqKsk4aMpqw0ka3ituxyFlYPkBIIyE57G120tl03cePRXH6rQ6lWj28LDT3ldL9DaoTw9N3m9T6//uxdEn/W1eRf9LdUevb/APpfc3v/ACGH/wBx8ScoIhbSQk6KMjC5tcC50G7fUof0n1FySlBJfKMPqGHs2mYrETtI2Z7X3ADco4gX/meP6AfRukdFodOpZYay9292cDF42deV9l48lMqBgyncQQfURY115JTi01oakJOM1JaM8MROob6Q0brPA/iLH8a+fY7DSw9Zwfz/AGPpvT8XHFUI1F8P5LAa1EbpahqaZFl3OAAkmwq6CcpKMVdlFScYJyk9EfCgsczf+o/hFtb/AHj/AE06SfYdNwCoQzS1kzwnVepSxM8kNIosrqnHM/yS3T+2vYFczFeodChwRsFa5YKAxfLB5ThimHj5xnspAIFgfXwOgvwBvVVtTdc04WuX8l9kjB4dYyQzkl5mAtnka1zboAAUdSisWdyalFRtc9tXGg9yaGBQCgFAKAg0BxXuj/WOJ/K/YjqpnShxR2XCeTj9hOyKnHY0qvNltSKiaAUAoBQEUBoA4+tu0a6tD00aFf1JCriopxO+P2x2WqE/b5+5ZHaXx/KLqmVigKMRBfxl+kNOphfcfxOh6+uub1LARxdO17SW32Or0vqcsFU8xe/3PMkgJtubiptmH4f33V4rEYWrRllnG3+D32GxdKvDNCV7/qfZlC7/AFAbyT0ADUnqFYpUp1HaCJ1q8KUbzZdEhJDMLW+iv/6br6uGv4eu6Z0zsf6lTk/Y8P1fq/4n/TpcF+5fXaOCCbb/APeioykoq7JRTk7I2jk5gmiRy+hchsvFQFAF+vTdwrlVpqc7o6EI5YWMxVZMUMCgFAKAUAoBQCgFAQaA4r3R/rHE/lfsR1UzpQ4o7LhPJx+wnZFTjsaVXmy2pFRNAKAUAoCKA0AcfW3aNdWh6aNCv6khVxUU4nfH7Y7LVXP2+fuWR2l8fyi6rCsUBNAVyxK4syhh0EA/1qMoRkrNE41JRd4uxEWHRPoqq+oAf0rEacYcVYzOpOfJtllSK/clVJICgsTooG8nfYfpUZzjBXZOEHN2Nm2PsYRWeTWS2g+yl9+XpNtL+u1gTfmVazqM34QUEZgCqiZNDAoBQCgFAKAUAoBQCgINAcV7o/1jifyv2I6qZ0ocUdlwnk4/YTsipx2NKrzZbUiomgFAKAUBFAaAOPrbtGurQ9NGhX9SQq4qKcTvj9sdlqrn7fP3LI7S+P5RdVhWKAUAoBQH3DC0jZIxdjuBNgB0sdbDrseq50qqrVVNFtOm5m2bK2UsAv8ASkIsz9W/Ko+yNBpxsL3rlzqObuzejFQVkZComSaAUAoBQCgFAKAUAoBQCgINAcV7o/1jifyv2I6qZ0ocUdlwnk4/YTsipx2NKrzZbUiomgFAKAUBFAaAOPrbtGurQ9NGhX9SQq4qKcTvj9sdlqrn7fP3LI7S+P5RdVhWKAUAoD0YLBvM2VOH0mIJVfXbefu/0Gta9auoaLcvpUHLV7G27PwCQrZB7TG2Zj0sf7bhwrmyk5O7N5WSsj1VgwTQCgFAKAUAoBQCgFAKAUAoCDQHFe6P9Y4n8r9iOqmdKHFHZcJ5OP2E7IqcdjSq82W1IqJoBQCgFARQGgDj627Rrq0PTRoV/UkKuKinE74/bHZaq5+3z9yyO0vj+UXVYVigFAe3ZmzWnPFUH0n6baZUvoTfeeHr0rTr4i2kdzapUL6yNtwuHWNVVBZRuH9yeJ6zvrQeruzb+hdQwKAUAoBQCgFAKAUAoBQCgFAKAg0BxXuj/WOJ/K/YjqpnShxR2XCeTj9hOyKnHY0qvNltSKiaAUAoBQEUBoA4+tu0a6tD00aFf1JCriopxO+P2x2Wquft8/csjtL4/lF1WFYoDKbJ2OZrNICI+AuQz/iNQvXvOnDfoVsRfSBu06KWsjakQKAAAABYAaAAbgBWmbB9UMCgFAKAUAoBQCgFAKAUAoBQCgFAQaA4r3R/rHE/lfsR1UzpQ4o7LhPJx+wnZFTjsaVXmy2pFRNAKAUAoCKA0AcfW3aNdWh6aNCv6khVxUU4nfH7Y7LVCft8/cshtL4/lFrG2/T/AHSpSkoq7IRi5OyM9sjYd7PONPsxkfzkB3+zw467ubWruei2N+nSUNfc2KtctJoYFAKAUAoBQCgFAKAUAoBQCgFAKAUBBoDivdH+scT+V+xHVTOlDijsuE8nH7CdkVOOxpVebLakVE0AoBQCgIoDnJxkYLAyICGe4LLp4xrqUZLItTSrRbqS0HfsfnE99f8ANW5o+SrLLwVvOrtEsbB2L6KhDMfFbcB1a1VUqRir/UtpQbuvp9jcdjbGEZEkmsnAaZUv0dLW0J/S1zfQrVnUf0NqnTUEZkCqiwmhgUAoBQCgFAKAUAoBQCgFAKAUAoBQCgINAcV7o/1jifyv2I6qZ0ocUdLwvK7AZI747CfRW/8A8mH+EfeqSkkjXnSlKV0W+F2z/TsJ8TD81ZzIr7Eh4XbP9OwnxMPzUzIdiQ8Ltn+nYT4mH5qZkOxIeF2z/TsJ8TD81MyHYkPC7Z/p2E+Jh+amZDsSHhds/wBOwfxMPzUzIdiZA5XbP9OwfxMPzUzIz2qhPhds/wBOwfxMPzVjMjPaqDwu2f6dg/iYfmpmRjtTHhds/wBOwnxMPzVnMh2JDwu2f6dhPiYfmpmRjsSHhds/07CfEw/NTMh2JDwu2f6dhPiYfmpmQ7Eh4XbP9OwnxMPzUzIdiQ8Ltn+nYT4mH5qZkOxIeF2z/TsJ8TD81MyHYkPC7Z/p2E+Jh+amZDsSHhds/wBOwnxMPzUzIdiQ8Ltn+nYT4mH5qZkOxIeF2z/TsJ8TD81MyHYkPC7Z/p2E+Jh+amZDsSHhds/07CfEw/NTMh2JDwu2f6dhPiYfmpmQ7Eh4XbP9OwnxMPzUzIdiQ8Ltn+nYT4mH5qZkOxIeF2z/AE7CfEw/NTMh2JDwu2f6dhPiYfmpmQ7Eh4XbP9OwnxMPzUzIdiQ8L9n+nYT4mH5qZkZ7EjkPL7bOHkx+IaOeF1PN2ZJEZTaFAbEGx1BFVtm3GLS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spcBef>
                <a:spcPct val="50000"/>
              </a:spcBef>
              <a:buFontTx/>
              <a:buChar char="•"/>
            </a:pPr>
            <a:endParaRPr lang="en-US" sz="2400">
              <a:solidFill>
                <a:srgbClr val="000000"/>
              </a:solidFill>
              <a:latin typeface="Times New Roman" pitchFamily="18" charset="0"/>
            </a:endParaRPr>
          </a:p>
        </p:txBody>
      </p:sp>
      <p:sp>
        <p:nvSpPr>
          <p:cNvPr id="6" name="AutoShape 6" descr="data:image/jpeg;base64,/9j/4AAQSkZJRgABAQAAAQABAAD/2wCEAAkGBxQQEhAUEBQVFhUXGRQYERYVFRYWGBUWFhQXFhQUFhUYKCggGRslGxQYIjIhJTUtLjAuGSA4ODMsNygtLi4BCgoKDg0OGxAQGiwkICUsLCwsLCwsLCwsLSwsLSwsLCwsLCwsLCwsLCwsLCwsLCwsLCwsLCwsLCwsLCwsLCwsLP/AABEIANAA8wMBEQACEQEDEQH/xAAbAAEAAgMBAQAAAAAAAAAAAAAAAQMFBgcEAv/EAEUQAAIBAgMDBQwIBgICAwEAAAECAwARBBIhBTFBBhNRYbIHFBYiM1NUcXKSlNIyNUJigYORs1KhscHR8COTQ4IkY8IV/8QAGwEBAAIDAQEAAAAAAAAAAAAAAAIDAQQFBgf/xAA0EQACAQIFAwMCBQMEAwAAAAAAAQIDEQQSITEyBRNRM0FxYdEUIpGhwQaBsSNS4fAVQqL/2gAMAwEAAhEDEQA/AOs4TCpzcfiJ9BPsL/COqrVFWNKpUkpWRb3qnm09xaZUQ7sx3qnm09xaZUO7PyO9U82nuLTKh3Z+R3qnm09xaZUO7PyO9U82nuLTKh3Z+R3qnm09xaZUO7PyO9U82nuLTKh3Z+R3qnm09xaZUO7PyO9U82nuLTKh3Z+R3qnm09xaZUO7PyO9U82nuLTKh3Z+R3qnm09xaZUO7PyO9U82nuLTKh3Z+R3qnm09xaZUO7PyO9U82nuLTKh3Z+R3qnm09xaZUO7PyO9U82nuLTKh3Z+R3qnm09xaZUO7PyO9U82nuLTKh3Z+R3qnm09xaZUO7PyO9U82nuLTKh3Z+R3qnm09xaZUO7PyO9U82nuLTKh3Z+R3qnm09xaZUO7PyO9U82nuLTKh3Z+R3qnm09xaZUO7PyO9U82nuLTKh3Z+R3qnm09xaZUO7PyO9U82nuL/AIplQ7szjHdEhUbQxICqPJbgB/4Y6gzei3Y7PhPJx+wnZFTjsaNXmy2pFQoBQCgFAKAUAoBQCgFAKAUB8TzKilnIUDUkmwH40+DJqm1NrvMSELJHwylkdrfaLKQVH3f16BuUcNpeRr1cRl0iY/O/nZ/++b5q2Pw9PwU/iJ+UVzTuN0k5Y7h3xMPWSc2gF9/96i6FNGY1pveX7Gwcjs2WfO7uc6/TkdwPEGihycorRrQUZWRuRnmibFVYFAKAUAoBQCgFAKAUANAcV7o/1jifyv2I6qZ0ocUdlwnk4/YTsipx2NKrzZbUiomgFAKAUAoBQCgFAKAUBFAUYvFLEuZ2sP5k9AG8nqok3ojO25qW0dovObtooN0To6Cx4t/IX06T0aOHy/me5p1a+b8sTy1tGsVPJrlWxbjfcvrt/TjUG76IsUUldn1HEFv0m2Y8SR0mspGJSubDyS3T+2vYFc3FeobtD00bBVBYTQCgFAKAUAoBQCgFAQaA4r3R/rHE/lfsR1UzpQ4o7LhPJx+wnZFTjsaVXmy2pFRNAKAUAoBQCgFAKAUBFAeTaO0EgW77zfKo3sR0fqNdwrMYuTsjLairs1LGYp5mzSH2QNyjoHT1nj+ldOjQUFruaFWs5vTYoq8pKTIWJCG1tGa249C30J69w14i1QvfRFmXLqy1ECiw/wB6Sek1JKxBu5NZMGf5Jbp/bXsCuXieZ0KHBGwVQWE0AoBQCgFAKAUAoBQEGgOK90f6xxP5X7EdVM6UOKOy4TycfsJ2RU47GlV5stqRUTQCgFAKAUAoBQCgFAYvbO2o8MLErzhF0Um2m7M3Quh9dtKi5wTtKSXy7ElF2uk2ajNjw7FnkVmO85lGnAAcB1es7yTXQp18LTWk4/qjTnTrz1yv9D475T+NfeFWfjcP/vX6oh+Gq7KLPkNzm4kJ0i13HV0L16Ho4GreWxDitdy9RYADQcAKnZLYhdvcVkwKAz/JLdP7a9gVzMV6h0KHBGwVrlhNAKAUAoBQCgFAKAUBBoDivdH+scT+V+xHVTOlDijsuE8nH7CdkVOOxpVebLakVE0AoBQCgFAKAUAoBQGJxV+emymx5qLLfdfPPa9eL/qlxVajn21v8XR1cBrFmO2XHMDKDzgFtDK6veQ7zGFJyxjdY63vvFieb1Wt0+Sp9hXfva+33Nump63J2QkvOEvzoXKecErhryFwVKWJAULfdp433bB1atgHTgsLa9/a/wC9zFOMtcxr+B8nF7CdkV9boK1OPwjyNb1H8l1XFQoBQGf5Jbp/bXsCuZivUOhQ4I2CtcsJoBQCgFAKAUAoBQCgINAcV7o/1jifyv2I6qZ0ocUdlwnk4/YTsipx2NKrzZbepFQvQyL0MC9AL0MigsKGBegJoBQGJxV+ely6HmorevPPavFf1Xl7tHNtrf4ujrYDgzH7MSUF8ylRlABYqc8v2nAUmyDQa+MddWGU1zur4jAVFT7CWm9lbT7m1TU1e5Oyo5RIS6sq2IbO6Nzj5hldAhOVQoI8axNx0VHq2JwNSnTjho6r6W08PyKakm7mvYHyUXsJ2RX12h6UfhHkK/qP5ZdVxUKAUBn+SW6f217ArmYr1DoUOCNgrXLBQCgFDIoYFAKAUBNARQA0BxXuj/WOJ/K/YjqpnShxR2XCeTj9hOyKnHY0qvNnPcfNLGm15UxU6vhp7YVWlzI5OHjdcO0b3Dh3kIAHjaix0qJektFb2PU2LxME2NaR3bBhkSdQzmXCM2FjlM0TgljHmkylfsizA2BpqYtHR+54sVygxEWE2e8ZkkEMWGxW0pCQ5ZZArPE5LAgFGlkFgfJoLWNLmVBNu5uPKPaDxwRvDrnlwyFxb/jjmmRHlF9LhW0voCQTcAipNlEIq9maty1xs+EnwMOHeQpJNhzI0krHmz30iqrn6RjkDMCDcWTQCxvF6F1NKV7n1jOVjgYfEPDqi7WICzSKj95qRfLazq+TQtfLfSmYKmtV8H1g+XU7cwskWFjeYO8UhxSvCEWLOA7LqjtwB3gMfsmmYw6MUZzkhtObENjufMZyYiSOIJvVECi3WL28biS27QCUWV1YpWsbFUikUBiMS155wpGYRRDpyktORcfiDXi/6pcVWoueq1v8aHVwKeRmP2XDMpcOCBl0Z5BIzyknM4AFljAtYb+FgFF+V1TEYCrGCw61W/tp4+Tbgpq59bKglErFw4SxDB5A+d89w6AE5Fy3FjY7tBas9VxGBqU6ccNGzT/bwxTjNN3NY2Zi0ZIlV1LZB4t7N4oAPinWvrGGrU5Qik9bHlsTh6kZOTTtc9tbZqCgFAZ/klun9tewK5mK9Q6FDgjYK1ywwfKLGYiOXBJhnhXnpHjcywvLbLh5Zgy5ZE8yVt9699LGLbLacYtNswWI5T41DIgigklgnihmjjDjvgSwidWgdmHNNluMrB7m2tYzMs7UbXPbHytAbFys8ZwseHhnSylJA0jzxtDI7PlDB8OVtZbFrH6JuzGHSS0+p7+Ru3e/sMsjGMyKzxzcyc0fOIbExtc3UgqwN9zVmLuiFSGSRiNm8sJFaaPEqJZVlxiRDDxmNWTCIjOzc5IwBPODS9YUiyVJPVHoj5dxFHkMMwAhw8635vxosQzKjkhrIoKkktaw1NM5jsO5Th+6Lh5FiaKOV1Zo0cqE/wCN5XaOJLMwz3eNhdLjjemcdhmQ2FyuixkzxRxzAAyhZGTxH5p8j2I+jre17Xsei1ZUrkZ0cqubFUikGgOK90f6xxP5X7EdVM6UOKOy4TycfsJ2RU47GlV5s8GG5O4SOTnY8NAstyecWJA9zvOYC9z01nKjHcla1z04bZkMTySRxRpJJrK6ooaQ9LsNW3nfSyIuTatcpGwsMFlUYeHLIFEy80lpAgsgcW8YADS+6lkZzs9cGEREEaIqxgZQgUBQtrZQu61uFLIw5O9zzQ7Ew6RvCkEKxPfPGI0CNffmW1jSyM55XuUDYEfPRS5n/wCIOuHi/wCMRRK8axsqqqg2sm4k7z1WxlJd12sWpsLDLEIRh4REGzc2IkyZ73DZLWvcb6zZGHUk3e56IMBFG0jpGivIbyMqqGc9LMNW3caWRFybVmz01kiYfbG2ObukRBk+0d4j9f3ugfieg6WKxSox05exbGBj9j5jztj42RLMddS82p6ddeuvF9cqZuzKeusrr+60OphOLsWbNw0qZ8xYAjTnJTKTJc3db/Qjtay79Te1tdbqmLwNVQVCG27Wmng2KcZa3I2ThpVkZnLBSCGV5TKGfMCskYP0Fy3FtNeAtrHquKwNWnBYaNmvpb+RBSV7moRwf8cZAv4qFl6bKPGHQwtv6vxHoVWlGo7Oz9mXUa0bZKqumfWHx+Qxo5JViFjkN75+EcgtoTwJ3nQ2Ns3qemdU7z7VXkcXq3SY0V36LvF/sZOu6eeFAZ/klun9tewK5mK9Q6FDgjYK1ywxe2dijEtA3PTRGIs0fNGMeMyNGWOdW1yO4/8AY8bEYauThPKeeDkvFGkSRvKuSbn2bOGeaW1maZ3BLXGmltLAWsKxlJd1+5GM5KYeScTgMkhkhlk5sgLM8BYxc6hBDWLHXQ6A3uAQyhVZJWPVs/YqQz4mdXkLTlGlRmBjDIoQMi2uDlAG/hRIxKpdJGJg5Dwq4kM2JZ74kks0XjHFIqTEhUG/m1OlrEUyku87WsSOQ2HyquefxYsNEhzpdVwsnOQMPFtmB6dD0UyIz35X2MK3c2C4mOWGd0EZvCxdmeIsWeTRrhizuxJ00bcbaxyak1iNNUbVsbk3DhHkaJpSGZ3WN5C0cRkYs/NIdFuSek/qaklYpnUcjMVIrBoDivdH+scT+V+xHVTOlDijsuE8nH7CdkVOOxpVebLakVCgPqMaisS2LKS/Ojme2uUMk+24oIpnjhwweSYI2soiW7RhPtlmIXLvsDaxqo3UldnQ9l7WixcRkhvYHKQQAQbBrEepgfURWVuV1bODsX1aaQoAaAw+19plbpEfG+238HUOlv6foK0sVilSjZbl0YGusLaD/en+tcGo23qWMyOxQf8AltociWPQc01q43WGlGjm2u9P7o38Jxdi3ZsMoL3XIMoFyVOeXjJZb2HUbnrNgaj1bF4Gsqaox1Vr6W08F9OM1e5Oy4JVkJcFVsQ12Dc5IXFpAF3AKLa6m4vuqvq+KwVWnTjh1qvpay8fUU1JXuaxgvJx+wnZFderzZWfOIwwa+gN9HU7nHQeg9f+idGq4s2aNbKsstmfGBxeqqxJDX5pzvawuUe+6Qa9ZAJ4GvZ9N6h3lknyRwOqdNVF9ylrF/sZCuwcUz/JLdP7a9gVzMV6h0KHBGwVrlgNAaJ3YeUUmGghgw75JZiAGDZSouFHjDVRmN7/AHTVVzoWWiNn5O7WjNsKXeSaJArvIBeUqq5nB+1fOp9TA1gk0tjKVcjny3JoRFARQCgJoCDQHFe6P9Y4n8r9iOqmdKHFHZcJ5OP2E7IqcdjSq82W1IqJoApsaxLYnT5I4PyLZJp9oSYhMBMZHAKY6YxMdWcvEcj7y2psNw1qo6COich3aORoiqqGR7qr84qmCbIgWSwzDm3QXtfxRWUa03o0bnVpqi9AYfaePJJSM2A0dx08UQ9PSeG4a3y6WJxORWjuXwp+7MMUCiwAAG4AWA9QrjSety0871QyLMhsYEiUKbHIlj0HNNY1yesOKVByV0nK/wAXRv4PiyzZsEqmS4yrlsCz847y3OaQjcFtlAFyeGgUVV1XF4GtGmqEdt9LaeC+nGa3PrZWHlWRi9wtjmzSGQu5e4db3yKFuMvq0Fqh1fFYKrCEcPGzX0tp4M04yV7msYLycfsJ2RXYqc2VItqsmeabDhs4IuDvF7X4hgfsuCLhuodVtujXcGnclCejhLZ+x94PEm+ST6WuU2tnA3gjgw0uOu4uDXtOnY1YiFnv/k871LBdieaHH/BtfJLdP7a9gUxXqEKHBGwVrlgNAcd5dzc5t7Dq5gyxIhAxT5IDaJnCyNY2uWNtDraqWdGOxmdmKMPiEkhiwsSZoGC4SfnojnlMM7AZUyErKvi2t4goiNTSWh0ZpQDYsASbAEjU9A69DVpptO7NV2JypkmxMaOqiOdsasAUHNH3lKsbGRibNnzE6AZbAeNe4wpalkqaS+D42lyqfCY4x4oqmFMUsiyGJ1GZAhWNJbkSyEc4SmVbWFixFqw5WZlUlKN0ZDZHKLnYcXLJlPMtJdInWRhGsYdQSDlLkX42uCASBc5TIyhqkjw+HkeVDzE5LjCNGq8yWKYy4gZruAvjLlIubXB1F7Yzkuw/J7dk8qRPLFEYZI2kXEkZjGQGws/MTIcpP2tx41lSuRlSsmzYTUilnFe6P9Y4n8r9iOqmdKHFHZcJ5OP2E7IqcdjSq82W1IqJoCUFyKxLYspc0cU5HKuFn2lhp5I4ysxyh8G2Lz5SyFlCm6iwU6j7Q9VVXS3OhFXN35JxXxTZLFIoWLMqCNS+ImzpaMfR8RAcvC+tSRqyWjZuVWGsYjHYoyXVD4moZh9r7qn+HpPHh01p4ivbSJsU6dtWeBlAAAFgNABpYcAK5cvJazzS1TIgeV6pkYZkNjAkShTY5Eseg5prGuP1iUUqDkrq8rryro6GD4Ox97Nw8ymTNdRlABaZpi0uuaQBtETdZfXcDjV1TF4GqoKjC1t9LaePqXU4yW7J2ThJUkJe4WzBgZpJs7llIkXP5NQoIyi2pOg3mPVcZgq9OEcPCzW7sl/b6mYRkr3NawXk4/YTsiuxV5sqRbVZJHyfpDrBv+BFv6mprYPc+cRhg4HAjUHdqL2N+BFzY9Z4Eg7OFrypSVmSdmnGS0M9yFxRPPxyWEgZTbdnUIo5wDgL7xwPEizH1EcSq6UvexxquH7Okdvb7G1iplANAco5cxDDbdwszsqRyxAZ3i55QcjxFea0za5BYfxiqjpQV7I9b4OOSWFYmWYyzQLph3w4CpIJpyYpCb2jUEG1vGAHGitbQhPkdGhwqIboirw8VQNOjThViNOUncxUfJXDrI8ic4jMxYZJGUIWdHl5tRookaNM43G3Wb4yol3ZWsXJyfi50yuZJTmd41mkaRImkFnMSNcLpoP4QSFsCQc5THclayLRsaIJiEAIWcuZMvinx0CHKRu0H9aWMdx3TMSvIfDAxnNN4gwqqOc0y4QkwKbDgTe+/rrGVE+8z2YLkxFFLFKrSlo++MuZ7g98yc7MGFtbuc1FFEXVbVjNGpFbOK90f6xxP5X7EdVM6UOKOy4TycfsJ2RU47GlV5stqRUTQEx7xWJbFlLmjnPL2A7Pxpx0TKiyxOuI3XJUAeKvSwCa2NsnAkVS0zcqNrRe5svJTBLgsKDiXRZp2Ms2ZlXxmAyxrc2siBF00uCeNST1IzjaFj5n5Q4WW476w4Tdbn4wXPHjcJ2vVvhWqeyI0qNtWeeXbeF4YiD8Jo/81z5Rd7lsjzSbYw/n4f8AtT/NUOLIM88m1IPPRf8AYn+aqlTl4I2PO+0IvOx++v8AmqXTl7Iw0e/Y+PitLaaIEogBLroc0vX1g/jXK6rScuzeDaTd0l7XX+TewnBluzsUFL5pkUZbLmnWQl95cXPir93XfvtYB1WVCsodijK6ev5WtPG2pdBNXuyNlYwLITJMgTKb5sQkmZy1wy/wKqi1uN78NY9WjQrwhHDUmpe/5Wv7CF1e7MJgvJx+wnZFb1XmyCLarJI+W3r6yPwyk/2FSXFh8i5KlEyxNAxs0LBJl1icgkX6HAtdTuPUTW5hsQ6bK5q6yvY2nZnKCORBzrLFINJEdgtjxK5vpL0H/T6KnVjNXRyqlFwZk4MQkgJjZWG4lWDC/RccdatuVNNbmud07YnP4aKaPKJsO6PGWsBbMAwJ0OhyuACDdBaqWdC9op/Q8nc+ibGTTY+Y5guaHDndc/8AnmsNNSFQcQEPA020MU1o2zc6uRoPdk0MCgFAKAUBBoDivdH+scT+V+xHVTOlDijsuE8nH7CdkVOOxpVebLakVE0BKbxWJbFlPmjjvKdJ9uYnGDDozw4dXVGDqqiQeTJzasNGbKBrdd1VG6ld3N47l23u/tmQufpx3hkt0x2yE9ZQofxrK3MVeBn2woA8VVHSLeoadHq49VyaVKebY16ddrRmOxEQH2bfhXOqJxdmbF01dHjkUdArWlIweWUVRJkGV4fCtKwCjxfttwA00HSxv+G88AefjMasPDV/m9kW0aMpu/sbBh4FjFkFhv8AWeknia8nWxNWrLNKTOnGCirI+5JQoLMQAASSTYADeSTuFQg6kmlFtszsa5tTapluqG0fHfd/8J1cfVofQ4LCdlZ6msvnb/kpnK5jzW7oYSPl3AFyQB0nT+tSUZPZGSsMXK82rPrfxRpuYaO1lP61dChJrXQkqUm72PdFgpW35F9d3P6Cw/n+lXww8Vu7l6oP3PbFswXUFnck+KubIL7ySUAIUC+8n1E2rbo0VJ5UiurGFGOZ7mxbM2akAOQDM2sjAAFiP7Dhe/SSSST2oQUFZHBrVXUldntNTKtzQO6dtSSaXDbOwqs8kuUyKhUMF3tq3iiyBm10uVqpm8tbI8vcknbB4zaOzJRlKNz0SlsxAYJdSw0YhGi16b1gs2R0mrkc2W5NDAoBQCgFAQaA4r3R/rHE/lfsR1UzpQ4o7LhPJx+wnZFTjsaVXmy2pFRNAU4y/NyZfpZHy+vKbfzrEtiylyRxXuctAcM5mjwrNnbOcRJiE3gWBshjtY9N+mq8rexvX00N/wC5nh1ijxKIoVQYdANLmPxvWdBWVua9702zcKsNYrmgV/pD1dV6hOnGaszMZOJhsbhGTXevT/nork18O6evsbEamZHhgwxmJsbIL5mFrk9CcLjieG7fe3A6j1GOGVo8/wDHybdGhnd2ZmKIIAqiwG4V5GpVlVk5Se50UraI+MXiUiVnkYKo3k/yAHE9Q31KjQnWmoQjdmG7amp7R22JmsDdARlRAW1G4uVuL8QDoOu169RhOn/h1e35vd/Yry1KmyPKJHO5be239lvf9RW6qcFu7mzDp9R76Fi4cn6TnrCgKLevVv0I/CrEoL2NmOAgtZanpw+GRTcKL9Jux95tasUn7F0aMY7I9yNUtWGrH1LiAikn8BxY8AP9/wA1dRpSqyUYo1sRVjSg5yZ7+SrM3Ps9icygfdXKDlXja+uu/wDkO9+HVF2R5ari5Yj8/wChnxWSgGgON7RZTt/G8+sbWVObEzTKtuZhNwYQ32T9rT8artfY6UNEbByZgiG0ongSBcxkDHDkuhAw27OQD9Iag8axay1K1JuZ0SrTTluTQiKAUAoBQEGgOK90f6xxP5X7EdVM6UOKOy4TycfsJ2RU47GlV5stqRUTQEx7xWJbFlLmjmWKwEuysbiVw8gjgxIaVI8gYE38Yb7rlJIFtwZNCAba95ZlY6DqRjF3Ns5B4PJhWkN7zuZBe2iALHHbqKoGt98+oWLc1mrUjP1aagrF0ZsYyacy3Cn/AI+LcXH3TwXr48LCxPk+tdeVK9ChrL3fsv8Ak6OGwt/zzPsC2g06B/avCSlKTu3dnUSS2KsTiFjUs5sP5k8ABxPUKvwuFq4moqdKN2/+3ITnGEc8nsaft2dpyjyAZEcFEt9EMuS7bwz5mvfQAbuJP0el/TscBgpSTbqNK7/g0MD1LuYyMf8A1ehRXGv5PaJL2RYjVJWMNFyGpplbRepqaZBosMoUXO7+/ADpPVV1KnKpLKjXrVI045pOyPNcsczb9bD+EX0Hr0Fz09Vq9hgsHHDwXn3PCdQx7xVR20j7fc2Dklun9tewKhivUMUPTRsFa5YKA0fuibIeKbDbRw7828eWOZgobxWOVCQdNS5S/wB8E6LprzutUdOElGzfg9HI5GxGNmxEhzc2uXMAFDSSW+zrlIjRbj/7ON6lfRFUXmbkbhVxpvcmhEUAoBQCgINAcV7o/wBY4n8r9iOqmdKHFHZcJ5OP2E7IqcdjSq82W1IqJoCUOorD2J03aSbNX5X7Pmxs8ECrlg3yzaEBT9MDjmIGUe1fhVdmbcpJy30NrCqqBUsAoAUDgBoAPwrMVqKsk4aMpqw0ka3ituxyFlYPkBIIyE57G120tl03cePRXH6rQ6lWj28LDT3ldL9DaoTw9N3m9T6//uxdEn/W1eRf9LdUevb/APpfc3v/ACGH/wBx8ScoIhbSQk6KMjC5tcC50G7fUof0n1FySlBJfKMPqGHs2mYrETtI2Z7X3ADco4gX/meP6AfRukdFodOpZYay9292cDF42deV9l48lMqBgyncQQfURY115JTi01oakJOM1JaM8MROob6Q0brPA/iLH8a+fY7DSw9Zwfz/AGPpvT8XHFUI1F8P5LAa1EbpahqaZFl3OAAkmwq6CcpKMVdlFScYJyk9EfCgsczf+o/hFtb/AHj/AE06SfYdNwCoQzS1kzwnVepSxM8kNIosrqnHM/yS3T+2vYFczFeodChwRsFa5YKAxfLB5ThimHj5xnspAIFgfXwOgvwBvVVtTdc04WuX8l9kjB4dYyQzkl5mAtnka1zboAAUdSisWdyalFRtc9tXGg9yaGBQCgFAKAg0BxXuj/WOJ/K/YjqpnShxR2XCeTj9hOyKnHY0qvNltSKiaAUAoBQEUBoA4+tu0a6tD00aFf1JCriopxO+P2x2WqE/b5+5ZHaXx/KLqmVigKMRBfxl+kNOphfcfxOh6+uub1LARxdO17SW32Or0vqcsFU8xe/3PMkgJtubiptmH4f33V4rEYWrRllnG3+D32GxdKvDNCV7/qfZlC7/AFAbyT0ADUnqFYpUp1HaCJ1q8KUbzZdEhJDMLW+iv/6br6uGv4eu6Z0zsf6lTk/Y8P1fq/4n/TpcF+5fXaOCCbb/APeioykoq7JRTk7I2jk5gmiRy+hchsvFQFAF+vTdwrlVpqc7o6EI5YWMxVZMUMCgFAKAUAoBQCgFAQaA4r3R/rHE/lfsR1UzpQ4o7LhPJx+wnZFTjsaVXmy2pFRNAKAUAoCKA0AcfW3aNdWh6aNCv6khVxUU4nfH7Y7LVXP2+fuWR2l8fyi6rCsUBNAVyxK4syhh0EA/1qMoRkrNE41JRd4uxEWHRPoqq+oAf0rEacYcVYzOpOfJtllSK/clVJICgsTooG8nfYfpUZzjBXZOEHN2Nm2PsYRWeTWS2g+yl9+XpNtL+u1gTfmVazqM34QUEZgCqiZNDAoBQCgFAKAUAoBQCgINAcV7o/1jifyv2I6qZ0ocUdlwnk4/YTsipx2NKrzZbUiomgFAKAUBFAaAOPrbtGurQ9NGhX9SQq4qKcTvj9sdlqrn7fP3LI7S+P5RdVhWKAUAoBQH3DC0jZIxdjuBNgB0sdbDrseq50qqrVVNFtOm5m2bK2UsAv8ASkIsz9W/Ko+yNBpxsL3rlzqObuzejFQVkZComSaAUAoBQCgFAKAUAoBQCgINAcV7o/1jifyv2I6qZ0ocUdlwnk4/YTsipx2NKrzZbUiomgFAKAUBFAaAOPrbtGurQ9NGhX9SQq4qKcTvj9sdlqrn7fP3LI7S+P5RdVhWKAUAoD0YLBvM2VOH0mIJVfXbefu/0Gta9auoaLcvpUHLV7G27PwCQrZB7TG2Zj0sf7bhwrmyk5O7N5WSsj1VgwTQCgFAKAUAoBQCgFAKAUAoCDQHFe6P9Y4n8r9iOqmdKHFHZcJ5OP2E7IqcdjSq82W1IqJoBQCgFARQGgDj627Rrq0PTRoV/UkKuKinE74/bHZaq5+3z9yyO0vj+UXVYVigFAe3ZmzWnPFUH0n6baZUvoTfeeHr0rTr4i2kdzapUL6yNtwuHWNVVBZRuH9yeJ6zvrQeruzb+hdQwKAUAoBQCgFAKAUAoBQCgFAKAg0BxXuj/WOJ/K/YjqpnShxR2XCeTj9hOyKnHY0qvNltSKiaAUAoBQEUBoA4+tu0a6tD00aFf1JCriopxO+P2x2Wquft8/csjtL4/lF1WFYoDKbJ2OZrNICI+AuQz/iNQvXvOnDfoVsRfSBu06KWsjakQKAAAABYAaAAbgBWmbB9UMCgFAKAUAoBQCgFAKAUAoBQCgFAQaA4r3R/rHE/lfsR1UzpQ4o7LhPJx+wnZFTjsaVXmy2pFRNAKAUAoCKA0AcfW3aNdWh6aNCv6khVxUU4nfH7Y7LVCft8/cshtL4/lFrG2/T/AHSpSkoq7IRi5OyM9sjYd7PONPsxkfzkB3+zw467ubWruei2N+nSUNfc2KtctJoYFAKAUAoBQCgFAKAUAoBQCgFAKAUBBoDivdH+scT+V+xHVTOlDijsuE8nH7CdkVOOxpVebLakVE0AoBQCgIoDnJxkYLAyICGe4LLp4xrqUZLItTSrRbqS0HfsfnE99f8ANW5o+SrLLwVvOrtEsbB2L6KhDMfFbcB1a1VUqRir/UtpQbuvp9jcdjbGEZEkmsnAaZUv0dLW0J/S1zfQrVnUf0NqnTUEZkCqiwmhgUAoBQCgFAKAUAoBQCgFAKAUAoBQCgINAcV7o/1jifyv2I6qZ0ocUdLwvK7AZI747CfRW/8A8mH+EfeqSkkjXnSlKV0W+F2z/TsJ8TD81ZzIr7Eh4XbP9OwnxMPzUzIdiQ8Ltn+nYT4mH5qZkOxIeF2z/TsJ8TD81MyHYkPC7Z/p2E+Jh+amZDsSHhds/wBOwfxMPzUzIdiZA5XbP9OwfxMPzUzIz2qhPhds/wBOwfxMPzVjMjPaqDwu2f6dg/iYfmpmRjtTHhds/wBOwnxMPzVnMh2JDwu2f6dhPiYfmpmRjsSHhds/07CfEw/NTMh2JDwu2f6dhPiYfmpmQ7Eh4XbP9OwnxMPzUzIdiQ8Ltn+nYT4mH5qZkOxIeF2z/TsJ8TD81MyHYkPC7Z/p2E+Jh+amZDsSHhds/wBOwnxMPzUzIdiQ8Ltn+nYT4mH5qZkOxIeF2z/TsJ8TD81MyHYkPC7Z/p2E+Jh+amZDsSHhds/07CfEw/NTMh2JDwu2f6dhPiYfmpmQ7Eh4XbP9OwnxMPzUzIdiQ8Ltn+nYT4mH5qZkOxIeF2z/AE7CfEw/NTMh2JDwu2f6dhPiYfmpmQ7Eh4XbP9OwnxMPzUzIdiQ8L9n+nYT4mH5qZkZ7EjkPL7bOHkx+IaOeF1PN2ZJEZTaFAbEGx1BFVtm3GLSP/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spcBef>
                <a:spcPct val="50000"/>
              </a:spcBef>
              <a:buFontTx/>
              <a:buChar char="•"/>
            </a:pPr>
            <a:endParaRPr lang="en-US" sz="2400">
              <a:solidFill>
                <a:srgbClr val="000000"/>
              </a:solidFill>
              <a:latin typeface="Times New Roman" pitchFamily="18" charset="0"/>
            </a:endParaRPr>
          </a:p>
        </p:txBody>
      </p:sp>
      <p:sp>
        <p:nvSpPr>
          <p:cNvPr id="7" name="AutoShape 8" descr="data:image/jpeg;base64,/9j/4AAQSkZJRgABAQAAAQABAAD/2wCEAAkGBxQQEhAUEBQVFhUXGRQYERYVFRYWGBUWFhQXFhQUFhUYKCggGRslGxQYIjIhJTUtLjAuGSA4ODMsNygtLi4BCgoKDg0OGxAQGiwkICUsLCwsLCwsLCwsLSwsLSwsLCwsLCwsLCwsLCwsLCwsLCwsLCwsLCwsLCwsLCwsLCwsLP/AABEIANAA8wMBEQACEQEDEQH/xAAbAAEAAgMBAQAAAAAAAAAAAAAAAQMFBgcEAv/EAEUQAAIBAgMDBQwIBgICAwEAAAECAwARBBIhBTFBBhNRYbIHFBYiM1NUcXKSlNIyNUJigYORs1KhscHR8COTQ4IkY8IV/8QAGwEBAAIDAQEAAAAAAAAAAAAAAAIDAQQFBgf/xAA0EQACAQIFAwMCBQMEAwAAAAAAAQIDEQQSITEyBRNRM0FxYdEUIpGhwQaBsSNS4fAVQqL/2gAMAwEAAhEDEQA/AOs4TCpzcfiJ9BPsL/COqrVFWNKpUkpWRb3qnm09xaZUQ7sx3qnm09xaZUO7PyO9U82nuLTKh3Z+R3qnm09xaZUO7PyO9U82nuLTKh3Z+R3qnm09xaZUO7PyO9U82nuLTKh3Z+R3qnm09xaZUO7PyO9U82nuLTKh3Z+R3qnm09xaZUO7PyO9U82nuLTKh3Z+R3qnm09xaZUO7PyO9U82nuLTKh3Z+R3qnm09xaZUO7PyO9U82nuLTKh3Z+R3qnm09xaZUO7PyO9U82nuLTKh3Z+R3qnm09xaZUO7PyO9U82nuLTKh3Z+R3qnm09xaZUO7PyO9U82nuLTKh3Z+R3qnm09xaZUO7PyO9U82nuLTKh3Z+R3qnm09xaZUO7PyO9U82nuLTKh3Z+R3qnm09xaZUO7PyO9U82nuLTKh3Z+R3qnm09xaZUO7PyO9U82nuL/AIplQ7szjHdEhUbQxICqPJbgB/4Y6gzei3Y7PhPJx+wnZFTjsaNXmy2pFQoBQCgFAKAUAoBQCgFAKAUB8TzKilnIUDUkmwH40+DJqm1NrvMSELJHwylkdrfaLKQVH3f16BuUcNpeRr1cRl0iY/O/nZ/++b5q2Pw9PwU/iJ+UVzTuN0k5Y7h3xMPWSc2gF9/96i6FNGY1pveX7Gwcjs2WfO7uc6/TkdwPEGihycorRrQUZWRuRnmibFVYFAKAUAoBQCgFAKAUANAcV7o/1jifyv2I6qZ0ocUdlwnk4/YTsipx2NKrzZbUiomgFAKAUAoBQCgFAKAUBFAUYvFLEuZ2sP5k9AG8nqok3ojO25qW0dovObtooN0To6Cx4t/IX06T0aOHy/me5p1a+b8sTy1tGsVPJrlWxbjfcvrt/TjUG76IsUUldn1HEFv0m2Y8SR0mspGJSubDyS3T+2vYFc3FeobtD00bBVBYTQCgFAKAUAoBQCgFAQaA4r3R/rHE/lfsR1UzpQ4o7LhPJx+wnZFTjsaVXmy2pFRNAKAUAoBQCgFAKAUBFAeTaO0EgW77zfKo3sR0fqNdwrMYuTsjLairs1LGYp5mzSH2QNyjoHT1nj+ldOjQUFruaFWs5vTYoq8pKTIWJCG1tGa249C30J69w14i1QvfRFmXLqy1ECiw/wB6Sek1JKxBu5NZMGf5Jbp/bXsCuXieZ0KHBGwVQWE0AoBQCgFAKAUAoBQEGgOK90f6xxP5X7EdVM6UOKOy4TycfsJ2RU47GlV5stqRUTQCgFAKAUAoBQCgFAYvbO2o8MLErzhF0Um2m7M3Quh9dtKi5wTtKSXy7ElF2uk2ajNjw7FnkVmO85lGnAAcB1es7yTXQp18LTWk4/qjTnTrz1yv9D475T+NfeFWfjcP/vX6oh+Gq7KLPkNzm4kJ0i13HV0L16Ho4GreWxDitdy9RYADQcAKnZLYhdvcVkwKAz/JLdP7a9gVzMV6h0KHBGwVrlhNAKAUAoBQCgFAKAUBBoDivdH+scT+V+xHVTOlDijsuE8nH7CdkVOOxpVebLakVE0AoBQCgFAKAUAoBQGJxV+emymx5qLLfdfPPa9eL/qlxVajn21v8XR1cBrFmO2XHMDKDzgFtDK6veQ7zGFJyxjdY63vvFieb1Wt0+Sp9hXfva+33Nump63J2QkvOEvzoXKecErhryFwVKWJAULfdp433bB1atgHTgsLa9/a/wC9zFOMtcxr+B8nF7CdkV9boK1OPwjyNb1H8l1XFQoBQGf5Jbp/bXsCuZivUOhQ4I2CtcsJoBQCgFAKAUAoBQCgINAcV7o/1jifyv2I6qZ0ocUdlwnk4/YTsipx2NKrzZbepFQvQyL0MC9AL0MigsKGBegJoBQGJxV+ely6HmorevPPavFf1Xl7tHNtrf4ujrYDgzH7MSUF8ylRlABYqc8v2nAUmyDQa+MddWGU1zur4jAVFT7CWm9lbT7m1TU1e5Oyo5RIS6sq2IbO6Nzj5hldAhOVQoI8axNx0VHq2JwNSnTjho6r6W08PyKakm7mvYHyUXsJ2RX12h6UfhHkK/qP5ZdVxUKAUBn+SW6f217ArmYr1DoUOCNgrXLBQCgFDIoYFAKAUBNARQA0BxXuj/WOJ/K/YjqpnShxR2XCeTj9hOyKnHY0qvNnPcfNLGm15UxU6vhp7YVWlzI5OHjdcO0b3Dh3kIAHjaix0qJektFb2PU2LxME2NaR3bBhkSdQzmXCM2FjlM0TgljHmkylfsizA2BpqYtHR+54sVygxEWE2e8ZkkEMWGxW0pCQ5ZZArPE5LAgFGlkFgfJoLWNLmVBNu5uPKPaDxwRvDrnlwyFxb/jjmmRHlF9LhW0voCQTcAipNlEIq9maty1xs+EnwMOHeQpJNhzI0krHmz30iqrn6RjkDMCDcWTQCxvF6F1NKV7n1jOVjgYfEPDqi7WICzSKj95qRfLazq+TQtfLfSmYKmtV8H1g+XU7cwskWFjeYO8UhxSvCEWLOA7LqjtwB3gMfsmmYw6MUZzkhtObENjufMZyYiSOIJvVECi3WL28biS27QCUWV1YpWsbFUikUBiMS155wpGYRRDpyktORcfiDXi/6pcVWoueq1v8aHVwKeRmP2XDMpcOCBl0Z5BIzyknM4AFljAtYb+FgFF+V1TEYCrGCw61W/tp4+Tbgpq59bKglErFw4SxDB5A+d89w6AE5Fy3FjY7tBas9VxGBqU6ccNGzT/bwxTjNN3NY2Zi0ZIlV1LZB4t7N4oAPinWvrGGrU5Qik9bHlsTh6kZOTTtc9tbZqCgFAZ/klun9tewK5mK9Q6FDgjYK1ywwfKLGYiOXBJhnhXnpHjcywvLbLh5Zgy5ZE8yVt9699LGLbLacYtNswWI5T41DIgigklgnihmjjDjvgSwidWgdmHNNluMrB7m2tYzMs7UbXPbHytAbFys8ZwseHhnSylJA0jzxtDI7PlDB8OVtZbFrH6JuzGHSS0+p7+Ru3e/sMsjGMyKzxzcyc0fOIbExtc3UgqwN9zVmLuiFSGSRiNm8sJFaaPEqJZVlxiRDDxmNWTCIjOzc5IwBPODS9YUiyVJPVHoj5dxFHkMMwAhw8635vxosQzKjkhrIoKkktaw1NM5jsO5Th+6Lh5FiaKOV1Zo0cqE/wCN5XaOJLMwz3eNhdLjjemcdhmQ2FyuixkzxRxzAAyhZGTxH5p8j2I+jre17Xsei1ZUrkZ0cqubFUikGgOK90f6xxP5X7EdVM6UOKOy4TycfsJ2RU47GlV5s8GG5O4SOTnY8NAstyecWJA9zvOYC9z01nKjHcla1z04bZkMTySRxRpJJrK6ooaQ9LsNW3nfSyIuTatcpGwsMFlUYeHLIFEy80lpAgsgcW8YADS+6lkZzs9cGEREEaIqxgZQgUBQtrZQu61uFLIw5O9zzQ7Ew6RvCkEKxPfPGI0CNffmW1jSyM55XuUDYEfPRS5n/wCIOuHi/wCMRRK8axsqqqg2sm4k7z1WxlJd12sWpsLDLEIRh4REGzc2IkyZ73DZLWvcb6zZGHUk3e56IMBFG0jpGivIbyMqqGc9LMNW3caWRFybVmz01kiYfbG2ObukRBk+0d4j9f3ugfieg6WKxSox05exbGBj9j5jztj42RLMddS82p6ddeuvF9cqZuzKeusrr+60OphOLsWbNw0qZ8xYAjTnJTKTJc3db/Qjtay79Te1tdbqmLwNVQVCG27Wmng2KcZa3I2ThpVkZnLBSCGV5TKGfMCskYP0Fy3FtNeAtrHquKwNWnBYaNmvpb+RBSV7moRwf8cZAv4qFl6bKPGHQwtv6vxHoVWlGo7Oz9mXUa0bZKqumfWHx+Qxo5JViFjkN75+EcgtoTwJ3nQ2Ns3qemdU7z7VXkcXq3SY0V36LvF/sZOu6eeFAZ/klun9tewK5mK9Q6FDgjYK1ywxe2dijEtA3PTRGIs0fNGMeMyNGWOdW1yO4/8AY8bEYauThPKeeDkvFGkSRvKuSbn2bOGeaW1maZ3BLXGmltLAWsKxlJd1+5GM5KYeScTgMkhkhlk5sgLM8BYxc6hBDWLHXQ6A3uAQyhVZJWPVs/YqQz4mdXkLTlGlRmBjDIoQMi2uDlAG/hRIxKpdJGJg5Dwq4kM2JZ74kks0XjHFIqTEhUG/m1OlrEUyku87WsSOQ2HyquefxYsNEhzpdVwsnOQMPFtmB6dD0UyIz35X2MK3c2C4mOWGd0EZvCxdmeIsWeTRrhizuxJ00bcbaxyak1iNNUbVsbk3DhHkaJpSGZ3WN5C0cRkYs/NIdFuSek/qaklYpnUcjMVIrBoDivdH+scT+V+xHVTOlDijsuE8nH7CdkVOOxpVebLakVCgPqMaisS2LKS/Ojme2uUMk+24oIpnjhwweSYI2soiW7RhPtlmIXLvsDaxqo3UldnQ9l7WixcRkhvYHKQQAQbBrEepgfURWVuV1bODsX1aaQoAaAw+19plbpEfG+238HUOlv6foK0sVilSjZbl0YGusLaD/en+tcGo23qWMyOxQf8AltociWPQc01q43WGlGjm2u9P7o38Jxdi3ZsMoL3XIMoFyVOeXjJZb2HUbnrNgaj1bF4Gsqaox1Vr6W08F9OM1e5Oy4JVkJcFVsQ12Dc5IXFpAF3AKLa6m4vuqvq+KwVWnTjh1qvpay8fUU1JXuaxgvJx+wnZFderzZWfOIwwa+gN9HU7nHQeg9f+idGq4s2aNbKsstmfGBxeqqxJDX5pzvawuUe+6Qa9ZAJ4GvZ9N6h3lknyRwOqdNVF9ylrF/sZCuwcUz/JLdP7a9gVzMV6h0KHBGwVrlgNAaJ3YeUUmGghgw75JZiAGDZSouFHjDVRmN7/AHTVVzoWWiNn5O7WjNsKXeSaJArvIBeUqq5nB+1fOp9TA1gk0tjKVcjny3JoRFARQCgJoCDQHFe6P9Y4n8r9iOqmdKHFHZcJ5OP2E7IqcdjSq82W1IqJoApsaxLYnT5I4PyLZJp9oSYhMBMZHAKY6YxMdWcvEcj7y2psNw1qo6COich3aORoiqqGR7qr84qmCbIgWSwzDm3QXtfxRWUa03o0bnVpqi9AYfaePJJSM2A0dx08UQ9PSeG4a3y6WJxORWjuXwp+7MMUCiwAAG4AWA9QrjSety0871QyLMhsYEiUKbHIlj0HNNY1yesOKVByV0nK/wAXRv4PiyzZsEqmS4yrlsCz847y3OaQjcFtlAFyeGgUVV1XF4GtGmqEdt9LaeC+nGa3PrZWHlWRi9wtjmzSGQu5e4db3yKFuMvq0Fqh1fFYKrCEcPGzX0tp4M04yV7msYLycfsJ2RXYqc2VItqsmeabDhs4IuDvF7X4hgfsuCLhuodVtujXcGnclCejhLZ+x94PEm+ST6WuU2tnA3gjgw0uOu4uDXtOnY1YiFnv/k871LBdieaHH/BtfJLdP7a9gUxXqEKHBGwVrlgNAcd5dzc5t7Dq5gyxIhAxT5IDaJnCyNY2uWNtDraqWdGOxmdmKMPiEkhiwsSZoGC4SfnojnlMM7AZUyErKvi2t4goiNTSWh0ZpQDYsASbAEjU9A69DVpptO7NV2JypkmxMaOqiOdsasAUHNH3lKsbGRibNnzE6AZbAeNe4wpalkqaS+D42lyqfCY4x4oqmFMUsiyGJ1GZAhWNJbkSyEc4SmVbWFixFqw5WZlUlKN0ZDZHKLnYcXLJlPMtJdInWRhGsYdQSDlLkX42uCASBc5TIyhqkjw+HkeVDzE5LjCNGq8yWKYy4gZruAvjLlIubXB1F7Yzkuw/J7dk8qRPLFEYZI2kXEkZjGQGws/MTIcpP2tx41lSuRlSsmzYTUilnFe6P9Y4n8r9iOqmdKHFHZcJ5OP2E7IqcdjSq82W1IqJoCUFyKxLYspc0cU5HKuFn2lhp5I4ysxyh8G2Lz5SyFlCm6iwU6j7Q9VVXS3OhFXN35JxXxTZLFIoWLMqCNS+ImzpaMfR8RAcvC+tSRqyWjZuVWGsYjHYoyXVD4moZh9r7qn+HpPHh01p4ivbSJsU6dtWeBlAAAFgNABpYcAK5cvJazzS1TIgeV6pkYZkNjAkShTY5Eseg5prGuP1iUUqDkrq8rryro6GD4Ox97Nw8ymTNdRlABaZpi0uuaQBtETdZfXcDjV1TF4GqoKjC1t9LaePqXU4yW7J2ThJUkJe4WzBgZpJs7llIkXP5NQoIyi2pOg3mPVcZgq9OEcPCzW7sl/b6mYRkr3NawXk4/YTsiuxV5sqRbVZJHyfpDrBv+BFv6mprYPc+cRhg4HAjUHdqL2N+BFzY9Z4Eg7OFrypSVmSdmnGS0M9yFxRPPxyWEgZTbdnUIo5wDgL7xwPEizH1EcSq6UvexxquH7Okdvb7G1iplANAco5cxDDbdwszsqRyxAZ3i55QcjxFea0za5BYfxiqjpQV7I9b4OOSWFYmWYyzQLph3w4CpIJpyYpCb2jUEG1vGAHGitbQhPkdGhwqIboirw8VQNOjThViNOUncxUfJXDrI8ic4jMxYZJGUIWdHl5tRookaNM43G3Wb4yol3ZWsXJyfi50yuZJTmd41mkaRImkFnMSNcLpoP4QSFsCQc5THclayLRsaIJiEAIWcuZMvinx0CHKRu0H9aWMdx3TMSvIfDAxnNN4gwqqOc0y4QkwKbDgTe+/rrGVE+8z2YLkxFFLFKrSlo++MuZ7g98yc7MGFtbuc1FFEXVbVjNGpFbOK90f6xxP5X7EdVM6UOKOy4TycfsJ2RU47GlV5stqRUTQEx7xWJbFlLmjnPL2A7Pxpx0TKiyxOuI3XJUAeKvSwCa2NsnAkVS0zcqNrRe5svJTBLgsKDiXRZp2Ms2ZlXxmAyxrc2siBF00uCeNST1IzjaFj5n5Q4WW476w4Tdbn4wXPHjcJ2vVvhWqeyI0qNtWeeXbeF4YiD8Jo/81z5Rd7lsjzSbYw/n4f8AtT/NUOLIM88m1IPPRf8AYn+aqlTl4I2PO+0IvOx++v8AmqXTl7Iw0e/Y+PitLaaIEogBLroc0vX1g/jXK6rScuzeDaTd0l7XX+TewnBluzsUFL5pkUZbLmnWQl95cXPir93XfvtYB1WVCsodijK6ev5WtPG2pdBNXuyNlYwLITJMgTKb5sQkmZy1wy/wKqi1uN78NY9WjQrwhHDUmpe/5Wv7CF1e7MJgvJx+wnZFb1XmyCLarJI+W3r6yPwyk/2FSXFh8i5KlEyxNAxs0LBJl1icgkX6HAtdTuPUTW5hsQ6bK5q6yvY2nZnKCORBzrLFINJEdgtjxK5vpL0H/T6KnVjNXRyqlFwZk4MQkgJjZWG4lWDC/RccdatuVNNbmud07YnP4aKaPKJsO6PGWsBbMAwJ0OhyuACDdBaqWdC9op/Q8nc+ibGTTY+Y5guaHDndc/8AnmsNNSFQcQEPA020MU1o2zc6uRoPdk0MCgFAKAUBBoDivdH+scT+V+xHVTOlDijsuE8nH7CdkVOOxpVebLakVE0BKbxWJbFlPmjjvKdJ9uYnGDDozw4dXVGDqqiQeTJzasNGbKBrdd1VG6ld3N47l23u/tmQufpx3hkt0x2yE9ZQofxrK3MVeBn2woA8VVHSLeoadHq49VyaVKebY16ddrRmOxEQH2bfhXOqJxdmbF01dHjkUdArWlIweWUVRJkGV4fCtKwCjxfttwA00HSxv+G88AefjMasPDV/m9kW0aMpu/sbBh4FjFkFhv8AWeknia8nWxNWrLNKTOnGCirI+5JQoLMQAASSTYADeSTuFQg6kmlFtszsa5tTapluqG0fHfd/8J1cfVofQ4LCdlZ6msvnb/kpnK5jzW7oYSPl3AFyQB0nT+tSUZPZGSsMXK82rPrfxRpuYaO1lP61dChJrXQkqUm72PdFgpW35F9d3P6Cw/n+lXww8Vu7l6oP3PbFswXUFnck+KubIL7ySUAIUC+8n1E2rbo0VJ5UiurGFGOZ7mxbM2akAOQDM2sjAAFiP7Dhe/SSSST2oQUFZHBrVXUldntNTKtzQO6dtSSaXDbOwqs8kuUyKhUMF3tq3iiyBm10uVqpm8tbI8vcknbB4zaOzJRlKNz0SlsxAYJdSw0YhGi16b1gs2R0mrkc2W5NDAoBQCgFAQaA4r3R/rHE/lfsR1UzpQ4o7LhPJx+wnZFTjsaVXmy2pFRNAU4y/NyZfpZHy+vKbfzrEtiylyRxXuctAcM5mjwrNnbOcRJiE3gWBshjtY9N+mq8rexvX00N/wC5nh1ijxKIoVQYdANLmPxvWdBWVua9702zcKsNYrmgV/pD1dV6hOnGaszMZOJhsbhGTXevT/nork18O6evsbEamZHhgwxmJsbIL5mFrk9CcLjieG7fe3A6j1GOGVo8/wDHybdGhnd2ZmKIIAqiwG4V5GpVlVk5Se50UraI+MXiUiVnkYKo3k/yAHE9Q31KjQnWmoQjdmG7amp7R22JmsDdARlRAW1G4uVuL8QDoOu169RhOn/h1e35vd/Yry1KmyPKJHO5be239lvf9RW6qcFu7mzDp9R76Fi4cn6TnrCgKLevVv0I/CrEoL2NmOAgtZanpw+GRTcKL9Jux95tasUn7F0aMY7I9yNUtWGrH1LiAikn8BxY8AP9/wA1dRpSqyUYo1sRVjSg5yZ7+SrM3Ps9icygfdXKDlXja+uu/wDkO9+HVF2R5ari5Yj8/wChnxWSgGgON7RZTt/G8+sbWVObEzTKtuZhNwYQ32T9rT8artfY6UNEbByZgiG0ongSBcxkDHDkuhAw27OQD9Iag8axay1K1JuZ0SrTTluTQiKAUAoBQEGgOK90f6xxP5X7EdVM6UOKOy4TycfsJ2RU47GlV5stqRUTQEx7xWJbFlLmjmWKwEuysbiVw8gjgxIaVI8gYE38Yb7rlJIFtwZNCAba95ZlY6DqRjF3Ns5B4PJhWkN7zuZBe2iALHHbqKoGt98+oWLc1mrUjP1aagrF0ZsYyacy3Cn/AI+LcXH3TwXr48LCxPk+tdeVK9ChrL3fsv8Ak6OGwt/zzPsC2g06B/avCSlKTu3dnUSS2KsTiFjUs5sP5k8ABxPUKvwuFq4moqdKN2/+3ITnGEc8nsaft2dpyjyAZEcFEt9EMuS7bwz5mvfQAbuJP0el/TscBgpSTbqNK7/g0MD1LuYyMf8A1ehRXGv5PaJL2RYjVJWMNFyGpplbRepqaZBosMoUXO7+/ADpPVV1KnKpLKjXrVI045pOyPNcsczb9bD+EX0Hr0Fz09Vq9hgsHHDwXn3PCdQx7xVR20j7fc2Dklun9tewKhivUMUPTRsFa5YKA0fuibIeKbDbRw7828eWOZgobxWOVCQdNS5S/wB8E6LprzutUdOElGzfg9HI5GxGNmxEhzc2uXMAFDSSW+zrlIjRbj/7ON6lfRFUXmbkbhVxpvcmhEUAoBQCgINAcV7o/wBY4n8r9iOqmdKHFHZcJ5OP2E7IqcdjSq82W1IqJoCUOorD2J03aSbNX5X7Pmxs8ECrlg3yzaEBT9MDjmIGUe1fhVdmbcpJy30NrCqqBUsAoAUDgBoAPwrMVqKsk4aMpqw0ka3ituxyFlYPkBIIyE57G120tl03cePRXH6rQ6lWj28LDT3ldL9DaoTw9N3m9T6//uxdEn/W1eRf9LdUevb/APpfc3v/ACGH/wBx8ScoIhbSQk6KMjC5tcC50G7fUof0n1FySlBJfKMPqGHs2mYrETtI2Z7X3ADco4gX/meP6AfRukdFodOpZYay9292cDF42deV9l48lMqBgyncQQfURY115JTi01oakJOM1JaM8MROob6Q0brPA/iLH8a+fY7DSw9Zwfz/AGPpvT8XHFUI1F8P5LAa1EbpahqaZFl3OAAkmwq6CcpKMVdlFScYJyk9EfCgsczf+o/hFtb/AHj/AE06SfYdNwCoQzS1kzwnVepSxM8kNIosrqnHM/yS3T+2vYFczFeodChwRsFa5YKAxfLB5ThimHj5xnspAIFgfXwOgvwBvVVtTdc04WuX8l9kjB4dYyQzkl5mAtnka1zboAAUdSisWdyalFRtc9tXGg9yaGBQCgFAKAg0BxXuj/WOJ/K/YjqpnShxR2XCeTj9hOyKnHY0qvNltSKiaAUAoBQEUBoA4+tu0a6tD00aFf1JCriopxO+P2x2WqE/b5+5ZHaXx/KLqmVigKMRBfxl+kNOphfcfxOh6+uub1LARxdO17SW32Or0vqcsFU8xe/3PMkgJtubiptmH4f33V4rEYWrRllnG3+D32GxdKvDNCV7/qfZlC7/AFAbyT0ADUnqFYpUp1HaCJ1q8KUbzZdEhJDMLW+iv/6br6uGv4eu6Z0zsf6lTk/Y8P1fq/4n/TpcF+5fXaOCCbb/APeioykoq7JRTk7I2jk5gmiRy+hchsvFQFAF+vTdwrlVpqc7o6EI5YWMxVZMUMCgFAKAUAoBQCgFAQaA4r3R/rHE/lfsR1UzpQ4o7LhPJx+wnZFTjsaVXmy2pFRNAKAUAoCKA0AcfW3aNdWh6aNCv6khVxUU4nfH7Y7LVXP2+fuWR2l8fyi6rCsUBNAVyxK4syhh0EA/1qMoRkrNE41JRd4uxEWHRPoqq+oAf0rEacYcVYzOpOfJtllSK/clVJICgsTooG8nfYfpUZzjBXZOEHN2Nm2PsYRWeTWS2g+yl9+XpNtL+u1gTfmVazqM34QUEZgCqiZNDAoBQCgFAKAUAoBQCgINAcV7o/1jifyv2I6qZ0ocUdlwnk4/YTsipx2NKrzZbUiomgFAKAUBFAaAOPrbtGurQ9NGhX9SQq4qKcTvj9sdlqrn7fP3LI7S+P5RdVhWKAUAoBQH3DC0jZIxdjuBNgB0sdbDrseq50qqrVVNFtOm5m2bK2UsAv8ASkIsz9W/Ko+yNBpxsL3rlzqObuzejFQVkZComSaAUAoBQCgFAKAUAoBQCgINAcV7o/1jifyv2I6qZ0ocUdlwnk4/YTsipx2NKrzZbUiomgFAKAUBFAaAOPrbtGurQ9NGhX9SQq4qKcTvj9sdlqrn7fP3LI7S+P5RdVhWKAUAoD0YLBvM2VOH0mIJVfXbefu/0Gta9auoaLcvpUHLV7G27PwCQrZB7TG2Zj0sf7bhwrmyk5O7N5WSsj1VgwTQCgFAKAUAoBQCgFAKAUAoCDQHFe6P9Y4n8r9iOqmdKHFHZcJ5OP2E7IqcdjSq82W1IqJoBQCgFARQGgDj627Rrq0PTRoV/UkKuKinE74/bHZaq5+3z9yyO0vj+UXVYVigFAe3ZmzWnPFUH0n6baZUvoTfeeHr0rTr4i2kdzapUL6yNtwuHWNVVBZRuH9yeJ6zvrQeruzb+hdQwKAUAoBQCgFAKAUAoBQCgFAKAg0BxXuj/WOJ/K/YjqpnShxR2XCeTj9hOyKnHY0qvNltSKiaAUAoBQEUBoA4+tu0a6tD00aFf1JCriopxO+P2x2Wquft8/csjtL4/lF1WFYoDKbJ2OZrNICI+AuQz/iNQvXvOnDfoVsRfSBu06KWsjakQKAAAABYAaAAbgBWmbB9UMCgFAKAUAoBQCgFAKAUAoBQCgFAQaA4r3R/rHE/lfsR1UzpQ4o7LhPJx+wnZFTjsaVXmy2pFRNAKAUAoCKA0AcfW3aNdWh6aNCv6khVxUU4nfH7Y7LVCft8/cshtL4/lFrG2/T/AHSpSkoq7IRi5OyM9sjYd7PONPsxkfzkB3+zw467ubWruei2N+nSUNfc2KtctJoYFAKAUAoBQCgFAKAUAoBQCgFAKAUBBoDivdH+scT+V+xHVTOlDijsuE8nH7CdkVOOxpVebLakVE0AoBQCgIoDnJxkYLAyICGe4LLp4xrqUZLItTSrRbqS0HfsfnE99f8ANW5o+SrLLwVvOrtEsbB2L6KhDMfFbcB1a1VUqRir/UtpQbuvp9jcdjbGEZEkmsnAaZUv0dLW0J/S1zfQrVnUf0NqnTUEZkCqiwmhgUAoBQCgFAKAUAoBQCgFAKAUAoBQCgINAcV7o/1jifyv2I6qZ0ocUdLwvK7AZI747CfRW/8A8mH+EfeqSkkjXnSlKV0W+F2z/TsJ8TD81ZzIr7Eh4XbP9OwnxMPzUzIdiQ8Ltn+nYT4mH5qZkOxIeF2z/TsJ8TD81MyHYkPC7Z/p2E+Jh+amZDsSHhds/wBOwfxMPzUzIdiZA5XbP9OwfxMPzUzIz2qhPhds/wBOwfxMPzVjMjPaqDwu2f6dg/iYfmpmRjtTHhds/wBOwnxMPzVnMh2JDwu2f6dhPiYfmpmRjsSHhds/07CfEw/NTMh2JDwu2f6dhPiYfmpmQ7Eh4XbP9OwnxMPzUzIdiQ8Ltn+nYT4mH5qZkOxIeF2z/TsJ8TD81MyHYkPC7Z/p2E+Jh+amZDsSHhds/wBOwnxMPzUzIdiQ8Ltn+nYT4mH5qZkOxIeF2z/TsJ8TD81MyHYkPC7Z/p2E+Jh+amZDsSHhds/07CfEw/NTMh2JDwu2f6dhPiYfmpmQ7Eh4XbP9OwnxMPzUzIdiQ8Ltn+nYT4mH5qZkOxIeF2z/AE7CfEw/NTMh2JDwu2f6dhPiYfmpmQ7Eh4XbP9OwnxMPzUzIdiQ8L9n+nYT4mH5qZkZ7EjkPL7bOHkx+IaOeF1PN2ZJEZTaFAbEGx1BFVtm3GLSP/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spcBef>
                <a:spcPct val="50000"/>
              </a:spcBef>
              <a:buFontTx/>
              <a:buChar char="•"/>
            </a:pPr>
            <a:endParaRPr lang="en-US" sz="2400">
              <a:solidFill>
                <a:srgbClr val="000000"/>
              </a:solidFill>
              <a:latin typeface="Times New Roman" pitchFamily="18" charset="0"/>
            </a:endParaRPr>
          </a:p>
        </p:txBody>
      </p:sp>
      <p:pic>
        <p:nvPicPr>
          <p:cNvPr id="904202" name="Picture 10" descr="http://xlab.me.berkeley.edu/muri/MURI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1314450"/>
            <a:ext cx="1643357" cy="140724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2400" y="1382542"/>
            <a:ext cx="13716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pic>
      <p:pic>
        <p:nvPicPr>
          <p:cNvPr id="904205"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1000" y="3357265"/>
            <a:ext cx="1515820" cy="1469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6187" y="3363248"/>
            <a:ext cx="2199174" cy="1525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descr="wiremesh"/>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028" t="13902" r="22695" b="13097"/>
          <a:stretch/>
        </p:blipFill>
        <p:spPr bwMode="auto">
          <a:xfrm>
            <a:off x="5665909" y="3557532"/>
            <a:ext cx="1461229" cy="1136511"/>
          </a:xfrm>
          <a:prstGeom prst="rect">
            <a:avLst/>
          </a:prstGeom>
          <a:noFill/>
          <a:extLst>
            <a:ext uri="{909E8E84-426E-40DD-AFC4-6F175D3DCCD1}">
              <a14:hiddenFill xmlns:a14="http://schemas.microsoft.com/office/drawing/2010/main">
                <a:solidFill>
                  <a:srgbClr val="FFFFFF"/>
                </a:solidFill>
              </a14:hiddenFill>
            </a:ext>
          </a:extLst>
        </p:spPr>
      </p:pic>
      <p:pic>
        <p:nvPicPr>
          <p:cNvPr id="904206"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42840" y="3607951"/>
            <a:ext cx="698461" cy="56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7"/>
          <p:cNvPicPr>
            <a:picLocks noChangeAspect="1"/>
          </p:cNvPicPr>
          <p:nvPr/>
        </p:nvPicPr>
        <p:blipFill rotWithShape="1">
          <a:blip r:embed="rId11" cstate="print">
            <a:extLst>
              <a:ext uri="{28A0092B-C50C-407E-A947-70E740481C1C}">
                <a14:useLocalDpi xmlns:a14="http://schemas.microsoft.com/office/drawing/2010/main" val="0"/>
              </a:ext>
            </a:extLst>
          </a:blip>
          <a:srcRect t="19676" b="-967"/>
          <a:stretch/>
        </p:blipFill>
        <p:spPr>
          <a:xfrm>
            <a:off x="4343399" y="5278781"/>
            <a:ext cx="1569097" cy="1275524"/>
          </a:xfrm>
          <a:prstGeom prst="rect">
            <a:avLst/>
          </a:prstGeom>
        </p:spPr>
      </p:pic>
      <p:pic>
        <p:nvPicPr>
          <p:cNvPr id="30" name="Picture 29"/>
          <p:cNvPicPr>
            <a:picLocks noChangeAspect="1"/>
          </p:cNvPicPr>
          <p:nvPr/>
        </p:nvPicPr>
        <p:blipFill rotWithShape="1">
          <a:blip r:embed="rId12" cstate="print">
            <a:extLst>
              <a:ext uri="{28A0092B-C50C-407E-A947-70E740481C1C}">
                <a14:useLocalDpi xmlns:a14="http://schemas.microsoft.com/office/drawing/2010/main" val="0"/>
              </a:ext>
            </a:extLst>
          </a:blip>
          <a:srcRect t="27199" b="26655"/>
          <a:stretch/>
        </p:blipFill>
        <p:spPr>
          <a:xfrm>
            <a:off x="6167437" y="5562600"/>
            <a:ext cx="2596652" cy="991705"/>
          </a:xfrm>
          <a:prstGeom prst="rect">
            <a:avLst/>
          </a:prstGeom>
        </p:spPr>
      </p:pic>
    </p:spTree>
    <p:extLst>
      <p:ext uri="{BB962C8B-B14F-4D97-AF65-F5344CB8AC3E}">
        <p14:creationId xmlns:p14="http://schemas.microsoft.com/office/powerpoint/2010/main" val="19108599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90600" y="0"/>
            <a:ext cx="8051800" cy="762000"/>
          </a:xfrm>
        </p:spPr>
        <p:txBody>
          <a:bodyPr/>
          <a:lstStyle/>
          <a:p>
            <a:pPr eaLnBrk="1" hangingPunct="1"/>
            <a:r>
              <a:rPr lang="en-US" altLang="en-US" sz="3200" b="1" dirty="0" smtClean="0">
                <a:solidFill>
                  <a:srgbClr val="990099"/>
                </a:solidFill>
                <a:latin typeface="Times New Roman" pitchFamily="18" charset="0"/>
              </a:rPr>
              <a:t>Meta-Pixels Mosaic Tuned to Fingerprints</a:t>
            </a:r>
            <a:endParaRPr lang="en-US" altLang="en-US" sz="3200" b="1" dirty="0" smtClean="0">
              <a:solidFill>
                <a:srgbClr val="990099"/>
              </a:solidFill>
            </a:endParaRPr>
          </a:p>
        </p:txBody>
      </p:sp>
      <p:pic>
        <p:nvPicPr>
          <p:cNvPr id="25603" name="Picture 3"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4" name="Group 30"/>
          <p:cNvGrpSpPr>
            <a:grpSpLocks/>
          </p:cNvGrpSpPr>
          <p:nvPr/>
        </p:nvGrpSpPr>
        <p:grpSpPr bwMode="auto">
          <a:xfrm>
            <a:off x="642938" y="2701925"/>
            <a:ext cx="2716212" cy="2597150"/>
            <a:chOff x="5334000" y="3479006"/>
            <a:chExt cx="3505200" cy="3341687"/>
          </a:xfrm>
        </p:grpSpPr>
        <p:sp>
          <p:nvSpPr>
            <p:cNvPr id="32" name="Rectangle 31"/>
            <p:cNvSpPr/>
            <p:nvPr/>
          </p:nvSpPr>
          <p:spPr>
            <a:xfrm>
              <a:off x="5334000" y="3479006"/>
              <a:ext cx="3505200" cy="33416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 name="Rectangle 32"/>
            <p:cNvSpPr/>
            <p:nvPr/>
          </p:nvSpPr>
          <p:spPr>
            <a:xfrm>
              <a:off x="5715555" y="3734274"/>
              <a:ext cx="456406" cy="4699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 name="Rectangle 33"/>
            <p:cNvSpPr/>
            <p:nvPr/>
          </p:nvSpPr>
          <p:spPr>
            <a:xfrm>
              <a:off x="6476841" y="3726538"/>
              <a:ext cx="458231" cy="471859"/>
            </a:xfrm>
            <a:prstGeom prst="rect">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 name="Rectangle 34"/>
            <p:cNvSpPr/>
            <p:nvPr/>
          </p:nvSpPr>
          <p:spPr>
            <a:xfrm>
              <a:off x="7238126" y="3722671"/>
              <a:ext cx="458232" cy="4699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 name="Rectangle 35"/>
            <p:cNvSpPr/>
            <p:nvPr/>
          </p:nvSpPr>
          <p:spPr>
            <a:xfrm>
              <a:off x="8001238" y="3722671"/>
              <a:ext cx="456406" cy="4699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 name="Rectangle 36"/>
            <p:cNvSpPr/>
            <p:nvPr/>
          </p:nvSpPr>
          <p:spPr>
            <a:xfrm>
              <a:off x="5715555" y="4546489"/>
              <a:ext cx="456406" cy="4699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 name="Rectangle 37"/>
            <p:cNvSpPr/>
            <p:nvPr/>
          </p:nvSpPr>
          <p:spPr>
            <a:xfrm>
              <a:off x="6476841" y="6132244"/>
              <a:ext cx="458231" cy="471859"/>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 name="Rectangle 38"/>
            <p:cNvSpPr/>
            <p:nvPr/>
          </p:nvSpPr>
          <p:spPr>
            <a:xfrm>
              <a:off x="8001238" y="4534886"/>
              <a:ext cx="456406" cy="4699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 name="Rectangle 39"/>
            <p:cNvSpPr/>
            <p:nvPr/>
          </p:nvSpPr>
          <p:spPr>
            <a:xfrm>
              <a:off x="5715555" y="5358705"/>
              <a:ext cx="456406" cy="471859"/>
            </a:xfrm>
            <a:prstGeom prst="rect">
              <a:avLst/>
            </a:prstGeom>
            <a:solidFill>
              <a:srgbClr val="ABBD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 name="Rectangle 40"/>
            <p:cNvSpPr/>
            <p:nvPr/>
          </p:nvSpPr>
          <p:spPr>
            <a:xfrm>
              <a:off x="6476841" y="5352904"/>
              <a:ext cx="458231" cy="469924"/>
            </a:xfrm>
            <a:prstGeom prst="rect">
              <a:avLst/>
            </a:prstGeom>
            <a:solidFill>
              <a:srgbClr val="D9E7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 name="Rectangle 41"/>
            <p:cNvSpPr/>
            <p:nvPr/>
          </p:nvSpPr>
          <p:spPr>
            <a:xfrm>
              <a:off x="7238126" y="5347102"/>
              <a:ext cx="458232" cy="471859"/>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 name="Rectangle 42"/>
            <p:cNvSpPr/>
            <p:nvPr/>
          </p:nvSpPr>
          <p:spPr>
            <a:xfrm>
              <a:off x="5715555" y="6172855"/>
              <a:ext cx="456406" cy="4699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 name="Rectangle 43"/>
            <p:cNvSpPr/>
            <p:nvPr/>
          </p:nvSpPr>
          <p:spPr>
            <a:xfrm>
              <a:off x="7214394" y="6141913"/>
              <a:ext cx="456406" cy="469924"/>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 name="Rectangle 44"/>
            <p:cNvSpPr/>
            <p:nvPr/>
          </p:nvSpPr>
          <p:spPr>
            <a:xfrm>
              <a:off x="8001238" y="5347102"/>
              <a:ext cx="456406" cy="471859"/>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 name="Rectangle 46"/>
            <p:cNvSpPr/>
            <p:nvPr/>
          </p:nvSpPr>
          <p:spPr>
            <a:xfrm>
              <a:off x="8001238" y="6161252"/>
              <a:ext cx="456406" cy="4699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 name="Rectangle 47"/>
            <p:cNvSpPr/>
            <p:nvPr/>
          </p:nvSpPr>
          <p:spPr>
            <a:xfrm>
              <a:off x="6502400" y="4542622"/>
              <a:ext cx="456406" cy="469925"/>
            </a:xfrm>
            <a:prstGeom prst="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 name="Rectangle 48"/>
            <p:cNvSpPr/>
            <p:nvPr/>
          </p:nvSpPr>
          <p:spPr>
            <a:xfrm>
              <a:off x="7214394" y="4529085"/>
              <a:ext cx="456406" cy="471859"/>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pic>
        <p:nvPicPr>
          <p:cNvPr id="25605" name="Picture 57" descr="Fig_ProteinIR_parts1-0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38" y="914400"/>
            <a:ext cx="474186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606" name="Straight Arrow Connector 9"/>
          <p:cNvCxnSpPr>
            <a:cxnSpLocks noChangeShapeType="1"/>
          </p:cNvCxnSpPr>
          <p:nvPr/>
        </p:nvCxnSpPr>
        <p:spPr bwMode="auto">
          <a:xfrm flipH="1" flipV="1">
            <a:off x="914400" y="2133600"/>
            <a:ext cx="258763" cy="969963"/>
          </a:xfrm>
          <a:prstGeom prst="straightConnector1">
            <a:avLst/>
          </a:prstGeom>
          <a:noFill/>
          <a:ln w="222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07" name="Straight Arrow Connector 11"/>
          <p:cNvCxnSpPr>
            <a:cxnSpLocks noChangeShapeType="1"/>
          </p:cNvCxnSpPr>
          <p:nvPr/>
        </p:nvCxnSpPr>
        <p:spPr bwMode="auto">
          <a:xfrm flipV="1">
            <a:off x="3006328" y="1975363"/>
            <a:ext cx="114300" cy="1098550"/>
          </a:xfrm>
          <a:prstGeom prst="straightConnector1">
            <a:avLst/>
          </a:prstGeom>
          <a:noFill/>
          <a:ln w="222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08" name="Straight Arrow Connector 13"/>
          <p:cNvCxnSpPr>
            <a:cxnSpLocks noChangeShapeType="1"/>
          </p:cNvCxnSpPr>
          <p:nvPr/>
        </p:nvCxnSpPr>
        <p:spPr bwMode="auto">
          <a:xfrm flipH="1" flipV="1">
            <a:off x="1752600" y="2209800"/>
            <a:ext cx="84138" cy="884238"/>
          </a:xfrm>
          <a:prstGeom prst="straightConnector1">
            <a:avLst/>
          </a:prstGeom>
          <a:noFill/>
          <a:ln w="222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09" name="Straight Arrow Connector 15"/>
          <p:cNvCxnSpPr>
            <a:cxnSpLocks noChangeShapeType="1"/>
          </p:cNvCxnSpPr>
          <p:nvPr/>
        </p:nvCxnSpPr>
        <p:spPr bwMode="auto">
          <a:xfrm flipH="1" flipV="1">
            <a:off x="2296007" y="2199481"/>
            <a:ext cx="114300" cy="838200"/>
          </a:xfrm>
          <a:prstGeom prst="straightConnector1">
            <a:avLst/>
          </a:prstGeom>
          <a:noFill/>
          <a:ln w="222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5610" name="TextBox 17"/>
          <p:cNvSpPr txBox="1">
            <a:spLocks noChangeArrowheads="1"/>
          </p:cNvSpPr>
          <p:nvPr/>
        </p:nvSpPr>
        <p:spPr bwMode="auto">
          <a:xfrm>
            <a:off x="3806455" y="5510850"/>
            <a:ext cx="47855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indent="91440" eaLnBrk="1" hangingPunct="1">
              <a:spcBef>
                <a:spcPct val="0"/>
              </a:spcBef>
            </a:pPr>
            <a:r>
              <a:rPr lang="en-US" altLang="en-US" sz="1800" dirty="0" smtClean="0">
                <a:solidFill>
                  <a:srgbClr val="000000"/>
                </a:solidFill>
                <a:cs typeface="Arial" charset="0"/>
                <a:sym typeface="Wingdings" pitchFamily="2" charset="2"/>
              </a:rPr>
              <a:t>Pixels’ resonance frequencies  can be swept across vibrational resonances</a:t>
            </a:r>
          </a:p>
          <a:p>
            <a:pPr indent="91440" eaLnBrk="1" hangingPunct="1">
              <a:spcBef>
                <a:spcPct val="0"/>
              </a:spcBef>
            </a:pPr>
            <a:r>
              <a:rPr lang="en-US" altLang="en-US" sz="1800" dirty="0" smtClean="0">
                <a:solidFill>
                  <a:srgbClr val="000000"/>
                </a:solidFill>
                <a:cs typeface="Arial" charset="0"/>
                <a:sym typeface="Wingdings" pitchFamily="2" charset="2"/>
              </a:rPr>
              <a:t>Resonant and non-resonant pixels  additional data points for bio-sensing </a:t>
            </a:r>
            <a:endParaRPr lang="en-US" altLang="en-US" sz="1800" dirty="0">
              <a:solidFill>
                <a:srgbClr val="000000"/>
              </a:solidFill>
              <a:cs typeface="Arial" charset="0"/>
            </a:endParaRPr>
          </a:p>
        </p:txBody>
      </p:sp>
      <p:grpSp>
        <p:nvGrpSpPr>
          <p:cNvPr id="5" name="Group 4"/>
          <p:cNvGrpSpPr/>
          <p:nvPr/>
        </p:nvGrpSpPr>
        <p:grpSpPr>
          <a:xfrm>
            <a:off x="3810000" y="2631466"/>
            <a:ext cx="4267200" cy="2863439"/>
            <a:chOff x="4836633" y="1180659"/>
            <a:chExt cx="4267200" cy="2863439"/>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7076" t="6206" r="10922" b="16331"/>
            <a:stretch/>
          </p:blipFill>
          <p:spPr>
            <a:xfrm>
              <a:off x="4836633" y="1181952"/>
              <a:ext cx="4267200" cy="2862146"/>
            </a:xfrm>
            <a:prstGeom prst="rect">
              <a:avLst/>
            </a:prstGeom>
          </p:spPr>
        </p:pic>
        <p:pic>
          <p:nvPicPr>
            <p:cNvPr id="30" name="Picture 6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1371600"/>
              <a:ext cx="846138"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7"/>
            <p:cNvSpPr txBox="1">
              <a:spLocks noChangeArrowheads="1"/>
            </p:cNvSpPr>
            <p:nvPr/>
          </p:nvSpPr>
          <p:spPr bwMode="auto">
            <a:xfrm>
              <a:off x="7005675" y="1180659"/>
              <a:ext cx="175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smtClean="0">
                  <a:solidFill>
                    <a:srgbClr val="000000"/>
                  </a:solidFill>
                  <a:cs typeface="Arial" charset="0"/>
                  <a:sym typeface="Wingdings" pitchFamily="2" charset="2"/>
                </a:rPr>
                <a:t>Size determines natural </a:t>
              </a:r>
              <a:r>
                <a:rPr lang="en-US" altLang="en-US" sz="1400" dirty="0">
                  <a:solidFill>
                    <a:srgbClr val="000000"/>
                  </a:solidFill>
                  <a:cs typeface="Arial" charset="0"/>
                  <a:sym typeface="Wingdings" pitchFamily="2" charset="2"/>
                </a:rPr>
                <a:t>frequency</a:t>
              </a:r>
              <a:endParaRPr lang="en-US" altLang="en-US" sz="1400" dirty="0">
                <a:solidFill>
                  <a:srgbClr val="000000"/>
                </a:solidFill>
                <a:cs typeface="Arial" charset="0"/>
              </a:endParaRPr>
            </a:p>
          </p:txBody>
        </p:sp>
        <p:cxnSp>
          <p:nvCxnSpPr>
            <p:cNvPr id="4" name="Straight Arrow Connector 3"/>
            <p:cNvCxnSpPr>
              <a:stCxn id="31" idx="1"/>
            </p:cNvCxnSpPr>
            <p:nvPr/>
          </p:nvCxnSpPr>
          <p:spPr bwMode="auto">
            <a:xfrm flipH="1">
              <a:off x="6324600" y="1442269"/>
              <a:ext cx="681075" cy="1259656"/>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grpSp>
      <p:pic>
        <p:nvPicPr>
          <p:cNvPr id="50" name="Picture 71"/>
          <p:cNvPicPr>
            <a:picLocks noChangeAspect="1"/>
          </p:cNvPicPr>
          <p:nvPr/>
        </p:nvPicPr>
        <p:blipFill>
          <a:blip r:embed="rId7" cstate="print">
            <a:extLst>
              <a:ext uri="{28A0092B-C50C-407E-A947-70E740481C1C}">
                <a14:useLocalDpi xmlns:a14="http://schemas.microsoft.com/office/drawing/2010/main" val="0"/>
              </a:ext>
            </a:extLst>
          </a:blip>
          <a:srcRect l="34779" t="14966" b="24942"/>
          <a:stretch>
            <a:fillRect/>
          </a:stretch>
        </p:blipFill>
        <p:spPr bwMode="auto">
          <a:xfrm>
            <a:off x="685800" y="5382366"/>
            <a:ext cx="1429737" cy="125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Straight Arrow Connector 17"/>
          <p:cNvCxnSpPr>
            <a:cxnSpLocks noChangeShapeType="1"/>
          </p:cNvCxnSpPr>
          <p:nvPr/>
        </p:nvCxnSpPr>
        <p:spPr bwMode="auto">
          <a:xfrm>
            <a:off x="2276909" y="5382366"/>
            <a:ext cx="0" cy="1252078"/>
          </a:xfrm>
          <a:prstGeom prst="straightConnector1">
            <a:avLst/>
          </a:prstGeom>
          <a:noFill/>
          <a:ln w="222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52" name="TextBox 17"/>
          <p:cNvSpPr txBox="1">
            <a:spLocks noChangeArrowheads="1"/>
          </p:cNvSpPr>
          <p:nvPr/>
        </p:nvSpPr>
        <p:spPr bwMode="auto">
          <a:xfrm rot="16200000">
            <a:off x="1889418" y="5854516"/>
            <a:ext cx="12352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smtClean="0">
                <a:solidFill>
                  <a:srgbClr val="000000"/>
                </a:solidFill>
                <a:cs typeface="Arial" charset="0"/>
                <a:sym typeface="Wingdings" pitchFamily="2" charset="2"/>
              </a:rPr>
              <a:t>50 elements</a:t>
            </a:r>
            <a:endParaRPr lang="en-US" altLang="en-US" sz="1400" dirty="0">
              <a:solidFill>
                <a:srgbClr val="000000"/>
              </a:solidFill>
              <a:cs typeface="Arial" charset="0"/>
            </a:endParaRPr>
          </a:p>
        </p:txBody>
      </p:sp>
      <p:cxnSp>
        <p:nvCxnSpPr>
          <p:cNvPr id="54" name="Straight Arrow Connector 76"/>
          <p:cNvCxnSpPr>
            <a:cxnSpLocks noChangeShapeType="1"/>
          </p:cNvCxnSpPr>
          <p:nvPr/>
        </p:nvCxnSpPr>
        <p:spPr bwMode="auto">
          <a:xfrm flipV="1">
            <a:off x="642938" y="6684964"/>
            <a:ext cx="1412528" cy="12289"/>
          </a:xfrm>
          <a:prstGeom prst="straightConnector1">
            <a:avLst/>
          </a:prstGeom>
          <a:noFill/>
          <a:ln w="222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55" name="Left Arrow 19"/>
          <p:cNvSpPr>
            <a:spLocks noChangeArrowheads="1"/>
          </p:cNvSpPr>
          <p:nvPr/>
        </p:nvSpPr>
        <p:spPr bwMode="auto">
          <a:xfrm rot="5400000">
            <a:off x="904195" y="5223549"/>
            <a:ext cx="435541" cy="137907"/>
          </a:xfrm>
          <a:prstGeom prst="leftArrow">
            <a:avLst>
              <a:gd name="adj1" fmla="val 50000"/>
              <a:gd name="adj2" fmla="val 50038"/>
            </a:avLst>
          </a:prstGeom>
          <a:solidFill>
            <a:schemeClr val="accent1"/>
          </a:solidFill>
          <a:ln w="22225" algn="ctr">
            <a:solidFill>
              <a:schemeClr val="tx1"/>
            </a:solidFill>
            <a:round/>
            <a:headEnd/>
            <a:tailEnd type="triangle" w="lg" len="me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pic>
        <p:nvPicPr>
          <p:cNvPr id="5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3000" y="1061151"/>
            <a:ext cx="3361365" cy="1405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69678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838200" y="0"/>
            <a:ext cx="8305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dirty="0" smtClean="0">
                <a:solidFill>
                  <a:srgbClr val="990099"/>
                </a:solidFill>
                <a:latin typeface="Times New Roman" pitchFamily="18" charset="0"/>
                <a:cs typeface="Arial" charset="0"/>
              </a:rPr>
              <a:t>How sensitive is MEIRS: Comparison with Fluorescence Measurements  </a:t>
            </a:r>
            <a:endParaRPr lang="en-US" altLang="en-US" dirty="0">
              <a:solidFill>
                <a:srgbClr val="990099"/>
              </a:solidFill>
              <a:latin typeface="Times New Roman" pitchFamily="18" charset="0"/>
              <a:cs typeface="Arial" charset="0"/>
            </a:endParaRPr>
          </a:p>
        </p:txBody>
      </p:sp>
      <p:pic>
        <p:nvPicPr>
          <p:cNvPr id="19459" name="Picture 3"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4"/>
          <p:cNvSpPr txBox="1">
            <a:spLocks noChangeArrowheads="1"/>
          </p:cNvSpPr>
          <p:nvPr/>
        </p:nvSpPr>
        <p:spPr bwMode="auto">
          <a:xfrm>
            <a:off x="239090" y="4854554"/>
            <a:ext cx="8636293" cy="2031325"/>
          </a:xfrm>
          <a:prstGeom prst="rect">
            <a:avLst/>
          </a:prstGeom>
          <a:solidFill>
            <a:srgbClr val="33CCCC"/>
          </a:solidFill>
          <a:ln w="22225" algn="ctr">
            <a:solidFill>
              <a:srgbClr val="0000FF"/>
            </a:solidFill>
            <a:miter lim="800000"/>
            <a:headEnd/>
            <a:tailEnd type="none" w="lg" len="me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en-US" altLang="en-US" sz="1800" b="0" dirty="0" smtClean="0">
                <a:solidFill>
                  <a:srgbClr val="000000"/>
                </a:solidFill>
                <a:cs typeface="Arial" charset="0"/>
              </a:rPr>
              <a:t>Single monolayers of fluorescently tagged antibodies are difficult to detect using unspecialized microscopes</a:t>
            </a:r>
            <a:endParaRPr lang="en-US" altLang="en-US" sz="1800" b="0" dirty="0">
              <a:solidFill>
                <a:srgbClr val="000000"/>
              </a:solidFill>
              <a:cs typeface="Arial" charset="0"/>
            </a:endParaRPr>
          </a:p>
          <a:p>
            <a:pPr eaLnBrk="1" hangingPunct="1">
              <a:spcBef>
                <a:spcPct val="50000"/>
              </a:spcBef>
            </a:pPr>
            <a:r>
              <a:rPr lang="en-US" altLang="en-US" sz="1800" b="0" dirty="0" err="1" smtClean="0">
                <a:solidFill>
                  <a:srgbClr val="000000"/>
                </a:solidFill>
                <a:cs typeface="Arial" charset="0"/>
                <a:sym typeface="Wingdings" pitchFamily="2" charset="2"/>
              </a:rPr>
              <a:t>Metasurface</a:t>
            </a:r>
            <a:r>
              <a:rPr lang="en-US" altLang="en-US" sz="1800" b="0" dirty="0" smtClean="0">
                <a:solidFill>
                  <a:srgbClr val="000000"/>
                </a:solidFill>
                <a:cs typeface="Arial" charset="0"/>
                <a:sym typeface="Wingdings" pitchFamily="2" charset="2"/>
              </a:rPr>
              <a:t>-enhanced infrared spectroscopy (MEIRS) enables the detection of antibody monolayers  strongest signal when metasurface resonance is matched to vibrational resonance of the protein (e.g., Amide I)</a:t>
            </a:r>
            <a:endParaRPr lang="en-US" altLang="en-US" sz="1800" dirty="0">
              <a:solidFill>
                <a:srgbClr val="C00000"/>
              </a:solidFill>
              <a:cs typeface="Arial" charset="0"/>
              <a:sym typeface="Wingdings" pitchFamily="2" charset="2"/>
            </a:endParaRPr>
          </a:p>
          <a:p>
            <a:pPr eaLnBrk="1" hangingPunct="1">
              <a:spcBef>
                <a:spcPct val="50000"/>
              </a:spcBef>
            </a:pPr>
            <a:r>
              <a:rPr lang="en-US" altLang="en-US" sz="1800" dirty="0" smtClean="0">
                <a:solidFill>
                  <a:srgbClr val="C00000"/>
                </a:solidFill>
                <a:cs typeface="Arial" charset="0"/>
                <a:sym typeface="Wingdings" pitchFamily="2" charset="2"/>
              </a:rPr>
              <a:t>Advantageous to avoid exogenous labels for tagging</a:t>
            </a:r>
            <a:endParaRPr lang="en-US" altLang="en-US" sz="1800" dirty="0" smtClean="0">
              <a:solidFill>
                <a:srgbClr val="000000"/>
              </a:solidFill>
              <a:cs typeface="Arial" charset="0"/>
              <a:sym typeface="Wingdings" pitchFamily="2" charset="2"/>
            </a:endParaRPr>
          </a:p>
        </p:txBody>
      </p:sp>
      <p:sp>
        <p:nvSpPr>
          <p:cNvPr id="19462" name="Rectangle 1"/>
          <p:cNvSpPr>
            <a:spLocks noChangeArrowheads="1"/>
          </p:cNvSpPr>
          <p:nvPr/>
        </p:nvSpPr>
        <p:spPr bwMode="auto">
          <a:xfrm>
            <a:off x="4614863" y="3789363"/>
            <a:ext cx="687387" cy="552450"/>
          </a:xfrm>
          <a:prstGeom prst="rect">
            <a:avLst/>
          </a:prstGeom>
          <a:solidFill>
            <a:schemeClr val="bg1"/>
          </a:solidFill>
          <a:ln>
            <a:noFill/>
          </a:ln>
          <a:extLst>
            <a:ext uri="{91240B29-F687-4F45-9708-019B960494DF}">
              <a14:hiddenLine xmlns:a14="http://schemas.microsoft.com/office/drawing/2010/main" w="22225" algn="ctr">
                <a:solidFill>
                  <a:srgbClr val="000000"/>
                </a:solidFill>
                <a:round/>
                <a:headEnd/>
                <a:tailEnd type="triangle" w="lg" len="me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999" t="7201" r="7001" b="3000"/>
          <a:stretch/>
        </p:blipFill>
        <p:spPr>
          <a:xfrm>
            <a:off x="266702" y="1267329"/>
            <a:ext cx="4290536" cy="3520440"/>
          </a:xfrm>
          <a:prstGeom prst="rect">
            <a:avLst/>
          </a:prstGeom>
        </p:spPr>
      </p:pic>
      <p:grpSp>
        <p:nvGrpSpPr>
          <p:cNvPr id="18" name="Group 30"/>
          <p:cNvGrpSpPr>
            <a:grpSpLocks/>
          </p:cNvGrpSpPr>
          <p:nvPr/>
        </p:nvGrpSpPr>
        <p:grpSpPr bwMode="auto">
          <a:xfrm>
            <a:off x="2827958" y="1300828"/>
            <a:ext cx="1025407" cy="1138852"/>
            <a:chOff x="5334000" y="3479006"/>
            <a:chExt cx="3505200" cy="3341687"/>
          </a:xfrm>
        </p:grpSpPr>
        <p:sp>
          <p:nvSpPr>
            <p:cNvPr id="19" name="Rectangle 18"/>
            <p:cNvSpPr/>
            <p:nvPr/>
          </p:nvSpPr>
          <p:spPr>
            <a:xfrm>
              <a:off x="5334000" y="3479006"/>
              <a:ext cx="3505200" cy="33416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Rectangle 19"/>
            <p:cNvSpPr/>
            <p:nvPr/>
          </p:nvSpPr>
          <p:spPr>
            <a:xfrm>
              <a:off x="5715555" y="3734274"/>
              <a:ext cx="456406" cy="4699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 name="Rectangle 20"/>
            <p:cNvSpPr/>
            <p:nvPr/>
          </p:nvSpPr>
          <p:spPr>
            <a:xfrm>
              <a:off x="6476841" y="3726538"/>
              <a:ext cx="458231" cy="471859"/>
            </a:xfrm>
            <a:prstGeom prst="rect">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 name="Rectangle 21"/>
            <p:cNvSpPr/>
            <p:nvPr/>
          </p:nvSpPr>
          <p:spPr>
            <a:xfrm>
              <a:off x="7238126" y="3722671"/>
              <a:ext cx="458232" cy="4699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Rectangle 22"/>
            <p:cNvSpPr/>
            <p:nvPr/>
          </p:nvSpPr>
          <p:spPr>
            <a:xfrm>
              <a:off x="8001238" y="3722671"/>
              <a:ext cx="456406" cy="4699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 name="Rectangle 23"/>
            <p:cNvSpPr/>
            <p:nvPr/>
          </p:nvSpPr>
          <p:spPr>
            <a:xfrm>
              <a:off x="5715555" y="4546489"/>
              <a:ext cx="456406" cy="4699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 name="Rectangle 24"/>
            <p:cNvSpPr/>
            <p:nvPr/>
          </p:nvSpPr>
          <p:spPr>
            <a:xfrm>
              <a:off x="6476841" y="6132244"/>
              <a:ext cx="458231" cy="471859"/>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 name="Rectangle 25"/>
            <p:cNvSpPr/>
            <p:nvPr/>
          </p:nvSpPr>
          <p:spPr>
            <a:xfrm>
              <a:off x="8001238" y="4534886"/>
              <a:ext cx="456406" cy="4699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 name="Rectangle 26"/>
            <p:cNvSpPr/>
            <p:nvPr/>
          </p:nvSpPr>
          <p:spPr>
            <a:xfrm>
              <a:off x="5715555" y="5358705"/>
              <a:ext cx="456406" cy="471859"/>
            </a:xfrm>
            <a:prstGeom prst="rect">
              <a:avLst/>
            </a:prstGeom>
            <a:solidFill>
              <a:srgbClr val="ABBD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 name="Rectangle 27"/>
            <p:cNvSpPr/>
            <p:nvPr/>
          </p:nvSpPr>
          <p:spPr>
            <a:xfrm>
              <a:off x="6476841" y="5352904"/>
              <a:ext cx="458231" cy="469924"/>
            </a:xfrm>
            <a:prstGeom prst="rect">
              <a:avLst/>
            </a:prstGeom>
            <a:solidFill>
              <a:srgbClr val="D9E7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 name="Rectangle 28"/>
            <p:cNvSpPr/>
            <p:nvPr/>
          </p:nvSpPr>
          <p:spPr>
            <a:xfrm>
              <a:off x="7238126" y="5347102"/>
              <a:ext cx="458232" cy="471859"/>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 name="Rectangle 29"/>
            <p:cNvSpPr/>
            <p:nvPr/>
          </p:nvSpPr>
          <p:spPr>
            <a:xfrm>
              <a:off x="5715555" y="6172855"/>
              <a:ext cx="456406" cy="4699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 name="Rectangle 30"/>
            <p:cNvSpPr/>
            <p:nvPr/>
          </p:nvSpPr>
          <p:spPr>
            <a:xfrm>
              <a:off x="7214394" y="6141913"/>
              <a:ext cx="456406" cy="469924"/>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 name="Rectangle 31"/>
            <p:cNvSpPr/>
            <p:nvPr/>
          </p:nvSpPr>
          <p:spPr>
            <a:xfrm>
              <a:off x="8001238" y="5347102"/>
              <a:ext cx="456406" cy="471859"/>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 name="Rectangle 32"/>
            <p:cNvSpPr/>
            <p:nvPr/>
          </p:nvSpPr>
          <p:spPr>
            <a:xfrm>
              <a:off x="8001238" y="6161252"/>
              <a:ext cx="456406" cy="4699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 name="Rectangle 33"/>
            <p:cNvSpPr/>
            <p:nvPr/>
          </p:nvSpPr>
          <p:spPr>
            <a:xfrm>
              <a:off x="6502400" y="4542622"/>
              <a:ext cx="456406" cy="469925"/>
            </a:xfrm>
            <a:prstGeom prst="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 name="Rectangle 34"/>
            <p:cNvSpPr/>
            <p:nvPr/>
          </p:nvSpPr>
          <p:spPr>
            <a:xfrm>
              <a:off x="7214394" y="4529085"/>
              <a:ext cx="456406" cy="471859"/>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2978" y="1253046"/>
            <a:ext cx="1907458" cy="1436204"/>
          </a:xfrm>
          <a:prstGeom prst="rect">
            <a:avLst/>
          </a:prstGeom>
        </p:spPr>
      </p:pic>
      <p:pic>
        <p:nvPicPr>
          <p:cNvPr id="37" name="Picture 36" descr="Array_Nihal0515201_bulkfilm_EXP500_01.t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95799" y="1303735"/>
            <a:ext cx="1907625" cy="1436204"/>
          </a:xfrm>
          <a:prstGeom prst="rect">
            <a:avLst/>
          </a:prstGeom>
        </p:spPr>
      </p:pic>
      <p:sp>
        <p:nvSpPr>
          <p:cNvPr id="38" name="TextBox 16"/>
          <p:cNvSpPr txBox="1">
            <a:spLocks noChangeArrowheads="1"/>
          </p:cNvSpPr>
          <p:nvPr/>
        </p:nvSpPr>
        <p:spPr bwMode="auto">
          <a:xfrm>
            <a:off x="4495800" y="2819400"/>
            <a:ext cx="19977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0" dirty="0" smtClean="0">
                <a:solidFill>
                  <a:srgbClr val="000000"/>
                </a:solidFill>
                <a:cs typeface="Arial" charset="0"/>
              </a:rPr>
              <a:t>Fluorescently tagged antibodies before washing</a:t>
            </a:r>
            <a:endParaRPr lang="en-US" altLang="en-US" sz="1600" b="0" dirty="0">
              <a:solidFill>
                <a:srgbClr val="000000"/>
              </a:solidFill>
              <a:cs typeface="Arial" charset="0"/>
            </a:endParaRPr>
          </a:p>
        </p:txBody>
      </p:sp>
      <p:sp>
        <p:nvSpPr>
          <p:cNvPr id="39" name="TextBox 16"/>
          <p:cNvSpPr txBox="1">
            <a:spLocks noChangeArrowheads="1"/>
          </p:cNvSpPr>
          <p:nvPr/>
        </p:nvSpPr>
        <p:spPr bwMode="auto">
          <a:xfrm>
            <a:off x="6747840" y="2819400"/>
            <a:ext cx="199773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0" dirty="0" smtClean="0">
                <a:solidFill>
                  <a:srgbClr val="000000"/>
                </a:solidFill>
                <a:cs typeface="Arial" charset="0"/>
              </a:rPr>
              <a:t>Attached antibodies (after washing): fluorescence not observed under microscope</a:t>
            </a:r>
            <a:endParaRPr lang="en-US" altLang="en-US" sz="1600" b="0" dirty="0">
              <a:solidFill>
                <a:srgbClr val="000000"/>
              </a:solidFill>
              <a:cs typeface="Arial" charset="0"/>
            </a:endParaRPr>
          </a:p>
        </p:txBody>
      </p:sp>
      <p:sp>
        <p:nvSpPr>
          <p:cNvPr id="40" name="TextBox 16"/>
          <p:cNvSpPr txBox="1">
            <a:spLocks noChangeArrowheads="1"/>
          </p:cNvSpPr>
          <p:nvPr/>
        </p:nvSpPr>
        <p:spPr bwMode="auto">
          <a:xfrm>
            <a:off x="855921" y="3850451"/>
            <a:ext cx="13591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0" dirty="0" smtClean="0">
                <a:solidFill>
                  <a:srgbClr val="000000"/>
                </a:solidFill>
                <a:cs typeface="Arial" charset="0"/>
              </a:rPr>
              <a:t>Attached antibodies</a:t>
            </a:r>
            <a:endParaRPr lang="en-US" altLang="en-US" sz="1600" b="0" dirty="0">
              <a:solidFill>
                <a:srgbClr val="000000"/>
              </a:solidFill>
              <a:cs typeface="Arial" charset="0"/>
            </a:endParaRPr>
          </a:p>
        </p:txBody>
      </p:sp>
      <p:cxnSp>
        <p:nvCxnSpPr>
          <p:cNvPr id="4" name="Straight Arrow Connector 3"/>
          <p:cNvCxnSpPr/>
          <p:nvPr/>
        </p:nvCxnSpPr>
        <p:spPr bwMode="auto">
          <a:xfrm flipV="1">
            <a:off x="1600200" y="1387824"/>
            <a:ext cx="685800" cy="76120"/>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sp>
        <p:nvSpPr>
          <p:cNvPr id="43" name="TextBox 16"/>
          <p:cNvSpPr txBox="1">
            <a:spLocks noChangeArrowheads="1"/>
          </p:cNvSpPr>
          <p:nvPr/>
        </p:nvSpPr>
        <p:spPr bwMode="auto">
          <a:xfrm>
            <a:off x="762000" y="1300828"/>
            <a:ext cx="11049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0" dirty="0" smtClean="0">
                <a:solidFill>
                  <a:srgbClr val="000000"/>
                </a:solidFill>
                <a:cs typeface="Arial" charset="0"/>
              </a:rPr>
              <a:t>Amide I</a:t>
            </a:r>
            <a:endParaRPr lang="en-US" altLang="en-US" sz="1600" b="0" dirty="0">
              <a:solidFill>
                <a:srgbClr val="000000"/>
              </a:solidFill>
              <a:cs typeface="Arial" charset="0"/>
            </a:endParaRPr>
          </a:p>
        </p:txBody>
      </p:sp>
      <p:pic>
        <p:nvPicPr>
          <p:cNvPr id="44" name="Picture 46"/>
          <p:cNvPicPr>
            <a:picLocks noChangeAspect="1" noChangeArrowheads="1"/>
          </p:cNvPicPr>
          <p:nvPr/>
        </p:nvPicPr>
        <p:blipFill>
          <a:blip r:embed="rId7" cstate="print"/>
          <a:srcRect/>
          <a:stretch>
            <a:fillRect/>
          </a:stretch>
        </p:blipFill>
        <p:spPr bwMode="auto">
          <a:xfrm>
            <a:off x="808518" y="1744702"/>
            <a:ext cx="631415" cy="844493"/>
          </a:xfrm>
          <a:prstGeom prst="rect">
            <a:avLst/>
          </a:prstGeom>
          <a:noFill/>
          <a:ln w="22225" algn="ctr">
            <a:noFill/>
            <a:miter lim="800000"/>
            <a:headEnd/>
            <a:tailEnd type="none" w="lg" len="med"/>
          </a:ln>
        </p:spPr>
      </p:pic>
      <p:sp>
        <p:nvSpPr>
          <p:cNvPr id="3" name="Rectangle 2"/>
          <p:cNvSpPr/>
          <p:nvPr/>
        </p:nvSpPr>
        <p:spPr bwMode="auto">
          <a:xfrm>
            <a:off x="266702" y="1739102"/>
            <a:ext cx="190498" cy="2111349"/>
          </a:xfrm>
          <a:prstGeom prst="rect">
            <a:avLst/>
          </a:prstGeom>
          <a:solidFill>
            <a:schemeClr val="bg1">
              <a:lumMod val="95000"/>
            </a:schemeClr>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cs typeface="Arial" charset="0"/>
            </a:endParaRPr>
          </a:p>
        </p:txBody>
      </p:sp>
      <mc:AlternateContent xmlns:mc="http://schemas.openxmlformats.org/markup-compatibility/2006" xmlns:a14="http://schemas.microsoft.com/office/drawing/2010/main">
        <mc:Choice Requires="a14">
          <p:sp>
            <p:nvSpPr>
              <p:cNvPr id="41" name="TextBox 40"/>
              <p:cNvSpPr txBox="1"/>
              <p:nvPr/>
            </p:nvSpPr>
            <p:spPr>
              <a:xfrm rot="16200000">
                <a:off x="-451955" y="2491803"/>
                <a:ext cx="144142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000000"/>
                          </a:solidFill>
                          <a:latin typeface="Cambria Math"/>
                        </a:rPr>
                        <m:t>−</m:t>
                      </m:r>
                      <m:r>
                        <a:rPr lang="en-US" sz="2000" i="1" smtClean="0">
                          <a:solidFill>
                            <a:srgbClr val="000000"/>
                          </a:solidFill>
                          <a:latin typeface="Cambria Math"/>
                        </a:rPr>
                        <m:t>𝒅</m:t>
                      </m:r>
                      <m:r>
                        <a:rPr lang="en-US" sz="2000" smtClean="0">
                          <a:solidFill>
                            <a:srgbClr val="000000"/>
                          </a:solidFill>
                          <a:latin typeface="Cambria Math"/>
                        </a:rPr>
                        <m:t>𝚫</m:t>
                      </m:r>
                      <m:r>
                        <a:rPr lang="en-US" sz="2000" smtClean="0">
                          <a:solidFill>
                            <a:srgbClr val="000000"/>
                          </a:solidFill>
                          <a:latin typeface="Cambria Math"/>
                        </a:rPr>
                        <m:t>𝐑</m:t>
                      </m:r>
                      <m:r>
                        <a:rPr lang="en-US" sz="2000" smtClean="0">
                          <a:solidFill>
                            <a:srgbClr val="000000"/>
                          </a:solidFill>
                          <a:latin typeface="Cambria Math"/>
                        </a:rPr>
                        <m:t>/</m:t>
                      </m:r>
                      <m:r>
                        <a:rPr lang="en-US" sz="2000" smtClean="0">
                          <a:solidFill>
                            <a:srgbClr val="000000"/>
                          </a:solidFill>
                          <a:latin typeface="Cambria Math"/>
                        </a:rPr>
                        <m:t>𝐝</m:t>
                      </m:r>
                      <m:r>
                        <a:rPr lang="en-US" sz="2000" i="1" smtClean="0">
                          <a:solidFill>
                            <a:srgbClr val="000000"/>
                          </a:solidFill>
                          <a:latin typeface="Cambria Math"/>
                        </a:rPr>
                        <m:t>𝝎</m:t>
                      </m:r>
                    </m:oMath>
                  </m:oMathPara>
                </a14:m>
                <a:endParaRPr lang="en-US" sz="2000" dirty="0">
                  <a:solidFill>
                    <a:srgbClr val="000000"/>
                  </a:solidFill>
                  <a:cs typeface="Arial"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rot="16200000">
                <a:off x="-451955" y="2491803"/>
                <a:ext cx="1441420" cy="400110"/>
              </a:xfrm>
              <a:prstGeom prst="rect">
                <a:avLst/>
              </a:prstGeom>
              <a:blipFill rotWithShape="1">
                <a:blip r:embed="rId8"/>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16"/>
              <p:cNvSpPr txBox="1">
                <a:spLocks noChangeArrowheads="1"/>
              </p:cNvSpPr>
              <p:nvPr/>
            </p:nvSpPr>
            <p:spPr bwMode="auto">
              <a:xfrm>
                <a:off x="4665448" y="4049425"/>
                <a:ext cx="4326152" cy="63921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14:m>
                  <m:oMath xmlns:m="http://schemas.openxmlformats.org/officeDocument/2006/math">
                    <m:r>
                      <m:rPr>
                        <m:sty m:val="p"/>
                      </m:rPr>
                      <a:rPr lang="en-US" altLang="en-US" sz="2000" b="0" i="0" smtClean="0">
                        <a:solidFill>
                          <a:srgbClr val="000000"/>
                        </a:solidFill>
                        <a:latin typeface="Cambria Math"/>
                        <a:cs typeface="Arial" charset="0"/>
                      </a:rPr>
                      <m:t>Δ</m:t>
                    </m:r>
                    <m:r>
                      <a:rPr lang="en-US" altLang="en-US" sz="2000" b="0" i="1" smtClean="0">
                        <a:solidFill>
                          <a:srgbClr val="000000"/>
                        </a:solidFill>
                        <a:latin typeface="Cambria Math"/>
                        <a:cs typeface="Arial" charset="0"/>
                      </a:rPr>
                      <m:t>𝑅</m:t>
                    </m:r>
                    <m:r>
                      <a:rPr lang="en-US" altLang="en-US" sz="2000" b="0" i="1" smtClean="0">
                        <a:solidFill>
                          <a:srgbClr val="000000"/>
                        </a:solidFill>
                        <a:latin typeface="Cambria Math"/>
                        <a:cs typeface="Arial" charset="0"/>
                      </a:rPr>
                      <m:t>(</m:t>
                    </m:r>
                    <m:r>
                      <a:rPr lang="en-US" altLang="en-US" sz="2000" b="0" i="1" smtClean="0">
                        <a:solidFill>
                          <a:srgbClr val="000000"/>
                        </a:solidFill>
                        <a:latin typeface="Cambria Math"/>
                        <a:cs typeface="Arial" charset="0"/>
                      </a:rPr>
                      <m:t>𝜔</m:t>
                    </m:r>
                    <m:r>
                      <a:rPr lang="en-US" altLang="en-US" sz="2000" b="0" i="1" smtClean="0">
                        <a:solidFill>
                          <a:srgbClr val="000000"/>
                        </a:solidFill>
                        <a:latin typeface="Cambria Math"/>
                        <a:cs typeface="Arial" charset="0"/>
                      </a:rPr>
                      <m:t>)</m:t>
                    </m:r>
                  </m:oMath>
                </a14:m>
                <a:r>
                  <a:rPr lang="en-US" altLang="en-US" sz="1600" b="0" dirty="0" smtClean="0">
                    <a:solidFill>
                      <a:srgbClr val="000000"/>
                    </a:solidFill>
                    <a:cs typeface="Arial" charset="0"/>
                  </a:rPr>
                  <a:t>: Difference spectrum (with protein – bare) </a:t>
                </a:r>
                <a:r>
                  <a:rPr lang="en-US" altLang="en-US" sz="1600" b="0" dirty="0" smtClean="0">
                    <a:solidFill>
                      <a:srgbClr val="000000"/>
                    </a:solidFill>
                    <a:cs typeface="Arial" charset="0"/>
                    <a:sym typeface="Wingdings" panose="05000000000000000000" pitchFamily="2" charset="2"/>
                  </a:rPr>
                  <a:t> peaks at the MM resonance</a:t>
                </a:r>
                <a:endParaRPr lang="en-US" altLang="en-US" sz="1600" b="0" dirty="0">
                  <a:solidFill>
                    <a:srgbClr val="000000"/>
                  </a:solidFill>
                  <a:cs typeface="Arial" charset="0"/>
                </a:endParaRPr>
              </a:p>
            </p:txBody>
          </p:sp>
        </mc:Choice>
        <mc:Fallback xmlns="">
          <p:sp>
            <p:nvSpPr>
              <p:cNvPr id="42" name="TextBox 16"/>
              <p:cNvSpPr txBox="1">
                <a:spLocks noRot="1" noChangeAspect="1" noMove="1" noResize="1" noEditPoints="1" noAdjustHandles="1" noChangeArrowheads="1" noChangeShapeType="1" noTextEdit="1"/>
              </p:cNvSpPr>
              <p:nvPr/>
            </p:nvSpPr>
            <p:spPr bwMode="auto">
              <a:xfrm>
                <a:off x="4665448" y="4049425"/>
                <a:ext cx="4326152" cy="639214"/>
              </a:xfrm>
              <a:prstGeom prst="rect">
                <a:avLst/>
              </a:prstGeom>
              <a:blipFill rotWithShape="1">
                <a:blip r:embed="rId9"/>
                <a:stretch>
                  <a:fillRect l="-704" b="-114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1437338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90600" y="0"/>
            <a:ext cx="8051800" cy="762000"/>
          </a:xfrm>
        </p:spPr>
        <p:txBody>
          <a:bodyPr/>
          <a:lstStyle/>
          <a:p>
            <a:pPr eaLnBrk="1" hangingPunct="1"/>
            <a:r>
              <a:rPr lang="en-US" altLang="en-US" sz="3200" b="1" dirty="0" smtClean="0">
                <a:solidFill>
                  <a:srgbClr val="990099"/>
                </a:solidFill>
                <a:latin typeface="Times New Roman" pitchFamily="18" charset="0"/>
              </a:rPr>
              <a:t>Interaction of Anisotropic and Oriented Proteins with Metasurfaces</a:t>
            </a:r>
            <a:endParaRPr lang="en-US" altLang="en-US" sz="3200" b="1" dirty="0" smtClean="0">
              <a:solidFill>
                <a:srgbClr val="990099"/>
              </a:solidFill>
            </a:endParaRPr>
          </a:p>
        </p:txBody>
      </p:sp>
      <p:pic>
        <p:nvPicPr>
          <p:cNvPr id="23555" name="Picture 3" descr="ut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4159250" y="973138"/>
            <a:ext cx="5078413" cy="2214562"/>
            <a:chOff x="4159250" y="973138"/>
            <a:chExt cx="5078413" cy="2214562"/>
          </a:xfrm>
        </p:grpSpPr>
        <p:graphicFrame>
          <p:nvGraphicFramePr>
            <p:cNvPr id="23557" name="Object 1"/>
            <p:cNvGraphicFramePr>
              <a:graphicFrameLocks noChangeAspect="1"/>
            </p:cNvGraphicFramePr>
            <p:nvPr>
              <p:extLst>
                <p:ext uri="{D42A27DB-BD31-4B8C-83A1-F6EECF244321}">
                  <p14:modId xmlns:p14="http://schemas.microsoft.com/office/powerpoint/2010/main" val="4151528257"/>
                </p:ext>
              </p:extLst>
            </p:nvPr>
          </p:nvGraphicFramePr>
          <p:xfrm>
            <a:off x="4224338" y="2441575"/>
            <a:ext cx="2960687" cy="746125"/>
          </p:xfrm>
          <a:graphic>
            <a:graphicData uri="http://schemas.openxmlformats.org/presentationml/2006/ole">
              <mc:AlternateContent xmlns:mc="http://schemas.openxmlformats.org/markup-compatibility/2006">
                <mc:Choice xmlns:v="urn:schemas-microsoft-com:vml" Requires="v">
                  <p:oleObj spid="_x0000_s1226" name="Equation" r:id="rId5" imgW="1816100" imgH="457200" progId="Equation.3">
                    <p:embed/>
                  </p:oleObj>
                </mc:Choice>
                <mc:Fallback>
                  <p:oleObj name="Equation" r:id="rId5" imgW="18161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4338" y="2441575"/>
                          <a:ext cx="2960687" cy="746125"/>
                        </a:xfrm>
                        <a:prstGeom prst="rect">
                          <a:avLst/>
                        </a:prstGeom>
                        <a:solidFill>
                          <a:srgbClr val="FFFF00"/>
                        </a:solidFill>
                        <a:ln w="19050">
                          <a:solidFill>
                            <a:srgbClr val="0000FF"/>
                          </a:solidFill>
                          <a:miter lim="800000"/>
                          <a:headEnd/>
                          <a:tailEnd/>
                        </a:ln>
                      </p:spPr>
                    </p:pic>
                  </p:oleObj>
                </mc:Fallback>
              </mc:AlternateContent>
            </a:graphicData>
          </a:graphic>
        </p:graphicFrame>
        <p:sp>
          <p:nvSpPr>
            <p:cNvPr id="23558" name="TextBox 6"/>
            <p:cNvSpPr txBox="1">
              <a:spLocks noChangeArrowheads="1"/>
            </p:cNvSpPr>
            <p:nvPr/>
          </p:nvSpPr>
          <p:spPr bwMode="auto">
            <a:xfrm>
              <a:off x="4183063" y="1812925"/>
              <a:ext cx="3201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rgbClr val="000000"/>
                  </a:solidFill>
                  <a:cs typeface="Arial" charset="0"/>
                </a:rPr>
                <a:t>orientation tensor: C=O bond with respect to Cartesian axes</a:t>
              </a:r>
            </a:p>
          </p:txBody>
        </p:sp>
        <p:grpSp>
          <p:nvGrpSpPr>
            <p:cNvPr id="23559" name="Group 10"/>
            <p:cNvGrpSpPr>
              <a:grpSpLocks/>
            </p:cNvGrpSpPr>
            <p:nvPr/>
          </p:nvGrpSpPr>
          <p:grpSpPr bwMode="auto">
            <a:xfrm>
              <a:off x="7235825" y="973138"/>
              <a:ext cx="2001838" cy="1255712"/>
              <a:chOff x="5469640" y="4764139"/>
              <a:chExt cx="2001504" cy="1255661"/>
            </a:xfrm>
          </p:grpSpPr>
          <p:sp>
            <p:nvSpPr>
              <p:cNvPr id="46" name="Arc 45"/>
              <p:cNvSpPr/>
              <p:nvPr/>
            </p:nvSpPr>
            <p:spPr bwMode="auto">
              <a:xfrm>
                <a:off x="6125169" y="5316567"/>
                <a:ext cx="809490" cy="703233"/>
              </a:xfrm>
              <a:prstGeom prst="arc">
                <a:avLst/>
              </a:prstGeom>
              <a:solidFill>
                <a:schemeClr val="accent1"/>
              </a:solidFill>
              <a:ln w="22225" cap="flat" cmpd="sng" algn="ctr">
                <a:solidFill>
                  <a:schemeClr val="tx1"/>
                </a:solidFill>
                <a:prstDash val="solid"/>
                <a:round/>
                <a:headEnd type="none" w="med" len="med"/>
                <a:tailEnd type="triangle" w="lg" len="med"/>
              </a:ln>
              <a:effectLst/>
            </p:spPr>
            <p:txBody>
              <a:bodyPr/>
              <a:lstStyle/>
              <a:p>
                <a:pPr>
                  <a:defRPr/>
                </a:pPr>
                <a:endParaRPr lang="en-US">
                  <a:solidFill>
                    <a:srgbClr val="000000"/>
                  </a:solidFill>
                  <a:cs typeface="Arial" charset="0"/>
                </a:endParaRPr>
              </a:p>
            </p:txBody>
          </p:sp>
          <p:sp>
            <p:nvSpPr>
              <p:cNvPr id="23575" name="Left-Right Arrow 1"/>
              <p:cNvSpPr>
                <a:spLocks noChangeArrowheads="1"/>
              </p:cNvSpPr>
              <p:nvPr/>
            </p:nvSpPr>
            <p:spPr bwMode="auto">
              <a:xfrm rot="-2183347">
                <a:off x="5886450" y="5197759"/>
                <a:ext cx="914400" cy="228600"/>
              </a:xfrm>
              <a:prstGeom prst="leftRightArrow">
                <a:avLst>
                  <a:gd name="adj1" fmla="val 50000"/>
                  <a:gd name="adj2" fmla="val 50000"/>
                </a:avLst>
              </a:prstGeom>
              <a:solidFill>
                <a:schemeClr val="accent1"/>
              </a:solidFill>
              <a:ln w="22225" algn="ctr">
                <a:solidFill>
                  <a:schemeClr val="tx1"/>
                </a:solidFill>
                <a:round/>
                <a:headEnd/>
                <a:tailEnd type="triangle" w="lg" len="me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cxnSp>
            <p:nvCxnSpPr>
              <p:cNvPr id="23576" name="Straight Arrow Connector 3"/>
              <p:cNvCxnSpPr>
                <a:cxnSpLocks noChangeShapeType="1"/>
              </p:cNvCxnSpPr>
              <p:nvPr/>
            </p:nvCxnSpPr>
            <p:spPr bwMode="auto">
              <a:xfrm flipV="1">
                <a:off x="5791200" y="4854575"/>
                <a:ext cx="0" cy="860425"/>
              </a:xfrm>
              <a:prstGeom prst="straightConnector1">
                <a:avLst/>
              </a:prstGeom>
              <a:noFill/>
              <a:ln w="222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77" name="Straight Arrow Connector 5"/>
              <p:cNvCxnSpPr>
                <a:cxnSpLocks noChangeShapeType="1"/>
                <a:endCxn id="23579" idx="1"/>
              </p:cNvCxnSpPr>
              <p:nvPr/>
            </p:nvCxnSpPr>
            <p:spPr bwMode="auto">
              <a:xfrm flipV="1">
                <a:off x="5791200" y="5700019"/>
                <a:ext cx="1358384" cy="14981"/>
              </a:xfrm>
              <a:prstGeom prst="straightConnector1">
                <a:avLst/>
              </a:prstGeom>
              <a:noFill/>
              <a:ln w="222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3578" name="TextBox 36"/>
              <p:cNvSpPr txBox="1">
                <a:spLocks noChangeArrowheads="1"/>
              </p:cNvSpPr>
              <p:nvPr/>
            </p:nvSpPr>
            <p:spPr bwMode="auto">
              <a:xfrm>
                <a:off x="5469640" y="4764139"/>
                <a:ext cx="321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z</a:t>
                </a:r>
              </a:p>
            </p:txBody>
          </p:sp>
          <p:sp>
            <p:nvSpPr>
              <p:cNvPr id="23579" name="TextBox 36"/>
              <p:cNvSpPr txBox="1">
                <a:spLocks noChangeArrowheads="1"/>
              </p:cNvSpPr>
              <p:nvPr/>
            </p:nvSpPr>
            <p:spPr bwMode="auto">
              <a:xfrm>
                <a:off x="7149584" y="5515353"/>
                <a:ext cx="321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x</a:t>
                </a:r>
              </a:p>
            </p:txBody>
          </p:sp>
          <p:sp>
            <p:nvSpPr>
              <p:cNvPr id="52" name="Arc 51"/>
              <p:cNvSpPr/>
              <p:nvPr/>
            </p:nvSpPr>
            <p:spPr bwMode="auto">
              <a:xfrm>
                <a:off x="5469640" y="5029240"/>
                <a:ext cx="703146" cy="568302"/>
              </a:xfrm>
              <a:prstGeom prst="arc">
                <a:avLst/>
              </a:prstGeom>
              <a:solidFill>
                <a:schemeClr val="accent1"/>
              </a:solidFill>
              <a:ln w="22225" cap="flat" cmpd="sng" algn="ctr">
                <a:solidFill>
                  <a:schemeClr val="tx1"/>
                </a:solidFill>
                <a:prstDash val="solid"/>
                <a:round/>
                <a:headEnd type="none" w="med" len="med"/>
                <a:tailEnd type="triangle" w="lg" len="med"/>
              </a:ln>
              <a:effectLst/>
            </p:spPr>
            <p:txBody>
              <a:bodyPr/>
              <a:lstStyle/>
              <a:p>
                <a:pPr>
                  <a:defRPr/>
                </a:pPr>
                <a:endParaRPr lang="en-US">
                  <a:solidFill>
                    <a:srgbClr val="000000"/>
                  </a:solidFill>
                  <a:cs typeface="Arial" charset="0"/>
                </a:endParaRPr>
              </a:p>
            </p:txBody>
          </p:sp>
          <p:sp>
            <p:nvSpPr>
              <p:cNvPr id="23581" name="TextBox 36"/>
              <p:cNvSpPr txBox="1">
                <a:spLocks noChangeArrowheads="1"/>
              </p:cNvSpPr>
              <p:nvPr/>
            </p:nvSpPr>
            <p:spPr bwMode="auto">
              <a:xfrm>
                <a:off x="6011420" y="4789701"/>
                <a:ext cx="4655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latin typeface="Symbol" pitchFamily="18" charset="2"/>
                    <a:cs typeface="Arial" charset="0"/>
                  </a:rPr>
                  <a:t>q</a:t>
                </a:r>
                <a:r>
                  <a:rPr lang="en-US" altLang="en-US" sz="1800" baseline="-25000">
                    <a:solidFill>
                      <a:srgbClr val="000000"/>
                    </a:solidFill>
                    <a:cs typeface="Arial" charset="0"/>
                  </a:rPr>
                  <a:t>z</a:t>
                </a:r>
              </a:p>
            </p:txBody>
          </p:sp>
          <p:sp>
            <p:nvSpPr>
              <p:cNvPr id="23582" name="TextBox 36"/>
              <p:cNvSpPr txBox="1">
                <a:spLocks noChangeArrowheads="1"/>
              </p:cNvSpPr>
              <p:nvPr/>
            </p:nvSpPr>
            <p:spPr bwMode="auto">
              <a:xfrm>
                <a:off x="6779510" y="5029200"/>
                <a:ext cx="4655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latin typeface="Symbol" pitchFamily="18" charset="2"/>
                    <a:cs typeface="Arial" charset="0"/>
                  </a:rPr>
                  <a:t>q</a:t>
                </a:r>
                <a:r>
                  <a:rPr lang="en-US" altLang="en-US" sz="1800" baseline="-25000">
                    <a:solidFill>
                      <a:srgbClr val="000000"/>
                    </a:solidFill>
                    <a:cs typeface="Arial" charset="0"/>
                  </a:rPr>
                  <a:t>x</a:t>
                </a:r>
              </a:p>
            </p:txBody>
          </p:sp>
        </p:grpSp>
        <p:graphicFrame>
          <p:nvGraphicFramePr>
            <p:cNvPr id="23560" name="Object 5"/>
            <p:cNvGraphicFramePr>
              <a:graphicFrameLocks noChangeAspect="1"/>
            </p:cNvGraphicFramePr>
            <p:nvPr>
              <p:extLst>
                <p:ext uri="{D42A27DB-BD31-4B8C-83A1-F6EECF244321}">
                  <p14:modId xmlns:p14="http://schemas.microsoft.com/office/powerpoint/2010/main" val="3286003435"/>
                </p:ext>
              </p:extLst>
            </p:nvPr>
          </p:nvGraphicFramePr>
          <p:xfrm>
            <a:off x="4159250" y="1054100"/>
            <a:ext cx="3035300" cy="736600"/>
          </p:xfrm>
          <a:graphic>
            <a:graphicData uri="http://schemas.openxmlformats.org/presentationml/2006/ole">
              <mc:AlternateContent xmlns:mc="http://schemas.openxmlformats.org/markup-compatibility/2006">
                <mc:Choice xmlns:v="urn:schemas-microsoft-com:vml" Requires="v">
                  <p:oleObj spid="_x0000_s1227" name="Equation" r:id="rId7" imgW="1777229" imgH="431613" progId="Equation.3">
                    <p:embed/>
                  </p:oleObj>
                </mc:Choice>
                <mc:Fallback>
                  <p:oleObj name="Equation" r:id="rId7" imgW="1777229" imgH="431613"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9250" y="1054100"/>
                          <a:ext cx="3035300" cy="736600"/>
                        </a:xfrm>
                        <a:prstGeom prst="rect">
                          <a:avLst/>
                        </a:prstGeom>
                        <a:solidFill>
                          <a:srgbClr val="FFFF00"/>
                        </a:solidFill>
                        <a:ln w="19050">
                          <a:solidFill>
                            <a:srgbClr val="0000FF"/>
                          </a:solidFill>
                          <a:miter lim="800000"/>
                          <a:headEnd/>
                          <a:tailEnd/>
                        </a:ln>
                      </p:spPr>
                    </p:pic>
                  </p:oleObj>
                </mc:Fallback>
              </mc:AlternateContent>
            </a:graphicData>
          </a:graphic>
        </p:graphicFrame>
      </p:grpSp>
      <p:grpSp>
        <p:nvGrpSpPr>
          <p:cNvPr id="5" name="Group 4"/>
          <p:cNvGrpSpPr/>
          <p:nvPr/>
        </p:nvGrpSpPr>
        <p:grpSpPr>
          <a:xfrm>
            <a:off x="25400" y="3698875"/>
            <a:ext cx="8890000" cy="3103563"/>
            <a:chOff x="25400" y="3698875"/>
            <a:chExt cx="8890000" cy="3103563"/>
          </a:xfrm>
        </p:grpSpPr>
        <p:sp>
          <p:nvSpPr>
            <p:cNvPr id="23563" name="TextBox 36"/>
            <p:cNvSpPr txBox="1">
              <a:spLocks noChangeArrowheads="1"/>
            </p:cNvSpPr>
            <p:nvPr/>
          </p:nvSpPr>
          <p:spPr bwMode="auto">
            <a:xfrm>
              <a:off x="25400" y="3698875"/>
              <a:ext cx="889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a:solidFill>
                    <a:srgbClr val="000000"/>
                  </a:solidFill>
                  <a:cs typeface="Arial" charset="0"/>
                </a:rPr>
                <a:t>Orientation of anisotropic proteins detected by surface-enhanced spectroscopy </a:t>
              </a:r>
            </a:p>
          </p:txBody>
        </p:sp>
        <p:grpSp>
          <p:nvGrpSpPr>
            <p:cNvPr id="3" name="Group 1"/>
            <p:cNvGrpSpPr>
              <a:grpSpLocks/>
            </p:cNvGrpSpPr>
            <p:nvPr/>
          </p:nvGrpSpPr>
          <p:grpSpPr bwMode="auto">
            <a:xfrm>
              <a:off x="246063" y="4440238"/>
              <a:ext cx="8532812" cy="2362200"/>
              <a:chOff x="246063" y="4440238"/>
              <a:chExt cx="8532812" cy="2362200"/>
            </a:xfrm>
          </p:grpSpPr>
          <p:pic>
            <p:nvPicPr>
              <p:cNvPr id="23566"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2900" y="4727575"/>
                <a:ext cx="183991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pic>
          <p:pic>
            <p:nvPicPr>
              <p:cNvPr id="2356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5400" y="4727575"/>
                <a:ext cx="1347788"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pic>
          <p:graphicFrame>
            <p:nvGraphicFramePr>
              <p:cNvPr id="23568" name="Object 7"/>
              <p:cNvGraphicFramePr>
                <a:graphicFrameLocks noChangeAspect="1"/>
              </p:cNvGraphicFramePr>
              <p:nvPr/>
            </p:nvGraphicFramePr>
            <p:xfrm>
              <a:off x="6380163" y="5000625"/>
              <a:ext cx="2249487" cy="401638"/>
            </p:xfrm>
            <a:graphic>
              <a:graphicData uri="http://schemas.openxmlformats.org/presentationml/2006/ole">
                <mc:AlternateContent xmlns:mc="http://schemas.openxmlformats.org/markup-compatibility/2006">
                  <mc:Choice xmlns:v="urn:schemas-microsoft-com:vml" Requires="v">
                    <p:oleObj spid="_x0000_s1228" name="Equation" r:id="rId11" imgW="1422400" imgH="254000" progId="Equation.3">
                      <p:embed/>
                    </p:oleObj>
                  </mc:Choice>
                  <mc:Fallback>
                    <p:oleObj name="Equation" r:id="rId11" imgW="1422400" imgH="2540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80163" y="5000625"/>
                            <a:ext cx="2249487" cy="401638"/>
                          </a:xfrm>
                          <a:prstGeom prst="rect">
                            <a:avLst/>
                          </a:prstGeom>
                          <a:solidFill>
                            <a:srgbClr val="FFFF00"/>
                          </a:solidFill>
                          <a:ln w="19050">
                            <a:solidFill>
                              <a:srgbClr val="0000FF"/>
                            </a:solidFill>
                            <a:miter lim="800000"/>
                            <a:headEnd/>
                            <a:tailEnd/>
                          </a:ln>
                        </p:spPr>
                      </p:pic>
                    </p:oleObj>
                  </mc:Fallback>
                </mc:AlternateContent>
              </a:graphicData>
            </a:graphic>
          </p:graphicFrame>
          <p:graphicFrame>
            <p:nvGraphicFramePr>
              <p:cNvPr id="23569" name="Object 8"/>
              <p:cNvGraphicFramePr>
                <a:graphicFrameLocks noChangeAspect="1"/>
              </p:cNvGraphicFramePr>
              <p:nvPr/>
            </p:nvGraphicFramePr>
            <p:xfrm>
              <a:off x="938213" y="6162675"/>
              <a:ext cx="2486025" cy="442913"/>
            </p:xfrm>
            <a:graphic>
              <a:graphicData uri="http://schemas.openxmlformats.org/presentationml/2006/ole">
                <mc:AlternateContent xmlns:mc="http://schemas.openxmlformats.org/markup-compatibility/2006">
                  <mc:Choice xmlns:v="urn:schemas-microsoft-com:vml" Requires="v">
                    <p:oleObj spid="_x0000_s1229" name="Equation" r:id="rId13" imgW="1422400" imgH="254000" progId="Equation.3">
                      <p:embed/>
                    </p:oleObj>
                  </mc:Choice>
                  <mc:Fallback>
                    <p:oleObj name="Equation" r:id="rId13" imgW="1422400" imgH="2540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8213" y="6162675"/>
                            <a:ext cx="2486025" cy="442913"/>
                          </a:xfrm>
                          <a:prstGeom prst="rect">
                            <a:avLst/>
                          </a:prstGeom>
                          <a:solidFill>
                            <a:srgbClr val="FFFF00"/>
                          </a:solidFill>
                          <a:ln w="19050">
                            <a:solidFill>
                              <a:srgbClr val="0000FF"/>
                            </a:solidFill>
                            <a:miter lim="800000"/>
                            <a:headEnd/>
                            <a:tailEnd/>
                          </a:ln>
                        </p:spPr>
                      </p:pic>
                    </p:oleObj>
                  </mc:Fallback>
                </mc:AlternateContent>
              </a:graphicData>
            </a:graphic>
          </p:graphicFrame>
          <p:sp>
            <p:nvSpPr>
              <p:cNvPr id="23570" name="TextBox 36"/>
              <p:cNvSpPr txBox="1">
                <a:spLocks noChangeArrowheads="1"/>
              </p:cNvSpPr>
              <p:nvPr/>
            </p:nvSpPr>
            <p:spPr bwMode="auto">
              <a:xfrm>
                <a:off x="1828800" y="5554663"/>
                <a:ext cx="2819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From Protein Data Base </a:t>
                </a:r>
              </a:p>
            </p:txBody>
          </p:sp>
          <p:sp>
            <p:nvSpPr>
              <p:cNvPr id="23571" name="TextBox 36"/>
              <p:cNvSpPr txBox="1">
                <a:spLocks noChangeArrowheads="1"/>
              </p:cNvSpPr>
              <p:nvPr/>
            </p:nvSpPr>
            <p:spPr bwMode="auto">
              <a:xfrm>
                <a:off x="2438400" y="4852988"/>
                <a:ext cx="14462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Isotropic IgG protein </a:t>
                </a:r>
              </a:p>
            </p:txBody>
          </p:sp>
          <p:sp>
            <p:nvSpPr>
              <p:cNvPr id="23572" name="TextBox 36"/>
              <p:cNvSpPr txBox="1">
                <a:spLocks noChangeArrowheads="1"/>
              </p:cNvSpPr>
              <p:nvPr/>
            </p:nvSpPr>
            <p:spPr bwMode="auto">
              <a:xfrm>
                <a:off x="6650038" y="5621338"/>
                <a:ext cx="1873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Anisotropic protein A/G </a:t>
                </a:r>
              </a:p>
            </p:txBody>
          </p:sp>
          <p:sp>
            <p:nvSpPr>
              <p:cNvPr id="23573" name="Rectangle 3"/>
              <p:cNvSpPr>
                <a:spLocks noChangeArrowheads="1"/>
              </p:cNvSpPr>
              <p:nvPr/>
            </p:nvSpPr>
            <p:spPr bwMode="auto">
              <a:xfrm>
                <a:off x="246063" y="4440238"/>
                <a:ext cx="8532812" cy="2362200"/>
              </a:xfrm>
              <a:prstGeom prst="rect">
                <a:avLst/>
              </a:prstGeom>
              <a:solidFill>
                <a:schemeClr val="accent1">
                  <a:alpha val="34901"/>
                </a:schemeClr>
              </a:solidFill>
              <a:ln w="22225" algn="ctr">
                <a:solidFill>
                  <a:schemeClr val="tx1"/>
                </a:solidFill>
                <a:round/>
                <a:headEnd/>
                <a:tailEnd type="triangle" w="lg" len="me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grpSp>
      <p:grpSp>
        <p:nvGrpSpPr>
          <p:cNvPr id="2" name="Group 1"/>
          <p:cNvGrpSpPr/>
          <p:nvPr/>
        </p:nvGrpSpPr>
        <p:grpSpPr>
          <a:xfrm>
            <a:off x="0" y="998538"/>
            <a:ext cx="4068763" cy="2481262"/>
            <a:chOff x="0" y="998538"/>
            <a:chExt cx="4068763" cy="2481262"/>
          </a:xfrm>
        </p:grpSpPr>
        <p:pic>
          <p:nvPicPr>
            <p:cNvPr id="23556"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998538"/>
              <a:ext cx="2130425"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pic>
        <p:graphicFrame>
          <p:nvGraphicFramePr>
            <p:cNvPr id="23561" name="Object 2"/>
            <p:cNvGraphicFramePr>
              <a:graphicFrameLocks noChangeAspect="1"/>
            </p:cNvGraphicFramePr>
            <p:nvPr>
              <p:extLst>
                <p:ext uri="{D42A27DB-BD31-4B8C-83A1-F6EECF244321}">
                  <p14:modId xmlns:p14="http://schemas.microsoft.com/office/powerpoint/2010/main" val="2696083286"/>
                </p:ext>
              </p:extLst>
            </p:nvPr>
          </p:nvGraphicFramePr>
          <p:xfrm>
            <a:off x="2432050" y="2484438"/>
            <a:ext cx="1343025" cy="411162"/>
          </p:xfrm>
          <a:graphic>
            <a:graphicData uri="http://schemas.openxmlformats.org/presentationml/2006/ole">
              <mc:AlternateContent xmlns:mc="http://schemas.openxmlformats.org/markup-compatibility/2006">
                <mc:Choice xmlns:v="urn:schemas-microsoft-com:vml" Requires="v">
                  <p:oleObj spid="_x0000_s1230" name="Equation" r:id="rId16" imgW="787400" imgH="241300" progId="Equation.3">
                    <p:embed/>
                  </p:oleObj>
                </mc:Choice>
                <mc:Fallback>
                  <p:oleObj name="Equation" r:id="rId16" imgW="787400" imgH="2413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32050" y="2484438"/>
                          <a:ext cx="1343025" cy="411162"/>
                        </a:xfrm>
                        <a:prstGeom prst="rect">
                          <a:avLst/>
                        </a:prstGeom>
                        <a:solidFill>
                          <a:srgbClr val="FFFF00"/>
                        </a:solidFill>
                        <a:ln w="19050">
                          <a:solidFill>
                            <a:srgbClr val="0000FF"/>
                          </a:solidFill>
                          <a:miter lim="800000"/>
                          <a:headEnd/>
                          <a:tailEnd/>
                        </a:ln>
                      </p:spPr>
                    </p:pic>
                  </p:oleObj>
                </mc:Fallback>
              </mc:AlternateContent>
            </a:graphicData>
          </a:graphic>
        </p:graphicFrame>
        <p:sp>
          <p:nvSpPr>
            <p:cNvPr id="23562" name="TextBox 6"/>
            <p:cNvSpPr txBox="1">
              <a:spLocks noChangeArrowheads="1"/>
            </p:cNvSpPr>
            <p:nvPr/>
          </p:nvSpPr>
          <p:spPr bwMode="auto">
            <a:xfrm>
              <a:off x="2409825" y="2895600"/>
              <a:ext cx="1390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rgbClr val="000000"/>
                  </a:solidFill>
                  <a:cs typeface="Arial" charset="0"/>
                </a:rPr>
                <a:t>for isotropic proteins </a:t>
              </a:r>
            </a:p>
          </p:txBody>
        </p:sp>
        <p:pic>
          <p:nvPicPr>
            <p:cNvPr id="23565" name="Picture 158" descr="http://img.food.com/img/recipes/24/70/5/large/picVax1NV.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41538" y="998538"/>
              <a:ext cx="19272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135660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3400" y="0"/>
            <a:ext cx="8610600" cy="762000"/>
          </a:xfrm>
        </p:spPr>
        <p:txBody>
          <a:bodyPr/>
          <a:lstStyle/>
          <a:p>
            <a:pPr algn="l" eaLnBrk="1" hangingPunct="1"/>
            <a:r>
              <a:rPr lang="en-US" altLang="en-US" sz="3200" b="1" dirty="0" smtClean="0">
                <a:solidFill>
                  <a:srgbClr val="990099"/>
                </a:solidFill>
                <a:latin typeface="Times New Roman" pitchFamily="18" charset="0"/>
              </a:rPr>
              <a:t>MEIRS determines protein layer compositions</a:t>
            </a:r>
            <a:endParaRPr lang="en-US" altLang="en-US" sz="3200" b="1" dirty="0" smtClean="0">
              <a:solidFill>
                <a:srgbClr val="990099"/>
              </a:solidFill>
            </a:endParaRPr>
          </a:p>
        </p:txBody>
      </p:sp>
      <p:pic>
        <p:nvPicPr>
          <p:cNvPr id="26627" name="Picture 3" descr="ut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14"/>
          <p:cNvSpPr txBox="1">
            <a:spLocks noChangeArrowheads="1"/>
          </p:cNvSpPr>
          <p:nvPr/>
        </p:nvSpPr>
        <p:spPr bwMode="auto">
          <a:xfrm>
            <a:off x="5111750" y="914400"/>
            <a:ext cx="403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Binding of A/G monolayer of thickness h</a:t>
            </a:r>
            <a:r>
              <a:rPr lang="en-US" altLang="en-US" sz="1800" baseline="-25000">
                <a:solidFill>
                  <a:srgbClr val="000000"/>
                </a:solidFill>
                <a:cs typeface="Arial" charset="0"/>
              </a:rPr>
              <a:t>1</a:t>
            </a:r>
            <a:r>
              <a:rPr lang="en-US" altLang="en-US" sz="1800">
                <a:solidFill>
                  <a:srgbClr val="000000"/>
                </a:solidFill>
                <a:cs typeface="Arial" charset="0"/>
              </a:rPr>
              <a:t>=2.7nm to three FRAMM pixels (blue, green, red)</a:t>
            </a:r>
          </a:p>
        </p:txBody>
      </p:sp>
      <p:sp>
        <p:nvSpPr>
          <p:cNvPr id="26629" name="Right Arrow 3"/>
          <p:cNvSpPr>
            <a:spLocks noChangeArrowheads="1"/>
          </p:cNvSpPr>
          <p:nvPr/>
        </p:nvSpPr>
        <p:spPr bwMode="auto">
          <a:xfrm>
            <a:off x="2241550" y="5410200"/>
            <a:ext cx="990600" cy="228600"/>
          </a:xfrm>
          <a:prstGeom prst="rightArrow">
            <a:avLst>
              <a:gd name="adj1" fmla="val 50000"/>
              <a:gd name="adj2" fmla="val 49994"/>
            </a:avLst>
          </a:prstGeom>
          <a:solidFill>
            <a:srgbClr val="000099"/>
          </a:solidFill>
          <a:ln w="22225" algn="ctr">
            <a:solidFill>
              <a:schemeClr val="tx1"/>
            </a:solidFill>
            <a:round/>
            <a:headEnd/>
            <a:tailEnd type="triangle" w="lg" len="me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6630" name="TextBox 17"/>
          <p:cNvSpPr txBox="1">
            <a:spLocks noChangeArrowheads="1"/>
          </p:cNvSpPr>
          <p:nvPr/>
        </p:nvSpPr>
        <p:spPr bwMode="auto">
          <a:xfrm>
            <a:off x="3276600" y="5272088"/>
            <a:ext cx="58674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a:solidFill>
                  <a:srgbClr val="000000"/>
                </a:solidFill>
                <a:cs typeface="Arial" charset="0"/>
                <a:sym typeface="Wingdings" pitchFamily="2" charset="2"/>
              </a:rPr>
              <a:t>Non-resonant </a:t>
            </a:r>
            <a:r>
              <a:rPr lang="en-US" altLang="en-US" sz="1800" dirty="0">
                <a:solidFill>
                  <a:srgbClr val="000099"/>
                </a:solidFill>
                <a:cs typeface="Arial" charset="0"/>
                <a:sym typeface="Wingdings" pitchFamily="2" charset="2"/>
              </a:rPr>
              <a:t>blue</a:t>
            </a:r>
            <a:r>
              <a:rPr lang="en-US" altLang="en-US" sz="1800" dirty="0">
                <a:solidFill>
                  <a:srgbClr val="000000"/>
                </a:solidFill>
                <a:cs typeface="Arial" charset="0"/>
                <a:sym typeface="Wingdings" pitchFamily="2" charset="2"/>
              </a:rPr>
              <a:t> </a:t>
            </a:r>
            <a:r>
              <a:rPr lang="en-US" altLang="en-US" sz="1800" dirty="0" smtClean="0">
                <a:solidFill>
                  <a:srgbClr val="000000"/>
                </a:solidFill>
                <a:cs typeface="Arial" charset="0"/>
                <a:sym typeface="Wingdings" pitchFamily="2" charset="2"/>
              </a:rPr>
              <a:t>pixel is </a:t>
            </a:r>
            <a:r>
              <a:rPr lang="en-US" altLang="en-US" sz="1800" dirty="0">
                <a:solidFill>
                  <a:srgbClr val="000000"/>
                </a:solidFill>
                <a:cs typeface="Arial" charset="0"/>
                <a:sym typeface="Wingdings" pitchFamily="2" charset="2"/>
              </a:rPr>
              <a:t>not vibration sensitive SPR-like thickness measurement</a:t>
            </a:r>
          </a:p>
          <a:p>
            <a:pPr eaLnBrk="1" hangingPunct="1">
              <a:spcBef>
                <a:spcPct val="0"/>
              </a:spcBef>
              <a:buFontTx/>
              <a:buNone/>
            </a:pPr>
            <a:endParaRPr lang="en-US" altLang="en-US" sz="1800" dirty="0">
              <a:solidFill>
                <a:srgbClr val="000000"/>
              </a:solidFill>
              <a:cs typeface="Arial" charset="0"/>
              <a:sym typeface="Wingdings" pitchFamily="2" charset="2"/>
            </a:endParaRPr>
          </a:p>
          <a:p>
            <a:pPr eaLnBrk="1" hangingPunct="1">
              <a:spcBef>
                <a:spcPct val="0"/>
              </a:spcBef>
              <a:buFontTx/>
              <a:buNone/>
            </a:pPr>
            <a:r>
              <a:rPr lang="en-US" altLang="en-US" sz="1800" dirty="0">
                <a:solidFill>
                  <a:srgbClr val="000000"/>
                </a:solidFill>
                <a:cs typeface="Arial" charset="0"/>
                <a:sym typeface="Wingdings" pitchFamily="2" charset="2"/>
              </a:rPr>
              <a:t>Resonant </a:t>
            </a:r>
            <a:r>
              <a:rPr lang="en-US" altLang="en-US" sz="1800" dirty="0">
                <a:solidFill>
                  <a:srgbClr val="009900"/>
                </a:solidFill>
                <a:cs typeface="Arial" charset="0"/>
                <a:sym typeface="Wingdings" pitchFamily="2" charset="2"/>
              </a:rPr>
              <a:t>green</a:t>
            </a:r>
            <a:r>
              <a:rPr lang="en-US" altLang="en-US" sz="1800" dirty="0">
                <a:solidFill>
                  <a:srgbClr val="000000"/>
                </a:solidFill>
                <a:cs typeface="Arial" charset="0"/>
                <a:sym typeface="Wingdings" pitchFamily="2" charset="2"/>
              </a:rPr>
              <a:t> </a:t>
            </a:r>
            <a:r>
              <a:rPr lang="en-US" altLang="en-US" sz="1800" dirty="0" smtClean="0">
                <a:solidFill>
                  <a:srgbClr val="000000"/>
                </a:solidFill>
                <a:cs typeface="Arial" charset="0"/>
                <a:sym typeface="Wingdings" pitchFamily="2" charset="2"/>
              </a:rPr>
              <a:t>pixel is </a:t>
            </a:r>
            <a:r>
              <a:rPr lang="en-US" altLang="en-US" sz="1800" dirty="0">
                <a:solidFill>
                  <a:srgbClr val="000000"/>
                </a:solidFill>
                <a:cs typeface="Arial" charset="0"/>
                <a:sym typeface="Wingdings" pitchFamily="2" charset="2"/>
              </a:rPr>
              <a:t>vibration/orientation sensitive  orientation of A/G on the surface</a:t>
            </a:r>
            <a:endParaRPr lang="en-US" altLang="en-US" sz="1800" dirty="0">
              <a:solidFill>
                <a:srgbClr val="000000"/>
              </a:solidFill>
              <a:cs typeface="Arial" charset="0"/>
            </a:endParaRPr>
          </a:p>
        </p:txBody>
      </p:sp>
      <p:graphicFrame>
        <p:nvGraphicFramePr>
          <p:cNvPr id="26631" name="Object 1"/>
          <p:cNvGraphicFramePr>
            <a:graphicFrameLocks noChangeAspect="1"/>
          </p:cNvGraphicFramePr>
          <p:nvPr/>
        </p:nvGraphicFramePr>
        <p:xfrm>
          <a:off x="150813" y="5311775"/>
          <a:ext cx="1982787" cy="1389063"/>
        </p:xfrm>
        <a:graphic>
          <a:graphicData uri="http://schemas.openxmlformats.org/presentationml/2006/ole">
            <mc:AlternateContent xmlns:mc="http://schemas.openxmlformats.org/markup-compatibility/2006">
              <mc:Choice xmlns:v="urn:schemas-microsoft-com:vml" Requires="v">
                <p:oleObj spid="_x0000_s2090" name="Equation" r:id="rId5" imgW="1016000" imgH="711200" progId="Equation.3">
                  <p:embed/>
                </p:oleObj>
              </mc:Choice>
              <mc:Fallback>
                <p:oleObj name="Equation" r:id="rId5" imgW="1016000" imgH="71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813" y="5311775"/>
                        <a:ext cx="1982787" cy="1389063"/>
                      </a:xfrm>
                      <a:prstGeom prst="rect">
                        <a:avLst/>
                      </a:prstGeom>
                      <a:solidFill>
                        <a:srgbClr val="FFFF00"/>
                      </a:solidFill>
                      <a:ln w="19050">
                        <a:solidFill>
                          <a:srgbClr val="0000FF"/>
                        </a:solidFill>
                        <a:miter lim="800000"/>
                        <a:headEnd/>
                        <a:tailEnd/>
                      </a:ln>
                    </p:spPr>
                  </p:pic>
                </p:oleObj>
              </mc:Fallback>
            </mc:AlternateContent>
          </a:graphicData>
        </a:graphic>
      </p:graphicFrame>
      <p:sp>
        <p:nvSpPr>
          <p:cNvPr id="26632" name="Right Arrow 3"/>
          <p:cNvSpPr>
            <a:spLocks noChangeArrowheads="1"/>
          </p:cNvSpPr>
          <p:nvPr/>
        </p:nvSpPr>
        <p:spPr bwMode="auto">
          <a:xfrm>
            <a:off x="2274888" y="6248400"/>
            <a:ext cx="990600" cy="228600"/>
          </a:xfrm>
          <a:prstGeom prst="rightArrow">
            <a:avLst>
              <a:gd name="adj1" fmla="val 50000"/>
              <a:gd name="adj2" fmla="val 49994"/>
            </a:avLst>
          </a:prstGeom>
          <a:solidFill>
            <a:srgbClr val="009900"/>
          </a:solidFill>
          <a:ln w="22225" algn="ctr">
            <a:solidFill>
              <a:schemeClr val="tx1"/>
            </a:solidFill>
            <a:round/>
            <a:headEnd/>
            <a:tailEnd type="triangle" w="lg" len="me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pic>
        <p:nvPicPr>
          <p:cNvPr id="26633" name="Picture 12" descr="fig3c_thin_exp.tif"/>
          <p:cNvPicPr>
            <a:picLocks noChangeAspect="1"/>
          </p:cNvPicPr>
          <p:nvPr/>
        </p:nvPicPr>
        <p:blipFill>
          <a:blip r:embed="rId7" cstate="print">
            <a:extLst>
              <a:ext uri="{28A0092B-C50C-407E-A947-70E740481C1C}">
                <a14:useLocalDpi xmlns:a14="http://schemas.microsoft.com/office/drawing/2010/main" val="0"/>
              </a:ext>
            </a:extLst>
          </a:blip>
          <a:srcRect l="6537" t="4494" r="2802"/>
          <a:stretch>
            <a:fillRect/>
          </a:stretch>
        </p:blipFill>
        <p:spPr bwMode="auto">
          <a:xfrm>
            <a:off x="381000" y="1676400"/>
            <a:ext cx="4659313"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2362200"/>
            <a:ext cx="31908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pic>
      <p:sp>
        <p:nvSpPr>
          <p:cNvPr id="26635" name="Rectangle 13"/>
          <p:cNvSpPr>
            <a:spLocks noChangeArrowheads="1"/>
          </p:cNvSpPr>
          <p:nvPr/>
        </p:nvSpPr>
        <p:spPr bwMode="auto">
          <a:xfrm>
            <a:off x="5334000" y="2286000"/>
            <a:ext cx="1143000" cy="228600"/>
          </a:xfrm>
          <a:prstGeom prst="rect">
            <a:avLst/>
          </a:prstGeom>
          <a:solidFill>
            <a:schemeClr val="bg1"/>
          </a:solidFill>
          <a:ln>
            <a:noFill/>
          </a:ln>
          <a:extLst>
            <a:ext uri="{91240B29-F687-4F45-9708-019B960494DF}">
              <a14:hiddenLine xmlns:a14="http://schemas.microsoft.com/office/drawing/2010/main" w="22225" algn="ctr">
                <a:solidFill>
                  <a:srgbClr val="000000"/>
                </a:solidFill>
                <a:round/>
                <a:headEnd/>
                <a:tailEnd type="triangle" w="lg" len="me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6636" name="TextBox 14"/>
          <p:cNvSpPr txBox="1">
            <a:spLocks noChangeArrowheads="1"/>
          </p:cNvSpPr>
          <p:nvPr/>
        </p:nvSpPr>
        <p:spPr bwMode="auto">
          <a:xfrm>
            <a:off x="685800" y="990600"/>
            <a:ext cx="2203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3333FF"/>
                </a:solidFill>
                <a:cs typeface="Arial" charset="0"/>
              </a:rPr>
              <a:t>mono-layer: dash </a:t>
            </a:r>
          </a:p>
        </p:txBody>
      </p:sp>
      <p:sp>
        <p:nvSpPr>
          <p:cNvPr id="26637" name="Text Box 6"/>
          <p:cNvSpPr txBox="1">
            <a:spLocks noChangeArrowheads="1"/>
          </p:cNvSpPr>
          <p:nvPr/>
        </p:nvSpPr>
        <p:spPr bwMode="auto">
          <a:xfrm rot="-5400000">
            <a:off x="-1066006" y="2894806"/>
            <a:ext cx="24717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rgbClr val="000000"/>
                </a:solidFill>
                <a:cs typeface="Arial" charset="0"/>
              </a:rPr>
              <a:t> Differential Reflectivity</a:t>
            </a:r>
          </a:p>
        </p:txBody>
      </p:sp>
      <p:grpSp>
        <p:nvGrpSpPr>
          <p:cNvPr id="14" name="Group 30"/>
          <p:cNvGrpSpPr>
            <a:grpSpLocks/>
          </p:cNvGrpSpPr>
          <p:nvPr/>
        </p:nvGrpSpPr>
        <p:grpSpPr bwMode="auto">
          <a:xfrm rot="10800000">
            <a:off x="877350" y="1376825"/>
            <a:ext cx="1364200" cy="1214409"/>
            <a:chOff x="5334000" y="3479006"/>
            <a:chExt cx="3505200" cy="3341687"/>
          </a:xfrm>
        </p:grpSpPr>
        <p:sp>
          <p:nvSpPr>
            <p:cNvPr id="15" name="Rectangle 14"/>
            <p:cNvSpPr/>
            <p:nvPr/>
          </p:nvSpPr>
          <p:spPr>
            <a:xfrm>
              <a:off x="5334000" y="3479006"/>
              <a:ext cx="3505200" cy="33416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Rectangle 15"/>
            <p:cNvSpPr/>
            <p:nvPr/>
          </p:nvSpPr>
          <p:spPr>
            <a:xfrm>
              <a:off x="5715555" y="3734274"/>
              <a:ext cx="456406" cy="4699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Rectangle 16"/>
            <p:cNvSpPr/>
            <p:nvPr/>
          </p:nvSpPr>
          <p:spPr>
            <a:xfrm>
              <a:off x="6476841" y="3726538"/>
              <a:ext cx="458231" cy="471859"/>
            </a:xfrm>
            <a:prstGeom prst="rect">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Rectangle 17"/>
            <p:cNvSpPr/>
            <p:nvPr/>
          </p:nvSpPr>
          <p:spPr>
            <a:xfrm>
              <a:off x="7238126" y="3722671"/>
              <a:ext cx="458232" cy="4699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Rectangle 18"/>
            <p:cNvSpPr/>
            <p:nvPr/>
          </p:nvSpPr>
          <p:spPr>
            <a:xfrm>
              <a:off x="8001238" y="3722671"/>
              <a:ext cx="456406" cy="4699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Rectangle 19"/>
            <p:cNvSpPr/>
            <p:nvPr/>
          </p:nvSpPr>
          <p:spPr>
            <a:xfrm>
              <a:off x="5715555" y="4546489"/>
              <a:ext cx="456406" cy="4699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 name="Rectangle 20"/>
            <p:cNvSpPr/>
            <p:nvPr/>
          </p:nvSpPr>
          <p:spPr>
            <a:xfrm>
              <a:off x="6476841" y="6132244"/>
              <a:ext cx="458231" cy="471859"/>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 name="Rectangle 21"/>
            <p:cNvSpPr/>
            <p:nvPr/>
          </p:nvSpPr>
          <p:spPr>
            <a:xfrm>
              <a:off x="8001238" y="4534886"/>
              <a:ext cx="456406" cy="4699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Rectangle 22"/>
            <p:cNvSpPr/>
            <p:nvPr/>
          </p:nvSpPr>
          <p:spPr>
            <a:xfrm>
              <a:off x="5715555" y="5358705"/>
              <a:ext cx="456406" cy="471859"/>
            </a:xfrm>
            <a:prstGeom prst="rect">
              <a:avLst/>
            </a:prstGeom>
            <a:solidFill>
              <a:srgbClr val="ABBD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 name="Rectangle 23"/>
            <p:cNvSpPr/>
            <p:nvPr/>
          </p:nvSpPr>
          <p:spPr>
            <a:xfrm>
              <a:off x="6476841" y="5352904"/>
              <a:ext cx="458231" cy="469924"/>
            </a:xfrm>
            <a:prstGeom prst="rect">
              <a:avLst/>
            </a:prstGeom>
            <a:solidFill>
              <a:srgbClr val="D9E7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 name="Rectangle 24"/>
            <p:cNvSpPr/>
            <p:nvPr/>
          </p:nvSpPr>
          <p:spPr>
            <a:xfrm>
              <a:off x="7238126" y="5347102"/>
              <a:ext cx="458232" cy="471859"/>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 name="Rectangle 25"/>
            <p:cNvSpPr/>
            <p:nvPr/>
          </p:nvSpPr>
          <p:spPr>
            <a:xfrm>
              <a:off x="5715555" y="6172855"/>
              <a:ext cx="456406" cy="4699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 name="Rectangle 26"/>
            <p:cNvSpPr/>
            <p:nvPr/>
          </p:nvSpPr>
          <p:spPr>
            <a:xfrm>
              <a:off x="7214394" y="6141913"/>
              <a:ext cx="456406" cy="469924"/>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 name="Rectangle 27"/>
            <p:cNvSpPr/>
            <p:nvPr/>
          </p:nvSpPr>
          <p:spPr>
            <a:xfrm>
              <a:off x="8001238" y="5347102"/>
              <a:ext cx="456406" cy="471859"/>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 name="Rectangle 28"/>
            <p:cNvSpPr/>
            <p:nvPr/>
          </p:nvSpPr>
          <p:spPr>
            <a:xfrm>
              <a:off x="8001238" y="6161252"/>
              <a:ext cx="456406" cy="4699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 name="Rectangle 29"/>
            <p:cNvSpPr/>
            <p:nvPr/>
          </p:nvSpPr>
          <p:spPr>
            <a:xfrm>
              <a:off x="6502400" y="4542622"/>
              <a:ext cx="456406" cy="469925"/>
            </a:xfrm>
            <a:prstGeom prst="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 name="Rectangle 30"/>
            <p:cNvSpPr/>
            <p:nvPr/>
          </p:nvSpPr>
          <p:spPr>
            <a:xfrm>
              <a:off x="7214394" y="4529085"/>
              <a:ext cx="456406" cy="471859"/>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2" name="TextBox 16"/>
          <p:cNvSpPr txBox="1">
            <a:spLocks noChangeArrowheads="1"/>
          </p:cNvSpPr>
          <p:nvPr/>
        </p:nvSpPr>
        <p:spPr bwMode="auto">
          <a:xfrm>
            <a:off x="4878888" y="4737100"/>
            <a:ext cx="4191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0" dirty="0" smtClean="0"/>
              <a:t>C. Wu </a:t>
            </a:r>
            <a:r>
              <a:rPr lang="en-US" altLang="en-US" sz="1400" b="0" dirty="0"/>
              <a:t>et.al., Nature Materials </a:t>
            </a:r>
            <a:r>
              <a:rPr lang="en-US" altLang="en-US" sz="1400" dirty="0"/>
              <a:t>11,</a:t>
            </a:r>
            <a:r>
              <a:rPr lang="en-US" altLang="en-US" sz="1400" b="0" dirty="0"/>
              <a:t> 69 (2012)</a:t>
            </a:r>
          </a:p>
        </p:txBody>
      </p:sp>
      <p:cxnSp>
        <p:nvCxnSpPr>
          <p:cNvPr id="3" name="Straight Arrow Connector 2"/>
          <p:cNvCxnSpPr/>
          <p:nvPr/>
        </p:nvCxnSpPr>
        <p:spPr bwMode="auto">
          <a:xfrm flipH="1">
            <a:off x="1103700" y="2498467"/>
            <a:ext cx="307606" cy="819158"/>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cxnSp>
        <p:nvCxnSpPr>
          <p:cNvPr id="36" name="Straight Arrow Connector 35"/>
          <p:cNvCxnSpPr/>
          <p:nvPr/>
        </p:nvCxnSpPr>
        <p:spPr bwMode="auto">
          <a:xfrm>
            <a:off x="2093051" y="1541276"/>
            <a:ext cx="1945549" cy="1665474"/>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a:off x="1129541" y="2124134"/>
            <a:ext cx="1640647" cy="695266"/>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569766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3400" y="0"/>
            <a:ext cx="8610600" cy="762000"/>
          </a:xfrm>
        </p:spPr>
        <p:txBody>
          <a:bodyPr/>
          <a:lstStyle/>
          <a:p>
            <a:pPr algn="l" eaLnBrk="1" hangingPunct="1"/>
            <a:r>
              <a:rPr lang="en-US" altLang="en-US" sz="3200" b="1" dirty="0" smtClean="0">
                <a:solidFill>
                  <a:srgbClr val="990099"/>
                </a:solidFill>
                <a:latin typeface="Times New Roman" pitchFamily="18" charset="0"/>
              </a:rPr>
              <a:t>MEIRS determine protein layer compositions</a:t>
            </a:r>
            <a:endParaRPr lang="en-US" altLang="en-US" sz="3200" b="1" dirty="0" smtClean="0">
              <a:solidFill>
                <a:srgbClr val="990099"/>
              </a:solidFill>
            </a:endParaRPr>
          </a:p>
        </p:txBody>
      </p:sp>
      <p:pic>
        <p:nvPicPr>
          <p:cNvPr id="27651" name="Picture 3" descr="ut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14"/>
          <p:cNvSpPr txBox="1">
            <a:spLocks noChangeArrowheads="1"/>
          </p:cNvSpPr>
          <p:nvPr/>
        </p:nvSpPr>
        <p:spPr bwMode="auto">
          <a:xfrm>
            <a:off x="2971800" y="685800"/>
            <a:ext cx="617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IgG monolayer of height h</a:t>
            </a:r>
            <a:r>
              <a:rPr lang="en-US" altLang="en-US" sz="1800" baseline="-25000">
                <a:solidFill>
                  <a:srgbClr val="000000"/>
                </a:solidFill>
                <a:cs typeface="Arial" charset="0"/>
              </a:rPr>
              <a:t>2</a:t>
            </a:r>
            <a:r>
              <a:rPr lang="en-US" altLang="en-US" sz="1800">
                <a:solidFill>
                  <a:srgbClr val="000000"/>
                </a:solidFill>
                <a:cs typeface="Arial" charset="0"/>
              </a:rPr>
              <a:t> = 5.1nm binds to A/G monolayer of height h</a:t>
            </a:r>
            <a:r>
              <a:rPr lang="en-US" altLang="en-US" sz="1800" baseline="-25000">
                <a:solidFill>
                  <a:srgbClr val="000000"/>
                </a:solidFill>
                <a:cs typeface="Arial" charset="0"/>
              </a:rPr>
              <a:t>1</a:t>
            </a:r>
            <a:r>
              <a:rPr lang="en-US" altLang="en-US" sz="1800">
                <a:solidFill>
                  <a:srgbClr val="000000"/>
                </a:solidFill>
                <a:cs typeface="Arial" charset="0"/>
              </a:rPr>
              <a:t>=2.7nm </a:t>
            </a:r>
            <a:r>
              <a:rPr lang="en-US" altLang="en-US" sz="1800">
                <a:solidFill>
                  <a:srgbClr val="000000"/>
                </a:solidFill>
                <a:cs typeface="Arial" charset="0"/>
                <a:sym typeface="Wingdings" pitchFamily="2" charset="2"/>
              </a:rPr>
              <a:t> (h</a:t>
            </a:r>
            <a:r>
              <a:rPr lang="en-US" altLang="en-US" sz="1800" baseline="-25000">
                <a:solidFill>
                  <a:srgbClr val="000000"/>
                </a:solidFill>
                <a:cs typeface="Arial" charset="0"/>
                <a:sym typeface="Wingdings" pitchFamily="2" charset="2"/>
              </a:rPr>
              <a:t>2</a:t>
            </a:r>
            <a:r>
              <a:rPr lang="en-US" altLang="en-US" sz="1800">
                <a:solidFill>
                  <a:srgbClr val="000000"/>
                </a:solidFill>
                <a:cs typeface="Arial" charset="0"/>
                <a:sym typeface="Wingdings" pitchFamily="2" charset="2"/>
              </a:rPr>
              <a:t> + h</a:t>
            </a:r>
            <a:r>
              <a:rPr lang="en-US" altLang="en-US" sz="1800" baseline="-25000">
                <a:solidFill>
                  <a:srgbClr val="000000"/>
                </a:solidFill>
                <a:cs typeface="Arial" charset="0"/>
                <a:sym typeface="Wingdings" pitchFamily="2" charset="2"/>
              </a:rPr>
              <a:t>1</a:t>
            </a:r>
            <a:r>
              <a:rPr lang="en-US" altLang="en-US" sz="1800">
                <a:solidFill>
                  <a:srgbClr val="000000"/>
                </a:solidFill>
                <a:cs typeface="Arial" charset="0"/>
                <a:sym typeface="Wingdings" pitchFamily="2" charset="2"/>
              </a:rPr>
              <a:t>)/h</a:t>
            </a:r>
            <a:r>
              <a:rPr lang="en-US" altLang="en-US" sz="1800" baseline="-25000">
                <a:solidFill>
                  <a:srgbClr val="000000"/>
                </a:solidFill>
                <a:cs typeface="Arial" charset="0"/>
                <a:sym typeface="Wingdings" pitchFamily="2" charset="2"/>
              </a:rPr>
              <a:t>1</a:t>
            </a:r>
            <a:r>
              <a:rPr lang="en-US" altLang="en-US" sz="1800">
                <a:solidFill>
                  <a:srgbClr val="000000"/>
                </a:solidFill>
                <a:cs typeface="Arial" charset="0"/>
                <a:sym typeface="Wingdings" pitchFamily="2" charset="2"/>
              </a:rPr>
              <a:t> = 2.9</a:t>
            </a:r>
            <a:endParaRPr lang="en-US" altLang="en-US" sz="1800">
              <a:solidFill>
                <a:srgbClr val="000000"/>
              </a:solidFill>
              <a:cs typeface="Arial" charset="0"/>
            </a:endParaRPr>
          </a:p>
        </p:txBody>
      </p:sp>
      <p:sp>
        <p:nvSpPr>
          <p:cNvPr id="27653" name="Right Arrow 3"/>
          <p:cNvSpPr>
            <a:spLocks noChangeArrowheads="1"/>
          </p:cNvSpPr>
          <p:nvPr/>
        </p:nvSpPr>
        <p:spPr bwMode="auto">
          <a:xfrm>
            <a:off x="2241550" y="5410200"/>
            <a:ext cx="990600" cy="228600"/>
          </a:xfrm>
          <a:prstGeom prst="rightArrow">
            <a:avLst>
              <a:gd name="adj1" fmla="val 50000"/>
              <a:gd name="adj2" fmla="val 49994"/>
            </a:avLst>
          </a:prstGeom>
          <a:solidFill>
            <a:srgbClr val="000099"/>
          </a:solidFill>
          <a:ln w="22225" algn="ctr">
            <a:solidFill>
              <a:schemeClr val="tx1"/>
            </a:solidFill>
            <a:round/>
            <a:headEnd/>
            <a:tailEnd type="triangle" w="lg" len="me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7654" name="TextBox 17"/>
          <p:cNvSpPr txBox="1">
            <a:spLocks noChangeArrowheads="1"/>
          </p:cNvSpPr>
          <p:nvPr/>
        </p:nvSpPr>
        <p:spPr bwMode="auto">
          <a:xfrm>
            <a:off x="3276600" y="5272088"/>
            <a:ext cx="58674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a:solidFill>
                  <a:srgbClr val="000000"/>
                </a:solidFill>
                <a:cs typeface="Arial" charset="0"/>
                <a:sym typeface="Wingdings" pitchFamily="2" charset="2"/>
              </a:rPr>
              <a:t>Non-resonant </a:t>
            </a:r>
            <a:r>
              <a:rPr lang="en-US" altLang="en-US" sz="1800" dirty="0">
                <a:solidFill>
                  <a:srgbClr val="000099"/>
                </a:solidFill>
                <a:cs typeface="Arial" charset="0"/>
                <a:sym typeface="Wingdings" pitchFamily="2" charset="2"/>
              </a:rPr>
              <a:t>blue</a:t>
            </a:r>
            <a:r>
              <a:rPr lang="en-US" altLang="en-US" sz="1800" dirty="0">
                <a:solidFill>
                  <a:srgbClr val="000000"/>
                </a:solidFill>
                <a:cs typeface="Arial" charset="0"/>
                <a:sym typeface="Wingdings" pitchFamily="2" charset="2"/>
              </a:rPr>
              <a:t> </a:t>
            </a:r>
            <a:r>
              <a:rPr lang="en-US" altLang="en-US" sz="1800" dirty="0" smtClean="0">
                <a:solidFill>
                  <a:srgbClr val="000000"/>
                </a:solidFill>
                <a:cs typeface="Arial" charset="0"/>
                <a:sym typeface="Wingdings" pitchFamily="2" charset="2"/>
              </a:rPr>
              <a:t>pixel </a:t>
            </a:r>
            <a:r>
              <a:rPr lang="en-US" altLang="en-US" sz="1800" dirty="0">
                <a:solidFill>
                  <a:srgbClr val="000000"/>
                </a:solidFill>
                <a:cs typeface="Arial" charset="0"/>
                <a:sym typeface="Wingdings" pitchFamily="2" charset="2"/>
              </a:rPr>
              <a:t>is not vibration sensitive SPR-like thickness measurement</a:t>
            </a:r>
          </a:p>
          <a:p>
            <a:pPr eaLnBrk="1" hangingPunct="1">
              <a:spcBef>
                <a:spcPct val="0"/>
              </a:spcBef>
              <a:buFontTx/>
              <a:buNone/>
            </a:pPr>
            <a:endParaRPr lang="en-US" altLang="en-US" sz="1800" dirty="0">
              <a:solidFill>
                <a:srgbClr val="000000"/>
              </a:solidFill>
              <a:cs typeface="Arial" charset="0"/>
              <a:sym typeface="Wingdings" pitchFamily="2" charset="2"/>
            </a:endParaRPr>
          </a:p>
          <a:p>
            <a:pPr eaLnBrk="1" hangingPunct="1">
              <a:spcBef>
                <a:spcPct val="0"/>
              </a:spcBef>
              <a:buFontTx/>
              <a:buNone/>
            </a:pPr>
            <a:r>
              <a:rPr lang="en-US" altLang="en-US" sz="1800" dirty="0">
                <a:solidFill>
                  <a:srgbClr val="000000"/>
                </a:solidFill>
                <a:cs typeface="Arial" charset="0"/>
                <a:sym typeface="Wingdings" pitchFamily="2" charset="2"/>
              </a:rPr>
              <a:t>Resonant </a:t>
            </a:r>
            <a:r>
              <a:rPr lang="en-US" altLang="en-US" sz="1800" dirty="0">
                <a:solidFill>
                  <a:srgbClr val="009900"/>
                </a:solidFill>
                <a:cs typeface="Arial" charset="0"/>
                <a:sym typeface="Wingdings" pitchFamily="2" charset="2"/>
              </a:rPr>
              <a:t>green</a:t>
            </a:r>
            <a:r>
              <a:rPr lang="en-US" altLang="en-US" sz="1800" dirty="0">
                <a:solidFill>
                  <a:srgbClr val="000000"/>
                </a:solidFill>
                <a:cs typeface="Arial" charset="0"/>
                <a:sym typeface="Wingdings" pitchFamily="2" charset="2"/>
              </a:rPr>
              <a:t> </a:t>
            </a:r>
            <a:r>
              <a:rPr lang="en-US" altLang="en-US" sz="1800" dirty="0" smtClean="0">
                <a:solidFill>
                  <a:srgbClr val="000000"/>
                </a:solidFill>
                <a:cs typeface="Arial" charset="0"/>
                <a:sym typeface="Wingdings" pitchFamily="2" charset="2"/>
              </a:rPr>
              <a:t>pixel </a:t>
            </a:r>
            <a:r>
              <a:rPr lang="en-US" altLang="en-US" sz="1800" dirty="0">
                <a:solidFill>
                  <a:srgbClr val="000000"/>
                </a:solidFill>
                <a:cs typeface="Arial" charset="0"/>
                <a:sym typeface="Wingdings" pitchFamily="2" charset="2"/>
              </a:rPr>
              <a:t>is vibration/orientation sensitive  orientation of A/G on the surface</a:t>
            </a:r>
            <a:endParaRPr lang="en-US" altLang="en-US" sz="1800" dirty="0">
              <a:solidFill>
                <a:srgbClr val="000000"/>
              </a:solidFill>
              <a:cs typeface="Arial" charset="0"/>
            </a:endParaRPr>
          </a:p>
        </p:txBody>
      </p:sp>
      <p:graphicFrame>
        <p:nvGraphicFramePr>
          <p:cNvPr id="27655" name="Object 1"/>
          <p:cNvGraphicFramePr>
            <a:graphicFrameLocks noChangeAspect="1"/>
          </p:cNvGraphicFramePr>
          <p:nvPr/>
        </p:nvGraphicFramePr>
        <p:xfrm>
          <a:off x="150813" y="5311775"/>
          <a:ext cx="1982787" cy="1389063"/>
        </p:xfrm>
        <a:graphic>
          <a:graphicData uri="http://schemas.openxmlformats.org/presentationml/2006/ole">
            <mc:AlternateContent xmlns:mc="http://schemas.openxmlformats.org/markup-compatibility/2006">
              <mc:Choice xmlns:v="urn:schemas-microsoft-com:vml" Requires="v">
                <p:oleObj spid="_x0000_s3114" name="Equation" r:id="rId5" imgW="1016000" imgH="711200" progId="Equation.3">
                  <p:embed/>
                </p:oleObj>
              </mc:Choice>
              <mc:Fallback>
                <p:oleObj name="Equation" r:id="rId5" imgW="1016000" imgH="71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813" y="5311775"/>
                        <a:ext cx="1982787" cy="1389063"/>
                      </a:xfrm>
                      <a:prstGeom prst="rect">
                        <a:avLst/>
                      </a:prstGeom>
                      <a:solidFill>
                        <a:srgbClr val="FFFF00"/>
                      </a:solidFill>
                      <a:ln w="19050">
                        <a:solidFill>
                          <a:srgbClr val="0000FF"/>
                        </a:solidFill>
                        <a:miter lim="800000"/>
                        <a:headEnd/>
                        <a:tailEnd/>
                      </a:ln>
                    </p:spPr>
                  </p:pic>
                </p:oleObj>
              </mc:Fallback>
            </mc:AlternateContent>
          </a:graphicData>
        </a:graphic>
      </p:graphicFrame>
      <p:sp>
        <p:nvSpPr>
          <p:cNvPr id="27656" name="Right Arrow 3"/>
          <p:cNvSpPr>
            <a:spLocks noChangeArrowheads="1"/>
          </p:cNvSpPr>
          <p:nvPr/>
        </p:nvSpPr>
        <p:spPr bwMode="auto">
          <a:xfrm>
            <a:off x="2274888" y="6248400"/>
            <a:ext cx="990600" cy="228600"/>
          </a:xfrm>
          <a:prstGeom prst="rightArrow">
            <a:avLst>
              <a:gd name="adj1" fmla="val 50000"/>
              <a:gd name="adj2" fmla="val 49994"/>
            </a:avLst>
          </a:prstGeom>
          <a:solidFill>
            <a:srgbClr val="009900"/>
          </a:solidFill>
          <a:ln w="22225" algn="ctr">
            <a:solidFill>
              <a:schemeClr val="tx1"/>
            </a:solidFill>
            <a:round/>
            <a:headEnd/>
            <a:tailEnd type="triangle" w="lg" len="me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7657" name="TextBox 14"/>
          <p:cNvSpPr txBox="1">
            <a:spLocks noChangeArrowheads="1"/>
          </p:cNvSpPr>
          <p:nvPr/>
        </p:nvSpPr>
        <p:spPr bwMode="auto">
          <a:xfrm>
            <a:off x="533400" y="903288"/>
            <a:ext cx="2203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3333FF"/>
                </a:solidFill>
                <a:cs typeface="Arial" charset="0"/>
              </a:rPr>
              <a:t>mono-layer: dash bi-layer: solid </a:t>
            </a:r>
          </a:p>
        </p:txBody>
      </p:sp>
      <p:pic>
        <p:nvPicPr>
          <p:cNvPr id="27658" name="Picture 11" descr="fig3c_thick_exp.tif"/>
          <p:cNvPicPr>
            <a:picLocks noChangeAspect="1"/>
          </p:cNvPicPr>
          <p:nvPr/>
        </p:nvPicPr>
        <p:blipFill>
          <a:blip r:embed="rId7" cstate="print">
            <a:extLst>
              <a:ext uri="{28A0092B-C50C-407E-A947-70E740481C1C}">
                <a14:useLocalDpi xmlns:a14="http://schemas.microsoft.com/office/drawing/2010/main" val="0"/>
              </a:ext>
            </a:extLst>
          </a:blip>
          <a:srcRect l="6537" t="4494" r="2802"/>
          <a:stretch>
            <a:fillRect/>
          </a:stretch>
        </p:blipFill>
        <p:spPr bwMode="auto">
          <a:xfrm>
            <a:off x="381000" y="1676400"/>
            <a:ext cx="4697413"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Text Box 6"/>
          <p:cNvSpPr txBox="1">
            <a:spLocks noChangeArrowheads="1"/>
          </p:cNvSpPr>
          <p:nvPr/>
        </p:nvSpPr>
        <p:spPr bwMode="auto">
          <a:xfrm rot="-5400000">
            <a:off x="-1066006" y="2894806"/>
            <a:ext cx="24717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rgbClr val="000000"/>
                </a:solidFill>
                <a:cs typeface="Arial" charset="0"/>
              </a:rPr>
              <a:t> Differential Reflectivity</a:t>
            </a:r>
          </a:p>
        </p:txBody>
      </p:sp>
      <p:pic>
        <p:nvPicPr>
          <p:cNvPr id="2766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29200" y="1447800"/>
            <a:ext cx="32480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pic>
    </p:spTree>
    <p:extLst>
      <p:ext uri="{BB962C8B-B14F-4D97-AF65-F5344CB8AC3E}">
        <p14:creationId xmlns:p14="http://schemas.microsoft.com/office/powerpoint/2010/main" val="12082786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09613" y="-1"/>
            <a:ext cx="8434387" cy="1005749"/>
          </a:xfrm>
        </p:spPr>
        <p:txBody>
          <a:bodyPr/>
          <a:lstStyle/>
          <a:p>
            <a:pPr eaLnBrk="1" hangingPunct="1"/>
            <a:r>
              <a:rPr lang="en-US" altLang="en-US" sz="3600" b="1" dirty="0" smtClean="0">
                <a:solidFill>
                  <a:srgbClr val="990099"/>
                </a:solidFill>
                <a:latin typeface="Times New Roman" pitchFamily="18" charset="0"/>
              </a:rPr>
              <a:t>Where do we go from here: From Proteins to Cells to Diagnostics  </a:t>
            </a:r>
            <a:endParaRPr lang="en-US" altLang="en-US" sz="3600" b="1" dirty="0" smtClean="0">
              <a:solidFill>
                <a:srgbClr val="990099"/>
              </a:solidFill>
            </a:endParaRPr>
          </a:p>
        </p:txBody>
      </p:sp>
      <p:pic>
        <p:nvPicPr>
          <p:cNvPr id="30723" name="Picture 3"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9" name="Group 30"/>
          <p:cNvGrpSpPr>
            <a:grpSpLocks/>
          </p:cNvGrpSpPr>
          <p:nvPr/>
        </p:nvGrpSpPr>
        <p:grpSpPr bwMode="auto">
          <a:xfrm>
            <a:off x="152400" y="1113864"/>
            <a:ext cx="3582988" cy="2344738"/>
            <a:chOff x="381000" y="4171950"/>
            <a:chExt cx="4231745" cy="2686050"/>
          </a:xfrm>
        </p:grpSpPr>
        <p:pic>
          <p:nvPicPr>
            <p:cNvPr id="3073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171950"/>
              <a:ext cx="341947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pic>
        <p:cxnSp>
          <p:nvCxnSpPr>
            <p:cNvPr id="30735" name="Straight Arrow Connector 8"/>
            <p:cNvCxnSpPr>
              <a:cxnSpLocks noChangeShapeType="1"/>
            </p:cNvCxnSpPr>
            <p:nvPr/>
          </p:nvCxnSpPr>
          <p:spPr bwMode="auto">
            <a:xfrm flipH="1" flipV="1">
              <a:off x="2209800" y="4953000"/>
              <a:ext cx="533400" cy="228600"/>
            </a:xfrm>
            <a:prstGeom prst="straightConnector1">
              <a:avLst/>
            </a:prstGeom>
            <a:noFill/>
            <a:ln w="222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0736" name="Straight Arrow Connector 10"/>
            <p:cNvCxnSpPr>
              <a:cxnSpLocks noChangeShapeType="1"/>
            </p:cNvCxnSpPr>
            <p:nvPr/>
          </p:nvCxnSpPr>
          <p:spPr bwMode="auto">
            <a:xfrm flipV="1">
              <a:off x="3124200" y="4800600"/>
              <a:ext cx="152400" cy="533400"/>
            </a:xfrm>
            <a:prstGeom prst="straightConnector1">
              <a:avLst/>
            </a:prstGeom>
            <a:noFill/>
            <a:ln w="222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0737" name="TextBox 11"/>
            <p:cNvSpPr txBox="1">
              <a:spLocks noChangeArrowheads="1"/>
            </p:cNvSpPr>
            <p:nvPr/>
          </p:nvSpPr>
          <p:spPr bwMode="auto">
            <a:xfrm>
              <a:off x="1794726" y="4419599"/>
              <a:ext cx="1288754" cy="5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0" dirty="0"/>
                <a:t>glycogen (</a:t>
              </a:r>
              <a:r>
                <a:rPr lang="en-US" altLang="en-US" sz="1200" b="0" dirty="0" smtClean="0"/>
                <a:t>1020 </a:t>
              </a:r>
              <a:r>
                <a:rPr lang="en-US" altLang="en-US" sz="1200" b="0" dirty="0"/>
                <a:t>cm</a:t>
              </a:r>
              <a:r>
                <a:rPr lang="en-US" altLang="en-US" sz="1200" b="0" baseline="30000" dirty="0"/>
                <a:t>-1</a:t>
              </a:r>
              <a:r>
                <a:rPr lang="en-US" altLang="en-US" sz="1200" b="0" dirty="0"/>
                <a:t>) </a:t>
              </a:r>
            </a:p>
          </p:txBody>
        </p:sp>
        <p:sp>
          <p:nvSpPr>
            <p:cNvPr id="30738" name="TextBox 12"/>
            <p:cNvSpPr txBox="1">
              <a:spLocks noChangeArrowheads="1"/>
            </p:cNvSpPr>
            <p:nvPr/>
          </p:nvSpPr>
          <p:spPr bwMode="auto">
            <a:xfrm>
              <a:off x="3200399" y="4267200"/>
              <a:ext cx="1412346" cy="5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0" dirty="0"/>
                <a:t>phosphate (</a:t>
              </a:r>
              <a:r>
                <a:rPr lang="en-US" altLang="en-US" sz="1200" b="0" dirty="0" smtClean="0"/>
                <a:t>1080 </a:t>
              </a:r>
              <a:r>
                <a:rPr lang="en-US" altLang="en-US" sz="1200" b="0" dirty="0"/>
                <a:t>cm</a:t>
              </a:r>
              <a:r>
                <a:rPr lang="en-US" altLang="en-US" sz="1200" b="0" baseline="30000" dirty="0"/>
                <a:t>-1</a:t>
              </a:r>
              <a:r>
                <a:rPr lang="en-US" altLang="en-US" sz="1200" b="0" dirty="0"/>
                <a:t>) </a:t>
              </a:r>
            </a:p>
          </p:txBody>
        </p:sp>
      </p:grpSp>
      <p:pic>
        <p:nvPicPr>
          <p:cNvPr id="30730"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6185" y="4759842"/>
            <a:ext cx="2330302" cy="193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Rectangle 2"/>
          <p:cNvSpPr>
            <a:spLocks noChangeArrowheads="1"/>
          </p:cNvSpPr>
          <p:nvPr/>
        </p:nvSpPr>
        <p:spPr bwMode="auto">
          <a:xfrm>
            <a:off x="1600200" y="4419600"/>
            <a:ext cx="457200" cy="304800"/>
          </a:xfrm>
          <a:prstGeom prst="rect">
            <a:avLst/>
          </a:prstGeom>
          <a:solidFill>
            <a:schemeClr val="bg1"/>
          </a:solidFill>
          <a:ln>
            <a:noFill/>
          </a:ln>
          <a:extLst>
            <a:ext uri="{91240B29-F687-4F45-9708-019B960494DF}">
              <a14:hiddenLine xmlns:a14="http://schemas.microsoft.com/office/drawing/2010/main" w="22225" algn="ctr">
                <a:solidFill>
                  <a:srgbClr val="000000"/>
                </a:solidFill>
                <a:round/>
                <a:headEnd/>
                <a:tailEnd type="triangle" w="lg" len="me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p>
        </p:txBody>
      </p:sp>
      <p:sp>
        <p:nvSpPr>
          <p:cNvPr id="21" name="Rectangle 2"/>
          <p:cNvSpPr>
            <a:spLocks noChangeArrowheads="1"/>
          </p:cNvSpPr>
          <p:nvPr/>
        </p:nvSpPr>
        <p:spPr bwMode="auto">
          <a:xfrm>
            <a:off x="1091517" y="3406775"/>
            <a:ext cx="709280" cy="304800"/>
          </a:xfrm>
          <a:prstGeom prst="rect">
            <a:avLst/>
          </a:prstGeom>
          <a:solidFill>
            <a:schemeClr val="bg1"/>
          </a:solidFill>
          <a:ln>
            <a:noFill/>
          </a:ln>
          <a:extLst>
            <a:ext uri="{91240B29-F687-4F45-9708-019B960494DF}">
              <a14:hiddenLine xmlns:a14="http://schemas.microsoft.com/office/drawing/2010/main" w="22225" algn="ctr">
                <a:solidFill>
                  <a:srgbClr val="000000"/>
                </a:solidFill>
                <a:round/>
                <a:headEnd/>
                <a:tailEnd type="triangle" w="lg" len="me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p>
        </p:txBody>
      </p:sp>
      <p:pic>
        <p:nvPicPr>
          <p:cNvPr id="10957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065" y="4572000"/>
            <a:ext cx="3690451" cy="212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8" name="TextBox 26"/>
          <p:cNvSpPr txBox="1">
            <a:spLocks noChangeArrowheads="1"/>
          </p:cNvSpPr>
          <p:nvPr/>
        </p:nvSpPr>
        <p:spPr bwMode="auto">
          <a:xfrm>
            <a:off x="152400" y="3542696"/>
            <a:ext cx="31829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a:t>Spectral signatures of cancer cells </a:t>
            </a:r>
          </a:p>
        </p:txBody>
      </p:sp>
      <p:pic>
        <p:nvPicPr>
          <p:cNvPr id="10957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4800" y="1307842"/>
            <a:ext cx="4143375"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16"/>
          <p:cNvSpPr txBox="1">
            <a:spLocks noChangeArrowheads="1"/>
          </p:cNvSpPr>
          <p:nvPr/>
        </p:nvSpPr>
        <p:spPr bwMode="auto">
          <a:xfrm>
            <a:off x="4255827" y="4051033"/>
            <a:ext cx="4191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0" dirty="0" smtClean="0"/>
              <a:t>C. Wu </a:t>
            </a:r>
            <a:r>
              <a:rPr lang="en-US" altLang="en-US" sz="1400" b="0" dirty="0"/>
              <a:t>et.al., Nature Materials </a:t>
            </a:r>
            <a:r>
              <a:rPr lang="en-US" altLang="en-US" sz="1400" dirty="0"/>
              <a:t>11,</a:t>
            </a:r>
            <a:r>
              <a:rPr lang="en-US" altLang="en-US" sz="1400" b="0" dirty="0"/>
              <a:t> 69 (2012)</a:t>
            </a:r>
          </a:p>
        </p:txBody>
      </p:sp>
      <p:sp>
        <p:nvSpPr>
          <p:cNvPr id="5" name="Rectangle 4"/>
          <p:cNvSpPr/>
          <p:nvPr/>
        </p:nvSpPr>
        <p:spPr bwMode="auto">
          <a:xfrm>
            <a:off x="4114799" y="3037250"/>
            <a:ext cx="4143375" cy="975692"/>
          </a:xfrm>
          <a:prstGeom prst="rect">
            <a:avLst/>
          </a:prstGeom>
          <a:noFill/>
          <a:ln w="22225" cap="flat" cmpd="sng" algn="ctr">
            <a:solidFill>
              <a:schemeClr val="tx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62700" y="4759842"/>
            <a:ext cx="2657846" cy="1949779"/>
          </a:xfrm>
          <a:prstGeom prst="rect">
            <a:avLst/>
          </a:prstGeom>
        </p:spPr>
      </p:pic>
    </p:spTree>
    <p:extLst>
      <p:ext uri="{BB962C8B-B14F-4D97-AF65-F5344CB8AC3E}">
        <p14:creationId xmlns:p14="http://schemas.microsoft.com/office/powerpoint/2010/main" val="8405109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09613" y="152400"/>
            <a:ext cx="8434387" cy="762000"/>
          </a:xfrm>
        </p:spPr>
        <p:txBody>
          <a:bodyPr/>
          <a:lstStyle/>
          <a:p>
            <a:pPr eaLnBrk="1" hangingPunct="1"/>
            <a:r>
              <a:rPr lang="en-US" altLang="en-US" sz="3600" b="1" dirty="0" smtClean="0">
                <a:solidFill>
                  <a:srgbClr val="990099"/>
                </a:solidFill>
                <a:latin typeface="Times New Roman" pitchFamily="18" charset="0"/>
              </a:rPr>
              <a:t>Metamaterials-Based Fingerprinting of Live Cells: Macrophages vs Malignant  </a:t>
            </a:r>
            <a:endParaRPr lang="en-US" altLang="en-US" sz="3600" b="1" dirty="0" smtClean="0">
              <a:solidFill>
                <a:srgbClr val="990099"/>
              </a:solidFill>
            </a:endParaRPr>
          </a:p>
        </p:txBody>
      </p:sp>
      <p:pic>
        <p:nvPicPr>
          <p:cNvPr id="30723" name="Picture 3"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Rectangle 2"/>
          <p:cNvSpPr>
            <a:spLocks noChangeArrowheads="1"/>
          </p:cNvSpPr>
          <p:nvPr/>
        </p:nvSpPr>
        <p:spPr bwMode="auto">
          <a:xfrm>
            <a:off x="1600200" y="4419600"/>
            <a:ext cx="457200" cy="304800"/>
          </a:xfrm>
          <a:prstGeom prst="rect">
            <a:avLst/>
          </a:prstGeom>
          <a:solidFill>
            <a:schemeClr val="bg1"/>
          </a:solidFill>
          <a:ln>
            <a:noFill/>
          </a:ln>
          <a:extLst>
            <a:ext uri="{91240B29-F687-4F45-9708-019B960494DF}">
              <a14:hiddenLine xmlns:a14="http://schemas.microsoft.com/office/drawing/2010/main" w="22225" algn="ctr">
                <a:solidFill>
                  <a:srgbClr val="000000"/>
                </a:solidFill>
                <a:round/>
                <a:headEnd/>
                <a:tailEnd type="triangle" w="lg" len="me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solidFill>
                <a:srgbClr val="000000"/>
              </a:solidFill>
            </a:endParaRPr>
          </a:p>
        </p:txBody>
      </p:sp>
      <p:sp>
        <p:nvSpPr>
          <p:cNvPr id="21" name="Rectangle 2"/>
          <p:cNvSpPr>
            <a:spLocks noChangeArrowheads="1"/>
          </p:cNvSpPr>
          <p:nvPr/>
        </p:nvSpPr>
        <p:spPr bwMode="auto">
          <a:xfrm>
            <a:off x="1091517" y="3406775"/>
            <a:ext cx="709280" cy="304800"/>
          </a:xfrm>
          <a:prstGeom prst="rect">
            <a:avLst/>
          </a:prstGeom>
          <a:solidFill>
            <a:schemeClr val="bg1"/>
          </a:solidFill>
          <a:ln>
            <a:noFill/>
          </a:ln>
          <a:extLst>
            <a:ext uri="{91240B29-F687-4F45-9708-019B960494DF}">
              <a14:hiddenLine xmlns:a14="http://schemas.microsoft.com/office/drawing/2010/main" w="22225" algn="ctr">
                <a:solidFill>
                  <a:srgbClr val="000000"/>
                </a:solidFill>
                <a:round/>
                <a:headEnd/>
                <a:tailEnd type="triangle" w="lg" len="me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solidFill>
                <a:srgbClr val="000000"/>
              </a:solidFill>
            </a:endParaRPr>
          </a:p>
        </p:txBody>
      </p:sp>
      <p:pic>
        <p:nvPicPr>
          <p:cNvPr id="23" name="Picture 22" descr="cancer_normal.tif"/>
          <p:cNvPicPr>
            <a:picLocks noChangeAspect="1"/>
          </p:cNvPicPr>
          <p:nvPr/>
        </p:nvPicPr>
        <p:blipFill>
          <a:blip r:embed="rId4" cstate="print"/>
          <a:srcRect l="5787" t="5919" r="7958" b="3551"/>
          <a:stretch>
            <a:fillRect/>
          </a:stretch>
        </p:blipFill>
        <p:spPr>
          <a:xfrm>
            <a:off x="304800" y="1295400"/>
            <a:ext cx="7484071" cy="4800600"/>
          </a:xfrm>
          <a:prstGeom prst="rect">
            <a:avLst/>
          </a:prstGeom>
        </p:spPr>
      </p:pic>
      <p:pic>
        <p:nvPicPr>
          <p:cNvPr id="24" name="Picture 23" descr="14_cancer.png"/>
          <p:cNvPicPr>
            <a:picLocks noChangeAspect="1"/>
          </p:cNvPicPr>
          <p:nvPr/>
        </p:nvPicPr>
        <p:blipFill>
          <a:blip r:embed="rId5" cstate="print"/>
          <a:stretch>
            <a:fillRect/>
          </a:stretch>
        </p:blipFill>
        <p:spPr>
          <a:xfrm>
            <a:off x="990600" y="4114800"/>
            <a:ext cx="1879600" cy="1409700"/>
          </a:xfrm>
          <a:prstGeom prst="rect">
            <a:avLst/>
          </a:prstGeom>
        </p:spPr>
      </p:pic>
      <p:pic>
        <p:nvPicPr>
          <p:cNvPr id="25" name="Picture 24" descr="p4cell14.bmp"/>
          <p:cNvPicPr>
            <a:picLocks noChangeAspect="1"/>
          </p:cNvPicPr>
          <p:nvPr/>
        </p:nvPicPr>
        <p:blipFill>
          <a:blip r:embed="rId6" cstate="print"/>
          <a:stretch>
            <a:fillRect/>
          </a:stretch>
        </p:blipFill>
        <p:spPr>
          <a:xfrm>
            <a:off x="3124200" y="4114800"/>
            <a:ext cx="1930400" cy="1447800"/>
          </a:xfrm>
          <a:prstGeom prst="rect">
            <a:avLst/>
          </a:prstGeom>
        </p:spPr>
      </p:pic>
      <p:sp>
        <p:nvSpPr>
          <p:cNvPr id="30726" name="TextBox 11"/>
          <p:cNvSpPr txBox="1">
            <a:spLocks noChangeArrowheads="1"/>
          </p:cNvSpPr>
          <p:nvPr/>
        </p:nvSpPr>
        <p:spPr bwMode="auto">
          <a:xfrm>
            <a:off x="1060717" y="3441412"/>
            <a:ext cx="14801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dirty="0" smtClean="0">
                <a:solidFill>
                  <a:srgbClr val="3333FF"/>
                </a:solidFill>
                <a:cs typeface="Arial" charset="0"/>
              </a:rPr>
              <a:t>Epithelial cancer cells</a:t>
            </a:r>
            <a:endParaRPr lang="en-US" altLang="en-US" sz="1600" dirty="0">
              <a:solidFill>
                <a:srgbClr val="3333FF"/>
              </a:solidFill>
              <a:cs typeface="Arial" charset="0"/>
            </a:endParaRPr>
          </a:p>
        </p:txBody>
      </p:sp>
      <p:sp>
        <p:nvSpPr>
          <p:cNvPr id="26" name="TextBox 11"/>
          <p:cNvSpPr txBox="1">
            <a:spLocks noChangeArrowheads="1"/>
          </p:cNvSpPr>
          <p:nvPr/>
        </p:nvSpPr>
        <p:spPr bwMode="auto">
          <a:xfrm>
            <a:off x="3225452" y="3358245"/>
            <a:ext cx="152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dirty="0" smtClean="0">
                <a:solidFill>
                  <a:srgbClr val="FF0000"/>
                </a:solidFill>
                <a:cs typeface="Arial" charset="0"/>
              </a:rPr>
              <a:t>Normal macrophage cells</a:t>
            </a:r>
            <a:endParaRPr lang="en-US" altLang="en-US" sz="1600" dirty="0">
              <a:solidFill>
                <a:srgbClr val="FF0000"/>
              </a:solidFill>
              <a:cs typeface="Arial" charset="0"/>
            </a:endParaRPr>
          </a:p>
        </p:txBody>
      </p:sp>
      <p:cxnSp>
        <p:nvCxnSpPr>
          <p:cNvPr id="28" name="Straight Arrow Connector 27"/>
          <p:cNvCxnSpPr/>
          <p:nvPr/>
        </p:nvCxnSpPr>
        <p:spPr bwMode="auto">
          <a:xfrm flipV="1">
            <a:off x="2286000" y="1981200"/>
            <a:ext cx="304800" cy="762000"/>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sp>
        <p:nvSpPr>
          <p:cNvPr id="29" name="TextBox 11"/>
          <p:cNvSpPr txBox="1">
            <a:spLocks noChangeArrowheads="1"/>
          </p:cNvSpPr>
          <p:nvPr/>
        </p:nvSpPr>
        <p:spPr bwMode="auto">
          <a:xfrm>
            <a:off x="2209799" y="1447800"/>
            <a:ext cx="12954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a:solidFill>
                  <a:srgbClr val="FF0000"/>
                </a:solidFill>
                <a:cs typeface="Arial" charset="0"/>
              </a:rPr>
              <a:t>g</a:t>
            </a:r>
            <a:r>
              <a:rPr lang="en-US" altLang="en-US" sz="1400" dirty="0" smtClean="0">
                <a:solidFill>
                  <a:srgbClr val="FF0000"/>
                </a:solidFill>
                <a:cs typeface="Arial" charset="0"/>
              </a:rPr>
              <a:t>lycogen (1080 cm</a:t>
            </a:r>
            <a:r>
              <a:rPr lang="en-US" altLang="en-US" sz="1400" baseline="30000" dirty="0" smtClean="0">
                <a:solidFill>
                  <a:srgbClr val="FF0000"/>
                </a:solidFill>
                <a:cs typeface="Arial" charset="0"/>
              </a:rPr>
              <a:t>-1</a:t>
            </a:r>
            <a:r>
              <a:rPr lang="en-US" altLang="en-US" sz="1600" dirty="0" smtClean="0">
                <a:solidFill>
                  <a:srgbClr val="FF0000"/>
                </a:solidFill>
                <a:cs typeface="Arial" charset="0"/>
              </a:rPr>
              <a:t>)</a:t>
            </a:r>
            <a:endParaRPr lang="en-US" altLang="en-US" sz="1600" dirty="0">
              <a:solidFill>
                <a:srgbClr val="FF0000"/>
              </a:solidFill>
              <a:cs typeface="Arial" charset="0"/>
            </a:endParaRPr>
          </a:p>
        </p:txBody>
      </p:sp>
      <p:cxnSp>
        <p:nvCxnSpPr>
          <p:cNvPr id="31" name="Straight Arrow Connector 30"/>
          <p:cNvCxnSpPr/>
          <p:nvPr/>
        </p:nvCxnSpPr>
        <p:spPr bwMode="auto">
          <a:xfrm flipH="1" flipV="1">
            <a:off x="1485900" y="2057400"/>
            <a:ext cx="381000" cy="228600"/>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sp>
        <p:nvSpPr>
          <p:cNvPr id="32" name="TextBox 11"/>
          <p:cNvSpPr txBox="1">
            <a:spLocks noChangeArrowheads="1"/>
          </p:cNvSpPr>
          <p:nvPr/>
        </p:nvSpPr>
        <p:spPr bwMode="auto">
          <a:xfrm>
            <a:off x="914400" y="1600200"/>
            <a:ext cx="114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smtClean="0">
                <a:solidFill>
                  <a:srgbClr val="3333FF"/>
                </a:solidFill>
                <a:cs typeface="Arial" charset="0"/>
              </a:rPr>
              <a:t>phosphate (1030 cm</a:t>
            </a:r>
            <a:r>
              <a:rPr lang="en-US" altLang="en-US" sz="1400" baseline="30000" dirty="0" smtClean="0">
                <a:solidFill>
                  <a:srgbClr val="3333FF"/>
                </a:solidFill>
                <a:cs typeface="Arial" charset="0"/>
              </a:rPr>
              <a:t>-1</a:t>
            </a:r>
            <a:r>
              <a:rPr lang="en-US" altLang="en-US" sz="1400" dirty="0" smtClean="0">
                <a:solidFill>
                  <a:srgbClr val="3333FF"/>
                </a:solidFill>
                <a:cs typeface="Arial" charset="0"/>
              </a:rPr>
              <a:t>)</a:t>
            </a:r>
            <a:endParaRPr lang="en-US" altLang="en-US" sz="1600" dirty="0">
              <a:solidFill>
                <a:srgbClr val="3333FF"/>
              </a:solidFill>
              <a:cs typeface="Arial" charset="0"/>
            </a:endParaRPr>
          </a:p>
        </p:txBody>
      </p:sp>
      <p:sp>
        <p:nvSpPr>
          <p:cNvPr id="33" name="TextBox 11"/>
          <p:cNvSpPr txBox="1">
            <a:spLocks noChangeArrowheads="1"/>
          </p:cNvSpPr>
          <p:nvPr/>
        </p:nvSpPr>
        <p:spPr bwMode="auto">
          <a:xfrm>
            <a:off x="5562600" y="1981200"/>
            <a:ext cx="2133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smtClean="0">
                <a:solidFill>
                  <a:srgbClr val="3333FF"/>
                </a:solidFill>
                <a:cs typeface="Arial" charset="0"/>
              </a:rPr>
              <a:t>C=O ester in P-lipids</a:t>
            </a:r>
            <a:endParaRPr lang="en-US" altLang="en-US" sz="1600" dirty="0">
              <a:solidFill>
                <a:srgbClr val="3333FF"/>
              </a:solidFill>
              <a:cs typeface="Arial" charset="0"/>
            </a:endParaRPr>
          </a:p>
        </p:txBody>
      </p:sp>
      <p:cxnSp>
        <p:nvCxnSpPr>
          <p:cNvPr id="35" name="Straight Arrow Connector 34"/>
          <p:cNvCxnSpPr/>
          <p:nvPr/>
        </p:nvCxnSpPr>
        <p:spPr bwMode="auto">
          <a:xfrm>
            <a:off x="6934200" y="2286000"/>
            <a:ext cx="304800" cy="228600"/>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sp>
        <p:nvSpPr>
          <p:cNvPr id="36" name="TextBox 11"/>
          <p:cNvSpPr txBox="1">
            <a:spLocks noChangeArrowheads="1"/>
          </p:cNvSpPr>
          <p:nvPr/>
        </p:nvSpPr>
        <p:spPr bwMode="auto">
          <a:xfrm>
            <a:off x="6400800" y="53340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smtClean="0">
                <a:solidFill>
                  <a:srgbClr val="000000"/>
                </a:solidFill>
                <a:cs typeface="Arial" charset="0"/>
              </a:rPr>
              <a:t>Amide I</a:t>
            </a:r>
            <a:endParaRPr lang="en-US" altLang="en-US" sz="1600" dirty="0">
              <a:solidFill>
                <a:srgbClr val="000000"/>
              </a:solidFill>
              <a:cs typeface="Arial" charset="0"/>
            </a:endParaRPr>
          </a:p>
        </p:txBody>
      </p:sp>
      <p:sp>
        <p:nvSpPr>
          <p:cNvPr id="37" name="TextBox 11"/>
          <p:cNvSpPr txBox="1">
            <a:spLocks noChangeArrowheads="1"/>
          </p:cNvSpPr>
          <p:nvPr/>
        </p:nvSpPr>
        <p:spPr bwMode="auto">
          <a:xfrm>
            <a:off x="5562600" y="40386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smtClean="0">
                <a:solidFill>
                  <a:srgbClr val="000000"/>
                </a:solidFill>
                <a:cs typeface="Arial" charset="0"/>
              </a:rPr>
              <a:t>Amide II</a:t>
            </a:r>
            <a:endParaRPr lang="en-US" altLang="en-US" sz="1600" dirty="0">
              <a:solidFill>
                <a:srgbClr val="000000"/>
              </a:solidFill>
              <a:cs typeface="Arial" charset="0"/>
            </a:endParaRPr>
          </a:p>
        </p:txBody>
      </p:sp>
      <p:cxnSp>
        <p:nvCxnSpPr>
          <p:cNvPr id="40" name="Straight Arrow Connector 39"/>
          <p:cNvCxnSpPr/>
          <p:nvPr/>
        </p:nvCxnSpPr>
        <p:spPr bwMode="auto">
          <a:xfrm flipV="1">
            <a:off x="3352800" y="2209800"/>
            <a:ext cx="304800" cy="381000"/>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sp>
        <p:nvSpPr>
          <p:cNvPr id="41" name="TextBox 11"/>
          <p:cNvSpPr txBox="1">
            <a:spLocks noChangeArrowheads="1"/>
          </p:cNvSpPr>
          <p:nvPr/>
        </p:nvSpPr>
        <p:spPr bwMode="auto">
          <a:xfrm>
            <a:off x="3281916" y="1686580"/>
            <a:ext cx="114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smtClean="0">
                <a:solidFill>
                  <a:srgbClr val="3333FF"/>
                </a:solidFill>
                <a:cs typeface="Arial" charset="0"/>
              </a:rPr>
              <a:t>DNA/RNA (P=O)</a:t>
            </a:r>
            <a:endParaRPr lang="en-US" altLang="en-US" sz="1600" dirty="0">
              <a:solidFill>
                <a:srgbClr val="3333FF"/>
              </a:solidFill>
              <a:cs typeface="Arial" charset="0"/>
            </a:endParaRPr>
          </a:p>
        </p:txBody>
      </p:sp>
      <p:sp>
        <p:nvSpPr>
          <p:cNvPr id="22" name="TextBox 11"/>
          <p:cNvSpPr txBox="1">
            <a:spLocks noChangeArrowheads="1"/>
          </p:cNvSpPr>
          <p:nvPr/>
        </p:nvSpPr>
        <p:spPr bwMode="auto">
          <a:xfrm>
            <a:off x="533400" y="6096000"/>
            <a:ext cx="830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smtClean="0">
                <a:solidFill>
                  <a:srgbClr val="000000"/>
                </a:solidFill>
                <a:cs typeface="Arial" charset="0"/>
              </a:rPr>
              <a:t>Future: detection and identification of circulating tumor cells (CTCs): the key cause of cancer-related mortality because of metastasis</a:t>
            </a:r>
            <a:endParaRPr lang="en-US" altLang="en-US" sz="1800" dirty="0">
              <a:solidFill>
                <a:srgbClr val="000000"/>
              </a:solidFill>
              <a:cs typeface="Arial" charset="0"/>
            </a:endParaRPr>
          </a:p>
        </p:txBody>
      </p:sp>
    </p:spTree>
    <p:extLst>
      <p:ext uri="{BB962C8B-B14F-4D97-AF65-F5344CB8AC3E}">
        <p14:creationId xmlns:p14="http://schemas.microsoft.com/office/powerpoint/2010/main" val="782403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69962" y="152400"/>
            <a:ext cx="7945437" cy="1066800"/>
          </a:xfrm>
        </p:spPr>
        <p:txBody>
          <a:bodyPr>
            <a:normAutofit fontScale="90000"/>
          </a:bodyPr>
          <a:lstStyle/>
          <a:p>
            <a:r>
              <a:rPr lang="en-US" sz="3600" b="1" dirty="0" smtClean="0">
                <a:solidFill>
                  <a:srgbClr val="990099"/>
                </a:solidFill>
                <a:latin typeface="Times New Roman" pitchFamily="18" charset="0"/>
              </a:rPr>
              <a:t>Spectrally Selective Field-Concentrating Optical  Resonators Inspired by MMs</a:t>
            </a:r>
            <a:r>
              <a:rPr lang="en-US" sz="3600" b="1" dirty="0">
                <a:solidFill>
                  <a:srgbClr val="990099"/>
                </a:solidFill>
                <a:latin typeface="Times New Roman" pitchFamily="18" charset="0"/>
              </a:rPr>
              <a:t/>
            </a:r>
            <a:br>
              <a:rPr lang="en-US" sz="3600" b="1" dirty="0">
                <a:solidFill>
                  <a:srgbClr val="990099"/>
                </a:solidFill>
                <a:latin typeface="Times New Roman" pitchFamily="18" charset="0"/>
              </a:rPr>
            </a:br>
            <a:endParaRPr lang="en-US" sz="3600" b="1" dirty="0" smtClean="0">
              <a:solidFill>
                <a:srgbClr val="990099"/>
              </a:solidFill>
              <a:latin typeface="Times New Roman" pitchFamily="18" charset="0"/>
            </a:endParaRPr>
          </a:p>
        </p:txBody>
      </p:sp>
      <p:pic>
        <p:nvPicPr>
          <p:cNvPr id="27666" name="Picture 16"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8"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1"/>
          <p:cNvSpPr txBox="1">
            <a:spLocks noChangeArrowheads="1"/>
          </p:cNvSpPr>
          <p:nvPr/>
        </p:nvSpPr>
        <p:spPr bwMode="auto">
          <a:xfrm>
            <a:off x="353985" y="4419600"/>
            <a:ext cx="8342415" cy="1908215"/>
          </a:xfrm>
          <a:prstGeom prst="rect">
            <a:avLst/>
          </a:prstGeom>
          <a:solidFill>
            <a:schemeClr val="accent1"/>
          </a:solidFill>
          <a:ln w="22225">
            <a:solidFill>
              <a:srgbClr val="3333FF"/>
            </a:solidFill>
            <a:miter lim="800000"/>
            <a:headEnd/>
            <a:tailEnd/>
          </a:ln>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ts val="600"/>
              </a:spcBef>
              <a:buFont typeface="Wingdings" pitchFamily="2" charset="2"/>
              <a:buChar char="§"/>
            </a:pPr>
            <a:r>
              <a:rPr lang="en-US" dirty="0">
                <a:sym typeface="Wingdings" pitchFamily="2" charset="2"/>
              </a:rPr>
              <a:t>Narrow resonances (high-Q) + Strong field enhancements  Small changes of local environment can strongly affect optical response   </a:t>
            </a:r>
            <a:endParaRPr lang="en-US" dirty="0" smtClean="0"/>
          </a:p>
          <a:p>
            <a:pPr eaLnBrk="1" hangingPunct="1">
              <a:spcBef>
                <a:spcPts val="600"/>
              </a:spcBef>
              <a:buFont typeface="Wingdings" pitchFamily="2" charset="2"/>
              <a:buChar char="§"/>
            </a:pPr>
            <a:r>
              <a:rPr lang="en-US" dirty="0" smtClean="0"/>
              <a:t>Controlling optical response using minute amounts of material, e.g. atomic monolayer of graphene, protein monolayers</a:t>
            </a:r>
            <a:endParaRPr lang="en-US" dirty="0"/>
          </a:p>
          <a:p>
            <a:pPr eaLnBrk="1" hangingPunct="1">
              <a:spcBef>
                <a:spcPts val="600"/>
              </a:spcBef>
              <a:buFont typeface="Wingdings" pitchFamily="2" charset="2"/>
              <a:buChar char="§"/>
            </a:pPr>
            <a:r>
              <a:rPr lang="en-US" dirty="0" smtClean="0"/>
              <a:t>Ultra-sensitive fingerprinting/characterization of trace amounts of biological matter (protein monolayers, single cells, etc.)</a:t>
            </a:r>
            <a:endParaRPr lang="en-US"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3478" y="1992914"/>
            <a:ext cx="1672257" cy="150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6"/>
          <p:cNvSpPr txBox="1">
            <a:spLocks noChangeArrowheads="1"/>
          </p:cNvSpPr>
          <p:nvPr/>
        </p:nvSpPr>
        <p:spPr bwMode="auto">
          <a:xfrm>
            <a:off x="4553478" y="3584550"/>
            <a:ext cx="45158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1400" b="0" dirty="0" smtClean="0"/>
              <a:t>Wu et. al. (</a:t>
            </a:r>
            <a:r>
              <a:rPr lang="en-US" sz="1400" b="0" dirty="0" err="1" smtClean="0"/>
              <a:t>Altug</a:t>
            </a:r>
            <a:r>
              <a:rPr lang="en-US" sz="1400" b="0" dirty="0" smtClean="0"/>
              <a:t> &amp; </a:t>
            </a:r>
            <a:r>
              <a:rPr lang="en-US" sz="1400" b="0" dirty="0" err="1" smtClean="0"/>
              <a:t>Shvets</a:t>
            </a:r>
            <a:r>
              <a:rPr lang="en-US" sz="1400" b="0" dirty="0" smtClean="0"/>
              <a:t>), Nature Mat. </a:t>
            </a:r>
            <a:r>
              <a:rPr lang="en-US" sz="1400" dirty="0"/>
              <a:t>11,</a:t>
            </a:r>
            <a:r>
              <a:rPr lang="en-US" sz="1400" b="0" dirty="0"/>
              <a:t> 69 (2012)</a:t>
            </a:r>
          </a:p>
        </p:txBody>
      </p:sp>
      <p:sp>
        <p:nvSpPr>
          <p:cNvPr id="2" name="TextBox 1"/>
          <p:cNvSpPr txBox="1"/>
          <p:nvPr/>
        </p:nvSpPr>
        <p:spPr>
          <a:xfrm>
            <a:off x="71772" y="1366039"/>
            <a:ext cx="4006952" cy="584775"/>
          </a:xfrm>
          <a:prstGeom prst="rect">
            <a:avLst/>
          </a:prstGeom>
          <a:noFill/>
        </p:spPr>
        <p:txBody>
          <a:bodyPr wrap="square" rtlCol="0">
            <a:spAutoFit/>
          </a:bodyPr>
          <a:lstStyle/>
          <a:p>
            <a:r>
              <a:rPr lang="en-US" sz="1600" dirty="0" smtClean="0"/>
              <a:t>High-Precision</a:t>
            </a:r>
            <a:r>
              <a:rPr lang="en-US" sz="1600" dirty="0"/>
              <a:t> </a:t>
            </a:r>
            <a:r>
              <a:rPr lang="en-US" sz="1600" dirty="0" smtClean="0"/>
              <a:t>graphene spectroscopy and ultrafast optoelectronic devices</a:t>
            </a:r>
            <a:endParaRPr lang="en-US" sz="1600" dirty="0"/>
          </a:p>
        </p:txBody>
      </p:sp>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83" y="1994323"/>
            <a:ext cx="2315183" cy="159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6"/>
          <p:cNvSpPr txBox="1">
            <a:spLocks noChangeArrowheads="1"/>
          </p:cNvSpPr>
          <p:nvPr/>
        </p:nvSpPr>
        <p:spPr bwMode="auto">
          <a:xfrm>
            <a:off x="200447" y="3584550"/>
            <a:ext cx="41711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1400" b="0" dirty="0" smtClean="0"/>
              <a:t>Wu et. al. (</a:t>
            </a:r>
            <a:r>
              <a:rPr lang="en-US" sz="1400" b="0" dirty="0" err="1" smtClean="0"/>
              <a:t>Shvets</a:t>
            </a:r>
            <a:r>
              <a:rPr lang="en-US" sz="1400" b="0" dirty="0" smtClean="0"/>
              <a:t>), Nature Comm. (2014, in print)</a:t>
            </a:r>
            <a:endParaRPr lang="en-US" sz="1400" b="0" dirty="0"/>
          </a:p>
        </p:txBody>
      </p:sp>
      <p:sp>
        <p:nvSpPr>
          <p:cNvPr id="12" name="TextBox 11"/>
          <p:cNvSpPr txBox="1"/>
          <p:nvPr/>
        </p:nvSpPr>
        <p:spPr>
          <a:xfrm>
            <a:off x="4553478" y="1340901"/>
            <a:ext cx="4496757" cy="584775"/>
          </a:xfrm>
          <a:prstGeom prst="rect">
            <a:avLst/>
          </a:prstGeom>
          <a:noFill/>
        </p:spPr>
        <p:txBody>
          <a:bodyPr wrap="square" rtlCol="0">
            <a:spAutoFit/>
          </a:bodyPr>
          <a:lstStyle/>
          <a:p>
            <a:r>
              <a:rPr lang="en-US" sz="1600" dirty="0" smtClean="0"/>
              <a:t>IR Bio-Spectroscopy: from designing better </a:t>
            </a:r>
            <a:r>
              <a:rPr lang="en-US" sz="1600" dirty="0" err="1" smtClean="0"/>
              <a:t>immunosensors</a:t>
            </a:r>
            <a:r>
              <a:rPr lang="en-US" sz="1600" dirty="0" smtClean="0"/>
              <a:t> to single-cell fingerprinting</a:t>
            </a:r>
            <a:endParaRPr lang="en-US" sz="1600" dirty="0"/>
          </a:p>
        </p:txBody>
      </p:sp>
      <p:pic>
        <p:nvPicPr>
          <p:cNvPr id="14" name="Picture 13" descr="14_cancer.png"/>
          <p:cNvPicPr>
            <a:picLocks noChangeAspect="1"/>
          </p:cNvPicPr>
          <p:nvPr/>
        </p:nvPicPr>
        <p:blipFill rotWithShape="1">
          <a:blip r:embed="rId6" cstate="print"/>
          <a:srcRect l="11999" r="17456"/>
          <a:stretch/>
        </p:blipFill>
        <p:spPr>
          <a:xfrm>
            <a:off x="6324600" y="1992913"/>
            <a:ext cx="1411055" cy="1500155"/>
          </a:xfrm>
          <a:prstGeom prst="rect">
            <a:avLst/>
          </a:prstGeom>
        </p:spPr>
      </p:pic>
      <p:pic>
        <p:nvPicPr>
          <p:cNvPr id="17"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0102" y="2049303"/>
            <a:ext cx="1751519" cy="145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31035" y="1934956"/>
            <a:ext cx="1219200" cy="162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pic>
    </p:spTree>
    <p:extLst>
      <p:ext uri="{BB962C8B-B14F-4D97-AF65-F5344CB8AC3E}">
        <p14:creationId xmlns:p14="http://schemas.microsoft.com/office/powerpoint/2010/main" val="21064634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2"/>
          <p:cNvSpPr txBox="1">
            <a:spLocks noChangeArrowheads="1"/>
          </p:cNvSpPr>
          <p:nvPr/>
        </p:nvSpPr>
        <p:spPr bwMode="auto">
          <a:xfrm>
            <a:off x="838200" y="0"/>
            <a:ext cx="807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sz="3600" dirty="0" smtClean="0">
                <a:solidFill>
                  <a:srgbClr val="990099"/>
                </a:solidFill>
                <a:latin typeface="Times New Roman" pitchFamily="18" charset="0"/>
                <a:cs typeface="Arial" charset="0"/>
              </a:rPr>
              <a:t>Meta-Surfaces Based on Split Rings</a:t>
            </a:r>
            <a:endParaRPr lang="en-US" sz="3600" dirty="0">
              <a:solidFill>
                <a:srgbClr val="990099"/>
              </a:solidFill>
              <a:latin typeface="Times New Roman" pitchFamily="18" charset="0"/>
              <a:cs typeface="Arial" charset="0"/>
            </a:endParaRPr>
          </a:p>
        </p:txBody>
      </p:sp>
      <p:pic>
        <p:nvPicPr>
          <p:cNvPr id="8196" name="Picture 3"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Text Box 4"/>
          <p:cNvSpPr txBox="1">
            <a:spLocks noChangeArrowheads="1"/>
          </p:cNvSpPr>
          <p:nvPr/>
        </p:nvSpPr>
        <p:spPr bwMode="auto">
          <a:xfrm>
            <a:off x="141860" y="4137948"/>
            <a:ext cx="4074711" cy="2585323"/>
          </a:xfrm>
          <a:prstGeom prst="rect">
            <a:avLst/>
          </a:prstGeom>
          <a:solidFill>
            <a:srgbClr val="33CCCC"/>
          </a:solidFill>
          <a:ln w="22225" algn="ctr">
            <a:solidFill>
              <a:srgbClr val="0000FF"/>
            </a:solidFill>
            <a:miter lim="800000"/>
            <a:headEnd/>
            <a:tailEnd type="none" w="lg" len="med"/>
          </a:ln>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dirty="0">
                <a:solidFill>
                  <a:srgbClr val="000000"/>
                </a:solidFill>
                <a:cs typeface="Arial" charset="0"/>
                <a:sym typeface="Wingdings" pitchFamily="2" charset="2"/>
              </a:rPr>
              <a:t>E</a:t>
            </a:r>
            <a:r>
              <a:rPr lang="en-US" dirty="0" smtClean="0">
                <a:solidFill>
                  <a:srgbClr val="000000"/>
                </a:solidFill>
                <a:cs typeface="Arial" charset="0"/>
                <a:sym typeface="Wingdings" pitchFamily="2" charset="2"/>
              </a:rPr>
              <a:t>asy to turn “Fano”-resonant metasurfaces into active ones:</a:t>
            </a:r>
          </a:p>
          <a:p>
            <a:pPr marL="342900" indent="-342900" eaLnBrk="1" hangingPunct="1">
              <a:spcBef>
                <a:spcPct val="50000"/>
              </a:spcBef>
              <a:buAutoNum type="alphaLcParenBoth"/>
            </a:pPr>
            <a:r>
              <a:rPr lang="en-US" dirty="0" smtClean="0">
                <a:solidFill>
                  <a:srgbClr val="000000"/>
                </a:solidFill>
                <a:cs typeface="Arial" charset="0"/>
                <a:sym typeface="Wingdings" pitchFamily="2" charset="2"/>
              </a:rPr>
              <a:t>Strong field enhancement  small amounts of active material (e.g., graphene) is needed</a:t>
            </a:r>
          </a:p>
          <a:p>
            <a:pPr marL="342900" indent="-342900" eaLnBrk="1" hangingPunct="1">
              <a:spcBef>
                <a:spcPct val="50000"/>
              </a:spcBef>
              <a:buAutoNum type="alphaLcParenBoth"/>
            </a:pPr>
            <a:r>
              <a:rPr lang="en-US" dirty="0" smtClean="0">
                <a:solidFill>
                  <a:srgbClr val="000000"/>
                </a:solidFill>
                <a:cs typeface="Arial" charset="0"/>
                <a:sym typeface="Wingdings" pitchFamily="2" charset="2"/>
              </a:rPr>
              <a:t>Even small spectral shifts translate into large changes in transmission/reflection</a:t>
            </a:r>
          </a:p>
        </p:txBody>
      </p:sp>
      <p:sp>
        <p:nvSpPr>
          <p:cNvPr id="8205" name="Rectangle 1"/>
          <p:cNvSpPr>
            <a:spLocks noChangeArrowheads="1"/>
          </p:cNvSpPr>
          <p:nvPr/>
        </p:nvSpPr>
        <p:spPr bwMode="auto">
          <a:xfrm>
            <a:off x="4614863" y="3788569"/>
            <a:ext cx="687387" cy="552450"/>
          </a:xfrm>
          <a:prstGeom prst="rect">
            <a:avLst/>
          </a:prstGeom>
          <a:solidFill>
            <a:schemeClr val="bg1"/>
          </a:solidFill>
          <a:ln>
            <a:noFill/>
          </a:ln>
          <a:extLst>
            <a:ext uri="{91240B29-F687-4F45-9708-019B960494DF}">
              <a14:hiddenLine xmlns:a14="http://schemas.microsoft.com/office/drawing/2010/main" w="22225" algn="ctr">
                <a:solidFill>
                  <a:srgbClr val="000000"/>
                </a:solidFill>
                <a:round/>
                <a:headEnd/>
                <a:tailEnd type="triangle" w="lg" len="med"/>
              </a14:hiddenLine>
            </a:ext>
          </a:extLst>
        </p:spPr>
        <p:txBody>
          <a:bodyPr/>
          <a:lstStyle/>
          <a:p>
            <a:endParaRPr lang="en-US">
              <a:solidFill>
                <a:srgbClr val="000000"/>
              </a:solidFill>
              <a:cs typeface="Arial" charset="0"/>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425" y="1106111"/>
            <a:ext cx="3634251" cy="2911152"/>
          </a:xfrm>
          <a:prstGeom prst="rect">
            <a:avLst/>
          </a:prstGeom>
        </p:spPr>
      </p:pic>
      <p:sp>
        <p:nvSpPr>
          <p:cNvPr id="16" name="TextBox 16"/>
          <p:cNvSpPr txBox="1">
            <a:spLocks noChangeArrowheads="1"/>
          </p:cNvSpPr>
          <p:nvPr/>
        </p:nvSpPr>
        <p:spPr bwMode="auto">
          <a:xfrm>
            <a:off x="48990" y="775688"/>
            <a:ext cx="3895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smtClean="0">
                <a:solidFill>
                  <a:srgbClr val="000000"/>
                </a:solidFill>
                <a:cs typeface="Arial" charset="0"/>
              </a:rPr>
              <a:t>One dark and one bright resonance </a:t>
            </a:r>
            <a:endParaRPr lang="en-US" b="0" dirty="0">
              <a:solidFill>
                <a:srgbClr val="000000"/>
              </a:solidFill>
              <a:cs typeface="Arial" charset="0"/>
            </a:endParaRPr>
          </a:p>
        </p:txBody>
      </p:sp>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07" r="3024"/>
          <a:stretch/>
        </p:blipFill>
        <p:spPr bwMode="auto">
          <a:xfrm>
            <a:off x="4216571" y="1158331"/>
            <a:ext cx="4915237" cy="293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6"/>
          <p:cNvSpPr txBox="1">
            <a:spLocks noChangeArrowheads="1"/>
          </p:cNvSpPr>
          <p:nvPr/>
        </p:nvSpPr>
        <p:spPr bwMode="auto">
          <a:xfrm>
            <a:off x="4630710" y="788999"/>
            <a:ext cx="3895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smtClean="0">
                <a:solidFill>
                  <a:srgbClr val="000000"/>
                </a:solidFill>
                <a:cs typeface="Arial" charset="0"/>
              </a:rPr>
              <a:t>Continuum + 2 dark resonances </a:t>
            </a:r>
            <a:endParaRPr lang="en-US" b="0" dirty="0">
              <a:solidFill>
                <a:srgbClr val="000000"/>
              </a:solidFill>
              <a:cs typeface="Arial" charset="0"/>
            </a:endParaRPr>
          </a:p>
        </p:txBody>
      </p:sp>
      <p:pic>
        <p:nvPicPr>
          <p:cNvPr id="205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2" r="3145"/>
          <a:stretch/>
        </p:blipFill>
        <p:spPr bwMode="auto">
          <a:xfrm>
            <a:off x="4572000" y="4137948"/>
            <a:ext cx="4480560"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33091" y="2412206"/>
            <a:ext cx="982309" cy="111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flipH="1">
            <a:off x="7467600" y="2743200"/>
            <a:ext cx="465491" cy="457200"/>
          </a:xfrm>
          <a:prstGeom prst="straightConnector1">
            <a:avLst/>
          </a:prstGeom>
          <a:solidFill>
            <a:schemeClr val="accent1"/>
          </a:solidFill>
          <a:ln w="22225" cap="flat" cmpd="sng" algn="ctr">
            <a:solidFill>
              <a:srgbClr val="FF0000"/>
            </a:solidFill>
            <a:prstDash val="solid"/>
            <a:round/>
            <a:headEnd type="none" w="med" len="med"/>
            <a:tailEnd type="arrow"/>
          </a:ln>
          <a:effectLst/>
        </p:spPr>
      </p:cxnSp>
      <p:pic>
        <p:nvPicPr>
          <p:cNvPr id="13"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1158332"/>
            <a:ext cx="762000" cy="75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type="none" w="lg" len="med"/>
              </a14:hiddenLine>
            </a:ext>
          </a:extLst>
        </p:spPr>
      </p:pic>
    </p:spTree>
    <p:extLst>
      <p:ext uri="{BB962C8B-B14F-4D97-AF65-F5344CB8AC3E}">
        <p14:creationId xmlns:p14="http://schemas.microsoft.com/office/powerpoint/2010/main" val="20356487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93775" y="76200"/>
            <a:ext cx="7086600" cy="685800"/>
          </a:xfrm>
        </p:spPr>
        <p:txBody>
          <a:bodyPr/>
          <a:lstStyle/>
          <a:p>
            <a:r>
              <a:rPr lang="en-US" sz="3600" b="1" dirty="0" smtClean="0">
                <a:solidFill>
                  <a:srgbClr val="990099"/>
                </a:solidFill>
                <a:latin typeface="Times New Roman" pitchFamily="18" charset="0"/>
              </a:rPr>
              <a:t>Outline of the Talk</a:t>
            </a:r>
          </a:p>
        </p:txBody>
      </p:sp>
      <p:pic>
        <p:nvPicPr>
          <p:cNvPr id="7171" name="Picture 4" descr="u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13"/>
          <p:cNvSpPr>
            <a:spLocks noChangeArrowheads="1"/>
          </p:cNvSpPr>
          <p:nvPr/>
        </p:nvSpPr>
        <p:spPr bwMode="auto">
          <a:xfrm>
            <a:off x="6172200" y="762000"/>
            <a:ext cx="381000" cy="774700"/>
          </a:xfrm>
          <a:prstGeom prst="rect">
            <a:avLst/>
          </a:prstGeom>
          <a:solidFill>
            <a:schemeClr val="bg1"/>
          </a:solidFill>
          <a:ln>
            <a:noFill/>
          </a:ln>
          <a:extLst>
            <a:ext uri="{91240B29-F687-4F45-9708-019B960494DF}">
              <a14:hiddenLine xmlns:a14="http://schemas.microsoft.com/office/drawing/2010/main" w="22225" algn="ctr">
                <a:solidFill>
                  <a:srgbClr val="000000"/>
                </a:solidFill>
                <a:round/>
                <a:headEnd/>
                <a:tailEnd type="triangle" w="lg" len="med"/>
              </a14:hiddenLine>
            </a:ext>
          </a:extLst>
        </p:spPr>
        <p:txBody>
          <a:bodyPr/>
          <a:lstStyle/>
          <a:p>
            <a:endParaRPr lang="en-US"/>
          </a:p>
        </p:txBody>
      </p:sp>
      <p:pic>
        <p:nvPicPr>
          <p:cNvPr id="11" name="Picture 41" descr="weretx-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9163" y="0"/>
            <a:ext cx="549275"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3"/>
          <p:cNvSpPr txBox="1">
            <a:spLocks noChangeArrowheads="1"/>
          </p:cNvSpPr>
          <p:nvPr/>
        </p:nvSpPr>
        <p:spPr bwMode="auto">
          <a:xfrm>
            <a:off x="108559" y="1066800"/>
            <a:ext cx="8892396" cy="2862322"/>
          </a:xfrm>
          <a:prstGeom prst="rect">
            <a:avLst/>
          </a:prstGeom>
          <a:solidFill>
            <a:schemeClr val="accent1"/>
          </a:solidFill>
          <a:ln w="22225">
            <a:solidFill>
              <a:schemeClr val="accent2"/>
            </a:solidFill>
            <a:miter lim="800000"/>
            <a:headEnd/>
            <a:tailEnd/>
          </a:ln>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buFontTx/>
              <a:buChar char="•"/>
            </a:pPr>
            <a:r>
              <a:rPr lang="en-US" sz="2400" dirty="0" smtClean="0">
                <a:solidFill>
                  <a:srgbClr val="000066"/>
                </a:solidFill>
                <a:latin typeface="Times New Roman" pitchFamily="18" charset="0"/>
                <a:sym typeface="Wingdings" pitchFamily="2" charset="2"/>
              </a:rPr>
              <a:t>Plasmonic Meta-Surfaces Functionalized </a:t>
            </a:r>
            <a:r>
              <a:rPr lang="en-US" sz="2400" dirty="0">
                <a:solidFill>
                  <a:srgbClr val="000066"/>
                </a:solidFill>
                <a:latin typeface="Times New Roman" pitchFamily="18" charset="0"/>
                <a:sym typeface="Wingdings" pitchFamily="2" charset="2"/>
              </a:rPr>
              <a:t>with </a:t>
            </a:r>
            <a:r>
              <a:rPr lang="en-US" sz="2400" dirty="0" smtClean="0">
                <a:solidFill>
                  <a:srgbClr val="000066"/>
                </a:solidFill>
                <a:latin typeface="Times New Roman" pitchFamily="18" charset="0"/>
                <a:sym typeface="Wingdings" pitchFamily="2" charset="2"/>
              </a:rPr>
              <a:t>Graphene</a:t>
            </a:r>
            <a:endParaRPr lang="en-US" sz="2400" dirty="0" smtClean="0">
              <a:solidFill>
                <a:srgbClr val="FF0000"/>
              </a:solidFill>
              <a:latin typeface="Times New Roman" pitchFamily="18" charset="0"/>
              <a:sym typeface="Wingdings" pitchFamily="2" charset="2"/>
            </a:endParaRPr>
          </a:p>
          <a:p>
            <a:pPr eaLnBrk="1" hangingPunct="1">
              <a:spcBef>
                <a:spcPct val="50000"/>
              </a:spcBef>
              <a:buFontTx/>
              <a:buChar char="•"/>
            </a:pPr>
            <a:r>
              <a:rPr lang="en-US" sz="2400" dirty="0" smtClean="0">
                <a:solidFill>
                  <a:srgbClr val="000066"/>
                </a:solidFill>
                <a:latin typeface="Times New Roman" pitchFamily="18" charset="0"/>
                <a:sym typeface="Wingdings" pitchFamily="2" charset="2"/>
              </a:rPr>
              <a:t>The All-Dielectric Metasurfaces: Beating the Ohmic Loss</a:t>
            </a:r>
          </a:p>
          <a:p>
            <a:pPr eaLnBrk="1" hangingPunct="1">
              <a:spcBef>
                <a:spcPct val="50000"/>
              </a:spcBef>
              <a:buFontTx/>
              <a:buChar char="•"/>
            </a:pPr>
            <a:r>
              <a:rPr lang="en-US" sz="2400" dirty="0" smtClean="0">
                <a:solidFill>
                  <a:srgbClr val="000066"/>
                </a:solidFill>
                <a:latin typeface="Times New Roman" pitchFamily="18" charset="0"/>
                <a:sym typeface="Wingdings" pitchFamily="2" charset="2"/>
              </a:rPr>
              <a:t>Emulating the electron spin in photons using metamaterials: Photonic Topological Insulators</a:t>
            </a:r>
          </a:p>
          <a:p>
            <a:pPr eaLnBrk="1" hangingPunct="1">
              <a:spcBef>
                <a:spcPct val="50000"/>
              </a:spcBef>
              <a:buFontTx/>
              <a:buChar char="•"/>
            </a:pPr>
            <a:r>
              <a:rPr lang="en-US" sz="2400" dirty="0">
                <a:latin typeface="Times New Roman" pitchFamily="18" charset="0"/>
                <a:sym typeface="Wingdings" pitchFamily="2" charset="2"/>
              </a:rPr>
              <a:t>Metamaterials-enhanced IR spectroscopy in life sciences: from proteins to </a:t>
            </a:r>
            <a:r>
              <a:rPr lang="en-US" sz="2400" dirty="0" smtClean="0">
                <a:latin typeface="Times New Roman" pitchFamily="18" charset="0"/>
                <a:sym typeface="Wingdings" pitchFamily="2" charset="2"/>
              </a:rPr>
              <a:t>cells</a:t>
            </a:r>
            <a:endParaRPr lang="en-US" sz="2400" dirty="0">
              <a:latin typeface="Times New Roman" pitchFamily="18" charset="0"/>
              <a:sym typeface="Wingdings" pitchFamily="2" charset="2"/>
            </a:endParaRPr>
          </a:p>
        </p:txBody>
      </p:sp>
      <p:sp>
        <p:nvSpPr>
          <p:cNvPr id="2" name="TextBox 1"/>
          <p:cNvSpPr txBox="1"/>
          <p:nvPr/>
        </p:nvSpPr>
        <p:spPr>
          <a:xfrm>
            <a:off x="457200" y="4267200"/>
            <a:ext cx="7848600" cy="2462213"/>
          </a:xfrm>
          <a:prstGeom prst="rect">
            <a:avLst/>
          </a:prstGeom>
          <a:noFill/>
        </p:spPr>
        <p:txBody>
          <a:bodyPr wrap="square" rtlCol="0">
            <a:spAutoFit/>
          </a:bodyPr>
          <a:lstStyle/>
          <a:p>
            <a:pPr>
              <a:spcBef>
                <a:spcPts val="600"/>
              </a:spcBef>
            </a:pPr>
            <a:r>
              <a:rPr lang="en-US" dirty="0"/>
              <a:t>M</a:t>
            </a:r>
            <a:r>
              <a:rPr lang="en-US" dirty="0" smtClean="0"/>
              <a:t>etamaterials and metamaterials-inspired photonic structures are already contributing to investigating condensed and soft matter materials such as graphene, proteins, cells</a:t>
            </a:r>
          </a:p>
          <a:p>
            <a:pPr>
              <a:spcBef>
                <a:spcPts val="600"/>
              </a:spcBef>
            </a:pPr>
            <a:r>
              <a:rPr lang="en-US" dirty="0" smtClean="0"/>
              <a:t>They may soon contribute to emulating many-body interactions in condensed matter systems such as topological insulators</a:t>
            </a:r>
          </a:p>
          <a:p>
            <a:pPr>
              <a:spcBef>
                <a:spcPts val="600"/>
              </a:spcBef>
            </a:pPr>
            <a:r>
              <a:rPr lang="en-US" dirty="0" smtClean="0"/>
              <a:t> The most exciting future work is likely to be done at the </a:t>
            </a:r>
            <a:r>
              <a:rPr lang="en-US" dirty="0" err="1" smtClean="0"/>
              <a:t>meso</a:t>
            </a:r>
            <a:r>
              <a:rPr lang="en-US" dirty="0" smtClean="0"/>
              <a:t>-scale, e.g., “slightly” sub-wavelength, “somewhat” coherent MMs interacting with wavelength-scale objects (i.e. biological cells)</a:t>
            </a:r>
            <a:endParaRPr lang="en-US" dirty="0"/>
          </a:p>
        </p:txBody>
      </p:sp>
    </p:spTree>
    <p:extLst>
      <p:ext uri="{BB962C8B-B14F-4D97-AF65-F5344CB8AC3E}">
        <p14:creationId xmlns:p14="http://schemas.microsoft.com/office/powerpoint/2010/main" val="1108733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6"/>
          <p:cNvSpPr txBox="1">
            <a:spLocks noChangeArrowheads="1"/>
          </p:cNvSpPr>
          <p:nvPr/>
        </p:nvSpPr>
        <p:spPr bwMode="auto">
          <a:xfrm>
            <a:off x="189816" y="5486400"/>
            <a:ext cx="80946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buFont typeface="Arial" charset="0"/>
              <a:buChar char="•"/>
            </a:pPr>
            <a:r>
              <a:rPr lang="en-US" sz="2400" dirty="0" err="1" smtClean="0">
                <a:solidFill>
                  <a:srgbClr val="000099"/>
                </a:solidFill>
                <a:cs typeface="Arial" charset="0"/>
                <a:sym typeface="Wingdings" pitchFamily="2" charset="2"/>
              </a:rPr>
              <a:t>Metasurface</a:t>
            </a:r>
            <a:r>
              <a:rPr lang="en-US" sz="2400" dirty="0" smtClean="0">
                <a:solidFill>
                  <a:srgbClr val="000099"/>
                </a:solidFill>
                <a:cs typeface="Arial" charset="0"/>
                <a:sym typeface="Wingdings" pitchFamily="2" charset="2"/>
              </a:rPr>
              <a:t> </a:t>
            </a:r>
            <a:r>
              <a:rPr lang="en-US" sz="2400" dirty="0">
                <a:solidFill>
                  <a:srgbClr val="000099"/>
                </a:solidFill>
                <a:cs typeface="Arial" charset="0"/>
                <a:sym typeface="Wingdings" pitchFamily="2" charset="2"/>
              </a:rPr>
              <a:t>tuning using “lossless” </a:t>
            </a:r>
            <a:r>
              <a:rPr lang="en-US" sz="2400" dirty="0" smtClean="0">
                <a:solidFill>
                  <a:srgbClr val="000099"/>
                </a:solidFill>
                <a:cs typeface="Arial" charset="0"/>
                <a:sym typeface="Wingdings" pitchFamily="2" charset="2"/>
              </a:rPr>
              <a:t>SLG</a:t>
            </a:r>
          </a:p>
          <a:p>
            <a:pPr eaLnBrk="1" hangingPunct="1">
              <a:buFont typeface="Arial" charset="0"/>
              <a:buChar char="•"/>
            </a:pPr>
            <a:r>
              <a:rPr lang="en-US" sz="2400" dirty="0">
                <a:solidFill>
                  <a:srgbClr val="000099"/>
                </a:solidFill>
                <a:cs typeface="Arial" charset="0"/>
                <a:sym typeface="Wingdings" pitchFamily="2" charset="2"/>
              </a:rPr>
              <a:t>MMs enable graphene characterization in </a:t>
            </a:r>
            <a:r>
              <a:rPr lang="en-US" sz="2400" dirty="0" smtClean="0">
                <a:solidFill>
                  <a:srgbClr val="000099"/>
                </a:solidFill>
                <a:cs typeface="Arial" charset="0"/>
                <a:sym typeface="Wingdings" pitchFamily="2" charset="2"/>
              </a:rPr>
              <a:t>mid-IR</a:t>
            </a:r>
            <a:endParaRPr lang="en-US" sz="2400" dirty="0">
              <a:solidFill>
                <a:srgbClr val="000099"/>
              </a:solidFill>
              <a:cs typeface="Arial" charset="0"/>
              <a:sym typeface="Wingdings" pitchFamily="2" charset="2"/>
            </a:endParaRPr>
          </a:p>
        </p:txBody>
      </p:sp>
      <p:sp>
        <p:nvSpPr>
          <p:cNvPr id="24584" name="Rectangle 1"/>
          <p:cNvSpPr>
            <a:spLocks noChangeArrowheads="1"/>
          </p:cNvSpPr>
          <p:nvPr/>
        </p:nvSpPr>
        <p:spPr bwMode="auto">
          <a:xfrm>
            <a:off x="428625" y="1828800"/>
            <a:ext cx="485775" cy="533400"/>
          </a:xfrm>
          <a:prstGeom prst="rect">
            <a:avLst/>
          </a:prstGeom>
          <a:solidFill>
            <a:schemeClr val="bg1"/>
          </a:solidFill>
          <a:ln>
            <a:noFill/>
          </a:ln>
          <a:extLst>
            <a:ext uri="{91240B29-F687-4F45-9708-019B960494DF}">
              <a14:hiddenLine xmlns:a14="http://schemas.microsoft.com/office/drawing/2010/main" w="22225" algn="ctr">
                <a:solidFill>
                  <a:srgbClr val="000000"/>
                </a:solidFill>
                <a:round/>
                <a:headEnd/>
                <a:tailEnd type="triangle" w="lg" len="med"/>
              </a14:hiddenLine>
            </a:ext>
          </a:extLst>
        </p:spPr>
        <p:txBody>
          <a:bodyPr/>
          <a:lstStyle/>
          <a:p>
            <a:endParaRPr lang="en-US">
              <a:solidFill>
                <a:srgbClr val="000000"/>
              </a:solidFill>
            </a:endParaRPr>
          </a:p>
        </p:txBody>
      </p:sp>
      <p:sp>
        <p:nvSpPr>
          <p:cNvPr id="24585" name="Text Box 6"/>
          <p:cNvSpPr txBox="1">
            <a:spLocks noChangeArrowheads="1"/>
          </p:cNvSpPr>
          <p:nvPr/>
        </p:nvSpPr>
        <p:spPr bwMode="auto">
          <a:xfrm>
            <a:off x="60304" y="4714962"/>
            <a:ext cx="5100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indent="0" eaLnBrk="1" hangingPunct="1"/>
            <a:r>
              <a:rPr lang="en-US" b="0" dirty="0" smtClean="0">
                <a:solidFill>
                  <a:srgbClr val="000000"/>
                </a:solidFill>
                <a:cs typeface="Arial" charset="0"/>
                <a:sym typeface="Wingdings" pitchFamily="2" charset="2"/>
              </a:rPr>
              <a:t>SLG’s mid-IR response is weak: small </a:t>
            </a:r>
            <a:r>
              <a:rPr lang="en-US" b="0" dirty="0" err="1" smtClean="0">
                <a:solidFill>
                  <a:srgbClr val="000000"/>
                </a:solidFill>
                <a:cs typeface="Arial" charset="0"/>
                <a:sym typeface="Wingdings" pitchFamily="2" charset="2"/>
              </a:rPr>
              <a:t>Drude</a:t>
            </a:r>
            <a:r>
              <a:rPr lang="en-US" b="0" dirty="0" smtClean="0">
                <a:solidFill>
                  <a:srgbClr val="000000"/>
                </a:solidFill>
                <a:cs typeface="Arial" charset="0"/>
                <a:sym typeface="Wingdings" pitchFamily="2" charset="2"/>
              </a:rPr>
              <a:t> conductivity and no </a:t>
            </a:r>
            <a:r>
              <a:rPr lang="en-US" b="0" dirty="0" err="1" smtClean="0">
                <a:solidFill>
                  <a:srgbClr val="000000"/>
                </a:solidFill>
                <a:cs typeface="Arial" charset="0"/>
                <a:sym typeface="Wingdings" pitchFamily="2" charset="2"/>
              </a:rPr>
              <a:t>interband</a:t>
            </a:r>
            <a:r>
              <a:rPr lang="en-US" b="0" dirty="0" smtClean="0">
                <a:solidFill>
                  <a:srgbClr val="000000"/>
                </a:solidFill>
                <a:cs typeface="Arial" charset="0"/>
                <a:sym typeface="Wingdings" pitchFamily="2" charset="2"/>
              </a:rPr>
              <a:t> transitions, but…                              </a:t>
            </a:r>
            <a:endParaRPr lang="en-US" b="0" dirty="0">
              <a:solidFill>
                <a:srgbClr val="000000"/>
              </a:solidFill>
              <a:cs typeface="Arial" charset="0"/>
              <a:sym typeface="Wingdings" pitchFamily="2" charset="2"/>
            </a:endParaRPr>
          </a:p>
        </p:txBody>
      </p:sp>
      <p:sp>
        <p:nvSpPr>
          <p:cNvPr id="24578" name="Text Box 2"/>
          <p:cNvSpPr txBox="1">
            <a:spLocks noChangeArrowheads="1"/>
          </p:cNvSpPr>
          <p:nvPr/>
        </p:nvSpPr>
        <p:spPr bwMode="auto">
          <a:xfrm>
            <a:off x="279400" y="187285"/>
            <a:ext cx="8610600" cy="1077218"/>
          </a:xfrm>
          <a:prstGeom prst="rect">
            <a:avLst/>
          </a:prstGeom>
          <a:solidFill>
            <a:srgbClr val="33CCCC"/>
          </a:solidFill>
          <a:ln w="22225" algn="ctr">
            <a:solidFill>
              <a:schemeClr val="tx1"/>
            </a:solidFill>
            <a:miter lim="800000"/>
            <a:headEnd/>
            <a:tailEnd type="none" w="lg" len="med"/>
          </a:ln>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200" b="0" dirty="0" smtClean="0">
                <a:solidFill>
                  <a:srgbClr val="000000"/>
                </a:solidFill>
              </a:rPr>
              <a:t>Mid-IR Meta-Surfaces Enhance </a:t>
            </a:r>
            <a:r>
              <a:rPr lang="en-US" sz="3200" b="0" dirty="0" err="1" smtClean="0">
                <a:solidFill>
                  <a:srgbClr val="000000"/>
                </a:solidFill>
              </a:rPr>
              <a:t>Graphene’s</a:t>
            </a:r>
            <a:r>
              <a:rPr lang="en-US" sz="3200" b="0" dirty="0" smtClean="0">
                <a:solidFill>
                  <a:srgbClr val="000000"/>
                </a:solidFill>
              </a:rPr>
              <a:t> Response and Can be Controlled by SLG</a:t>
            </a:r>
            <a:endParaRPr lang="en-US" sz="3200" b="0" dirty="0">
              <a:solidFill>
                <a:srgbClr val="000000"/>
              </a:solidFill>
            </a:endParaRPr>
          </a:p>
        </p:txBody>
      </p:sp>
      <p:pic>
        <p:nvPicPr>
          <p:cNvPr id="11" name="Picture 2" descr="C:\Users\hossein\Google Drive\Papers\GrapheneBlueShift12\Final2\Figures\rect35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0941" y="1469419"/>
            <a:ext cx="3312238" cy="30744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6" y="1469419"/>
            <a:ext cx="4001013" cy="324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5160941" y="4718675"/>
            <a:ext cx="37347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indent="0" eaLnBrk="1" hangingPunct="1"/>
            <a:r>
              <a:rPr lang="en-US" b="0" dirty="0" err="1" smtClean="0">
                <a:solidFill>
                  <a:srgbClr val="000000"/>
                </a:solidFill>
                <a:cs typeface="Arial" charset="0"/>
                <a:sym typeface="Wingdings" pitchFamily="2" charset="2"/>
              </a:rPr>
              <a:t>Graphene</a:t>
            </a:r>
            <a:r>
              <a:rPr lang="en-US" b="0" dirty="0" smtClean="0">
                <a:solidFill>
                  <a:srgbClr val="000000"/>
                </a:solidFill>
                <a:cs typeface="Arial" charset="0"/>
                <a:sym typeface="Wingdings" pitchFamily="2" charset="2"/>
              </a:rPr>
              <a:t> is a low-loss plasmonic material in mid-infrared</a:t>
            </a:r>
            <a:endParaRPr lang="en-US" b="0" dirty="0">
              <a:solidFill>
                <a:srgbClr val="000000"/>
              </a:solidFill>
              <a:cs typeface="Arial" charset="0"/>
              <a:sym typeface="Wingdings" pitchFamily="2" charset="2"/>
            </a:endParaRPr>
          </a:p>
        </p:txBody>
      </p:sp>
      <p:sp>
        <p:nvSpPr>
          <p:cNvPr id="2" name="Rectangle 1"/>
          <p:cNvSpPr/>
          <p:nvPr/>
        </p:nvSpPr>
        <p:spPr>
          <a:xfrm>
            <a:off x="209649" y="6469797"/>
            <a:ext cx="8461375" cy="369332"/>
          </a:xfrm>
          <a:prstGeom prst="rect">
            <a:avLst/>
          </a:prstGeom>
        </p:spPr>
        <p:txBody>
          <a:bodyPr wrap="square">
            <a:spAutoFit/>
          </a:bodyPr>
          <a:lstStyle/>
          <a:p>
            <a:pPr>
              <a:spcBef>
                <a:spcPct val="50000"/>
              </a:spcBef>
            </a:pPr>
            <a:r>
              <a:rPr lang="en-US" b="0" dirty="0">
                <a:solidFill>
                  <a:srgbClr val="000000"/>
                </a:solidFill>
              </a:rPr>
              <a:t>. </a:t>
            </a:r>
            <a:r>
              <a:rPr lang="en-US" b="0" dirty="0" smtClean="0">
                <a:solidFill>
                  <a:srgbClr val="000000"/>
                </a:solidFill>
              </a:rPr>
              <a:t>S. H. </a:t>
            </a:r>
            <a:r>
              <a:rPr lang="en-US" b="0" dirty="0">
                <a:solidFill>
                  <a:srgbClr val="000000"/>
                </a:solidFill>
              </a:rPr>
              <a:t>Mousavi et. al</a:t>
            </a:r>
            <a:r>
              <a:rPr lang="en-US" b="0" dirty="0" smtClean="0">
                <a:solidFill>
                  <a:srgbClr val="000000"/>
                </a:solidFill>
              </a:rPr>
              <a:t>., </a:t>
            </a:r>
            <a:r>
              <a:rPr lang="en-US" b="0" dirty="0">
                <a:solidFill>
                  <a:srgbClr val="000000"/>
                </a:solidFill>
              </a:rPr>
              <a:t>Nano Letters </a:t>
            </a:r>
            <a:r>
              <a:rPr lang="en-US" dirty="0">
                <a:solidFill>
                  <a:srgbClr val="000000"/>
                </a:solidFill>
              </a:rPr>
              <a:t>13,</a:t>
            </a:r>
            <a:r>
              <a:rPr lang="en-US" b="0" dirty="0">
                <a:solidFill>
                  <a:srgbClr val="000000"/>
                </a:solidFill>
              </a:rPr>
              <a:t> 1111 (2013).</a:t>
            </a:r>
          </a:p>
        </p:txBody>
      </p:sp>
      <p:cxnSp>
        <p:nvCxnSpPr>
          <p:cNvPr id="4" name="Straight Arrow Connector 3"/>
          <p:cNvCxnSpPr/>
          <p:nvPr/>
        </p:nvCxnSpPr>
        <p:spPr bwMode="auto">
          <a:xfrm flipV="1">
            <a:off x="1116775" y="4145417"/>
            <a:ext cx="533400" cy="643124"/>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sp>
        <p:nvSpPr>
          <p:cNvPr id="3" name="TextBox 2"/>
          <p:cNvSpPr txBox="1"/>
          <p:nvPr/>
        </p:nvSpPr>
        <p:spPr>
          <a:xfrm rot="16200000">
            <a:off x="3813455" y="2793585"/>
            <a:ext cx="2268126" cy="338554"/>
          </a:xfrm>
          <a:prstGeom prst="rect">
            <a:avLst/>
          </a:prstGeom>
          <a:noFill/>
        </p:spPr>
        <p:txBody>
          <a:bodyPr wrap="square" rtlCol="0">
            <a:spAutoFit/>
          </a:bodyPr>
          <a:lstStyle/>
          <a:p>
            <a:r>
              <a:rPr lang="en-US" sz="1600" dirty="0" smtClean="0">
                <a:solidFill>
                  <a:srgbClr val="000000"/>
                </a:solidFill>
              </a:rPr>
              <a:t>Induction/Resistance</a:t>
            </a:r>
            <a:endParaRPr lang="en-US" sz="1600" dirty="0">
              <a:solidFill>
                <a:srgbClr val="000000"/>
              </a:solidFill>
            </a:endParaRPr>
          </a:p>
        </p:txBody>
      </p:sp>
    </p:spTree>
    <p:extLst>
      <p:ext uri="{BB962C8B-B14F-4D97-AF65-F5344CB8AC3E}">
        <p14:creationId xmlns:p14="http://schemas.microsoft.com/office/powerpoint/2010/main" val="24959988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2056"/>
          <p:cNvSpPr txBox="1">
            <a:spLocks noChangeArrowheads="1"/>
          </p:cNvSpPr>
          <p:nvPr/>
        </p:nvSpPr>
        <p:spPr bwMode="auto">
          <a:xfrm>
            <a:off x="685800" y="80962"/>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sz="3600" dirty="0" smtClean="0">
                <a:solidFill>
                  <a:srgbClr val="800080"/>
                </a:solidFill>
                <a:latin typeface="Times New Roman" pitchFamily="18" charset="0"/>
                <a:cs typeface="Times New Roman" pitchFamily="18" charset="0"/>
              </a:rPr>
              <a:t>Integration of MMs with Gated SLG   </a:t>
            </a:r>
            <a:endParaRPr lang="en-US" sz="3600" dirty="0">
              <a:solidFill>
                <a:srgbClr val="800080"/>
              </a:solidFill>
              <a:latin typeface="Times New Roman" pitchFamily="18" charset="0"/>
              <a:cs typeface="Times New Roman" pitchFamily="18" charset="0"/>
            </a:endParaRPr>
          </a:p>
        </p:txBody>
      </p:sp>
      <p:sp>
        <p:nvSpPr>
          <p:cNvPr id="18" name="TextBox 25"/>
          <p:cNvSpPr txBox="1">
            <a:spLocks noChangeArrowheads="1"/>
          </p:cNvSpPr>
          <p:nvPr/>
        </p:nvSpPr>
        <p:spPr bwMode="auto">
          <a:xfrm>
            <a:off x="68578" y="4142601"/>
            <a:ext cx="5467350" cy="1908215"/>
          </a:xfrm>
          <a:prstGeom prst="rect">
            <a:avLst/>
          </a:prstGeom>
          <a:solidFill>
            <a:srgbClr val="00B050"/>
          </a:solidFill>
          <a:ln w="19050">
            <a:solidFill>
              <a:srgbClr val="3333FF"/>
            </a:solidFill>
          </a:ln>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ts val="600"/>
              </a:spcBef>
              <a:buFont typeface="Arial" pitchFamily="34" charset="0"/>
              <a:buChar char="•"/>
            </a:pPr>
            <a:r>
              <a:rPr lang="en-US" dirty="0" smtClean="0">
                <a:solidFill>
                  <a:srgbClr val="000000"/>
                </a:solidFill>
                <a:latin typeface="Times New Roman" pitchFamily="18" charset="0"/>
                <a:cs typeface="Times New Roman" pitchFamily="18" charset="0"/>
                <a:sym typeface="Wingdings" pitchFamily="2" charset="2"/>
              </a:rPr>
              <a:t>Back-gating injects carriers into graphene  shifts Fermi energy, changes conductivity</a:t>
            </a:r>
          </a:p>
          <a:p>
            <a:pPr eaLnBrk="1" hangingPunct="1">
              <a:spcBef>
                <a:spcPts val="600"/>
              </a:spcBef>
              <a:buFont typeface="Arial" pitchFamily="34" charset="0"/>
              <a:buChar char="•"/>
            </a:pPr>
            <a:r>
              <a:rPr lang="en-US" dirty="0" smtClean="0">
                <a:solidFill>
                  <a:srgbClr val="000000"/>
                </a:solidFill>
                <a:latin typeface="Times New Roman" pitchFamily="18" charset="0"/>
                <a:cs typeface="Times New Roman" pitchFamily="18" charset="0"/>
                <a:sym typeface="Wingdings" pitchFamily="2" charset="2"/>
              </a:rPr>
              <a:t>Graphene’s conductivity affects metamaterial’s resonances  graphene spectroscopy</a:t>
            </a:r>
          </a:p>
          <a:p>
            <a:pPr eaLnBrk="1" hangingPunct="1">
              <a:spcBef>
                <a:spcPts val="600"/>
              </a:spcBef>
              <a:buFont typeface="Arial" pitchFamily="34" charset="0"/>
              <a:buChar char="•"/>
            </a:pPr>
            <a:r>
              <a:rPr lang="en-US" dirty="0">
                <a:solidFill>
                  <a:srgbClr val="000000"/>
                </a:solidFill>
                <a:latin typeface="Times New Roman" pitchFamily="18" charset="0"/>
                <a:cs typeface="Times New Roman" pitchFamily="18" charset="0"/>
                <a:sym typeface="Wingdings" pitchFamily="2" charset="2"/>
              </a:rPr>
              <a:t>F</a:t>
            </a:r>
            <a:r>
              <a:rPr lang="en-US" dirty="0" smtClean="0">
                <a:solidFill>
                  <a:srgbClr val="000000"/>
                </a:solidFill>
                <a:latin typeface="Times New Roman" pitchFamily="18" charset="0"/>
                <a:cs typeface="Times New Roman" pitchFamily="18" charset="0"/>
                <a:sym typeface="Wingdings" pitchFamily="2" charset="2"/>
              </a:rPr>
              <a:t>requency shift comparable to </a:t>
            </a:r>
            <a:r>
              <a:rPr lang="en-US" dirty="0" err="1" smtClean="0">
                <a:solidFill>
                  <a:srgbClr val="000000"/>
                </a:solidFill>
                <a:latin typeface="Times New Roman" pitchFamily="18" charset="0"/>
                <a:cs typeface="Times New Roman" pitchFamily="18" charset="0"/>
                <a:sym typeface="Wingdings" pitchFamily="2" charset="2"/>
              </a:rPr>
              <a:t>linewidth</a:t>
            </a:r>
            <a:r>
              <a:rPr lang="en-US" dirty="0" smtClean="0">
                <a:solidFill>
                  <a:srgbClr val="000000"/>
                </a:solidFill>
                <a:latin typeface="Times New Roman" pitchFamily="18" charset="0"/>
                <a:cs typeface="Times New Roman" pitchFamily="18" charset="0"/>
                <a:sym typeface="Wingdings" pitchFamily="2" charset="2"/>
              </a:rPr>
              <a:t>  strongly-coupled regime of graphene-MM interaction</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9" y="1293891"/>
            <a:ext cx="2667000" cy="2433796"/>
          </a:xfrm>
          <a:prstGeom prst="rect">
            <a:avLst/>
          </a:prstGeom>
        </p:spPr>
      </p:pic>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6634" y="1911488"/>
            <a:ext cx="1892808"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Content Placehold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8520" t="6160" r="8148" b="4711"/>
          <a:stretch/>
        </p:blipFill>
        <p:spPr>
          <a:xfrm>
            <a:off x="4588382" y="1143000"/>
            <a:ext cx="4511001" cy="2466014"/>
          </a:xfrm>
        </p:spPr>
      </p:pic>
      <p:sp>
        <p:nvSpPr>
          <p:cNvPr id="15" name="TextBox 14"/>
          <p:cNvSpPr txBox="1"/>
          <p:nvPr/>
        </p:nvSpPr>
        <p:spPr>
          <a:xfrm>
            <a:off x="6543675" y="3589187"/>
            <a:ext cx="1143000" cy="276999"/>
          </a:xfrm>
          <a:prstGeom prst="rect">
            <a:avLst/>
          </a:prstGeom>
          <a:noFill/>
        </p:spPr>
        <p:txBody>
          <a:bodyPr wrap="square" rtlCol="0">
            <a:spAutoFit/>
          </a:bodyPr>
          <a:lstStyle/>
          <a:p>
            <a:r>
              <a:rPr lang="en-US" sz="1200" dirty="0" smtClean="0">
                <a:solidFill>
                  <a:srgbClr val="000000"/>
                </a:solidFill>
              </a:rPr>
              <a:t>Voltage Vg</a:t>
            </a:r>
            <a:endParaRPr lang="en-US" sz="1200" dirty="0">
              <a:solidFill>
                <a:srgbClr val="000000"/>
              </a:solidFill>
            </a:endParaRPr>
          </a:p>
        </p:txBody>
      </p:sp>
      <p:sp>
        <p:nvSpPr>
          <p:cNvPr id="20" name="TextBox 19"/>
          <p:cNvSpPr txBox="1"/>
          <p:nvPr/>
        </p:nvSpPr>
        <p:spPr>
          <a:xfrm>
            <a:off x="5229224" y="2787788"/>
            <a:ext cx="1143000" cy="276999"/>
          </a:xfrm>
          <a:prstGeom prst="rect">
            <a:avLst/>
          </a:prstGeom>
          <a:noFill/>
        </p:spPr>
        <p:txBody>
          <a:bodyPr wrap="square" rtlCol="0">
            <a:spAutoFit/>
          </a:bodyPr>
          <a:lstStyle/>
          <a:p>
            <a:r>
              <a:rPr lang="en-US" sz="1200" dirty="0" smtClean="0">
                <a:solidFill>
                  <a:srgbClr val="000000"/>
                </a:solidFill>
              </a:rPr>
              <a:t>Holes</a:t>
            </a:r>
            <a:endParaRPr lang="en-US" sz="1200" dirty="0">
              <a:solidFill>
                <a:srgbClr val="000000"/>
              </a:solidFill>
            </a:endParaRPr>
          </a:p>
        </p:txBody>
      </p:sp>
      <p:sp>
        <p:nvSpPr>
          <p:cNvPr id="22" name="TextBox 21"/>
          <p:cNvSpPr txBox="1"/>
          <p:nvPr/>
        </p:nvSpPr>
        <p:spPr>
          <a:xfrm>
            <a:off x="7848600" y="2510789"/>
            <a:ext cx="1143000" cy="276999"/>
          </a:xfrm>
          <a:prstGeom prst="rect">
            <a:avLst/>
          </a:prstGeom>
          <a:noFill/>
        </p:spPr>
        <p:txBody>
          <a:bodyPr wrap="square" rtlCol="0">
            <a:spAutoFit/>
          </a:bodyPr>
          <a:lstStyle/>
          <a:p>
            <a:r>
              <a:rPr lang="en-US" sz="1200" dirty="0" smtClean="0">
                <a:solidFill>
                  <a:srgbClr val="000000"/>
                </a:solidFill>
              </a:rPr>
              <a:t>Electrons</a:t>
            </a:r>
            <a:endParaRPr lang="en-US" sz="1200" dirty="0">
              <a:solidFill>
                <a:srgbClr val="000000"/>
              </a:solidFill>
            </a:endParaRPr>
          </a:p>
        </p:txBody>
      </p:sp>
      <p:sp>
        <p:nvSpPr>
          <p:cNvPr id="23" name="TextBox 22"/>
          <p:cNvSpPr txBox="1"/>
          <p:nvPr/>
        </p:nvSpPr>
        <p:spPr>
          <a:xfrm>
            <a:off x="7315200" y="1339327"/>
            <a:ext cx="1143000" cy="276999"/>
          </a:xfrm>
          <a:prstGeom prst="rect">
            <a:avLst/>
          </a:prstGeom>
          <a:noFill/>
        </p:spPr>
        <p:txBody>
          <a:bodyPr wrap="square" rtlCol="0">
            <a:spAutoFit/>
          </a:bodyPr>
          <a:lstStyle/>
          <a:p>
            <a:r>
              <a:rPr lang="en-US" sz="1200" dirty="0" smtClean="0">
                <a:solidFill>
                  <a:srgbClr val="000000"/>
                </a:solidFill>
              </a:rPr>
              <a:t>Dirac Point</a:t>
            </a:r>
            <a:endParaRPr lang="en-US" sz="1200" dirty="0">
              <a:solidFill>
                <a:srgbClr val="000000"/>
              </a:solidFill>
            </a:endParaRPr>
          </a:p>
        </p:txBody>
      </p:sp>
      <p:grpSp>
        <p:nvGrpSpPr>
          <p:cNvPr id="2" name="Group 1"/>
          <p:cNvGrpSpPr/>
          <p:nvPr/>
        </p:nvGrpSpPr>
        <p:grpSpPr>
          <a:xfrm>
            <a:off x="5676900" y="4317012"/>
            <a:ext cx="3429000" cy="1502807"/>
            <a:chOff x="5686425" y="4516993"/>
            <a:chExt cx="3429000" cy="1502807"/>
          </a:xfrm>
        </p:grpSpPr>
        <p:sp>
          <p:nvSpPr>
            <p:cNvPr id="4" name="Rectangle 3"/>
            <p:cNvSpPr/>
            <p:nvPr/>
          </p:nvSpPr>
          <p:spPr bwMode="auto">
            <a:xfrm>
              <a:off x="5905500" y="5486400"/>
              <a:ext cx="2819400" cy="533400"/>
            </a:xfrm>
            <a:prstGeom prst="rect">
              <a:avLst/>
            </a:prstGeom>
            <a:solidFill>
              <a:schemeClr val="bg2">
                <a:lumMod val="75000"/>
              </a:schemeClr>
            </a:solidFill>
            <a:ln w="22225" cap="flat" cmpd="sng" algn="ctr">
              <a:solidFill>
                <a:schemeClr val="tx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6" name="TextBox 5"/>
            <p:cNvSpPr txBox="1"/>
            <p:nvPr/>
          </p:nvSpPr>
          <p:spPr>
            <a:xfrm>
              <a:off x="6372224" y="5619929"/>
              <a:ext cx="1704976" cy="369332"/>
            </a:xfrm>
            <a:prstGeom prst="rect">
              <a:avLst/>
            </a:prstGeom>
            <a:noFill/>
          </p:spPr>
          <p:txBody>
            <a:bodyPr wrap="square" rtlCol="0">
              <a:spAutoFit/>
            </a:bodyPr>
            <a:lstStyle/>
            <a:p>
              <a:r>
                <a:rPr lang="en-US" dirty="0" smtClean="0">
                  <a:solidFill>
                    <a:srgbClr val="FFFFFF"/>
                  </a:solidFill>
                </a:rPr>
                <a:t>Silicon</a:t>
              </a:r>
              <a:endParaRPr lang="en-US" dirty="0">
                <a:solidFill>
                  <a:srgbClr val="FFFFFF"/>
                </a:solidFill>
              </a:endParaRPr>
            </a:p>
          </p:txBody>
        </p:sp>
        <p:sp>
          <p:nvSpPr>
            <p:cNvPr id="24" name="Rectangle 23"/>
            <p:cNvSpPr/>
            <p:nvPr/>
          </p:nvSpPr>
          <p:spPr bwMode="auto">
            <a:xfrm>
              <a:off x="5905500" y="5019764"/>
              <a:ext cx="2819400" cy="466636"/>
            </a:xfrm>
            <a:prstGeom prst="rect">
              <a:avLst/>
            </a:prstGeom>
            <a:solidFill>
              <a:srgbClr val="FFC000"/>
            </a:solidFill>
            <a:ln w="22225" cap="flat" cmpd="sng" algn="ctr">
              <a:solidFill>
                <a:schemeClr val="tx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25" name="TextBox 24"/>
            <p:cNvSpPr txBox="1"/>
            <p:nvPr/>
          </p:nvSpPr>
          <p:spPr>
            <a:xfrm>
              <a:off x="5981699" y="5068416"/>
              <a:ext cx="852488" cy="369332"/>
            </a:xfrm>
            <a:prstGeom prst="rect">
              <a:avLst/>
            </a:prstGeom>
            <a:noFill/>
          </p:spPr>
          <p:txBody>
            <a:bodyPr wrap="square" rtlCol="0">
              <a:spAutoFit/>
            </a:bodyPr>
            <a:lstStyle/>
            <a:p>
              <a:r>
                <a:rPr lang="en-US" dirty="0" smtClean="0">
                  <a:solidFill>
                    <a:srgbClr val="FFFFFF"/>
                  </a:solidFill>
                </a:rPr>
                <a:t>SiO</a:t>
              </a:r>
              <a:r>
                <a:rPr lang="en-US" baseline="-25000" dirty="0" smtClean="0">
                  <a:solidFill>
                    <a:srgbClr val="FFFFFF"/>
                  </a:solidFill>
                </a:rPr>
                <a:t>2</a:t>
              </a:r>
              <a:endParaRPr lang="en-US" baseline="-25000" dirty="0">
                <a:solidFill>
                  <a:srgbClr val="FFFFFF"/>
                </a:solidFill>
              </a:endParaRPr>
            </a:p>
          </p:txBody>
        </p:sp>
        <p:sp>
          <p:nvSpPr>
            <p:cNvPr id="7" name="Rectangle 6"/>
            <p:cNvSpPr/>
            <p:nvPr/>
          </p:nvSpPr>
          <p:spPr bwMode="auto">
            <a:xfrm>
              <a:off x="5905500" y="4876800"/>
              <a:ext cx="2819400" cy="142964"/>
            </a:xfrm>
            <a:prstGeom prst="rect">
              <a:avLst/>
            </a:prstGeom>
            <a:solidFill>
              <a:srgbClr val="3333FF"/>
            </a:solidFill>
            <a:ln w="22225" cap="flat" cmpd="sng" algn="ctr">
              <a:solidFill>
                <a:schemeClr val="tx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8" name="TextBox 7"/>
            <p:cNvSpPr txBox="1"/>
            <p:nvPr/>
          </p:nvSpPr>
          <p:spPr>
            <a:xfrm>
              <a:off x="5686425" y="4516993"/>
              <a:ext cx="3429000" cy="338554"/>
            </a:xfrm>
            <a:prstGeom prst="rect">
              <a:avLst/>
            </a:prstGeom>
            <a:noFill/>
          </p:spPr>
          <p:txBody>
            <a:bodyPr wrap="square" rtlCol="0">
              <a:spAutoFit/>
            </a:bodyPr>
            <a:lstStyle/>
            <a:p>
              <a:r>
                <a:rPr lang="en-US" sz="1600" dirty="0" smtClean="0">
                  <a:solidFill>
                    <a:srgbClr val="000000"/>
                  </a:solidFill>
                </a:rPr>
                <a:t>Graphene: free + bound carriers</a:t>
              </a:r>
              <a:endParaRPr lang="en-US" sz="1600" dirty="0">
                <a:solidFill>
                  <a:srgbClr val="000000"/>
                </a:solidFill>
              </a:endParaRPr>
            </a:p>
          </p:txBody>
        </p:sp>
        <p:cxnSp>
          <p:nvCxnSpPr>
            <p:cNvPr id="11" name="Straight Arrow Connector 10"/>
            <p:cNvCxnSpPr/>
            <p:nvPr/>
          </p:nvCxnSpPr>
          <p:spPr bwMode="auto">
            <a:xfrm flipV="1">
              <a:off x="7010400" y="5019764"/>
              <a:ext cx="0" cy="466636"/>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flipV="1">
              <a:off x="7391400" y="5019764"/>
              <a:ext cx="0" cy="466636"/>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cxnSp>
          <p:nvCxnSpPr>
            <p:cNvPr id="29" name="Straight Arrow Connector 28"/>
            <p:cNvCxnSpPr/>
            <p:nvPr/>
          </p:nvCxnSpPr>
          <p:spPr bwMode="auto">
            <a:xfrm flipV="1">
              <a:off x="7839075" y="5019764"/>
              <a:ext cx="0" cy="466636"/>
            </a:xfrm>
            <a:prstGeom prst="straightConnector1">
              <a:avLst/>
            </a:prstGeom>
            <a:solidFill>
              <a:schemeClr val="accent1"/>
            </a:solidFill>
            <a:ln w="22225"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12" name="TextBox 11"/>
                <p:cNvSpPr txBox="1"/>
                <p:nvPr/>
              </p:nvSpPr>
              <p:spPr>
                <a:xfrm>
                  <a:off x="7905750" y="5051616"/>
                  <a:ext cx="399468"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000000"/>
                                </a:solidFill>
                                <a:latin typeface="Cambria Math"/>
                              </a:rPr>
                            </m:ctrlPr>
                          </m:accPr>
                          <m:e>
                            <m:r>
                              <a:rPr lang="en-US" i="1" smtClean="0">
                                <a:solidFill>
                                  <a:srgbClr val="000000"/>
                                </a:solidFill>
                                <a:latin typeface="Cambria Math"/>
                              </a:rPr>
                              <m:t>𝑬</m:t>
                            </m:r>
                          </m:e>
                        </m:acc>
                      </m:oMath>
                    </m:oMathPara>
                  </a14:m>
                  <a:endParaRPr lang="en-US" dirty="0">
                    <a:solidFill>
                      <a:srgbClr val="00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905750" y="5051616"/>
                  <a:ext cx="399468" cy="402931"/>
                </a:xfrm>
                <a:prstGeom prst="rect">
                  <a:avLst/>
                </a:prstGeom>
                <a:blipFill rotWithShape="1">
                  <a:blip r:embed="rId8" cstate="print"/>
                  <a:stretch>
                    <a:fillRect/>
                  </a:stretch>
                </a:blipFill>
              </p:spPr>
              <p:txBody>
                <a:bodyPr/>
                <a:lstStyle/>
                <a:p>
                  <a:r>
                    <a:rPr lang="en-US">
                      <a:noFill/>
                    </a:rPr>
                    <a:t> </a:t>
                  </a:r>
                </a:p>
              </p:txBody>
            </p:sp>
          </mc:Fallback>
        </mc:AlternateContent>
      </p:grpSp>
      <p:sp>
        <p:nvSpPr>
          <p:cNvPr id="26" name="TextBox 25"/>
          <p:cNvSpPr txBox="1"/>
          <p:nvPr/>
        </p:nvSpPr>
        <p:spPr>
          <a:xfrm>
            <a:off x="2822798" y="1323937"/>
            <a:ext cx="1847668" cy="307777"/>
          </a:xfrm>
          <a:prstGeom prst="rect">
            <a:avLst/>
          </a:prstGeom>
          <a:noFill/>
        </p:spPr>
        <p:txBody>
          <a:bodyPr wrap="square" rtlCol="0">
            <a:spAutoFit/>
          </a:bodyPr>
          <a:lstStyle/>
          <a:p>
            <a:r>
              <a:rPr lang="en-US" sz="1400" dirty="0" smtClean="0">
                <a:solidFill>
                  <a:srgbClr val="000000"/>
                </a:solidFill>
              </a:rPr>
              <a:t>Small (70nm) gap</a:t>
            </a:r>
            <a:endParaRPr lang="en-US" sz="1400" dirty="0">
              <a:solidFill>
                <a:srgbClr val="000000"/>
              </a:solidFill>
            </a:endParaRPr>
          </a:p>
        </p:txBody>
      </p:sp>
      <p:cxnSp>
        <p:nvCxnSpPr>
          <p:cNvPr id="3" name="Straight Arrow Connector 2"/>
          <p:cNvCxnSpPr/>
          <p:nvPr/>
        </p:nvCxnSpPr>
        <p:spPr bwMode="auto">
          <a:xfrm>
            <a:off x="4010891" y="1616326"/>
            <a:ext cx="76200" cy="425686"/>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sp>
        <p:nvSpPr>
          <p:cNvPr id="5" name="TextBox 4"/>
          <p:cNvSpPr txBox="1"/>
          <p:nvPr/>
        </p:nvSpPr>
        <p:spPr>
          <a:xfrm>
            <a:off x="68578" y="6273225"/>
            <a:ext cx="6079903" cy="584775"/>
          </a:xfrm>
          <a:prstGeom prst="rect">
            <a:avLst/>
          </a:prstGeom>
          <a:noFill/>
        </p:spPr>
        <p:txBody>
          <a:bodyPr wrap="square" rtlCol="0">
            <a:spAutoFit/>
          </a:bodyPr>
          <a:lstStyle/>
          <a:p>
            <a:r>
              <a:rPr lang="en-US" sz="1600" b="0" dirty="0" smtClean="0">
                <a:solidFill>
                  <a:srgbClr val="000000"/>
                </a:solidFill>
              </a:rPr>
              <a:t>Antenna arrays: N</a:t>
            </a:r>
            <a:r>
              <a:rPr lang="en-US" sz="1600" b="0" dirty="0">
                <a:solidFill>
                  <a:srgbClr val="000000"/>
                </a:solidFill>
              </a:rPr>
              <a:t>. K. </a:t>
            </a:r>
            <a:r>
              <a:rPr lang="en-US" sz="1600" b="0" dirty="0" err="1">
                <a:solidFill>
                  <a:srgbClr val="000000"/>
                </a:solidFill>
              </a:rPr>
              <a:t>Emani</a:t>
            </a:r>
            <a:r>
              <a:rPr lang="en-US" sz="1600" b="0" dirty="0">
                <a:solidFill>
                  <a:srgbClr val="000000"/>
                </a:solidFill>
              </a:rPr>
              <a:t> et. al., Nano </a:t>
            </a:r>
            <a:r>
              <a:rPr lang="en-US" sz="1600" b="0" dirty="0" err="1">
                <a:solidFill>
                  <a:srgbClr val="000000"/>
                </a:solidFill>
              </a:rPr>
              <a:t>Lett</a:t>
            </a:r>
            <a:r>
              <a:rPr lang="en-US" sz="1600" b="0" dirty="0">
                <a:solidFill>
                  <a:srgbClr val="000000"/>
                </a:solidFill>
              </a:rPr>
              <a:t>. </a:t>
            </a:r>
            <a:r>
              <a:rPr lang="en-US" sz="1600" dirty="0">
                <a:solidFill>
                  <a:srgbClr val="000000"/>
                </a:solidFill>
              </a:rPr>
              <a:t>12, </a:t>
            </a:r>
            <a:r>
              <a:rPr lang="en-US" sz="1600" b="0" dirty="0">
                <a:solidFill>
                  <a:srgbClr val="000000"/>
                </a:solidFill>
              </a:rPr>
              <a:t>5202 (2012</a:t>
            </a:r>
            <a:r>
              <a:rPr lang="en-US" sz="1600" b="0" dirty="0" smtClean="0">
                <a:solidFill>
                  <a:srgbClr val="000000"/>
                </a:solidFill>
              </a:rPr>
              <a:t>); Y. Yao et. al., </a:t>
            </a:r>
            <a:r>
              <a:rPr lang="en-US" sz="1600" b="0" dirty="0" err="1" smtClean="0">
                <a:solidFill>
                  <a:srgbClr val="000000"/>
                </a:solidFill>
              </a:rPr>
              <a:t>NanoLetters</a:t>
            </a:r>
            <a:r>
              <a:rPr lang="en-US" sz="1600" b="0" dirty="0" smtClean="0">
                <a:solidFill>
                  <a:srgbClr val="000000"/>
                </a:solidFill>
              </a:rPr>
              <a:t> </a:t>
            </a:r>
            <a:r>
              <a:rPr lang="en-US" sz="1600" dirty="0" smtClean="0">
                <a:solidFill>
                  <a:srgbClr val="000000"/>
                </a:solidFill>
              </a:rPr>
              <a:t>13,</a:t>
            </a:r>
            <a:r>
              <a:rPr lang="en-US" sz="1600" b="0" dirty="0" smtClean="0">
                <a:solidFill>
                  <a:srgbClr val="000000"/>
                </a:solidFill>
              </a:rPr>
              <a:t> 1257 (</a:t>
            </a:r>
            <a:r>
              <a:rPr lang="en-US" sz="1600" b="0" dirty="0">
                <a:solidFill>
                  <a:srgbClr val="000000"/>
                </a:solidFill>
              </a:rPr>
              <a:t>2013</a:t>
            </a:r>
            <a:r>
              <a:rPr lang="en-US" sz="1600" b="0" dirty="0" smtClean="0">
                <a:solidFill>
                  <a:srgbClr val="000000"/>
                </a:solidFill>
              </a:rPr>
              <a:t>) </a:t>
            </a:r>
            <a:endParaRPr lang="en-US" sz="1600" b="0" dirty="0">
              <a:solidFill>
                <a:srgbClr val="000000"/>
              </a:solidFill>
            </a:endParaRPr>
          </a:p>
        </p:txBody>
      </p:sp>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2961" y="1339327"/>
            <a:ext cx="847914" cy="1197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1715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40" y="1011640"/>
            <a:ext cx="4572613" cy="310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8188" y="3405188"/>
            <a:ext cx="47625" cy="4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Rectangle 2"/>
              <p:cNvSpPr/>
              <p:nvPr/>
            </p:nvSpPr>
            <p:spPr>
              <a:xfrm>
                <a:off x="38441" y="5943600"/>
                <a:ext cx="5295560" cy="852990"/>
              </a:xfrm>
              <a:prstGeom prst="rect">
                <a:avLst/>
              </a:prstGeom>
              <a:solidFill>
                <a:srgbClr val="FFFF00"/>
              </a:solidFill>
              <a:ln w="22225">
                <a:solidFill>
                  <a:srgbClr val="3333FF"/>
                </a:solidFill>
              </a:ln>
            </p:spPr>
            <p:txBody>
              <a:bodyPr wrap="square">
                <a:spAutoFit/>
              </a:bodyPr>
              <a:lstStyle/>
              <a:p>
                <a14:m>
                  <m:oMath xmlns:m="http://schemas.openxmlformats.org/officeDocument/2006/math">
                    <m:r>
                      <a:rPr lang="en-US" sz="2000" b="1" i="1" smtClean="0">
                        <a:solidFill>
                          <a:schemeClr val="tx1"/>
                        </a:solidFill>
                        <a:latin typeface="Cambria Math"/>
                      </a:rPr>
                      <m:t>𝒓</m:t>
                    </m:r>
                    <m:d>
                      <m:dPr>
                        <m:ctrlPr>
                          <a:rPr lang="en-US" sz="2000" i="1">
                            <a:solidFill>
                              <a:schemeClr val="tx1"/>
                            </a:solidFill>
                            <a:latin typeface="Cambria Math"/>
                          </a:rPr>
                        </m:ctrlPr>
                      </m:dPr>
                      <m:e>
                        <m:r>
                          <a:rPr lang="en-US" sz="2000" b="1" i="1">
                            <a:solidFill>
                              <a:schemeClr val="tx1"/>
                            </a:solidFill>
                            <a:latin typeface="Cambria Math"/>
                          </a:rPr>
                          <m:t>𝝎</m:t>
                        </m:r>
                      </m:e>
                    </m:d>
                    <m:r>
                      <a:rPr lang="en-US" sz="2000" b="1" i="1">
                        <a:solidFill>
                          <a:schemeClr val="tx1"/>
                        </a:solidFill>
                        <a:latin typeface="Cambria Math"/>
                      </a:rPr>
                      <m:t>=</m:t>
                    </m:r>
                    <m:f>
                      <m:fPr>
                        <m:ctrlPr>
                          <a:rPr lang="en-US" sz="2000" i="1">
                            <a:solidFill>
                              <a:schemeClr val="tx1"/>
                            </a:solidFill>
                            <a:latin typeface="Cambria Math"/>
                          </a:rPr>
                        </m:ctrlPr>
                      </m:fPr>
                      <m:num>
                        <m:sSub>
                          <m:sSubPr>
                            <m:ctrlPr>
                              <a:rPr lang="en-US" sz="2000" i="1">
                                <a:solidFill>
                                  <a:schemeClr val="tx1"/>
                                </a:solidFill>
                                <a:latin typeface="Cambria Math"/>
                              </a:rPr>
                            </m:ctrlPr>
                          </m:sSubPr>
                          <m:e>
                            <m:r>
                              <a:rPr lang="en-US" sz="2000" b="1" i="1">
                                <a:solidFill>
                                  <a:schemeClr val="tx1"/>
                                </a:solidFill>
                                <a:latin typeface="Cambria Math"/>
                              </a:rPr>
                              <m:t>𝑨</m:t>
                            </m:r>
                          </m:e>
                          <m:sub>
                            <m:r>
                              <a:rPr lang="en-US" sz="2000" b="1" i="1">
                                <a:solidFill>
                                  <a:schemeClr val="tx1"/>
                                </a:solidFill>
                                <a:latin typeface="Cambria Math"/>
                              </a:rPr>
                              <m:t>𝟎</m:t>
                            </m:r>
                          </m:sub>
                        </m:sSub>
                      </m:num>
                      <m:den>
                        <m:r>
                          <a:rPr lang="en-US" sz="2000" b="1" i="1">
                            <a:solidFill>
                              <a:schemeClr val="tx1"/>
                            </a:solidFill>
                            <a:latin typeface="Cambria Math"/>
                          </a:rPr>
                          <m:t>𝒊</m:t>
                        </m:r>
                        <m:r>
                          <a:rPr lang="en-US" sz="2000" b="1" i="1">
                            <a:solidFill>
                              <a:schemeClr val="tx1"/>
                            </a:solidFill>
                            <a:latin typeface="Cambria Math"/>
                          </a:rPr>
                          <m:t>𝝎</m:t>
                        </m:r>
                        <m:r>
                          <a:rPr lang="en-US" sz="2000" b="1" i="1">
                            <a:solidFill>
                              <a:schemeClr val="tx1"/>
                            </a:solidFill>
                            <a:latin typeface="Cambria Math"/>
                          </a:rPr>
                          <m:t>+</m:t>
                        </m:r>
                        <m:sSub>
                          <m:sSubPr>
                            <m:ctrlPr>
                              <a:rPr lang="en-US" sz="2000" i="1">
                                <a:solidFill>
                                  <a:schemeClr val="tx1"/>
                                </a:solidFill>
                                <a:latin typeface="Cambria Math"/>
                              </a:rPr>
                            </m:ctrlPr>
                          </m:sSubPr>
                          <m:e>
                            <m:r>
                              <a:rPr lang="en-US" sz="2000" b="1" i="1">
                                <a:solidFill>
                                  <a:schemeClr val="tx1"/>
                                </a:solidFill>
                                <a:latin typeface="Cambria Math"/>
                              </a:rPr>
                              <m:t>𝟏</m:t>
                            </m:r>
                            <m:r>
                              <a:rPr lang="en-US" sz="2000" b="1">
                                <a:solidFill>
                                  <a:schemeClr val="tx1"/>
                                </a:solidFill>
                                <a:latin typeface="Cambria Math"/>
                              </a:rPr>
                              <m:t>/</m:t>
                            </m:r>
                            <m:r>
                              <a:rPr lang="en-US" sz="2000" b="1" i="1">
                                <a:solidFill>
                                  <a:schemeClr val="tx1"/>
                                </a:solidFill>
                                <a:latin typeface="Cambria Math"/>
                              </a:rPr>
                              <m:t>𝛕</m:t>
                            </m:r>
                          </m:e>
                          <m:sub>
                            <m:r>
                              <a:rPr lang="en-US" sz="2000" b="1" i="1">
                                <a:solidFill>
                                  <a:schemeClr val="tx1"/>
                                </a:solidFill>
                                <a:latin typeface="Cambria Math"/>
                              </a:rPr>
                              <m:t>𝟎</m:t>
                            </m:r>
                          </m:sub>
                        </m:sSub>
                      </m:den>
                    </m:f>
                    <m:r>
                      <a:rPr lang="en-US" sz="2000" b="1" i="1">
                        <a:solidFill>
                          <a:schemeClr val="tx1"/>
                        </a:solidFill>
                        <a:latin typeface="Cambria Math"/>
                      </a:rPr>
                      <m:t>+</m:t>
                    </m:r>
                    <m:r>
                      <a:rPr lang="en-US" sz="2000" b="1" i="1" smtClean="0">
                        <a:solidFill>
                          <a:schemeClr val="tx1"/>
                        </a:solidFill>
                        <a:latin typeface="Cambria Math"/>
                      </a:rPr>
                      <m:t>  </m:t>
                    </m:r>
                    <m:f>
                      <m:fPr>
                        <m:ctrlPr>
                          <a:rPr lang="en-US" sz="2000" i="1">
                            <a:solidFill>
                              <a:schemeClr val="tx1"/>
                            </a:solidFill>
                            <a:latin typeface="Cambria Math"/>
                          </a:rPr>
                        </m:ctrlPr>
                      </m:fPr>
                      <m:num>
                        <m:sSub>
                          <m:sSubPr>
                            <m:ctrlPr>
                              <a:rPr lang="en-US" sz="2000" i="1">
                                <a:solidFill>
                                  <a:schemeClr val="tx1"/>
                                </a:solidFill>
                                <a:latin typeface="Cambria Math"/>
                              </a:rPr>
                            </m:ctrlPr>
                          </m:sSubPr>
                          <m:e>
                            <m:r>
                              <a:rPr lang="en-US" sz="2000" b="1" i="1">
                                <a:solidFill>
                                  <a:schemeClr val="tx1"/>
                                </a:solidFill>
                                <a:latin typeface="Cambria Math"/>
                              </a:rPr>
                              <m:t>𝑨</m:t>
                            </m:r>
                          </m:e>
                          <m:sub>
                            <m:r>
                              <a:rPr lang="en-US" sz="2000" b="1" i="1">
                                <a:solidFill>
                                  <a:schemeClr val="tx1"/>
                                </a:solidFill>
                                <a:latin typeface="Cambria Math"/>
                              </a:rPr>
                              <m:t>𝒎</m:t>
                            </m:r>
                          </m:sub>
                        </m:sSub>
                      </m:num>
                      <m:den>
                        <m:r>
                          <a:rPr lang="en-US" sz="2000" b="1" i="1">
                            <a:solidFill>
                              <a:schemeClr val="tx1"/>
                            </a:solidFill>
                            <a:latin typeface="Cambria Math"/>
                          </a:rPr>
                          <m:t>𝒊</m:t>
                        </m:r>
                        <m:r>
                          <a:rPr lang="en-US" sz="2000" b="1" i="1">
                            <a:solidFill>
                              <a:schemeClr val="tx1"/>
                            </a:solidFill>
                            <a:latin typeface="Cambria Math"/>
                          </a:rPr>
                          <m:t>(</m:t>
                        </m:r>
                        <m:r>
                          <a:rPr lang="en-US" sz="2000" b="1" i="1">
                            <a:solidFill>
                              <a:schemeClr val="tx1"/>
                            </a:solidFill>
                            <a:latin typeface="Cambria Math"/>
                          </a:rPr>
                          <m:t>𝝎</m:t>
                        </m:r>
                        <m:r>
                          <a:rPr lang="en-US" sz="2000" b="1" i="1">
                            <a:solidFill>
                              <a:schemeClr val="tx1"/>
                            </a:solidFill>
                            <a:latin typeface="Cambria Math"/>
                          </a:rPr>
                          <m:t>−</m:t>
                        </m:r>
                        <m:sSub>
                          <m:sSubPr>
                            <m:ctrlPr>
                              <a:rPr lang="en-US" sz="2000" i="1">
                                <a:solidFill>
                                  <a:schemeClr val="tx1"/>
                                </a:solidFill>
                                <a:latin typeface="Cambria Math"/>
                              </a:rPr>
                            </m:ctrlPr>
                          </m:sSubPr>
                          <m:e>
                            <m:r>
                              <a:rPr lang="en-US" sz="2000" b="1" i="1">
                                <a:solidFill>
                                  <a:schemeClr val="tx1"/>
                                </a:solidFill>
                                <a:latin typeface="Cambria Math"/>
                              </a:rPr>
                              <m:t>𝝎</m:t>
                            </m:r>
                          </m:e>
                          <m:sub>
                            <m:r>
                              <a:rPr lang="en-US" sz="2000" b="1" i="1">
                                <a:solidFill>
                                  <a:schemeClr val="tx1"/>
                                </a:solidFill>
                                <a:latin typeface="Cambria Math"/>
                              </a:rPr>
                              <m:t>𝒎</m:t>
                            </m:r>
                          </m:sub>
                        </m:sSub>
                        <m:r>
                          <a:rPr lang="en-US" sz="2000" b="1" i="1">
                            <a:solidFill>
                              <a:schemeClr val="tx1"/>
                            </a:solidFill>
                            <a:latin typeface="Cambria Math"/>
                          </a:rPr>
                          <m:t>)+</m:t>
                        </m:r>
                        <m:sSub>
                          <m:sSubPr>
                            <m:ctrlPr>
                              <a:rPr lang="en-US" sz="2000" i="1">
                                <a:solidFill>
                                  <a:schemeClr val="tx1"/>
                                </a:solidFill>
                                <a:latin typeface="Cambria Math"/>
                              </a:rPr>
                            </m:ctrlPr>
                          </m:sSubPr>
                          <m:e>
                            <m:r>
                              <a:rPr lang="en-US" sz="2000" b="1" i="1">
                                <a:solidFill>
                                  <a:schemeClr val="tx1"/>
                                </a:solidFill>
                                <a:latin typeface="Cambria Math"/>
                              </a:rPr>
                              <m:t>𝟏</m:t>
                            </m:r>
                            <m:r>
                              <a:rPr lang="en-US" sz="2000" b="1">
                                <a:solidFill>
                                  <a:schemeClr val="tx1"/>
                                </a:solidFill>
                                <a:latin typeface="Cambria Math"/>
                              </a:rPr>
                              <m:t>/</m:t>
                            </m:r>
                            <m:r>
                              <a:rPr lang="en-US" sz="2000" b="1" i="1">
                                <a:solidFill>
                                  <a:schemeClr val="tx1"/>
                                </a:solidFill>
                                <a:latin typeface="Cambria Math"/>
                              </a:rPr>
                              <m:t>𝛕</m:t>
                            </m:r>
                          </m:e>
                          <m:sub>
                            <m:r>
                              <a:rPr lang="en-US" sz="2000" b="1" i="1">
                                <a:solidFill>
                                  <a:schemeClr val="tx1"/>
                                </a:solidFill>
                                <a:latin typeface="Cambria Math"/>
                              </a:rPr>
                              <m:t>𝒎</m:t>
                            </m:r>
                          </m:sub>
                        </m:sSub>
                      </m:den>
                    </m:f>
                    <m:r>
                      <a:rPr lang="en-US" sz="2000" b="1" i="1">
                        <a:solidFill>
                          <a:schemeClr val="tx1"/>
                        </a:solidFill>
                        <a:latin typeface="Cambria Math"/>
                      </a:rPr>
                      <m:t>+</m:t>
                    </m:r>
                    <m:f>
                      <m:fPr>
                        <m:ctrlPr>
                          <a:rPr lang="en-US" sz="2000" i="1">
                            <a:solidFill>
                              <a:schemeClr val="tx1"/>
                            </a:solidFill>
                            <a:latin typeface="Cambria Math"/>
                          </a:rPr>
                        </m:ctrlPr>
                      </m:fPr>
                      <m:num>
                        <m:sSub>
                          <m:sSubPr>
                            <m:ctrlPr>
                              <a:rPr lang="en-US" sz="2000" i="1">
                                <a:solidFill>
                                  <a:schemeClr val="tx1"/>
                                </a:solidFill>
                                <a:latin typeface="Cambria Math"/>
                              </a:rPr>
                            </m:ctrlPr>
                          </m:sSubPr>
                          <m:e>
                            <m:r>
                              <a:rPr lang="en-US" sz="2000" b="1" i="1">
                                <a:solidFill>
                                  <a:schemeClr val="tx1"/>
                                </a:solidFill>
                                <a:latin typeface="Cambria Math"/>
                              </a:rPr>
                              <m:t>𝑨</m:t>
                            </m:r>
                          </m:e>
                          <m:sub>
                            <m:r>
                              <a:rPr lang="en-US" sz="2000" b="1" i="1">
                                <a:solidFill>
                                  <a:schemeClr val="tx1"/>
                                </a:solidFill>
                                <a:latin typeface="Cambria Math"/>
                              </a:rPr>
                              <m:t>𝒅</m:t>
                            </m:r>
                          </m:sub>
                        </m:sSub>
                      </m:num>
                      <m:den>
                        <m:r>
                          <a:rPr lang="en-US" sz="2000" b="1" i="1">
                            <a:solidFill>
                              <a:schemeClr val="tx1"/>
                            </a:solidFill>
                            <a:latin typeface="Cambria Math"/>
                          </a:rPr>
                          <m:t>𝒊</m:t>
                        </m:r>
                        <m:r>
                          <a:rPr lang="en-US" sz="2000" b="1" i="1">
                            <a:solidFill>
                              <a:schemeClr val="tx1"/>
                            </a:solidFill>
                            <a:latin typeface="Cambria Math"/>
                          </a:rPr>
                          <m:t>(</m:t>
                        </m:r>
                        <m:r>
                          <a:rPr lang="en-US" sz="2000" b="1" i="1">
                            <a:solidFill>
                              <a:schemeClr val="tx1"/>
                            </a:solidFill>
                            <a:latin typeface="Cambria Math"/>
                          </a:rPr>
                          <m:t>𝝎</m:t>
                        </m:r>
                        <m:r>
                          <a:rPr lang="en-US" sz="2000" b="1" i="1">
                            <a:solidFill>
                              <a:schemeClr val="tx1"/>
                            </a:solidFill>
                            <a:latin typeface="Cambria Math"/>
                          </a:rPr>
                          <m:t>−</m:t>
                        </m:r>
                        <m:sSub>
                          <m:sSubPr>
                            <m:ctrlPr>
                              <a:rPr lang="en-US" sz="2000" i="1">
                                <a:solidFill>
                                  <a:schemeClr val="tx1"/>
                                </a:solidFill>
                                <a:latin typeface="Cambria Math"/>
                              </a:rPr>
                            </m:ctrlPr>
                          </m:sSubPr>
                          <m:e>
                            <m:r>
                              <a:rPr lang="en-US" sz="2000" b="1" i="1">
                                <a:solidFill>
                                  <a:schemeClr val="tx1"/>
                                </a:solidFill>
                                <a:latin typeface="Cambria Math"/>
                              </a:rPr>
                              <m:t>𝝎</m:t>
                            </m:r>
                          </m:e>
                          <m:sub>
                            <m:r>
                              <a:rPr lang="en-US" sz="2000" b="1" i="1">
                                <a:solidFill>
                                  <a:schemeClr val="tx1"/>
                                </a:solidFill>
                                <a:latin typeface="Cambria Math"/>
                              </a:rPr>
                              <m:t>𝒅</m:t>
                            </m:r>
                          </m:sub>
                        </m:sSub>
                        <m:r>
                          <a:rPr lang="en-US" sz="2000" b="1" i="1">
                            <a:solidFill>
                              <a:schemeClr val="tx1"/>
                            </a:solidFill>
                            <a:latin typeface="Cambria Math"/>
                          </a:rPr>
                          <m:t>)+</m:t>
                        </m:r>
                        <m:r>
                          <a:rPr lang="en-US" sz="2000" b="1" i="1">
                            <a:solidFill>
                              <a:schemeClr val="tx1"/>
                            </a:solidFill>
                            <a:latin typeface="Cambria Math"/>
                          </a:rPr>
                          <m:t>𝟏</m:t>
                        </m:r>
                        <m:r>
                          <a:rPr lang="en-US" sz="2000" b="1" i="1">
                            <a:solidFill>
                              <a:schemeClr val="tx1"/>
                            </a:solidFill>
                            <a:latin typeface="Cambria Math"/>
                          </a:rPr>
                          <m:t>/</m:t>
                        </m:r>
                        <m:sSub>
                          <m:sSubPr>
                            <m:ctrlPr>
                              <a:rPr lang="en-US" sz="2000" i="1">
                                <a:solidFill>
                                  <a:schemeClr val="tx1"/>
                                </a:solidFill>
                                <a:latin typeface="Cambria Math"/>
                              </a:rPr>
                            </m:ctrlPr>
                          </m:sSubPr>
                          <m:e>
                            <m:r>
                              <a:rPr lang="en-US" sz="2000" b="1" i="1">
                                <a:solidFill>
                                  <a:schemeClr val="tx1"/>
                                </a:solidFill>
                                <a:latin typeface="Cambria Math"/>
                              </a:rPr>
                              <m:t>𝛕</m:t>
                            </m:r>
                          </m:e>
                          <m:sub>
                            <m:r>
                              <a:rPr lang="en-US" sz="2000" b="1" i="1">
                                <a:solidFill>
                                  <a:schemeClr val="tx1"/>
                                </a:solidFill>
                                <a:latin typeface="Cambria Math"/>
                              </a:rPr>
                              <m:t>𝒅</m:t>
                            </m:r>
                          </m:sub>
                        </m:sSub>
                      </m:den>
                    </m:f>
                  </m:oMath>
                </a14:m>
                <a:r>
                  <a:rPr lang="en-US" dirty="0"/>
                  <a:t>	</a:t>
                </a:r>
              </a:p>
            </p:txBody>
          </p:sp>
        </mc:Choice>
        <mc:Fallback xmlns="">
          <p:sp>
            <p:nvSpPr>
              <p:cNvPr id="3" name="Rectangle 2"/>
              <p:cNvSpPr>
                <a:spLocks noRot="1" noChangeAspect="1" noMove="1" noResize="1" noEditPoints="1" noAdjustHandles="1" noChangeArrowheads="1" noChangeShapeType="1" noTextEdit="1"/>
              </p:cNvSpPr>
              <p:nvPr/>
            </p:nvSpPr>
            <p:spPr>
              <a:xfrm>
                <a:off x="38441" y="5943600"/>
                <a:ext cx="5295560" cy="852990"/>
              </a:xfrm>
              <a:prstGeom prst="rect">
                <a:avLst/>
              </a:prstGeom>
              <a:blipFill rotWithShape="1">
                <a:blip r:embed="rId6"/>
                <a:stretch>
                  <a:fillRect/>
                </a:stretch>
              </a:blipFill>
              <a:ln w="22225">
                <a:solidFill>
                  <a:srgbClr val="3333FF"/>
                </a:solidFill>
              </a:ln>
            </p:spPr>
            <p:txBody>
              <a:bodyPr/>
              <a:lstStyle/>
              <a:p>
                <a:r>
                  <a:rPr lang="en-US">
                    <a:noFill/>
                  </a:rPr>
                  <a:t> </a:t>
                </a:r>
              </a:p>
            </p:txBody>
          </p:sp>
        </mc:Fallback>
      </mc:AlternateContent>
      <p:sp>
        <p:nvSpPr>
          <p:cNvPr id="24" name="Rectangle 23"/>
          <p:cNvSpPr/>
          <p:nvPr/>
        </p:nvSpPr>
        <p:spPr bwMode="auto">
          <a:xfrm>
            <a:off x="-9144" y="1752600"/>
            <a:ext cx="352044" cy="914400"/>
          </a:xfrm>
          <a:prstGeom prst="rect">
            <a:avLst/>
          </a:prstGeom>
          <a:solidFill>
            <a:schemeClr val="bg1"/>
          </a:solidFill>
          <a:ln w="2222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23" name="TextBox 22"/>
              <p:cNvSpPr txBox="1"/>
              <p:nvPr/>
            </p:nvSpPr>
            <p:spPr>
              <a:xfrm rot="16200000">
                <a:off x="-358045" y="1911000"/>
                <a:ext cx="1104900" cy="40709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US" sz="2000" b="1" i="1" smtClean="0">
                              <a:solidFill>
                                <a:srgbClr val="000000"/>
                              </a:solidFill>
                              <a:latin typeface="Cambria Math"/>
                            </a:rPr>
                          </m:ctrlPr>
                        </m:sSupPr>
                        <m:e>
                          <m:d>
                            <m:dPr>
                              <m:begChr m:val="|"/>
                              <m:endChr m:val="|"/>
                              <m:ctrlPr>
                                <a:rPr lang="en-US" sz="2000" b="1" i="1" smtClean="0">
                                  <a:solidFill>
                                    <a:srgbClr val="000000"/>
                                  </a:solidFill>
                                  <a:latin typeface="Cambria Math"/>
                                </a:rPr>
                              </m:ctrlPr>
                            </m:dPr>
                            <m:e>
                              <m:r>
                                <a:rPr lang="en-US" sz="2000" b="1" i="1" smtClean="0">
                                  <a:solidFill>
                                    <a:srgbClr val="000000"/>
                                  </a:solidFill>
                                  <a:latin typeface="Cambria Math"/>
                                </a:rPr>
                                <m:t>𝒓</m:t>
                              </m:r>
                              <m:d>
                                <m:dPr>
                                  <m:ctrlPr>
                                    <a:rPr lang="en-US" sz="2000" b="1" i="1" smtClean="0">
                                      <a:solidFill>
                                        <a:srgbClr val="000000"/>
                                      </a:solidFill>
                                      <a:latin typeface="Cambria Math"/>
                                    </a:rPr>
                                  </m:ctrlPr>
                                </m:dPr>
                                <m:e>
                                  <m:r>
                                    <a:rPr lang="en-US" sz="2000" b="1" i="1" smtClean="0">
                                      <a:solidFill>
                                        <a:srgbClr val="000000"/>
                                      </a:solidFill>
                                      <a:latin typeface="Cambria Math"/>
                                    </a:rPr>
                                    <m:t>𝝎</m:t>
                                  </m:r>
                                </m:e>
                              </m:d>
                            </m:e>
                          </m:d>
                        </m:e>
                        <m:sup>
                          <m:r>
                            <a:rPr lang="en-US" sz="2000" b="1" i="1" smtClean="0">
                              <a:solidFill>
                                <a:srgbClr val="000000"/>
                              </a:solidFill>
                              <a:latin typeface="Cambria Math"/>
                            </a:rPr>
                            <m:t>𝟐</m:t>
                          </m:r>
                        </m:sup>
                      </m:sSup>
                    </m:oMath>
                  </m:oMathPara>
                </a14:m>
                <a:endParaRPr lang="en-US" sz="2000" dirty="0">
                  <a:solidFill>
                    <a:srgbClr val="00000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rot="16200000">
                <a:off x="-358045" y="1911000"/>
                <a:ext cx="1104900" cy="407099"/>
              </a:xfrm>
              <a:prstGeom prst="rect">
                <a:avLst/>
              </a:prstGeom>
              <a:blipFill rotWithShape="1">
                <a:blip r:embed="rId8" cstate="print"/>
                <a:stretch>
                  <a:fillRect/>
                </a:stretch>
              </a:blipFill>
            </p:spPr>
            <p:txBody>
              <a:bodyPr/>
              <a:lstStyle/>
              <a:p>
                <a:r>
                  <a:rPr lang="en-US">
                    <a:noFill/>
                  </a:rPr>
                  <a:t> </a:t>
                </a:r>
              </a:p>
            </p:txBody>
          </p:sp>
        </mc:Fallback>
      </mc:AlternateContent>
      <p:pic>
        <p:nvPicPr>
          <p:cNvPr id="2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7955" y="4066043"/>
            <a:ext cx="1583245" cy="1504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24746" y="4013134"/>
            <a:ext cx="1649785" cy="1557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flipH="1" flipV="1">
            <a:off x="2676574" y="2667000"/>
            <a:ext cx="189734" cy="785813"/>
          </a:xfrm>
          <a:prstGeom prst="straightConnector1">
            <a:avLst/>
          </a:prstGeom>
          <a:solidFill>
            <a:schemeClr val="accent1"/>
          </a:solidFill>
          <a:ln w="22225" cap="flat" cmpd="sng" algn="ctr">
            <a:solidFill>
              <a:schemeClr val="tx1"/>
            </a:solidFill>
            <a:prstDash val="dash"/>
            <a:round/>
            <a:headEnd type="none" w="med" len="med"/>
            <a:tailEnd type="arrow"/>
          </a:ln>
          <a:effectLst/>
        </p:spPr>
      </p:cxnSp>
      <mc:AlternateContent xmlns:mc="http://schemas.openxmlformats.org/markup-compatibility/2006" xmlns:a14="http://schemas.microsoft.com/office/drawing/2010/main">
        <mc:Choice Requires="a14">
          <p:sp>
            <p:nvSpPr>
              <p:cNvPr id="19" name="Rectangle 18"/>
              <p:cNvSpPr/>
              <p:nvPr/>
            </p:nvSpPr>
            <p:spPr>
              <a:xfrm>
                <a:off x="5534445" y="1295003"/>
                <a:ext cx="2620044" cy="70051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0000"/>
                              </a:solidFill>
                              <a:latin typeface="Cambria Math"/>
                            </a:rPr>
                          </m:ctrlPr>
                        </m:fPr>
                        <m:num>
                          <m:r>
                            <a:rPr lang="en-US" i="1" smtClean="0">
                              <a:solidFill>
                                <a:srgbClr val="000000"/>
                              </a:solidFill>
                              <a:latin typeface="Cambria Math"/>
                            </a:rPr>
                            <m:t>𝑹𝒆</m:t>
                          </m:r>
                          <m:r>
                            <a:rPr lang="en-US" i="1" smtClean="0">
                              <a:solidFill>
                                <a:srgbClr val="000000"/>
                              </a:solidFill>
                              <a:latin typeface="Cambria Math"/>
                            </a:rPr>
                            <m:t>(</m:t>
                          </m:r>
                          <m:r>
                            <a:rPr lang="en-US" smtClean="0">
                              <a:solidFill>
                                <a:srgbClr val="000000"/>
                              </a:solidFill>
                              <a:latin typeface="Cambria Math"/>
                            </a:rPr>
                            <m:t>𝚫</m:t>
                          </m:r>
                          <m:sSub>
                            <m:sSubPr>
                              <m:ctrlPr>
                                <a:rPr lang="en-US" i="1" smtClean="0">
                                  <a:solidFill>
                                    <a:srgbClr val="000000"/>
                                  </a:solidFill>
                                  <a:latin typeface="Cambria Math"/>
                                </a:rPr>
                              </m:ctrlPr>
                            </m:sSubPr>
                            <m:e>
                              <m:r>
                                <a:rPr lang="en-US" i="1" smtClean="0">
                                  <a:solidFill>
                                    <a:srgbClr val="000000"/>
                                  </a:solidFill>
                                  <a:latin typeface="Cambria Math"/>
                                </a:rPr>
                                <m:t>𝝎</m:t>
                              </m:r>
                            </m:e>
                            <m:sub>
                              <m:r>
                                <a:rPr lang="en-US" b="1" i="1" smtClean="0">
                                  <a:solidFill>
                                    <a:srgbClr val="000000"/>
                                  </a:solidFill>
                                  <a:latin typeface="Cambria Math"/>
                                </a:rPr>
                                <m:t>𝒎</m:t>
                              </m:r>
                              <m:r>
                                <a:rPr lang="en-US" b="1" i="1" smtClean="0">
                                  <a:solidFill>
                                    <a:srgbClr val="000000"/>
                                  </a:solidFill>
                                  <a:latin typeface="Cambria Math"/>
                                </a:rPr>
                                <m:t>,</m:t>
                              </m:r>
                              <m:r>
                                <a:rPr lang="en-US" b="1" i="1" smtClean="0">
                                  <a:solidFill>
                                    <a:srgbClr val="000000"/>
                                  </a:solidFill>
                                  <a:latin typeface="Cambria Math"/>
                                </a:rPr>
                                <m:t>𝒅</m:t>
                              </m:r>
                            </m:sub>
                          </m:sSub>
                          <m:r>
                            <a:rPr lang="en-US" i="1" smtClean="0">
                              <a:solidFill>
                                <a:srgbClr val="000000"/>
                              </a:solidFill>
                              <a:latin typeface="Cambria Math"/>
                            </a:rPr>
                            <m:t>)</m:t>
                          </m:r>
                        </m:num>
                        <m:den>
                          <m:r>
                            <a:rPr lang="en-US" i="1" smtClean="0">
                              <a:solidFill>
                                <a:srgbClr val="000000"/>
                              </a:solidFill>
                              <a:latin typeface="Cambria Math"/>
                            </a:rPr>
                            <m:t>𝑰𝒎</m:t>
                          </m:r>
                          <m:r>
                            <a:rPr lang="en-US" i="1">
                              <a:solidFill>
                                <a:srgbClr val="000000"/>
                              </a:solidFill>
                              <a:latin typeface="Cambria Math"/>
                            </a:rPr>
                            <m:t>(</m:t>
                          </m:r>
                          <m:r>
                            <a:rPr lang="en-US" i="1">
                              <a:solidFill>
                                <a:srgbClr val="000000"/>
                              </a:solidFill>
                              <a:latin typeface="Cambria Math"/>
                            </a:rPr>
                            <m:t>𝚫</m:t>
                          </m:r>
                          <m:sSub>
                            <m:sSubPr>
                              <m:ctrlPr>
                                <a:rPr lang="en-US" i="1">
                                  <a:solidFill>
                                    <a:srgbClr val="000000"/>
                                  </a:solidFill>
                                  <a:latin typeface="Cambria Math"/>
                                </a:rPr>
                              </m:ctrlPr>
                            </m:sSubPr>
                            <m:e>
                              <m:r>
                                <a:rPr lang="en-US" i="1">
                                  <a:solidFill>
                                    <a:srgbClr val="000000"/>
                                  </a:solidFill>
                                  <a:latin typeface="Cambria Math"/>
                                </a:rPr>
                                <m:t>𝝎</m:t>
                              </m:r>
                            </m:e>
                            <m:sub>
                              <m:r>
                                <a:rPr lang="en-US" b="1" i="1" smtClean="0">
                                  <a:solidFill>
                                    <a:srgbClr val="000000"/>
                                  </a:solidFill>
                                  <a:latin typeface="Cambria Math"/>
                                </a:rPr>
                                <m:t>𝒎</m:t>
                              </m:r>
                              <m:r>
                                <a:rPr lang="en-US" b="1" i="1" smtClean="0">
                                  <a:solidFill>
                                    <a:srgbClr val="000000"/>
                                  </a:solidFill>
                                  <a:latin typeface="Cambria Math"/>
                                </a:rPr>
                                <m:t>,</m:t>
                              </m:r>
                              <m:r>
                                <a:rPr lang="en-US" b="1" i="1" smtClean="0">
                                  <a:solidFill>
                                    <a:srgbClr val="000000"/>
                                  </a:solidFill>
                                  <a:latin typeface="Cambria Math"/>
                                </a:rPr>
                                <m:t>𝒅</m:t>
                              </m:r>
                            </m:sub>
                          </m:sSub>
                          <m:r>
                            <a:rPr lang="en-US" i="1" smtClean="0">
                              <a:solidFill>
                                <a:srgbClr val="000000"/>
                              </a:solidFill>
                              <a:latin typeface="Cambria Math"/>
                            </a:rPr>
                            <m:t>)</m:t>
                          </m:r>
                        </m:den>
                      </m:f>
                      <m:r>
                        <a:rPr lang="en-US" i="1" smtClean="0">
                          <a:solidFill>
                            <a:srgbClr val="000000"/>
                          </a:solidFill>
                          <a:latin typeface="Cambria Math"/>
                        </a:rPr>
                        <m:t>=</m:t>
                      </m:r>
                      <m:f>
                        <m:fPr>
                          <m:ctrlPr>
                            <a:rPr lang="en-US" i="1" smtClean="0">
                              <a:solidFill>
                                <a:srgbClr val="000000"/>
                              </a:solidFill>
                              <a:latin typeface="Cambria Math"/>
                            </a:rPr>
                          </m:ctrlPr>
                        </m:fPr>
                        <m:num>
                          <m:r>
                            <a:rPr lang="en-US" i="1" smtClean="0">
                              <a:solidFill>
                                <a:srgbClr val="000000"/>
                              </a:solidFill>
                              <a:latin typeface="Cambria Math"/>
                            </a:rPr>
                            <m:t>𝑰𝒎</m:t>
                          </m:r>
                          <m:r>
                            <a:rPr lang="en-US" i="1" smtClean="0">
                              <a:solidFill>
                                <a:srgbClr val="000000"/>
                              </a:solidFill>
                              <a:latin typeface="Cambria Math"/>
                            </a:rPr>
                            <m:t>(</m:t>
                          </m:r>
                          <m:r>
                            <a:rPr lang="en-US" i="1" smtClean="0">
                              <a:solidFill>
                                <a:srgbClr val="000000"/>
                              </a:solidFill>
                              <a:latin typeface="Cambria Math"/>
                            </a:rPr>
                            <m:t>𝝈</m:t>
                          </m:r>
                          <m:r>
                            <a:rPr lang="en-US" i="1" smtClean="0">
                              <a:solidFill>
                                <a:srgbClr val="000000"/>
                              </a:solidFill>
                              <a:latin typeface="Cambria Math"/>
                            </a:rPr>
                            <m:t>)</m:t>
                          </m:r>
                        </m:num>
                        <m:den>
                          <m:r>
                            <a:rPr lang="en-US" i="1" smtClean="0">
                              <a:solidFill>
                                <a:srgbClr val="000000"/>
                              </a:solidFill>
                              <a:latin typeface="Cambria Math"/>
                            </a:rPr>
                            <m:t>𝑹𝒆</m:t>
                          </m:r>
                          <m:r>
                            <a:rPr lang="en-US" i="1" smtClean="0">
                              <a:solidFill>
                                <a:srgbClr val="000000"/>
                              </a:solidFill>
                              <a:latin typeface="Cambria Math"/>
                            </a:rPr>
                            <m:t>(</m:t>
                          </m:r>
                          <m:r>
                            <a:rPr lang="en-US" i="1" smtClean="0">
                              <a:solidFill>
                                <a:srgbClr val="000000"/>
                              </a:solidFill>
                              <a:latin typeface="Cambria Math"/>
                            </a:rPr>
                            <m:t>𝝈</m:t>
                          </m:r>
                          <m:r>
                            <a:rPr lang="en-US" i="1" smtClean="0">
                              <a:solidFill>
                                <a:srgbClr val="000000"/>
                              </a:solidFill>
                              <a:latin typeface="Cambria Math"/>
                            </a:rPr>
                            <m:t>)</m:t>
                          </m:r>
                        </m:den>
                      </m:f>
                    </m:oMath>
                  </m:oMathPara>
                </a14:m>
                <a:endParaRPr lang="en-US" dirty="0">
                  <a:solidFill>
                    <a:srgbClr val="00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5534445" y="1295003"/>
                <a:ext cx="2620044" cy="700513"/>
              </a:xfrm>
              <a:prstGeom prst="rect">
                <a:avLst/>
              </a:prstGeom>
              <a:blipFill rotWithShape="1">
                <a:blip r:embed="rId11"/>
                <a:stretch>
                  <a:fillRect/>
                </a:stretch>
              </a:blipFill>
            </p:spPr>
            <p:txBody>
              <a:bodyPr/>
              <a:lstStyle/>
              <a:p>
                <a:r>
                  <a:rPr lang="en-US">
                    <a:noFill/>
                  </a:rPr>
                  <a:t> </a:t>
                </a:r>
              </a:p>
            </p:txBody>
          </p:sp>
        </mc:Fallback>
      </mc:AlternateContent>
      <p:sp>
        <p:nvSpPr>
          <p:cNvPr id="22" name="TextBox 21"/>
          <p:cNvSpPr txBox="1"/>
          <p:nvPr/>
        </p:nvSpPr>
        <p:spPr>
          <a:xfrm>
            <a:off x="662371" y="1300489"/>
            <a:ext cx="3147629" cy="523220"/>
          </a:xfrm>
          <a:prstGeom prst="rect">
            <a:avLst/>
          </a:prstGeom>
          <a:noFill/>
        </p:spPr>
        <p:txBody>
          <a:bodyPr wrap="square" rtlCol="0">
            <a:spAutoFit/>
          </a:bodyPr>
          <a:lstStyle/>
          <a:p>
            <a:r>
              <a:rPr lang="en-US" sz="1400" dirty="0" smtClean="0">
                <a:solidFill>
                  <a:srgbClr val="000000"/>
                </a:solidFill>
              </a:rPr>
              <a:t>Frequency and </a:t>
            </a:r>
            <a:r>
              <a:rPr lang="en-US" sz="1400" dirty="0" err="1" smtClean="0">
                <a:solidFill>
                  <a:srgbClr val="000000"/>
                </a:solidFill>
              </a:rPr>
              <a:t>linewidth</a:t>
            </a:r>
            <a:r>
              <a:rPr lang="en-US" sz="1400" dirty="0" smtClean="0">
                <a:solidFill>
                  <a:srgbClr val="000000"/>
                </a:solidFill>
              </a:rPr>
              <a:t> changes induced by </a:t>
            </a:r>
            <a:r>
              <a:rPr lang="en-US" sz="1400" dirty="0" err="1" smtClean="0">
                <a:solidFill>
                  <a:srgbClr val="000000"/>
                </a:solidFill>
              </a:rPr>
              <a:t>graphene’s</a:t>
            </a:r>
            <a:r>
              <a:rPr lang="en-US" sz="1400" dirty="0" smtClean="0">
                <a:solidFill>
                  <a:srgbClr val="000000"/>
                </a:solidFill>
              </a:rPr>
              <a:t> carriers</a:t>
            </a:r>
            <a:endParaRPr lang="en-US" sz="1400" dirty="0">
              <a:solidFill>
                <a:srgbClr val="000000"/>
              </a:solidFill>
            </a:endParaRPr>
          </a:p>
        </p:txBody>
      </p:sp>
      <mc:AlternateContent xmlns:mc="http://schemas.openxmlformats.org/markup-compatibility/2006" xmlns:a14="http://schemas.microsoft.com/office/drawing/2010/main">
        <mc:Choice Requires="a14">
          <p:sp>
            <p:nvSpPr>
              <p:cNvPr id="31" name="TextBox 20"/>
              <p:cNvSpPr txBox="1">
                <a:spLocks noChangeArrowheads="1"/>
              </p:cNvSpPr>
              <p:nvPr/>
            </p:nvSpPr>
            <p:spPr bwMode="auto">
              <a:xfrm>
                <a:off x="4616272" y="2159168"/>
                <a:ext cx="4419601" cy="1015663"/>
              </a:xfrm>
              <a:prstGeom prst="rect">
                <a:avLst/>
              </a:prstGeom>
              <a:solidFill>
                <a:srgbClr val="00CC99"/>
              </a:solidFill>
              <a:ln w="22225">
                <a:solidFill>
                  <a:srgbClr val="3333FF"/>
                </a:solidFill>
                <a:miter lim="800000"/>
                <a:headEnd/>
                <a:tailEnd/>
              </a:ln>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000" dirty="0" smtClean="0">
                    <a:solidFill>
                      <a:srgbClr val="000000"/>
                    </a:solidFill>
                    <a:latin typeface="Times New Roman" pitchFamily="18" charset="0"/>
                    <a:cs typeface="Times New Roman" pitchFamily="18" charset="0"/>
                  </a:rPr>
                  <a:t>Calculate Fermi energy </a:t>
                </a:r>
                <a14:m>
                  <m:oMath xmlns:m="http://schemas.openxmlformats.org/officeDocument/2006/math">
                    <m:sSub>
                      <m:sSubPr>
                        <m:ctrlPr>
                          <a:rPr lang="en-US" sz="2000" i="1" smtClean="0">
                            <a:solidFill>
                              <a:srgbClr val="000000"/>
                            </a:solidFill>
                            <a:latin typeface="Cambria Math"/>
                            <a:cs typeface="Times New Roman" pitchFamily="18" charset="0"/>
                          </a:rPr>
                        </m:ctrlPr>
                      </m:sSubPr>
                      <m:e>
                        <m:r>
                          <a:rPr lang="en-US" sz="2000" i="1" smtClean="0">
                            <a:solidFill>
                              <a:srgbClr val="000000"/>
                            </a:solidFill>
                            <a:latin typeface="Cambria Math"/>
                            <a:cs typeface="Times New Roman" pitchFamily="18" charset="0"/>
                          </a:rPr>
                          <m:t>𝑬</m:t>
                        </m:r>
                      </m:e>
                      <m:sub>
                        <m:r>
                          <a:rPr lang="en-US" sz="2000" i="1" smtClean="0">
                            <a:solidFill>
                              <a:srgbClr val="000000"/>
                            </a:solidFill>
                            <a:latin typeface="Cambria Math"/>
                            <a:cs typeface="Times New Roman" pitchFamily="18" charset="0"/>
                          </a:rPr>
                          <m:t>𝑭</m:t>
                        </m:r>
                      </m:sub>
                    </m:sSub>
                  </m:oMath>
                </a14:m>
                <a:r>
                  <a:rPr lang="en-US" sz="2000" dirty="0" smtClean="0">
                    <a:solidFill>
                      <a:srgbClr val="000000"/>
                    </a:solidFill>
                    <a:latin typeface="Times New Roman" pitchFamily="18" charset="0"/>
                    <a:cs typeface="Times New Roman" pitchFamily="18" charset="0"/>
                  </a:rPr>
                  <a:t> and carrier relaxation time </a:t>
                </a:r>
                <a14:m>
                  <m:oMath xmlns:m="http://schemas.openxmlformats.org/officeDocument/2006/math">
                    <m:r>
                      <a:rPr lang="en-US" sz="2000" b="1" i="1" smtClean="0">
                        <a:solidFill>
                          <a:srgbClr val="000000"/>
                        </a:solidFill>
                        <a:latin typeface="Cambria Math"/>
                        <a:cs typeface="Times New Roman" pitchFamily="18" charset="0"/>
                      </a:rPr>
                      <m:t>𝝉</m:t>
                    </m:r>
                  </m:oMath>
                </a14:m>
                <a:r>
                  <a:rPr lang="en-US" sz="2000" dirty="0" smtClean="0">
                    <a:solidFill>
                      <a:srgbClr val="000000"/>
                    </a:solidFill>
                    <a:latin typeface="Times New Roman" pitchFamily="18" charset="0"/>
                    <a:cs typeface="Times New Roman" pitchFamily="18" charset="0"/>
                  </a:rPr>
                  <a:t> in the </a:t>
                </a:r>
                <a:r>
                  <a:rPr lang="en-US" sz="2000" dirty="0" err="1" smtClean="0">
                    <a:solidFill>
                      <a:srgbClr val="000000"/>
                    </a:solidFill>
                    <a:latin typeface="Times New Roman" pitchFamily="18" charset="0"/>
                    <a:cs typeface="Times New Roman" pitchFamily="18" charset="0"/>
                  </a:rPr>
                  <a:t>Drude</a:t>
                </a:r>
                <a:r>
                  <a:rPr lang="en-US" sz="2000" dirty="0" smtClean="0">
                    <a:solidFill>
                      <a:srgbClr val="000000"/>
                    </a:solidFill>
                    <a:latin typeface="Times New Roman" pitchFamily="18" charset="0"/>
                    <a:cs typeface="Times New Roman" pitchFamily="18" charset="0"/>
                  </a:rPr>
                  <a:t> model of graphene conductivity</a:t>
                </a:r>
                <a:endParaRPr lang="en-US" sz="2000" dirty="0">
                  <a:solidFill>
                    <a:srgbClr val="000000"/>
                  </a:solidFill>
                  <a:latin typeface="Times New Roman" pitchFamily="18" charset="0"/>
                  <a:cs typeface="Times New Roman" pitchFamily="18" charset="0"/>
                </a:endParaRPr>
              </a:p>
            </p:txBody>
          </p:sp>
        </mc:Choice>
        <mc:Fallback xmlns="">
          <p:sp>
            <p:nvSpPr>
              <p:cNvPr id="31" name="TextBox 20"/>
              <p:cNvSpPr txBox="1">
                <a:spLocks noRot="1" noChangeAspect="1" noMove="1" noResize="1" noEditPoints="1" noAdjustHandles="1" noChangeArrowheads="1" noChangeShapeType="1" noTextEdit="1"/>
              </p:cNvSpPr>
              <p:nvPr/>
            </p:nvSpPr>
            <p:spPr bwMode="auto">
              <a:xfrm>
                <a:off x="4616272" y="2159168"/>
                <a:ext cx="4419601" cy="1015663"/>
              </a:xfrm>
              <a:prstGeom prst="rect">
                <a:avLst/>
              </a:prstGeom>
              <a:blipFill rotWithShape="1">
                <a:blip r:embed="rId12"/>
                <a:stretch>
                  <a:fillRect l="-1097" t="-1754" r="-1920" b="-8187"/>
                </a:stretch>
              </a:blipFill>
              <a:ln w="22225">
                <a:solidFill>
                  <a:srgbClr val="3333FF"/>
                </a:solidFill>
                <a:miter lim="800000"/>
                <a:headEnd/>
                <a:tailEnd/>
              </a:ln>
            </p:spPr>
            <p:txBody>
              <a:bodyPr/>
              <a:lstStyle/>
              <a:p>
                <a:r>
                  <a:rPr lang="en-US">
                    <a:noFill/>
                  </a:rPr>
                  <a:t> </a:t>
                </a:r>
              </a:p>
            </p:txBody>
          </p:sp>
        </mc:Fallback>
      </mc:AlternateContent>
      <p:cxnSp>
        <p:nvCxnSpPr>
          <p:cNvPr id="32" name="Straight Arrow Connector 31"/>
          <p:cNvCxnSpPr/>
          <p:nvPr/>
        </p:nvCxnSpPr>
        <p:spPr bwMode="auto">
          <a:xfrm flipH="1" flipV="1">
            <a:off x="1417285" y="2563235"/>
            <a:ext cx="94867" cy="764317"/>
          </a:xfrm>
          <a:prstGeom prst="straightConnector1">
            <a:avLst/>
          </a:prstGeom>
          <a:solidFill>
            <a:schemeClr val="accent1"/>
          </a:solidFill>
          <a:ln w="22225" cap="flat" cmpd="sng" algn="ctr">
            <a:solidFill>
              <a:schemeClr val="tx1"/>
            </a:solidFill>
            <a:prstDash val="dash"/>
            <a:round/>
            <a:headEnd type="none" w="med" len="med"/>
            <a:tailEnd type="arrow"/>
          </a:ln>
          <a:effectLst/>
        </p:spPr>
      </p:cxnSp>
      <p:sp>
        <p:nvSpPr>
          <p:cNvPr id="34" name="TextBox 33"/>
          <p:cNvSpPr txBox="1"/>
          <p:nvPr/>
        </p:nvSpPr>
        <p:spPr>
          <a:xfrm>
            <a:off x="2674486" y="3767827"/>
            <a:ext cx="1293557" cy="307777"/>
          </a:xfrm>
          <a:prstGeom prst="rect">
            <a:avLst/>
          </a:prstGeom>
          <a:noFill/>
        </p:spPr>
        <p:txBody>
          <a:bodyPr wrap="square" rtlCol="0">
            <a:spAutoFit/>
          </a:bodyPr>
          <a:lstStyle/>
          <a:p>
            <a:r>
              <a:rPr lang="en-US" sz="1400" dirty="0" smtClean="0">
                <a:solidFill>
                  <a:srgbClr val="000000"/>
                </a:solidFill>
              </a:rPr>
              <a:t>SRR Dipole</a:t>
            </a:r>
            <a:endParaRPr lang="en-US" sz="1400" dirty="0">
              <a:solidFill>
                <a:srgbClr val="000000"/>
              </a:solidFill>
            </a:endParaRPr>
          </a:p>
        </p:txBody>
      </p:sp>
      <p:sp>
        <p:nvSpPr>
          <p:cNvPr id="35" name="TextBox 34"/>
          <p:cNvSpPr txBox="1"/>
          <p:nvPr/>
        </p:nvSpPr>
        <p:spPr>
          <a:xfrm>
            <a:off x="542798" y="3758266"/>
            <a:ext cx="1293557" cy="307777"/>
          </a:xfrm>
          <a:prstGeom prst="rect">
            <a:avLst/>
          </a:prstGeom>
          <a:noFill/>
        </p:spPr>
        <p:txBody>
          <a:bodyPr wrap="square" rtlCol="0">
            <a:spAutoFit/>
          </a:bodyPr>
          <a:lstStyle/>
          <a:p>
            <a:r>
              <a:rPr lang="en-US" sz="1400" dirty="0" smtClean="0">
                <a:solidFill>
                  <a:srgbClr val="000000"/>
                </a:solidFill>
              </a:rPr>
              <a:t>Monopole</a:t>
            </a:r>
            <a:endParaRPr lang="en-US" sz="1400" dirty="0">
              <a:solidFill>
                <a:srgbClr val="000000"/>
              </a:solidFill>
            </a:endParaRPr>
          </a:p>
        </p:txBody>
      </p:sp>
      <p:sp>
        <p:nvSpPr>
          <p:cNvPr id="25604" name="TextBox 2056"/>
          <p:cNvSpPr txBox="1">
            <a:spLocks noChangeArrowheads="1"/>
          </p:cNvSpPr>
          <p:nvPr/>
        </p:nvSpPr>
        <p:spPr bwMode="auto">
          <a:xfrm>
            <a:off x="838200" y="80962"/>
            <a:ext cx="800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sz="3200" dirty="0" smtClean="0">
                <a:solidFill>
                  <a:srgbClr val="800080"/>
                </a:solidFill>
                <a:latin typeface="Times New Roman" pitchFamily="18" charset="0"/>
                <a:cs typeface="Times New Roman" pitchFamily="18" charset="0"/>
              </a:rPr>
              <a:t>Double-Fano Resonance Fit Used to Extract </a:t>
            </a:r>
            <a:r>
              <a:rPr lang="en-US" sz="3200" dirty="0" err="1" smtClean="0">
                <a:solidFill>
                  <a:srgbClr val="800080"/>
                </a:solidFill>
                <a:latin typeface="Times New Roman" pitchFamily="18" charset="0"/>
                <a:cs typeface="Times New Roman" pitchFamily="18" charset="0"/>
              </a:rPr>
              <a:t>Graphene’s</a:t>
            </a:r>
            <a:r>
              <a:rPr lang="en-US" sz="3200" dirty="0" smtClean="0">
                <a:solidFill>
                  <a:srgbClr val="800080"/>
                </a:solidFill>
                <a:latin typeface="Times New Roman" pitchFamily="18" charset="0"/>
                <a:cs typeface="Times New Roman" pitchFamily="18" charset="0"/>
              </a:rPr>
              <a:t> Optical Properties    </a:t>
            </a:r>
            <a:endParaRPr lang="en-US" sz="3200" dirty="0">
              <a:solidFill>
                <a:srgbClr val="800080"/>
              </a:solidFill>
              <a:latin typeface="Times New Roman" pitchFamily="18" charset="0"/>
              <a:cs typeface="Times New Roman" pitchFamily="18" charset="0"/>
            </a:endParaRPr>
          </a:p>
        </p:txBody>
      </p:sp>
      <p:pic>
        <p:nvPicPr>
          <p:cNvPr id="20" name="Picture 19"/>
          <p:cNvPicPr/>
          <p:nvPr/>
        </p:nvPicPr>
        <p:blipFill rotWithShape="1">
          <a:blip r:embed="rId13" cstate="print">
            <a:extLst>
              <a:ext uri="{28A0092B-C50C-407E-A947-70E740481C1C}">
                <a14:useLocalDpi xmlns:a14="http://schemas.microsoft.com/office/drawing/2010/main" val="0"/>
              </a:ext>
            </a:extLst>
          </a:blip>
          <a:srcRect l="9549" t="3495" r="6263" b="-1353"/>
          <a:stretch/>
        </p:blipFill>
        <p:spPr>
          <a:xfrm>
            <a:off x="5008739" y="3307788"/>
            <a:ext cx="3291840" cy="2560320"/>
          </a:xfrm>
          <a:prstGeom prst="rect">
            <a:avLst/>
          </a:prstGeom>
        </p:spPr>
      </p:pic>
      <p:sp>
        <p:nvSpPr>
          <p:cNvPr id="2" name="Bent Arrow 1"/>
          <p:cNvSpPr/>
          <p:nvPr/>
        </p:nvSpPr>
        <p:spPr bwMode="auto">
          <a:xfrm rot="5400000">
            <a:off x="8012899" y="1594202"/>
            <a:ext cx="426720" cy="375909"/>
          </a:xfrm>
          <a:prstGeom prst="bentArrow">
            <a:avLst/>
          </a:prstGeom>
          <a:solidFill>
            <a:schemeClr val="accent1"/>
          </a:solidFill>
          <a:ln w="22225" cap="flat" cmpd="sng" algn="ctr">
            <a:solidFill>
              <a:schemeClr val="tx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27" name="Bent Arrow 26"/>
          <p:cNvSpPr/>
          <p:nvPr/>
        </p:nvSpPr>
        <p:spPr bwMode="auto">
          <a:xfrm rot="10800000">
            <a:off x="8300579" y="3307788"/>
            <a:ext cx="426720" cy="375909"/>
          </a:xfrm>
          <a:prstGeom prst="bentArrow">
            <a:avLst/>
          </a:prstGeom>
          <a:solidFill>
            <a:schemeClr val="accent1"/>
          </a:solidFill>
          <a:ln w="22225" cap="flat" cmpd="sng" algn="ctr">
            <a:solidFill>
              <a:schemeClr val="tx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28" name="TextBox 27"/>
              <p:cNvSpPr txBox="1"/>
              <p:nvPr/>
            </p:nvSpPr>
            <p:spPr>
              <a:xfrm>
                <a:off x="5403543" y="4633775"/>
                <a:ext cx="1973082" cy="369332"/>
              </a:xfrm>
              <a:prstGeom prst="rect">
                <a:avLst/>
              </a:prstGeom>
              <a:noFill/>
            </p:spPr>
            <p:txBody>
              <a:bodyPr wrap="square" rtlCol="0">
                <a:spAutoFit/>
              </a:bodyPr>
              <a:lstStyle/>
              <a:p>
                <a:r>
                  <a:rPr lang="en-US" sz="1600" dirty="0" smtClean="0">
                    <a:solidFill>
                      <a:srgbClr val="000000"/>
                    </a:solidFill>
                  </a:rPr>
                  <a:t>Best fit: </a:t>
                </a:r>
                <a14:m>
                  <m:oMath xmlns:m="http://schemas.openxmlformats.org/officeDocument/2006/math">
                    <m:r>
                      <a:rPr lang="en-US" b="1" i="1" smtClean="0">
                        <a:solidFill>
                          <a:srgbClr val="000000"/>
                        </a:solidFill>
                        <a:latin typeface="Cambria Math"/>
                      </a:rPr>
                      <m:t>𝝉</m:t>
                    </m:r>
                    <m:r>
                      <a:rPr lang="en-US" b="1" i="1" smtClean="0">
                        <a:solidFill>
                          <a:srgbClr val="000000"/>
                        </a:solidFill>
                        <a:latin typeface="Cambria Math"/>
                      </a:rPr>
                      <m:t>=</m:t>
                    </m:r>
                    <m:r>
                      <a:rPr lang="en-US" b="1" i="1" smtClean="0">
                        <a:solidFill>
                          <a:srgbClr val="000000"/>
                        </a:solidFill>
                        <a:latin typeface="Cambria Math"/>
                      </a:rPr>
                      <m:t>𝟏𝟖</m:t>
                    </m:r>
                    <m:r>
                      <a:rPr lang="en-US" b="1" i="1" smtClean="0">
                        <a:solidFill>
                          <a:srgbClr val="000000"/>
                        </a:solidFill>
                        <a:latin typeface="Cambria Math"/>
                      </a:rPr>
                      <m:t>𝒇𝒔</m:t>
                    </m:r>
                  </m:oMath>
                </a14:m>
                <a:endParaRPr lang="en-US" dirty="0">
                  <a:solidFill>
                    <a:srgbClr val="000000"/>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403543" y="4633775"/>
                <a:ext cx="1973082" cy="369332"/>
              </a:xfrm>
              <a:prstGeom prst="rect">
                <a:avLst/>
              </a:prstGeom>
              <a:blipFill rotWithShape="1">
                <a:blip r:embed="rId14"/>
                <a:stretch>
                  <a:fillRect l="-1543" b="-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334001" y="5003107"/>
                <a:ext cx="2501842" cy="369332"/>
              </a:xfrm>
              <a:prstGeom prst="rect">
                <a:avLst/>
              </a:prstGeom>
              <a:noFill/>
            </p:spPr>
            <p:txBody>
              <a:bodyPr wrap="square" rtlCol="0">
                <a:spAutoFit/>
              </a:bodyPr>
              <a:lstStyle/>
              <a:p>
                <a:r>
                  <a:rPr lang="en-US" sz="1600" dirty="0" smtClean="0">
                    <a:solidFill>
                      <a:srgbClr val="000000"/>
                    </a:solidFill>
                  </a:rPr>
                  <a:t>Transport: </a:t>
                </a:r>
                <a14:m>
                  <m:oMath xmlns:m="http://schemas.openxmlformats.org/officeDocument/2006/math">
                    <m:r>
                      <a:rPr lang="en-US" b="1" i="1" smtClean="0">
                        <a:solidFill>
                          <a:srgbClr val="000000"/>
                        </a:solidFill>
                        <a:latin typeface="Cambria Math"/>
                      </a:rPr>
                      <m:t>𝝉</m:t>
                    </m:r>
                    <m:r>
                      <a:rPr lang="en-US" b="1" i="1" smtClean="0">
                        <a:solidFill>
                          <a:srgbClr val="000000"/>
                        </a:solidFill>
                        <a:latin typeface="Cambria Math"/>
                      </a:rPr>
                      <m:t>=</m:t>
                    </m:r>
                    <m:r>
                      <a:rPr lang="en-US" b="1" i="1" smtClean="0">
                        <a:solidFill>
                          <a:srgbClr val="000000"/>
                        </a:solidFill>
                        <a:latin typeface="Cambria Math"/>
                      </a:rPr>
                      <m:t>𝟏𝟒</m:t>
                    </m:r>
                    <m:r>
                      <a:rPr lang="en-US" b="1" i="1" smtClean="0">
                        <a:solidFill>
                          <a:srgbClr val="000000"/>
                        </a:solidFill>
                        <a:latin typeface="Cambria Math"/>
                      </a:rPr>
                      <m:t>.</m:t>
                    </m:r>
                    <m:r>
                      <a:rPr lang="en-US" b="1" i="1" smtClean="0">
                        <a:solidFill>
                          <a:srgbClr val="000000"/>
                        </a:solidFill>
                        <a:latin typeface="Cambria Math"/>
                      </a:rPr>
                      <m:t>𝟓</m:t>
                    </m:r>
                    <m:r>
                      <a:rPr lang="en-US" b="1" i="1" smtClean="0">
                        <a:solidFill>
                          <a:srgbClr val="000000"/>
                        </a:solidFill>
                        <a:latin typeface="Cambria Math"/>
                      </a:rPr>
                      <m:t>𝒇𝒔</m:t>
                    </m:r>
                  </m:oMath>
                </a14:m>
                <a:endParaRPr lang="en-US" dirty="0">
                  <a:solidFill>
                    <a:srgbClr val="000000"/>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334001" y="5003107"/>
                <a:ext cx="2501842" cy="369332"/>
              </a:xfrm>
              <a:prstGeom prst="rect">
                <a:avLst/>
              </a:prstGeom>
              <a:blipFill rotWithShape="1">
                <a:blip r:embed="rId15"/>
                <a:stretch>
                  <a:fillRect l="-122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5654790" y="5974915"/>
                <a:ext cx="2645789" cy="7251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a:rPr>
                          </m:ctrlPr>
                        </m:sSubPr>
                        <m:e>
                          <m:r>
                            <a:rPr lang="en-US" b="1" i="1" smtClean="0">
                              <a:latin typeface="Cambria Math"/>
                            </a:rPr>
                            <m:t>𝝈</m:t>
                          </m:r>
                        </m:e>
                        <m:sub>
                          <m:r>
                            <a:rPr lang="en-US" b="1" i="1" smtClean="0">
                              <a:latin typeface="Cambria Math"/>
                            </a:rPr>
                            <m:t>𝑫</m:t>
                          </m:r>
                        </m:sub>
                      </m:sSub>
                      <m:r>
                        <a:rPr lang="en-US" b="1" i="1" smtClean="0">
                          <a:latin typeface="Cambria Math"/>
                        </a:rPr>
                        <m:t>=</m:t>
                      </m:r>
                      <m:f>
                        <m:fPr>
                          <m:ctrlPr>
                            <a:rPr lang="en-US" b="1" i="1" smtClean="0">
                              <a:latin typeface="Cambria Math"/>
                            </a:rPr>
                          </m:ctrlPr>
                        </m:fPr>
                        <m:num>
                          <m:r>
                            <a:rPr lang="en-US" b="1" i="1" smtClean="0">
                              <a:latin typeface="Cambria Math"/>
                            </a:rPr>
                            <m:t>𝒊</m:t>
                          </m:r>
                          <m:sSup>
                            <m:sSupPr>
                              <m:ctrlPr>
                                <a:rPr lang="en-US" b="1" i="1" smtClean="0">
                                  <a:latin typeface="Cambria Math"/>
                                </a:rPr>
                              </m:ctrlPr>
                            </m:sSupPr>
                            <m:e>
                              <m:r>
                                <a:rPr lang="en-US" b="1" i="1" smtClean="0">
                                  <a:latin typeface="Cambria Math"/>
                                </a:rPr>
                                <m:t>𝒆</m:t>
                              </m:r>
                            </m:e>
                            <m:sup>
                              <m:r>
                                <a:rPr lang="en-US" b="1" i="1" smtClean="0">
                                  <a:latin typeface="Cambria Math"/>
                                </a:rPr>
                                <m:t>𝟐</m:t>
                              </m:r>
                            </m:sup>
                          </m:sSup>
                        </m:num>
                        <m:den>
                          <m:r>
                            <a:rPr lang="en-US" b="1" i="1" smtClean="0">
                              <a:latin typeface="Cambria Math"/>
                            </a:rPr>
                            <m:t>𝝅</m:t>
                          </m:r>
                          <m:r>
                            <a:rPr lang="en-US" b="1" i="1" smtClean="0">
                              <a:latin typeface="Cambria Math"/>
                            </a:rPr>
                            <m:t>ℏ</m:t>
                          </m:r>
                        </m:den>
                      </m:f>
                      <m:d>
                        <m:dPr>
                          <m:begChr m:val="{"/>
                          <m:endChr m:val="}"/>
                          <m:ctrlPr>
                            <a:rPr lang="en-US" b="1" i="1" smtClean="0">
                              <a:latin typeface="Cambria Math"/>
                            </a:rPr>
                          </m:ctrlPr>
                        </m:dPr>
                        <m:e>
                          <m:f>
                            <m:fPr>
                              <m:ctrlPr>
                                <a:rPr lang="en-US" b="1" i="1" smtClean="0">
                                  <a:latin typeface="Cambria Math"/>
                                </a:rPr>
                              </m:ctrlPr>
                            </m:fPr>
                            <m:num>
                              <m:sSub>
                                <m:sSubPr>
                                  <m:ctrlPr>
                                    <a:rPr lang="en-US" b="1" i="1" smtClean="0">
                                      <a:latin typeface="Cambria Math"/>
                                    </a:rPr>
                                  </m:ctrlPr>
                                </m:sSubPr>
                                <m:e>
                                  <m:r>
                                    <a:rPr lang="en-US" b="1" i="1" smtClean="0">
                                      <a:latin typeface="Cambria Math"/>
                                    </a:rPr>
                                    <m:t>𝑬</m:t>
                                  </m:r>
                                </m:e>
                                <m:sub>
                                  <m:r>
                                    <a:rPr lang="en-US" b="1" i="1" smtClean="0">
                                      <a:latin typeface="Cambria Math"/>
                                    </a:rPr>
                                    <m:t>𝑭</m:t>
                                  </m:r>
                                </m:sub>
                              </m:sSub>
                            </m:num>
                            <m:den>
                              <m:r>
                                <a:rPr lang="en-US" b="1" i="1" smtClean="0">
                                  <a:latin typeface="Cambria Math"/>
                                </a:rPr>
                                <m:t>ℏ(</m:t>
                              </m:r>
                              <m:r>
                                <a:rPr lang="en-US" b="1" i="1" smtClean="0">
                                  <a:latin typeface="Cambria Math"/>
                                </a:rPr>
                                <m:t>𝝎</m:t>
                              </m:r>
                              <m:r>
                                <a:rPr lang="en-US" b="1" i="1" smtClean="0">
                                  <a:latin typeface="Cambria Math"/>
                                </a:rPr>
                                <m:t>+</m:t>
                              </m:r>
                              <m:r>
                                <a:rPr lang="en-US" b="1" i="1" smtClean="0">
                                  <a:latin typeface="Cambria Math"/>
                                </a:rPr>
                                <m:t>𝒊</m:t>
                              </m:r>
                              <m:sSup>
                                <m:sSupPr>
                                  <m:ctrlPr>
                                    <a:rPr lang="en-US" b="1" i="1" smtClean="0">
                                      <a:latin typeface="Cambria Math"/>
                                    </a:rPr>
                                  </m:ctrlPr>
                                </m:sSupPr>
                                <m:e>
                                  <m:r>
                                    <a:rPr lang="en-US" b="1" i="1" smtClean="0">
                                      <a:latin typeface="Cambria Math"/>
                                    </a:rPr>
                                    <m:t>𝝉</m:t>
                                  </m:r>
                                </m:e>
                                <m:sup>
                                  <m:r>
                                    <a:rPr lang="en-US" b="1" i="1" smtClean="0">
                                      <a:latin typeface="Cambria Math"/>
                                    </a:rPr>
                                    <m:t>−</m:t>
                                  </m:r>
                                  <m:r>
                                    <a:rPr lang="en-US" b="1" i="1" smtClean="0">
                                      <a:latin typeface="Cambria Math"/>
                                    </a:rPr>
                                    <m:t>𝟏</m:t>
                                  </m:r>
                                </m:sup>
                              </m:sSup>
                              <m:r>
                                <a:rPr lang="en-US" b="1" i="1" smtClean="0">
                                  <a:latin typeface="Cambria Math"/>
                                </a:rPr>
                                <m:t>)</m:t>
                              </m:r>
                            </m:den>
                          </m:f>
                        </m:e>
                      </m:d>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5654790" y="5974915"/>
                <a:ext cx="2645789" cy="725135"/>
              </a:xfrm>
              <a:prstGeom prst="rect">
                <a:avLst/>
              </a:prstGeom>
              <a:blipFill rotWithShape="1">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7494126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2225" cap="flat" cmpd="sng" algn="ctr">
          <a:solidFill>
            <a:schemeClr val="tx1"/>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2225" cap="flat" cmpd="sng" algn="ctr">
          <a:solidFill>
            <a:schemeClr val="tx1"/>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2225" cap="flat" cmpd="sng" algn="ctr">
          <a:solidFill>
            <a:schemeClr val="tx1"/>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solidFill>
          <a:schemeClr val="accent1"/>
        </a:solidFill>
        <a:ln w="22225" cap="flat" cmpd="sng" algn="ctr">
          <a:solidFill>
            <a:schemeClr val="tx1"/>
          </a:solidFill>
          <a:prstDash val="solid"/>
          <a:round/>
          <a:headEnd type="none" w="med" len="med"/>
          <a:tailEnd type="none" w="lg" len="med"/>
        </a:ln>
        <a:effec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Char char="•"/>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Char char="•"/>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2225" cap="flat" cmpd="sng" algn="ctr">
          <a:solidFill>
            <a:schemeClr val="tx1"/>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solidFill>
          <a:schemeClr val="accent1"/>
        </a:solidFill>
        <a:ln w="22225" cap="flat" cmpd="sng" algn="ctr">
          <a:solidFill>
            <a:schemeClr val="tx1"/>
          </a:solidFill>
          <a:prstDash val="solid"/>
          <a:round/>
          <a:headEnd type="none" w="med" len="med"/>
          <a:tailEnd type="none" w="lg" len="med"/>
        </a:ln>
        <a:effec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2225" cap="flat" cmpd="sng" algn="ctr">
          <a:solidFill>
            <a:schemeClr val="tx1"/>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solidFill>
          <a:schemeClr val="accent1"/>
        </a:solidFill>
        <a:ln w="22225" cap="flat" cmpd="sng" algn="ctr">
          <a:solidFill>
            <a:schemeClr val="tx1"/>
          </a:solidFill>
          <a:prstDash val="solid"/>
          <a:round/>
          <a:headEnd type="none" w="med" len="med"/>
          <a:tailEnd type="none" w="lg" len="med"/>
        </a:ln>
        <a:effec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2225" cap="flat" cmpd="sng" algn="ctr">
          <a:solidFill>
            <a:schemeClr val="tx1"/>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solidFill>
          <a:schemeClr val="accent1"/>
        </a:solidFill>
        <a:ln w="22225" cap="flat" cmpd="sng" algn="ctr">
          <a:solidFill>
            <a:schemeClr val="tx1"/>
          </a:solidFill>
          <a:prstDash val="solid"/>
          <a:round/>
          <a:headEnd type="none" w="med" len="med"/>
          <a:tailEnd type="none" w="lg" len="med"/>
        </a:ln>
        <a:effec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2225" cap="flat" cmpd="sng" algn="ctr">
          <a:solidFill>
            <a:schemeClr val="tx1"/>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solidFill>
          <a:schemeClr val="accent1"/>
        </a:solidFill>
        <a:ln w="22225" cap="flat" cmpd="sng" algn="ctr">
          <a:solidFill>
            <a:schemeClr val="tx1"/>
          </a:solidFill>
          <a:prstDash val="solid"/>
          <a:round/>
          <a:headEnd type="none" w="med" len="med"/>
          <a:tailEnd type="none" w="lg" len="med"/>
        </a:ln>
        <a:effec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2225" cap="flat" cmpd="sng" algn="ctr">
          <a:solidFill>
            <a:schemeClr val="tx1"/>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solidFill>
          <a:schemeClr val="accent1"/>
        </a:solidFill>
        <a:ln w="22225" cap="flat" cmpd="sng" algn="ctr">
          <a:solidFill>
            <a:schemeClr val="tx1"/>
          </a:solidFill>
          <a:prstDash val="solid"/>
          <a:round/>
          <a:headEnd type="none" w="med" len="med"/>
          <a:tailEnd type="none" w="lg" len="med"/>
        </a:ln>
        <a:effec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20744</TotalTime>
  <Words>3671</Words>
  <Application>Microsoft Office PowerPoint</Application>
  <PresentationFormat>On-screen Show (4:3)</PresentationFormat>
  <Paragraphs>341</Paragraphs>
  <Slides>36</Slides>
  <Notes>36</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36</vt:i4>
      </vt:variant>
    </vt:vector>
  </HeadingPairs>
  <TitlesOfParts>
    <vt:vector size="45" baseType="lpstr">
      <vt:lpstr>Default Design</vt:lpstr>
      <vt:lpstr>1_Default Design</vt:lpstr>
      <vt:lpstr>2_Default Design</vt:lpstr>
      <vt:lpstr>3_Default Design</vt:lpstr>
      <vt:lpstr>4_Default Design</vt:lpstr>
      <vt:lpstr>5_Default Design</vt:lpstr>
      <vt:lpstr>6_Default Design</vt:lpstr>
      <vt:lpstr>7_Default Design</vt:lpstr>
      <vt:lpstr>Equation</vt:lpstr>
      <vt:lpstr>Metamaterials-Inspired Electromagnetics and Photonics </vt:lpstr>
      <vt:lpstr>Meta-Materials: Mesoscopic EM Materials</vt:lpstr>
      <vt:lpstr>Evolution of Metamaterials Research</vt:lpstr>
      <vt:lpstr>Spectrally Selective Field-Concentrating Optical  Resonators Inspired by MMs </vt:lpstr>
      <vt:lpstr>PowerPoint Presentation</vt:lpstr>
      <vt:lpstr>Outline of the Talk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Super-Chiral Metasurfaces</vt:lpstr>
      <vt:lpstr>PowerPoint Presentation</vt:lpstr>
      <vt:lpstr>Avoiding Reflections Using Photonic Topological Protection  </vt:lpstr>
      <vt:lpstr>PowerPoint Presentation</vt:lpstr>
      <vt:lpstr>From Metamaterial to Meta-Crystal</vt:lpstr>
      <vt:lpstr>Interfaces: Edge States of PTIs</vt:lpstr>
      <vt:lpstr>From Meta-Crystals to Meso-MMs</vt:lpstr>
      <vt:lpstr>Tamm States vs Topologically Protected Edge States: Disorder Sensitivity</vt:lpstr>
      <vt:lpstr>Breaking topological protection </vt:lpstr>
      <vt:lpstr>What Can Metamaterials Do For You: Applications Time!!</vt:lpstr>
      <vt:lpstr>Acknowledgements</vt:lpstr>
      <vt:lpstr>Additional Slides</vt:lpstr>
      <vt:lpstr>PowerPoint Presentation</vt:lpstr>
      <vt:lpstr>Meta-Pixels Mosaic Tuned to Fingerprints</vt:lpstr>
      <vt:lpstr>PowerPoint Presentation</vt:lpstr>
      <vt:lpstr>Interaction of Anisotropic and Oriented Proteins with Metasurfaces</vt:lpstr>
      <vt:lpstr>MEIRS determines protein layer compositions</vt:lpstr>
      <vt:lpstr>MEIRS determine protein layer compositions</vt:lpstr>
      <vt:lpstr>Where do we go from here: From Proteins to Cells to Diagnostics  </vt:lpstr>
      <vt:lpstr>Metamaterials-Based Fingerprinting of Live Cells: Macrophages vs Malignant  </vt:lpstr>
    </vt:vector>
  </TitlesOfParts>
  <Company>IFS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Phononic nanophotonics: Applications to Imaging and Thermal Source Development</dc:title>
  <dc:creator>Shvets</dc:creator>
  <cp:lastModifiedBy>ITS</cp:lastModifiedBy>
  <cp:revision>1043</cp:revision>
  <dcterms:created xsi:type="dcterms:W3CDTF">2007-11-01T22:36:01Z</dcterms:created>
  <dcterms:modified xsi:type="dcterms:W3CDTF">2014-05-01T16:25:23Z</dcterms:modified>
</cp:coreProperties>
</file>