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290" r:id="rId3"/>
    <p:sldId id="291" r:id="rId4"/>
    <p:sldId id="257" r:id="rId5"/>
    <p:sldId id="258" r:id="rId6"/>
    <p:sldId id="259" r:id="rId7"/>
    <p:sldId id="263" r:id="rId8"/>
    <p:sldId id="264" r:id="rId9"/>
    <p:sldId id="265" r:id="rId10"/>
    <p:sldId id="267" r:id="rId11"/>
    <p:sldId id="287" r:id="rId12"/>
    <p:sldId id="268" r:id="rId13"/>
    <p:sldId id="271" r:id="rId14"/>
    <p:sldId id="272" r:id="rId15"/>
    <p:sldId id="273" r:id="rId16"/>
    <p:sldId id="274" r:id="rId17"/>
    <p:sldId id="275" r:id="rId18"/>
    <p:sldId id="277" r:id="rId19"/>
    <p:sldId id="279" r:id="rId20"/>
    <p:sldId id="280" r:id="rId21"/>
    <p:sldId id="281" r:id="rId22"/>
    <p:sldId id="283" r:id="rId23"/>
    <p:sldId id="284" r:id="rId24"/>
    <p:sldId id="285" r:id="rId25"/>
    <p:sldId id="286" r:id="rId26"/>
    <p:sldId id="289" r:id="rId27"/>
  </p:sldIdLst>
  <p:sldSz cx="9144000" cy="6858000" type="screen4x3"/>
  <p:notesSz cx="6858000" cy="9236075"/>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6" d="100"/>
          <a:sy n="116" d="100"/>
        </p:scale>
        <p:origin x="146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804"/>
          </a:xfrm>
          <a:prstGeom prst="rect">
            <a:avLst/>
          </a:prstGeom>
        </p:spPr>
        <p:txBody>
          <a:bodyPr vert="horz" lIns="91440" tIns="45720" rIns="91440" bIns="45720" rtlCol="0"/>
          <a:lstStyle>
            <a:lvl1pPr algn="r">
              <a:defRPr sz="1200"/>
            </a:lvl1pPr>
          </a:lstStyle>
          <a:p>
            <a:fld id="{2D4CC9CD-9206-429C-A201-B5855D7AADB9}" type="datetimeFigureOut">
              <a:rPr lang="en-US" smtClean="0"/>
              <a:t>5/11/2015</a:t>
            </a:fld>
            <a:endParaRPr lang="en-US"/>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297180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8"/>
            <a:ext cx="2971800" cy="461804"/>
          </a:xfrm>
          <a:prstGeom prst="rect">
            <a:avLst/>
          </a:prstGeom>
        </p:spPr>
        <p:txBody>
          <a:bodyPr vert="horz" lIns="91440" tIns="45720" rIns="91440" bIns="45720" rtlCol="0" anchor="b"/>
          <a:lstStyle>
            <a:lvl1pPr algn="r">
              <a:defRPr sz="1200"/>
            </a:lvl1pPr>
          </a:lstStyle>
          <a:p>
            <a:fld id="{81EFF88B-6DE0-4D9E-89B6-FC52BCFCF712}" type="slidenum">
              <a:rPr lang="en-US" smtClean="0"/>
              <a:t>‹#›</a:t>
            </a:fld>
            <a:endParaRPr lang="en-US"/>
          </a:p>
        </p:txBody>
      </p:sp>
    </p:spTree>
    <p:extLst>
      <p:ext uri="{BB962C8B-B14F-4D97-AF65-F5344CB8AC3E}">
        <p14:creationId xmlns:p14="http://schemas.microsoft.com/office/powerpoint/2010/main" val="93523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89FF24-8C44-4918-83F6-D9BD0B09DEA4}" type="slidenum">
              <a:rPr lang="en-US" smtClean="0"/>
              <a:pPr/>
              <a:t>3</a:t>
            </a:fld>
            <a:endParaRPr lang="en-US"/>
          </a:p>
        </p:txBody>
      </p:sp>
    </p:spTree>
    <p:extLst>
      <p:ext uri="{BB962C8B-B14F-4D97-AF65-F5344CB8AC3E}">
        <p14:creationId xmlns:p14="http://schemas.microsoft.com/office/powerpoint/2010/main" val="3618777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C7DEB9-664B-480A-A229-913796BF3609}" type="datetime1">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A7AB8-C288-4B6D-983D-9C88E091BD8F}" type="slidenum">
              <a:rPr lang="en-US" smtClean="0"/>
              <a:t>‹#›</a:t>
            </a:fld>
            <a:endParaRPr lang="en-US"/>
          </a:p>
        </p:txBody>
      </p:sp>
      <p:pic>
        <p:nvPicPr>
          <p:cNvPr id="7" name="Picture 6" descr="PPT6_Cover_100DPI.png"/>
          <p:cNvPicPr>
            <a:picLocks noChangeAspect="1"/>
          </p:cNvPicPr>
          <p:nvPr userDrawn="1"/>
        </p:nvPicPr>
        <p:blipFill>
          <a:blip r:embed="rId2"/>
          <a:srcRect/>
          <a:stretch>
            <a:fillRect/>
          </a:stretch>
        </p:blipFill>
        <p:spPr>
          <a:xfrm>
            <a:off x="1" y="0"/>
            <a:ext cx="9144000" cy="6858000"/>
          </a:xfrm>
          <a:prstGeom prst="rect">
            <a:avLst/>
          </a:prstGeom>
        </p:spPr>
      </p:pic>
    </p:spTree>
    <p:extLst>
      <p:ext uri="{BB962C8B-B14F-4D97-AF65-F5344CB8AC3E}">
        <p14:creationId xmlns:p14="http://schemas.microsoft.com/office/powerpoint/2010/main" val="359752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01724B-E9FF-457A-B1ED-48497AD61FB8}" type="datetime1">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A7AB8-C288-4B6D-983D-9C88E091BD8F}" type="slidenum">
              <a:rPr lang="en-US" smtClean="0"/>
              <a:t>‹#›</a:t>
            </a:fld>
            <a:endParaRPr lang="en-US"/>
          </a:p>
        </p:txBody>
      </p:sp>
    </p:spTree>
    <p:extLst>
      <p:ext uri="{BB962C8B-B14F-4D97-AF65-F5344CB8AC3E}">
        <p14:creationId xmlns:p14="http://schemas.microsoft.com/office/powerpoint/2010/main" val="171398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5E02E-5825-40FF-BF54-0B7A4F91FAA3}" type="datetime1">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A7AB8-C288-4B6D-983D-9C88E091BD8F}" type="slidenum">
              <a:rPr lang="en-US" smtClean="0"/>
              <a:t>‹#›</a:t>
            </a:fld>
            <a:endParaRPr lang="en-US"/>
          </a:p>
        </p:txBody>
      </p:sp>
    </p:spTree>
    <p:extLst>
      <p:ext uri="{BB962C8B-B14F-4D97-AF65-F5344CB8AC3E}">
        <p14:creationId xmlns:p14="http://schemas.microsoft.com/office/powerpoint/2010/main" val="20109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5CC5D9-B4A8-4DA5-9FB3-B3444E438CF0}" type="datetime1">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A7AB8-C288-4B6D-983D-9C88E091BD8F}" type="slidenum">
              <a:rPr lang="en-US" smtClean="0"/>
              <a:t>‹#›</a:t>
            </a:fld>
            <a:endParaRPr lang="en-US"/>
          </a:p>
        </p:txBody>
      </p:sp>
    </p:spTree>
    <p:extLst>
      <p:ext uri="{BB962C8B-B14F-4D97-AF65-F5344CB8AC3E}">
        <p14:creationId xmlns:p14="http://schemas.microsoft.com/office/powerpoint/2010/main" val="307939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38600"/>
            <a:ext cx="7772400" cy="1362075"/>
          </a:xfrm>
        </p:spPr>
        <p:txBody>
          <a:bodyPr anchor="t"/>
          <a:lstStyle>
            <a:lvl1pPr algn="l">
              <a:defRPr sz="4000" b="1" cap="all">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514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6BD7B9-E6D8-4C17-8561-C5187B977406}" type="datetime1">
              <a:rPr lang="en-US" smtClean="0"/>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A7AB8-C288-4B6D-983D-9C88E091BD8F}" type="slidenum">
              <a:rPr lang="en-US" smtClean="0"/>
              <a:t>‹#›</a:t>
            </a:fld>
            <a:endParaRPr lang="en-US"/>
          </a:p>
        </p:txBody>
      </p:sp>
    </p:spTree>
    <p:extLst>
      <p:ext uri="{BB962C8B-B14F-4D97-AF65-F5344CB8AC3E}">
        <p14:creationId xmlns:p14="http://schemas.microsoft.com/office/powerpoint/2010/main" val="164530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145E95-057D-4DEA-8F5A-D7F097605A5E}" type="datetime1">
              <a:rPr lang="en-US" smtClean="0"/>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A7AB8-C288-4B6D-983D-9C88E091BD8F}" type="slidenum">
              <a:rPr lang="en-US" smtClean="0"/>
              <a:t>‹#›</a:t>
            </a:fld>
            <a:endParaRPr lang="en-US"/>
          </a:p>
        </p:txBody>
      </p:sp>
    </p:spTree>
    <p:extLst>
      <p:ext uri="{BB962C8B-B14F-4D97-AF65-F5344CB8AC3E}">
        <p14:creationId xmlns:p14="http://schemas.microsoft.com/office/powerpoint/2010/main" val="131212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97EBFC-7B9F-4B64-A8AD-E96DBEF12F5A}" type="datetime1">
              <a:rPr lang="en-US" smtClean="0"/>
              <a:t>5/11/2015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9A7AB8-C288-4B6D-983D-9C88E091BD8F}" type="slidenum">
              <a:rPr lang="en-US" smtClean="0"/>
              <a:t>‹#›</a:t>
            </a:fld>
            <a:endParaRPr lang="en-US"/>
          </a:p>
        </p:txBody>
      </p:sp>
    </p:spTree>
    <p:extLst>
      <p:ext uri="{BB962C8B-B14F-4D97-AF65-F5344CB8AC3E}">
        <p14:creationId xmlns:p14="http://schemas.microsoft.com/office/powerpoint/2010/main" val="58244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0C4A03-35AB-40EC-AF3B-606C0713F45C}" type="datetime1">
              <a:rPr lang="en-US" smtClean="0"/>
              <a:t>5/11/2015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9A7AB8-C288-4B6D-983D-9C88E091BD8F}" type="slidenum">
              <a:rPr lang="en-US" smtClean="0"/>
              <a:t>‹#›</a:t>
            </a:fld>
            <a:endParaRPr lang="en-US"/>
          </a:p>
        </p:txBody>
      </p:sp>
    </p:spTree>
    <p:extLst>
      <p:ext uri="{BB962C8B-B14F-4D97-AF65-F5344CB8AC3E}">
        <p14:creationId xmlns:p14="http://schemas.microsoft.com/office/powerpoint/2010/main" val="181937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46F23-8B11-4719-9C7B-78972E67CE6E}" type="datetime1">
              <a:rPr lang="en-US" smtClean="0"/>
              <a:t>5/11/2015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9A7AB8-C288-4B6D-983D-9C88E091BD8F}" type="slidenum">
              <a:rPr lang="en-US" smtClean="0"/>
              <a:t>‹#›</a:t>
            </a:fld>
            <a:endParaRPr lang="en-US"/>
          </a:p>
        </p:txBody>
      </p:sp>
    </p:spTree>
    <p:extLst>
      <p:ext uri="{BB962C8B-B14F-4D97-AF65-F5344CB8AC3E}">
        <p14:creationId xmlns:p14="http://schemas.microsoft.com/office/powerpoint/2010/main" val="283676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DD578-FD9C-4F20-85ED-1DACF335C0A2}" type="datetime1">
              <a:rPr lang="en-US" smtClean="0"/>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A7AB8-C288-4B6D-983D-9C88E091BD8F}" type="slidenum">
              <a:rPr lang="en-US" smtClean="0"/>
              <a:t>‹#›</a:t>
            </a:fld>
            <a:endParaRPr lang="en-US"/>
          </a:p>
        </p:txBody>
      </p:sp>
    </p:spTree>
    <p:extLst>
      <p:ext uri="{BB962C8B-B14F-4D97-AF65-F5344CB8AC3E}">
        <p14:creationId xmlns:p14="http://schemas.microsoft.com/office/powerpoint/2010/main" val="205906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E68DA0-DD1C-494E-9686-A7D1784D45A9}" type="datetime1">
              <a:rPr lang="en-US" smtClean="0"/>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A7AB8-C288-4B6D-983D-9C88E091BD8F}" type="slidenum">
              <a:rPr lang="en-US" smtClean="0"/>
              <a:t>‹#›</a:t>
            </a:fld>
            <a:endParaRPr lang="en-US"/>
          </a:p>
        </p:txBody>
      </p:sp>
    </p:spTree>
    <p:extLst>
      <p:ext uri="{BB962C8B-B14F-4D97-AF65-F5344CB8AC3E}">
        <p14:creationId xmlns:p14="http://schemas.microsoft.com/office/powerpoint/2010/main" val="165462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71600"/>
            <a:ext cx="8382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1DECEB-0C3F-4C82-9361-1633F240113B}" type="datetime1">
              <a:rPr lang="en-US" smtClean="0"/>
              <a:t>5/11/2015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A7AB8-C288-4B6D-983D-9C88E091BD8F}" type="slidenum">
              <a:rPr lang="en-US" smtClean="0"/>
              <a:t>‹#›</a:t>
            </a:fld>
            <a:endParaRPr lang="en-US"/>
          </a:p>
        </p:txBody>
      </p:sp>
      <p:pic>
        <p:nvPicPr>
          <p:cNvPr id="7" name="Picture 6" descr="PPT6_INNER1_100DPI.png"/>
          <p:cNvPicPr>
            <a:picLocks noChangeAspect="1"/>
          </p:cNvPicPr>
          <p:nvPr/>
        </p:nvPicPr>
        <p:blipFill>
          <a:blip r:embed="rId13"/>
          <a:srcRect b="82788"/>
          <a:stretch>
            <a:fillRect/>
          </a:stretch>
        </p:blipFill>
        <p:spPr>
          <a:xfrm>
            <a:off x="0" y="0"/>
            <a:ext cx="9139715" cy="1180407"/>
          </a:xfrm>
          <a:prstGeom prst="rect">
            <a:avLst/>
          </a:prstGeom>
        </p:spPr>
      </p:pic>
      <p:sp>
        <p:nvSpPr>
          <p:cNvPr id="2" name="Title Placeholder 1"/>
          <p:cNvSpPr>
            <a:spLocks noGrp="1"/>
          </p:cNvSpPr>
          <p:nvPr>
            <p:ph type="title"/>
          </p:nvPr>
        </p:nvSpPr>
        <p:spPr>
          <a:xfrm>
            <a:off x="1000334" y="0"/>
            <a:ext cx="7210099" cy="1066800"/>
          </a:xfrm>
          <a:prstGeom prst="rect">
            <a:avLst/>
          </a:prstGeom>
        </p:spPr>
        <p:txBody>
          <a:bodyPr vert="horz" lIns="91440" tIns="45720" rIns="91440" bIns="45720" rtlCol="0" anchor="ctr">
            <a:normAutofit/>
          </a:bodyPr>
          <a:lstStyle/>
          <a:p>
            <a:r>
              <a:rPr lang="en-US" smtClean="0"/>
              <a:t>Click to edit Master title style</a:t>
            </a:r>
            <a:endParaRPr lang="en-US"/>
          </a:p>
        </p:txBody>
      </p:sp>
      <p:pic>
        <p:nvPicPr>
          <p:cNvPr id="8" name="Content Placeholder 5" descr="NASA color.png"/>
          <p:cNvPicPr>
            <a:picLocks noChangeAspect="1"/>
          </p:cNvPicPr>
          <p:nvPr/>
        </p:nvPicPr>
        <p:blipFill>
          <a:blip r:embed="rId14"/>
          <a:srcRect/>
          <a:stretch>
            <a:fillRect/>
          </a:stretch>
        </p:blipFill>
        <p:spPr>
          <a:xfrm>
            <a:off x="114288" y="170675"/>
            <a:ext cx="886047" cy="762000"/>
          </a:xfrm>
          <a:prstGeom prst="rect">
            <a:avLst/>
          </a:prstGeom>
        </p:spPr>
      </p:pic>
      <p:pic>
        <p:nvPicPr>
          <p:cNvPr id="9" name="Picture 2" descr="C:\Users\itzinis\Documents\Work\Graphics\SCaN\New logo\57933 Lapel pin.png"/>
          <p:cNvPicPr>
            <a:picLocks noChangeArrowheads="1"/>
          </p:cNvPicPr>
          <p:nvPr/>
        </p:nvPicPr>
        <p:blipFill>
          <a:blip r:embed="rId15"/>
          <a:srcRect/>
          <a:stretch>
            <a:fillRect/>
          </a:stretch>
        </p:blipFill>
        <p:spPr>
          <a:xfrm>
            <a:off x="8210433" y="204203"/>
            <a:ext cx="804672" cy="69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461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hyperlink" Target="mailto:Carmelo.Rivera@doc.gov" TargetMode="External"/><Relationship Id="rId2" Type="http://schemas.openxmlformats.org/officeDocument/2006/relationships/hyperlink" Target="mailto:hbude@ursec.gub.u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9956" y="6045610"/>
            <a:ext cx="5541818" cy="784830"/>
          </a:xfrm>
          <a:prstGeom prst="rect">
            <a:avLst/>
          </a:prstGeom>
          <a:noFill/>
        </p:spPr>
        <p:txBody>
          <a:bodyPr wrap="square" rtlCol="0">
            <a:spAutoFit/>
          </a:bodyPr>
          <a:lstStyle/>
          <a:p>
            <a:r>
              <a:rPr lang="en-US" sz="1600" b="1" dirty="0" smtClean="0"/>
              <a:t>Title: </a:t>
            </a:r>
            <a:r>
              <a:rPr lang="en-US" sz="1700" b="1" dirty="0" smtClean="0"/>
              <a:t>Report on U.S. and CITEL Preparations for WRC-15</a:t>
            </a:r>
          </a:p>
          <a:p>
            <a:r>
              <a:rPr lang="en-US" sz="1400" b="1" dirty="0" smtClean="0"/>
              <a:t>Preparer:  </a:t>
            </a:r>
            <a:r>
              <a:rPr lang="en-US" sz="1400" dirty="0" smtClean="0"/>
              <a:t>Wayne A. Whyte	</a:t>
            </a:r>
            <a:r>
              <a:rPr lang="en-US" sz="1400" b="1" dirty="0" smtClean="0"/>
              <a:t>Presenter: </a:t>
            </a:r>
            <a:r>
              <a:rPr lang="en-US" sz="1400" dirty="0" smtClean="0"/>
              <a:t>John E. Zuzek</a:t>
            </a:r>
            <a:endParaRPr lang="en-US" sz="1400" dirty="0" smtClean="0"/>
          </a:p>
          <a:p>
            <a:r>
              <a:rPr lang="en-US" sz="1400" b="1" dirty="0" smtClean="0"/>
              <a:t>Date</a:t>
            </a:r>
            <a:r>
              <a:rPr lang="en-US" sz="1400" b="1" dirty="0"/>
              <a:t>: </a:t>
            </a:r>
            <a:r>
              <a:rPr lang="en-US" sz="1400" dirty="0" smtClean="0"/>
              <a:t>May </a:t>
            </a:r>
            <a:r>
              <a:rPr lang="en-US" sz="1400" dirty="0" smtClean="0"/>
              <a:t>13, </a:t>
            </a:r>
            <a:r>
              <a:rPr lang="en-US" sz="1400" dirty="0" smtClean="0"/>
              <a:t>2015 – </a:t>
            </a:r>
            <a:r>
              <a:rPr lang="en-US" sz="1400" dirty="0" smtClean="0"/>
              <a:t>Committee on Radio Frequencies (CORF)</a:t>
            </a:r>
            <a:endParaRPr lang="en-US" sz="1400" dirty="0"/>
          </a:p>
        </p:txBody>
      </p:sp>
    </p:spTree>
    <p:extLst>
      <p:ext uri="{BB962C8B-B14F-4D97-AF65-F5344CB8AC3E}">
        <p14:creationId xmlns:p14="http://schemas.microsoft.com/office/powerpoint/2010/main" val="172626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200" b="1" dirty="0">
                <a:ea typeface="MS PGothic"/>
              </a:rPr>
              <a:t>Agenda Item 1.5:  </a:t>
            </a:r>
            <a:r>
              <a:rPr lang="en-CA" altLang="en-US" sz="3200" b="1" i="1" dirty="0">
                <a:ea typeface="MS PGothic"/>
              </a:rPr>
              <a:t>UAS - Satellite</a:t>
            </a:r>
            <a:endParaRPr lang="en-US" sz="3200" b="1" dirty="0"/>
          </a:p>
        </p:txBody>
      </p:sp>
      <p:sp>
        <p:nvSpPr>
          <p:cNvPr id="3" name="Content Placeholder 2"/>
          <p:cNvSpPr>
            <a:spLocks noGrp="1"/>
          </p:cNvSpPr>
          <p:nvPr>
            <p:ph idx="1"/>
          </p:nvPr>
        </p:nvSpPr>
        <p:spPr/>
        <p:txBody>
          <a:bodyPr>
            <a:normAutofit/>
          </a:bodyPr>
          <a:lstStyle/>
          <a:p>
            <a:r>
              <a:rPr lang="en-US" sz="2400" b="1" dirty="0"/>
              <a:t>DIAP</a:t>
            </a:r>
            <a:r>
              <a:rPr lang="en-US" sz="2400" dirty="0"/>
              <a:t> (USA/MEX) supports CPM Method A – Use of the Fixed Satellite Service by unmanned aircraft for control and non-payload communications </a:t>
            </a:r>
            <a:r>
              <a:rPr lang="en-US" sz="2400" dirty="0" smtClean="0"/>
              <a:t>links (CNPC).   </a:t>
            </a:r>
            <a:r>
              <a:rPr lang="en-US" sz="2400" dirty="0"/>
              <a:t>Provides a footnote allowing the use of UAS CNPC links in the fixed-satellite service not subject to Appendices 30, 30A and 30B</a:t>
            </a:r>
            <a:r>
              <a:rPr lang="en-US" sz="2400" dirty="0" smtClean="0"/>
              <a:t>.</a:t>
            </a:r>
            <a:endParaRPr lang="en-US" sz="2400" dirty="0"/>
          </a:p>
          <a:p>
            <a:pPr lvl="1"/>
            <a:r>
              <a:rPr lang="en-US" sz="2000" dirty="0"/>
              <a:t>ITU-R is responsible for determining the technical and regulatory conditions that will ensure interference-free operation of FSS links to mobile UAS platforms</a:t>
            </a:r>
          </a:p>
          <a:p>
            <a:pPr lvl="1"/>
            <a:r>
              <a:rPr lang="en-US" sz="2000" dirty="0"/>
              <a:t>ICAO has the responsibility to develop the link performance standards and to determine if a particular link can be used by unmanned aircraft in particular airspace.  Those standards are not yet complete.</a:t>
            </a:r>
          </a:p>
          <a:p>
            <a:endParaRPr lang="en-US" dirty="0"/>
          </a:p>
        </p:txBody>
      </p:sp>
      <p:sp>
        <p:nvSpPr>
          <p:cNvPr id="4" name="Slide Number Placeholder 3"/>
          <p:cNvSpPr>
            <a:spLocks noGrp="1"/>
          </p:cNvSpPr>
          <p:nvPr>
            <p:ph type="sldNum" sz="quarter" idx="12"/>
          </p:nvPr>
        </p:nvSpPr>
        <p:spPr/>
        <p:txBody>
          <a:bodyPr/>
          <a:lstStyle/>
          <a:p>
            <a:fld id="{369A7AB8-C288-4B6D-983D-9C88E091BD8F}" type="slidenum">
              <a:rPr lang="en-US" smtClean="0"/>
              <a:t>10</a:t>
            </a:fld>
            <a:endParaRPr lang="en-US"/>
          </a:p>
        </p:txBody>
      </p:sp>
    </p:spTree>
    <p:extLst>
      <p:ext uri="{BB962C8B-B14F-4D97-AF65-F5344CB8AC3E}">
        <p14:creationId xmlns:p14="http://schemas.microsoft.com/office/powerpoint/2010/main" val="208173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altLang="en-US" b="1" dirty="0">
                <a:latin typeface="Calibri" pitchFamily="34" charset="0"/>
              </a:rPr>
              <a:t>Agenda Item </a:t>
            </a:r>
            <a:r>
              <a:rPr lang="en-CA" altLang="en-US" b="1" dirty="0" smtClean="0">
                <a:latin typeface="Calibri" pitchFamily="34" charset="0"/>
              </a:rPr>
              <a:t>1.6.1: </a:t>
            </a:r>
            <a:r>
              <a:rPr lang="en-US" altLang="en-US" b="1" i="1" dirty="0" smtClean="0"/>
              <a:t> </a:t>
            </a:r>
            <a:r>
              <a:rPr lang="en-US" altLang="en-US" b="1" i="1" dirty="0"/>
              <a:t>FSS (</a:t>
            </a:r>
            <a:r>
              <a:rPr lang="en-US" altLang="en-US" b="1" i="1" dirty="0" smtClean="0"/>
              <a:t>E-s/s-E) </a:t>
            </a:r>
            <a:r>
              <a:rPr lang="en-US" altLang="en-US" b="1" i="1" dirty="0"/>
              <a:t>250 MHz in Region </a:t>
            </a:r>
            <a:r>
              <a:rPr lang="en-US" altLang="en-US" b="1" i="1" dirty="0" smtClean="0"/>
              <a:t>1 in 10-17 </a:t>
            </a:r>
            <a:r>
              <a:rPr lang="en-US" altLang="en-US" b="1" i="1" dirty="0"/>
              <a:t>GHz</a:t>
            </a:r>
            <a:endParaRPr lang="en-US" dirty="0"/>
          </a:p>
        </p:txBody>
      </p:sp>
      <p:sp>
        <p:nvSpPr>
          <p:cNvPr id="3" name="Content Placeholder 2"/>
          <p:cNvSpPr>
            <a:spLocks noGrp="1"/>
          </p:cNvSpPr>
          <p:nvPr>
            <p:ph idx="1"/>
          </p:nvPr>
        </p:nvSpPr>
        <p:spPr/>
        <p:txBody>
          <a:bodyPr/>
          <a:lstStyle/>
          <a:p>
            <a:r>
              <a:rPr lang="en-US" sz="3200" b="1" dirty="0"/>
              <a:t>1.6.1 DIAP</a:t>
            </a:r>
            <a:r>
              <a:rPr lang="en-US" sz="3200" dirty="0"/>
              <a:t> (B/CAN/MEX/URG) supporting FSS (E-s) in 14.5-14.8 GHz in Region 1. SRS (E-s) upgraded to co-primary with FSS (E-s) that not part of broadcasting-satellite </a:t>
            </a:r>
            <a:r>
              <a:rPr lang="en-US" sz="3200" dirty="0" err="1"/>
              <a:t>feederlinks</a:t>
            </a:r>
            <a:r>
              <a:rPr lang="en-US" sz="3200" dirty="0"/>
              <a:t>.</a:t>
            </a:r>
            <a:endParaRPr lang="en-US" sz="3200" b="1" dirty="0"/>
          </a:p>
          <a:p>
            <a:endParaRPr lang="en-US" dirty="0" smtClean="0"/>
          </a:p>
          <a:p>
            <a:r>
              <a:rPr lang="en-US" sz="3200" dirty="0" smtClean="0"/>
              <a:t>U.S. does not yet have a position</a:t>
            </a:r>
            <a:endParaRPr lang="en-US" sz="3200" dirty="0"/>
          </a:p>
        </p:txBody>
      </p:sp>
      <p:sp>
        <p:nvSpPr>
          <p:cNvPr id="4" name="Slide Number Placeholder 3"/>
          <p:cNvSpPr>
            <a:spLocks noGrp="1"/>
          </p:cNvSpPr>
          <p:nvPr>
            <p:ph type="sldNum" sz="quarter" idx="12"/>
          </p:nvPr>
        </p:nvSpPr>
        <p:spPr/>
        <p:txBody>
          <a:bodyPr/>
          <a:lstStyle/>
          <a:p>
            <a:fld id="{369A7AB8-C288-4B6D-983D-9C88E091BD8F}" type="slidenum">
              <a:rPr lang="en-US" smtClean="0"/>
              <a:t>11</a:t>
            </a:fld>
            <a:endParaRPr lang="en-US"/>
          </a:p>
        </p:txBody>
      </p:sp>
    </p:spTree>
    <p:extLst>
      <p:ext uri="{BB962C8B-B14F-4D97-AF65-F5344CB8AC3E}">
        <p14:creationId xmlns:p14="http://schemas.microsoft.com/office/powerpoint/2010/main" val="359411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210099" cy="1143000"/>
          </a:xfrm>
        </p:spPr>
        <p:txBody>
          <a:bodyPr>
            <a:noAutofit/>
          </a:bodyPr>
          <a:lstStyle/>
          <a:p>
            <a:r>
              <a:rPr lang="en-CA" altLang="en-US" sz="2800" b="1" dirty="0">
                <a:latin typeface="Calibri" pitchFamily="34" charset="0"/>
              </a:rPr>
              <a:t>Agenda Item 1.6.2: </a:t>
            </a:r>
            <a:r>
              <a:rPr lang="en-US" altLang="en-US" sz="2800" b="1" i="1" dirty="0"/>
              <a:t> FSS (E-s) 250 MHz in Region 2 and 300 MHz in Region 3 in 13-17 GHz</a:t>
            </a:r>
            <a:r>
              <a:rPr lang="en-US" altLang="en-US" sz="2800" b="1" dirty="0">
                <a:latin typeface="Calibri" pitchFamily="34" charset="0"/>
              </a:rPr>
              <a:t/>
            </a:r>
            <a:br>
              <a:rPr lang="en-US" altLang="en-US" sz="2800" b="1" dirty="0">
                <a:latin typeface="Calibri" pitchFamily="34" charset="0"/>
              </a:rPr>
            </a:br>
            <a:endParaRPr lang="en-US" sz="2800" b="1" dirty="0"/>
          </a:p>
        </p:txBody>
      </p:sp>
      <p:sp>
        <p:nvSpPr>
          <p:cNvPr id="3" name="Content Placeholder 2"/>
          <p:cNvSpPr>
            <a:spLocks noGrp="1"/>
          </p:cNvSpPr>
          <p:nvPr>
            <p:ph idx="1"/>
          </p:nvPr>
        </p:nvSpPr>
        <p:spPr/>
        <p:txBody>
          <a:bodyPr>
            <a:normAutofit/>
          </a:bodyPr>
          <a:lstStyle/>
          <a:p>
            <a:pPr indent="-342900">
              <a:defRPr/>
            </a:pPr>
            <a:r>
              <a:rPr lang="en-US" sz="3200" b="1" dirty="0" smtClean="0"/>
              <a:t>1.6.2 IAP</a:t>
            </a:r>
            <a:r>
              <a:rPr lang="en-US" sz="3200" dirty="0" smtClean="0"/>
              <a:t> </a:t>
            </a:r>
            <a:r>
              <a:rPr lang="en-US" sz="3200" dirty="0"/>
              <a:t>(</a:t>
            </a:r>
            <a:r>
              <a:rPr lang="en-US" sz="3200" dirty="0" smtClean="0"/>
              <a:t>B/CAN/MEX/NCG/SLV/URG</a:t>
            </a:r>
            <a:r>
              <a:rPr lang="en-US" sz="3200" dirty="0"/>
              <a:t>) supporting FSS (E-s) in 14.5-14.8 GHz. SRS (E-s) upgraded to co-primary with FSS (E-s) that are not part of broadcasting-satellite </a:t>
            </a:r>
            <a:r>
              <a:rPr lang="en-US" sz="3200" dirty="0" err="1"/>
              <a:t>feederlinks</a:t>
            </a:r>
            <a:r>
              <a:rPr lang="en-US" sz="3200" dirty="0" smtClean="0"/>
              <a:t>.</a:t>
            </a:r>
            <a:endParaRPr lang="en-US" sz="2000" dirty="0"/>
          </a:p>
          <a:p>
            <a:pPr indent="-342900">
              <a:defRPr/>
            </a:pPr>
            <a:endParaRPr lang="en-US" sz="2000" i="1" dirty="0">
              <a:solidFill>
                <a:srgbClr val="FF0000"/>
              </a:solidFill>
              <a:latin typeface="Calibri" pitchFamily="34" charset="0"/>
              <a:ea typeface="MS PGothic" pitchFamily="34" charset="-128"/>
            </a:endParaRPr>
          </a:p>
          <a:p>
            <a:pPr indent="-342900">
              <a:defRPr/>
            </a:pPr>
            <a:r>
              <a:rPr lang="en-US" sz="3200" dirty="0" smtClean="0">
                <a:latin typeface="Calibri" pitchFamily="34" charset="0"/>
                <a:ea typeface="MS PGothic" pitchFamily="34" charset="-128"/>
              </a:rPr>
              <a:t>U.S. does not yet have a position</a:t>
            </a:r>
            <a:endParaRPr lang="en-US" sz="3200" dirty="0">
              <a:latin typeface="Calibri" pitchFamily="34" charset="0"/>
              <a:ea typeface="MS PGothic" pitchFamily="34" charset="-128"/>
            </a:endParaRPr>
          </a:p>
        </p:txBody>
      </p:sp>
      <p:sp>
        <p:nvSpPr>
          <p:cNvPr id="4" name="Slide Number Placeholder 3"/>
          <p:cNvSpPr>
            <a:spLocks noGrp="1"/>
          </p:cNvSpPr>
          <p:nvPr>
            <p:ph type="sldNum" sz="quarter" idx="12"/>
          </p:nvPr>
        </p:nvSpPr>
        <p:spPr/>
        <p:txBody>
          <a:bodyPr/>
          <a:lstStyle/>
          <a:p>
            <a:fld id="{369A7AB8-C288-4B6D-983D-9C88E091BD8F}" type="slidenum">
              <a:rPr lang="en-US" smtClean="0"/>
              <a:t>12</a:t>
            </a:fld>
            <a:endParaRPr lang="en-US"/>
          </a:p>
        </p:txBody>
      </p:sp>
    </p:spTree>
    <p:extLst>
      <p:ext uri="{BB962C8B-B14F-4D97-AF65-F5344CB8AC3E}">
        <p14:creationId xmlns:p14="http://schemas.microsoft.com/office/powerpoint/2010/main" val="252749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2800" b="1" dirty="0">
                <a:ea typeface="MS PGothic"/>
              </a:rPr>
              <a:t>Agenda Item 1.9.1:  </a:t>
            </a:r>
            <a:r>
              <a:rPr lang="en-US" altLang="en-US" sz="2800" b="1" i="1" dirty="0">
                <a:ea typeface="MS PGothic"/>
              </a:rPr>
              <a:t>FSS 7 150 – 7 250 MHz (s-E) and 8 400 – 8 500 MHz (E-s) </a:t>
            </a:r>
            <a:endParaRPr lang="en-US" sz="2800" b="1" dirty="0"/>
          </a:p>
        </p:txBody>
      </p:sp>
      <p:sp>
        <p:nvSpPr>
          <p:cNvPr id="3" name="Content Placeholder 2"/>
          <p:cNvSpPr>
            <a:spLocks noGrp="1"/>
          </p:cNvSpPr>
          <p:nvPr>
            <p:ph idx="1"/>
          </p:nvPr>
        </p:nvSpPr>
        <p:spPr/>
        <p:txBody>
          <a:bodyPr>
            <a:normAutofit/>
          </a:bodyPr>
          <a:lstStyle/>
          <a:p>
            <a:pPr indent="-342900">
              <a:lnSpc>
                <a:spcPct val="120000"/>
              </a:lnSpc>
              <a:spcBef>
                <a:spcPts val="0"/>
              </a:spcBef>
            </a:pPr>
            <a:r>
              <a:rPr lang="en-US" sz="2400" b="1" dirty="0"/>
              <a:t>DIAP</a:t>
            </a:r>
            <a:r>
              <a:rPr lang="en-US" sz="2400" dirty="0"/>
              <a:t> (CAN/MEX/USA) supporting NOC to 7150-7250 MHz and 8400-8500 </a:t>
            </a:r>
            <a:r>
              <a:rPr lang="en-US" sz="2400" dirty="0" err="1"/>
              <a:t>MHz.</a:t>
            </a:r>
            <a:r>
              <a:rPr lang="en-US" sz="2400" dirty="0"/>
              <a:t>  Operational coordination with SRS in 7 GHz represents unacceptable burden on SRS operators.  Very large exclusion zones around SRS ground stations would be needed in 8 GHz.</a:t>
            </a:r>
            <a:endParaRPr lang="en-US" dirty="0"/>
          </a:p>
        </p:txBody>
      </p:sp>
      <p:sp>
        <p:nvSpPr>
          <p:cNvPr id="4" name="Slide Number Placeholder 3"/>
          <p:cNvSpPr>
            <a:spLocks noGrp="1"/>
          </p:cNvSpPr>
          <p:nvPr>
            <p:ph type="sldNum" sz="quarter" idx="12"/>
          </p:nvPr>
        </p:nvSpPr>
        <p:spPr/>
        <p:txBody>
          <a:bodyPr/>
          <a:lstStyle/>
          <a:p>
            <a:fld id="{369A7AB8-C288-4B6D-983D-9C88E091BD8F}" type="slidenum">
              <a:rPr lang="en-US" smtClean="0"/>
              <a:t>13</a:t>
            </a:fld>
            <a:endParaRPr lang="en-US"/>
          </a:p>
        </p:txBody>
      </p:sp>
    </p:spTree>
    <p:extLst>
      <p:ext uri="{BB962C8B-B14F-4D97-AF65-F5344CB8AC3E}">
        <p14:creationId xmlns:p14="http://schemas.microsoft.com/office/powerpoint/2010/main" val="81928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altLang="en-US" b="1" dirty="0">
                <a:ea typeface="MS PGothic"/>
              </a:rPr>
              <a:t>Agenda Item 1.9.2: </a:t>
            </a:r>
            <a:r>
              <a:rPr lang="en-CA" altLang="en-US" b="1" i="1" dirty="0">
                <a:ea typeface="MS PGothic"/>
              </a:rPr>
              <a:t> MMSS </a:t>
            </a:r>
            <a:r>
              <a:rPr lang="en-GB" altLang="en-US" b="1" i="1" dirty="0">
                <a:ea typeface="MS PGothic"/>
              </a:rPr>
              <a:t>7 375-7 750 MHz and 8 025-8 400 MHz </a:t>
            </a:r>
            <a:endParaRPr lang="en-US" b="1" dirty="0"/>
          </a:p>
        </p:txBody>
      </p:sp>
      <p:sp>
        <p:nvSpPr>
          <p:cNvPr id="3" name="Content Placeholder 2"/>
          <p:cNvSpPr>
            <a:spLocks noGrp="1"/>
          </p:cNvSpPr>
          <p:nvPr>
            <p:ph idx="1"/>
          </p:nvPr>
        </p:nvSpPr>
        <p:spPr/>
        <p:txBody>
          <a:bodyPr/>
          <a:lstStyle/>
          <a:p>
            <a:pPr marL="457200" indent="-457200">
              <a:spcBef>
                <a:spcPts val="0"/>
              </a:spcBef>
            </a:pPr>
            <a:r>
              <a:rPr lang="en-CA" altLang="en-US" sz="3200" b="1" dirty="0" smtClean="0">
                <a:ea typeface="MS PGothic"/>
              </a:rPr>
              <a:t>DIAP:  </a:t>
            </a:r>
            <a:r>
              <a:rPr lang="en-US" altLang="en-US" sz="3200" b="1" dirty="0" smtClean="0">
                <a:ea typeface="MS PGothic"/>
              </a:rPr>
              <a:t>CAN/USA</a:t>
            </a:r>
            <a:endParaRPr lang="en-US" altLang="en-US" sz="3200" b="1" dirty="0">
              <a:ea typeface="MS PGothic"/>
            </a:endParaRPr>
          </a:p>
          <a:p>
            <a:pPr marL="800100" lvl="2" indent="-457200">
              <a:spcBef>
                <a:spcPts val="0"/>
              </a:spcBef>
              <a:buFont typeface="Calibri" panose="020F0502020204030204" pitchFamily="34" charset="0"/>
              <a:buChar char="—"/>
              <a:tabLst>
                <a:tab pos="341313" algn="l"/>
              </a:tabLst>
            </a:pPr>
            <a:r>
              <a:rPr lang="en-CA" altLang="en-US" dirty="0">
                <a:ea typeface="MS PGothic"/>
              </a:rPr>
              <a:t>N</a:t>
            </a:r>
            <a:r>
              <a:rPr lang="en-US" altLang="en-US" dirty="0">
                <a:ea typeface="MS PGothic"/>
              </a:rPr>
              <a:t>OC to Article </a:t>
            </a:r>
            <a:r>
              <a:rPr lang="en-US" altLang="en-US" b="1" dirty="0">
                <a:ea typeface="MS PGothic"/>
              </a:rPr>
              <a:t>5</a:t>
            </a:r>
          </a:p>
          <a:p>
            <a:pPr marL="800100" lvl="2" indent="-457200">
              <a:spcBef>
                <a:spcPts val="0"/>
              </a:spcBef>
              <a:buFont typeface="Calibri" panose="020F0502020204030204" pitchFamily="34" charset="0"/>
              <a:buChar char="—"/>
              <a:tabLst>
                <a:tab pos="341313" algn="l"/>
              </a:tabLst>
            </a:pPr>
            <a:r>
              <a:rPr lang="it-IT" altLang="en-US" dirty="0">
                <a:ea typeface="MS PGothic"/>
              </a:rPr>
              <a:t>SUP Resolution </a:t>
            </a:r>
            <a:r>
              <a:rPr lang="it-IT" altLang="en-US" b="1" dirty="0">
                <a:ea typeface="MS PGothic"/>
              </a:rPr>
              <a:t>758</a:t>
            </a:r>
            <a:r>
              <a:rPr lang="it-IT" altLang="en-US" dirty="0">
                <a:ea typeface="MS PGothic"/>
              </a:rPr>
              <a:t> (WRC-12)</a:t>
            </a:r>
            <a:endParaRPr lang="pt-BR" altLang="en-US" dirty="0">
              <a:ea typeface="MS PGothic"/>
            </a:endParaRPr>
          </a:p>
          <a:p>
            <a:pPr marL="0" indent="0">
              <a:spcBef>
                <a:spcPts val="0"/>
              </a:spcBef>
              <a:buNone/>
            </a:pPr>
            <a:endParaRPr lang="en-CA" altLang="en-US" sz="2400" dirty="0">
              <a:ea typeface="MS PGothic"/>
            </a:endParaRPr>
          </a:p>
          <a:p>
            <a:pPr marL="0" indent="-457200">
              <a:spcBef>
                <a:spcPts val="0"/>
              </a:spcBef>
              <a:buNone/>
            </a:pPr>
            <a:r>
              <a:rPr lang="en-US" sz="2400" i="1" dirty="0"/>
              <a:t>(No apparent support for MMSS allocation within CITEL)</a:t>
            </a:r>
          </a:p>
          <a:p>
            <a:pPr marL="0" indent="0">
              <a:spcBef>
                <a:spcPts val="0"/>
              </a:spcBef>
              <a:buNone/>
            </a:pPr>
            <a:endParaRPr lang="en-CA" altLang="en-US" sz="2200" dirty="0" smtClean="0">
              <a:ea typeface="MS PGothic"/>
            </a:endParaRPr>
          </a:p>
          <a:p>
            <a:pPr marL="0" indent="-457200">
              <a:spcBef>
                <a:spcPts val="0"/>
              </a:spcBef>
              <a:buNone/>
            </a:pPr>
            <a:endParaRPr lang="en-US" dirty="0"/>
          </a:p>
        </p:txBody>
      </p:sp>
      <p:sp>
        <p:nvSpPr>
          <p:cNvPr id="4" name="Slide Number Placeholder 3"/>
          <p:cNvSpPr>
            <a:spLocks noGrp="1"/>
          </p:cNvSpPr>
          <p:nvPr>
            <p:ph type="sldNum" sz="quarter" idx="12"/>
          </p:nvPr>
        </p:nvSpPr>
        <p:spPr/>
        <p:txBody>
          <a:bodyPr/>
          <a:lstStyle/>
          <a:p>
            <a:fld id="{369A7AB8-C288-4B6D-983D-9C88E091BD8F}" type="slidenum">
              <a:rPr lang="en-US" smtClean="0"/>
              <a:t>14</a:t>
            </a:fld>
            <a:endParaRPr lang="en-US"/>
          </a:p>
        </p:txBody>
      </p:sp>
    </p:spTree>
    <p:extLst>
      <p:ext uri="{BB962C8B-B14F-4D97-AF65-F5344CB8AC3E}">
        <p14:creationId xmlns:p14="http://schemas.microsoft.com/office/powerpoint/2010/main" val="45884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altLang="en-US" sz="2700" b="1" dirty="0">
                <a:ea typeface="MS PGothic"/>
              </a:rPr>
              <a:t>Agenda Item 1.10:  </a:t>
            </a:r>
            <a:r>
              <a:rPr lang="en-US" altLang="en-US" sz="2700" b="1" i="1" dirty="0">
                <a:ea typeface="MS PGothic"/>
              </a:rPr>
              <a:t>MSS, including the satellite component for broadband applications, including IMT 22 GHz to 26 GHz</a:t>
            </a:r>
            <a:endParaRPr lang="en-US" sz="2700" b="1" dirty="0"/>
          </a:p>
        </p:txBody>
      </p:sp>
      <p:sp>
        <p:nvSpPr>
          <p:cNvPr id="3" name="Content Placeholder 2"/>
          <p:cNvSpPr>
            <a:spLocks noGrp="1"/>
          </p:cNvSpPr>
          <p:nvPr>
            <p:ph idx="1"/>
          </p:nvPr>
        </p:nvSpPr>
        <p:spPr/>
        <p:txBody>
          <a:bodyPr/>
          <a:lstStyle/>
          <a:p>
            <a:pPr indent="-342900">
              <a:spcBef>
                <a:spcPts val="0"/>
              </a:spcBef>
            </a:pPr>
            <a:r>
              <a:rPr lang="en-CA" altLang="en-US" sz="3200" b="1" dirty="0" smtClean="0">
                <a:ea typeface="MS PGothic"/>
              </a:rPr>
              <a:t>IAP:  </a:t>
            </a:r>
          </a:p>
          <a:p>
            <a:pPr marL="0" indent="0">
              <a:spcBef>
                <a:spcPts val="0"/>
              </a:spcBef>
              <a:buNone/>
            </a:pPr>
            <a:r>
              <a:rPr lang="en-CA" sz="2400" dirty="0" smtClean="0"/>
              <a:t>B/CAN/CTR/GTM/MEX/URG</a:t>
            </a:r>
            <a:r>
              <a:rPr lang="en-CA" sz="2400" dirty="0"/>
              <a:t>/ </a:t>
            </a:r>
            <a:r>
              <a:rPr lang="en-CA" sz="2400" dirty="0" smtClean="0"/>
              <a:t>USA</a:t>
            </a:r>
          </a:p>
          <a:p>
            <a:pPr marL="685800" lvl="1" indent="-285750">
              <a:spcBef>
                <a:spcPts val="0"/>
              </a:spcBef>
              <a:buFont typeface="Calibri" panose="020F0502020204030204" pitchFamily="34" charset="0"/>
              <a:buChar char="—"/>
            </a:pPr>
            <a:r>
              <a:rPr lang="en-US" altLang="en-US" sz="1800" dirty="0" smtClean="0">
                <a:ea typeface="MS PGothic"/>
              </a:rPr>
              <a:t> </a:t>
            </a:r>
            <a:r>
              <a:rPr lang="en-US" altLang="en-US" sz="2000" dirty="0" smtClean="0">
                <a:ea typeface="MS PGothic"/>
              </a:rPr>
              <a:t>NOC </a:t>
            </a:r>
            <a:r>
              <a:rPr lang="en-US" altLang="en-US" sz="2000" dirty="0">
                <a:ea typeface="MS PGothic"/>
              </a:rPr>
              <a:t>to Article </a:t>
            </a:r>
            <a:r>
              <a:rPr lang="en-US" altLang="en-US" sz="2000" b="1" dirty="0">
                <a:ea typeface="MS PGothic"/>
              </a:rPr>
              <a:t>5</a:t>
            </a:r>
          </a:p>
          <a:p>
            <a:pPr lvl="1" indent="-342900">
              <a:buFont typeface="Calibri" panose="020F0502020204030204" pitchFamily="34" charset="0"/>
              <a:buChar char="—"/>
            </a:pPr>
            <a:r>
              <a:rPr lang="fr-CA" altLang="en-US" sz="2000" dirty="0" smtClean="0">
                <a:ea typeface="MS PGothic"/>
              </a:rPr>
              <a:t>SUP </a:t>
            </a:r>
            <a:r>
              <a:rPr lang="fr-CA" altLang="en-US" sz="2000" dirty="0" err="1">
                <a:ea typeface="MS PGothic"/>
              </a:rPr>
              <a:t>Resolution</a:t>
            </a:r>
            <a:r>
              <a:rPr lang="fr-CA" altLang="en-US" sz="2000" dirty="0">
                <a:ea typeface="MS PGothic"/>
              </a:rPr>
              <a:t> </a:t>
            </a:r>
            <a:r>
              <a:rPr lang="fr-CA" altLang="en-US" sz="2000" b="1" dirty="0">
                <a:ea typeface="MS PGothic"/>
              </a:rPr>
              <a:t>234</a:t>
            </a:r>
            <a:r>
              <a:rPr lang="fr-CA" altLang="en-US" sz="2000" dirty="0">
                <a:ea typeface="MS PGothic"/>
              </a:rPr>
              <a:t> (WRC-12)</a:t>
            </a:r>
          </a:p>
          <a:p>
            <a:pPr>
              <a:buFont typeface="Arial" charset="0"/>
              <a:buChar char="•"/>
            </a:pPr>
            <a:endParaRPr lang="fr-CA" altLang="en-US" sz="2200" dirty="0">
              <a:ea typeface="MS PGothic"/>
            </a:endParaRPr>
          </a:p>
          <a:p>
            <a:pPr indent="0">
              <a:buNone/>
            </a:pPr>
            <a:r>
              <a:rPr lang="en-US" sz="2200" i="1" dirty="0"/>
              <a:t>(No apparent support for MSS allocation within CITEL)</a:t>
            </a:r>
          </a:p>
          <a:p>
            <a:pPr indent="0">
              <a:buNone/>
            </a:pPr>
            <a:endParaRPr lang="en-US" sz="2200" dirty="0"/>
          </a:p>
        </p:txBody>
      </p:sp>
      <p:sp>
        <p:nvSpPr>
          <p:cNvPr id="4" name="Slide Number Placeholder 3"/>
          <p:cNvSpPr>
            <a:spLocks noGrp="1"/>
          </p:cNvSpPr>
          <p:nvPr>
            <p:ph type="sldNum" sz="quarter" idx="12"/>
          </p:nvPr>
        </p:nvSpPr>
        <p:spPr/>
        <p:txBody>
          <a:bodyPr/>
          <a:lstStyle/>
          <a:p>
            <a:fld id="{369A7AB8-C288-4B6D-983D-9C88E091BD8F}" type="slidenum">
              <a:rPr lang="en-US" smtClean="0"/>
              <a:t>15</a:t>
            </a:fld>
            <a:endParaRPr lang="en-US"/>
          </a:p>
        </p:txBody>
      </p:sp>
    </p:spTree>
    <p:extLst>
      <p:ext uri="{BB962C8B-B14F-4D97-AF65-F5344CB8AC3E}">
        <p14:creationId xmlns:p14="http://schemas.microsoft.com/office/powerpoint/2010/main" val="103803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altLang="en-US" dirty="0" smtClean="0">
                <a:latin typeface="Calibri" pitchFamily="34" charset="0"/>
              </a:rPr>
              <a:t/>
            </a:r>
            <a:br>
              <a:rPr lang="en-CA" altLang="en-US" dirty="0" smtClean="0">
                <a:latin typeface="Calibri" pitchFamily="34" charset="0"/>
              </a:rPr>
            </a:br>
            <a:r>
              <a:rPr lang="en-CA" altLang="en-US" b="1" dirty="0" smtClean="0">
                <a:latin typeface="Calibri" pitchFamily="34" charset="0"/>
              </a:rPr>
              <a:t>Agenda </a:t>
            </a:r>
            <a:r>
              <a:rPr lang="en-CA" altLang="en-US" b="1" dirty="0">
                <a:latin typeface="Calibri" pitchFamily="34" charset="0"/>
              </a:rPr>
              <a:t>Item 1.11:  </a:t>
            </a:r>
            <a:r>
              <a:rPr lang="en-US" altLang="en-US" b="1" i="1" dirty="0"/>
              <a:t>EESS (E-s) 7-8 GHz</a:t>
            </a:r>
            <a:r>
              <a:rPr lang="en-US" altLang="en-US" b="1" dirty="0">
                <a:latin typeface="Calibri" pitchFamily="34" charset="0"/>
              </a:rPr>
              <a:t/>
            </a:r>
            <a:br>
              <a:rPr lang="en-US" altLang="en-US" b="1" dirty="0">
                <a:latin typeface="Calibri" pitchFamily="34" charset="0"/>
              </a:rPr>
            </a:br>
            <a:endParaRPr lang="en-US" b="1" dirty="0"/>
          </a:p>
        </p:txBody>
      </p:sp>
      <p:sp>
        <p:nvSpPr>
          <p:cNvPr id="3" name="Content Placeholder 2"/>
          <p:cNvSpPr>
            <a:spLocks noGrp="1"/>
          </p:cNvSpPr>
          <p:nvPr>
            <p:ph idx="1"/>
          </p:nvPr>
        </p:nvSpPr>
        <p:spPr/>
        <p:txBody>
          <a:bodyPr>
            <a:normAutofit/>
          </a:bodyPr>
          <a:lstStyle/>
          <a:p>
            <a:r>
              <a:rPr lang="en-CA" sz="2800" b="1" dirty="0" smtClean="0"/>
              <a:t>IAP:</a:t>
            </a:r>
            <a:r>
              <a:rPr lang="en-CA" sz="2800" dirty="0" smtClean="0"/>
              <a:t> ARG/B/CAN/MEX/URG/USA</a:t>
            </a:r>
            <a:endParaRPr lang="en-US" sz="2800" dirty="0"/>
          </a:p>
          <a:p>
            <a:pPr lvl="1"/>
            <a:r>
              <a:rPr lang="en-US" sz="2400" dirty="0"/>
              <a:t> MOD Article </a:t>
            </a:r>
            <a:r>
              <a:rPr lang="en-US" sz="2400" b="1" dirty="0"/>
              <a:t>5</a:t>
            </a:r>
            <a:r>
              <a:rPr lang="en-US" sz="2400" dirty="0"/>
              <a:t> to add EESS (Earth-to-space) in the 7 190-7 250 MHz band and divide </a:t>
            </a:r>
            <a:r>
              <a:rPr lang="en-AU" sz="2400" dirty="0"/>
              <a:t>the Table of Frequency Allocation at 7 190 MHz to clarify the allocation of services within the Table</a:t>
            </a:r>
            <a:r>
              <a:rPr lang="en-AU" sz="2400" dirty="0" smtClean="0"/>
              <a:t>.</a:t>
            </a:r>
            <a:endParaRPr lang="en-US" sz="2400" dirty="0"/>
          </a:p>
          <a:p>
            <a:pPr lvl="1"/>
            <a:r>
              <a:rPr lang="en-GB" sz="2400" dirty="0"/>
              <a:t> MOD No. </a:t>
            </a:r>
            <a:r>
              <a:rPr lang="en-GB" sz="2400" b="1" dirty="0"/>
              <a:t>5.460</a:t>
            </a:r>
            <a:r>
              <a:rPr lang="en-GB" sz="2400" dirty="0"/>
              <a:t>  - consequential to dividing the Table at </a:t>
            </a:r>
            <a:r>
              <a:rPr lang="en-GB" sz="2400" dirty="0" smtClean="0"/>
              <a:t> 7 190 MHz</a:t>
            </a:r>
            <a:endParaRPr lang="en-US" sz="2400" dirty="0"/>
          </a:p>
          <a:p>
            <a:pPr lvl="1"/>
            <a:r>
              <a:rPr lang="en-US" sz="2400" dirty="0"/>
              <a:t> </a:t>
            </a:r>
            <a:r>
              <a:rPr lang="fr-CA" sz="2400" dirty="0"/>
              <a:t>MOD Article </a:t>
            </a:r>
            <a:r>
              <a:rPr lang="fr-CA" sz="2400" b="1" dirty="0"/>
              <a:t>21</a:t>
            </a:r>
            <a:r>
              <a:rPr lang="fr-CA" sz="2400" dirty="0"/>
              <a:t> Tables 21-2 and 21-3 – </a:t>
            </a:r>
            <a:r>
              <a:rPr lang="fr-CA" sz="2400" dirty="0" err="1" smtClean="0"/>
              <a:t>consequential</a:t>
            </a:r>
            <a:endParaRPr lang="en-US" sz="2400" dirty="0"/>
          </a:p>
          <a:p>
            <a:pPr lvl="1"/>
            <a:r>
              <a:rPr lang="fr-CA" sz="2400" dirty="0"/>
              <a:t> MOD </a:t>
            </a:r>
            <a:r>
              <a:rPr lang="fr-CA" sz="2400" dirty="0" err="1"/>
              <a:t>Appendix</a:t>
            </a:r>
            <a:r>
              <a:rPr lang="fr-CA" sz="2400" dirty="0"/>
              <a:t> </a:t>
            </a:r>
            <a:r>
              <a:rPr lang="fr-CA" sz="2400" b="1" dirty="0"/>
              <a:t>7</a:t>
            </a:r>
            <a:r>
              <a:rPr lang="fr-CA" sz="2400" dirty="0"/>
              <a:t> Table 7b – </a:t>
            </a:r>
            <a:r>
              <a:rPr lang="fr-CA" sz="2400" dirty="0" err="1" smtClean="0"/>
              <a:t>consequential</a:t>
            </a:r>
            <a:endParaRPr lang="en-US" sz="2400" dirty="0"/>
          </a:p>
          <a:p>
            <a:pPr lvl="1"/>
            <a:r>
              <a:rPr lang="fr-CA" sz="2400" dirty="0"/>
              <a:t> SUP </a:t>
            </a:r>
            <a:r>
              <a:rPr lang="fr-CA" sz="2400" dirty="0" err="1"/>
              <a:t>Resolution</a:t>
            </a:r>
            <a:r>
              <a:rPr lang="fr-CA" sz="2400" dirty="0"/>
              <a:t> </a:t>
            </a:r>
            <a:r>
              <a:rPr lang="fr-CA" sz="2400" b="1" dirty="0"/>
              <a:t>650</a:t>
            </a:r>
            <a:r>
              <a:rPr lang="fr-CA" sz="2400" dirty="0"/>
              <a:t> (WRC-12)</a:t>
            </a:r>
            <a:endParaRPr lang="en-US" sz="2400" dirty="0"/>
          </a:p>
          <a:p>
            <a:pPr lvl="1"/>
            <a:r>
              <a:rPr lang="en-US" sz="2400" dirty="0"/>
              <a:t>No EESS GSO restriction</a:t>
            </a:r>
            <a:endParaRPr lang="en-US" dirty="0"/>
          </a:p>
        </p:txBody>
      </p:sp>
      <p:sp>
        <p:nvSpPr>
          <p:cNvPr id="4" name="Slide Number Placeholder 3"/>
          <p:cNvSpPr>
            <a:spLocks noGrp="1"/>
          </p:cNvSpPr>
          <p:nvPr>
            <p:ph type="sldNum" sz="quarter" idx="12"/>
          </p:nvPr>
        </p:nvSpPr>
        <p:spPr/>
        <p:txBody>
          <a:bodyPr/>
          <a:lstStyle/>
          <a:p>
            <a:fld id="{369A7AB8-C288-4B6D-983D-9C88E091BD8F}" type="slidenum">
              <a:rPr lang="en-US" smtClean="0"/>
              <a:t>16</a:t>
            </a:fld>
            <a:endParaRPr lang="en-US"/>
          </a:p>
        </p:txBody>
      </p:sp>
    </p:spTree>
    <p:extLst>
      <p:ext uri="{BB962C8B-B14F-4D97-AF65-F5344CB8AC3E}">
        <p14:creationId xmlns:p14="http://schemas.microsoft.com/office/powerpoint/2010/main" val="254293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altLang="en-US" sz="2400" b="1" dirty="0">
                <a:ea typeface="MS PGothic"/>
              </a:rPr>
              <a:t>Agenda Item 1.12:  </a:t>
            </a:r>
            <a:r>
              <a:rPr lang="en-US" altLang="en-US" sz="2400" i="1" dirty="0">
                <a:ea typeface="MS PGothic"/>
              </a:rPr>
              <a:t>EESS (active) </a:t>
            </a:r>
            <a:r>
              <a:rPr lang="en-US" altLang="en-US" sz="2400" i="1" dirty="0" smtClean="0">
                <a:ea typeface="MS PGothic"/>
              </a:rPr>
              <a:t/>
            </a:r>
            <a:br>
              <a:rPr lang="en-US" altLang="en-US" sz="2400" i="1" dirty="0" smtClean="0">
                <a:ea typeface="MS PGothic"/>
              </a:rPr>
            </a:br>
            <a:r>
              <a:rPr lang="en-US" altLang="en-US" sz="2400" i="1" dirty="0" smtClean="0">
                <a:ea typeface="MS PGothic"/>
              </a:rPr>
              <a:t>up </a:t>
            </a:r>
            <a:r>
              <a:rPr lang="en-US" altLang="en-US" sz="2400" i="1" dirty="0">
                <a:ea typeface="MS PGothic"/>
              </a:rPr>
              <a:t>to 600 MHz extension within 8 700-9 300 </a:t>
            </a:r>
            <a:r>
              <a:rPr lang="en-US" altLang="en-US" sz="2400" i="1" dirty="0" smtClean="0">
                <a:ea typeface="MS PGothic"/>
              </a:rPr>
              <a:t>MHz</a:t>
            </a:r>
            <a:br>
              <a:rPr lang="en-US" altLang="en-US" sz="2400" i="1" dirty="0" smtClean="0">
                <a:ea typeface="MS PGothic"/>
              </a:rPr>
            </a:br>
            <a:r>
              <a:rPr lang="en-US" altLang="en-US" sz="2400" i="1" dirty="0" smtClean="0">
                <a:ea typeface="MS PGothic"/>
              </a:rPr>
              <a:t> </a:t>
            </a:r>
            <a:r>
              <a:rPr lang="en-US" altLang="en-US" sz="2400" i="1" dirty="0">
                <a:ea typeface="MS PGothic"/>
              </a:rPr>
              <a:t>and/or 9 900-10 500 MHz</a:t>
            </a:r>
            <a:endParaRPr lang="en-US" sz="2400" dirty="0"/>
          </a:p>
        </p:txBody>
      </p:sp>
      <p:sp>
        <p:nvSpPr>
          <p:cNvPr id="3" name="Content Placeholder 2"/>
          <p:cNvSpPr>
            <a:spLocks noGrp="1"/>
          </p:cNvSpPr>
          <p:nvPr>
            <p:ph idx="1"/>
          </p:nvPr>
        </p:nvSpPr>
        <p:spPr>
          <a:xfrm>
            <a:off x="381000" y="1295400"/>
            <a:ext cx="8382000" cy="5257800"/>
          </a:xfrm>
        </p:spPr>
        <p:txBody>
          <a:bodyPr>
            <a:normAutofit/>
          </a:bodyPr>
          <a:lstStyle/>
          <a:p>
            <a:r>
              <a:rPr lang="en-US" sz="2400" b="1" dirty="0" smtClean="0"/>
              <a:t>IAP: </a:t>
            </a:r>
            <a:r>
              <a:rPr lang="en-US" sz="2400" dirty="0" smtClean="0"/>
              <a:t>CAN/CHL/CLM/GTM/MEX</a:t>
            </a:r>
            <a:r>
              <a:rPr lang="en-US" sz="2400" dirty="0"/>
              <a:t>/ </a:t>
            </a:r>
            <a:r>
              <a:rPr lang="en-US" sz="2400" dirty="0" smtClean="0"/>
              <a:t>USA/URG</a:t>
            </a:r>
            <a:endParaRPr lang="en-US" sz="2400" dirty="0"/>
          </a:p>
          <a:p>
            <a:r>
              <a:rPr lang="en-US" sz="2400" b="1" dirty="0"/>
              <a:t>Proposes CPM Method A1 </a:t>
            </a:r>
            <a:r>
              <a:rPr lang="en-US" sz="2400" b="1" dirty="0" smtClean="0"/>
              <a:t>(Option 2)</a:t>
            </a:r>
            <a:endParaRPr lang="en-US" sz="2400" dirty="0"/>
          </a:p>
          <a:p>
            <a:pPr lvl="1"/>
            <a:r>
              <a:rPr lang="en-US" sz="2000" dirty="0"/>
              <a:t>MOD Article </a:t>
            </a:r>
            <a:r>
              <a:rPr lang="en-US" sz="2000" b="1" dirty="0"/>
              <a:t>5</a:t>
            </a:r>
            <a:r>
              <a:rPr lang="en-US" sz="2000" dirty="0"/>
              <a:t> : </a:t>
            </a:r>
            <a:r>
              <a:rPr lang="en-GB" sz="2000" dirty="0"/>
              <a:t>The bands 9 900-10 500 MHz be allocated to the Earth Exploration-satellite (active) service with primary status</a:t>
            </a:r>
            <a:endParaRPr lang="en-US" sz="2000" dirty="0"/>
          </a:p>
          <a:p>
            <a:pPr lvl="1"/>
            <a:r>
              <a:rPr lang="en-GB" sz="2000" dirty="0"/>
              <a:t>MOD footnote </a:t>
            </a:r>
            <a:r>
              <a:rPr lang="en-GB" sz="2000" b="1" dirty="0"/>
              <a:t>No. 5.476A </a:t>
            </a:r>
            <a:r>
              <a:rPr lang="en-US" sz="2000" dirty="0"/>
              <a:t>to protect the </a:t>
            </a:r>
            <a:r>
              <a:rPr lang="en-US" sz="2000" dirty="0" err="1"/>
              <a:t>Radionavigation</a:t>
            </a:r>
            <a:r>
              <a:rPr lang="en-US" sz="2000" dirty="0"/>
              <a:t> and Radiolocation services </a:t>
            </a:r>
          </a:p>
          <a:p>
            <a:pPr lvl="1"/>
            <a:r>
              <a:rPr lang="en-GB" sz="2000" dirty="0"/>
              <a:t>ADD footnote </a:t>
            </a:r>
            <a:r>
              <a:rPr lang="en-GB" sz="2000" b="1" dirty="0"/>
              <a:t>No. 5.XXX </a:t>
            </a:r>
            <a:r>
              <a:rPr lang="en-US" sz="2000" dirty="0"/>
              <a:t>to ensure the newly allocated spectrum is used solely by high resolution EESS systems whose spectrum needs exceeds the existing EESS allocation in the 9 300-9 900 MHz band</a:t>
            </a:r>
          </a:p>
          <a:p>
            <a:pPr lvl="1"/>
            <a:r>
              <a:rPr lang="en-US" sz="2000" dirty="0"/>
              <a:t>FN </a:t>
            </a:r>
            <a:r>
              <a:rPr lang="en-US" sz="2000" dirty="0" smtClean="0"/>
              <a:t>incorporating a Recommendation to </a:t>
            </a:r>
            <a:r>
              <a:rPr lang="en-US" sz="2000" dirty="0"/>
              <a:t>protect RAS</a:t>
            </a:r>
          </a:p>
          <a:p>
            <a:pPr lvl="1"/>
            <a:r>
              <a:rPr lang="en-US" sz="2000" dirty="0"/>
              <a:t>FN to allow transition period for amateur-satellite service in 10.45-10.5 GHz.</a:t>
            </a:r>
          </a:p>
          <a:p>
            <a:pPr lvl="1"/>
            <a:r>
              <a:rPr lang="en-GB" sz="2000" dirty="0"/>
              <a:t> SUP Resolution </a:t>
            </a:r>
            <a:r>
              <a:rPr lang="en-GB" sz="2000" b="1" dirty="0"/>
              <a:t>651</a:t>
            </a:r>
            <a:r>
              <a:rPr lang="en-GB" sz="2000" dirty="0"/>
              <a:t>(WRC-12) </a:t>
            </a:r>
            <a:endParaRPr lang="en-US" altLang="en-US" sz="4600" dirty="0">
              <a:ea typeface="MS PGothic"/>
            </a:endParaRPr>
          </a:p>
          <a:p>
            <a:endParaRPr lang="en-US" dirty="0"/>
          </a:p>
        </p:txBody>
      </p:sp>
      <p:sp>
        <p:nvSpPr>
          <p:cNvPr id="4" name="Slide Number Placeholder 3"/>
          <p:cNvSpPr>
            <a:spLocks noGrp="1"/>
          </p:cNvSpPr>
          <p:nvPr>
            <p:ph type="sldNum" sz="quarter" idx="12"/>
          </p:nvPr>
        </p:nvSpPr>
        <p:spPr/>
        <p:txBody>
          <a:bodyPr/>
          <a:lstStyle/>
          <a:p>
            <a:fld id="{369A7AB8-C288-4B6D-983D-9C88E091BD8F}" type="slidenum">
              <a:rPr lang="en-US" smtClean="0"/>
              <a:t>17</a:t>
            </a:fld>
            <a:endParaRPr lang="en-US"/>
          </a:p>
        </p:txBody>
      </p:sp>
    </p:spTree>
    <p:extLst>
      <p:ext uri="{BB962C8B-B14F-4D97-AF65-F5344CB8AC3E}">
        <p14:creationId xmlns:p14="http://schemas.microsoft.com/office/powerpoint/2010/main" val="150892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altLang="en-US" sz="2400" b="1" dirty="0">
                <a:ea typeface="MS PGothic"/>
              </a:rPr>
              <a:t>Agenda Item 1.13:  </a:t>
            </a:r>
            <a:r>
              <a:rPr lang="en-US" altLang="en-US" sz="2400" b="1" i="1" dirty="0">
                <a:ea typeface="MS PGothic"/>
              </a:rPr>
              <a:t>5 km distance limitation for proximity operations by space vehicles  in the SRS (s-s) </a:t>
            </a:r>
            <a:endParaRPr lang="en-US" sz="2400" b="1" dirty="0"/>
          </a:p>
        </p:txBody>
      </p:sp>
      <p:sp>
        <p:nvSpPr>
          <p:cNvPr id="3" name="Content Placeholder 2"/>
          <p:cNvSpPr>
            <a:spLocks noGrp="1"/>
          </p:cNvSpPr>
          <p:nvPr>
            <p:ph idx="1"/>
          </p:nvPr>
        </p:nvSpPr>
        <p:spPr>
          <a:xfrm>
            <a:off x="304800" y="1371600"/>
            <a:ext cx="8458200" cy="5105400"/>
          </a:xfrm>
        </p:spPr>
        <p:txBody>
          <a:bodyPr>
            <a:normAutofit fontScale="25000" lnSpcReduction="20000"/>
          </a:bodyPr>
          <a:lstStyle/>
          <a:p>
            <a:pPr marL="457200" indent="-457200">
              <a:lnSpc>
                <a:spcPct val="120000"/>
              </a:lnSpc>
              <a:spcBef>
                <a:spcPts val="0"/>
              </a:spcBef>
            </a:pPr>
            <a:r>
              <a:rPr lang="en-CA" altLang="en-US" sz="12800" b="1" dirty="0" smtClean="0">
                <a:ea typeface="MS PGothic"/>
              </a:rPr>
              <a:t>IAP:</a:t>
            </a:r>
            <a:r>
              <a:rPr lang="en-CA" altLang="en-US" sz="12800" b="1" dirty="0">
                <a:ea typeface="MS PGothic"/>
              </a:rPr>
              <a:t> </a:t>
            </a:r>
            <a:r>
              <a:rPr lang="en-CA" altLang="en-US" sz="12800" b="1" dirty="0" smtClean="0">
                <a:ea typeface="MS PGothic"/>
              </a:rPr>
              <a:t>B/CAN/USA/GTM/MEX/URG</a:t>
            </a:r>
            <a:endParaRPr lang="en-CA" altLang="en-US" sz="12800" b="1" dirty="0">
              <a:ea typeface="MS PGothic"/>
            </a:endParaRPr>
          </a:p>
          <a:p>
            <a:pPr marL="914400" lvl="1" indent="-457200">
              <a:lnSpc>
                <a:spcPct val="120000"/>
              </a:lnSpc>
              <a:buFont typeface="Calibri" panose="020F0502020204030204" pitchFamily="34" charset="0"/>
              <a:buChar char="—"/>
            </a:pPr>
            <a:r>
              <a:rPr lang="en-CA" altLang="en-US" sz="9600" dirty="0" smtClean="0">
                <a:ea typeface="MS PGothic"/>
              </a:rPr>
              <a:t>MOD </a:t>
            </a:r>
            <a:r>
              <a:rPr lang="en-CA" altLang="en-US" sz="9600" dirty="0">
                <a:ea typeface="MS PGothic"/>
              </a:rPr>
              <a:t>No. </a:t>
            </a:r>
            <a:r>
              <a:rPr lang="en-CA" altLang="en-US" sz="9600" b="1" dirty="0">
                <a:ea typeface="MS PGothic"/>
              </a:rPr>
              <a:t>5.268</a:t>
            </a:r>
            <a:r>
              <a:rPr lang="en-CA" altLang="en-US" sz="9600" dirty="0">
                <a:ea typeface="MS PGothic"/>
              </a:rPr>
              <a:t> to remove 5 km distance separation limit, and remove reference to “extra-vehicular activities”</a:t>
            </a:r>
          </a:p>
          <a:p>
            <a:pPr marL="914400" lvl="1" indent="-457200">
              <a:lnSpc>
                <a:spcPct val="120000"/>
              </a:lnSpc>
              <a:buFont typeface="Calibri" panose="020F0502020204030204" pitchFamily="34" charset="0"/>
              <a:buChar char="—"/>
            </a:pPr>
            <a:r>
              <a:rPr lang="en-CA" altLang="en-US" sz="9600" dirty="0" smtClean="0">
                <a:ea typeface="MS PGothic"/>
              </a:rPr>
              <a:t>SUP </a:t>
            </a:r>
            <a:r>
              <a:rPr lang="en-CA" altLang="en-US" sz="9600" dirty="0">
                <a:ea typeface="MS PGothic"/>
              </a:rPr>
              <a:t>Resolution </a:t>
            </a:r>
            <a:r>
              <a:rPr lang="en-CA" altLang="en-US" sz="9600" b="1" dirty="0">
                <a:ea typeface="MS PGothic"/>
              </a:rPr>
              <a:t>652 (WRC-12)</a:t>
            </a:r>
          </a:p>
          <a:p>
            <a:pPr marL="0" indent="0">
              <a:lnSpc>
                <a:spcPct val="120000"/>
              </a:lnSpc>
              <a:spcBef>
                <a:spcPts val="0"/>
              </a:spcBef>
              <a:buNone/>
            </a:pPr>
            <a:endParaRPr lang="en-US" sz="7200" b="1" dirty="0" smtClean="0"/>
          </a:p>
          <a:p>
            <a:pPr indent="0">
              <a:lnSpc>
                <a:spcPct val="120000"/>
              </a:lnSpc>
              <a:buNone/>
            </a:pPr>
            <a:r>
              <a:rPr lang="en-US" sz="7200" b="1" dirty="0" smtClean="0"/>
              <a:t>5.268     </a:t>
            </a:r>
            <a:r>
              <a:rPr lang="en-AU" sz="7200" dirty="0" smtClean="0"/>
              <a:t>Use </a:t>
            </a:r>
            <a:r>
              <a:rPr lang="en-AU" sz="7200" dirty="0"/>
              <a:t>of the band 410-420 MHz by the space research service is limited to </a:t>
            </a:r>
            <a:r>
              <a:rPr lang="en-AU" sz="7200" u="sng" dirty="0"/>
              <a:t>space-to-space </a:t>
            </a:r>
            <a:r>
              <a:rPr lang="en-AU" sz="7200" dirty="0"/>
              <a:t>communications </a:t>
            </a:r>
            <a:r>
              <a:rPr lang="en-AU" sz="7200" u="sng" dirty="0"/>
              <a:t>with </a:t>
            </a:r>
            <a:r>
              <a:rPr lang="en-AU" sz="7200" strike="sngStrike" dirty="0"/>
              <a:t>within 5 km of</a:t>
            </a:r>
            <a:r>
              <a:rPr lang="en-AU" sz="7200" dirty="0"/>
              <a:t> an orbiting, manned space vehicle. The power flux-density at the surface of the Earth produced by emissions from </a:t>
            </a:r>
            <a:r>
              <a:rPr lang="en-AU" sz="7200" u="sng" dirty="0"/>
              <a:t>stations of </a:t>
            </a:r>
            <a:r>
              <a:rPr lang="en-AU" sz="7200" strike="sngStrike" dirty="0"/>
              <a:t>extra-vehicular activities </a:t>
            </a:r>
            <a:r>
              <a:rPr lang="en-AU" sz="7200" u="sng" dirty="0"/>
              <a:t>the space research service (space-to-space) in the band 410-420 MHz </a:t>
            </a:r>
            <a:r>
              <a:rPr lang="en-AU" sz="7200" dirty="0"/>
              <a:t>shall not exceed –153 dB(W/m</a:t>
            </a:r>
            <a:r>
              <a:rPr lang="en-AU" sz="7200" baseline="30000" dirty="0"/>
              <a:t>2</a:t>
            </a:r>
            <a:r>
              <a:rPr lang="en-AU" sz="7200" dirty="0"/>
              <a:t>) for 0° </a:t>
            </a:r>
            <a:r>
              <a:rPr lang="en-US" sz="7200" dirty="0">
                <a:sym typeface="Symbol"/>
              </a:rPr>
              <a:t></a:t>
            </a:r>
            <a:r>
              <a:rPr lang="en-AU" sz="7200" dirty="0"/>
              <a:t> </a:t>
            </a:r>
            <a:r>
              <a:rPr lang="en-US" sz="7200" dirty="0">
                <a:sym typeface="Symbol"/>
              </a:rPr>
              <a:t></a:t>
            </a:r>
            <a:r>
              <a:rPr lang="en-AU" sz="7200" dirty="0"/>
              <a:t> </a:t>
            </a:r>
            <a:r>
              <a:rPr lang="en-US" sz="7200" dirty="0">
                <a:sym typeface="Symbol"/>
              </a:rPr>
              <a:t></a:t>
            </a:r>
            <a:r>
              <a:rPr lang="en-AU" sz="7200" dirty="0"/>
              <a:t> 5°, ‑153 + 0.077 (</a:t>
            </a:r>
            <a:r>
              <a:rPr lang="en-US" sz="7200" dirty="0">
                <a:sym typeface="Symbol"/>
              </a:rPr>
              <a:t></a:t>
            </a:r>
            <a:r>
              <a:rPr lang="en-AU" sz="7200" dirty="0"/>
              <a:t> – 5) dB(W/m</a:t>
            </a:r>
            <a:r>
              <a:rPr lang="en-AU" sz="7200" baseline="30000" dirty="0"/>
              <a:t>2</a:t>
            </a:r>
            <a:r>
              <a:rPr lang="en-AU" sz="7200" dirty="0"/>
              <a:t>) for 5° </a:t>
            </a:r>
            <a:r>
              <a:rPr lang="en-US" sz="7200" dirty="0">
                <a:sym typeface="Symbol"/>
              </a:rPr>
              <a:t></a:t>
            </a:r>
            <a:r>
              <a:rPr lang="en-AU" sz="7200" dirty="0"/>
              <a:t> </a:t>
            </a:r>
            <a:r>
              <a:rPr lang="en-US" sz="7200" dirty="0">
                <a:sym typeface="Symbol"/>
              </a:rPr>
              <a:t></a:t>
            </a:r>
            <a:r>
              <a:rPr lang="en-AU" sz="7200" dirty="0"/>
              <a:t> </a:t>
            </a:r>
            <a:r>
              <a:rPr lang="en-US" sz="7200" dirty="0">
                <a:sym typeface="Symbol"/>
              </a:rPr>
              <a:t></a:t>
            </a:r>
            <a:r>
              <a:rPr lang="en-AU" sz="7200" dirty="0"/>
              <a:t> 70° and –148 dB(W/m</a:t>
            </a:r>
            <a:r>
              <a:rPr lang="en-AU" sz="7200" baseline="30000" dirty="0"/>
              <a:t>2</a:t>
            </a:r>
            <a:r>
              <a:rPr lang="en-AU" sz="7200" dirty="0"/>
              <a:t>) for 70° </a:t>
            </a:r>
            <a:r>
              <a:rPr lang="en-US" sz="7200" dirty="0">
                <a:sym typeface="Symbol"/>
              </a:rPr>
              <a:t></a:t>
            </a:r>
            <a:r>
              <a:rPr lang="en-AU" sz="7200" dirty="0"/>
              <a:t> </a:t>
            </a:r>
            <a:r>
              <a:rPr lang="en-US" sz="7200" dirty="0">
                <a:sym typeface="Symbol"/>
              </a:rPr>
              <a:t></a:t>
            </a:r>
            <a:r>
              <a:rPr lang="en-AU" sz="7200" dirty="0"/>
              <a:t> </a:t>
            </a:r>
            <a:r>
              <a:rPr lang="en-US" sz="7200" dirty="0">
                <a:sym typeface="Symbol"/>
              </a:rPr>
              <a:t></a:t>
            </a:r>
            <a:r>
              <a:rPr lang="en-AU" sz="7200" dirty="0"/>
              <a:t> 90°, where </a:t>
            </a:r>
            <a:r>
              <a:rPr lang="en-US" sz="7200" dirty="0">
                <a:sym typeface="Symbol"/>
              </a:rPr>
              <a:t></a:t>
            </a:r>
            <a:r>
              <a:rPr lang="en-AU" sz="7200" dirty="0"/>
              <a:t> is the angle of arrival of the radio-frequency wave and the reference bandwidth is 4 kHz. </a:t>
            </a:r>
            <a:r>
              <a:rPr lang="en-AU" sz="7200" strike="sngStrike" dirty="0"/>
              <a:t>No. </a:t>
            </a:r>
            <a:r>
              <a:rPr lang="en-US" sz="7200" b="1" strike="sngStrike" dirty="0"/>
              <a:t>4.10</a:t>
            </a:r>
            <a:r>
              <a:rPr lang="en-AU" sz="7200" strike="sngStrike" dirty="0"/>
              <a:t> does not apply to extra-vehicular activities. </a:t>
            </a:r>
            <a:r>
              <a:rPr lang="en-AU" sz="7200" dirty="0"/>
              <a:t>In this frequency band the space research (space-to-space) service shall not claim protection from, nor constrain the use and development of, stations of the fixed and mobile services</a:t>
            </a:r>
            <a:r>
              <a:rPr lang="en-US" sz="7200" dirty="0"/>
              <a:t>.   </a:t>
            </a:r>
            <a:r>
              <a:rPr lang="en-US" sz="7200" u="sng" dirty="0"/>
              <a:t>No. 4.10 does not apply. </a:t>
            </a:r>
            <a:r>
              <a:rPr lang="en-US" sz="7200" dirty="0"/>
              <a:t>  (WRC-</a:t>
            </a:r>
            <a:r>
              <a:rPr lang="en-US" sz="7200" strike="sngStrike" dirty="0"/>
              <a:t>97</a:t>
            </a:r>
            <a:r>
              <a:rPr lang="en-US" sz="7200" u="sng" dirty="0"/>
              <a:t>15</a:t>
            </a:r>
            <a:r>
              <a:rPr lang="en-US" sz="7200" dirty="0"/>
              <a:t>)</a:t>
            </a:r>
          </a:p>
          <a:p>
            <a:pPr>
              <a:lnSpc>
                <a:spcPct val="120000"/>
              </a:lnSpc>
            </a:pPr>
            <a:endParaRPr lang="en-US" sz="7200" dirty="0"/>
          </a:p>
        </p:txBody>
      </p:sp>
      <p:sp>
        <p:nvSpPr>
          <p:cNvPr id="4" name="Slide Number Placeholder 3"/>
          <p:cNvSpPr>
            <a:spLocks noGrp="1"/>
          </p:cNvSpPr>
          <p:nvPr>
            <p:ph type="sldNum" sz="quarter" idx="12"/>
          </p:nvPr>
        </p:nvSpPr>
        <p:spPr/>
        <p:txBody>
          <a:bodyPr/>
          <a:lstStyle/>
          <a:p>
            <a:fld id="{369A7AB8-C288-4B6D-983D-9C88E091BD8F}" type="slidenum">
              <a:rPr lang="en-US" smtClean="0"/>
              <a:t>18</a:t>
            </a:fld>
            <a:endParaRPr lang="en-US"/>
          </a:p>
        </p:txBody>
      </p:sp>
    </p:spTree>
    <p:extLst>
      <p:ext uri="{BB962C8B-B14F-4D97-AF65-F5344CB8AC3E}">
        <p14:creationId xmlns:p14="http://schemas.microsoft.com/office/powerpoint/2010/main" val="417035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6626"/>
            <a:ext cx="7210099" cy="1066800"/>
          </a:xfrm>
        </p:spPr>
        <p:txBody>
          <a:bodyPr>
            <a:noAutofit/>
          </a:bodyPr>
          <a:lstStyle/>
          <a:p>
            <a:r>
              <a:rPr lang="en-CA" altLang="en-US" sz="2400" b="1" dirty="0">
                <a:ea typeface="MS PGothic"/>
              </a:rPr>
              <a:t>Agenda Item 1.14:  </a:t>
            </a:r>
            <a:r>
              <a:rPr lang="en-CA" altLang="en-US" sz="2400" b="1" dirty="0" smtClean="0">
                <a:ea typeface="MS PGothic"/>
              </a:rPr>
              <a:t/>
            </a:r>
            <a:br>
              <a:rPr lang="en-CA" altLang="en-US" sz="2400" b="1" dirty="0" smtClean="0">
                <a:ea typeface="MS PGothic"/>
              </a:rPr>
            </a:br>
            <a:r>
              <a:rPr lang="en-US" altLang="en-US" sz="2400" i="1" dirty="0" smtClean="0">
                <a:ea typeface="MS PGothic"/>
              </a:rPr>
              <a:t>Continuous </a:t>
            </a:r>
            <a:r>
              <a:rPr lang="en-US" altLang="en-US" sz="2400" i="1" dirty="0">
                <a:ea typeface="MS PGothic"/>
              </a:rPr>
              <a:t>reference time-scale - whether by the modification of </a:t>
            </a:r>
            <a:r>
              <a:rPr lang="en-US" altLang="en-US" sz="2400" i="1" dirty="0" smtClean="0">
                <a:ea typeface="MS PGothic"/>
              </a:rPr>
              <a:t>UTC </a:t>
            </a:r>
            <a:r>
              <a:rPr lang="en-US" altLang="en-US" sz="2400" i="1" dirty="0">
                <a:ea typeface="MS PGothic"/>
              </a:rPr>
              <a:t>or some other method</a:t>
            </a:r>
            <a:endParaRPr lang="en-US" sz="2400" dirty="0"/>
          </a:p>
        </p:txBody>
      </p:sp>
      <p:sp>
        <p:nvSpPr>
          <p:cNvPr id="3" name="Content Placeholder 2"/>
          <p:cNvSpPr>
            <a:spLocks noGrp="1"/>
          </p:cNvSpPr>
          <p:nvPr>
            <p:ph idx="1"/>
          </p:nvPr>
        </p:nvSpPr>
        <p:spPr/>
        <p:txBody>
          <a:bodyPr>
            <a:normAutofit fontScale="92500"/>
          </a:bodyPr>
          <a:lstStyle/>
          <a:p>
            <a:r>
              <a:rPr lang="en-US" sz="3200" b="1" dirty="0" smtClean="0"/>
              <a:t>DIAP:</a:t>
            </a:r>
            <a:r>
              <a:rPr lang="en-US" sz="3200" dirty="0" smtClean="0"/>
              <a:t> USA</a:t>
            </a:r>
            <a:r>
              <a:rPr lang="en-US" sz="3200" dirty="0"/>
              <a:t>/[URG</a:t>
            </a:r>
            <a:r>
              <a:rPr lang="en-US" sz="3200" dirty="0" smtClean="0"/>
              <a:t>]</a:t>
            </a:r>
            <a:endParaRPr lang="en-US" sz="3200" dirty="0"/>
          </a:p>
          <a:p>
            <a:pPr lvl="1"/>
            <a:r>
              <a:rPr lang="en-US" sz="2400" dirty="0"/>
              <a:t>MOD No. 1.14 – The Coordinated Universal Time (UTC) definition would now read: Time scale, based on the second (SI) </a:t>
            </a:r>
            <a:r>
              <a:rPr lang="en-US" sz="2400" u="sng" dirty="0"/>
              <a:t>and maintained by the Bureau International de </a:t>
            </a:r>
            <a:r>
              <a:rPr lang="en-US" sz="2400" u="sng" dirty="0" err="1"/>
              <a:t>Poids</a:t>
            </a:r>
            <a:r>
              <a:rPr lang="en-US" sz="2400" u="sng" dirty="0"/>
              <a:t> et </a:t>
            </a:r>
            <a:r>
              <a:rPr lang="en-US" sz="2400" u="sng" dirty="0" err="1"/>
              <a:t>Mesures</a:t>
            </a:r>
            <a:r>
              <a:rPr lang="en-US" sz="2400" u="sng" dirty="0"/>
              <a:t> (BIPM, that forms the basis for the coordinated dissemination of standard frequencies and time signals.</a:t>
            </a:r>
            <a:endParaRPr lang="en-US" sz="2400" dirty="0"/>
          </a:p>
          <a:p>
            <a:pPr lvl="1"/>
            <a:r>
              <a:rPr lang="en-US" sz="2400" dirty="0"/>
              <a:t>MOD No. 2.5 – Consequential change</a:t>
            </a:r>
          </a:p>
          <a:p>
            <a:pPr lvl="1"/>
            <a:r>
              <a:rPr lang="en-US" sz="2400" dirty="0"/>
              <a:t>MOD Article 59 – Consequential change</a:t>
            </a:r>
          </a:p>
          <a:p>
            <a:pPr lvl="1"/>
            <a:r>
              <a:rPr lang="en-US" sz="2400" dirty="0"/>
              <a:t>ADD Resolution [AAA] – to establish January 1, 2022 as the date of entry into force of the modified provisions </a:t>
            </a:r>
            <a:r>
              <a:rPr lang="en-US" sz="2400" dirty="0" smtClean="0"/>
              <a:t>to </a:t>
            </a:r>
            <a:r>
              <a:rPr lang="en-US" sz="2400" dirty="0"/>
              <a:t>provide a transition period for the elimination of leap seconds</a:t>
            </a:r>
          </a:p>
          <a:p>
            <a:pPr lvl="1"/>
            <a:r>
              <a:rPr lang="en-US" sz="2400" dirty="0"/>
              <a:t>SUP Resolution 653</a:t>
            </a:r>
            <a:endParaRPr lang="en-US" sz="2800" dirty="0"/>
          </a:p>
        </p:txBody>
      </p:sp>
      <p:sp>
        <p:nvSpPr>
          <p:cNvPr id="4" name="Slide Number Placeholder 3"/>
          <p:cNvSpPr>
            <a:spLocks noGrp="1"/>
          </p:cNvSpPr>
          <p:nvPr>
            <p:ph type="sldNum" sz="quarter" idx="12"/>
          </p:nvPr>
        </p:nvSpPr>
        <p:spPr/>
        <p:txBody>
          <a:bodyPr/>
          <a:lstStyle/>
          <a:p>
            <a:fld id="{369A7AB8-C288-4B6D-983D-9C88E091BD8F}" type="slidenum">
              <a:rPr lang="en-US" smtClean="0"/>
              <a:t>19</a:t>
            </a:fld>
            <a:endParaRPr lang="en-US"/>
          </a:p>
        </p:txBody>
      </p:sp>
    </p:spTree>
    <p:extLst>
      <p:ext uri="{BB962C8B-B14F-4D97-AF65-F5344CB8AC3E}">
        <p14:creationId xmlns:p14="http://schemas.microsoft.com/office/powerpoint/2010/main" val="276649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“WRC Cycle”</a:t>
            </a:r>
            <a:endParaRPr lang="en-US" dirty="0"/>
          </a:p>
        </p:txBody>
      </p:sp>
      <p:sp>
        <p:nvSpPr>
          <p:cNvPr id="5" name="Slide Number Placeholder 4"/>
          <p:cNvSpPr>
            <a:spLocks noGrp="1"/>
          </p:cNvSpPr>
          <p:nvPr>
            <p:ph type="sldNum" sz="quarter" idx="12"/>
          </p:nvPr>
        </p:nvSpPr>
        <p:spPr>
          <a:xfrm>
            <a:off x="6553200" y="6328300"/>
            <a:ext cx="2133600" cy="365125"/>
          </a:xfrm>
        </p:spPr>
        <p:txBody>
          <a:bodyPr/>
          <a:lstStyle/>
          <a:p>
            <a:fld id="{EFF71948-E2E2-6041-95DB-4C03EE5F2F12}" type="slidenum">
              <a:rPr lang="en-US" smtClean="0"/>
              <a:pPr/>
              <a:t>2</a:t>
            </a:fld>
            <a:endParaRPr lang="en-US"/>
          </a:p>
        </p:txBody>
      </p:sp>
      <p:grpSp>
        <p:nvGrpSpPr>
          <p:cNvPr id="16" name="Group 15"/>
          <p:cNvGrpSpPr/>
          <p:nvPr/>
        </p:nvGrpSpPr>
        <p:grpSpPr>
          <a:xfrm>
            <a:off x="1371600" y="1454485"/>
            <a:ext cx="5791200" cy="4800625"/>
            <a:chOff x="1371600" y="1969610"/>
            <a:chExt cx="5791200" cy="4800625"/>
          </a:xfrm>
        </p:grpSpPr>
        <p:sp>
          <p:nvSpPr>
            <p:cNvPr id="7" name="Curved Left Arrow 6"/>
            <p:cNvSpPr/>
            <p:nvPr/>
          </p:nvSpPr>
          <p:spPr>
            <a:xfrm>
              <a:off x="4495800" y="2198235"/>
              <a:ext cx="2667000" cy="4572000"/>
            </a:xfrm>
            <a:prstGeom prst="curvedLeftArrow">
              <a:avLst/>
            </a:prstGeom>
            <a:solidFill>
              <a:srgbClr val="0F6FC6">
                <a:alpha val="50196"/>
              </a:srgbClr>
            </a:solidFill>
            <a:ln>
              <a:solidFill>
                <a:srgbClr val="085091">
                  <a:alpha val="85882"/>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8" name="Curved Left Arrow 7"/>
            <p:cNvSpPr/>
            <p:nvPr/>
          </p:nvSpPr>
          <p:spPr>
            <a:xfrm flipH="1" flipV="1">
              <a:off x="1371600" y="1969610"/>
              <a:ext cx="2667000" cy="4572000"/>
            </a:xfrm>
            <a:prstGeom prst="curvedLeftArrow">
              <a:avLst/>
            </a:prstGeom>
            <a:solidFill>
              <a:srgbClr val="0F6FC6">
                <a:alpha val="50196"/>
              </a:srgbClr>
            </a:solidFill>
            <a:ln>
              <a:solidFill>
                <a:srgbClr val="085091">
                  <a:alpha val="85882"/>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9" name="TextBox 8"/>
          <p:cNvSpPr txBox="1"/>
          <p:nvPr/>
        </p:nvSpPr>
        <p:spPr>
          <a:xfrm>
            <a:off x="5029200" y="2502588"/>
            <a:ext cx="3962400" cy="1692275"/>
          </a:xfrm>
          <a:prstGeom prst="rect">
            <a:avLst/>
          </a:prstGeom>
          <a:noFill/>
          <a:effectLst>
            <a:outerShdw blurRad="50800" dist="38100" dir="2700000" algn="tl" rotWithShape="0">
              <a:schemeClr val="bg1"/>
            </a:outerShdw>
          </a:effectLst>
        </p:spPr>
        <p:txBody>
          <a:bodyPr>
            <a:spAutoFit/>
          </a:bodyPr>
          <a:lstStyle/>
          <a:p>
            <a:pPr>
              <a:defRPr/>
            </a:pPr>
            <a:r>
              <a:rPr lang="en-US" dirty="0"/>
              <a:t>Conference Preparatory Meeting (CPMYY-1)</a:t>
            </a:r>
          </a:p>
          <a:p>
            <a:pPr marL="228600" indent="-228600">
              <a:buFont typeface="Arial" pitchFamily="34" charset="0"/>
              <a:buChar char="•"/>
              <a:defRPr/>
            </a:pPr>
            <a:r>
              <a:rPr lang="en-US" sz="1600" dirty="0"/>
              <a:t>Identifies Responsible, Contributing and Interested groups responsible to conduct  </a:t>
            </a:r>
            <a:r>
              <a:rPr lang="en-US" sz="1600" u="sng" dirty="0"/>
              <a:t>technical</a:t>
            </a:r>
            <a:r>
              <a:rPr lang="en-US" sz="1600" dirty="0"/>
              <a:t> studies addressing WRC-YY Agenda Items</a:t>
            </a:r>
          </a:p>
        </p:txBody>
      </p:sp>
      <p:sp>
        <p:nvSpPr>
          <p:cNvPr id="10" name="TextBox 9"/>
          <p:cNvSpPr txBox="1"/>
          <p:nvPr/>
        </p:nvSpPr>
        <p:spPr>
          <a:xfrm>
            <a:off x="4341570" y="4680505"/>
            <a:ext cx="4650030" cy="1200329"/>
          </a:xfrm>
          <a:prstGeom prst="rect">
            <a:avLst/>
          </a:prstGeom>
          <a:noFill/>
          <a:effectLst>
            <a:outerShdw blurRad="50800" dist="38100" dir="2700000" algn="tl" rotWithShape="0">
              <a:schemeClr val="bg1"/>
            </a:outerShdw>
          </a:effectLst>
        </p:spPr>
        <p:txBody>
          <a:bodyPr wrap="square">
            <a:spAutoFit/>
          </a:bodyPr>
          <a:lstStyle/>
          <a:p>
            <a:pPr>
              <a:defRPr/>
            </a:pPr>
            <a:r>
              <a:rPr lang="en-US" dirty="0"/>
              <a:t>3</a:t>
            </a:r>
            <a:r>
              <a:rPr lang="en-US" i="1" dirty="0"/>
              <a:t>ish</a:t>
            </a:r>
            <a:r>
              <a:rPr lang="en-US" dirty="0"/>
              <a:t> Years </a:t>
            </a:r>
            <a:r>
              <a:rPr lang="en-US" dirty="0" smtClean="0"/>
              <a:t>of:</a:t>
            </a:r>
          </a:p>
          <a:p>
            <a:pPr marL="285750" indent="-285750">
              <a:buFont typeface="Arial" panose="020B0604020202020204" pitchFamily="34" charset="0"/>
              <a:buChar char="•"/>
              <a:defRPr/>
            </a:pPr>
            <a:r>
              <a:rPr lang="en-US" dirty="0" smtClean="0"/>
              <a:t>Study </a:t>
            </a:r>
            <a:r>
              <a:rPr lang="en-US" dirty="0"/>
              <a:t>by Responsible &amp; Contributing </a:t>
            </a:r>
            <a:r>
              <a:rPr lang="en-US" dirty="0" smtClean="0"/>
              <a:t>Groups</a:t>
            </a:r>
          </a:p>
          <a:p>
            <a:pPr marL="285750" indent="-285750">
              <a:buFont typeface="Arial" panose="020B0604020202020204" pitchFamily="34" charset="0"/>
              <a:buChar char="•"/>
              <a:defRPr/>
            </a:pPr>
            <a:r>
              <a:rPr lang="en-US" dirty="0" smtClean="0"/>
              <a:t>Developing National &amp; Multi-national Views, Positions, and Proposals</a:t>
            </a:r>
            <a:endParaRPr lang="en-US" dirty="0"/>
          </a:p>
        </p:txBody>
      </p:sp>
      <p:sp>
        <p:nvSpPr>
          <p:cNvPr id="11" name="TextBox 10"/>
          <p:cNvSpPr txBox="1"/>
          <p:nvPr/>
        </p:nvSpPr>
        <p:spPr>
          <a:xfrm>
            <a:off x="685800" y="4823513"/>
            <a:ext cx="3352800" cy="1692275"/>
          </a:xfrm>
          <a:prstGeom prst="rect">
            <a:avLst/>
          </a:prstGeom>
          <a:noFill/>
          <a:effectLst>
            <a:outerShdw blurRad="50800" dist="38100" dir="2700000" algn="tl" rotWithShape="0">
              <a:schemeClr val="bg1"/>
            </a:outerShdw>
          </a:effectLst>
        </p:spPr>
        <p:txBody>
          <a:bodyPr>
            <a:spAutoFit/>
          </a:bodyPr>
          <a:lstStyle/>
          <a:p>
            <a:pPr>
              <a:defRPr/>
            </a:pPr>
            <a:r>
              <a:rPr lang="en-US" dirty="0"/>
              <a:t>Conference Preparatory Meeting (CPMYY-2)</a:t>
            </a:r>
          </a:p>
          <a:p>
            <a:pPr marL="228600" indent="-228600">
              <a:buFont typeface="Arial" pitchFamily="34" charset="0"/>
              <a:buChar char="•"/>
              <a:defRPr/>
            </a:pPr>
            <a:r>
              <a:rPr lang="en-US" sz="1600" dirty="0"/>
              <a:t>Creates Report of Study Results and Possible Regulatory Methods to Resolve Agenda Items</a:t>
            </a:r>
          </a:p>
        </p:txBody>
      </p:sp>
      <p:sp>
        <p:nvSpPr>
          <p:cNvPr id="12" name="TextBox 11"/>
          <p:cNvSpPr txBox="1"/>
          <p:nvPr/>
        </p:nvSpPr>
        <p:spPr>
          <a:xfrm>
            <a:off x="304800" y="2502588"/>
            <a:ext cx="3429000" cy="1938337"/>
          </a:xfrm>
          <a:prstGeom prst="rect">
            <a:avLst/>
          </a:prstGeom>
          <a:noFill/>
          <a:effectLst>
            <a:outerShdw blurRad="50800" dist="38100" dir="2700000" algn="tl" rotWithShape="0">
              <a:schemeClr val="bg1"/>
            </a:outerShdw>
          </a:effectLst>
        </p:spPr>
        <p:txBody>
          <a:bodyPr>
            <a:spAutoFit/>
          </a:bodyPr>
          <a:lstStyle/>
          <a:p>
            <a:pPr>
              <a:defRPr/>
            </a:pPr>
            <a:r>
              <a:rPr lang="en-US" dirty="0"/>
              <a:t>Radiocommunication Assembly (RA-YY)</a:t>
            </a:r>
          </a:p>
          <a:p>
            <a:pPr marL="231775" indent="-231775">
              <a:buFont typeface="Arial" pitchFamily="34" charset="0"/>
              <a:buChar char="•"/>
              <a:defRPr/>
            </a:pPr>
            <a:r>
              <a:rPr lang="en-US" sz="1600" dirty="0"/>
              <a:t> Elects Chairs/Vice-Chairs for next WRC Study Cycle</a:t>
            </a:r>
          </a:p>
          <a:p>
            <a:pPr marL="231775" indent="-231775">
              <a:buFont typeface="Arial" pitchFamily="34" charset="0"/>
              <a:buChar char="•"/>
              <a:defRPr/>
            </a:pPr>
            <a:r>
              <a:rPr lang="en-US" sz="1600" dirty="0"/>
              <a:t>Finalizes any remaining Recommendations/Reports resulting from Studies</a:t>
            </a:r>
          </a:p>
        </p:txBody>
      </p:sp>
      <p:sp>
        <p:nvSpPr>
          <p:cNvPr id="13" name="Rounded Rectangle 12"/>
          <p:cNvSpPr/>
          <p:nvPr/>
        </p:nvSpPr>
        <p:spPr>
          <a:xfrm>
            <a:off x="152400" y="1316725"/>
            <a:ext cx="8763000" cy="3276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Box 17"/>
          <p:cNvSpPr txBox="1">
            <a:spLocks noChangeArrowheads="1"/>
          </p:cNvSpPr>
          <p:nvPr/>
        </p:nvSpPr>
        <p:spPr bwMode="auto">
          <a:xfrm>
            <a:off x="6223415" y="4255188"/>
            <a:ext cx="24913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Tahoma" pitchFamily="34" charset="0"/>
              </a:defRPr>
            </a:lvl1pPr>
            <a:lvl2pPr marL="742950" indent="-285750" eaLnBrk="0" hangingPunct="0">
              <a:defRPr kumimoji="1" sz="2000">
                <a:solidFill>
                  <a:schemeClr val="tx1"/>
                </a:solidFill>
                <a:latin typeface="Tahoma" pitchFamily="34" charset="0"/>
              </a:defRPr>
            </a:lvl2pPr>
            <a:lvl3pPr marL="1143000" indent="-228600" eaLnBrk="0" hangingPunct="0">
              <a:defRPr kumimoji="1" sz="2000">
                <a:solidFill>
                  <a:schemeClr val="tx1"/>
                </a:solidFill>
                <a:latin typeface="Tahoma" pitchFamily="34" charset="0"/>
              </a:defRPr>
            </a:lvl3pPr>
            <a:lvl4pPr marL="1600200" indent="-228600" eaLnBrk="0" hangingPunct="0">
              <a:defRPr kumimoji="1" sz="2000">
                <a:solidFill>
                  <a:schemeClr val="tx1"/>
                </a:solidFill>
                <a:latin typeface="Tahoma" pitchFamily="34" charset="0"/>
              </a:defRPr>
            </a:lvl4pPr>
            <a:lvl5pPr marL="2057400" indent="-228600" eaLnBrk="0" hangingPunct="0">
              <a:defRPr kumimoji="1" sz="2000">
                <a:solidFill>
                  <a:schemeClr val="tx1"/>
                </a:solidFill>
                <a:latin typeface="Tahoma" pitchFamily="34" charset="0"/>
              </a:defRPr>
            </a:lvl5pPr>
            <a:lvl6pPr marL="2514600" indent="-228600" eaLnBrk="0" fontAlgn="base" hangingPunct="0">
              <a:spcBef>
                <a:spcPct val="0"/>
              </a:spcBef>
              <a:spcAft>
                <a:spcPct val="0"/>
              </a:spcAft>
              <a:defRPr kumimoji="1" sz="2000">
                <a:solidFill>
                  <a:schemeClr val="tx1"/>
                </a:solidFill>
                <a:latin typeface="Tahoma" pitchFamily="34" charset="0"/>
              </a:defRPr>
            </a:lvl6pPr>
            <a:lvl7pPr marL="2971800" indent="-228600" eaLnBrk="0" fontAlgn="base" hangingPunct="0">
              <a:spcBef>
                <a:spcPct val="0"/>
              </a:spcBef>
              <a:spcAft>
                <a:spcPct val="0"/>
              </a:spcAft>
              <a:defRPr kumimoji="1" sz="2000">
                <a:solidFill>
                  <a:schemeClr val="tx1"/>
                </a:solidFill>
                <a:latin typeface="Tahoma" pitchFamily="34" charset="0"/>
              </a:defRPr>
            </a:lvl7pPr>
            <a:lvl8pPr marL="3429000" indent="-228600" eaLnBrk="0" fontAlgn="base" hangingPunct="0">
              <a:spcBef>
                <a:spcPct val="0"/>
              </a:spcBef>
              <a:spcAft>
                <a:spcPct val="0"/>
              </a:spcAft>
              <a:defRPr kumimoji="1" sz="2000">
                <a:solidFill>
                  <a:schemeClr val="tx1"/>
                </a:solidFill>
                <a:latin typeface="Tahoma" pitchFamily="34" charset="0"/>
              </a:defRPr>
            </a:lvl8pPr>
            <a:lvl9pPr marL="3886200" indent="-228600" eaLnBrk="0" fontAlgn="base" hangingPunct="0">
              <a:spcBef>
                <a:spcPct val="0"/>
              </a:spcBef>
              <a:spcAft>
                <a:spcPct val="0"/>
              </a:spcAft>
              <a:defRPr kumimoji="1" sz="2000">
                <a:solidFill>
                  <a:schemeClr val="tx1"/>
                </a:solidFill>
                <a:latin typeface="Tahoma" pitchFamily="34" charset="0"/>
              </a:defRPr>
            </a:lvl9pPr>
          </a:lstStyle>
          <a:p>
            <a:pPr eaLnBrk="1" hangingPunct="1"/>
            <a:r>
              <a:rPr lang="en-US" sz="1600" b="1" dirty="0">
                <a:solidFill>
                  <a:srgbClr val="FF0000"/>
                </a:solidFill>
                <a:effectLst>
                  <a:outerShdw blurRad="50800" dist="38100" dir="3600000" algn="ctr" rotWithShape="0">
                    <a:srgbClr val="000000">
                      <a:alpha val="93000"/>
                    </a:srgbClr>
                  </a:outerShdw>
                </a:effectLst>
              </a:rPr>
              <a:t>Five-and-a-half weeks</a:t>
            </a:r>
          </a:p>
        </p:txBody>
      </p:sp>
      <p:sp>
        <p:nvSpPr>
          <p:cNvPr id="15" name="TextBox 14"/>
          <p:cNvSpPr txBox="1"/>
          <p:nvPr/>
        </p:nvSpPr>
        <p:spPr>
          <a:xfrm>
            <a:off x="1730030" y="1339270"/>
            <a:ext cx="6795220" cy="1138773"/>
          </a:xfrm>
          <a:prstGeom prst="rect">
            <a:avLst/>
          </a:prstGeom>
          <a:noFill/>
          <a:effectLst>
            <a:outerShdw blurRad="50800" dist="38100" dir="2700000" algn="tl" rotWithShape="0">
              <a:schemeClr val="bg1"/>
            </a:outerShdw>
          </a:effectLst>
        </p:spPr>
        <p:txBody>
          <a:bodyPr wrap="square">
            <a:spAutoFit/>
          </a:bodyPr>
          <a:lstStyle/>
          <a:p>
            <a:pPr>
              <a:defRPr/>
            </a:pPr>
            <a:r>
              <a:rPr lang="en-US" sz="2800" b="1" dirty="0" smtClean="0"/>
              <a:t>World Radiocommunication Conference-XX</a:t>
            </a:r>
            <a:endParaRPr lang="en-US" sz="2800" b="1" dirty="0"/>
          </a:p>
          <a:p>
            <a:pPr marL="228600" indent="-228600">
              <a:buFont typeface="Arial" pitchFamily="34" charset="0"/>
              <a:buChar char="•"/>
              <a:defRPr/>
            </a:pPr>
            <a:r>
              <a:rPr lang="en-US" sz="2000" b="1" dirty="0"/>
              <a:t>~20+ “Agenda Items” Renegotiated</a:t>
            </a:r>
          </a:p>
          <a:p>
            <a:pPr marL="228600" indent="-228600">
              <a:buFont typeface="Arial" pitchFamily="34" charset="0"/>
              <a:buChar char="•"/>
              <a:defRPr/>
            </a:pPr>
            <a:r>
              <a:rPr lang="en-US" sz="2000" b="1" dirty="0"/>
              <a:t>“Agenda Items”  for WRC-YY Decided</a:t>
            </a:r>
          </a:p>
        </p:txBody>
      </p:sp>
      <p:grpSp>
        <p:nvGrpSpPr>
          <p:cNvPr id="4" name="Group 3"/>
          <p:cNvGrpSpPr/>
          <p:nvPr/>
        </p:nvGrpSpPr>
        <p:grpSpPr>
          <a:xfrm>
            <a:off x="2676150" y="3672068"/>
            <a:ext cx="2624800" cy="683270"/>
            <a:chOff x="572602" y="4424465"/>
            <a:chExt cx="2624800" cy="683270"/>
          </a:xfrm>
        </p:grpSpPr>
        <p:sp>
          <p:nvSpPr>
            <p:cNvPr id="18" name="TextBox 17"/>
            <p:cNvSpPr txBox="1"/>
            <p:nvPr/>
          </p:nvSpPr>
          <p:spPr>
            <a:xfrm>
              <a:off x="950312" y="4738403"/>
              <a:ext cx="2247090" cy="369332"/>
            </a:xfrm>
            <a:prstGeom prst="rect">
              <a:avLst/>
            </a:prstGeom>
            <a:noFill/>
            <a:effectLst>
              <a:outerShdw blurRad="63500" dist="38100" dir="2700000" sx="95000" sy="95000" algn="tl" rotWithShape="0">
                <a:srgbClr val="002060">
                  <a:alpha val="95000"/>
                </a:srgbClr>
              </a:outerShdw>
            </a:effectLst>
          </p:spPr>
          <p:txBody>
            <a:bodyPr wrap="none" rtlCol="0">
              <a:spAutoFit/>
            </a:bodyPr>
            <a:lstStyle/>
            <a:p>
              <a:r>
                <a:rPr lang="en-US" b="1" dirty="0" smtClean="0">
                  <a:solidFill>
                    <a:srgbClr val="FF0000"/>
                  </a:solidFill>
                  <a:effectLst>
                    <a:outerShdw blurRad="50800" dist="38100" dir="3600000" algn="ctr" rotWithShape="0">
                      <a:srgbClr val="000000">
                        <a:alpha val="78000"/>
                      </a:srgbClr>
                    </a:outerShdw>
                  </a:effectLst>
                </a:rPr>
                <a:t>You are almost here…</a:t>
              </a:r>
              <a:endParaRPr lang="en-US" b="1" dirty="0">
                <a:solidFill>
                  <a:srgbClr val="FF0000"/>
                </a:solidFill>
                <a:effectLst>
                  <a:outerShdw blurRad="50800" dist="38100" dir="3600000" algn="ctr" rotWithShape="0">
                    <a:srgbClr val="000000">
                      <a:alpha val="78000"/>
                    </a:srgbClr>
                  </a:outerShdw>
                </a:effectLst>
              </a:endParaRPr>
            </a:p>
          </p:txBody>
        </p:sp>
        <p:sp>
          <p:nvSpPr>
            <p:cNvPr id="19" name="Up Arrow 18"/>
            <p:cNvSpPr/>
            <p:nvPr/>
          </p:nvSpPr>
          <p:spPr>
            <a:xfrm rot="18097292">
              <a:off x="834540" y="4162527"/>
              <a:ext cx="228600" cy="752475"/>
            </a:xfrm>
            <a:prstGeom prst="upArrow">
              <a:avLst/>
            </a:prstGeom>
            <a:solidFill>
              <a:srgbClr val="FF0000"/>
            </a:solidFill>
            <a:ln>
              <a:noFill/>
            </a:ln>
            <a:effectLst>
              <a:outerShdw blurRad="63500" dist="38100" dir="2700000" algn="tl" rotWithShape="0">
                <a:srgbClr val="002060">
                  <a:alpha val="9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977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altLang="en-US" b="1" dirty="0">
                <a:ea typeface="MS PGothic"/>
              </a:rPr>
              <a:t>Agenda Item 1.17:  </a:t>
            </a:r>
            <a:r>
              <a:rPr lang="en-US" altLang="en-US" b="1" i="1" dirty="0">
                <a:ea typeface="MS PGothic"/>
              </a:rPr>
              <a:t>Wireless </a:t>
            </a:r>
            <a:r>
              <a:rPr lang="en-US" altLang="en-US" b="1" i="1" dirty="0" smtClean="0">
                <a:ea typeface="MS PGothic"/>
              </a:rPr>
              <a:t>avionics</a:t>
            </a:r>
            <a:br>
              <a:rPr lang="en-US" altLang="en-US" b="1" i="1" dirty="0" smtClean="0">
                <a:ea typeface="MS PGothic"/>
              </a:rPr>
            </a:br>
            <a:r>
              <a:rPr lang="en-US" altLang="en-US" b="1" i="1" dirty="0" smtClean="0">
                <a:ea typeface="MS PGothic"/>
              </a:rPr>
              <a:t> </a:t>
            </a:r>
            <a:r>
              <a:rPr lang="en-US" altLang="en-US" b="1" i="1" dirty="0">
                <a:ea typeface="MS PGothic"/>
              </a:rPr>
              <a:t>intra-communications</a:t>
            </a:r>
            <a:endParaRPr lang="en-US" b="1" dirty="0"/>
          </a:p>
        </p:txBody>
      </p:sp>
      <p:sp>
        <p:nvSpPr>
          <p:cNvPr id="3" name="Content Placeholder 2"/>
          <p:cNvSpPr>
            <a:spLocks noGrp="1"/>
          </p:cNvSpPr>
          <p:nvPr>
            <p:ph idx="1"/>
          </p:nvPr>
        </p:nvSpPr>
        <p:spPr/>
        <p:txBody>
          <a:bodyPr>
            <a:normAutofit/>
          </a:bodyPr>
          <a:lstStyle/>
          <a:p>
            <a:r>
              <a:rPr lang="en-US" sz="3200" b="1" dirty="0"/>
              <a:t>IA</a:t>
            </a:r>
            <a:r>
              <a:rPr lang="en-CA" sz="3200" b="1" dirty="0" smtClean="0"/>
              <a:t>P: </a:t>
            </a:r>
            <a:r>
              <a:rPr lang="en-CA" sz="3200" dirty="0" smtClean="0"/>
              <a:t>ARG/B/CAN/CTR/CLM/DOM/EQA/GTM/</a:t>
            </a:r>
            <a:br>
              <a:rPr lang="en-CA" sz="3200" dirty="0" smtClean="0"/>
            </a:br>
            <a:r>
              <a:rPr lang="en-CA" sz="3200" dirty="0" smtClean="0"/>
              <a:t>MEX/NCG/PNR</a:t>
            </a:r>
            <a:r>
              <a:rPr lang="en-CA" sz="3200" dirty="0"/>
              <a:t>/ </a:t>
            </a:r>
            <a:r>
              <a:rPr lang="en-CA" sz="3200" dirty="0" smtClean="0"/>
              <a:t>SLV/USA/URG</a:t>
            </a:r>
            <a:endParaRPr lang="en-US" sz="3200" dirty="0"/>
          </a:p>
          <a:p>
            <a:pPr lvl="1"/>
            <a:r>
              <a:rPr lang="en-GB" sz="2400" dirty="0"/>
              <a:t>ADD footnote to the Table of Frequency Allocations (4 200-4 400 MHz) allowing the provision of wireless avionics </a:t>
            </a:r>
            <a:r>
              <a:rPr lang="en-GB" sz="2400" dirty="0" smtClean="0"/>
              <a:t>intra-communications (WAIC) </a:t>
            </a:r>
            <a:endParaRPr lang="en-US" sz="2400" dirty="0"/>
          </a:p>
          <a:p>
            <a:pPr lvl="1"/>
            <a:r>
              <a:rPr lang="en-GB" sz="2400" dirty="0"/>
              <a:t>ADD footnote specifying </a:t>
            </a:r>
            <a:r>
              <a:rPr lang="en-US" sz="2400" dirty="0"/>
              <a:t> that passive sensing in the Earth exploration-satellite and space research services may be allocated on a secondary basis (maintaining the current allowance of these services), and that no protection is afforded to these services</a:t>
            </a:r>
          </a:p>
          <a:p>
            <a:pPr indent="0">
              <a:buNone/>
            </a:pPr>
            <a:endParaRPr lang="en-US" dirty="0"/>
          </a:p>
        </p:txBody>
      </p:sp>
      <p:sp>
        <p:nvSpPr>
          <p:cNvPr id="4" name="Slide Number Placeholder 3"/>
          <p:cNvSpPr>
            <a:spLocks noGrp="1"/>
          </p:cNvSpPr>
          <p:nvPr>
            <p:ph type="sldNum" sz="quarter" idx="12"/>
          </p:nvPr>
        </p:nvSpPr>
        <p:spPr/>
        <p:txBody>
          <a:bodyPr/>
          <a:lstStyle/>
          <a:p>
            <a:fld id="{369A7AB8-C288-4B6D-983D-9C88E091BD8F}" type="slidenum">
              <a:rPr lang="en-US" smtClean="0"/>
              <a:t>20</a:t>
            </a:fld>
            <a:endParaRPr lang="en-US" dirty="0"/>
          </a:p>
        </p:txBody>
      </p:sp>
    </p:spTree>
    <p:extLst>
      <p:ext uri="{BB962C8B-B14F-4D97-AF65-F5344CB8AC3E}">
        <p14:creationId xmlns:p14="http://schemas.microsoft.com/office/powerpoint/2010/main" val="228986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2800" dirty="0">
                <a:ea typeface="MS PGothic"/>
              </a:rPr>
              <a:t>Agenda Item 1.18:  </a:t>
            </a:r>
            <a:r>
              <a:rPr lang="en-US" altLang="en-US" sz="2800" i="1" dirty="0">
                <a:ea typeface="MS PGothic"/>
              </a:rPr>
              <a:t>Radiolocation service for automotive applications in 77.5-78.0 GHz </a:t>
            </a:r>
            <a:endParaRPr lang="en-US" sz="2800" dirty="0"/>
          </a:p>
        </p:txBody>
      </p:sp>
      <p:sp>
        <p:nvSpPr>
          <p:cNvPr id="3" name="Content Placeholder 2"/>
          <p:cNvSpPr>
            <a:spLocks noGrp="1"/>
          </p:cNvSpPr>
          <p:nvPr>
            <p:ph idx="1"/>
          </p:nvPr>
        </p:nvSpPr>
        <p:spPr/>
        <p:txBody>
          <a:bodyPr/>
          <a:lstStyle/>
          <a:p>
            <a:r>
              <a:rPr lang="en-CA" sz="3200" b="1" dirty="0" smtClean="0"/>
              <a:t>PP: </a:t>
            </a:r>
            <a:r>
              <a:rPr lang="en-CA" sz="3200" dirty="0" smtClean="0"/>
              <a:t>USA</a:t>
            </a:r>
            <a:endParaRPr lang="en-US" sz="3200" dirty="0"/>
          </a:p>
          <a:p>
            <a:pPr lvl="1"/>
            <a:r>
              <a:rPr lang="en-US" sz="2400" dirty="0"/>
              <a:t>Support a primary allocation to the radiolocation service in the frequency band 77.5-78 GHz limited to short range radar surface applications, including automotive applications</a:t>
            </a:r>
            <a:endParaRPr lang="en-US" sz="2800" dirty="0"/>
          </a:p>
        </p:txBody>
      </p:sp>
      <p:sp>
        <p:nvSpPr>
          <p:cNvPr id="4" name="Slide Number Placeholder 3"/>
          <p:cNvSpPr>
            <a:spLocks noGrp="1"/>
          </p:cNvSpPr>
          <p:nvPr>
            <p:ph type="sldNum" sz="quarter" idx="12"/>
          </p:nvPr>
        </p:nvSpPr>
        <p:spPr/>
        <p:txBody>
          <a:bodyPr/>
          <a:lstStyle/>
          <a:p>
            <a:fld id="{369A7AB8-C288-4B6D-983D-9C88E091BD8F}" type="slidenum">
              <a:rPr lang="en-US" smtClean="0"/>
              <a:t>21</a:t>
            </a:fld>
            <a:endParaRPr lang="en-US"/>
          </a:p>
        </p:txBody>
      </p:sp>
    </p:spTree>
    <p:extLst>
      <p:ext uri="{BB962C8B-B14F-4D97-AF65-F5344CB8AC3E}">
        <p14:creationId xmlns:p14="http://schemas.microsoft.com/office/powerpoint/2010/main" val="175524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2800" b="1" dirty="0">
                <a:ea typeface="MS PGothic"/>
              </a:rPr>
              <a:t>Agenda Item 9.1.1:  </a:t>
            </a:r>
            <a:r>
              <a:rPr lang="en-US" altLang="en-US" sz="2800" b="1" i="1" dirty="0">
                <a:ea typeface="MS PGothic"/>
              </a:rPr>
              <a:t>Protection of </a:t>
            </a:r>
            <a:r>
              <a:rPr lang="en-US" altLang="en-US" sz="2800" b="1" i="1" dirty="0" smtClean="0">
                <a:ea typeface="MS PGothic"/>
              </a:rPr>
              <a:t>COSPAS/SARSAT </a:t>
            </a:r>
            <a:r>
              <a:rPr lang="en-US" altLang="en-US" sz="2800" b="1" i="1" dirty="0">
                <a:ea typeface="MS PGothic"/>
              </a:rPr>
              <a:t>in 406-406.1 MHz</a:t>
            </a:r>
            <a:endParaRPr lang="en-US" sz="2800" b="1" dirty="0"/>
          </a:p>
        </p:txBody>
      </p:sp>
      <p:sp>
        <p:nvSpPr>
          <p:cNvPr id="3" name="Content Placeholder 2"/>
          <p:cNvSpPr>
            <a:spLocks noGrp="1"/>
          </p:cNvSpPr>
          <p:nvPr>
            <p:ph idx="1"/>
          </p:nvPr>
        </p:nvSpPr>
        <p:spPr/>
        <p:txBody>
          <a:bodyPr/>
          <a:lstStyle/>
          <a:p>
            <a:r>
              <a:rPr lang="en-CA" sz="3200" b="1" dirty="0" smtClean="0"/>
              <a:t>IAP: </a:t>
            </a:r>
            <a:r>
              <a:rPr lang="en-CA" sz="3200" dirty="0" smtClean="0"/>
              <a:t>ARG/B/CAN/CHL/CLM/CTR/NCG/</a:t>
            </a:r>
            <a:br>
              <a:rPr lang="en-CA" sz="3200" dirty="0" smtClean="0"/>
            </a:br>
            <a:r>
              <a:rPr lang="en-CA" sz="3200" dirty="0" smtClean="0"/>
              <a:t>USA/URG</a:t>
            </a:r>
            <a:endParaRPr lang="en-US" sz="3200" dirty="0"/>
          </a:p>
          <a:p>
            <a:pPr lvl="1"/>
            <a:r>
              <a:rPr lang="en-US" sz="2400" dirty="0" smtClean="0"/>
              <a:t>MOD </a:t>
            </a:r>
            <a:r>
              <a:rPr lang="en-US" sz="2400" dirty="0"/>
              <a:t>Resolution 205 (WRC-12) to strongly recommend to administrations not to make new frequency assignments within the frequency bands 405.9-406.0 MHz and 406.1-406.2 MHz under the mobile and fixed services;</a:t>
            </a:r>
            <a:endParaRPr lang="en-US" sz="2800" dirty="0"/>
          </a:p>
        </p:txBody>
      </p:sp>
      <p:sp>
        <p:nvSpPr>
          <p:cNvPr id="4" name="Slide Number Placeholder 3"/>
          <p:cNvSpPr>
            <a:spLocks noGrp="1"/>
          </p:cNvSpPr>
          <p:nvPr>
            <p:ph type="sldNum" sz="quarter" idx="12"/>
          </p:nvPr>
        </p:nvSpPr>
        <p:spPr/>
        <p:txBody>
          <a:bodyPr/>
          <a:lstStyle/>
          <a:p>
            <a:fld id="{369A7AB8-C288-4B6D-983D-9C88E091BD8F}" type="slidenum">
              <a:rPr lang="en-US" smtClean="0"/>
              <a:t>22</a:t>
            </a:fld>
            <a:endParaRPr lang="en-US"/>
          </a:p>
        </p:txBody>
      </p:sp>
    </p:spTree>
    <p:extLst>
      <p:ext uri="{BB962C8B-B14F-4D97-AF65-F5344CB8AC3E}">
        <p14:creationId xmlns:p14="http://schemas.microsoft.com/office/powerpoint/2010/main" val="21329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2800" dirty="0">
                <a:ea typeface="MS PGothic"/>
              </a:rPr>
              <a:t>Agenda Item 9.1.8:  </a:t>
            </a:r>
            <a:r>
              <a:rPr lang="en-CA" altLang="en-US" sz="2800" dirty="0" smtClean="0">
                <a:ea typeface="MS PGothic"/>
              </a:rPr>
              <a:t/>
            </a:r>
            <a:br>
              <a:rPr lang="en-CA" altLang="en-US" sz="2800" dirty="0" smtClean="0">
                <a:ea typeface="MS PGothic"/>
              </a:rPr>
            </a:br>
            <a:r>
              <a:rPr lang="en-US" altLang="en-US" sz="2800" i="1" dirty="0" smtClean="0">
                <a:ea typeface="MS PGothic"/>
              </a:rPr>
              <a:t>Regulatory </a:t>
            </a:r>
            <a:r>
              <a:rPr lang="en-US" altLang="en-US" sz="2800" i="1" dirty="0">
                <a:ea typeface="MS PGothic"/>
              </a:rPr>
              <a:t>aspects for </a:t>
            </a:r>
            <a:r>
              <a:rPr lang="en-US" altLang="en-US" sz="2800" i="1" dirty="0" err="1">
                <a:ea typeface="MS PGothic"/>
              </a:rPr>
              <a:t>nano</a:t>
            </a:r>
            <a:r>
              <a:rPr lang="en-US" altLang="en-US" sz="2800" i="1" dirty="0">
                <a:ea typeface="MS PGothic"/>
              </a:rPr>
              <a:t>- and </a:t>
            </a:r>
            <a:r>
              <a:rPr lang="en-US" altLang="en-US" sz="2800" i="1" dirty="0" err="1">
                <a:ea typeface="MS PGothic"/>
              </a:rPr>
              <a:t>picosatellites</a:t>
            </a:r>
            <a:r>
              <a:rPr lang="en-US" altLang="en-US" sz="2800" i="1" dirty="0">
                <a:ea typeface="MS PGothic"/>
              </a:rPr>
              <a:t> </a:t>
            </a:r>
            <a:endParaRPr lang="en-US" sz="2800" dirty="0"/>
          </a:p>
        </p:txBody>
      </p:sp>
      <p:sp>
        <p:nvSpPr>
          <p:cNvPr id="3" name="Content Placeholder 2"/>
          <p:cNvSpPr>
            <a:spLocks noGrp="1"/>
          </p:cNvSpPr>
          <p:nvPr>
            <p:ph idx="1"/>
          </p:nvPr>
        </p:nvSpPr>
        <p:spPr>
          <a:xfrm>
            <a:off x="381000" y="1371600"/>
            <a:ext cx="8458200" cy="4876800"/>
          </a:xfrm>
        </p:spPr>
        <p:txBody>
          <a:bodyPr>
            <a:normAutofit/>
          </a:bodyPr>
          <a:lstStyle/>
          <a:p>
            <a:pPr indent="-342900">
              <a:lnSpc>
                <a:spcPct val="120000"/>
              </a:lnSpc>
              <a:spcBef>
                <a:spcPts val="0"/>
              </a:spcBef>
            </a:pPr>
            <a:r>
              <a:rPr lang="en-US" sz="3200" b="1" dirty="0" smtClean="0"/>
              <a:t>DIAP:</a:t>
            </a:r>
            <a:r>
              <a:rPr lang="en-US" sz="3200" dirty="0" smtClean="0"/>
              <a:t> ARG/USA/URG </a:t>
            </a:r>
          </a:p>
          <a:p>
            <a:pPr lvl="1" indent="-342900">
              <a:lnSpc>
                <a:spcPct val="120000"/>
              </a:lnSpc>
              <a:spcBef>
                <a:spcPts val="0"/>
              </a:spcBef>
            </a:pPr>
            <a:r>
              <a:rPr lang="en-US" sz="2800" dirty="0" smtClean="0"/>
              <a:t>Supports </a:t>
            </a:r>
            <a:r>
              <a:rPr lang="en-US" sz="2800" u="sng" dirty="0"/>
              <a:t>NOC</a:t>
            </a:r>
            <a:r>
              <a:rPr lang="en-US" sz="2800" dirty="0"/>
              <a:t> to Articles 9 &amp; 11, SUP Res 757 and no WRC-19 Agenda Item as any filing issues can be addressed under the existing Agenda Item 7 at a future WRC.</a:t>
            </a:r>
            <a:endParaRPr lang="en-US" sz="3200" dirty="0"/>
          </a:p>
        </p:txBody>
      </p:sp>
      <p:sp>
        <p:nvSpPr>
          <p:cNvPr id="4" name="Slide Number Placeholder 3"/>
          <p:cNvSpPr>
            <a:spLocks noGrp="1"/>
          </p:cNvSpPr>
          <p:nvPr>
            <p:ph type="sldNum" sz="quarter" idx="12"/>
          </p:nvPr>
        </p:nvSpPr>
        <p:spPr/>
        <p:txBody>
          <a:bodyPr/>
          <a:lstStyle/>
          <a:p>
            <a:fld id="{369A7AB8-C288-4B6D-983D-9C88E091BD8F}" type="slidenum">
              <a:rPr lang="en-US" smtClean="0"/>
              <a:t>23</a:t>
            </a:fld>
            <a:endParaRPr lang="en-US"/>
          </a:p>
        </p:txBody>
      </p:sp>
    </p:spTree>
    <p:extLst>
      <p:ext uri="{BB962C8B-B14F-4D97-AF65-F5344CB8AC3E}">
        <p14:creationId xmlns:p14="http://schemas.microsoft.com/office/powerpoint/2010/main" val="300543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2400" b="1" dirty="0">
                <a:ea typeface="MS PGothic"/>
              </a:rPr>
              <a:t>Agenda Item 9.2: </a:t>
            </a:r>
            <a:r>
              <a:rPr lang="en-CA" altLang="en-US" sz="2400" i="1" dirty="0">
                <a:ea typeface="MS PGothic"/>
              </a:rPr>
              <a:t>Difficulties and inconsistencies encountered in the application of the Radio Regulations</a:t>
            </a:r>
            <a:endParaRPr lang="en-US" sz="2400" dirty="0"/>
          </a:p>
        </p:txBody>
      </p:sp>
      <p:sp>
        <p:nvSpPr>
          <p:cNvPr id="3" name="Content Placeholder 2"/>
          <p:cNvSpPr>
            <a:spLocks noGrp="1"/>
          </p:cNvSpPr>
          <p:nvPr>
            <p:ph idx="1"/>
          </p:nvPr>
        </p:nvSpPr>
        <p:spPr>
          <a:xfrm>
            <a:off x="152400" y="1219200"/>
            <a:ext cx="8839200" cy="4800600"/>
          </a:xfrm>
        </p:spPr>
        <p:txBody>
          <a:bodyPr>
            <a:normAutofit fontScale="92500" lnSpcReduction="10000"/>
          </a:bodyPr>
          <a:lstStyle/>
          <a:p>
            <a:pPr>
              <a:lnSpc>
                <a:spcPct val="120000"/>
              </a:lnSpc>
              <a:defRPr/>
            </a:pPr>
            <a:r>
              <a:rPr lang="en-US" altLang="en-US" sz="2400" dirty="0" smtClean="0"/>
              <a:t>Clarification of the use </a:t>
            </a:r>
            <a:r>
              <a:rPr lang="en-US" altLang="en-US" sz="2400" dirty="0"/>
              <a:t>of </a:t>
            </a:r>
            <a:r>
              <a:rPr lang="en-US" altLang="en-US" sz="2400" dirty="0" smtClean="0"/>
              <a:t>allocations to space research (deep space) in near-Earth applications (Re: interpretation of Nos. 5.460 and 5.465)</a:t>
            </a:r>
          </a:p>
          <a:p>
            <a:pPr lvl="1">
              <a:lnSpc>
                <a:spcPct val="120000"/>
              </a:lnSpc>
              <a:defRPr/>
            </a:pPr>
            <a:r>
              <a:rPr lang="en-US" altLang="en-US" sz="2000" dirty="0" smtClean="0"/>
              <a:t>NASA developed a U.S. contribution to the CPM (Document 36) proposing that this issue be addressed as part of AI 9.2 and has proposed two methods for addressing the issue in the RRs.  </a:t>
            </a:r>
          </a:p>
          <a:p>
            <a:pPr lvl="2">
              <a:lnSpc>
                <a:spcPct val="120000"/>
              </a:lnSpc>
              <a:defRPr/>
            </a:pPr>
            <a:r>
              <a:rPr lang="en-US" altLang="en-US" sz="1800" dirty="0"/>
              <a:t>Method </a:t>
            </a:r>
            <a:r>
              <a:rPr lang="en-US" altLang="en-US" sz="1800" dirty="0" smtClean="0"/>
              <a:t>A – M</a:t>
            </a:r>
            <a:r>
              <a:rPr lang="en-GB" sz="1800" dirty="0" err="1" smtClean="0"/>
              <a:t>odify</a:t>
            </a:r>
            <a:r>
              <a:rPr lang="en-GB" sz="1800" dirty="0" smtClean="0"/>
              <a:t> </a:t>
            </a:r>
            <a:r>
              <a:rPr lang="en-GB" sz="1800" dirty="0"/>
              <a:t>Article</a:t>
            </a:r>
            <a:r>
              <a:rPr lang="en-GB" sz="1800" b="1" dirty="0"/>
              <a:t> 4</a:t>
            </a:r>
            <a:r>
              <a:rPr lang="en-GB" sz="1800" dirty="0"/>
              <a:t> to add a new paragraph describing the permitted use of SRS (deep space) allocations near the Earth.</a:t>
            </a:r>
            <a:endParaRPr lang="en-US" sz="1800" dirty="0"/>
          </a:p>
          <a:p>
            <a:pPr lvl="2">
              <a:lnSpc>
                <a:spcPct val="120000"/>
              </a:lnSpc>
              <a:defRPr/>
            </a:pPr>
            <a:r>
              <a:rPr lang="en-US" altLang="en-US" sz="1800" dirty="0" smtClean="0"/>
              <a:t>Method B – Consider </a:t>
            </a:r>
            <a:r>
              <a:rPr lang="en-US" altLang="en-US" sz="1800" dirty="0"/>
              <a:t>possible change to definition for SRS (No. 1.55) and/or “deep space” </a:t>
            </a:r>
            <a:r>
              <a:rPr lang="en-US" altLang="en-US" sz="1800" dirty="0" smtClean="0"/>
              <a:t>(RR No</a:t>
            </a:r>
            <a:r>
              <a:rPr lang="en-US" altLang="en-US" sz="1800" dirty="0"/>
              <a:t>. </a:t>
            </a:r>
            <a:r>
              <a:rPr lang="en-US" altLang="en-US" sz="1800" b="1" dirty="0"/>
              <a:t>1.177</a:t>
            </a:r>
            <a:r>
              <a:rPr lang="en-US" altLang="en-US" sz="1800" dirty="0"/>
              <a:t>) </a:t>
            </a:r>
            <a:r>
              <a:rPr lang="en-US" altLang="en-US" sz="1800" dirty="0" smtClean="0"/>
              <a:t>to </a:t>
            </a:r>
            <a:r>
              <a:rPr lang="en-US" altLang="en-US" sz="1800" dirty="0"/>
              <a:t>clarify support for deep space missions during near-Earth phases</a:t>
            </a:r>
            <a:r>
              <a:rPr lang="en-US" altLang="en-US" sz="1800" dirty="0" smtClean="0"/>
              <a:t>.</a:t>
            </a:r>
          </a:p>
          <a:p>
            <a:pPr lvl="1">
              <a:lnSpc>
                <a:spcPct val="120000"/>
              </a:lnSpc>
              <a:defRPr/>
            </a:pPr>
            <a:r>
              <a:rPr lang="en-US" altLang="en-US" sz="2000" dirty="0" smtClean="0"/>
              <a:t>Issue was sent to the SC which referred it to the CPM</a:t>
            </a:r>
          </a:p>
          <a:p>
            <a:pPr lvl="1">
              <a:lnSpc>
                <a:spcPct val="120000"/>
              </a:lnSpc>
              <a:defRPr/>
            </a:pPr>
            <a:r>
              <a:rPr lang="en-US" altLang="en-US" sz="2000" dirty="0" smtClean="0"/>
              <a:t>Letter sent by Chair SG-7 to Director, BR.  </a:t>
            </a:r>
            <a:r>
              <a:rPr lang="en-US" altLang="en-US" sz="2000" dirty="0" err="1" smtClean="0"/>
              <a:t>Rancy</a:t>
            </a:r>
            <a:r>
              <a:rPr lang="en-US" altLang="en-US" sz="2000" dirty="0" smtClean="0"/>
              <a:t> has stated privately that this is not his issue to solve.  BR has no difficulty with interpretation.</a:t>
            </a:r>
            <a:endParaRPr lang="en-US" altLang="en-US" sz="2000" dirty="0"/>
          </a:p>
          <a:p>
            <a:endParaRPr lang="en-US" sz="3200" dirty="0"/>
          </a:p>
        </p:txBody>
      </p:sp>
      <p:sp>
        <p:nvSpPr>
          <p:cNvPr id="4" name="Slide Number Placeholder 3"/>
          <p:cNvSpPr>
            <a:spLocks noGrp="1"/>
          </p:cNvSpPr>
          <p:nvPr>
            <p:ph type="sldNum" sz="quarter" idx="12"/>
          </p:nvPr>
        </p:nvSpPr>
        <p:spPr/>
        <p:txBody>
          <a:bodyPr/>
          <a:lstStyle/>
          <a:p>
            <a:fld id="{369A7AB8-C288-4B6D-983D-9C88E091BD8F}" type="slidenum">
              <a:rPr lang="en-US" smtClean="0"/>
              <a:t>24</a:t>
            </a:fld>
            <a:endParaRPr lang="en-US"/>
          </a:p>
        </p:txBody>
      </p:sp>
    </p:spTree>
    <p:extLst>
      <p:ext uri="{BB962C8B-B14F-4D97-AF65-F5344CB8AC3E}">
        <p14:creationId xmlns:p14="http://schemas.microsoft.com/office/powerpoint/2010/main" val="49694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2800" b="1" dirty="0">
                <a:ea typeface="MS PGothic"/>
              </a:rPr>
              <a:t>Agenda Item 10</a:t>
            </a:r>
            <a:r>
              <a:rPr lang="en-CA" altLang="en-US" sz="2800" b="1" dirty="0" smtClean="0">
                <a:ea typeface="MS PGothic"/>
              </a:rPr>
              <a:t>:</a:t>
            </a:r>
            <a:br>
              <a:rPr lang="en-CA" altLang="en-US" sz="2800" b="1" dirty="0" smtClean="0">
                <a:ea typeface="MS PGothic"/>
              </a:rPr>
            </a:br>
            <a:r>
              <a:rPr lang="en-CA" altLang="en-US" sz="2800" b="1" dirty="0" smtClean="0">
                <a:ea typeface="MS PGothic"/>
              </a:rPr>
              <a:t> </a:t>
            </a:r>
            <a:r>
              <a:rPr lang="en-CA" altLang="en-US" sz="2800" b="1" i="1" dirty="0">
                <a:ea typeface="MS PGothic"/>
              </a:rPr>
              <a:t>Agenda Items for Future Conferences</a:t>
            </a:r>
            <a:endParaRPr lang="en-US" sz="2800" b="1" dirty="0"/>
          </a:p>
        </p:txBody>
      </p:sp>
      <p:sp>
        <p:nvSpPr>
          <p:cNvPr id="3" name="Content Placeholder 2"/>
          <p:cNvSpPr>
            <a:spLocks noGrp="1"/>
          </p:cNvSpPr>
          <p:nvPr>
            <p:ph idx="1"/>
          </p:nvPr>
        </p:nvSpPr>
        <p:spPr/>
        <p:txBody>
          <a:bodyPr>
            <a:normAutofit lnSpcReduction="10000"/>
          </a:bodyPr>
          <a:lstStyle/>
          <a:p>
            <a:r>
              <a:rPr lang="en-CA" sz="2400" b="1" dirty="0" smtClean="0"/>
              <a:t>DIAP</a:t>
            </a:r>
            <a:r>
              <a:rPr lang="en-CA" sz="2400" dirty="0" smtClean="0"/>
              <a:t> </a:t>
            </a:r>
          </a:p>
          <a:p>
            <a:pPr indent="0">
              <a:buNone/>
            </a:pPr>
            <a:r>
              <a:rPr lang="en-CA" sz="2400" dirty="0" smtClean="0"/>
              <a:t>DOM/USA/URG </a:t>
            </a:r>
          </a:p>
          <a:p>
            <a:pPr lvl="1"/>
            <a:r>
              <a:rPr lang="en-CA" sz="2000" dirty="0" smtClean="0"/>
              <a:t>AI </a:t>
            </a:r>
            <a:r>
              <a:rPr lang="en-CA" sz="2000" dirty="0"/>
              <a:t>to consider upgrading METSAT allocation in 460-470 </a:t>
            </a:r>
            <a:r>
              <a:rPr lang="en-CA" sz="2000" dirty="0" smtClean="0"/>
              <a:t>MHz</a:t>
            </a:r>
            <a:endParaRPr lang="en-US" sz="2000" dirty="0"/>
          </a:p>
          <a:p>
            <a:r>
              <a:rPr lang="en-CA" sz="2400" b="1" dirty="0" smtClean="0"/>
              <a:t>DIAP:</a:t>
            </a:r>
            <a:r>
              <a:rPr lang="en-CA" sz="2400" dirty="0" smtClean="0"/>
              <a:t> </a:t>
            </a:r>
          </a:p>
          <a:p>
            <a:pPr indent="0">
              <a:buNone/>
            </a:pPr>
            <a:r>
              <a:rPr lang="en-CA" sz="2400" dirty="0" smtClean="0"/>
              <a:t>CHL/CLM/DOM/USA/URG</a:t>
            </a:r>
          </a:p>
          <a:p>
            <a:pPr lvl="1"/>
            <a:r>
              <a:rPr lang="en-CA" sz="2000" dirty="0" smtClean="0"/>
              <a:t>to </a:t>
            </a:r>
            <a:r>
              <a:rPr lang="en-CA" sz="2000" dirty="0"/>
              <a:t>consider 5350-5470 MHz for wireless access use including </a:t>
            </a:r>
            <a:r>
              <a:rPr lang="en-CA" sz="2000" dirty="0" smtClean="0"/>
              <a:t>RLANs (follow on to AI 1.1)</a:t>
            </a:r>
          </a:p>
          <a:p>
            <a:r>
              <a:rPr lang="en-US" sz="2400" b="1" dirty="0" smtClean="0"/>
              <a:t>PP:</a:t>
            </a:r>
            <a:r>
              <a:rPr lang="en-US" sz="2400" dirty="0" smtClean="0"/>
              <a:t> CAN</a:t>
            </a:r>
            <a:endParaRPr lang="en-US" sz="2400" dirty="0"/>
          </a:p>
          <a:p>
            <a:pPr lvl="1"/>
            <a:r>
              <a:rPr lang="en-CA" sz="2000" dirty="0"/>
              <a:t>Suppress existing Resolution </a:t>
            </a:r>
            <a:r>
              <a:rPr lang="en-CA" sz="2000" b="1" dirty="0"/>
              <a:t>808 (WRC-12)</a:t>
            </a:r>
            <a:r>
              <a:rPr lang="en-CA" sz="2000" dirty="0"/>
              <a:t> and replace it with a new Resolution for the WRC-18 </a:t>
            </a:r>
            <a:r>
              <a:rPr lang="en-CA" sz="2000" dirty="0" smtClean="0"/>
              <a:t>agenda</a:t>
            </a:r>
          </a:p>
          <a:p>
            <a:r>
              <a:rPr lang="en-CA" sz="2400" dirty="0" smtClean="0"/>
              <a:t>Under development in U.S.</a:t>
            </a:r>
          </a:p>
          <a:p>
            <a:pPr lvl="1"/>
            <a:r>
              <a:rPr lang="en-CA" sz="2000" dirty="0" smtClean="0"/>
              <a:t>WRC-23 AI on Space Weather (NOAA)</a:t>
            </a:r>
          </a:p>
          <a:p>
            <a:pPr lvl="1"/>
            <a:r>
              <a:rPr lang="en-CA" sz="2000" dirty="0" smtClean="0"/>
              <a:t>WRC-23 AI on 40-50 MHz EESS (active) (NASA)</a:t>
            </a:r>
            <a:endParaRPr lang="en-US" sz="2000" dirty="0"/>
          </a:p>
          <a:p>
            <a:endParaRPr lang="en-US" sz="2400" dirty="0">
              <a:effectLst/>
            </a:endParaRPr>
          </a:p>
        </p:txBody>
      </p:sp>
      <p:sp>
        <p:nvSpPr>
          <p:cNvPr id="4" name="Slide Number Placeholder 3"/>
          <p:cNvSpPr>
            <a:spLocks noGrp="1"/>
          </p:cNvSpPr>
          <p:nvPr>
            <p:ph type="sldNum" sz="quarter" idx="12"/>
          </p:nvPr>
        </p:nvSpPr>
        <p:spPr/>
        <p:txBody>
          <a:bodyPr/>
          <a:lstStyle/>
          <a:p>
            <a:fld id="{369A7AB8-C288-4B6D-983D-9C88E091BD8F}" type="slidenum">
              <a:rPr lang="en-US" smtClean="0"/>
              <a:t>25</a:t>
            </a:fld>
            <a:endParaRPr lang="en-US"/>
          </a:p>
        </p:txBody>
      </p:sp>
    </p:spTree>
    <p:extLst>
      <p:ext uri="{BB962C8B-B14F-4D97-AF65-F5344CB8AC3E}">
        <p14:creationId xmlns:p14="http://schemas.microsoft.com/office/powerpoint/2010/main" val="144443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4714"/>
            <a:ext cx="7296033" cy="1066800"/>
          </a:xfrm>
        </p:spPr>
        <p:txBody>
          <a:bodyPr>
            <a:normAutofit fontScale="90000"/>
          </a:bodyPr>
          <a:lstStyle/>
          <a:p>
            <a:r>
              <a:rPr lang="en-US" dirty="0"/>
              <a:t>2nd Session of </a:t>
            </a:r>
            <a:r>
              <a:rPr lang="en-US" dirty="0" smtClean="0"/>
              <a:t>the Conference Preparatory Meeting for WRC-15 (CPM15-2)</a:t>
            </a:r>
            <a:endParaRPr lang="en-US" dirty="0"/>
          </a:p>
        </p:txBody>
      </p:sp>
      <p:sp>
        <p:nvSpPr>
          <p:cNvPr id="3" name="Content Placeholder 2"/>
          <p:cNvSpPr>
            <a:spLocks noGrp="1"/>
          </p:cNvSpPr>
          <p:nvPr>
            <p:ph idx="1"/>
          </p:nvPr>
        </p:nvSpPr>
        <p:spPr/>
        <p:txBody>
          <a:bodyPr>
            <a:normAutofit lnSpcReduction="10000"/>
          </a:bodyPr>
          <a:lstStyle/>
          <a:p>
            <a:r>
              <a:rPr lang="en-US" dirty="0" smtClean="0"/>
              <a:t>CPM15-2 took place in Geneva, Switzerland from 23 March through 2 April 2015</a:t>
            </a:r>
          </a:p>
          <a:p>
            <a:r>
              <a:rPr lang="en-US" dirty="0" smtClean="0"/>
              <a:t>The meeting was attended by 1502 registered participants (1284 present) from 85 Member States and many Sector Members.</a:t>
            </a:r>
          </a:p>
          <a:p>
            <a:r>
              <a:rPr lang="en-US" dirty="0" smtClean="0"/>
              <a:t>In addition to the Draft CPM Report, another 179 contributions from Member States and Sector Members were considered.</a:t>
            </a:r>
          </a:p>
          <a:p>
            <a:r>
              <a:rPr lang="en-US" dirty="0" smtClean="0"/>
              <a:t>The work resulted in a final version of the CPM Report – a whopping 862 pages!!!</a:t>
            </a:r>
            <a:endParaRPr lang="en-US" dirty="0"/>
          </a:p>
        </p:txBody>
      </p:sp>
      <p:sp>
        <p:nvSpPr>
          <p:cNvPr id="4" name="Slide Number Placeholder 3"/>
          <p:cNvSpPr>
            <a:spLocks noGrp="1"/>
          </p:cNvSpPr>
          <p:nvPr>
            <p:ph type="sldNum" sz="quarter" idx="12"/>
          </p:nvPr>
        </p:nvSpPr>
        <p:spPr/>
        <p:txBody>
          <a:bodyPr/>
          <a:lstStyle/>
          <a:p>
            <a:fld id="{369A7AB8-C288-4B6D-983D-9C88E091BD8F}" type="slidenum">
              <a:rPr lang="en-US" smtClean="0"/>
              <a:t>26</a:t>
            </a:fld>
            <a:endParaRPr lang="en-US"/>
          </a:p>
        </p:txBody>
      </p:sp>
    </p:spTree>
    <p:extLst>
      <p:ext uri="{BB962C8B-B14F-4D97-AF65-F5344CB8AC3E}">
        <p14:creationId xmlns:p14="http://schemas.microsoft.com/office/powerpoint/2010/main" val="225069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3"/>
          <p:cNvSpPr>
            <a:spLocks noGrp="1"/>
          </p:cNvSpPr>
          <p:nvPr>
            <p:ph type="title"/>
          </p:nvPr>
        </p:nvSpPr>
        <p:spPr/>
        <p:txBody>
          <a:bodyPr>
            <a:normAutofit/>
          </a:bodyPr>
          <a:lstStyle/>
          <a:p>
            <a:pPr eaLnBrk="1" hangingPunct="1"/>
            <a:r>
              <a:rPr lang="en-US" dirty="0" smtClean="0"/>
              <a:t>Key International Organizations</a:t>
            </a:r>
          </a:p>
        </p:txBody>
      </p:sp>
      <p:sp>
        <p:nvSpPr>
          <p:cNvPr id="3" name="Content Placeholder 2"/>
          <p:cNvSpPr>
            <a:spLocks noGrp="1"/>
          </p:cNvSpPr>
          <p:nvPr>
            <p:ph idx="1"/>
          </p:nvPr>
        </p:nvSpPr>
        <p:spPr>
          <a:xfrm>
            <a:off x="457200" y="1295400"/>
            <a:ext cx="7086600" cy="5562600"/>
          </a:xfrm>
        </p:spPr>
        <p:txBody>
          <a:bodyPr>
            <a:normAutofit fontScale="85000" lnSpcReduction="10000"/>
          </a:bodyPr>
          <a:lstStyle/>
          <a:p>
            <a:r>
              <a:rPr lang="en-US" dirty="0" smtClean="0"/>
              <a:t>International Telecommunication Union (ITU)</a:t>
            </a:r>
          </a:p>
          <a:p>
            <a:pPr lvl="1"/>
            <a:r>
              <a:rPr lang="en-US" dirty="0" smtClean="0"/>
              <a:t>Specialized Agency of the United Nations (UN) </a:t>
            </a:r>
          </a:p>
          <a:p>
            <a:pPr lvl="1"/>
            <a:r>
              <a:rPr lang="en-US" dirty="0" smtClean="0"/>
              <a:t>Parallel with some more well known agencies including: IMF, ICAO, UNESCO, WHO, WMO</a:t>
            </a:r>
          </a:p>
          <a:p>
            <a:r>
              <a:rPr lang="en-US" dirty="0" smtClean="0"/>
              <a:t>Inter-American Telecommunication Commission (CITEL)</a:t>
            </a:r>
          </a:p>
          <a:p>
            <a:pPr lvl="1"/>
            <a:r>
              <a:rPr lang="en-US" dirty="0" smtClean="0"/>
              <a:t>Agency of the Organization of American States</a:t>
            </a:r>
          </a:p>
          <a:p>
            <a:pPr lvl="1"/>
            <a:r>
              <a:rPr lang="en-US" dirty="0" smtClean="0"/>
              <a:t>Pre-coordinate Inter-American treaty level proposals going to ITU</a:t>
            </a:r>
          </a:p>
          <a:p>
            <a:r>
              <a:rPr lang="en-US" dirty="0" smtClean="0"/>
              <a:t>Space Frequency Coordination Group (SFCG)</a:t>
            </a:r>
          </a:p>
          <a:p>
            <a:pPr lvl="1"/>
            <a:r>
              <a:rPr lang="en-US" dirty="0" smtClean="0"/>
              <a:t>29 </a:t>
            </a:r>
            <a:r>
              <a:rPr lang="en-US" dirty="0" smtClean="0"/>
              <a:t>Member, non-Military, Civil Space Agencies including: NASA, ESA, JAXA, CNES, RFSA, &amp; CNSA</a:t>
            </a:r>
          </a:p>
          <a:p>
            <a:pPr lvl="1"/>
            <a:r>
              <a:rPr lang="en-US" dirty="0" smtClean="0"/>
              <a:t>Pre-coordination of spectrum for missions and treaty level proposals related to space science</a:t>
            </a:r>
          </a:p>
          <a:p>
            <a:pPr lvl="1"/>
            <a:endParaRPr lang="en-US" dirty="0"/>
          </a:p>
        </p:txBody>
      </p:sp>
      <p:pic>
        <p:nvPicPr>
          <p:cNvPr id="5125" name="Picture 5" descr="C:\All Work Files\Work\Logos\SFCG_Logo_2006_Color_FINAL_PNG.png"/>
          <p:cNvPicPr>
            <a:picLocks noChangeAspect="1" noChangeArrowheads="1"/>
          </p:cNvPicPr>
          <p:nvPr/>
        </p:nvPicPr>
        <p:blipFill>
          <a:blip r:embed="rId3" cstate="screen"/>
          <a:srcRect/>
          <a:stretch>
            <a:fillRect/>
          </a:stretch>
        </p:blipFill>
        <p:spPr bwMode="auto">
          <a:xfrm>
            <a:off x="7487577" y="5078848"/>
            <a:ext cx="1398152" cy="1398152"/>
          </a:xfrm>
          <a:prstGeom prst="rect">
            <a:avLst/>
          </a:prstGeom>
          <a:noFill/>
        </p:spPr>
      </p:pic>
      <p:pic>
        <p:nvPicPr>
          <p:cNvPr id="1026" name="Picture 2" descr="C:\All Work Files\Work\Logos\ITU Logo2 Blan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6081" y="1278320"/>
            <a:ext cx="1401144" cy="156333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descr="C:\All Work Files\Work\Logos\CITEL - blank background.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4731" y="3127317"/>
            <a:ext cx="1603844" cy="1475536"/>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a:spLocks noGrp="1"/>
          </p:cNvSpPr>
          <p:nvPr>
            <p:ph type="sldNum" sz="quarter" idx="12"/>
          </p:nvPr>
        </p:nvSpPr>
        <p:spPr>
          <a:xfrm>
            <a:off x="6553200" y="6356350"/>
            <a:ext cx="2133600" cy="365125"/>
          </a:xfrm>
          <a:noFill/>
        </p:spPr>
        <p:txBody>
          <a:bodyPr/>
          <a:lstStyle/>
          <a:p>
            <a:fld id="{C5FD90F6-2B7D-4119-89D9-4F4B0B80CC4E}" type="slidenum">
              <a:rPr lang="en-US" smtClean="0"/>
              <a:pPr/>
              <a:t>3</a:t>
            </a:fld>
            <a:endParaRPr lang="en-US" smtClean="0"/>
          </a:p>
        </p:txBody>
      </p:sp>
    </p:spTree>
    <p:extLst>
      <p:ext uri="{BB962C8B-B14F-4D97-AF65-F5344CB8AC3E}">
        <p14:creationId xmlns:p14="http://schemas.microsoft.com/office/powerpoint/2010/main" val="148760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ea typeface="MS PGothic"/>
              </a:rPr>
              <a:t>Working Group established within PCC.II </a:t>
            </a:r>
            <a:endParaRPr lang="en-US" sz="3200" dirty="0"/>
          </a:p>
        </p:txBody>
      </p:sp>
      <p:sp>
        <p:nvSpPr>
          <p:cNvPr id="3" name="Content Placeholder 2"/>
          <p:cNvSpPr>
            <a:spLocks noGrp="1"/>
          </p:cNvSpPr>
          <p:nvPr>
            <p:ph idx="1"/>
          </p:nvPr>
        </p:nvSpPr>
        <p:spPr/>
        <p:txBody>
          <a:bodyPr/>
          <a:lstStyle/>
          <a:p>
            <a:pPr indent="0">
              <a:buNone/>
              <a:tabLst>
                <a:tab pos="2286000" algn="l"/>
                <a:tab pos="2743200" algn="l"/>
              </a:tabLst>
            </a:pPr>
            <a:r>
              <a:rPr lang="pt-BR" altLang="en-US" sz="2400" dirty="0">
                <a:ea typeface="MS PGothic"/>
              </a:rPr>
              <a:t>Chair: 	</a:t>
            </a:r>
            <a:r>
              <a:rPr lang="en-US" altLang="en-US" sz="2400" dirty="0" smtClean="0">
                <a:ea typeface="MS PGothic"/>
              </a:rPr>
              <a:t>Uruguay</a:t>
            </a:r>
            <a:r>
              <a:rPr lang="en-US" altLang="en-US" sz="2400" dirty="0">
                <a:ea typeface="MS PGothic"/>
              </a:rPr>
              <a:t>, Hector </a:t>
            </a:r>
            <a:r>
              <a:rPr lang="en-US" altLang="en-US" sz="2400" dirty="0" err="1">
                <a:ea typeface="MS PGothic"/>
              </a:rPr>
              <a:t>Bude</a:t>
            </a:r>
            <a:r>
              <a:rPr lang="en-US" altLang="en-US" sz="2400" dirty="0">
                <a:ea typeface="MS PGothic"/>
              </a:rPr>
              <a:t> </a:t>
            </a:r>
          </a:p>
          <a:p>
            <a:pPr indent="0">
              <a:buNone/>
              <a:tabLst>
                <a:tab pos="2286000" algn="l"/>
              </a:tabLst>
            </a:pPr>
            <a:r>
              <a:rPr lang="en-US" altLang="en-US" sz="2400" dirty="0">
                <a:ea typeface="MS PGothic"/>
              </a:rPr>
              <a:t>	</a:t>
            </a:r>
            <a:r>
              <a:rPr lang="en-US" altLang="en-US" sz="2400" dirty="0" smtClean="0">
                <a:ea typeface="MS PGothic"/>
              </a:rPr>
              <a:t>(</a:t>
            </a:r>
            <a:r>
              <a:rPr lang="en-US" altLang="en-US" sz="2400" dirty="0">
                <a:ea typeface="MS PGothic"/>
                <a:hlinkClick r:id="rId2"/>
              </a:rPr>
              <a:t>hbude@ursec.gub.uy</a:t>
            </a:r>
            <a:r>
              <a:rPr lang="en-US" altLang="en-US" sz="2400" dirty="0">
                <a:ea typeface="MS PGothic"/>
              </a:rPr>
              <a:t>)</a:t>
            </a:r>
          </a:p>
          <a:p>
            <a:pPr indent="0" defTabSz="457200">
              <a:buNone/>
              <a:tabLst>
                <a:tab pos="2286000" algn="l"/>
              </a:tabLst>
            </a:pPr>
            <a:r>
              <a:rPr lang="en-US" altLang="en-US" sz="2400" dirty="0">
                <a:ea typeface="MS PGothic"/>
              </a:rPr>
              <a:t>Vice-Chair:	</a:t>
            </a:r>
            <a:r>
              <a:rPr lang="en-US" altLang="en-US" sz="2400" dirty="0" smtClean="0">
                <a:ea typeface="MS PGothic"/>
              </a:rPr>
              <a:t>United </a:t>
            </a:r>
            <a:r>
              <a:rPr lang="en-US" altLang="en-US" sz="2400" dirty="0">
                <a:ea typeface="MS PGothic"/>
              </a:rPr>
              <a:t>States of America, Carmelo Rivera 		</a:t>
            </a:r>
            <a:r>
              <a:rPr lang="en-US" altLang="en-US" sz="2400" dirty="0" smtClean="0">
                <a:ea typeface="MS PGothic"/>
              </a:rPr>
              <a:t>(</a:t>
            </a:r>
            <a:r>
              <a:rPr lang="en-US" altLang="en-US" sz="2400" dirty="0">
                <a:ea typeface="MS PGothic"/>
                <a:hlinkClick r:id="rId3"/>
              </a:rPr>
              <a:t>Carmelo.Rivera@doc.gov</a:t>
            </a:r>
            <a:r>
              <a:rPr lang="en-US" altLang="en-US" sz="2400" dirty="0">
                <a:ea typeface="MS PGothic"/>
              </a:rPr>
              <a:t>)</a:t>
            </a:r>
          </a:p>
          <a:p>
            <a:pPr lvl="1">
              <a:buFont typeface="Arial" charset="0"/>
              <a:buNone/>
              <a:tabLst>
                <a:tab pos="2743200" algn="l"/>
              </a:tabLst>
            </a:pPr>
            <a:endParaRPr lang="en-US" altLang="en-US" sz="2400" dirty="0">
              <a:ea typeface="MS PGothic"/>
            </a:endParaRPr>
          </a:p>
          <a:p>
            <a:r>
              <a:rPr lang="en-US" altLang="en-US" sz="2400" dirty="0">
                <a:ea typeface="MS PGothic"/>
              </a:rPr>
              <a:t>Recent and future meetings</a:t>
            </a:r>
          </a:p>
          <a:p>
            <a:pPr lvl="1">
              <a:buFont typeface="Wingdings" pitchFamily="2" charset="2"/>
              <a:buChar char="Ø"/>
            </a:pPr>
            <a:r>
              <a:rPr lang="en-US" altLang="en-US" sz="2400" dirty="0" smtClean="0">
                <a:ea typeface="MS PGothic"/>
              </a:rPr>
              <a:t>  23-27 February 2015, Medellin, Colombia</a:t>
            </a:r>
            <a:endParaRPr lang="en-US" altLang="en-US" sz="2400" dirty="0">
              <a:ea typeface="MS PGothic"/>
            </a:endParaRPr>
          </a:p>
          <a:p>
            <a:pPr lvl="1">
              <a:buFont typeface="Wingdings" pitchFamily="2" charset="2"/>
              <a:buChar char="Ø"/>
            </a:pPr>
            <a:r>
              <a:rPr lang="en-US" altLang="en-US" sz="2400" dirty="0">
                <a:ea typeface="MS PGothic"/>
              </a:rPr>
              <a:t>  </a:t>
            </a:r>
            <a:r>
              <a:rPr lang="en-US" altLang="en-US" sz="2400" dirty="0" smtClean="0">
                <a:ea typeface="MS PGothic"/>
              </a:rPr>
              <a:t>17-21 August 2015, Ottawa, Canada</a:t>
            </a:r>
            <a:endParaRPr lang="en-US" altLang="en-US" sz="2400" dirty="0">
              <a:ea typeface="MS PGothic"/>
            </a:endParaRPr>
          </a:p>
        </p:txBody>
      </p:sp>
      <p:sp>
        <p:nvSpPr>
          <p:cNvPr id="4" name="Slide Number Placeholder 3"/>
          <p:cNvSpPr>
            <a:spLocks noGrp="1"/>
          </p:cNvSpPr>
          <p:nvPr>
            <p:ph type="sldNum" sz="quarter" idx="12"/>
          </p:nvPr>
        </p:nvSpPr>
        <p:spPr/>
        <p:txBody>
          <a:bodyPr/>
          <a:lstStyle/>
          <a:p>
            <a:fld id="{369A7AB8-C288-4B6D-983D-9C88E091BD8F}" type="slidenum">
              <a:rPr lang="en-US" smtClean="0"/>
              <a:t>4</a:t>
            </a:fld>
            <a:endParaRPr lang="en-US"/>
          </a:p>
        </p:txBody>
      </p:sp>
    </p:spTree>
    <p:extLst>
      <p:ext uri="{BB962C8B-B14F-4D97-AF65-F5344CB8AC3E}">
        <p14:creationId xmlns:p14="http://schemas.microsoft.com/office/powerpoint/2010/main" val="319403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a:ea typeface="MS PGothic"/>
              </a:rPr>
              <a:t>WRC Working Group Structure</a:t>
            </a:r>
            <a:endParaRPr lang="en-US"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01011354"/>
              </p:ext>
            </p:extLst>
          </p:nvPr>
        </p:nvGraphicFramePr>
        <p:xfrm>
          <a:off x="381000" y="1600200"/>
          <a:ext cx="8382000" cy="4648200"/>
        </p:xfrm>
        <a:graphic>
          <a:graphicData uri="http://schemas.openxmlformats.org/drawingml/2006/table">
            <a:tbl>
              <a:tblPr firstRow="1" bandRow="1">
                <a:tableStyleId>{5C22544A-7EE6-4342-B048-85BDC9FD1C3A}</a:tableStyleId>
              </a:tblPr>
              <a:tblGrid>
                <a:gridCol w="1295400"/>
                <a:gridCol w="2209800"/>
                <a:gridCol w="2362200"/>
                <a:gridCol w="2514600"/>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rgbClr val="FFFFFF"/>
                          </a:solidFill>
                          <a:effectLst/>
                          <a:latin typeface="Calibri" pitchFamily="34" charset="0"/>
                          <a:ea typeface="MS PGothic"/>
                          <a:cs typeface="MS PGothic"/>
                        </a:rPr>
                        <a:t>Sub WG</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rgbClr val="FFFFFF"/>
                          </a:solidFill>
                          <a:effectLst/>
                          <a:latin typeface="Calibri" pitchFamily="34" charset="0"/>
                          <a:ea typeface="MS PGothic"/>
                          <a:cs typeface="MS PGothic"/>
                        </a:rPr>
                        <a:t>Title</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rgbClr val="FFFFFF"/>
                          </a:solidFill>
                          <a:effectLst/>
                          <a:latin typeface="Calibri" pitchFamily="34" charset="0"/>
                          <a:ea typeface="MS PGothic"/>
                          <a:cs typeface="MS PGothic"/>
                        </a:rPr>
                        <a:t>Agenda items</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rgbClr val="FFFFFF"/>
                          </a:solidFill>
                          <a:effectLst/>
                          <a:latin typeface="Calibri" pitchFamily="34" charset="0"/>
                          <a:ea typeface="MS PGothic"/>
                          <a:cs typeface="MS PGothic"/>
                        </a:rPr>
                        <a:t>Coordinator</a:t>
                      </a:r>
                    </a:p>
                  </a:txBody>
                  <a:tcPr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smtClean="0">
                          <a:ln>
                            <a:noFill/>
                          </a:ln>
                          <a:solidFill>
                            <a:srgbClr val="000000"/>
                          </a:solidFill>
                          <a:effectLst/>
                          <a:latin typeface="Calibri" pitchFamily="34" charset="0"/>
                          <a:ea typeface="MS PGothic"/>
                          <a:cs typeface="MS PGothic"/>
                        </a:rPr>
                        <a:t>SGT1</a:t>
                      </a:r>
                    </a:p>
                  </a:txBody>
                  <a:tcPr horzOverflow="overflow"/>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Mobile &amp; Fixed</a:t>
                      </a:r>
                    </a:p>
                  </a:txBody>
                  <a:tcPr marL="68580" marR="68580" marT="0" marB="0" horzOverflow="overflow"/>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1.1, 1.2, 1.3</a:t>
                      </a:r>
                    </a:p>
                  </a:txBody>
                  <a:tcPr marL="68580" marR="68580" marT="0" marB="0" horzOverflow="overflow"/>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Mr. Marco Antonio ESCALANTE GUATEMALA</a:t>
                      </a:r>
                    </a:p>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txBody>
                  <a:tcPr marL="68580" marR="68580" marT="0" marB="0" horzOverflow="overflow"/>
                </a:tc>
              </a:tr>
              <a:tr h="8641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smtClean="0">
                          <a:ln>
                            <a:noFill/>
                          </a:ln>
                          <a:solidFill>
                            <a:srgbClr val="000000"/>
                          </a:solidFill>
                          <a:effectLst/>
                          <a:latin typeface="Calibri" pitchFamily="34" charset="0"/>
                          <a:ea typeface="MS PGothic"/>
                          <a:cs typeface="MS PGothic"/>
                        </a:rPr>
                        <a:t>SGT2</a:t>
                      </a:r>
                    </a:p>
                  </a:txBody>
                  <a:tcPr horzOverflow="overflow"/>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Radiolocation, Amateur, Maritime &amp; Aeronautical</a:t>
                      </a:r>
                    </a:p>
                  </a:txBody>
                  <a:tcPr marL="68580" marR="68580" marT="0" marB="0" horzOverflow="overflow"/>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1.4, 1.5, 1.15, 1.16, 1.17, 1.18</a:t>
                      </a:r>
                    </a:p>
                  </a:txBody>
                  <a:tcPr marL="68580" marR="68580" marT="0" marB="0" horzOverflow="overflow"/>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Mr. Jonathan WILLIAMS  UNITED STATES OF AMERICA</a:t>
                      </a:r>
                    </a:p>
                  </a:txBody>
                  <a:tcPr marL="68580" marR="68580" marT="0" marB="0" horzOverflow="overflow"/>
                </a:tc>
              </a:tr>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smtClean="0">
                          <a:ln>
                            <a:noFill/>
                          </a:ln>
                          <a:solidFill>
                            <a:srgbClr val="000000"/>
                          </a:solidFill>
                          <a:effectLst/>
                          <a:latin typeface="Calibri" pitchFamily="34" charset="0"/>
                          <a:ea typeface="MS PGothic"/>
                          <a:cs typeface="MS PGothic"/>
                        </a:rPr>
                        <a:t>SGT3</a:t>
                      </a:r>
                    </a:p>
                  </a:txBody>
                  <a:tcPr horzOverflow="overflow"/>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Space Science &amp; MSS</a:t>
                      </a:r>
                    </a:p>
                  </a:txBody>
                  <a:tcPr marL="68580" marR="68580" marT="0" marB="0" horzOverflow="overflow"/>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1.10, 1.11, 1.12, 1.13, 1.14, 1.9.2, 9.1.1</a:t>
                      </a:r>
                    </a:p>
                  </a:txBody>
                  <a:tcPr marL="68580" marR="68580" marT="0" marB="0" horzOverflow="overflow"/>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Mr. Tarcisio BAKAUS  </a:t>
                      </a:r>
                    </a:p>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BRAZIL</a:t>
                      </a:r>
                    </a:p>
                  </a:txBody>
                  <a:tcPr marL="68580" marR="68580" marT="0" marB="0" horzOverflow="overflow"/>
                </a:tc>
              </a:tr>
              <a:tr h="1143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smtClean="0">
                          <a:ln>
                            <a:noFill/>
                          </a:ln>
                          <a:solidFill>
                            <a:srgbClr val="000000"/>
                          </a:solidFill>
                          <a:effectLst/>
                          <a:latin typeface="Calibri" pitchFamily="34" charset="0"/>
                          <a:ea typeface="MS PGothic"/>
                          <a:cs typeface="MS PGothic"/>
                        </a:rPr>
                        <a:t>SGT4</a:t>
                      </a:r>
                    </a:p>
                  </a:txBody>
                  <a:tcPr horzOverflow="overflow"/>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FSS &amp; Satellite Regulatory</a:t>
                      </a:r>
                    </a:p>
                  </a:txBody>
                  <a:tcPr marL="68580" marR="68580" marT="0" marB="0" horzOverflow="overflow"/>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1.6.1, 1.6.2, 1.7, 1.8, 1.9.1, 7, 9.1, 9.1.2, 9.1.3, 9.1.5, 9.1.8, 9.1*, 9.2*, 9.3</a:t>
                      </a:r>
                    </a:p>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*Satellite issues</a:t>
                      </a:r>
                    </a:p>
                  </a:txBody>
                  <a:tcPr marL="68580" marR="68580" marT="0" marB="0" horzOverflow="overflow"/>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Mr. Jerry CONNER </a:t>
                      </a:r>
                    </a:p>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UNITED STATES OF AMERICA</a:t>
                      </a:r>
                    </a:p>
                  </a:txBody>
                  <a:tcPr marL="68580" marR="68580" marT="0" marB="0" horzOverflow="overflow"/>
                </a:tc>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smtClean="0">
                          <a:ln>
                            <a:noFill/>
                          </a:ln>
                          <a:solidFill>
                            <a:srgbClr val="000000"/>
                          </a:solidFill>
                          <a:effectLst/>
                          <a:latin typeface="Calibri" pitchFamily="34" charset="0"/>
                          <a:ea typeface="MS PGothic"/>
                          <a:cs typeface="MS PGothic"/>
                        </a:rPr>
                        <a:t>SGT5</a:t>
                      </a:r>
                    </a:p>
                  </a:txBody>
                  <a:tcPr horzOverflow="overflow"/>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General  Regulatory, Future Work &amp; Other</a:t>
                      </a:r>
                    </a:p>
                  </a:txBody>
                  <a:tcPr marL="68580" marR="68580" marT="0" marB="0" horzOverflow="overflow"/>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4, 8, 9.1.4,  9.1.6, 9.1.7, 9.2*, 10 </a:t>
                      </a:r>
                    </a:p>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*Non-satellite issues</a:t>
                      </a:r>
                    </a:p>
                  </a:txBody>
                  <a:tcPr marL="68580" marR="68580" marT="0" marB="0" horzOverflow="overflow"/>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Mr. Carmelo RIVERA </a:t>
                      </a:r>
                    </a:p>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UNITED STATES OF AMERICA</a:t>
                      </a:r>
                    </a:p>
                  </a:txBody>
                  <a:tcPr marL="68580" marR="68580" marT="0" marB="0" horzOverflow="overflow"/>
                </a:tc>
              </a:tr>
            </a:tbl>
          </a:graphicData>
        </a:graphic>
      </p:graphicFrame>
      <p:sp>
        <p:nvSpPr>
          <p:cNvPr id="4" name="Slide Number Placeholder 3"/>
          <p:cNvSpPr>
            <a:spLocks noGrp="1"/>
          </p:cNvSpPr>
          <p:nvPr>
            <p:ph type="sldNum" sz="quarter" idx="12"/>
          </p:nvPr>
        </p:nvSpPr>
        <p:spPr/>
        <p:txBody>
          <a:bodyPr/>
          <a:lstStyle/>
          <a:p>
            <a:fld id="{369A7AB8-C288-4B6D-983D-9C88E091BD8F}" type="slidenum">
              <a:rPr lang="en-US" smtClean="0"/>
              <a:t>5</a:t>
            </a:fld>
            <a:endParaRPr lang="en-US"/>
          </a:p>
        </p:txBody>
      </p:sp>
    </p:spTree>
    <p:extLst>
      <p:ext uri="{BB962C8B-B14F-4D97-AF65-F5344CB8AC3E}">
        <p14:creationId xmlns:p14="http://schemas.microsoft.com/office/powerpoint/2010/main" val="10070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altLang="en-US" sz="2800" b="1" dirty="0">
                <a:ea typeface="MS PGothic"/>
              </a:rPr>
              <a:t>INTER – AMERICAN PROPOSALS : DEFINITIONS</a:t>
            </a:r>
            <a:endParaRPr lang="en-US" sz="2800" b="1" dirty="0"/>
          </a:p>
        </p:txBody>
      </p:sp>
      <p:sp>
        <p:nvSpPr>
          <p:cNvPr id="3" name="Content Placeholder 2"/>
          <p:cNvSpPr>
            <a:spLocks noGrp="1"/>
          </p:cNvSpPr>
          <p:nvPr>
            <p:ph idx="1"/>
          </p:nvPr>
        </p:nvSpPr>
        <p:spPr>
          <a:xfrm>
            <a:off x="381000" y="1447800"/>
            <a:ext cx="8382000" cy="4800600"/>
          </a:xfrm>
        </p:spPr>
        <p:txBody>
          <a:bodyPr>
            <a:normAutofit fontScale="70000" lnSpcReduction="20000"/>
          </a:bodyPr>
          <a:lstStyle/>
          <a:p>
            <a:pPr indent="-342900" eaLnBrk="0" hangingPunct="0">
              <a:spcBef>
                <a:spcPts val="600"/>
              </a:spcBef>
              <a:spcAft>
                <a:spcPts val="600"/>
              </a:spcAft>
              <a:buFont typeface="Arial" charset="0"/>
              <a:buChar char="•"/>
            </a:pPr>
            <a:r>
              <a:rPr lang="en-US" sz="3200" b="1" dirty="0">
                <a:latin typeface="Calibri" pitchFamily="34" charset="0"/>
              </a:rPr>
              <a:t>PRELIMINARY VIEWS (PV): </a:t>
            </a:r>
            <a:r>
              <a:rPr lang="en-US" sz="3200" dirty="0">
                <a:latin typeface="Calibri" pitchFamily="34" charset="0"/>
              </a:rPr>
              <a:t>an informal statement that the Administration is considering possible Preliminary Proposals on specific  themes.</a:t>
            </a:r>
          </a:p>
          <a:p>
            <a:pPr indent="-342900" eaLnBrk="0" hangingPunct="0">
              <a:spcBef>
                <a:spcPts val="600"/>
              </a:spcBef>
              <a:spcAft>
                <a:spcPts val="600"/>
              </a:spcAft>
              <a:buFont typeface="Arial" charset="0"/>
              <a:buChar char="•"/>
            </a:pPr>
            <a:r>
              <a:rPr lang="en-US" sz="3200" b="1" dirty="0">
                <a:latin typeface="Calibri" pitchFamily="34" charset="0"/>
              </a:rPr>
              <a:t>PRELIMINARY PROPOSAL (PP): </a:t>
            </a:r>
            <a:r>
              <a:rPr lang="en-US" sz="3200" dirty="0">
                <a:latin typeface="Calibri" pitchFamily="34" charset="0"/>
              </a:rPr>
              <a:t>a proposal that a CITEL Member State presents to PCC II with the purpose to turning it into an Inter-American Proposal and that has not been supported by another Member State.</a:t>
            </a:r>
          </a:p>
          <a:p>
            <a:pPr indent="-342900" eaLnBrk="0" hangingPunct="0">
              <a:spcBef>
                <a:spcPts val="600"/>
              </a:spcBef>
              <a:spcAft>
                <a:spcPts val="600"/>
              </a:spcAft>
              <a:buFont typeface="Arial" charset="0"/>
              <a:buChar char="•"/>
            </a:pPr>
            <a:r>
              <a:rPr lang="en-US" sz="3200" b="1" dirty="0">
                <a:latin typeface="Calibri" pitchFamily="34" charset="0"/>
              </a:rPr>
              <a:t>DRAFT INTER-AMERICAN PROPOSAL (DIAP): </a:t>
            </a:r>
            <a:r>
              <a:rPr lang="en-US" sz="3200" dirty="0">
                <a:latin typeface="Calibri" pitchFamily="34" charset="0"/>
              </a:rPr>
              <a:t>PRELIMINARY PROPOSAL that has been supported by at least one other Member State.</a:t>
            </a:r>
          </a:p>
          <a:p>
            <a:pPr indent="-342900" eaLnBrk="0" hangingPunct="0">
              <a:spcBef>
                <a:spcPts val="600"/>
              </a:spcBef>
              <a:spcAft>
                <a:spcPts val="600"/>
              </a:spcAft>
              <a:buFont typeface="Arial" charset="0"/>
              <a:buChar char="•"/>
            </a:pPr>
            <a:r>
              <a:rPr lang="en-US" sz="3200" b="1" dirty="0">
                <a:latin typeface="Calibri" pitchFamily="34" charset="0"/>
              </a:rPr>
              <a:t>INTER-AMERICAN PROPOSAL (IAP): </a:t>
            </a:r>
            <a:r>
              <a:rPr lang="en-US" sz="3200" dirty="0">
                <a:latin typeface="Calibri" pitchFamily="34" charset="0"/>
              </a:rPr>
              <a:t>DRAFT INTER-AMERICAN PROPOSAL (DIAP) for which the PCC II has ended its consideration and discussion, has been supported by at least six Members States and is not opposed by more than 50% of the number of supports obtained.</a:t>
            </a:r>
          </a:p>
          <a:p>
            <a:endParaRPr lang="en-US" dirty="0"/>
          </a:p>
        </p:txBody>
      </p:sp>
      <p:sp>
        <p:nvSpPr>
          <p:cNvPr id="4" name="Slide Number Placeholder 3"/>
          <p:cNvSpPr>
            <a:spLocks noGrp="1"/>
          </p:cNvSpPr>
          <p:nvPr>
            <p:ph type="sldNum" sz="quarter" idx="12"/>
          </p:nvPr>
        </p:nvSpPr>
        <p:spPr/>
        <p:txBody>
          <a:bodyPr/>
          <a:lstStyle/>
          <a:p>
            <a:fld id="{369A7AB8-C288-4B6D-983D-9C88E091BD8F}" type="slidenum">
              <a:rPr lang="en-US" smtClean="0"/>
              <a:t>6</a:t>
            </a:fld>
            <a:endParaRPr lang="en-US"/>
          </a:p>
        </p:txBody>
      </p:sp>
    </p:spTree>
    <p:extLst>
      <p:ext uri="{BB962C8B-B14F-4D97-AF65-F5344CB8AC3E}">
        <p14:creationId xmlns:p14="http://schemas.microsoft.com/office/powerpoint/2010/main" val="357562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altLang="en-US" sz="2700" b="1" dirty="0">
                <a:ea typeface="MS PGothic"/>
              </a:rPr>
              <a:t>Agenda Item 1.1:</a:t>
            </a:r>
            <a:r>
              <a:rPr lang="en-US" altLang="en-US" sz="2700" b="1" i="1" dirty="0">
                <a:ea typeface="MS PGothic"/>
              </a:rPr>
              <a:t>  </a:t>
            </a:r>
            <a:r>
              <a:rPr lang="en-US" altLang="en-US" sz="2400" i="1" dirty="0">
                <a:ea typeface="MS PGothic"/>
              </a:rPr>
              <a:t>IMT/terrestrial mobile broadband</a:t>
            </a:r>
            <a:br>
              <a:rPr lang="en-US" altLang="en-US" sz="2400" i="1" dirty="0">
                <a:ea typeface="MS PGothic"/>
              </a:rPr>
            </a:br>
            <a:r>
              <a:rPr lang="en-US" altLang="en-US" sz="2400" b="1" dirty="0">
                <a:ea typeface="MS PGothic"/>
              </a:rPr>
              <a:t>Status of the </a:t>
            </a:r>
            <a:r>
              <a:rPr lang="en-CA" altLang="en-US" sz="2400" b="1" dirty="0">
                <a:ea typeface="MS PGothic"/>
              </a:rPr>
              <a:t>Preliminary Proposals, Draft Inter-American Proposals and Inter-American </a:t>
            </a:r>
            <a:r>
              <a:rPr lang="en-US" altLang="en-US" sz="2400" b="1" dirty="0">
                <a:ea typeface="MS PGothic"/>
              </a:rPr>
              <a:t>Proposals (1 of 3)</a:t>
            </a:r>
            <a:endParaRPr lang="en-US"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8471155"/>
              </p:ext>
            </p:extLst>
          </p:nvPr>
        </p:nvGraphicFramePr>
        <p:xfrm>
          <a:off x="381000" y="1676400"/>
          <a:ext cx="8382000" cy="4754936"/>
        </p:xfrm>
        <a:graphic>
          <a:graphicData uri="http://schemas.openxmlformats.org/drawingml/2006/table">
            <a:tbl>
              <a:tblPr firstRow="1" bandRow="1">
                <a:tableStyleId>{5C22544A-7EE6-4342-B048-85BDC9FD1C3A}</a:tableStyleId>
              </a:tblPr>
              <a:tblGrid>
                <a:gridCol w="1828800"/>
                <a:gridCol w="3581400"/>
                <a:gridCol w="2971800"/>
              </a:tblGrid>
              <a:tr h="37084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Calibri" pitchFamily="34" charset="0"/>
                          <a:ea typeface="ＭＳ Ｐゴシック" pitchFamily="34" charset="-128"/>
                        </a:rPr>
                        <a:t>Frequency Range (MHz)</a:t>
                      </a:r>
                    </a:p>
                  </a:txBody>
                  <a:tcPr marT="45724" marB="45724"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Calibri" pitchFamily="34" charset="0"/>
                          <a:ea typeface="ＭＳ Ｐゴシック" pitchFamily="34" charset="-128"/>
                        </a:rPr>
                        <a:t>MOD Mobile allocation in Article 5</a:t>
                      </a:r>
                    </a:p>
                  </a:txBody>
                  <a:tcPr marT="45724" marB="45724"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Calibri" pitchFamily="34" charset="0"/>
                          <a:ea typeface="ＭＳ Ｐゴシック" pitchFamily="34" charset="-128"/>
                        </a:rPr>
                        <a:t>NOC</a:t>
                      </a:r>
                    </a:p>
                  </a:txBody>
                  <a:tcPr marT="45724" marB="45724" horzOverflow="overflow"/>
                </a:tc>
              </a:tr>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rPr>
                        <a:t>410-450</a:t>
                      </a:r>
                    </a:p>
                  </a:txBody>
                  <a:tcPr marT="45724" marB="45724"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T="45724" marB="45724"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cap="none" normalizeH="0" baseline="0" dirty="0" smtClean="0">
                          <a:ln>
                            <a:noFill/>
                          </a:ln>
                          <a:solidFill>
                            <a:srgbClr val="000000"/>
                          </a:solidFill>
                          <a:effectLst/>
                          <a:latin typeface="Calibri" pitchFamily="34" charset="0"/>
                          <a:ea typeface="ＭＳ Ｐゴシック" pitchFamily="34" charset="-128"/>
                        </a:rPr>
                        <a:t>DIAP</a:t>
                      </a:r>
                      <a:endParaRPr kumimoji="0" lang="fr-CA" altLang="en-US" sz="1800" b="0" i="0" u="none" strike="noStrike" cap="none" normalizeH="0" baseline="0" dirty="0" smtClean="0">
                        <a:ln>
                          <a:noFill/>
                        </a:ln>
                        <a:solidFill>
                          <a:srgbClr val="000000"/>
                        </a:solidFill>
                        <a:effectLst/>
                        <a:latin typeface="Calibri"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lang="en-US" sz="1800" kern="1200" dirty="0" smtClean="0">
                          <a:solidFill>
                            <a:schemeClr val="dk1"/>
                          </a:solidFill>
                          <a:effectLst/>
                          <a:latin typeface="+mn-lt"/>
                          <a:ea typeface="+mn-ea"/>
                          <a:cs typeface="+mn-cs"/>
                        </a:rPr>
                        <a:t>BLZ/CHL/CTR/MEX/USA</a:t>
                      </a:r>
                      <a:endParaRPr kumimoji="0" lang="fr-CA" altLang="en-US" sz="18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T="45724" marB="45724" horzOverflow="overflow"/>
                </a:tc>
              </a:tr>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rPr>
                        <a:t>470-698</a:t>
                      </a:r>
                    </a:p>
                  </a:txBody>
                  <a:tcPr marT="45724" marB="45724"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CA" altLang="en-US" sz="18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T="45724" marB="45724"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cap="none" normalizeH="0" baseline="0" dirty="0" smtClean="0">
                          <a:ln>
                            <a:noFill/>
                          </a:ln>
                          <a:solidFill>
                            <a:srgbClr val="000000"/>
                          </a:solidFill>
                          <a:effectLst/>
                          <a:latin typeface="Calibri" pitchFamily="34" charset="0"/>
                          <a:ea typeface="ＭＳ Ｐゴシック" pitchFamily="34" charset="-128"/>
                        </a:rPr>
                        <a:t>IAP</a:t>
                      </a:r>
                      <a:r>
                        <a:rPr lang="en-US" altLang="en-US" sz="1800" baseline="30000" dirty="0" smtClean="0"/>
                        <a:t>1</a:t>
                      </a:r>
                      <a:endParaRPr kumimoji="0" lang="en-US" altLang="en-US" sz="1800" b="1" i="0" u="none" strike="noStrike" cap="none" normalizeH="0" baseline="0" dirty="0" smtClean="0">
                        <a:ln>
                          <a:noFill/>
                        </a:ln>
                        <a:solidFill>
                          <a:srgbClr val="000000"/>
                        </a:solidFill>
                        <a:effectLst/>
                        <a:latin typeface="Calibri"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fr-CA" altLang="en-US" sz="1800" b="0" i="0" u="none" strike="noStrike" cap="none" normalizeH="0" baseline="0" dirty="0" smtClean="0">
                          <a:ln>
                            <a:noFill/>
                          </a:ln>
                          <a:solidFill>
                            <a:srgbClr val="000000"/>
                          </a:solidFill>
                          <a:effectLst/>
                          <a:latin typeface="Calibri" pitchFamily="34" charset="0"/>
                          <a:ea typeface="ＭＳ Ｐゴシック" pitchFamily="34" charset="-128"/>
                        </a:rPr>
                        <a:t>ARG/B/CHI/DOM/SLV/EQA/GTM/N</a:t>
                      </a:r>
                      <a:r>
                        <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rPr>
                        <a:t>CG/PNR/PRG/PRU/URG</a:t>
                      </a:r>
                    </a:p>
                  </a:txBody>
                  <a:tcPr marT="45724" marB="45724" horzOverflow="overflow"/>
                </a:tc>
              </a:tr>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rPr>
                        <a:t>470-608,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rPr>
                        <a:t>(NOC 608-614)</a:t>
                      </a:r>
                    </a:p>
                  </a:txBody>
                  <a:tcPr marT="45724" marB="45724"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cap="none" normalizeH="0" baseline="0" dirty="0" smtClean="0">
                          <a:ln>
                            <a:noFill/>
                          </a:ln>
                          <a:solidFill>
                            <a:srgbClr val="000000"/>
                          </a:solidFill>
                          <a:effectLst/>
                          <a:latin typeface="Calibri" pitchFamily="34" charset="0"/>
                          <a:ea typeface="ＭＳ Ｐゴシック" pitchFamily="34" charset="-128"/>
                        </a:rPr>
                        <a:t>DIAP</a:t>
                      </a:r>
                      <a:endParaRPr kumimoji="0" lang="fr-CA" altLang="en-US" sz="1800" b="0" i="0" u="none" strike="noStrike" cap="none" normalizeH="0" baseline="0" dirty="0" smtClean="0">
                        <a:ln>
                          <a:noFill/>
                        </a:ln>
                        <a:solidFill>
                          <a:srgbClr val="000000"/>
                        </a:solidFill>
                        <a:effectLst/>
                        <a:latin typeface="Calibri"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fr-CA" altLang="en-US" sz="1800" b="0" i="0" u="none" strike="noStrike" cap="none" normalizeH="0" baseline="0" dirty="0" smtClean="0">
                          <a:ln>
                            <a:noFill/>
                          </a:ln>
                          <a:solidFill>
                            <a:srgbClr val="000000"/>
                          </a:solidFill>
                          <a:effectLst/>
                          <a:latin typeface="Calibri" pitchFamily="34" charset="0"/>
                          <a:ea typeface="ＭＳ Ｐゴシック" pitchFamily="34" charset="-128"/>
                        </a:rPr>
                        <a:t>CAN/USA/MEX</a:t>
                      </a:r>
                    </a:p>
                  </a:txBody>
                  <a:tcPr marT="45724" marB="45724"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CA" altLang="en-US" sz="18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T="45724" marB="45724" horzOverflow="overflow"/>
                </a:tc>
              </a:tr>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rPr>
                        <a:t>614-698</a:t>
                      </a:r>
                    </a:p>
                  </a:txBody>
                  <a:tcPr marT="45724" marB="45724"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cap="none" normalizeH="0" baseline="0" dirty="0" smtClean="0">
                          <a:ln>
                            <a:noFill/>
                          </a:ln>
                          <a:solidFill>
                            <a:srgbClr val="000000"/>
                          </a:solidFill>
                          <a:effectLst/>
                          <a:latin typeface="Calibri" pitchFamily="34" charset="0"/>
                          <a:ea typeface="ＭＳ Ｐゴシック" pitchFamily="34" charset="-128"/>
                        </a:rPr>
                        <a:t>DIAP</a:t>
                      </a:r>
                      <a:endParaRPr kumimoji="0" lang="fr-CA" altLang="en-US" sz="1800" b="0" i="0" u="none" strike="noStrike" cap="none" normalizeH="0" baseline="0" dirty="0" smtClean="0">
                        <a:ln>
                          <a:noFill/>
                        </a:ln>
                        <a:solidFill>
                          <a:srgbClr val="000000"/>
                        </a:solidFill>
                        <a:effectLst/>
                        <a:latin typeface="Calibri"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fr-CA" altLang="en-US" sz="1800" b="0" i="0" u="none" strike="noStrike" cap="none" normalizeH="0" baseline="0" dirty="0" smtClean="0">
                          <a:ln>
                            <a:noFill/>
                          </a:ln>
                          <a:solidFill>
                            <a:srgbClr val="000000"/>
                          </a:solidFill>
                          <a:effectLst/>
                          <a:latin typeface="Calibri" pitchFamily="34" charset="0"/>
                          <a:ea typeface="ＭＳ Ｐゴシック" pitchFamily="34" charset="-128"/>
                        </a:rPr>
                        <a:t>CAN/USA/MEX</a:t>
                      </a:r>
                      <a:r>
                        <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rPr>
                        <a:t>/CLM</a:t>
                      </a:r>
                      <a:endParaRPr kumimoji="0" lang="fr-CA" altLang="en-US" sz="18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T="45724" marB="45724"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CA" altLang="en-US" sz="18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T="45724" marB="45724" horzOverflow="overflow"/>
                </a:tc>
              </a:tr>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rPr>
                        <a:t>1164-1215, 1215-1300, 1559-1610</a:t>
                      </a:r>
                    </a:p>
                  </a:txBody>
                  <a:tcPr marT="45724" marB="45724"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T="45724" marB="45724"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CA" altLang="en-US" sz="1800" b="1" i="0" u="none" strike="noStrike" cap="none" normalizeH="0" baseline="0" dirty="0" smtClean="0">
                          <a:ln>
                            <a:noFill/>
                          </a:ln>
                          <a:solidFill>
                            <a:srgbClr val="000000"/>
                          </a:solidFill>
                          <a:effectLst/>
                          <a:latin typeface="Calibri" pitchFamily="34" charset="0"/>
                          <a:ea typeface="ＭＳ Ｐゴシック" pitchFamily="34" charset="-128"/>
                        </a:rPr>
                        <a:t>DIAP</a:t>
                      </a:r>
                    </a:p>
                    <a:p>
                      <a:pPr marL="0" marR="0" lvl="0" indent="0" algn="l" defTabSz="457200" rtl="0" eaLnBrk="1" fontAlgn="base" latinLnBrk="0" hangingPunct="1">
                        <a:lnSpc>
                          <a:spcPct val="100000"/>
                        </a:lnSpc>
                        <a:spcBef>
                          <a:spcPct val="0"/>
                        </a:spcBef>
                        <a:spcAft>
                          <a:spcPct val="0"/>
                        </a:spcAft>
                        <a:buClrTx/>
                        <a:buSzTx/>
                        <a:buFontTx/>
                        <a:buNone/>
                        <a:tabLst/>
                      </a:pPr>
                      <a:r>
                        <a:rPr kumimoji="0" lang="fr-CA" altLang="en-US" sz="1800" b="0" i="0" u="none" strike="noStrike" cap="none" normalizeH="0" baseline="0" dirty="0" smtClean="0">
                          <a:ln>
                            <a:noFill/>
                          </a:ln>
                          <a:solidFill>
                            <a:srgbClr val="000000"/>
                          </a:solidFill>
                          <a:effectLst/>
                          <a:latin typeface="Calibri" pitchFamily="34" charset="0"/>
                          <a:ea typeface="ＭＳ Ｐゴシック" pitchFamily="34" charset="-128"/>
                        </a:rPr>
                        <a:t>CAN/USA/GTM/MEX</a:t>
                      </a:r>
                    </a:p>
                  </a:txBody>
                  <a:tcPr marT="45724" marB="45724" horzOverflow="overflow"/>
                </a:tc>
              </a:tr>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rPr>
                        <a:t>1300-1400</a:t>
                      </a:r>
                    </a:p>
                  </a:txBody>
                  <a:tcPr marT="45724" marB="45724"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T="45724" marB="45724"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cap="none" normalizeH="0" baseline="0" dirty="0" smtClean="0">
                          <a:ln>
                            <a:noFill/>
                          </a:ln>
                          <a:solidFill>
                            <a:srgbClr val="000000"/>
                          </a:solidFill>
                          <a:effectLst/>
                          <a:latin typeface="Calibri" pitchFamily="34" charset="0"/>
                          <a:ea typeface="ＭＳ Ｐゴシック" pitchFamily="34" charset="-128"/>
                        </a:rPr>
                        <a:t>DIAP</a:t>
                      </a:r>
                    </a:p>
                    <a:p>
                      <a:pPr marL="0" marR="0" lvl="0" indent="0" algn="l" defTabSz="457200" rtl="0" eaLnBrk="1" fontAlgn="base" latinLnBrk="0" hangingPunct="1">
                        <a:lnSpc>
                          <a:spcPct val="100000"/>
                        </a:lnSpc>
                        <a:spcBef>
                          <a:spcPct val="0"/>
                        </a:spcBef>
                        <a:spcAft>
                          <a:spcPct val="0"/>
                        </a:spcAft>
                        <a:buClrTx/>
                        <a:buSzTx/>
                        <a:buFontTx/>
                        <a:buNone/>
                        <a:tabLst/>
                      </a:pPr>
                      <a:r>
                        <a:rPr kumimoji="0" lang="fr-CA" altLang="en-US" sz="1800" b="0" i="0" u="none" strike="noStrike" cap="none" normalizeH="0" baseline="0" dirty="0" smtClean="0">
                          <a:ln>
                            <a:noFill/>
                          </a:ln>
                          <a:solidFill>
                            <a:srgbClr val="000000"/>
                          </a:solidFill>
                          <a:effectLst/>
                          <a:latin typeface="Calibri" pitchFamily="34" charset="0"/>
                          <a:ea typeface="ＭＳ Ｐゴシック" pitchFamily="34" charset="-128"/>
                        </a:rPr>
                        <a:t>USA/CHL</a:t>
                      </a:r>
                    </a:p>
                  </a:txBody>
                  <a:tcPr marT="45724" marB="45724" horzOverflow="overflow"/>
                </a:tc>
              </a:tr>
            </a:tbl>
          </a:graphicData>
        </a:graphic>
      </p:graphicFrame>
      <p:sp>
        <p:nvSpPr>
          <p:cNvPr id="4" name="Slide Number Placeholder 3"/>
          <p:cNvSpPr>
            <a:spLocks noGrp="1"/>
          </p:cNvSpPr>
          <p:nvPr>
            <p:ph type="sldNum" sz="quarter" idx="12"/>
          </p:nvPr>
        </p:nvSpPr>
        <p:spPr/>
        <p:txBody>
          <a:bodyPr/>
          <a:lstStyle/>
          <a:p>
            <a:fld id="{369A7AB8-C288-4B6D-983D-9C88E091BD8F}" type="slidenum">
              <a:rPr lang="en-US" smtClean="0"/>
              <a:t>7</a:t>
            </a:fld>
            <a:endParaRPr lang="en-US"/>
          </a:p>
        </p:txBody>
      </p:sp>
      <p:sp>
        <p:nvSpPr>
          <p:cNvPr id="6" name="TextBox 5"/>
          <p:cNvSpPr txBox="1"/>
          <p:nvPr/>
        </p:nvSpPr>
        <p:spPr>
          <a:xfrm>
            <a:off x="533400" y="6477000"/>
            <a:ext cx="4267200" cy="338554"/>
          </a:xfrm>
          <a:prstGeom prst="rect">
            <a:avLst/>
          </a:prstGeom>
          <a:noFill/>
        </p:spPr>
        <p:txBody>
          <a:bodyPr wrap="square" rtlCol="0">
            <a:spAutoFit/>
          </a:bodyPr>
          <a:lstStyle/>
          <a:p>
            <a:r>
              <a:rPr lang="en-US" sz="1600" b="1" dirty="0" smtClean="0"/>
              <a:t>1.  Discussions have not ended.</a:t>
            </a:r>
            <a:endParaRPr lang="en-US" sz="1600" b="1" dirty="0"/>
          </a:p>
        </p:txBody>
      </p:sp>
    </p:spTree>
    <p:extLst>
      <p:ext uri="{BB962C8B-B14F-4D97-AF65-F5344CB8AC3E}">
        <p14:creationId xmlns:p14="http://schemas.microsoft.com/office/powerpoint/2010/main" val="394708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210099" cy="1066800"/>
          </a:xfrm>
        </p:spPr>
        <p:txBody>
          <a:bodyPr>
            <a:normAutofit fontScale="90000"/>
          </a:bodyPr>
          <a:lstStyle/>
          <a:p>
            <a:r>
              <a:rPr lang="en-CA" altLang="en-US" sz="2700" b="1" dirty="0">
                <a:ea typeface="MS PGothic"/>
              </a:rPr>
              <a:t>Agenda Item 1.1</a:t>
            </a:r>
            <a:r>
              <a:rPr lang="en-CA" altLang="en-US" sz="2400" b="1" dirty="0">
                <a:ea typeface="MS PGothic"/>
              </a:rPr>
              <a:t>:</a:t>
            </a:r>
            <a:r>
              <a:rPr lang="en-US" altLang="en-US" sz="2400" b="1" i="1" dirty="0">
                <a:ea typeface="MS PGothic"/>
              </a:rPr>
              <a:t>  </a:t>
            </a:r>
            <a:r>
              <a:rPr lang="en-US" altLang="en-US" sz="2400" i="1" dirty="0">
                <a:ea typeface="MS PGothic"/>
              </a:rPr>
              <a:t>IMT/terrestrial mobile broadband</a:t>
            </a:r>
            <a:br>
              <a:rPr lang="en-US" altLang="en-US" sz="2400" i="1" dirty="0">
                <a:ea typeface="MS PGothic"/>
              </a:rPr>
            </a:br>
            <a:r>
              <a:rPr lang="en-US" altLang="en-US" sz="2400" b="1" dirty="0">
                <a:ea typeface="MS PGothic"/>
              </a:rPr>
              <a:t>Status of the </a:t>
            </a:r>
            <a:r>
              <a:rPr lang="en-CA" altLang="en-US" sz="2400" b="1" dirty="0">
                <a:ea typeface="MS PGothic"/>
              </a:rPr>
              <a:t>Preliminary Proposals, Draft Inter-American Proposals and Inter-American </a:t>
            </a:r>
            <a:r>
              <a:rPr lang="en-US" altLang="en-US" sz="2400" b="1" dirty="0">
                <a:ea typeface="MS PGothic"/>
              </a:rPr>
              <a:t>Proposals (2 of 3)</a:t>
            </a:r>
            <a:endParaRPr lang="en-US"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80135934"/>
              </p:ext>
            </p:extLst>
          </p:nvPr>
        </p:nvGraphicFramePr>
        <p:xfrm>
          <a:off x="304800" y="1600200"/>
          <a:ext cx="8382000" cy="5029200"/>
        </p:xfrm>
        <a:graphic>
          <a:graphicData uri="http://schemas.openxmlformats.org/drawingml/2006/table">
            <a:tbl>
              <a:tblPr firstRow="1" bandRow="1">
                <a:tableStyleId>{5C22544A-7EE6-4342-B048-85BDC9FD1C3A}</a:tableStyleId>
              </a:tblPr>
              <a:tblGrid>
                <a:gridCol w="1981200"/>
                <a:gridCol w="3606800"/>
                <a:gridCol w="2794000"/>
              </a:tblGrid>
              <a:tr h="37084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Calibri" pitchFamily="34" charset="0"/>
                          <a:ea typeface="ＭＳ Ｐゴシック" pitchFamily="34" charset="-128"/>
                        </a:rPr>
                        <a:t>Frequency Range (MHz)</a:t>
                      </a: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Calibri" pitchFamily="34" charset="0"/>
                          <a:ea typeface="ＭＳ Ｐゴシック" pitchFamily="34" charset="-128"/>
                        </a:rPr>
                        <a:t>MOD Mobile allocation in Article 5</a:t>
                      </a:r>
                    </a:p>
                  </a:txBody>
                  <a:tcP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Calibri" pitchFamily="34" charset="0"/>
                          <a:ea typeface="ＭＳ Ｐゴシック" pitchFamily="34" charset="-128"/>
                        </a:rPr>
                        <a:t>NOC</a:t>
                      </a:r>
                    </a:p>
                  </a:txBody>
                  <a:tcPr horzOverflow="overflow"/>
                </a:tc>
              </a:tr>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rPr>
                        <a:t>1427-1518</a:t>
                      </a: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Calibri" pitchFamily="34" charset="0"/>
                          <a:ea typeface="ＭＳ Ｐゴシック" pitchFamily="34" charset="-128"/>
                        </a:rPr>
                        <a:t>IAP</a:t>
                      </a:r>
                    </a:p>
                    <a:p>
                      <a:pPr marL="0" marR="0" lvl="0" indent="0" algn="l" defTabSz="457200" rtl="0" eaLnBrk="1" fontAlgn="base" latinLnBrk="0" hangingPunct="1">
                        <a:lnSpc>
                          <a:spcPct val="100000"/>
                        </a:lnSpc>
                        <a:spcBef>
                          <a:spcPct val="0"/>
                        </a:spcBef>
                        <a:spcAft>
                          <a:spcPct val="0"/>
                        </a:spcAft>
                        <a:buClrTx/>
                        <a:buSzTx/>
                        <a:buFontTx/>
                        <a:buNone/>
                        <a:tabLst/>
                      </a:pPr>
                      <a:r>
                        <a:rPr lang="en-US" sz="1800" kern="1200" dirty="0" smtClean="0">
                          <a:solidFill>
                            <a:schemeClr val="dk1"/>
                          </a:solidFill>
                          <a:effectLst/>
                          <a:latin typeface="+mn-lt"/>
                          <a:ea typeface="+mn-ea"/>
                          <a:cs typeface="+mn-cs"/>
                        </a:rPr>
                        <a:t>B/CHL/CLM/CTR/DOM/USA/GTM/ MEX/PRU/URG</a:t>
                      </a:r>
                      <a:endPar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CA" altLang="en-US" sz="18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horzOverflow="overflow"/>
                </a:tc>
              </a:tr>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rPr>
                        <a:t>1427-1452 Mandatory OOBE on IMT</a:t>
                      </a: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Calibri" pitchFamily="34" charset="0"/>
                          <a:ea typeface="ＭＳ Ｐゴシック" pitchFamily="34" charset="-128"/>
                        </a:rPr>
                        <a:t>IAP</a:t>
                      </a:r>
                    </a:p>
                    <a:p>
                      <a:pPr marL="0" marR="0" lvl="0" indent="0" algn="l" defTabSz="457200" rtl="0" eaLnBrk="1" fontAlgn="base" latinLnBrk="0" hangingPunct="1">
                        <a:lnSpc>
                          <a:spcPct val="100000"/>
                        </a:lnSpc>
                        <a:spcBef>
                          <a:spcPct val="0"/>
                        </a:spcBef>
                        <a:spcAft>
                          <a:spcPct val="0"/>
                        </a:spcAft>
                        <a:buClrTx/>
                        <a:buSzTx/>
                        <a:buFontTx/>
                        <a:buNone/>
                        <a:tabLst/>
                      </a:pPr>
                      <a:r>
                        <a:rPr lang="en-US" sz="1800" kern="1200" dirty="0" smtClean="0">
                          <a:solidFill>
                            <a:schemeClr val="dk1"/>
                          </a:solidFill>
                          <a:effectLst/>
                          <a:latin typeface="+mn-lt"/>
                          <a:ea typeface="+mn-ea"/>
                          <a:cs typeface="+mn-cs"/>
                        </a:rPr>
                        <a:t>B/CHL/CLM/CTR/DOM/GTM/MEX/ PRU/URG</a:t>
                      </a:r>
                      <a:endPar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CA" altLang="en-US" sz="18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horzOverflow="overflow"/>
                </a:tc>
              </a:tr>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rPr>
                        <a:t>1559-1610</a:t>
                      </a: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cap="none" normalizeH="0" baseline="0" dirty="0" smtClean="0">
                          <a:ln>
                            <a:noFill/>
                          </a:ln>
                          <a:solidFill>
                            <a:srgbClr val="000000"/>
                          </a:solidFill>
                          <a:effectLst/>
                          <a:latin typeface="Calibri" pitchFamily="34" charset="0"/>
                          <a:ea typeface="ＭＳ Ｐゴシック" pitchFamily="34" charset="-128"/>
                        </a:rPr>
                        <a:t>DIAP</a:t>
                      </a:r>
                      <a:endParaRPr kumimoji="0" lang="fr-CA" altLang="en-US" sz="1800" b="0" i="0" u="none" strike="noStrike" cap="none" normalizeH="0" baseline="0" dirty="0" smtClean="0">
                        <a:ln>
                          <a:noFill/>
                        </a:ln>
                        <a:solidFill>
                          <a:srgbClr val="000000"/>
                        </a:solidFill>
                        <a:effectLst/>
                        <a:latin typeface="Calibri"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fr-CA" altLang="en-US" sz="1800" b="0" i="0" u="none" strike="noStrike" cap="none" normalizeH="0" baseline="0" dirty="0" smtClean="0">
                          <a:ln>
                            <a:noFill/>
                          </a:ln>
                          <a:solidFill>
                            <a:srgbClr val="000000"/>
                          </a:solidFill>
                          <a:effectLst/>
                          <a:latin typeface="Calibri" pitchFamily="34" charset="0"/>
                          <a:ea typeface="ＭＳ Ｐゴシック" pitchFamily="34" charset="-128"/>
                        </a:rPr>
                        <a:t>CAN/USA</a:t>
                      </a:r>
                    </a:p>
                  </a:txBody>
                  <a:tcPr horzOverflow="overflow"/>
                </a:tc>
              </a:tr>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rPr>
                        <a:t>2025-2110,</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rPr>
                        <a:t>2200-2290</a:t>
                      </a: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CA" altLang="en-US" sz="18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cap="none" normalizeH="0" baseline="0" dirty="0" smtClean="0">
                          <a:ln>
                            <a:noFill/>
                          </a:ln>
                          <a:solidFill>
                            <a:srgbClr val="000000"/>
                          </a:solidFill>
                          <a:effectLst/>
                          <a:latin typeface="Calibri" pitchFamily="34" charset="0"/>
                          <a:ea typeface="ＭＳ Ｐゴシック" pitchFamily="34" charset="-128"/>
                        </a:rPr>
                        <a:t>DIAP</a:t>
                      </a:r>
                      <a:endParaRPr kumimoji="0" lang="fr-CA" altLang="en-US" sz="1800" b="0" i="0" u="none" strike="noStrike" cap="none" normalizeH="0" baseline="0" dirty="0" smtClean="0">
                        <a:ln>
                          <a:noFill/>
                        </a:ln>
                        <a:solidFill>
                          <a:srgbClr val="000000"/>
                        </a:solidFill>
                        <a:effectLst/>
                        <a:latin typeface="Calibri"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rPr>
                        <a:t>MEX/USA/CAN/BLZ</a:t>
                      </a:r>
                    </a:p>
                  </a:txBody>
                  <a:tcPr horzOverflow="overflow"/>
                </a:tc>
              </a:tr>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rPr>
                        <a:t>2700-2900</a:t>
                      </a: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cap="none" normalizeH="0" baseline="0" dirty="0" smtClean="0">
                          <a:ln>
                            <a:noFill/>
                          </a:ln>
                          <a:solidFill>
                            <a:srgbClr val="000000"/>
                          </a:solidFill>
                          <a:effectLst/>
                          <a:latin typeface="Calibri" pitchFamily="34" charset="0"/>
                          <a:ea typeface="ＭＳ Ｐゴシック" pitchFamily="34" charset="-128"/>
                        </a:rPr>
                        <a:t>DIAP</a:t>
                      </a:r>
                      <a:endParaRPr kumimoji="0" lang="fr-CA" altLang="en-US" sz="1800" b="0" i="0" u="none" strike="noStrike" cap="none" normalizeH="0" baseline="0" dirty="0" smtClean="0">
                        <a:ln>
                          <a:noFill/>
                        </a:ln>
                        <a:solidFill>
                          <a:srgbClr val="000000"/>
                        </a:solidFill>
                        <a:effectLst/>
                        <a:latin typeface="Calibri"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rPr>
                        <a:t>CHL/USA/GTM</a:t>
                      </a:r>
                    </a:p>
                  </a:txBody>
                  <a:tcPr horzOverflow="overflow"/>
                </a:tc>
              </a:tr>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rPr>
                        <a:t>3300-3400</a:t>
                      </a: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Calibri" pitchFamily="34" charset="0"/>
                          <a:ea typeface="ＭＳ Ｐゴシック" pitchFamily="34" charset="-128"/>
                        </a:rPr>
                        <a:t>PP</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rPr>
                        <a:t>CLM</a:t>
                      </a: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CA" altLang="en-US" sz="1800" b="0" i="0" u="none" strike="noStrike" cap="none" normalizeH="0" baseline="0" dirty="0" smtClean="0">
                        <a:ln>
                          <a:noFill/>
                        </a:ln>
                        <a:solidFill>
                          <a:schemeClr val="tx1"/>
                        </a:solidFill>
                        <a:effectLst/>
                        <a:latin typeface="Calibri" pitchFamily="34" charset="0"/>
                        <a:ea typeface="ＭＳ Ｐゴシック" pitchFamily="34" charset="-128"/>
                      </a:endParaRPr>
                    </a:p>
                  </a:txBody>
                  <a:tcPr horzOverflow="overflow"/>
                </a:tc>
              </a:tr>
            </a:tbl>
          </a:graphicData>
        </a:graphic>
      </p:graphicFrame>
      <p:sp>
        <p:nvSpPr>
          <p:cNvPr id="4" name="Slide Number Placeholder 3"/>
          <p:cNvSpPr>
            <a:spLocks noGrp="1"/>
          </p:cNvSpPr>
          <p:nvPr>
            <p:ph type="sldNum" sz="quarter" idx="12"/>
          </p:nvPr>
        </p:nvSpPr>
        <p:spPr/>
        <p:txBody>
          <a:bodyPr/>
          <a:lstStyle/>
          <a:p>
            <a:fld id="{369A7AB8-C288-4B6D-983D-9C88E091BD8F}" type="slidenum">
              <a:rPr lang="en-US" smtClean="0"/>
              <a:t>8</a:t>
            </a:fld>
            <a:endParaRPr lang="en-US"/>
          </a:p>
        </p:txBody>
      </p:sp>
    </p:spTree>
    <p:extLst>
      <p:ext uri="{BB962C8B-B14F-4D97-AF65-F5344CB8AC3E}">
        <p14:creationId xmlns:p14="http://schemas.microsoft.com/office/powerpoint/2010/main" val="284479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altLang="en-US" sz="2700" b="1" dirty="0">
                <a:ea typeface="MS PGothic"/>
              </a:rPr>
              <a:t>Agenda Item 1.1</a:t>
            </a:r>
            <a:r>
              <a:rPr lang="en-CA" altLang="en-US" sz="2400" b="1" dirty="0">
                <a:ea typeface="MS PGothic"/>
              </a:rPr>
              <a:t>:</a:t>
            </a:r>
            <a:r>
              <a:rPr lang="en-US" altLang="en-US" sz="2400" i="1" dirty="0">
                <a:ea typeface="MS PGothic"/>
              </a:rPr>
              <a:t>  IMT/terrestrial mobile broadband</a:t>
            </a:r>
            <a:br>
              <a:rPr lang="en-US" altLang="en-US" sz="2400" i="1" dirty="0">
                <a:ea typeface="MS PGothic"/>
              </a:rPr>
            </a:br>
            <a:r>
              <a:rPr lang="en-US" altLang="en-US" sz="2400" b="1" dirty="0">
                <a:ea typeface="MS PGothic"/>
              </a:rPr>
              <a:t>Status of the </a:t>
            </a:r>
            <a:r>
              <a:rPr lang="en-CA" altLang="en-US" sz="2400" b="1" dirty="0">
                <a:ea typeface="MS PGothic"/>
              </a:rPr>
              <a:t>Preliminary Proposals, Draft Inter-American Proposals and Inter-American </a:t>
            </a:r>
            <a:r>
              <a:rPr lang="en-US" altLang="en-US" sz="2400" b="1" dirty="0">
                <a:ea typeface="MS PGothic"/>
              </a:rPr>
              <a:t>Proposals (3 of 3)</a:t>
            </a:r>
            <a:endParaRPr lang="en-US"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6535965"/>
              </p:ext>
            </p:extLst>
          </p:nvPr>
        </p:nvGraphicFramePr>
        <p:xfrm>
          <a:off x="338183" y="1371600"/>
          <a:ext cx="8534400" cy="5303620"/>
        </p:xfrm>
        <a:graphic>
          <a:graphicData uri="http://schemas.openxmlformats.org/drawingml/2006/table">
            <a:tbl>
              <a:tblPr firstRow="1" bandRow="1">
                <a:tableStyleId>{5C22544A-7EE6-4342-B048-85BDC9FD1C3A}</a:tableStyleId>
              </a:tblPr>
              <a:tblGrid>
                <a:gridCol w="1828800"/>
                <a:gridCol w="3505200"/>
                <a:gridCol w="3200400"/>
              </a:tblGrid>
              <a:tr h="37084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Calibri" pitchFamily="34" charset="0"/>
                          <a:ea typeface="ＭＳ Ｐゴシック" pitchFamily="34" charset="-128"/>
                        </a:rPr>
                        <a:t>Frequency Range (MHz)</a:t>
                      </a:r>
                    </a:p>
                  </a:txBody>
                  <a:tcPr marT="45730" marB="4573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Calibri" pitchFamily="34" charset="0"/>
                          <a:ea typeface="ＭＳ Ｐゴシック" pitchFamily="34" charset="-128"/>
                        </a:rPr>
                        <a:t>MOD Mobile allocation in Article 5</a:t>
                      </a:r>
                    </a:p>
                  </a:txBody>
                  <a:tcPr marT="45730" marB="4573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Calibri" pitchFamily="34" charset="0"/>
                          <a:ea typeface="ＭＳ Ｐゴシック" pitchFamily="34" charset="-128"/>
                        </a:rPr>
                        <a:t>NOC</a:t>
                      </a:r>
                    </a:p>
                  </a:txBody>
                  <a:tcPr marT="45730" marB="45730" horzOverflow="overflow"/>
                </a:tc>
              </a:tr>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rPr>
                        <a:t>3400-3600</a:t>
                      </a: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cap="none" normalizeH="0" baseline="0" dirty="0" smtClean="0">
                          <a:ln>
                            <a:noFill/>
                          </a:ln>
                          <a:solidFill>
                            <a:srgbClr val="000000"/>
                          </a:solidFill>
                          <a:effectLst/>
                          <a:latin typeface="Calibri" pitchFamily="34" charset="0"/>
                          <a:ea typeface="ＭＳ Ｐゴシック" pitchFamily="34" charset="-128"/>
                        </a:rPr>
                        <a:t>DIAP</a:t>
                      </a:r>
                      <a:endParaRPr kumimoji="0" lang="en-US" altLang="en-US" sz="1800" b="1" i="0" u="none" strike="noStrike" cap="none" normalizeH="0" baseline="0" dirty="0" smtClean="0">
                        <a:ln>
                          <a:noFill/>
                        </a:ln>
                        <a:solidFill>
                          <a:schemeClr val="tx1"/>
                        </a:solidFill>
                        <a:effectLst/>
                        <a:latin typeface="Calibri"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fr-CA" altLang="en-US" sz="1800" b="0" i="0" u="none" strike="noStrike" cap="none" normalizeH="0" baseline="0" dirty="0" smtClean="0">
                          <a:ln>
                            <a:noFill/>
                          </a:ln>
                          <a:solidFill>
                            <a:srgbClr val="000000"/>
                          </a:solidFill>
                          <a:effectLst/>
                          <a:latin typeface="Calibri" pitchFamily="34" charset="0"/>
                          <a:ea typeface="ＭＳ Ｐゴシック" pitchFamily="34" charset="-128"/>
                        </a:rPr>
                        <a:t>B/CLM/CTR/EQA</a:t>
                      </a:r>
                      <a:r>
                        <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rPr>
                        <a:t>: MS with IMT identification</a:t>
                      </a: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1" i="0" u="none" strike="noStrike" cap="none" normalizeH="0" baseline="0" dirty="0" smtClean="0">
                        <a:ln>
                          <a:noFill/>
                        </a:ln>
                        <a:solidFill>
                          <a:schemeClr val="tx1"/>
                        </a:solidFill>
                        <a:effectLst/>
                        <a:latin typeface="Calibri" pitchFamily="34" charset="0"/>
                        <a:ea typeface="ＭＳ Ｐゴシック" pitchFamily="34" charset="-128"/>
                      </a:endParaRPr>
                    </a:p>
                  </a:txBody>
                  <a:tcPr horzOverflow="overflow"/>
                </a:tc>
              </a:tr>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rPr>
                        <a:t>3400-4200</a:t>
                      </a: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Calibri" pitchFamily="34" charset="0"/>
                          <a:ea typeface="ＭＳ Ｐゴシック" pitchFamily="34" charset="-128"/>
                        </a:rPr>
                        <a:t>DIAP</a:t>
                      </a:r>
                      <a:r>
                        <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rPr>
                        <a:t> (3400-3700 w/NOC above)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rPr>
                        <a:t>CAN/USA</a:t>
                      </a:r>
                    </a:p>
                  </a:txBody>
                  <a:tcP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cap="none" normalizeH="0" baseline="0" dirty="0" smtClean="0">
                          <a:ln>
                            <a:noFill/>
                          </a:ln>
                          <a:solidFill>
                            <a:srgbClr val="000000"/>
                          </a:solidFill>
                          <a:effectLst/>
                          <a:latin typeface="Calibri" pitchFamily="34" charset="0"/>
                          <a:ea typeface="ＭＳ Ｐゴシック" pitchFamily="34" charset="-128"/>
                        </a:rPr>
                        <a:t>IAP</a:t>
                      </a:r>
                      <a:endParaRPr kumimoji="0" lang="en-US" altLang="en-US" sz="1800" b="1" i="0" u="none" strike="noStrike" cap="none" normalizeH="0" baseline="0" dirty="0" smtClean="0">
                        <a:ln>
                          <a:noFill/>
                        </a:ln>
                        <a:solidFill>
                          <a:schemeClr val="tx1"/>
                        </a:solidFill>
                        <a:effectLst/>
                        <a:latin typeface="Calibri"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r-CA" altLang="en-US" sz="1800" b="0" i="0" u="none" strike="noStrike" cap="none" normalizeH="0" baseline="0" dirty="0" smtClean="0">
                          <a:ln>
                            <a:noFill/>
                          </a:ln>
                          <a:solidFill>
                            <a:schemeClr val="tx1"/>
                          </a:solidFill>
                          <a:effectLst/>
                          <a:latin typeface="Calibri" pitchFamily="34" charset="0"/>
                          <a:ea typeface="ＭＳ Ｐゴシック" pitchFamily="34" charset="-128"/>
                        </a:rPr>
                        <a:t>BEL/BOL/SLV/MEX/NCG/PNR</a:t>
                      </a:r>
                    </a:p>
                  </a:txBody>
                  <a:tcPr horzOverflow="overflow"/>
                </a:tc>
              </a:tr>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rPr>
                        <a:t>3600-4200</a:t>
                      </a:r>
                    </a:p>
                  </a:txBody>
                  <a:tcPr marT="45730" marB="4573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T="45730" marB="4573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cap="none" normalizeH="0" baseline="0" dirty="0" smtClean="0">
                          <a:ln>
                            <a:noFill/>
                          </a:ln>
                          <a:solidFill>
                            <a:srgbClr val="000000"/>
                          </a:solidFill>
                          <a:effectLst/>
                          <a:latin typeface="Calibri" pitchFamily="34" charset="0"/>
                          <a:ea typeface="ＭＳ Ｐゴシック" pitchFamily="34" charset="-128"/>
                        </a:rPr>
                        <a:t>DIAP</a:t>
                      </a:r>
                      <a:endParaRPr kumimoji="0" lang="en-US" altLang="en-US" sz="1800" b="1" i="0" u="none" strike="noStrike" cap="none" normalizeH="0" baseline="0" dirty="0" smtClean="0">
                        <a:ln>
                          <a:noFill/>
                        </a:ln>
                        <a:solidFill>
                          <a:schemeClr val="tx1"/>
                        </a:solidFill>
                        <a:effectLst/>
                        <a:latin typeface="Calibri"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rPr>
                        <a:t>B/CTR/EQA/VEN</a:t>
                      </a:r>
                    </a:p>
                  </a:txBody>
                  <a:tcPr marT="45730" marB="45730" horzOverflow="overflow"/>
                </a:tc>
              </a:tr>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rPr>
                        <a:t>4400-4990</a:t>
                      </a:r>
                    </a:p>
                  </a:txBody>
                  <a:tcPr marT="45730" marB="4573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T="45730" marB="4573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CA" altLang="en-US" sz="1800" b="1" i="0" u="none" strike="noStrike" cap="none" normalizeH="0" baseline="0" dirty="0" smtClean="0">
                          <a:ln>
                            <a:noFill/>
                          </a:ln>
                          <a:solidFill>
                            <a:srgbClr val="000000"/>
                          </a:solidFill>
                          <a:effectLst/>
                          <a:latin typeface="Calibri" pitchFamily="34" charset="0"/>
                          <a:ea typeface="ＭＳ Ｐゴシック" pitchFamily="34" charset="-128"/>
                        </a:rPr>
                        <a:t>PP</a:t>
                      </a:r>
                    </a:p>
                    <a:p>
                      <a:pPr marL="0" marR="0" lvl="0" indent="0" algn="l" defTabSz="457200" rtl="0" eaLnBrk="1" fontAlgn="base" latinLnBrk="0" hangingPunct="1">
                        <a:lnSpc>
                          <a:spcPct val="100000"/>
                        </a:lnSpc>
                        <a:spcBef>
                          <a:spcPct val="0"/>
                        </a:spcBef>
                        <a:spcAft>
                          <a:spcPct val="0"/>
                        </a:spcAft>
                        <a:buClrTx/>
                        <a:buSzTx/>
                        <a:buFontTx/>
                        <a:buNone/>
                        <a:tabLst/>
                      </a:pPr>
                      <a:r>
                        <a:rPr kumimoji="0" lang="fr-CA" altLang="en-US" sz="1800" b="0" i="0" u="none" strike="noStrike" cap="none" normalizeH="0" baseline="0" dirty="0" smtClean="0">
                          <a:ln>
                            <a:noFill/>
                          </a:ln>
                          <a:solidFill>
                            <a:srgbClr val="000000"/>
                          </a:solidFill>
                          <a:effectLst/>
                          <a:latin typeface="Calibri" pitchFamily="34" charset="0"/>
                          <a:ea typeface="ＭＳ Ｐゴシック" pitchFamily="34" charset="-128"/>
                        </a:rPr>
                        <a:t>USA</a:t>
                      </a:r>
                    </a:p>
                  </a:txBody>
                  <a:tcPr marT="45730" marB="45730" horzOverflow="overflow"/>
                </a:tc>
              </a:tr>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rPr>
                        <a:t>4500-4800</a:t>
                      </a:r>
                    </a:p>
                  </a:txBody>
                  <a:tcPr marT="45730" marB="4573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T="45730" marB="4573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cap="none" normalizeH="0" baseline="0" dirty="0" smtClean="0">
                          <a:ln>
                            <a:noFill/>
                          </a:ln>
                          <a:solidFill>
                            <a:srgbClr val="000000"/>
                          </a:solidFill>
                          <a:effectLst/>
                          <a:latin typeface="Calibri" pitchFamily="34" charset="0"/>
                          <a:ea typeface="ＭＳ Ｐゴシック" pitchFamily="34" charset="-128"/>
                        </a:rPr>
                        <a:t>IAP</a:t>
                      </a:r>
                      <a:endParaRPr kumimoji="0" lang="en-US" altLang="en-US" sz="1800" b="1" i="0" u="none" strike="noStrike" cap="none" normalizeH="0" baseline="0" dirty="0" smtClean="0">
                        <a:ln>
                          <a:noFill/>
                        </a:ln>
                        <a:solidFill>
                          <a:schemeClr val="tx1"/>
                        </a:solidFill>
                        <a:effectLst/>
                        <a:latin typeface="Calibri"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fr-CA" altLang="en-US" sz="1800" b="0" i="0" u="none" strike="noStrike" cap="none" normalizeH="0" baseline="0" dirty="0" smtClean="0">
                          <a:ln>
                            <a:noFill/>
                          </a:ln>
                          <a:solidFill>
                            <a:srgbClr val="000000"/>
                          </a:solidFill>
                          <a:effectLst/>
                          <a:latin typeface="Calibri" pitchFamily="34" charset="0"/>
                          <a:ea typeface="ＭＳ Ｐゴシック" pitchFamily="34" charset="-128"/>
                        </a:rPr>
                        <a:t>ARG/B/BOL/CHL/GTM/NCG/ MEX/PNR/SLV/URG/VEN</a:t>
                      </a:r>
                    </a:p>
                  </a:txBody>
                  <a:tcPr marT="45730" marB="45730" horzOverflow="overflow"/>
                </a:tc>
              </a:tr>
              <a:tr h="37084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rPr>
                        <a:t>5850-6425</a:t>
                      </a:r>
                    </a:p>
                  </a:txBody>
                  <a:tcPr marT="45730" marB="4573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T="45730" marB="45730"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cap="none" normalizeH="0" baseline="0" dirty="0" smtClean="0">
                          <a:ln>
                            <a:noFill/>
                          </a:ln>
                          <a:solidFill>
                            <a:srgbClr val="000000"/>
                          </a:solidFill>
                          <a:effectLst/>
                          <a:latin typeface="Calibri" pitchFamily="34" charset="0"/>
                          <a:ea typeface="ＭＳ Ｐゴシック" pitchFamily="34" charset="-128"/>
                        </a:rPr>
                        <a:t>IAP</a:t>
                      </a:r>
                      <a:endParaRPr kumimoji="0" lang="en-US" altLang="en-US" sz="1800" b="1" i="0" u="none" strike="noStrike" cap="none" normalizeH="0" baseline="0" dirty="0" smtClean="0">
                        <a:ln>
                          <a:noFill/>
                        </a:ln>
                        <a:solidFill>
                          <a:schemeClr val="tx1"/>
                        </a:solidFill>
                        <a:effectLst/>
                        <a:latin typeface="Calibri"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fr-CA" altLang="en-US" sz="1800" b="0" i="0" u="none" strike="noStrike" cap="none" normalizeH="0" baseline="0" dirty="0" smtClean="0">
                          <a:ln>
                            <a:noFill/>
                          </a:ln>
                          <a:solidFill>
                            <a:schemeClr val="tx1"/>
                          </a:solidFill>
                          <a:effectLst/>
                          <a:latin typeface="Calibri" pitchFamily="34" charset="0"/>
                          <a:ea typeface="ＭＳ Ｐゴシック" pitchFamily="34" charset="-128"/>
                        </a:rPr>
                        <a:t>B/BLZ/CTR/GTM/MEX/NCG/ PNR/SLV</a:t>
                      </a:r>
                    </a:p>
                  </a:txBody>
                  <a:tcPr marT="45730" marB="45730" horzOverflow="overflow"/>
                </a:tc>
              </a:tr>
            </a:tbl>
          </a:graphicData>
        </a:graphic>
      </p:graphicFrame>
      <p:sp>
        <p:nvSpPr>
          <p:cNvPr id="4" name="Slide Number Placeholder 3"/>
          <p:cNvSpPr>
            <a:spLocks noGrp="1"/>
          </p:cNvSpPr>
          <p:nvPr>
            <p:ph type="sldNum" sz="quarter" idx="12"/>
          </p:nvPr>
        </p:nvSpPr>
        <p:spPr/>
        <p:txBody>
          <a:bodyPr/>
          <a:lstStyle/>
          <a:p>
            <a:fld id="{369A7AB8-C288-4B6D-983D-9C88E091BD8F}" type="slidenum">
              <a:rPr lang="en-US" smtClean="0"/>
              <a:t>9</a:t>
            </a:fld>
            <a:endParaRPr lang="en-US"/>
          </a:p>
        </p:txBody>
      </p:sp>
    </p:spTree>
    <p:extLst>
      <p:ext uri="{BB962C8B-B14F-4D97-AF65-F5344CB8AC3E}">
        <p14:creationId xmlns:p14="http://schemas.microsoft.com/office/powerpoint/2010/main" val="51427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4241"/>
  <p:tag name="AS_OS" val="Microsoft Windows NT 6.0.6002 Service Pack 2"/>
  <p:tag name="AS_RELEASE_DATE" val="2011.11.25"/>
  <p:tag name="AS_TITLE" val="Aspose.Slides for .NET 3.5 Client Profile"/>
  <p:tag name="AS_VERSION" val="5.7.0.0"/>
</p:tagLst>
</file>

<file path=ppt/theme/theme1.xml><?xml version="1.0" encoding="utf-8"?>
<a:theme xmlns:a="http://schemas.openxmlformats.org/drawingml/2006/main" name="SCaN_Plai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Thaa" typeface="MV Boli"/>
        <a:font script="Gujr" typeface="Shruti"/>
        <a:font script="Beng" typeface="Vrinda"/>
        <a:font script="Orya" typeface="Kalinga"/>
        <a:font script="Cans" typeface="Euphemia"/>
        <a:font script="Mlym" typeface="Kartika"/>
        <a:font script="Telu" typeface="Gautami"/>
        <a:font script="Laoo" typeface="DokChampa"/>
        <a:font script="Hant" typeface="新細明體"/>
        <a:font script="Viet" typeface="Times New Roman"/>
        <a:font script="Jpan" typeface="ＭＳ Ｐゴシック"/>
        <a:font script="Sinh" typeface="Iskoola Pota"/>
        <a:font script="Hans" typeface="宋体"/>
        <a:font script="Arab" typeface="Times New Roman"/>
        <a:font script="Guru" typeface="Raavi"/>
        <a:font script="Deva" typeface="Mangal"/>
        <a:font script="Khmr" typeface="MoolBoran"/>
        <a:font script="Cher" typeface="Plantagenet Cherokee"/>
        <a:font script="Taml" typeface="Latha"/>
        <a:font script="Hang" typeface="맑은 고딕"/>
        <a:font script="Hebr" typeface="Times New Roman"/>
        <a:font script="Tibt" typeface="Microsoft Himalaya"/>
        <a:font script="Knda" typeface="Tunga"/>
        <a:font script="Yiii" typeface="Microsoft Yi Baiti"/>
        <a:font script="Mong" typeface="Mongolian Baiti"/>
        <a:font script="Thai" typeface="Angsana New"/>
        <a:font script="Ethi" typeface="Nyala"/>
        <a:font script="Geor" typeface="Sylfaen"/>
        <a:font script="Syrc" typeface="Estrangelo Edessa"/>
      </a:majorFont>
      <a:minorFont>
        <a:latin typeface="Calibri"/>
        <a:ea typeface=""/>
        <a:cs typeface=""/>
        <a:font script="Uigh" typeface="Microsoft Uighur"/>
        <a:font script="Thaa" typeface="MV Boli"/>
        <a:font script="Gujr" typeface="Shruti"/>
        <a:font script="Beng" typeface="Vrinda"/>
        <a:font script="Orya" typeface="Kalinga"/>
        <a:font script="Cans" typeface="Euphemia"/>
        <a:font script="Mlym" typeface="Kartika"/>
        <a:font script="Telu" typeface="Gautami"/>
        <a:font script="Laoo" typeface="DokChampa"/>
        <a:font script="Hant" typeface="新細明體"/>
        <a:font script="Viet" typeface="Arial"/>
        <a:font script="Jpan" typeface="ＭＳ Ｐゴシック"/>
        <a:font script="Sinh" typeface="Iskoola Pota"/>
        <a:font script="Hans" typeface="宋体"/>
        <a:font script="Arab" typeface="Arial"/>
        <a:font script="Guru" typeface="Raavi"/>
        <a:font script="Deva" typeface="Mangal"/>
        <a:font script="Khmr" typeface="DaunPenh"/>
        <a:font script="Cher" typeface="Plantagenet Cherokee"/>
        <a:font script="Taml" typeface="Latha"/>
        <a:font script="Hang" typeface="맑은 고딕"/>
        <a:font script="Hebr" typeface="Arial"/>
        <a:font script="Tibt" typeface="Microsoft Himalaya"/>
        <a:font script="Knda" typeface="Tunga"/>
        <a:font script="Yiii" typeface="Microsoft Yi Baiti"/>
        <a:font script="Mong" typeface="Mongolian Baiti"/>
        <a:font script="Thai" typeface="Cordia New"/>
        <a:font script="Ethi" typeface="Nyala"/>
        <a:font script="Geor" typeface="Sylfaen"/>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Thaa" typeface="MV Boli"/>
        <a:font script="Gujr" typeface="Shruti"/>
        <a:font script="Beng" typeface="Vrinda"/>
        <a:font script="Orya" typeface="Kalinga"/>
        <a:font script="Cans" typeface="Euphemia"/>
        <a:font script="Mlym" typeface="Kartika"/>
        <a:font script="Telu" typeface="Gautami"/>
        <a:font script="Laoo" typeface="DokChampa"/>
        <a:font script="Hant" typeface="新細明體"/>
        <a:font script="Viet" typeface="Times New Roman"/>
        <a:font script="Jpan" typeface="ＭＳ Ｐゴシック"/>
        <a:font script="Sinh" typeface="Iskoola Pota"/>
        <a:font script="Hans" typeface="宋体"/>
        <a:font script="Arab" typeface="Times New Roman"/>
        <a:font script="Guru" typeface="Raavi"/>
        <a:font script="Deva" typeface="Mangal"/>
        <a:font script="Khmr" typeface="MoolBoran"/>
        <a:font script="Cher" typeface="Plantagenet Cherokee"/>
        <a:font script="Taml" typeface="Latha"/>
        <a:font script="Hang" typeface="맑은 고딕"/>
        <a:font script="Hebr" typeface="Times New Roman"/>
        <a:font script="Tibt" typeface="Microsoft Himalaya"/>
        <a:font script="Knda" typeface="Tunga"/>
        <a:font script="Yiii" typeface="Microsoft Yi Baiti"/>
        <a:font script="Mong" typeface="Mongolian Baiti"/>
        <a:font script="Thai" typeface="Angsana New"/>
        <a:font script="Ethi" typeface="Nyala"/>
        <a:font script="Geor" typeface="Sylfaen"/>
        <a:font script="Syrc" typeface="Estrangelo Edessa"/>
      </a:majorFont>
      <a:minorFont>
        <a:latin typeface="Calibri"/>
        <a:ea typeface=""/>
        <a:cs typeface=""/>
        <a:font script="Uigh" typeface="Microsoft Uighur"/>
        <a:font script="Thaa" typeface="MV Boli"/>
        <a:font script="Gujr" typeface="Shruti"/>
        <a:font script="Beng" typeface="Vrinda"/>
        <a:font script="Orya" typeface="Kalinga"/>
        <a:font script="Cans" typeface="Euphemia"/>
        <a:font script="Mlym" typeface="Kartika"/>
        <a:font script="Telu" typeface="Gautami"/>
        <a:font script="Laoo" typeface="DokChampa"/>
        <a:font script="Hant" typeface="新細明體"/>
        <a:font script="Viet" typeface="Arial"/>
        <a:font script="Jpan" typeface="ＭＳ Ｐゴシック"/>
        <a:font script="Sinh" typeface="Iskoola Pota"/>
        <a:font script="Hans" typeface="宋体"/>
        <a:font script="Arab" typeface="Arial"/>
        <a:font script="Guru" typeface="Raavi"/>
        <a:font script="Deva" typeface="Mangal"/>
        <a:font script="Khmr" typeface="DaunPenh"/>
        <a:font script="Cher" typeface="Plantagenet Cherokee"/>
        <a:font script="Taml" typeface="Latha"/>
        <a:font script="Hang" typeface="맑은 고딕"/>
        <a:font script="Hebr" typeface="Arial"/>
        <a:font script="Tibt" typeface="Microsoft Himalaya"/>
        <a:font script="Knda" typeface="Tunga"/>
        <a:font script="Yiii" typeface="Microsoft Yi Baiti"/>
        <a:font script="Mong" typeface="Mongolian Baiti"/>
        <a:font script="Thai" typeface="Cordia New"/>
        <a:font script="Ethi" typeface="Nyala"/>
        <a:font script="Geor" typeface="Sylfaen"/>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New_24-Jan-14</Template>
  <TotalTime>732</TotalTime>
  <Words>1733</Words>
  <Application>Microsoft Office PowerPoint</Application>
  <PresentationFormat>On-screen Show (4:3)</PresentationFormat>
  <Paragraphs>264</Paragraphs>
  <Slides>26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ＭＳ Ｐゴシック</vt:lpstr>
      <vt:lpstr>ＭＳ Ｐゴシック</vt:lpstr>
      <vt:lpstr>Arial</vt:lpstr>
      <vt:lpstr>Calibri</vt:lpstr>
      <vt:lpstr>Symbol</vt:lpstr>
      <vt:lpstr>Tahoma</vt:lpstr>
      <vt:lpstr>Times New Roman</vt:lpstr>
      <vt:lpstr>Wingdings</vt:lpstr>
      <vt:lpstr>SCaN_Plain[1]</vt:lpstr>
      <vt:lpstr>PowerPoint Presentation</vt:lpstr>
      <vt:lpstr>The “WRC Cycle”</vt:lpstr>
      <vt:lpstr>Key International Organizations</vt:lpstr>
      <vt:lpstr>Working Group established within PCC.II </vt:lpstr>
      <vt:lpstr>WRC Working Group Structure</vt:lpstr>
      <vt:lpstr>INTER – AMERICAN PROPOSALS : DEFINITIONS</vt:lpstr>
      <vt:lpstr>Agenda Item 1.1:  IMT/terrestrial mobile broadband Status of the Preliminary Proposals, Draft Inter-American Proposals and Inter-American Proposals (1 of 3)</vt:lpstr>
      <vt:lpstr>Agenda Item 1.1:  IMT/terrestrial mobile broadband Status of the Preliminary Proposals, Draft Inter-American Proposals and Inter-American Proposals (2 of 3)</vt:lpstr>
      <vt:lpstr>Agenda Item 1.1:  IMT/terrestrial mobile broadband Status of the Preliminary Proposals, Draft Inter-American Proposals and Inter-American Proposals (3 of 3)</vt:lpstr>
      <vt:lpstr>Agenda Item 1.5:  UAS - Satellite</vt:lpstr>
      <vt:lpstr>Agenda Item 1.6.1:  FSS (E-s/s-E) 250 MHz in Region 1 in 10-17 GHz</vt:lpstr>
      <vt:lpstr>Agenda Item 1.6.2:  FSS (E-s) 250 MHz in Region 2 and 300 MHz in Region 3 in 13-17 GHz </vt:lpstr>
      <vt:lpstr>Agenda Item 1.9.1:  FSS 7 150 – 7 250 MHz (s-E) and 8 400 – 8 500 MHz (E-s) </vt:lpstr>
      <vt:lpstr>Agenda Item 1.9.2:  MMSS 7 375-7 750 MHz and 8 025-8 400 MHz </vt:lpstr>
      <vt:lpstr>Agenda Item 1.10:  MSS, including the satellite component for broadband applications, including IMT 22 GHz to 26 GHz</vt:lpstr>
      <vt:lpstr> Agenda Item 1.11:  EESS (E-s) 7-8 GHz </vt:lpstr>
      <vt:lpstr>Agenda Item 1.12:  EESS (active)  up to 600 MHz extension within 8 700-9 300 MHz  and/or 9 900-10 500 MHz</vt:lpstr>
      <vt:lpstr>Agenda Item 1.13:  5 km distance limitation for proximity operations by space vehicles  in the SRS (s-s) </vt:lpstr>
      <vt:lpstr>Agenda Item 1.14:   Continuous reference time-scale - whether by the modification of UTC or some other method</vt:lpstr>
      <vt:lpstr>Agenda Item 1.17:  Wireless avionics  intra-communications</vt:lpstr>
      <vt:lpstr>Agenda Item 1.18:  Radiolocation service for automotive applications in 77.5-78.0 GHz </vt:lpstr>
      <vt:lpstr>Agenda Item 9.1.1:  Protection of COSPAS/SARSAT in 406-406.1 MHz</vt:lpstr>
      <vt:lpstr>Agenda Item 9.1.8:   Regulatory aspects for nano- and picosatellites </vt:lpstr>
      <vt:lpstr>Agenda Item 9.2: Difficulties and inconsistencies encountered in the application of the Radio Regulations</vt:lpstr>
      <vt:lpstr>Agenda Item 10:  Agenda Items for Future Conferences</vt:lpstr>
      <vt:lpstr>2nd Session of the Conference Preparatory Meeting for WRC-15 (CPM15-2)</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slpeck-breen</dc:creator>
  <cp:lastModifiedBy>ZUZEK, JOHN (GRC-MSC0)</cp:lastModifiedBy>
  <cp:revision>53</cp:revision>
  <cp:lastPrinted>2014-04-02T19:26:01Z</cp:lastPrinted>
  <dcterms:created xsi:type="dcterms:W3CDTF">2013-12-19T15:15:46Z</dcterms:created>
  <dcterms:modified xsi:type="dcterms:W3CDTF">2015-05-11T17:50:51Z</dcterms:modified>
</cp:coreProperties>
</file>