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56" r:id="rId23"/>
    <p:sldId id="279" r:id="rId24"/>
    <p:sldId id="281" r:id="rId25"/>
    <p:sldId id="280" r:id="rId26"/>
    <p:sldId id="273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729" autoAdjust="0"/>
  </p:normalViewPr>
  <p:slideViewPr>
    <p:cSldViewPr snapToGrid="0" snapToObjects="1"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tx1">
                <a:alpha val="90000"/>
              </a:schemeClr>
            </a:gs>
            <a:gs pos="100000">
              <a:schemeClr val="tx1">
                <a:alpha val="39000"/>
              </a:schemeClr>
            </a:gs>
            <a:gs pos="78000">
              <a:schemeClr val="tx1">
                <a:alpha val="5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B92B-D53B-A548-96E9-E700F78B97BC}" type="datetimeFigureOut">
              <a:rPr lang="en-US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3434-9339-E845-805C-3BD19977EB78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750" y="683683"/>
            <a:ext cx="5249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Opportunities in Basic Science: 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Quantum Fluids and Solids 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3He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52700" y="2889245"/>
            <a:ext cx="4384666" cy="3631764"/>
            <a:chOff x="2552700" y="2038345"/>
            <a:chExt cx="4384666" cy="3631764"/>
          </a:xfrm>
        </p:grpSpPr>
        <p:sp>
          <p:nvSpPr>
            <p:cNvPr id="5" name="TextBox 4"/>
            <p:cNvSpPr txBox="1"/>
            <p:nvPr/>
          </p:nvSpPr>
          <p:spPr>
            <a:xfrm>
              <a:off x="2778116" y="2038345"/>
              <a:ext cx="4159250" cy="3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Brief introduction: solid and liquid 3He</a:t>
              </a:r>
            </a:p>
            <a:p>
              <a:endParaRPr lang="en-US" sz="1000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3He as topological quantum matter</a:t>
              </a:r>
            </a:p>
            <a:p>
              <a:endParaRPr lang="en-US" sz="1000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Broken symmetry phases</a:t>
              </a:r>
            </a:p>
            <a:p>
              <a:endParaRPr lang="en-US" sz="1000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Quantum matter in extreme conditions  </a:t>
              </a:r>
            </a:p>
            <a:p>
              <a:endParaRPr lang="en-US" sz="1000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Connections to hard quantum matter </a:t>
              </a:r>
            </a:p>
            <a:p>
              <a:endParaRPr lang="en-US" sz="1000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Connections to particle physics </a:t>
              </a:r>
            </a:p>
            <a:p>
              <a:endParaRPr lang="en-US" sz="1000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Connections to magnetism</a:t>
              </a:r>
            </a:p>
            <a:p>
              <a:endParaRPr lang="en-US" sz="1000">
                <a:solidFill>
                  <a:srgbClr val="FFFF00"/>
                </a:solidFill>
              </a:endParaRPr>
            </a:p>
            <a:p>
              <a:r>
                <a:rPr lang="en-US">
                  <a:solidFill>
                    <a:srgbClr val="FFFF00"/>
                  </a:solidFill>
                </a:rPr>
                <a:t>Low temperature technology</a:t>
              </a:r>
              <a:r>
                <a:rPr lang="en-US"/>
                <a:t> </a:t>
              </a:r>
              <a:endParaRPr lang="en-US">
                <a:solidFill>
                  <a:srgbClr val="FFFF00"/>
                </a:solidFill>
              </a:endParaRPr>
            </a:p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52700" y="2197100"/>
              <a:ext cx="101600" cy="2628900"/>
              <a:chOff x="2552700" y="1841500"/>
              <a:chExt cx="101600" cy="26289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552700" y="184150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52700" y="225425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52700" y="267970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52700" y="310515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52700" y="351790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52700" y="396875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52700" y="436880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552700" y="513715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33600" y="2343156"/>
            <a:ext cx="493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[ key: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blue is a challenge</a:t>
            </a:r>
            <a:r>
              <a:rPr lang="en-US">
                <a:solidFill>
                  <a:srgbClr val="FFFF00"/>
                </a:solidFill>
              </a:rPr>
              <a:t>;  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red is a grand challeng</a:t>
            </a:r>
            <a:r>
              <a:rPr lang="en-US">
                <a:solidFill>
                  <a:srgbClr val="D99694"/>
                </a:solidFill>
              </a:rPr>
              <a:t>e</a:t>
            </a:r>
            <a:r>
              <a:rPr lang="en-US">
                <a:solidFill>
                  <a:srgbClr val="FFFF00"/>
                </a:solidFill>
              </a:rPr>
              <a:t>]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250" y="1117600"/>
            <a:ext cx="715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A-phase is chiral and breaks time reversal symmetry. </a:t>
            </a:r>
          </a:p>
          <a:p>
            <a:r>
              <a:rPr lang="en-US">
                <a:solidFill>
                  <a:srgbClr val="FFFF00"/>
                </a:solidFill>
              </a:rPr>
              <a:t>The first direct observations by Ikegami, Tsutsumi, and Kono (RIKEN)</a:t>
            </a:r>
          </a:p>
          <a:p>
            <a:r>
              <a:rPr lang="en-US">
                <a:solidFill>
                  <a:srgbClr val="FFFF00"/>
                </a:solidFill>
              </a:rPr>
              <a:t>Science </a:t>
            </a:r>
            <a:r>
              <a:rPr lang="en-US" b="1">
                <a:solidFill>
                  <a:srgbClr val="FFFF00"/>
                </a:solidFill>
              </a:rPr>
              <a:t>341</a:t>
            </a:r>
            <a:r>
              <a:rPr lang="en-US">
                <a:solidFill>
                  <a:srgbClr val="FFFF00"/>
                </a:solidFill>
              </a:rPr>
              <a:t>, 59 (2013)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Broken symmetry phases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5-10-04 at 3.36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03475"/>
            <a:ext cx="6399277" cy="387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250" y="1117600"/>
            <a:ext cx="7156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B-phase is time reversal symmetric with a broken rotational symmetry that preserves relative spin - orbit symmetry (like the predicted color flavor locking symmetry predicted by Wilczek in the quark – gluon plasma). 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First direct observations of this characteristic symmetry by Lee </a:t>
            </a:r>
            <a:r>
              <a:rPr lang="en-US" i="1">
                <a:solidFill>
                  <a:srgbClr val="FFFF00"/>
                </a:solidFill>
              </a:rPr>
              <a:t>et al.</a:t>
            </a:r>
            <a:r>
              <a:rPr lang="en-US">
                <a:solidFill>
                  <a:srgbClr val="FFFF00"/>
                </a:solidFill>
              </a:rPr>
              <a:t> Nature </a:t>
            </a:r>
            <a:r>
              <a:rPr lang="en-US" b="1">
                <a:solidFill>
                  <a:srgbClr val="FFFF00"/>
                </a:solidFill>
              </a:rPr>
              <a:t>400</a:t>
            </a:r>
            <a:r>
              <a:rPr lang="en-US">
                <a:solidFill>
                  <a:srgbClr val="FFFF00"/>
                </a:solidFill>
              </a:rPr>
              <a:t>, 431 (1999) in the acoustic Faraday effect in an acoustic cavity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Broken symmetry phases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30600" y="3100527"/>
            <a:ext cx="5041900" cy="2982773"/>
            <a:chOff x="3276600" y="2871927"/>
            <a:chExt cx="5041900" cy="2982773"/>
          </a:xfrm>
        </p:grpSpPr>
        <p:sp>
          <p:nvSpPr>
            <p:cNvPr id="9" name="Rectangle 8"/>
            <p:cNvSpPr/>
            <p:nvPr/>
          </p:nvSpPr>
          <p:spPr>
            <a:xfrm>
              <a:off x="3276600" y="2871927"/>
              <a:ext cx="5041900" cy="2982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Screen Shot 2015-10-04 at 7.50.56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71927"/>
              <a:ext cx="5041900" cy="2548961"/>
            </a:xfrm>
            <a:prstGeom prst="rect">
              <a:avLst/>
            </a:prstGeom>
          </p:spPr>
        </p:pic>
        <p:pic>
          <p:nvPicPr>
            <p:cNvPr id="8" name="Picture 7" descr="Screen Shot 2015-10-04 at 7.51.30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4817" y="5151952"/>
              <a:ext cx="4451350" cy="537871"/>
            </a:xfrm>
            <a:prstGeom prst="rect">
              <a:avLst/>
            </a:prstGeom>
          </p:spPr>
        </p:pic>
      </p:grpSp>
      <p:pic>
        <p:nvPicPr>
          <p:cNvPr id="11" name="Picture 10" descr="Screen Shot 2015-10-06 at 12.05.5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80" y="3549556"/>
            <a:ext cx="1539045" cy="13886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4250" y="5011220"/>
            <a:ext cx="154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cs typeface="Calibri"/>
              </a:rPr>
              <a:t>acoustic cavity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250" y="1010067"/>
            <a:ext cx="34607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Isotropic silica aerogel: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  <a:cs typeface="Calibri"/>
              </a:rPr>
              <a:t>Pollanen</a:t>
            </a:r>
            <a:r>
              <a:rPr lang="en-US" i="1">
                <a:solidFill>
                  <a:srgbClr val="FFFF00"/>
                </a:solidFill>
                <a:cs typeface="Calibri"/>
              </a:rPr>
              <a:t> et al.</a:t>
            </a:r>
            <a:r>
              <a:rPr lang="en-US">
                <a:solidFill>
                  <a:srgbClr val="FFFF00"/>
                </a:solidFill>
                <a:cs typeface="Calibri"/>
              </a:rPr>
              <a:t>,  (Northwestern)</a:t>
            </a:r>
          </a:p>
          <a:p>
            <a:r>
              <a:rPr lang="en-US">
                <a:solidFill>
                  <a:srgbClr val="FFFF00"/>
                </a:solidFill>
                <a:cs typeface="Calibri"/>
              </a:rPr>
              <a:t>PRL </a:t>
            </a:r>
            <a:r>
              <a:rPr lang="en-US" b="1">
                <a:solidFill>
                  <a:srgbClr val="FFFF00"/>
                </a:solidFill>
                <a:cs typeface="Calibri"/>
              </a:rPr>
              <a:t>107</a:t>
            </a:r>
            <a:r>
              <a:rPr lang="en-US">
                <a:solidFill>
                  <a:srgbClr val="FFFF00"/>
                </a:solidFill>
                <a:cs typeface="Calibri"/>
              </a:rPr>
              <a:t>, 195301 (2011)</a:t>
            </a:r>
          </a:p>
          <a:p>
            <a:endParaRPr lang="en-US">
              <a:solidFill>
                <a:srgbClr val="FFFF00"/>
              </a:solidFill>
            </a:endParaRP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Broken symmetry phases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84848" y="2366447"/>
            <a:ext cx="5622925" cy="4152900"/>
            <a:chOff x="1584848" y="2074347"/>
            <a:chExt cx="5622925" cy="4152900"/>
          </a:xfrm>
        </p:grpSpPr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584848" y="2074347"/>
              <a:ext cx="5622925" cy="4152900"/>
              <a:chOff x="193675" y="2006600"/>
              <a:chExt cx="5622925" cy="4152900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93675" y="2006600"/>
                <a:ext cx="5622925" cy="4152900"/>
                <a:chOff x="244475" y="1993900"/>
                <a:chExt cx="5622925" cy="4152900"/>
              </a:xfrm>
            </p:grpSpPr>
            <p:sp>
              <p:nvSpPr>
                <p:cNvPr id="13" name="Freeform 12"/>
                <p:cNvSpPr/>
                <p:nvPr/>
              </p:nvSpPr>
              <p:spPr bwMode="auto">
                <a:xfrm>
                  <a:off x="1112838" y="2117725"/>
                  <a:ext cx="3271837" cy="2724150"/>
                </a:xfrm>
                <a:custGeom>
                  <a:avLst/>
                  <a:gdLst>
                    <a:gd name="connsiteX0" fmla="*/ 6350 w 3746500"/>
                    <a:gd name="connsiteY0" fmla="*/ 6350 h 3365500"/>
                    <a:gd name="connsiteX1" fmla="*/ 3746500 w 3746500"/>
                    <a:gd name="connsiteY1" fmla="*/ 0 h 3365500"/>
                    <a:gd name="connsiteX2" fmla="*/ 3702050 w 3746500"/>
                    <a:gd name="connsiteY2" fmla="*/ 184150 h 3365500"/>
                    <a:gd name="connsiteX3" fmla="*/ 3619500 w 3746500"/>
                    <a:gd name="connsiteY3" fmla="*/ 463550 h 3365500"/>
                    <a:gd name="connsiteX4" fmla="*/ 3505200 w 3746500"/>
                    <a:gd name="connsiteY4" fmla="*/ 806450 h 3365500"/>
                    <a:gd name="connsiteX5" fmla="*/ 3378200 w 3746500"/>
                    <a:gd name="connsiteY5" fmla="*/ 1104900 h 3365500"/>
                    <a:gd name="connsiteX6" fmla="*/ 3251200 w 3746500"/>
                    <a:gd name="connsiteY6" fmla="*/ 1314450 h 3365500"/>
                    <a:gd name="connsiteX7" fmla="*/ 3028950 w 3746500"/>
                    <a:gd name="connsiteY7" fmla="*/ 1663700 h 3365500"/>
                    <a:gd name="connsiteX8" fmla="*/ 2800350 w 3746500"/>
                    <a:gd name="connsiteY8" fmla="*/ 1974850 h 3365500"/>
                    <a:gd name="connsiteX9" fmla="*/ 2641600 w 3746500"/>
                    <a:gd name="connsiteY9" fmla="*/ 2171700 h 3365500"/>
                    <a:gd name="connsiteX10" fmla="*/ 2438400 w 3746500"/>
                    <a:gd name="connsiteY10" fmla="*/ 2362200 h 3365500"/>
                    <a:gd name="connsiteX11" fmla="*/ 2209800 w 3746500"/>
                    <a:gd name="connsiteY11" fmla="*/ 2559050 h 3365500"/>
                    <a:gd name="connsiteX12" fmla="*/ 1917700 w 3746500"/>
                    <a:gd name="connsiteY12" fmla="*/ 2774950 h 3365500"/>
                    <a:gd name="connsiteX13" fmla="*/ 1612900 w 3746500"/>
                    <a:gd name="connsiteY13" fmla="*/ 2978150 h 3365500"/>
                    <a:gd name="connsiteX14" fmla="*/ 1416050 w 3746500"/>
                    <a:gd name="connsiteY14" fmla="*/ 3067050 h 3365500"/>
                    <a:gd name="connsiteX15" fmla="*/ 1270000 w 3746500"/>
                    <a:gd name="connsiteY15" fmla="*/ 3143250 h 3365500"/>
                    <a:gd name="connsiteX16" fmla="*/ 1098550 w 3746500"/>
                    <a:gd name="connsiteY16" fmla="*/ 3194050 h 3365500"/>
                    <a:gd name="connsiteX17" fmla="*/ 882650 w 3746500"/>
                    <a:gd name="connsiteY17" fmla="*/ 3263900 h 3365500"/>
                    <a:gd name="connsiteX18" fmla="*/ 692150 w 3746500"/>
                    <a:gd name="connsiteY18" fmla="*/ 3321050 h 3365500"/>
                    <a:gd name="connsiteX19" fmla="*/ 520700 w 3746500"/>
                    <a:gd name="connsiteY19" fmla="*/ 3352800 h 3365500"/>
                    <a:gd name="connsiteX20" fmla="*/ 349250 w 3746500"/>
                    <a:gd name="connsiteY20" fmla="*/ 3365500 h 3365500"/>
                    <a:gd name="connsiteX21" fmla="*/ 0 w 3746500"/>
                    <a:gd name="connsiteY21" fmla="*/ 3359150 h 3365500"/>
                    <a:gd name="connsiteX22" fmla="*/ 6350 w 3746500"/>
                    <a:gd name="connsiteY22" fmla="*/ 6350 h 336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6500" h="3365500">
                      <a:moveTo>
                        <a:pt x="6350" y="6350"/>
                      </a:moveTo>
                      <a:lnTo>
                        <a:pt x="3746500" y="0"/>
                      </a:lnTo>
                      <a:lnTo>
                        <a:pt x="3702050" y="184150"/>
                      </a:lnTo>
                      <a:lnTo>
                        <a:pt x="3619500" y="463550"/>
                      </a:lnTo>
                      <a:lnTo>
                        <a:pt x="3505200" y="806450"/>
                      </a:lnTo>
                      <a:lnTo>
                        <a:pt x="3378200" y="1104900"/>
                      </a:lnTo>
                      <a:cubicBezTo>
                        <a:pt x="3256494" y="1316284"/>
                        <a:pt x="3338150" y="1314450"/>
                        <a:pt x="3251200" y="1314450"/>
                      </a:cubicBezTo>
                      <a:lnTo>
                        <a:pt x="3028950" y="1663700"/>
                      </a:lnTo>
                      <a:lnTo>
                        <a:pt x="2800350" y="1974850"/>
                      </a:lnTo>
                      <a:lnTo>
                        <a:pt x="2641600" y="2171700"/>
                      </a:lnTo>
                      <a:lnTo>
                        <a:pt x="2438400" y="2362200"/>
                      </a:lnTo>
                      <a:lnTo>
                        <a:pt x="2209800" y="2559050"/>
                      </a:lnTo>
                      <a:lnTo>
                        <a:pt x="1917700" y="2774950"/>
                      </a:lnTo>
                      <a:lnTo>
                        <a:pt x="1612900" y="2978150"/>
                      </a:lnTo>
                      <a:lnTo>
                        <a:pt x="1416050" y="3067050"/>
                      </a:lnTo>
                      <a:lnTo>
                        <a:pt x="1270000" y="3143250"/>
                      </a:lnTo>
                      <a:lnTo>
                        <a:pt x="1098550" y="3194050"/>
                      </a:lnTo>
                      <a:lnTo>
                        <a:pt x="882650" y="3263900"/>
                      </a:lnTo>
                      <a:lnTo>
                        <a:pt x="692150" y="3321050"/>
                      </a:lnTo>
                      <a:lnTo>
                        <a:pt x="520700" y="3352800"/>
                      </a:lnTo>
                      <a:lnTo>
                        <a:pt x="349250" y="3365500"/>
                      </a:lnTo>
                      <a:lnTo>
                        <a:pt x="0" y="3359150"/>
                      </a:lnTo>
                      <a:cubicBezTo>
                        <a:pt x="2117" y="2241550"/>
                        <a:pt x="4233" y="1123950"/>
                        <a:pt x="6350" y="635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048FFF"/>
                    </a:gs>
                    <a:gs pos="100000">
                      <a:srgbClr val="FFFFFF"/>
                    </a:gs>
                  </a:gsLst>
                  <a:lin ang="12840000" scaled="0"/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pic>
              <p:nvPicPr>
                <p:cNvPr id="14" name="Picture 19" descr="Tca2.eps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44475" y="1993900"/>
                  <a:ext cx="5622925" cy="415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Box 14"/>
                <p:cNvSpPr txBox="1"/>
                <p:nvPr/>
              </p:nvSpPr>
              <p:spPr bwMode="auto">
                <a:xfrm>
                  <a:off x="1589088" y="2614613"/>
                  <a:ext cx="1230312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kern="0">
                      <a:solidFill>
                        <a:srgbClr val="0000FF"/>
                      </a:solidFill>
                      <a:latin typeface="Helvetica"/>
                      <a:ea typeface="ＭＳ Ｐゴシック" charset="-128"/>
                      <a:cs typeface="Helvetica"/>
                    </a:rPr>
                    <a:t>B</a:t>
                  </a:r>
                </a:p>
              </p:txBody>
            </p:sp>
          </p:grpSp>
          <p:sp>
            <p:nvSpPr>
              <p:cNvPr id="12" name="TextBox 21"/>
              <p:cNvSpPr txBox="1">
                <a:spLocks noChangeArrowheads="1"/>
              </p:cNvSpPr>
              <p:nvPr/>
            </p:nvSpPr>
            <p:spPr bwMode="auto">
              <a:xfrm>
                <a:off x="4343400" y="4292600"/>
                <a:ext cx="889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H = 0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341969" y="3508931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0000"/>
                  </a:solidFill>
                  <a:latin typeface="Helvetica"/>
                  <a:ea typeface="ＭＳ Ｐゴシック" charset="-128"/>
                  <a:cs typeface="Helvetica"/>
                </a:rPr>
                <a:t>B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87484" y="2472294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0000"/>
                  </a:solidFill>
                  <a:latin typeface="Helvetica"/>
                  <a:ea typeface="ＭＳ Ｐゴシック" charset="-128"/>
                  <a:cs typeface="Helvetica"/>
                </a:rPr>
                <a:t>A</a:t>
              </a:r>
            </a:p>
          </p:txBody>
        </p:sp>
      </p:grpSp>
      <p:pic>
        <p:nvPicPr>
          <p:cNvPr id="22" name="Picture 13" descr=" Picture 5                                                      00000002Billcube                       B65C07B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142" y="901286"/>
            <a:ext cx="2091261" cy="86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248" y="808514"/>
            <a:ext cx="7520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Anisotropic (stretched) silica aerogel: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  <a:cs typeface="Calibri"/>
              </a:rPr>
              <a:t>Pollanen</a:t>
            </a:r>
            <a:r>
              <a:rPr lang="en-US" i="1">
                <a:solidFill>
                  <a:srgbClr val="FFFF00"/>
                </a:solidFill>
                <a:cs typeface="Calibri"/>
              </a:rPr>
              <a:t> et al.</a:t>
            </a:r>
            <a:r>
              <a:rPr lang="en-US">
                <a:solidFill>
                  <a:srgbClr val="FFFF00"/>
                </a:solidFill>
                <a:cs typeface="Calibri"/>
              </a:rPr>
              <a:t>  (Northwestern) </a:t>
            </a:r>
          </a:p>
          <a:p>
            <a:r>
              <a:rPr lang="en-US">
                <a:solidFill>
                  <a:srgbClr val="FFFF00"/>
                </a:solidFill>
                <a:cs typeface="Calibri"/>
              </a:rPr>
              <a:t>Nature Phys. </a:t>
            </a:r>
            <a:r>
              <a:rPr lang="en-US" b="1">
                <a:solidFill>
                  <a:srgbClr val="FFFF00"/>
                </a:solidFill>
                <a:cs typeface="Calibri"/>
              </a:rPr>
              <a:t>8</a:t>
            </a:r>
            <a:r>
              <a:rPr lang="en-US">
                <a:solidFill>
                  <a:srgbClr val="FFFF00"/>
                </a:solidFill>
                <a:cs typeface="Calibri"/>
              </a:rPr>
              <a:t>, 317 (2012)</a:t>
            </a:r>
          </a:p>
          <a:p>
            <a:r>
              <a:rPr lang="en-US">
                <a:solidFill>
                  <a:srgbClr val="FFFF00"/>
                </a:solidFill>
                <a:cs typeface="Calibri"/>
              </a:rPr>
              <a:t>Two chiral equal spin pairing phases (ESP), aligning </a:t>
            </a:r>
            <a:r>
              <a:rPr lang="en-US">
                <a:solidFill>
                  <a:srgbClr val="FFFF00"/>
                </a:solidFill>
                <a:latin typeface="MT Extra" charset="2"/>
                <a:cs typeface="MT Extra" charset="2"/>
              </a:rPr>
              <a:t>l</a:t>
            </a:r>
            <a:r>
              <a:rPr lang="en-US">
                <a:solidFill>
                  <a:srgbClr val="FFFF00"/>
                </a:solidFill>
                <a:cs typeface="Calibri"/>
              </a:rPr>
              <a:t> || or </a:t>
            </a:r>
            <a:r>
              <a:rPr lang="en-US">
                <a:solidFill>
                  <a:srgbClr val="FFFF00"/>
                </a:solidFill>
                <a:latin typeface="Symbol" charset="2"/>
                <a:cs typeface="Symbol" charset="2"/>
              </a:rPr>
              <a:t>^</a:t>
            </a:r>
            <a:r>
              <a:rPr lang="en-US">
                <a:solidFill>
                  <a:srgbClr val="FFFF00"/>
                </a:solidFill>
                <a:cs typeface="Calibri"/>
              </a:rPr>
              <a:t> to  the strain axis</a:t>
            </a:r>
          </a:p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Theory ? </a:t>
            </a:r>
            <a:r>
              <a:rPr lang="en-US">
                <a:solidFill>
                  <a:srgbClr val="FFFF00"/>
                </a:solidFill>
                <a:cs typeface="Calibri"/>
              </a:rPr>
              <a:t> Sauls PRB Phys. Rev. B </a:t>
            </a:r>
            <a:r>
              <a:rPr lang="en-US" b="1">
                <a:solidFill>
                  <a:srgbClr val="FFFF00"/>
                </a:solidFill>
                <a:cs typeface="Calibri"/>
              </a:rPr>
              <a:t>88</a:t>
            </a:r>
            <a:r>
              <a:rPr lang="en-US">
                <a:solidFill>
                  <a:srgbClr val="FFFF00"/>
                </a:solidFill>
                <a:cs typeface="Calibri"/>
              </a:rPr>
              <a:t>, 214503 (2013). 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Broken symmetry phases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22" name="Picture 13" descr=" Picture 5                                                      00000002Billcube                       B65C07B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0" y="901286"/>
            <a:ext cx="2091261" cy="86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1555751" y="2571750"/>
            <a:ext cx="5683250" cy="4171950"/>
            <a:chOff x="984251" y="1962150"/>
            <a:chExt cx="5683250" cy="4171950"/>
          </a:xfrm>
        </p:grpSpPr>
        <p:sp>
          <p:nvSpPr>
            <p:cNvPr id="18" name="Freeform 6"/>
            <p:cNvSpPr>
              <a:spLocks noChangeArrowheads="1"/>
            </p:cNvSpPr>
            <p:nvPr/>
          </p:nvSpPr>
          <p:spPr bwMode="auto">
            <a:xfrm>
              <a:off x="1771140" y="2062255"/>
              <a:ext cx="3551676" cy="2429579"/>
            </a:xfrm>
            <a:custGeom>
              <a:avLst/>
              <a:gdLst>
                <a:gd name="T0" fmla="*/ 25400 w 3962400"/>
                <a:gd name="T1" fmla="*/ 6428 h 2850796"/>
                <a:gd name="T2" fmla="*/ 3962400 w 3962400"/>
                <a:gd name="T3" fmla="*/ 0 h 2850796"/>
                <a:gd name="T4" fmla="*/ 3841750 w 3962400"/>
                <a:gd name="T5" fmla="*/ 262881 h 2850796"/>
                <a:gd name="T6" fmla="*/ 3689350 w 3962400"/>
                <a:gd name="T7" fmla="*/ 557832 h 2850796"/>
                <a:gd name="T8" fmla="*/ 3524250 w 3962400"/>
                <a:gd name="T9" fmla="*/ 807888 h 2850796"/>
                <a:gd name="T10" fmla="*/ 3359150 w 3962400"/>
                <a:gd name="T11" fmla="*/ 1038714 h 2850796"/>
                <a:gd name="T12" fmla="*/ 3124200 w 3962400"/>
                <a:gd name="T13" fmla="*/ 1333651 h 2850796"/>
                <a:gd name="T14" fmla="*/ 2895600 w 3962400"/>
                <a:gd name="T15" fmla="*/ 1577302 h 2850796"/>
                <a:gd name="T16" fmla="*/ 2546350 w 3962400"/>
                <a:gd name="T17" fmla="*/ 1885069 h 2850796"/>
                <a:gd name="T18" fmla="*/ 2241550 w 3962400"/>
                <a:gd name="T19" fmla="*/ 2115894 h 2850796"/>
                <a:gd name="T20" fmla="*/ 1822450 w 3962400"/>
                <a:gd name="T21" fmla="*/ 2385190 h 2850796"/>
                <a:gd name="T22" fmla="*/ 1562100 w 3962400"/>
                <a:gd name="T23" fmla="*/ 2513425 h 2850796"/>
                <a:gd name="T24" fmla="*/ 1289050 w 3962400"/>
                <a:gd name="T25" fmla="*/ 2622428 h 2850796"/>
                <a:gd name="T26" fmla="*/ 1022350 w 3962400"/>
                <a:gd name="T27" fmla="*/ 2705779 h 2850796"/>
                <a:gd name="T28" fmla="*/ 666750 w 3962400"/>
                <a:gd name="T29" fmla="*/ 2789131 h 2850796"/>
                <a:gd name="T30" fmla="*/ 393700 w 3962400"/>
                <a:gd name="T31" fmla="*/ 2808368 h 2850796"/>
                <a:gd name="T32" fmla="*/ 0 w 3962400"/>
                <a:gd name="T33" fmla="*/ 2808368 h 2850796"/>
                <a:gd name="T34" fmla="*/ 25400 w 3962400"/>
                <a:gd name="T35" fmla="*/ 6428 h 28507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62400"/>
                <a:gd name="T55" fmla="*/ 0 h 2850796"/>
                <a:gd name="T56" fmla="*/ 3962400 w 3962400"/>
                <a:gd name="T57" fmla="*/ 2850796 h 28507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62400" h="2850796">
                  <a:moveTo>
                    <a:pt x="25400" y="6350"/>
                  </a:moveTo>
                  <a:lnTo>
                    <a:pt x="3962400" y="0"/>
                  </a:lnTo>
                  <a:lnTo>
                    <a:pt x="3841750" y="260350"/>
                  </a:lnTo>
                  <a:lnTo>
                    <a:pt x="3689350" y="552450"/>
                  </a:lnTo>
                  <a:lnTo>
                    <a:pt x="3524250" y="800100"/>
                  </a:lnTo>
                  <a:lnTo>
                    <a:pt x="3359150" y="1028700"/>
                  </a:lnTo>
                  <a:lnTo>
                    <a:pt x="3124200" y="1320800"/>
                  </a:lnTo>
                  <a:cubicBezTo>
                    <a:pt x="2894164" y="1570005"/>
                    <a:pt x="2895600" y="1680793"/>
                    <a:pt x="2895600" y="1562100"/>
                  </a:cubicBezTo>
                  <a:lnTo>
                    <a:pt x="2546350" y="1866900"/>
                  </a:lnTo>
                  <a:lnTo>
                    <a:pt x="2241550" y="2095500"/>
                  </a:lnTo>
                  <a:lnTo>
                    <a:pt x="1822450" y="2362200"/>
                  </a:lnTo>
                  <a:lnTo>
                    <a:pt x="1562100" y="2489200"/>
                  </a:lnTo>
                  <a:lnTo>
                    <a:pt x="1289050" y="2597150"/>
                  </a:lnTo>
                  <a:lnTo>
                    <a:pt x="1022350" y="2679700"/>
                  </a:lnTo>
                  <a:lnTo>
                    <a:pt x="666750" y="2762250"/>
                  </a:lnTo>
                  <a:cubicBezTo>
                    <a:pt x="397070" y="2787934"/>
                    <a:pt x="463196" y="2850796"/>
                    <a:pt x="393700" y="2781300"/>
                  </a:cubicBezTo>
                  <a:lnTo>
                    <a:pt x="0" y="2781300"/>
                  </a:lnTo>
                  <a:cubicBezTo>
                    <a:pt x="2117" y="1854200"/>
                    <a:pt x="6350" y="0"/>
                    <a:pt x="25400" y="635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75999">
                  <a:srgbClr val="FF0000"/>
                </a:gs>
                <a:gs pos="100000">
                  <a:srgbClr val="FF0000"/>
                </a:gs>
              </a:gsLst>
              <a:lin ang="2100000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ounded Rectangle 10"/>
            <p:cNvSpPr>
              <a:spLocks noChangeArrowheads="1"/>
            </p:cNvSpPr>
            <p:nvPr/>
          </p:nvSpPr>
          <p:spPr bwMode="auto">
            <a:xfrm>
              <a:off x="3238199" y="3799215"/>
              <a:ext cx="91069" cy="825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ounded Rectangle 11"/>
            <p:cNvSpPr>
              <a:spLocks noChangeArrowheads="1"/>
            </p:cNvSpPr>
            <p:nvPr/>
          </p:nvSpPr>
          <p:spPr bwMode="auto">
            <a:xfrm>
              <a:off x="3753306" y="3362270"/>
              <a:ext cx="91069" cy="838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ounded Rectangle 12"/>
            <p:cNvSpPr>
              <a:spLocks noChangeArrowheads="1"/>
            </p:cNvSpPr>
            <p:nvPr/>
          </p:nvSpPr>
          <p:spPr bwMode="auto">
            <a:xfrm>
              <a:off x="4194419" y="2896916"/>
              <a:ext cx="91069" cy="838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ounded Rectangle 13"/>
            <p:cNvSpPr>
              <a:spLocks noChangeArrowheads="1"/>
            </p:cNvSpPr>
            <p:nvPr/>
          </p:nvSpPr>
          <p:spPr bwMode="auto">
            <a:xfrm>
              <a:off x="4520274" y="2474851"/>
              <a:ext cx="91069" cy="838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096995" y="2369335"/>
              <a:ext cx="151259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>
                  <a:solidFill>
                    <a:srgbClr val="FF0000"/>
                  </a:solidFill>
                  <a:latin typeface="Helvetica"/>
                  <a:ea typeface="ＭＳ Ｐゴシック" charset="-128"/>
                  <a:cs typeface="Helvetica"/>
                </a:rPr>
                <a:t>chiral  ESP</a:t>
              </a: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4251" y="1962150"/>
              <a:ext cx="5683250" cy="417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3226888" y="2611456"/>
              <a:ext cx="38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980012"/>
                  </a:solidFill>
                  <a:latin typeface="Helvetica"/>
                  <a:ea typeface="ＭＳ Ｐゴシック" charset="-128"/>
                  <a:cs typeface="Helvetica"/>
                </a:rPr>
                <a:t>A'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03069" y="307681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980012"/>
                  </a:solidFill>
                  <a:latin typeface="Helvetica"/>
                  <a:ea typeface="ＭＳ Ｐゴシック" charset="-128"/>
                  <a:cs typeface="Helvetica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250" y="1117600"/>
            <a:ext cx="353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Anisotropic (compressed) silica aerogel: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Broken symmetry phases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22" name="Picture 13" descr=" Picture 5                                                      00000002Billcube                       B65C07B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0" y="901286"/>
            <a:ext cx="2091261" cy="86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70200" y="3484265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 new type of anisotropic B-phase </a:t>
            </a:r>
            <a:r>
              <a:rPr lang="en-US" i="1">
                <a:solidFill>
                  <a:srgbClr val="FFFF00"/>
                </a:solidFill>
              </a:rPr>
              <a:t>trumps</a:t>
            </a:r>
            <a:r>
              <a:rPr lang="en-US">
                <a:solidFill>
                  <a:srgbClr val="FFFF00"/>
                </a:solidFill>
              </a:rPr>
              <a:t> the A-phase . . . work in progress (Northwestern)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250" y="1117600"/>
            <a:ext cx="35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Anisotropic (nematic) aerogel: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Broken symmetry phases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250" y="1763931"/>
            <a:ext cx="404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Discovery of the polar phase</a:t>
            </a:r>
          </a:p>
          <a:p>
            <a:r>
              <a:rPr lang="en-US">
                <a:solidFill>
                  <a:srgbClr val="FFFF00"/>
                </a:solidFill>
              </a:rPr>
              <a:t>Ashkadullin </a:t>
            </a:r>
            <a:r>
              <a:rPr lang="en-US" i="1">
                <a:solidFill>
                  <a:srgbClr val="FFFF00"/>
                </a:solidFill>
              </a:rPr>
              <a:t>et al.</a:t>
            </a:r>
            <a:r>
              <a:rPr lang="en-US">
                <a:solidFill>
                  <a:srgbClr val="FFFF00"/>
                </a:solidFill>
              </a:rPr>
              <a:t> JETPL </a:t>
            </a:r>
            <a:r>
              <a:rPr lang="en-US" b="1">
                <a:solidFill>
                  <a:srgbClr val="FFFF00"/>
                </a:solidFill>
              </a:rPr>
              <a:t>100</a:t>
            </a:r>
            <a:r>
              <a:rPr lang="en-US">
                <a:solidFill>
                  <a:srgbClr val="FFFF00"/>
                </a:solidFill>
              </a:rPr>
              <a:t>, 662 (2014)  (Moscow) PRL to appear</a:t>
            </a:r>
          </a:p>
        </p:txBody>
      </p:sp>
      <p:pic>
        <p:nvPicPr>
          <p:cNvPr id="6" name="Picture 5" descr="Screen Shot 2015-10-04 at 8.27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14" y="615950"/>
            <a:ext cx="2158486" cy="1835150"/>
          </a:xfrm>
          <a:prstGeom prst="rect">
            <a:avLst/>
          </a:prstGeom>
        </p:spPr>
      </p:pic>
      <p:pic>
        <p:nvPicPr>
          <p:cNvPr id="7" name="Picture 6" descr="Screen Shot 2015-10-04 at 8.2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3048000"/>
            <a:ext cx="4417726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7976" y="3771900"/>
            <a:ext cx="33328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58ED5"/>
                </a:solidFill>
              </a:rPr>
              <a:t>Theory (colored curves)</a:t>
            </a:r>
            <a:r>
              <a:rPr lang="en-US">
                <a:solidFill>
                  <a:srgbClr val="FFFF00"/>
                </a:solidFill>
              </a:rPr>
              <a:t>:  Wiman and Sauls, to be published.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The polar phase is an Equal Spin Pairing time reversal symmetric phase (not chiral).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9100" y="2502595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"Nefen" aerogel</a:t>
            </a:r>
          </a:p>
          <a:p>
            <a:r>
              <a:rPr lang="en-US">
                <a:solidFill>
                  <a:srgbClr val="FFFF00"/>
                </a:solidFill>
              </a:rPr>
              <a:t>Al2O3 strands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05 at 9.42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09" y="2752834"/>
            <a:ext cx="4537781" cy="361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Extreme conditions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0" y="869265"/>
            <a:ext cx="3416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in High Magnetic Field, Remeijer </a:t>
            </a:r>
            <a:r>
              <a:rPr lang="en-US" i="1">
                <a:solidFill>
                  <a:srgbClr val="FFFF00"/>
                </a:solidFill>
              </a:rPr>
              <a:t>et al. </a:t>
            </a:r>
            <a:r>
              <a:rPr lang="en-US">
                <a:solidFill>
                  <a:srgbClr val="FFFF00"/>
                </a:solidFill>
              </a:rPr>
              <a:t>JLTP </a:t>
            </a:r>
            <a:r>
              <a:rPr lang="en-US" b="1">
                <a:solidFill>
                  <a:srgbClr val="FFFF00"/>
                </a:solidFill>
              </a:rPr>
              <a:t>111</a:t>
            </a:r>
            <a:r>
              <a:rPr lang="en-US">
                <a:solidFill>
                  <a:srgbClr val="FFFF00"/>
                </a:solidFill>
              </a:rPr>
              <a:t>, 119 (1998).(Leiden)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Superfluid 3He should double its transition temperature  in H = 50 T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Critical Field for superfluid 3He? Theory?</a:t>
            </a:r>
          </a:p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Could be  1000 T.  We need to measure the quadratic piece.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Extreme conditions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3300" y="862945"/>
            <a:ext cx="398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at ultra low temperatures: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Too much entropy . . .   suggests ordering below 250 µK (Lancaster University)</a:t>
            </a:r>
            <a:endParaRPr lang="en-US">
              <a:solidFill>
                <a:srgbClr val="8EB4E3"/>
              </a:solidFill>
            </a:endParaRPr>
          </a:p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0506" y="2493447"/>
            <a:ext cx="5622925" cy="4152900"/>
            <a:chOff x="1584848" y="2074347"/>
            <a:chExt cx="5622925" cy="4152900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584848" y="2074347"/>
              <a:ext cx="5622925" cy="4152900"/>
              <a:chOff x="193675" y="2006600"/>
              <a:chExt cx="5622925" cy="4152900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93675" y="2006600"/>
                <a:ext cx="5622925" cy="4152900"/>
                <a:chOff x="244475" y="1993900"/>
                <a:chExt cx="5622925" cy="4152900"/>
              </a:xfrm>
            </p:grpSpPr>
            <p:sp>
              <p:nvSpPr>
                <p:cNvPr id="12" name="Freeform 11"/>
                <p:cNvSpPr/>
                <p:nvPr/>
              </p:nvSpPr>
              <p:spPr bwMode="auto">
                <a:xfrm>
                  <a:off x="1112838" y="2117725"/>
                  <a:ext cx="3271837" cy="2724150"/>
                </a:xfrm>
                <a:custGeom>
                  <a:avLst/>
                  <a:gdLst>
                    <a:gd name="connsiteX0" fmla="*/ 6350 w 3746500"/>
                    <a:gd name="connsiteY0" fmla="*/ 6350 h 3365500"/>
                    <a:gd name="connsiteX1" fmla="*/ 3746500 w 3746500"/>
                    <a:gd name="connsiteY1" fmla="*/ 0 h 3365500"/>
                    <a:gd name="connsiteX2" fmla="*/ 3702050 w 3746500"/>
                    <a:gd name="connsiteY2" fmla="*/ 184150 h 3365500"/>
                    <a:gd name="connsiteX3" fmla="*/ 3619500 w 3746500"/>
                    <a:gd name="connsiteY3" fmla="*/ 463550 h 3365500"/>
                    <a:gd name="connsiteX4" fmla="*/ 3505200 w 3746500"/>
                    <a:gd name="connsiteY4" fmla="*/ 806450 h 3365500"/>
                    <a:gd name="connsiteX5" fmla="*/ 3378200 w 3746500"/>
                    <a:gd name="connsiteY5" fmla="*/ 1104900 h 3365500"/>
                    <a:gd name="connsiteX6" fmla="*/ 3251200 w 3746500"/>
                    <a:gd name="connsiteY6" fmla="*/ 1314450 h 3365500"/>
                    <a:gd name="connsiteX7" fmla="*/ 3028950 w 3746500"/>
                    <a:gd name="connsiteY7" fmla="*/ 1663700 h 3365500"/>
                    <a:gd name="connsiteX8" fmla="*/ 2800350 w 3746500"/>
                    <a:gd name="connsiteY8" fmla="*/ 1974850 h 3365500"/>
                    <a:gd name="connsiteX9" fmla="*/ 2641600 w 3746500"/>
                    <a:gd name="connsiteY9" fmla="*/ 2171700 h 3365500"/>
                    <a:gd name="connsiteX10" fmla="*/ 2438400 w 3746500"/>
                    <a:gd name="connsiteY10" fmla="*/ 2362200 h 3365500"/>
                    <a:gd name="connsiteX11" fmla="*/ 2209800 w 3746500"/>
                    <a:gd name="connsiteY11" fmla="*/ 2559050 h 3365500"/>
                    <a:gd name="connsiteX12" fmla="*/ 1917700 w 3746500"/>
                    <a:gd name="connsiteY12" fmla="*/ 2774950 h 3365500"/>
                    <a:gd name="connsiteX13" fmla="*/ 1612900 w 3746500"/>
                    <a:gd name="connsiteY13" fmla="*/ 2978150 h 3365500"/>
                    <a:gd name="connsiteX14" fmla="*/ 1416050 w 3746500"/>
                    <a:gd name="connsiteY14" fmla="*/ 3067050 h 3365500"/>
                    <a:gd name="connsiteX15" fmla="*/ 1270000 w 3746500"/>
                    <a:gd name="connsiteY15" fmla="*/ 3143250 h 3365500"/>
                    <a:gd name="connsiteX16" fmla="*/ 1098550 w 3746500"/>
                    <a:gd name="connsiteY16" fmla="*/ 3194050 h 3365500"/>
                    <a:gd name="connsiteX17" fmla="*/ 882650 w 3746500"/>
                    <a:gd name="connsiteY17" fmla="*/ 3263900 h 3365500"/>
                    <a:gd name="connsiteX18" fmla="*/ 692150 w 3746500"/>
                    <a:gd name="connsiteY18" fmla="*/ 3321050 h 3365500"/>
                    <a:gd name="connsiteX19" fmla="*/ 520700 w 3746500"/>
                    <a:gd name="connsiteY19" fmla="*/ 3352800 h 3365500"/>
                    <a:gd name="connsiteX20" fmla="*/ 349250 w 3746500"/>
                    <a:gd name="connsiteY20" fmla="*/ 3365500 h 3365500"/>
                    <a:gd name="connsiteX21" fmla="*/ 0 w 3746500"/>
                    <a:gd name="connsiteY21" fmla="*/ 3359150 h 3365500"/>
                    <a:gd name="connsiteX22" fmla="*/ 6350 w 3746500"/>
                    <a:gd name="connsiteY22" fmla="*/ 6350 h 336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6500" h="3365500">
                      <a:moveTo>
                        <a:pt x="6350" y="6350"/>
                      </a:moveTo>
                      <a:lnTo>
                        <a:pt x="3746500" y="0"/>
                      </a:lnTo>
                      <a:lnTo>
                        <a:pt x="3702050" y="184150"/>
                      </a:lnTo>
                      <a:lnTo>
                        <a:pt x="3619500" y="463550"/>
                      </a:lnTo>
                      <a:lnTo>
                        <a:pt x="3505200" y="806450"/>
                      </a:lnTo>
                      <a:lnTo>
                        <a:pt x="3378200" y="1104900"/>
                      </a:lnTo>
                      <a:cubicBezTo>
                        <a:pt x="3256494" y="1316284"/>
                        <a:pt x="3338150" y="1314450"/>
                        <a:pt x="3251200" y="1314450"/>
                      </a:cubicBezTo>
                      <a:lnTo>
                        <a:pt x="3028950" y="1663700"/>
                      </a:lnTo>
                      <a:lnTo>
                        <a:pt x="2800350" y="1974850"/>
                      </a:lnTo>
                      <a:lnTo>
                        <a:pt x="2641600" y="2171700"/>
                      </a:lnTo>
                      <a:lnTo>
                        <a:pt x="2438400" y="2362200"/>
                      </a:lnTo>
                      <a:lnTo>
                        <a:pt x="2209800" y="2559050"/>
                      </a:lnTo>
                      <a:lnTo>
                        <a:pt x="1917700" y="2774950"/>
                      </a:lnTo>
                      <a:lnTo>
                        <a:pt x="1612900" y="2978150"/>
                      </a:lnTo>
                      <a:lnTo>
                        <a:pt x="1416050" y="3067050"/>
                      </a:lnTo>
                      <a:lnTo>
                        <a:pt x="1270000" y="3143250"/>
                      </a:lnTo>
                      <a:lnTo>
                        <a:pt x="1098550" y="3194050"/>
                      </a:lnTo>
                      <a:lnTo>
                        <a:pt x="882650" y="3263900"/>
                      </a:lnTo>
                      <a:lnTo>
                        <a:pt x="692150" y="3321050"/>
                      </a:lnTo>
                      <a:lnTo>
                        <a:pt x="520700" y="3352800"/>
                      </a:lnTo>
                      <a:lnTo>
                        <a:pt x="349250" y="3365500"/>
                      </a:lnTo>
                      <a:lnTo>
                        <a:pt x="0" y="3359150"/>
                      </a:lnTo>
                      <a:cubicBezTo>
                        <a:pt x="2117" y="2241550"/>
                        <a:pt x="4233" y="1123950"/>
                        <a:pt x="6350" y="635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048FFF"/>
                    </a:gs>
                    <a:gs pos="100000">
                      <a:srgbClr val="FFFFFF"/>
                    </a:gs>
                  </a:gsLst>
                  <a:lin ang="12840000" scaled="0"/>
                  <a:tileRect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pic>
              <p:nvPicPr>
                <p:cNvPr id="13" name="Picture 19" descr="Tca2.eps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44475" y="1993900"/>
                  <a:ext cx="5622925" cy="415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TextBox 13"/>
                <p:cNvSpPr txBox="1"/>
                <p:nvPr/>
              </p:nvSpPr>
              <p:spPr bwMode="auto">
                <a:xfrm>
                  <a:off x="1589088" y="2614613"/>
                  <a:ext cx="1230312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kern="0">
                      <a:solidFill>
                        <a:srgbClr val="0000FF"/>
                      </a:solidFill>
                      <a:latin typeface="Helvetica"/>
                      <a:ea typeface="ＭＳ Ｐゴシック" charset="-128"/>
                      <a:cs typeface="Helvetica"/>
                    </a:rPr>
                    <a:t>B</a:t>
                  </a:r>
                </a:p>
              </p:txBody>
            </p:sp>
          </p:grpSp>
          <p:sp>
            <p:nvSpPr>
              <p:cNvPr id="11" name="TextBox 21"/>
              <p:cNvSpPr txBox="1">
                <a:spLocks noChangeArrowheads="1"/>
              </p:cNvSpPr>
              <p:nvPr/>
            </p:nvSpPr>
            <p:spPr bwMode="auto">
              <a:xfrm>
                <a:off x="4343400" y="4292600"/>
                <a:ext cx="889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H = 0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341969" y="3508931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0000"/>
                  </a:solidFill>
                  <a:latin typeface="Helvetica"/>
                  <a:ea typeface="ＭＳ Ｐゴシック" charset="-128"/>
                  <a:cs typeface="Helvetica"/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7484" y="2472294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FF0000"/>
                  </a:solidFill>
                  <a:latin typeface="Helvetica"/>
                  <a:ea typeface="ＭＳ Ｐゴシック" charset="-128"/>
                  <a:cs typeface="Helvetica"/>
                </a:rPr>
                <a:t>A</a:t>
              </a: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1803400" y="5341422"/>
            <a:ext cx="1193800" cy="40005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hard quantum matter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0600" y="960914"/>
            <a:ext cx="561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3He-A  and chiral superconductors :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Sr2RuO4 and UPt3 are the principal players and candidates for chiral superconductivity</a:t>
            </a:r>
          </a:p>
          <a:p>
            <a:r>
              <a:rPr lang="en-US">
                <a:solidFill>
                  <a:srgbClr val="FFFF00"/>
                </a:solidFill>
              </a:rPr>
              <a:t>(100 papers/year for 10 years; 11,000 citations)</a:t>
            </a:r>
          </a:p>
          <a:p>
            <a:endParaRPr lang="en-US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Questions about Sr2RuO4 and UPt3 :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	What is the symmetry of the order parameter?</a:t>
            </a:r>
          </a:p>
          <a:p>
            <a:r>
              <a:rPr lang="en-US">
                <a:solidFill>
                  <a:srgbClr val="FFFF00"/>
                </a:solidFill>
              </a:rPr>
              <a:t>	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What are the stable phases?</a:t>
            </a:r>
          </a:p>
          <a:p>
            <a:r>
              <a:rPr lang="en-US">
                <a:solidFill>
                  <a:srgbClr val="FFFF00"/>
                </a:solidFill>
              </a:rPr>
              <a:t>	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role of magnetism to supercondcutivity?</a:t>
            </a:r>
          </a:p>
          <a:p>
            <a:r>
              <a:rPr lang="en-US">
                <a:solidFill>
                  <a:srgbClr val="FFFF00"/>
                </a:solidFill>
              </a:rPr>
              <a:t>	</a:t>
            </a:r>
            <a:r>
              <a:rPr lang="en-US">
                <a:solidFill>
                  <a:srgbClr val="D99694"/>
                </a:solidFill>
              </a:rPr>
              <a:t>Are there edge currents?</a:t>
            </a:r>
          </a:p>
          <a:p>
            <a:r>
              <a:rPr lang="en-US">
                <a:solidFill>
                  <a:srgbClr val="D99694"/>
                </a:solidFill>
              </a:rPr>
              <a:t>	What is the intrinsic angular momentum?</a:t>
            </a:r>
          </a:p>
        </p:txBody>
      </p:sp>
      <p:pic>
        <p:nvPicPr>
          <p:cNvPr id="17" name="Picture 21" descr="Screen Shot 2012-11-23 at 8.03.4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03" y="1346200"/>
            <a:ext cx="128070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82524" y="2996168"/>
            <a:ext cx="1487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UPt3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Stewart, 1984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2" y="3898900"/>
            <a:ext cx="1270000" cy="1778000"/>
          </a:xfrm>
          <a:prstGeom prst="rect">
            <a:avLst/>
          </a:prstGeom>
        </p:spPr>
      </p:pic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482524" y="5676900"/>
            <a:ext cx="1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SrRuO4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Maeno,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hard quantum matter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" y="960914"/>
            <a:ext cx="535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and UPt3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Multiple phases: unconventional superconductivity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The anisotropic A phase is stabilized by anisotropic quasiparticle scattering (stacking faults) – just like 3He.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58850" y="3108325"/>
            <a:ext cx="4572000" cy="3368675"/>
            <a:chOff x="4486275" y="2867025"/>
            <a:chExt cx="4572000" cy="3368675"/>
          </a:xfrm>
        </p:grpSpPr>
        <p:pic>
          <p:nvPicPr>
            <p:cNvPr id="12" name="Picture 8" descr="Screen Shot 2014-12-06 at 4.02.45 PM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86275" y="2867025"/>
              <a:ext cx="4572000" cy="336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7537450" y="5210175"/>
              <a:ext cx="603250" cy="479425"/>
            </a:xfrm>
            <a:custGeom>
              <a:avLst/>
              <a:gdLst>
                <a:gd name="T0" fmla="*/ 0 w 603250"/>
                <a:gd name="T1" fmla="*/ 0 h 479425"/>
                <a:gd name="T2" fmla="*/ 53975 w 603250"/>
                <a:gd name="T3" fmla="*/ 104775 h 479425"/>
                <a:gd name="T4" fmla="*/ 117475 w 603250"/>
                <a:gd name="T5" fmla="*/ 244475 h 479425"/>
                <a:gd name="T6" fmla="*/ 149225 w 603250"/>
                <a:gd name="T7" fmla="*/ 314325 h 479425"/>
                <a:gd name="T8" fmla="*/ 193675 w 603250"/>
                <a:gd name="T9" fmla="*/ 400050 h 479425"/>
                <a:gd name="T10" fmla="*/ 212725 w 603250"/>
                <a:gd name="T11" fmla="*/ 438150 h 479425"/>
                <a:gd name="T12" fmla="*/ 234950 w 603250"/>
                <a:gd name="T13" fmla="*/ 479425 h 479425"/>
                <a:gd name="T14" fmla="*/ 603250 w 603250"/>
                <a:gd name="T15" fmla="*/ 476250 h 479425"/>
                <a:gd name="T16" fmla="*/ 565150 w 603250"/>
                <a:gd name="T17" fmla="*/ 434975 h 479425"/>
                <a:gd name="T18" fmla="*/ 508000 w 603250"/>
                <a:gd name="T19" fmla="*/ 377825 h 479425"/>
                <a:gd name="T20" fmla="*/ 476250 w 603250"/>
                <a:gd name="T21" fmla="*/ 346075 h 479425"/>
                <a:gd name="T22" fmla="*/ 419100 w 603250"/>
                <a:gd name="T23" fmla="*/ 298450 h 479425"/>
                <a:gd name="T24" fmla="*/ 365125 w 603250"/>
                <a:gd name="T25" fmla="*/ 254000 h 479425"/>
                <a:gd name="T26" fmla="*/ 320675 w 603250"/>
                <a:gd name="T27" fmla="*/ 219075 h 479425"/>
                <a:gd name="T28" fmla="*/ 257175 w 603250"/>
                <a:gd name="T29" fmla="*/ 174625 h 479425"/>
                <a:gd name="T30" fmla="*/ 187325 w 603250"/>
                <a:gd name="T31" fmla="*/ 127000 h 479425"/>
                <a:gd name="T32" fmla="*/ 123825 w 603250"/>
                <a:gd name="T33" fmla="*/ 82550 h 479425"/>
                <a:gd name="T34" fmla="*/ 57150 w 603250"/>
                <a:gd name="T35" fmla="*/ 31750 h 479425"/>
                <a:gd name="T36" fmla="*/ 0 w 603250"/>
                <a:gd name="T37" fmla="*/ 0 h 4794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3250"/>
                <a:gd name="T58" fmla="*/ 0 h 479425"/>
                <a:gd name="T59" fmla="*/ 603250 w 603250"/>
                <a:gd name="T60" fmla="*/ 479425 h 4794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3250" h="479425">
                  <a:moveTo>
                    <a:pt x="0" y="0"/>
                  </a:moveTo>
                  <a:lnTo>
                    <a:pt x="53975" y="104775"/>
                  </a:lnTo>
                  <a:lnTo>
                    <a:pt x="117475" y="244475"/>
                  </a:lnTo>
                  <a:lnTo>
                    <a:pt x="149225" y="314325"/>
                  </a:lnTo>
                  <a:lnTo>
                    <a:pt x="193675" y="400050"/>
                  </a:lnTo>
                  <a:lnTo>
                    <a:pt x="212725" y="438150"/>
                  </a:lnTo>
                  <a:lnTo>
                    <a:pt x="234950" y="479425"/>
                  </a:lnTo>
                  <a:lnTo>
                    <a:pt x="603250" y="476250"/>
                  </a:lnTo>
                  <a:lnTo>
                    <a:pt x="565150" y="434975"/>
                  </a:lnTo>
                  <a:lnTo>
                    <a:pt x="508000" y="377825"/>
                  </a:lnTo>
                  <a:lnTo>
                    <a:pt x="476250" y="346075"/>
                  </a:lnTo>
                  <a:lnTo>
                    <a:pt x="419100" y="298450"/>
                  </a:lnTo>
                  <a:lnTo>
                    <a:pt x="365125" y="254000"/>
                  </a:lnTo>
                  <a:lnTo>
                    <a:pt x="320675" y="219075"/>
                  </a:lnTo>
                  <a:lnTo>
                    <a:pt x="257175" y="174625"/>
                  </a:lnTo>
                  <a:lnTo>
                    <a:pt x="187325" y="127000"/>
                  </a:lnTo>
                  <a:lnTo>
                    <a:pt x="123825" y="82550"/>
                  </a:lnTo>
                  <a:cubicBezTo>
                    <a:pt x="53119" y="31128"/>
                    <a:pt x="25185" y="31750"/>
                    <a:pt x="57150" y="3175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7000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7667625" y="5330825"/>
              <a:ext cx="55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A</a:t>
              </a:r>
            </a:p>
          </p:txBody>
        </p:sp>
      </p:grpSp>
      <p:pic>
        <p:nvPicPr>
          <p:cNvPr id="16" name="Picture 4" descr="Fig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327" y="558800"/>
            <a:ext cx="196117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07100" y="2470834"/>
            <a:ext cx="27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FF00"/>
                </a:solidFill>
              </a:rPr>
              <a:t>Single crystals:   </a:t>
            </a:r>
          </a:p>
          <a:p>
            <a:pPr algn="r"/>
            <a:r>
              <a:rPr lang="en-US">
                <a:solidFill>
                  <a:srgbClr val="FFFF00"/>
                </a:solidFill>
              </a:rPr>
              <a:t>RRR  1,500</a:t>
            </a:r>
          </a:p>
          <a:p>
            <a:pPr algn="r"/>
            <a:r>
              <a:rPr lang="en-US">
                <a:solidFill>
                  <a:srgbClr val="FFFF00"/>
                </a:solidFill>
              </a:rPr>
              <a:t>(Northwestern)</a:t>
            </a:r>
          </a:p>
        </p:txBody>
      </p:sp>
      <p:pic>
        <p:nvPicPr>
          <p:cNvPr id="22" name="Picture 21" descr="Screen Shot 2015-10-05 at 10.18.0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0" y="4791310"/>
            <a:ext cx="2139950" cy="16856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38327" y="4237312"/>
            <a:ext cx="203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FF00"/>
                </a:solidFill>
              </a:rPr>
              <a:t>TEM stacking faults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82419" y="476274"/>
            <a:ext cx="4137047" cy="4413759"/>
            <a:chOff x="4782419" y="476274"/>
            <a:chExt cx="4137047" cy="4413759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782419" y="476274"/>
              <a:ext cx="4129799" cy="1860274"/>
              <a:chOff x="3727450" y="1035050"/>
              <a:chExt cx="4975564" cy="2464048"/>
            </a:xfrm>
          </p:grpSpPr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3727450" y="1035050"/>
                <a:ext cx="4975564" cy="1868843"/>
                <a:chOff x="1250950" y="1301750"/>
                <a:chExt cx="4975564" cy="1868843"/>
              </a:xfrm>
            </p:grpSpPr>
            <p:pic>
              <p:nvPicPr>
                <p:cNvPr id="16" name="Picture 12" descr="richardson.jpg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984499" y="1301750"/>
                  <a:ext cx="1538801" cy="1860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15" descr="Screen Shot 2012-11-23 at 2.03.56 PM.pn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11699" y="1308100"/>
                  <a:ext cx="1514815" cy="1854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16" descr="Screen Shot 2012-11-23 at 2.02.55 PM.pn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50950" y="1301751"/>
                  <a:ext cx="1517650" cy="1868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3778250" y="3009899"/>
                <a:ext cx="4918194" cy="489199"/>
                <a:chOff x="565150" y="3670299"/>
                <a:chExt cx="4918194" cy="489199"/>
              </a:xfrm>
            </p:grpSpPr>
            <p:sp>
              <p:nvSpPr>
                <p:cNvPr id="13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565150" y="3670360"/>
                  <a:ext cx="1490792" cy="489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800">
                      <a:solidFill>
                        <a:srgbClr val="FFFF00"/>
                      </a:solidFill>
                      <a:latin typeface="Calibri"/>
                      <a:cs typeface="Calibri"/>
                    </a:rPr>
                    <a:t>Osheroff</a:t>
                  </a:r>
                  <a:endParaRPr lang="en-US" sz="1800" baseline="-25000">
                    <a:solidFill>
                      <a:srgbClr val="FF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193046" y="3670299"/>
                  <a:ext cx="1683704" cy="489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800">
                      <a:solidFill>
                        <a:srgbClr val="FFFF00"/>
                      </a:solidFill>
                      <a:latin typeface="Calibri"/>
                      <a:cs typeface="Calibri"/>
                    </a:rPr>
                    <a:t>Richardson</a:t>
                  </a:r>
                  <a:endParaRPr lang="en-US" sz="1800" baseline="-25000">
                    <a:solidFill>
                      <a:srgbClr val="FF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3960946" y="3670360"/>
                  <a:ext cx="1522398" cy="489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800">
                      <a:solidFill>
                        <a:srgbClr val="FFFF00"/>
                      </a:solidFill>
                      <a:latin typeface="Calibri"/>
                      <a:cs typeface="Calibri"/>
                    </a:rPr>
                    <a:t>Lee</a:t>
                  </a:r>
                  <a:endParaRPr lang="en-US" sz="1800" baseline="-25000">
                    <a:solidFill>
                      <a:srgbClr val="FFFF00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6323177" y="3478588"/>
              <a:ext cx="2596289" cy="1411445"/>
              <a:chOff x="3932749" y="4644222"/>
              <a:chExt cx="3127997" cy="1869546"/>
            </a:xfrm>
          </p:grpSpPr>
          <p:pic>
            <p:nvPicPr>
              <p:cNvPr id="9" name="Picture 26" descr="Screen Shot 2012-11-23 at 2.16.39 PM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37730" y="4644222"/>
                <a:ext cx="1523016" cy="1869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3932749" y="4866106"/>
                <a:ext cx="1416049" cy="48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FFFF00"/>
                    </a:solidFill>
                    <a:latin typeface="Calibri"/>
                    <a:cs typeface="Calibri"/>
                  </a:rPr>
                  <a:t>Leggett</a:t>
                </a:r>
                <a:endParaRPr lang="en-US" sz="1800" baseline="-25000">
                  <a:solidFill>
                    <a:srgbClr val="FFFF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042092" y="2336502"/>
              <a:ext cx="188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noProof="1">
                  <a:solidFill>
                    <a:srgbClr val="FFFF00"/>
                  </a:solidFill>
                  <a:latin typeface="Calibri"/>
                  <a:cs typeface="Calibri"/>
                </a:rPr>
                <a:t>Nobel prize 1996</a:t>
              </a:r>
              <a:endParaRPr lang="en-US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853109" y="4015386"/>
              <a:ext cx="1682056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noProof="1">
                  <a:solidFill>
                    <a:srgbClr val="FFFF00"/>
                  </a:solidFill>
                  <a:latin typeface="Calibri"/>
                  <a:cs typeface="Calibri"/>
                </a:rPr>
                <a:t>Nobel prize 2003</a:t>
              </a:r>
              <a:endParaRPr lang="en-US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9" name="Picture 32" descr="Screen Shot 2012-11-23 at 2.29.14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2608293"/>
            <a:ext cx="48514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5900" y="222250"/>
            <a:ext cx="314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Brief introduction: </a:t>
            </a:r>
          </a:p>
          <a:p>
            <a:r>
              <a:rPr lang="en-US" sz="2400">
                <a:solidFill>
                  <a:srgbClr val="FFFF00"/>
                </a:solidFill>
              </a:rPr>
              <a:t>solid and liquid 3He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hard quantum matter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960914"/>
            <a:ext cx="599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and UPt3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Directional tunneling  identification of gap nodes in A-phase :   </a:t>
            </a:r>
          </a:p>
          <a:p>
            <a:r>
              <a:rPr lang="en-US">
                <a:solidFill>
                  <a:srgbClr val="FFFF00"/>
                </a:solidFill>
              </a:rPr>
              <a:t>Strand </a:t>
            </a:r>
            <a:r>
              <a:rPr lang="en-US" i="1">
                <a:solidFill>
                  <a:srgbClr val="FFFF00"/>
                </a:solidFill>
              </a:rPr>
              <a:t>et al.</a:t>
            </a:r>
            <a:r>
              <a:rPr lang="en-US">
                <a:solidFill>
                  <a:srgbClr val="FFFF00"/>
                </a:solidFill>
              </a:rPr>
              <a:t> Science 328, 1368 (2010) </a:t>
            </a:r>
          </a:p>
          <a:p>
            <a:r>
              <a:rPr lang="en-US">
                <a:solidFill>
                  <a:srgbClr val="FFFF00"/>
                </a:solidFill>
              </a:rPr>
              <a:t>consistent only with E</a:t>
            </a:r>
            <a:r>
              <a:rPr lang="en-US" sz="2000" baseline="-25000">
                <a:solidFill>
                  <a:srgbClr val="FFFF00"/>
                </a:solidFill>
              </a:rPr>
              <a:t>2u</a:t>
            </a:r>
            <a:r>
              <a:rPr lang="en-US">
                <a:solidFill>
                  <a:srgbClr val="FFFF00"/>
                </a:solidFill>
              </a:rPr>
              <a:t> symmetry</a:t>
            </a:r>
          </a:p>
          <a:p>
            <a:r>
              <a:rPr lang="en-US">
                <a:solidFill>
                  <a:srgbClr val="FFFF00"/>
                </a:solidFill>
              </a:rPr>
              <a:t>(Univ. Illinois Urbana-Champaign)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16" name="Picture 4" descr="Fig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327" y="558800"/>
            <a:ext cx="196117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07100" y="2470834"/>
            <a:ext cx="27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FF00"/>
                </a:solidFill>
              </a:rPr>
              <a:t>Single crystals:   </a:t>
            </a:r>
          </a:p>
          <a:p>
            <a:pPr algn="r"/>
            <a:r>
              <a:rPr lang="en-US">
                <a:solidFill>
                  <a:srgbClr val="FFFF00"/>
                </a:solidFill>
              </a:rPr>
              <a:t>RRR  1,500</a:t>
            </a:r>
          </a:p>
          <a:p>
            <a:pPr algn="r"/>
            <a:r>
              <a:rPr lang="en-US">
                <a:solidFill>
                  <a:srgbClr val="FFFF00"/>
                </a:solidFill>
              </a:rPr>
              <a:t>(Northwestern)</a:t>
            </a:r>
          </a:p>
        </p:txBody>
      </p:sp>
      <p:pic>
        <p:nvPicPr>
          <p:cNvPr id="10" name="Picture 8" descr="Screen Shot 2012-11-23 at 9.52.0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3462314"/>
            <a:ext cx="2616200" cy="1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reen Shot 2012-11-23 at 10.11.03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451" y="3460896"/>
            <a:ext cx="2406649" cy="195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89000" y="5638800"/>
            <a:ext cx="651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Bottom line:  3He is indeed a paradigm for unconventional pairing with both time reversal and chiral phases and informs us about hard quantum materials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hard quantum matter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" y="960914"/>
            <a:ext cx="5778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and UPt3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Phase sensitive Josephson tunneling: Chern number 2</a:t>
            </a:r>
          </a:p>
          <a:p>
            <a:r>
              <a:rPr lang="en-US">
                <a:solidFill>
                  <a:srgbClr val="FFFF00"/>
                </a:solidFill>
              </a:rPr>
              <a:t>Strand </a:t>
            </a:r>
            <a:r>
              <a:rPr lang="en-US" i="1">
                <a:solidFill>
                  <a:srgbClr val="FFFF00"/>
                </a:solidFill>
              </a:rPr>
              <a:t>et al.</a:t>
            </a:r>
            <a:r>
              <a:rPr lang="en-US">
                <a:solidFill>
                  <a:srgbClr val="FFFF00"/>
                </a:solidFill>
              </a:rPr>
              <a:t> PRL </a:t>
            </a:r>
            <a:r>
              <a:rPr lang="en-US" b="1">
                <a:solidFill>
                  <a:srgbClr val="FFFF00"/>
                </a:solidFill>
              </a:rPr>
              <a:t>103</a:t>
            </a:r>
            <a:r>
              <a:rPr lang="en-US">
                <a:solidFill>
                  <a:srgbClr val="FFFF00"/>
                </a:solidFill>
              </a:rPr>
              <a:t>, 197002 (2009).</a:t>
            </a:r>
          </a:p>
          <a:p>
            <a:r>
              <a:rPr lang="en-US">
                <a:solidFill>
                  <a:srgbClr val="FFFF00"/>
                </a:solidFill>
              </a:rPr>
              <a:t>(Univ. Illinois Urbana-Champaign) 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Polar Kerr effect onset proves BTRS in the B-phase</a:t>
            </a:r>
          </a:p>
          <a:p>
            <a:r>
              <a:rPr lang="en-US">
                <a:solidFill>
                  <a:srgbClr val="FFFF00"/>
                </a:solidFill>
              </a:rPr>
              <a:t>Schemm </a:t>
            </a:r>
            <a:r>
              <a:rPr lang="en-US" i="1">
                <a:solidFill>
                  <a:srgbClr val="FFFF00"/>
                </a:solidFill>
              </a:rPr>
              <a:t>at al.</a:t>
            </a:r>
            <a:r>
              <a:rPr lang="en-US">
                <a:solidFill>
                  <a:srgbClr val="FFFF00"/>
                </a:solidFill>
              </a:rPr>
              <a:t> Science </a:t>
            </a:r>
            <a:r>
              <a:rPr lang="en-US" b="1">
                <a:solidFill>
                  <a:srgbClr val="FFFF00"/>
                </a:solidFill>
              </a:rPr>
              <a:t>345</a:t>
            </a:r>
            <a:r>
              <a:rPr lang="en-US">
                <a:solidFill>
                  <a:srgbClr val="FFFF00"/>
                </a:solidFill>
              </a:rPr>
              <a:t>, 190 (2014). (Stanford)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Linear temperature dependence of the penetration depth,</a:t>
            </a:r>
          </a:p>
          <a:p>
            <a:r>
              <a:rPr lang="en-US">
                <a:solidFill>
                  <a:srgbClr val="FFFF00"/>
                </a:solidFill>
              </a:rPr>
              <a:t>quadratically dispersed polar nodes, Gannon </a:t>
            </a:r>
            <a:r>
              <a:rPr lang="en-US" i="1">
                <a:solidFill>
                  <a:srgbClr val="FFFF00"/>
                </a:solidFill>
              </a:rPr>
              <a:t>et al.</a:t>
            </a:r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NJP </a:t>
            </a:r>
            <a:r>
              <a:rPr lang="en-US" b="1">
                <a:solidFill>
                  <a:srgbClr val="FFFF00"/>
                </a:solidFill>
              </a:rPr>
              <a:t>17</a:t>
            </a:r>
            <a:r>
              <a:rPr lang="en-US">
                <a:solidFill>
                  <a:srgbClr val="FFFF00"/>
                </a:solidFill>
              </a:rPr>
              <a:t>, 023041 (2015) (Northwestern)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The chiral 3He A-phase is analogous to UPt3 chiral B-phase.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1500" y="3565267"/>
            <a:ext cx="183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FF00"/>
                </a:solidFill>
              </a:rPr>
              <a:t>Single crystals</a:t>
            </a:r>
          </a:p>
          <a:p>
            <a:pPr algn="r"/>
            <a:r>
              <a:rPr lang="en-US">
                <a:solidFill>
                  <a:srgbClr val="FFFF00"/>
                </a:solidFill>
                <a:cs typeface="Calibri"/>
              </a:rPr>
              <a:t>4 cm, 15 gm</a:t>
            </a:r>
          </a:p>
          <a:p>
            <a:pPr algn="r"/>
            <a:r>
              <a:rPr lang="en-US">
                <a:solidFill>
                  <a:srgbClr val="FFFF00"/>
                </a:solidFill>
              </a:rPr>
              <a:t>(Northwestern)</a:t>
            </a:r>
          </a:p>
        </p:txBody>
      </p:sp>
      <p:pic>
        <p:nvPicPr>
          <p:cNvPr id="12" name="Picture 14" descr="&#10;Picture 8.png                                                  00033F85Billcubework                   C069814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793543" y="1589141"/>
            <a:ext cx="30626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250" y="1092200"/>
            <a:ext cx="7428273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is topological quantum matter with broad implications</a:t>
            </a:r>
          </a:p>
          <a:p>
            <a:r>
              <a:rPr lang="en-US">
                <a:solidFill>
                  <a:srgbClr val="FFFF00"/>
                </a:solidFill>
              </a:rPr>
              <a:t>for hard condensed matter applications of topological materials, </a:t>
            </a:r>
          </a:p>
          <a:p>
            <a:r>
              <a:rPr lang="en-US">
                <a:solidFill>
                  <a:srgbClr val="FFFF00"/>
                </a:solidFill>
              </a:rPr>
              <a:t>notably Dirac - Weyl excitations in topological insulators.</a:t>
            </a:r>
          </a:p>
          <a:p>
            <a:endParaRPr lang="en-US"/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"Discoveries of superfluid phases in 3He, high Tc superconductors, </a:t>
            </a:r>
          </a:p>
          <a:p>
            <a:r>
              <a:rPr lang="en-US">
                <a:solidFill>
                  <a:srgbClr val="FFFF00"/>
                </a:solidFill>
              </a:rPr>
              <a:t>graphene and topological insulators have brought into focus materials </a:t>
            </a:r>
          </a:p>
          <a:p>
            <a:r>
              <a:rPr lang="en-US">
                <a:solidFill>
                  <a:srgbClr val="FFFF00"/>
                </a:solidFill>
              </a:rPr>
              <a:t>where quasiparticles are described by the same Dirac equation that governs </a:t>
            </a:r>
          </a:p>
          <a:p>
            <a:r>
              <a:rPr lang="en-US">
                <a:solidFill>
                  <a:srgbClr val="FFFF00"/>
                </a:solidFill>
              </a:rPr>
              <a:t>behavior of relativistic particles. This class of materials, called Dirac materials, </a:t>
            </a:r>
          </a:p>
          <a:p>
            <a:r>
              <a:rPr lang="en-US">
                <a:solidFill>
                  <a:srgbClr val="FFFF00"/>
                </a:solidFill>
              </a:rPr>
              <a:t>exhibits unusual universal features: Klein tunneling, chirality </a:t>
            </a:r>
          </a:p>
          <a:p>
            <a:r>
              <a:rPr lang="en-US">
                <a:solidFill>
                  <a:srgbClr val="FFFF00"/>
                </a:solidFill>
              </a:rPr>
              <a:t>and impurity resonances. These similarities inform the unique role </a:t>
            </a:r>
          </a:p>
          <a:p>
            <a:r>
              <a:rPr lang="en-US">
                <a:solidFill>
                  <a:srgbClr val="FFFF00"/>
                </a:solidFill>
              </a:rPr>
              <a:t>of symmetries that protect the Dirac spectrum. Dirac materials can be </a:t>
            </a:r>
          </a:p>
          <a:p>
            <a:r>
              <a:rPr lang="en-US">
                <a:solidFill>
                  <a:srgbClr val="FFFF00"/>
                </a:solidFill>
              </a:rPr>
              <a:t>quantum imaged and ripples in the Dirac sea  are generated by defects</a:t>
            </a:r>
          </a:p>
          <a:p>
            <a:r>
              <a:rPr lang="en-US">
                <a:solidFill>
                  <a:srgbClr val="FFFF00"/>
                </a:solidFill>
              </a:rPr>
              <a:t> inducing fascinating features in local magnetism and Kondo effect. </a:t>
            </a:r>
          </a:p>
          <a:p>
            <a:r>
              <a:rPr lang="en-US">
                <a:solidFill>
                  <a:srgbClr val="FFFF00"/>
                </a:solidFill>
              </a:rPr>
              <a:t>We can use modern theoretical tools to design Dirac Materials</a:t>
            </a:r>
          </a:p>
          <a:p>
            <a:r>
              <a:rPr lang="en-US">
                <a:solidFill>
                  <a:srgbClr val="FFFF00"/>
                </a:solidFill>
              </a:rPr>
              <a:t>that host bosonic Dirac excitations impossible in particle physics."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					-   Sasha Balatsky, Los Alamos/Nordita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999" y="222251"/>
            <a:ext cx="62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hard quantum matter</a:t>
            </a:r>
            <a:endParaRPr 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0100" y="2438400"/>
            <a:ext cx="8102600" cy="421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9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particle physics  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" y="960914"/>
            <a:ext cx="577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 bosonic excitations: collective modes of the order parameter in the B-phase are Higgs modes and satisfy the Nambu-Goldstone sum rule. (Northwestern, PRL </a:t>
            </a:r>
            <a:r>
              <a:rPr lang="en-US" b="1">
                <a:solidFill>
                  <a:srgbClr val="FFFF00"/>
                </a:solidFill>
              </a:rPr>
              <a:t>45</a:t>
            </a:r>
            <a:r>
              <a:rPr lang="en-US">
                <a:solidFill>
                  <a:srgbClr val="FFFF00"/>
                </a:solidFill>
              </a:rPr>
              <a:t>, 266 (1980); Cornell, PRL </a:t>
            </a:r>
            <a:r>
              <a:rPr lang="en-US" b="1">
                <a:solidFill>
                  <a:srgbClr val="FFFF00"/>
                </a:solidFill>
              </a:rPr>
              <a:t>45</a:t>
            </a:r>
            <a:r>
              <a:rPr lang="en-US">
                <a:solidFill>
                  <a:srgbClr val="FFFF00"/>
                </a:solidFill>
              </a:rPr>
              <a:t>, 262 (1980))</a:t>
            </a:r>
          </a:p>
        </p:txBody>
      </p:sp>
      <p:pic>
        <p:nvPicPr>
          <p:cNvPr id="6" name="Picture 5" descr="Screen Shot 2015-10-05 at 5.02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99" y="2597150"/>
            <a:ext cx="3822701" cy="2597579"/>
          </a:xfrm>
          <a:prstGeom prst="rect">
            <a:avLst/>
          </a:prstGeom>
        </p:spPr>
      </p:pic>
      <p:pic>
        <p:nvPicPr>
          <p:cNvPr id="7" name="Picture 6" descr="Screen Shot 2015-10-05 at 5.04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2597150"/>
            <a:ext cx="3540125" cy="38894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9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particle physics  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" y="960914"/>
            <a:ext cx="577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Superfluid 3He  bosonic excitations: collective modes of the order parameter in the B-phase are Higgs modes and satisfy the Nambu-Goldstone sum rule. (Northwestern, Cornell)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800" y="2146300"/>
            <a:ext cx="577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Recent observations of the little Higgs in superfluid 3He-B have prompted, by analogy, predictionof a new Higgs particle at 325 GeV.  </a:t>
            </a:r>
          </a:p>
          <a:p>
            <a:r>
              <a:rPr lang="en-US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" name="Picture 9" descr="Screen Shot 2015-10-05 at 9.13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797121"/>
            <a:ext cx="3962400" cy="2881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800" y="3797121"/>
            <a:ext cx="265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Zavjalov, Volovik, Eltsov  </a:t>
            </a:r>
            <a:r>
              <a:rPr lang="en-US" i="1">
                <a:solidFill>
                  <a:srgbClr val="FFFF00"/>
                </a:solidFill>
              </a:rPr>
              <a:t>et al. </a:t>
            </a:r>
            <a:r>
              <a:rPr lang="en-US" b="1" smtClean="0">
                <a:solidFill>
                  <a:srgbClr val="FFFF00"/>
                </a:solidFill>
              </a:rPr>
              <a:t>arXiv:1411.3983</a:t>
            </a:r>
            <a:r>
              <a:rPr lang="en-US">
                <a:solidFill>
                  <a:srgbClr val="FFFF00"/>
                </a:solidFill>
              </a:rPr>
              <a:t> </a:t>
            </a:r>
          </a:p>
          <a:p>
            <a:r>
              <a:rPr lang="en-US">
                <a:solidFill>
                  <a:srgbClr val="FFFF00"/>
                </a:solidFill>
              </a:rPr>
              <a:t>and to be published in Nat. Comm.  (Aalto Univ.)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magnetism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700" y="1295400"/>
            <a:ext cx="582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Solid 3He adsorbed on graphite is a two dimensional quantum spin liquid phase with no gap larger than 10 µK.   Matsutomi, Ishimoto PRL 92, 035201 (2004).</a:t>
            </a:r>
            <a:endParaRPr lang="en-US"/>
          </a:p>
        </p:txBody>
      </p:sp>
      <p:pic>
        <p:nvPicPr>
          <p:cNvPr id="6" name="Picture 5" descr="Screen Shot 2015-10-05 at 10.40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25" y="2714031"/>
            <a:ext cx="3892550" cy="36614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Connections to magnetism  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0" y="960914"/>
            <a:ext cx="6718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Solid 3He in High Magnetic Field, Sawada </a:t>
            </a:r>
            <a:r>
              <a:rPr lang="en-US" i="1">
                <a:solidFill>
                  <a:srgbClr val="FFFF00"/>
                </a:solidFill>
              </a:rPr>
              <a:t>et al.</a:t>
            </a:r>
            <a:r>
              <a:rPr lang="en-US">
                <a:solidFill>
                  <a:srgbClr val="FFFF00"/>
                </a:solidFill>
              </a:rPr>
              <a:t> PRL </a:t>
            </a:r>
            <a:r>
              <a:rPr lang="en-US" b="1">
                <a:solidFill>
                  <a:srgbClr val="FFFF00"/>
                </a:solidFill>
              </a:rPr>
              <a:t>56</a:t>
            </a:r>
            <a:r>
              <a:rPr lang="en-US">
                <a:solidFill>
                  <a:srgbClr val="FFFF00"/>
                </a:solidFill>
              </a:rPr>
              <a:t>, 1587 (1986). (Nagoya)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Critical Magnetic Field for solid 3He? </a:t>
            </a:r>
          </a:p>
          <a:p>
            <a:r>
              <a:rPr lang="en-US">
                <a:solidFill>
                  <a:srgbClr val="8EB4E3"/>
                </a:solidFill>
              </a:rPr>
              <a:t>an accessible theoretical problem</a:t>
            </a:r>
          </a:p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Could be  20 T  !</a:t>
            </a:r>
          </a:p>
        </p:txBody>
      </p:sp>
      <p:pic>
        <p:nvPicPr>
          <p:cNvPr id="5" name="Picture 4" descr="Magnetic Order in Solid 3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39" y="2992239"/>
            <a:ext cx="3306762" cy="3429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800000">
            <a:off x="8140700" y="2171700"/>
            <a:ext cx="304800" cy="6477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99" y="222250"/>
            <a:ext cx="7226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Low temperature technology </a:t>
            </a:r>
          </a:p>
          <a:p>
            <a:r>
              <a:rPr lang="en-US" sz="2400">
                <a:solidFill>
                  <a:srgbClr val="FFFF00"/>
                </a:solidFill>
              </a:rPr>
              <a:t>	driven in large part by Quantum Fluids and Solids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2613" y="1879600"/>
            <a:ext cx="5769278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push button technology to 10 mK, huge increase in DR sales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hold 1 mK for more than 1 month, proven technology</a:t>
            </a:r>
            <a:endParaRPr lang="en-US"/>
          </a:p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push button technology to 1 mK</a:t>
            </a:r>
          </a:p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SQUID arrays for  measurement and thermometry at &lt; 1 mK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Measurement and thermometry at 100 µK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999" y="2730500"/>
            <a:ext cx="6286501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Research on Quantum Fluids and Solids is </a:t>
            </a:r>
          </a:p>
          <a:p>
            <a:pPr algn="ctr"/>
            <a:r>
              <a:rPr lang="en-US" sz="2400">
                <a:solidFill>
                  <a:srgbClr val="FFFF00"/>
                </a:solidFill>
              </a:rPr>
              <a:t>an essential component  of </a:t>
            </a:r>
          </a:p>
          <a:p>
            <a:pPr algn="ctr"/>
            <a:r>
              <a:rPr lang="en-US" sz="2400">
                <a:solidFill>
                  <a:srgbClr val="FFFF00"/>
                </a:solidFill>
              </a:rPr>
              <a:t>research on quantum matter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6824" y="1079500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Summary:</a:t>
            </a:r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38308" y="3555987"/>
            <a:ext cx="304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Superfluid order in 1972</a:t>
            </a:r>
          </a:p>
          <a:p>
            <a:r>
              <a:rPr lang="en-US" sz="1800">
                <a:solidFill>
                  <a:srgbClr val="FFFF00"/>
                </a:solidFill>
                <a:latin typeface="Calibri"/>
                <a:cs typeface="Calibri"/>
              </a:rPr>
              <a:t>Osheroff, Richardson, Lee</a:t>
            </a:r>
            <a:r>
              <a:rPr lang="en-US">
                <a:solidFill>
                  <a:srgbClr val="2C2C85"/>
                </a:solidFill>
                <a:latin typeface="Calibri"/>
                <a:cs typeface="Calibri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91182" y="1312095"/>
            <a:ext cx="4424362" cy="4201808"/>
            <a:chOff x="2058988" y="899358"/>
            <a:chExt cx="4424362" cy="4201808"/>
          </a:xfrm>
        </p:grpSpPr>
        <p:sp>
          <p:nvSpPr>
            <p:cNvPr id="7" name="Rectangle 6"/>
            <p:cNvSpPr/>
            <p:nvPr/>
          </p:nvSpPr>
          <p:spPr>
            <a:xfrm>
              <a:off x="2058988" y="899358"/>
              <a:ext cx="4424362" cy="102680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7" descr="Screen Shot 2014-12-06 at 3.49.29 PM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8988" y="1767416"/>
              <a:ext cx="4424362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16200000" flipH="1">
              <a:off x="3556000" y="1661580"/>
              <a:ext cx="402168" cy="42331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784850" y="1533822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Nuclear magnetic order 1974</a:t>
            </a:r>
          </a:p>
          <a:p>
            <a:r>
              <a:rPr lang="en-US">
                <a:solidFill>
                  <a:srgbClr val="FFFF00"/>
                </a:solidFill>
              </a:rPr>
              <a:t>Halperin, Richardson et al.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22250"/>
            <a:ext cx="4201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Brief introduction: solid and liquid 3He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Superfluid 3He as topological quantum matter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4833" y="1471083"/>
            <a:ext cx="7482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Majorana fermionic excitations at 3He-B surfaces </a:t>
            </a:r>
            <a:r>
              <a:rPr lang="en-US">
                <a:solidFill>
                  <a:srgbClr val="95B3D7"/>
                </a:solidFill>
              </a:rPr>
              <a:t>(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confinement, A-B interface)</a:t>
            </a:r>
          </a:p>
          <a:p>
            <a:r>
              <a:rPr lang="en-US">
                <a:solidFill>
                  <a:srgbClr val="FFFF00"/>
                </a:solidFill>
              </a:rPr>
              <a:t>	</a:t>
            </a:r>
          </a:p>
          <a:p>
            <a:r>
              <a:rPr lang="en-US">
                <a:solidFill>
                  <a:srgbClr val="FFFF00"/>
                </a:solidFill>
              </a:rPr>
              <a:t>Majorana fermionic excitations 3He-A 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vortex cores</a:t>
            </a:r>
          </a:p>
          <a:p>
            <a:r>
              <a:rPr lang="en-US">
                <a:solidFill>
                  <a:srgbClr val="FFFF00"/>
                </a:solidFill>
              </a:rPr>
              <a:t>	</a:t>
            </a:r>
          </a:p>
          <a:p>
            <a:r>
              <a:rPr lang="en-US">
                <a:solidFill>
                  <a:srgbClr val="D99694"/>
                </a:solidFill>
              </a:rPr>
              <a:t>Chiral edge currents in 3He-A</a:t>
            </a:r>
          </a:p>
          <a:p>
            <a:r>
              <a:rPr lang="en-US">
                <a:solidFill>
                  <a:srgbClr val="FFFF00"/>
                </a:solidFill>
              </a:rPr>
              <a:t>	</a:t>
            </a:r>
          </a:p>
          <a:p>
            <a:r>
              <a:rPr lang="en-US">
                <a:solidFill>
                  <a:srgbClr val="D99694"/>
                </a:solidFill>
              </a:rPr>
              <a:t>Intrinsic angular momentum of 3He-A</a:t>
            </a:r>
          </a:p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82699" y="3721100"/>
            <a:ext cx="6727327" cy="2882900"/>
            <a:chOff x="126999" y="3657600"/>
            <a:chExt cx="6727327" cy="2882900"/>
          </a:xfrm>
        </p:grpSpPr>
        <p:sp>
          <p:nvSpPr>
            <p:cNvPr id="9" name="Rectangle 8"/>
            <p:cNvSpPr/>
            <p:nvPr/>
          </p:nvSpPr>
          <p:spPr>
            <a:xfrm>
              <a:off x="126999" y="3657600"/>
              <a:ext cx="6727327" cy="288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Screen Shot 2015-10-04 at 2.15.37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8083" y="3660869"/>
              <a:ext cx="3986243" cy="2263545"/>
            </a:xfrm>
            <a:prstGeom prst="rect">
              <a:avLst/>
            </a:prstGeom>
          </p:spPr>
        </p:pic>
        <p:pic>
          <p:nvPicPr>
            <p:cNvPr id="8" name="Picture 7" descr="Screen Shot 2015-10-04 at 2.27.57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" y="3821742"/>
              <a:ext cx="2541587" cy="21696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6233" y="6063734"/>
              <a:ext cx="1809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Isotropic B-phase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6021" y="6063734"/>
              <a:ext cx="1441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Axial A-phase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Superfluid 3He as topological quantum matter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4833" y="899358"/>
            <a:ext cx="497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Majorana fermionic excitations at 3He-B surfaces</a:t>
            </a:r>
          </a:p>
          <a:p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95B3D7"/>
                </a:solidFill>
              </a:rPr>
              <a:t>(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confinement, A-B interface)</a:t>
            </a:r>
          </a:p>
          <a:p>
            <a:endParaRPr lang="en-US"/>
          </a:p>
        </p:txBody>
      </p:sp>
      <p:pic>
        <p:nvPicPr>
          <p:cNvPr id="6" name="Picture 5" descr="Screen Shot 2015-08-07 at 11.08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94" y="555089"/>
            <a:ext cx="1227256" cy="15477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22919" y="2383063"/>
            <a:ext cx="5537200" cy="3331111"/>
            <a:chOff x="1590339" y="1822687"/>
            <a:chExt cx="5537200" cy="3331111"/>
          </a:xfrm>
        </p:grpSpPr>
        <p:sp>
          <p:nvSpPr>
            <p:cNvPr id="9" name="Rectangle 8"/>
            <p:cNvSpPr/>
            <p:nvPr/>
          </p:nvSpPr>
          <p:spPr>
            <a:xfrm>
              <a:off x="1590339" y="1822687"/>
              <a:ext cx="5537200" cy="333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Screen Shot 2015-10-04 at 2.09.36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2739" y="2102875"/>
              <a:ext cx="2846918" cy="2119373"/>
            </a:xfrm>
            <a:prstGeom prst="rect">
              <a:avLst/>
            </a:prstGeom>
          </p:spPr>
        </p:pic>
        <p:pic>
          <p:nvPicPr>
            <p:cNvPr id="8" name="Picture 7" descr="Screen Shot 2015-10-04 at 2.06.18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3273" y="2095500"/>
              <a:ext cx="2337454" cy="21267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42739" y="4507468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Surface Dispersion 3He-B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9425" y="4507468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Spin helical modes 3He-B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222250"/>
            <a:ext cx="7797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Superfluid 3He as topological quantum matter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754" y="884020"/>
            <a:ext cx="497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Majorana fermionic excitations at 3He-B surfaces: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754" y="1695360"/>
            <a:ext cx="3846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Heat capacity of surface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Andreev bound states . . . Majoranas.</a:t>
            </a:r>
          </a:p>
          <a:p>
            <a:endParaRPr lang="en-US">
              <a:solidFill>
                <a:srgbClr val="FFFF00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Choi </a:t>
            </a:r>
            <a:r>
              <a:rPr lang="en-US" i="1">
                <a:solidFill>
                  <a:srgbClr val="FFFF00"/>
                </a:solidFill>
                <a:latin typeface="Calibri"/>
                <a:cs typeface="Calibri"/>
              </a:rPr>
              <a:t>et al.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 PRL </a:t>
            </a:r>
            <a:r>
              <a:rPr lang="en-US" b="1">
                <a:solidFill>
                  <a:srgbClr val="FFFF00"/>
                </a:solidFill>
                <a:latin typeface="Calibri"/>
                <a:cs typeface="Calibri"/>
              </a:rPr>
              <a:t>96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, 125301 (2006).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Here - </a:t>
            </a:r>
            <a:r>
              <a:rPr lang="en-US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C is the heat capacity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of the Andreev bound states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occupying a volume  </a:t>
            </a:r>
            <a:r>
              <a:rPr lang="en-US" baseline="-8000">
                <a:solidFill>
                  <a:srgbClr val="FFFF00"/>
                </a:solidFill>
                <a:latin typeface="Calibri"/>
                <a:cs typeface="Calibri"/>
              </a:rPr>
              <a:t>~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>
                <a:solidFill>
                  <a:srgbClr val="FFFF00"/>
                </a:solidFill>
                <a:latin typeface="Symbol" charset="2"/>
                <a:cs typeface="Symbol" charset="2"/>
              </a:rPr>
              <a:t>a 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A </a:t>
            </a:r>
            <a:r>
              <a:rPr lang="en-US">
                <a:solidFill>
                  <a:srgbClr val="FFFF00"/>
                </a:solidFill>
                <a:latin typeface="Symbol" charset="2"/>
                <a:cs typeface="Symbol" charset="2"/>
              </a:rPr>
              <a:t>x(T)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A is the surface area of the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sample cell.</a:t>
            </a:r>
          </a:p>
          <a:p>
            <a:endParaRPr lang="en-US">
              <a:solidFill>
                <a:srgbClr val="FFFF00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Extend to T= 0 and compare with theory.</a:t>
            </a:r>
          </a:p>
          <a:p>
            <a:pPr algn="ctr"/>
            <a:endParaRPr lang="en-US">
              <a:solidFill>
                <a:srgbClr val="CCFFCC"/>
              </a:solidFill>
              <a:latin typeface="Axial"/>
              <a:cs typeface="Axial"/>
            </a:endParaRPr>
          </a:p>
        </p:txBody>
      </p:sp>
      <p:pic>
        <p:nvPicPr>
          <p:cNvPr id="7" name="Picture 6" descr="Screen Shot 2015-08-04 at 8.25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29" y="2787638"/>
            <a:ext cx="4698656" cy="365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Superfluid 3He as topological quantum matter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754" y="884020"/>
            <a:ext cx="497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Majorana fermionic excitations at 3He-B surfaces: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4754" y="2233083"/>
            <a:ext cx="39620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Spectroscopy for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surface Andreev-Majorana bound states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from transverse sound in a thin slab.</a:t>
            </a:r>
          </a:p>
          <a:p>
            <a:endParaRPr lang="en-US">
              <a:solidFill>
                <a:srgbClr val="FFFF00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Acoustic impedance at the surface: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Y. Aoki et al, PRL 95, 075301 (2005)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Murakawa </a:t>
            </a:r>
            <a:r>
              <a:rPr lang="en-US" i="1">
                <a:solidFill>
                  <a:srgbClr val="FFFF00"/>
                </a:solidFill>
                <a:latin typeface="Calibri"/>
                <a:cs typeface="Calibri"/>
              </a:rPr>
              <a:t>et al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. PRL </a:t>
            </a:r>
            <a:r>
              <a:rPr lang="en-US" b="1">
                <a:solidFill>
                  <a:srgbClr val="FFFF00"/>
                </a:solidFill>
                <a:latin typeface="Calibri"/>
                <a:cs typeface="Calibri"/>
              </a:rPr>
              <a:t>103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, 155301 (2009) </a:t>
            </a:r>
          </a:p>
          <a:p>
            <a:endParaRPr lang="en-US">
              <a:solidFill>
                <a:srgbClr val="FFFF00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Attenuation of transverse sound from </a:t>
            </a:r>
          </a:p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surface bound states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Davis </a:t>
            </a:r>
            <a:r>
              <a:rPr lang="en-US" i="1">
                <a:solidFill>
                  <a:srgbClr val="FFFF00"/>
                </a:solidFill>
                <a:latin typeface="Calibri"/>
                <a:cs typeface="Calibri"/>
              </a:rPr>
              <a:t>et al. 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PRL </a:t>
            </a:r>
            <a:r>
              <a:rPr lang="en-US" b="1">
                <a:solidFill>
                  <a:srgbClr val="FFFF00"/>
                </a:solidFill>
                <a:latin typeface="Calibri"/>
                <a:cs typeface="Calibri"/>
              </a:rPr>
              <a:t>101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, 085301 (2008).</a:t>
            </a:r>
          </a:p>
        </p:txBody>
      </p:sp>
      <p:pic>
        <p:nvPicPr>
          <p:cNvPr id="9" name="Picture 8" descr="Screen Shot 2015-08-04 at 10.31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41" y="2743200"/>
            <a:ext cx="4019147" cy="3371401"/>
          </a:xfrm>
          <a:prstGeom prst="rect">
            <a:avLst/>
          </a:prstGeom>
        </p:spPr>
      </p:pic>
      <p:pic>
        <p:nvPicPr>
          <p:cNvPr id="6" name="Picture 5" descr="Screen Shot 2015-10-06 at 12.05.5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042" y="402087"/>
            <a:ext cx="1539045" cy="1388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6012" y="1863751"/>
            <a:ext cx="154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cs typeface="Calibri"/>
              </a:rPr>
              <a:t>acoustic cavity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Superfluid 3He as topological quantum matter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9954" y="884020"/>
            <a:ext cx="497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Majorana fermionic excitations at 3He-B surfaces: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69999" y="1674283"/>
            <a:ext cx="626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Majorana states at the AB interface should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relax the homogeneous precession domain </a:t>
            </a:r>
          </a:p>
          <a:p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Efitov et al., </a:t>
            </a:r>
            <a:r>
              <a:rPr lang="en-US" i="1">
                <a:solidFill>
                  <a:srgbClr val="FFFF00"/>
                </a:solidFill>
                <a:latin typeface="Calibri"/>
                <a:cs typeface="Calibri"/>
              </a:rPr>
              <a:t>Grand Challenges Workshop, Buffalo, NY</a:t>
            </a:r>
            <a:r>
              <a:rPr lang="en-US">
                <a:solidFill>
                  <a:srgbClr val="FFFF00"/>
                </a:solidFill>
                <a:latin typeface="Calibri"/>
                <a:cs typeface="Calibri"/>
              </a:rPr>
              <a:t> (2015)</a:t>
            </a:r>
          </a:p>
          <a:p>
            <a:r>
              <a:rPr lang="en-US">
                <a:solidFill>
                  <a:srgbClr val="FFFF00"/>
                </a:solidFill>
                <a:cs typeface="Calibri"/>
              </a:rPr>
              <a:t>(Aalto University)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390649" y="3437208"/>
            <a:ext cx="6140451" cy="3160646"/>
            <a:chOff x="1022349" y="3272108"/>
            <a:chExt cx="6140451" cy="3160646"/>
          </a:xfrm>
        </p:grpSpPr>
        <p:sp>
          <p:nvSpPr>
            <p:cNvPr id="25" name="Rectangle 24"/>
            <p:cNvSpPr/>
            <p:nvPr/>
          </p:nvSpPr>
          <p:spPr>
            <a:xfrm>
              <a:off x="1022349" y="3272108"/>
              <a:ext cx="6140451" cy="3160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3340" y="3272108"/>
              <a:ext cx="3129460" cy="3160645"/>
              <a:chOff x="4457700" y="1676704"/>
              <a:chExt cx="3909595" cy="36957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457700" y="1676704"/>
                <a:ext cx="3657600" cy="3695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Screen Shot 2015-10-04 at 2.51.34 PM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19721" y="1676704"/>
                <a:ext cx="3047574" cy="36957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699000" y="2006600"/>
                <a:ext cx="1130300" cy="43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3He-A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51400" y="4483100"/>
                <a:ext cx="1130300" cy="43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3He-B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63384" y="2528332"/>
                <a:ext cx="731829" cy="43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HPD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22349" y="3272109"/>
              <a:ext cx="2692402" cy="3160645"/>
              <a:chOff x="457199" y="3272109"/>
              <a:chExt cx="2692402" cy="3160645"/>
            </a:xfrm>
          </p:grpSpPr>
          <p:pic>
            <p:nvPicPr>
              <p:cNvPr id="13" name="Picture 12" descr="Screen Shot 2015-10-04 at 3.00.43 PM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199" y="3272109"/>
                <a:ext cx="2692401" cy="3160645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308225" y="4051300"/>
                <a:ext cx="790575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746250" y="5740400"/>
                <a:ext cx="117475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517650" y="5981700"/>
                <a:ext cx="158115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371600" y="6134100"/>
                <a:ext cx="292100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22349" y="3721100"/>
                <a:ext cx="1285875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22348" y="3886200"/>
                <a:ext cx="495301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921001" y="3272109"/>
                <a:ext cx="22860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222250"/>
            <a:ext cx="628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Superfluid 3He as topological quantum matter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2499" y="1776285"/>
            <a:ext cx="459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99694"/>
                </a:solidFill>
              </a:rPr>
              <a:t>Chiral edge currents in 3He-A</a:t>
            </a:r>
          </a:p>
          <a:p>
            <a:endParaRPr lang="en-US">
              <a:solidFill>
                <a:srgbClr val="D99694"/>
              </a:solidFill>
            </a:endParaRPr>
          </a:p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Intrinsic angular momentum of 3He-A:  N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MT Extra" charset="2"/>
                <a:cs typeface="MT Extra" charset="2"/>
              </a:rPr>
              <a:t>h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/2 </a:t>
            </a:r>
          </a:p>
          <a:p>
            <a:endParaRPr lang="en-US"/>
          </a:p>
        </p:txBody>
      </p:sp>
      <p:pic>
        <p:nvPicPr>
          <p:cNvPr id="22" name="Picture 21" descr="Screen Shot 2015-10-04 at 3.15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99" y="3368675"/>
            <a:ext cx="5573238" cy="2254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499" y="795814"/>
            <a:ext cx="585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Surface states, edge currents, and the angular momentum of chiral p-wave superfluids, </a:t>
            </a:r>
          </a:p>
          <a:p>
            <a:r>
              <a:rPr lang="en-US">
                <a:solidFill>
                  <a:srgbClr val="FFFF00"/>
                </a:solidFill>
              </a:rPr>
              <a:t>Sauls, Phys. Rev. B 84, 214509 (2011) (Northwestern)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1464</Words>
  <Application>Microsoft Office PowerPoint</Application>
  <PresentationFormat>On-screen Show (4:3)</PresentationFormat>
  <Paragraphs>254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Axial</vt:lpstr>
      <vt:lpstr>Calibri</vt:lpstr>
      <vt:lpstr>Helvetica</vt:lpstr>
      <vt:lpstr>MT Extra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Halperin</dc:creator>
  <cp:lastModifiedBy>Walker, Linda</cp:lastModifiedBy>
  <cp:revision>21</cp:revision>
  <dcterms:created xsi:type="dcterms:W3CDTF">2015-10-06T14:57:47Z</dcterms:created>
  <dcterms:modified xsi:type="dcterms:W3CDTF">2015-10-06T19:06:31Z</dcterms:modified>
</cp:coreProperties>
</file>