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</p:sldMasterIdLst>
  <p:notesMasterIdLst>
    <p:notesMasterId r:id="rId13"/>
  </p:notesMasterIdLst>
  <p:sldIdLst>
    <p:sldId id="257" r:id="rId3"/>
    <p:sldId id="279" r:id="rId4"/>
    <p:sldId id="283" r:id="rId5"/>
    <p:sldId id="282" r:id="rId6"/>
    <p:sldId id="281" r:id="rId7"/>
    <p:sldId id="287" r:id="rId8"/>
    <p:sldId id="284" r:id="rId9"/>
    <p:sldId id="285" r:id="rId10"/>
    <p:sldId id="286" r:id="rId11"/>
    <p:sldId id="280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ECE"/>
    <a:srgbClr val="FFCCFF"/>
    <a:srgbClr val="003399"/>
    <a:srgbClr val="006600"/>
    <a:srgbClr val="CC6600"/>
    <a:srgbClr val="996633"/>
    <a:srgbClr val="FF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99" autoAdjust="0"/>
    <p:restoredTop sz="94660" autoAdjust="0"/>
  </p:normalViewPr>
  <p:slideViewPr>
    <p:cSldViewPr>
      <p:cViewPr varScale="1">
        <p:scale>
          <a:sx n="76" d="100"/>
          <a:sy n="76" d="100"/>
        </p:scale>
        <p:origin x="3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3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0A33E7-2AA0-4FF9-A983-028A3BD5FEF3}" type="datetimeFigureOut">
              <a:rPr lang="en-US" smtClean="0"/>
              <a:pPr/>
              <a:t>12/4/2015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50CAC-7D8D-4299-9E19-DA57283B3A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9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CEF514-3727-43D2-91D0-F95F2478504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9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27025"/>
            <a:ext cx="1943100" cy="6149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7025"/>
            <a:ext cx="5676900" cy="6149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5227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35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6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281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40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14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3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04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094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810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2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27025"/>
            <a:ext cx="1943100" cy="6149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27025"/>
            <a:ext cx="5676900" cy="6149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4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4255" y="276496"/>
            <a:ext cx="7019636" cy="7042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63250" y="1417109"/>
            <a:ext cx="7835187" cy="4748406"/>
          </a:xfrm>
          <a:prstGeom prst="rect">
            <a:avLst/>
          </a:prstGeom>
        </p:spPr>
        <p:txBody>
          <a:bodyPr lIns="83119" tIns="41559" rIns="83119" bIns="41559"/>
          <a:lstStyle>
            <a:lvl1pPr marL="154405" indent="-154405">
              <a:defRPr sz="1600" b="1" i="0">
                <a:latin typeface="Arial"/>
                <a:cs typeface="Arial"/>
              </a:defRPr>
            </a:lvl1pPr>
            <a:lvl2pPr marL="648328" indent="-282604">
              <a:spcBef>
                <a:spcPts val="273"/>
              </a:spcBef>
              <a:buFont typeface="Arial"/>
              <a:buChar char="—"/>
              <a:defRPr sz="1600" b="1" i="0">
                <a:latin typeface="Arial"/>
                <a:cs typeface="Arial"/>
              </a:defRPr>
            </a:lvl2pPr>
            <a:lvl3pPr marL="1063923">
              <a:buFont typeface="Lucida Grande"/>
              <a:buChar char="–"/>
              <a:defRPr sz="1600" b="1" i="0">
                <a:latin typeface="Arial"/>
                <a:cs typeface="Arial"/>
              </a:defRPr>
            </a:lvl3pPr>
            <a:lvl4pPr>
              <a:defRPr sz="1600" b="1" i="0">
                <a:latin typeface="Arial"/>
                <a:cs typeface="Arial"/>
              </a:defRPr>
            </a:lvl4pPr>
            <a:lvl5pPr>
              <a:buNone/>
              <a:defRPr sz="1600" b="1" i="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9851" y="6676612"/>
            <a:ext cx="2895600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ctr" defTabSz="457154" rtl="0" eaLnBrk="1" latinLnBrk="0" hangingPunct="1">
              <a:defRPr lang="en-US" sz="600" b="1" i="0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da-DK"/>
              <a:t>Laser Preparation Shot Concept Design Review – 7/23/14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1234" y="6678278"/>
            <a:ext cx="207820" cy="9233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6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8DCE5C6-CC67-AD46-BF96-E669D46017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3711" y="6678008"/>
            <a:ext cx="2133600" cy="9233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algn="l" defTabSz="457154" rtl="0" eaLnBrk="1" latinLnBrk="0" hangingPunct="1">
              <a:defRPr lang="en-US" sz="600" b="1" i="0" kern="1200" smtClean="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t>NIF-0000-00000s2.ppt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776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with left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3800"/>
              </a:lnSpc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66863"/>
            <a:ext cx="3968496" cy="4751357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3127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27025"/>
            <a:ext cx="609441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610600" y="6597650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3623C91B-3ABF-4CCC-B0E9-482B58B3A76E}" type="slidenum">
              <a:rPr lang="en-US" sz="800">
                <a:latin typeface="Arial" charset="0"/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latin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120775"/>
            <a:ext cx="9144000" cy="984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/>
          </a:p>
        </p:txBody>
      </p:sp>
      <p:pic>
        <p:nvPicPr>
          <p:cNvPr id="1030" name="Picture 7" descr="DOE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2667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DP-NNSA_AltEmbossedLo#5DE6F-11-17-200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7600" y="290513"/>
            <a:ext cx="1447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6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o"/>
        <a:defRPr sz="1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27025"/>
            <a:ext cx="6094413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610600" y="6597650"/>
            <a:ext cx="457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fld id="{3623C91B-3ABF-4CCC-B0E9-482B58B3A76E}" type="slidenum">
              <a:rPr lang="en-US" sz="800">
                <a:solidFill>
                  <a:srgbClr val="000000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120775"/>
            <a:ext cx="9144000" cy="984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0" name="Picture 7" descr="DOE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" y="2667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0" descr="DP-NNSA_AltEmbossedLo#5DE6F-11-17-200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67600" y="290513"/>
            <a:ext cx="14478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719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1" r:id="rId12"/>
    <p:sldLayoutId id="214748371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6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har char="o"/>
        <a:defRPr sz="1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-304800" y="-304800"/>
            <a:ext cx="9144000" cy="6858000"/>
            <a:chOff x="-5257800" y="-3886200"/>
            <a:chExt cx="9144000" cy="6858000"/>
          </a:xfrm>
        </p:grpSpPr>
        <p:pic>
          <p:nvPicPr>
            <p:cNvPr id="6" name="Picture 5" descr="Bkg_ST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5257800" y="-3886200"/>
              <a:ext cx="9144000" cy="68580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-4876800" y="-3505200"/>
              <a:ext cx="3962400" cy="6096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773374" y="1981200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60000"/>
              </a:spcBef>
              <a:defRPr/>
            </a:pPr>
            <a:r>
              <a:rPr lang="en-US" sz="2400" b="1" dirty="0" smtClean="0"/>
              <a:t>NNSA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’s interest in Intense and Ultrafast Lasers</a:t>
            </a:r>
            <a:endParaRPr lang="en-US" sz="2400" b="1" dirty="0" smtClean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85800" y="579438"/>
            <a:ext cx="79978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kern="1000" spc="190" dirty="0">
                <a:solidFill>
                  <a:srgbClr val="000066"/>
                </a:solidFill>
                <a:cs typeface="Arial" charset="0"/>
              </a:rPr>
              <a:t>NATIONAL NUCLEAR SECURITY </a:t>
            </a:r>
            <a:r>
              <a:rPr lang="en-US" sz="1200" b="1" kern="1000" spc="190" dirty="0" smtClean="0">
                <a:solidFill>
                  <a:srgbClr val="000066"/>
                </a:solidFill>
                <a:cs typeface="Arial" charset="0"/>
              </a:rPr>
              <a:t>ADMINISTRATION</a:t>
            </a:r>
            <a:r>
              <a:rPr lang="en-US" sz="12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sz="1200" b="1" spc="120" dirty="0" smtClean="0">
                <a:solidFill>
                  <a:srgbClr val="000066"/>
                </a:solidFill>
                <a:cs typeface="Arial" charset="0"/>
              </a:rPr>
              <a:t>OFFICE </a:t>
            </a:r>
            <a:r>
              <a:rPr lang="en-US" sz="1200" b="1" spc="120" dirty="0">
                <a:solidFill>
                  <a:srgbClr val="000066"/>
                </a:solidFill>
                <a:cs typeface="Arial" charset="0"/>
              </a:rPr>
              <a:t>OF DEFENSE PROGRAMS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133600" y="1066800"/>
            <a:ext cx="494254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3" descr="NNS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0774" y="1219200"/>
            <a:ext cx="2209800" cy="631825"/>
          </a:xfrm>
          <a:prstGeom prst="rect">
            <a:avLst/>
          </a:prstGeom>
          <a:noFill/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417637" y="2743200"/>
            <a:ext cx="653415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i="1" dirty="0">
                <a:latin typeface="Helvetica" pitchFamily="34" charset="0"/>
              </a:rPr>
              <a:t>Presented to:</a:t>
            </a:r>
          </a:p>
          <a:p>
            <a:pPr algn="ctr"/>
            <a:r>
              <a:rPr lang="en-US" sz="1600" dirty="0">
                <a:latin typeface="Helvetica" pitchFamily="34" charset="0"/>
              </a:rPr>
              <a:t>National Academy of Sciences</a:t>
            </a:r>
          </a:p>
          <a:p>
            <a:pPr algn="ctr"/>
            <a:r>
              <a:rPr lang="en-US" sz="1600" dirty="0">
                <a:latin typeface="Helvetica" pitchFamily="34" charset="0"/>
              </a:rPr>
              <a:t> Committee on Opportunities in the Science, Applications, and Technology of </a:t>
            </a:r>
            <a:r>
              <a:rPr lang="en-US" sz="1600" dirty="0" smtClean="0">
                <a:latin typeface="Helvetica" pitchFamily="34" charset="0"/>
              </a:rPr>
              <a:t>Intense </a:t>
            </a:r>
            <a:r>
              <a:rPr lang="en-US" sz="1600" dirty="0">
                <a:latin typeface="Helvetica" pitchFamily="34" charset="0"/>
              </a:rPr>
              <a:t>Ultrafast Lasers</a:t>
            </a:r>
          </a:p>
          <a:p>
            <a:pPr algn="ctr"/>
            <a:endParaRPr lang="en-US" sz="1600" dirty="0" smtClean="0">
              <a:latin typeface="Helvetica" pitchFamily="34" charset="0"/>
            </a:endParaRPr>
          </a:p>
          <a:p>
            <a:pPr algn="ctr"/>
            <a:r>
              <a:rPr lang="en-US" sz="1600" dirty="0" smtClean="0">
                <a:latin typeface="Helvetica" pitchFamily="34" charset="0"/>
              </a:rPr>
              <a:t>Washington</a:t>
            </a:r>
            <a:r>
              <a:rPr lang="en-US" sz="1600" dirty="0">
                <a:latin typeface="Helvetica" pitchFamily="34" charset="0"/>
              </a:rPr>
              <a:t>, DC</a:t>
            </a:r>
          </a:p>
          <a:p>
            <a:pPr algn="ctr"/>
            <a:endParaRPr lang="en-US" sz="1600" dirty="0">
              <a:latin typeface="Helvetica" pitchFamily="34" charset="0"/>
            </a:endParaRPr>
          </a:p>
          <a:p>
            <a:pPr algn="ctr"/>
            <a:r>
              <a:rPr lang="en-US" sz="1600" i="1" dirty="0">
                <a:latin typeface="Helvetica" pitchFamily="34" charset="0"/>
              </a:rPr>
              <a:t>Presented by:</a:t>
            </a:r>
          </a:p>
          <a:p>
            <a:pPr algn="ctr"/>
            <a:r>
              <a:rPr lang="en-US" sz="1600" dirty="0">
                <a:latin typeface="Helvetica" pitchFamily="34" charset="0"/>
              </a:rPr>
              <a:t>Kirk Levedahl, PhD</a:t>
            </a:r>
          </a:p>
          <a:p>
            <a:pPr algn="ctr"/>
            <a:r>
              <a:rPr lang="en-US" sz="1600" dirty="0">
                <a:latin typeface="Helvetica" pitchFamily="34" charset="0"/>
              </a:rPr>
              <a:t>Program Manger in the NNSA Office of Inertial Confinement Fusion </a:t>
            </a:r>
          </a:p>
          <a:p>
            <a:pPr algn="ctr"/>
            <a:endParaRPr lang="en-US" dirty="0">
              <a:latin typeface="Helvetica" pitchFamily="34" charset="0"/>
            </a:endParaRPr>
          </a:p>
          <a:p>
            <a:pPr algn="ctr"/>
            <a:r>
              <a:rPr lang="en-US" dirty="0" smtClean="0">
                <a:latin typeface="Helvetica" pitchFamily="34" charset="0"/>
              </a:rPr>
              <a:t>Dec 4, 2015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839200" y="-76200"/>
            <a:ext cx="304800" cy="6705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2401"/>
            <a:ext cx="6094413" cy="1089529"/>
          </a:xfrm>
        </p:spPr>
        <p:txBody>
          <a:bodyPr/>
          <a:lstStyle/>
          <a:p>
            <a:pPr algn="l"/>
            <a:r>
              <a:rPr lang="en-US" dirty="0" smtClean="0"/>
              <a:t>NNSA’s interest perfuse HED science - E.g. SLAC Sponsored 3</a:t>
            </a:r>
            <a:r>
              <a:rPr lang="en-US" baseline="30000" dirty="0" smtClean="0"/>
              <a:t>rd</a:t>
            </a:r>
            <a:r>
              <a:rPr lang="en-US" dirty="0" smtClean="0"/>
              <a:t> annual High Power Laser workshop agenda 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826018"/>
              </p:ext>
            </p:extLst>
          </p:nvPr>
        </p:nvGraphicFramePr>
        <p:xfrm>
          <a:off x="4953000" y="1371600"/>
          <a:ext cx="3657600" cy="533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/>
                <a:gridCol w="990600"/>
                <a:gridCol w="1447800"/>
              </a:tblGrid>
              <a:tr h="175761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Tuesday, October 6, 2015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8:30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Mike Dunne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LCLS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</a:tr>
              <a:tr h="175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8:45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Sean Finnegan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DOE-FES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</a:tr>
              <a:tr h="2399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9:15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Andy MacKinnon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MEC status and outlook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</a:tr>
              <a:tr h="1757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10:15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Coffee Break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</a:tr>
              <a:tr h="4745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10:30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Alan Fry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MEC Laser Status and Development Options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</a:tr>
              <a:tr h="6804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11:10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Sakura </a:t>
                      </a:r>
                      <a:r>
                        <a:rPr lang="en-US" sz="900" dirty="0" err="1">
                          <a:effectLst/>
                        </a:rPr>
                        <a:t>Pascarelli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</a:rPr>
                        <a:t>X-ray Absorption Spectroscopy on Shocked Matter at ESRF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</a:tr>
              <a:tr h="1078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11:40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Juan Fernandez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Diagnosing Mixing of Heterogeneous Interfaces Enhanced By Plasma Effects:  A Crucial Application of X-ray Sources To An Important Problem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</a:tr>
              <a:tr h="5122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12:10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Lunch and Vendor Exhibition at Redwood Room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</a:tr>
              <a:tr h="70921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13:10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Ray Smith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High Pressure X-ray Diffraction Experiments on the Omega and NIF Laser Facilities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</a:tr>
              <a:tr h="5918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13:40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Andrew 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Electron Kinetics in Non-Equilibrium Warm Dense Gold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</a:tr>
              <a:tr h="3439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14:10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Ulf Zastrau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HED Instrument at XFEL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24" marR="8524" marT="8524" marB="8524" anchor="ctr"/>
                </a:tc>
              </a:tr>
            </a:tbl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713178"/>
              </p:ext>
            </p:extLst>
          </p:nvPr>
        </p:nvGraphicFramePr>
        <p:xfrm>
          <a:off x="685800" y="1251199"/>
          <a:ext cx="3886200" cy="5536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/>
                <a:gridCol w="685800"/>
                <a:gridCol w="1905000"/>
              </a:tblGrid>
              <a:tr h="107986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Monday, October 5, 2015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8:30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MEC Tours and Registration at </a:t>
                      </a:r>
                      <a:r>
                        <a:rPr lang="en-US" sz="800" dirty="0" err="1">
                          <a:effectLst/>
                        </a:rPr>
                        <a:t>Kavli</a:t>
                      </a:r>
                      <a:r>
                        <a:rPr lang="en-US" sz="800" dirty="0">
                          <a:effectLst/>
                        </a:rPr>
                        <a:t> Auditorium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  <a:tr h="107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10:30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Bolme/Glenzer/Fry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Welcome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10:40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Arianna Gleason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Pump-Probe Experiments on Earth Relevant Minerals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11:00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Chris Wehrenberg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Lattice Relaxation and Twinning in Shock Compressed Tantalum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  <a:tr h="2063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11:20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Richard Briggs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Phase Transitions and Shock Melting </a:t>
                      </a:r>
                      <a:r>
                        <a:rPr lang="en-US" sz="800" dirty="0" err="1">
                          <a:effectLst/>
                        </a:rPr>
                        <a:t>Sc</a:t>
                      </a:r>
                      <a:r>
                        <a:rPr lang="en-US" sz="800" dirty="0">
                          <a:effectLst/>
                        </a:rPr>
                        <a:t> and Bi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  <a:tr h="6000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11:40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Dayne Fratanduono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High-Pressure Polymorphism Of Diamond and The Implications For Meteorite Impact Events And Material Science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12:00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Group Photo, Lunch and Vendor Exhibition at Redwood Room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  <a:tr h="6000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13:10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Emma McBride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Normal and Transverse Diffraction Investigating Phase Transition Pathways in Dynamically Compressed Silicon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13:30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Bob Nagler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The Phase Contrast Imaging Instrument at MEC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  <a:tr h="4032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13:50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Tom Cowan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Measuring Self-Generated Magnetic Fields From Laser-Sold Interaction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14:10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Christian Rödel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MEC Experiments on the Properties of Laser-Heated Dense Hydrogen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  <a:tr h="4032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14:30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Eric Galtier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In Situ Study of Hot Electron Propagation and Their </a:t>
                      </a:r>
                      <a:r>
                        <a:rPr lang="en-US" sz="800" dirty="0" err="1">
                          <a:effectLst/>
                        </a:rPr>
                        <a:t>Filamentation</a:t>
                      </a:r>
                      <a:r>
                        <a:rPr lang="en-US" sz="800" dirty="0">
                          <a:effectLst/>
                        </a:rPr>
                        <a:t> In Solids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  <a:tr h="10798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14:50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Coffee Break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  <a:tr h="2063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15:10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David Riley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X-ray Scattering From Warm Dense Matter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  <a:tr h="2063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15:30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Sheng Jiang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Kinetic Ion Diffusion At Interfaces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  <a:tr h="4032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15:50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Felicie Albert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Study of Non-Thermal Melting in Silica with LCLS and </a:t>
                      </a:r>
                      <a:r>
                        <a:rPr lang="en-US" sz="800" dirty="0" err="1">
                          <a:effectLst/>
                        </a:rPr>
                        <a:t>Betatron</a:t>
                      </a:r>
                      <a:r>
                        <a:rPr lang="en-US" sz="800" dirty="0">
                          <a:effectLst/>
                        </a:rPr>
                        <a:t> Radiation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9" marR="4789" marT="4789" marB="478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2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1" y="152400"/>
            <a:ext cx="6477000" cy="757130"/>
          </a:xfrm>
        </p:spPr>
        <p:txBody>
          <a:bodyPr/>
          <a:lstStyle/>
          <a:p>
            <a:pPr algn="l"/>
            <a:r>
              <a:rPr lang="en-US" dirty="0" smtClean="0"/>
              <a:t>NNSA’s mission interest in high intensity lasers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/>
              <a:t>Historically, NNSA’s lead in high energy and high intensity lasers grew </a:t>
            </a:r>
            <a:r>
              <a:rPr lang="en-US" sz="1400" dirty="0"/>
              <a:t>out of </a:t>
            </a:r>
            <a:r>
              <a:rPr lang="en-US" sz="1400" dirty="0" smtClean="0"/>
              <a:t>the ICF program which grew out of nuclear </a:t>
            </a:r>
            <a:r>
              <a:rPr lang="en-US" sz="1400" dirty="0"/>
              <a:t>weapons </a:t>
            </a:r>
            <a:r>
              <a:rPr lang="en-US" sz="1400" dirty="0" smtClean="0"/>
              <a:t>design. ICF had, from the outset, been viewed by DOE as </a:t>
            </a:r>
            <a:r>
              <a:rPr lang="en-US" sz="1400" dirty="0"/>
              <a:t>a way of maintaining design capabilities in the absence of underground testing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This was adopted as official policy in the stockpile stewardship program as described in PDD-15 </a:t>
            </a:r>
          </a:p>
          <a:p>
            <a:pPr marL="342900" lvl="1" indent="0">
              <a:buNone/>
            </a:pPr>
            <a:endParaRPr lang="en-US" sz="1200" dirty="0" smtClean="0"/>
          </a:p>
          <a:p>
            <a:pPr marL="342900" lvl="1" indent="0">
              <a:buNone/>
            </a:pPr>
            <a:r>
              <a:rPr lang="en-US" sz="1200" dirty="0" smtClean="0"/>
              <a:t>The objective </a:t>
            </a:r>
            <a:r>
              <a:rPr lang="en-US" sz="1200" dirty="0"/>
              <a:t>of the Plan for Stockpile Stewardship is to maintain </a:t>
            </a:r>
            <a:r>
              <a:rPr lang="en-US" sz="1200" dirty="0" smtClean="0"/>
              <a:t>a high </a:t>
            </a:r>
            <a:r>
              <a:rPr lang="en-US" sz="1200" dirty="0"/>
              <a:t>level of confidence in the safety, reliability </a:t>
            </a:r>
            <a:r>
              <a:rPr lang="en-US" sz="1200" dirty="0" smtClean="0"/>
              <a:t>and performance </a:t>
            </a:r>
            <a:r>
              <a:rPr lang="en-US" sz="1200" dirty="0"/>
              <a:t>of the U.S. nuclear weapons stockpile in the </a:t>
            </a:r>
            <a:r>
              <a:rPr lang="en-US" sz="1200" dirty="0" smtClean="0"/>
              <a:t>absence of </a:t>
            </a:r>
            <a:r>
              <a:rPr lang="en-US" sz="1200" dirty="0"/>
              <a:t>nuclear testing. </a:t>
            </a:r>
            <a:r>
              <a:rPr lang="en-US" sz="1200" dirty="0" smtClean="0"/>
              <a:t>Achieving </a:t>
            </a:r>
            <a:r>
              <a:rPr lang="en-US" sz="1200" dirty="0"/>
              <a:t>this objective will require {a) continued use </a:t>
            </a:r>
            <a:r>
              <a:rPr lang="en-US" sz="1200" dirty="0" smtClean="0"/>
              <a:t>of current </a:t>
            </a:r>
            <a:r>
              <a:rPr lang="en-US" sz="1200" dirty="0"/>
              <a:t>facilities </a:t>
            </a:r>
            <a:r>
              <a:rPr lang="en-US" sz="1200" dirty="0" smtClean="0"/>
              <a:t>and programs</a:t>
            </a:r>
            <a:r>
              <a:rPr lang="en-US" sz="1200" dirty="0"/>
              <a:t>, (b) a limited set of </a:t>
            </a:r>
            <a:r>
              <a:rPr lang="en-US" sz="1200" dirty="0" smtClean="0"/>
              <a:t>new experimental </a:t>
            </a:r>
            <a:r>
              <a:rPr lang="en-US" sz="1200" dirty="0"/>
              <a:t>and computational facilities </a:t>
            </a:r>
            <a:r>
              <a:rPr lang="en-US" sz="1200" dirty="0" smtClean="0"/>
              <a:t>and-programs…</a:t>
            </a:r>
          </a:p>
          <a:p>
            <a:pPr marL="342900" lvl="1" indent="0">
              <a:buNone/>
            </a:pPr>
            <a:endParaRPr lang="en-US" sz="1200" dirty="0"/>
          </a:p>
          <a:p>
            <a:pPr marL="342900" lvl="1" indent="0">
              <a:buNone/>
            </a:pPr>
            <a:r>
              <a:rPr lang="en-US" sz="1200" dirty="0"/>
              <a:t>Weapons physics </a:t>
            </a:r>
            <a:r>
              <a:rPr lang="en-US" sz="1200" dirty="0" smtClean="0"/>
              <a:t>experiments are </a:t>
            </a:r>
            <a:r>
              <a:rPr lang="en-US" sz="1200" dirty="0"/>
              <a:t>required to provide improved data to assess </a:t>
            </a:r>
            <a:r>
              <a:rPr lang="en-US" sz="1200" dirty="0" smtClean="0"/>
              <a:t>the stockpile</a:t>
            </a:r>
            <a:r>
              <a:rPr lang="en-US" sz="1200" dirty="0"/>
              <a:t>. Key elements include increasing the shot rate </a:t>
            </a:r>
            <a:r>
              <a:rPr lang="en-US" sz="1200" dirty="0" smtClean="0"/>
              <a:t>on existing </a:t>
            </a:r>
            <a:r>
              <a:rPr lang="en-US" sz="1200" dirty="0"/>
              <a:t>laser and pulsed power facilities, as well as </a:t>
            </a:r>
            <a:r>
              <a:rPr lang="en-US" sz="1200" dirty="0" smtClean="0"/>
              <a:t>the construction </a:t>
            </a:r>
            <a:r>
              <a:rPr lang="en-US" sz="1200" dirty="0"/>
              <a:t>of new facilities for simulation of </a:t>
            </a:r>
            <a:r>
              <a:rPr lang="en-US" sz="1200" dirty="0" smtClean="0"/>
              <a:t>nuclear secondary </a:t>
            </a:r>
            <a:r>
              <a:rPr lang="en-US" sz="1200" dirty="0"/>
              <a:t>processes</a:t>
            </a:r>
            <a:r>
              <a:rPr lang="en-US" sz="1200" dirty="0" smtClean="0"/>
              <a:t>.</a:t>
            </a:r>
            <a:endParaRPr lang="en-US" sz="1200" dirty="0"/>
          </a:p>
          <a:p>
            <a:pPr marL="0" indent="0">
              <a:buNone/>
            </a:pPr>
            <a:r>
              <a:rPr lang="en-US" sz="1400" dirty="0" smtClean="0"/>
              <a:t>In sum, NNSA maintains confidence in our nuclear deterrence through science based activities: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Materials science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HED science for primary boost, secondary performance, outputs and effects.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Nonproliferation.</a:t>
            </a:r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8804"/>
            <a:ext cx="6094413" cy="757130"/>
          </a:xfrm>
        </p:spPr>
        <p:txBody>
          <a:bodyPr/>
          <a:lstStyle/>
          <a:p>
            <a:pPr algn="l"/>
            <a:r>
              <a:rPr lang="en-US" dirty="0" smtClean="0"/>
              <a:t>NNSA’s drivers for high </a:t>
            </a:r>
            <a:r>
              <a:rPr lang="en-US" dirty="0"/>
              <a:t>intensity ultrafast lasers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447800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Diagnostics on HED facilities (NIF, Z, Omega) (e.g. ARC, Omega EP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ICF – “fast ignition” scheme could be revived if appropriate short pulsed laser is available (10’s of </a:t>
            </a:r>
            <a:r>
              <a:rPr lang="en-US" dirty="0" err="1"/>
              <a:t>pettawatts</a:t>
            </a:r>
            <a:r>
              <a:rPr lang="en-US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Drivers for HED science (e.g. Omega EP, ARC, trident short pulsed beam, LCLS including MEC </a:t>
            </a:r>
            <a:r>
              <a:rPr lang="en-US" dirty="0" err="1"/>
              <a:t>endstation</a:t>
            </a:r>
            <a:r>
              <a:rPr lang="en-US" dirty="0"/>
              <a:t>, etc. universities</a:t>
            </a:r>
            <a:r>
              <a:rPr lang="en-US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NNSA </a:t>
            </a:r>
            <a:r>
              <a:rPr lang="en-US" dirty="0"/>
              <a:t>also stewards the NNSA laboratories for other science and national security interests – proliferation, technological surprise, what is the rest of the world up to (e.g. FLASH, ELI).</a:t>
            </a:r>
          </a:p>
        </p:txBody>
      </p:sp>
    </p:spTree>
    <p:extLst>
      <p:ext uri="{BB962C8B-B14F-4D97-AF65-F5344CB8AC3E}">
        <p14:creationId xmlns:p14="http://schemas.microsoft.com/office/powerpoint/2010/main" val="420189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NNSA’s role in stewarding HED science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27" y="1447800"/>
            <a:ext cx="3572669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9124" y="1427950"/>
            <a:ext cx="46462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As the primary Federal steward of research capabilities in HED-LP </a:t>
            </a:r>
            <a:r>
              <a:rPr lang="en-US" sz="1200" dirty="0" smtClean="0"/>
              <a:t>within DOE</a:t>
            </a:r>
            <a:r>
              <a:rPr lang="en-US" sz="1200" dirty="0"/>
              <a:t>, NNSA will develop management processes to provide access to </a:t>
            </a:r>
            <a:r>
              <a:rPr lang="en-US" sz="1200" dirty="0" smtClean="0"/>
              <a:t>its major </a:t>
            </a:r>
            <a:r>
              <a:rPr lang="en-US" sz="1200" dirty="0"/>
              <a:t>facilities by researchers external to the NNSA national </a:t>
            </a:r>
            <a:r>
              <a:rPr lang="en-US" sz="1200" dirty="0" smtClean="0"/>
              <a:t>laboratories 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</a:t>
            </a:r>
            <a:r>
              <a:rPr lang="en-US" sz="1200" dirty="0"/>
              <a:t>Office of Science (SC) and the National Nuclear Security </a:t>
            </a:r>
            <a:r>
              <a:rPr lang="en-US" sz="1200" dirty="0" smtClean="0"/>
              <a:t>Administration (</a:t>
            </a:r>
            <a:r>
              <a:rPr lang="en-US" sz="1200" dirty="0"/>
              <a:t>NNSA) within DOE will establish a joint program in HED-LP responsible </a:t>
            </a:r>
            <a:r>
              <a:rPr lang="en-US" sz="1200" dirty="0" err="1" smtClean="0"/>
              <a:t>forstewarding</a:t>
            </a:r>
            <a:r>
              <a:rPr lang="en-US" sz="1200" dirty="0" smtClean="0"/>
              <a:t> </a:t>
            </a:r>
            <a:r>
              <a:rPr lang="en-US" sz="1200" dirty="0"/>
              <a:t>fundamental high energy density laboratory plasma science </a:t>
            </a:r>
            <a:r>
              <a:rPr lang="en-US" sz="1200" dirty="0" smtClean="0"/>
              <a:t>within the </a:t>
            </a:r>
            <a:r>
              <a:rPr lang="en-US" sz="1200" dirty="0"/>
              <a:t>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20137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1" y="152400"/>
            <a:ext cx="6477000" cy="757130"/>
          </a:xfrm>
        </p:spPr>
        <p:txBody>
          <a:bodyPr/>
          <a:lstStyle/>
          <a:p>
            <a:pPr algn="l"/>
            <a:r>
              <a:rPr lang="en-US" dirty="0" smtClean="0"/>
              <a:t>NNSA’s has historically been the dominant sponsor of high intensity lasers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Lasers sponsored by NNSA include: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Long-pulse high energy lasers for ICF (JANUS, ARGUS, NOVA, NIF, ARIES, NIKE, Omega, TRIDENT).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NOVA </a:t>
            </a:r>
            <a:r>
              <a:rPr lang="en-US" sz="1400" dirty="0" err="1" smtClean="0"/>
              <a:t>Petawatt</a:t>
            </a:r>
            <a:r>
              <a:rPr lang="en-US" sz="1400" dirty="0" smtClean="0"/>
              <a:t> at LLNL (Campbell and Perry), Texas </a:t>
            </a:r>
            <a:r>
              <a:rPr lang="en-US" sz="1400" dirty="0" err="1" smtClean="0"/>
              <a:t>Petawatt</a:t>
            </a:r>
            <a:r>
              <a:rPr lang="en-US" sz="1400" dirty="0" smtClean="0"/>
              <a:t> (</a:t>
            </a:r>
            <a:r>
              <a:rPr lang="en-US" sz="1400" dirty="0" err="1" smtClean="0"/>
              <a:t>Dittmire</a:t>
            </a:r>
            <a:r>
              <a:rPr lang="en-US" sz="1400" dirty="0" smtClean="0"/>
              <a:t>), Scarlett (Ohio State University), Rochester Omega EP, TRIDENT </a:t>
            </a:r>
            <a:r>
              <a:rPr lang="en-US" sz="1400" dirty="0"/>
              <a:t>(LANL), NIF ARC </a:t>
            </a:r>
            <a:r>
              <a:rPr lang="en-US" sz="1400" dirty="0" smtClean="0"/>
              <a:t>laser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NNSA is the steward of LLNL which is developing </a:t>
            </a:r>
            <a:r>
              <a:rPr lang="en-US" sz="1400" dirty="0"/>
              <a:t>the HAPLS </a:t>
            </a:r>
            <a:r>
              <a:rPr lang="en-US" sz="1400" dirty="0" smtClean="0"/>
              <a:t>laser for ELI in the Czech republic (&gt;1PW at 10 </a:t>
            </a:r>
            <a:r>
              <a:rPr lang="en-US" sz="1400" dirty="0" err="1" smtClean="0"/>
              <a:t>hz</a:t>
            </a:r>
            <a:r>
              <a:rPr lang="en-US" sz="1400" dirty="0" smtClean="0"/>
              <a:t> repetition rate)</a:t>
            </a:r>
          </a:p>
          <a:p>
            <a:pPr marL="0" indent="0">
              <a:buNone/>
            </a:pPr>
            <a:r>
              <a:rPr lang="en-US" sz="1400" dirty="0" smtClean="0"/>
              <a:t>Interest in XFELS: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User of LCLS and the Materials under Extreme Conditions (MEC) end station at SLAC.</a:t>
            </a:r>
          </a:p>
          <a:p>
            <a:pPr marL="342900" lvl="1" indent="0">
              <a:buNone/>
            </a:pPr>
            <a:r>
              <a:rPr lang="en-US" sz="1200" dirty="0" err="1" smtClean="0"/>
              <a:t>Eg</a:t>
            </a:r>
            <a:r>
              <a:rPr lang="en-US" sz="1200" dirty="0" smtClean="0"/>
              <a:t>. groundbreaking work of Justin </a:t>
            </a:r>
            <a:r>
              <a:rPr lang="en-US" sz="1200" dirty="0" err="1" smtClean="0"/>
              <a:t>Wark</a:t>
            </a:r>
            <a:r>
              <a:rPr lang="en-US" sz="1200" dirty="0" smtClean="0"/>
              <a:t>, et. al. on ionization depression in dense materials.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Interest in LCLS II and upgrades to MEC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MARIE proposal at LANL (43 </a:t>
            </a:r>
            <a:r>
              <a:rPr lang="en-US" sz="1400" dirty="0" err="1" smtClean="0"/>
              <a:t>kev</a:t>
            </a:r>
            <a:r>
              <a:rPr lang="en-US" sz="1400" dirty="0" smtClean="0"/>
              <a:t> multi-pulsed XFEL) for materials science (e.g. observe kinetics of phase transitions in materials).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639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8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2977"/>
            <a:ext cx="8229600" cy="757130"/>
          </a:xfrm>
        </p:spPr>
        <p:txBody>
          <a:bodyPr/>
          <a:lstStyle/>
          <a:p>
            <a:pPr algn="l"/>
            <a:r>
              <a:rPr lang="en-US" dirty="0" smtClean="0"/>
              <a:t>New facilities are elucidating phenomena</a:t>
            </a:r>
            <a:br>
              <a:rPr lang="en-US" dirty="0" smtClean="0"/>
            </a:br>
            <a:r>
              <a:rPr lang="en-US" dirty="0" smtClean="0"/>
              <a:t>at high densities and pressures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534400" cy="639762"/>
          </a:xfrm>
        </p:spPr>
        <p:txBody>
          <a:bodyPr/>
          <a:lstStyle/>
          <a:p>
            <a:r>
              <a:rPr lang="en-US" dirty="0" smtClean="0"/>
              <a:t>Thomas Fermi model turns out to be an oversimplification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464" y="2743200"/>
            <a:ext cx="4040188" cy="244366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82805" y="2895600"/>
            <a:ext cx="4041775" cy="240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97805"/>
            <a:ext cx="6094413" cy="757130"/>
          </a:xfrm>
        </p:spPr>
        <p:txBody>
          <a:bodyPr/>
          <a:lstStyle/>
          <a:p>
            <a:pPr algn="l"/>
            <a:r>
              <a:rPr lang="en-US" dirty="0" smtClean="0"/>
              <a:t>We can now observe kinetic effects in phase transitions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653116" cy="4495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38200" y="5562600"/>
            <a:ext cx="23622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2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4204"/>
            <a:ext cx="6094413" cy="646331"/>
          </a:xfrm>
        </p:spPr>
        <p:txBody>
          <a:bodyPr/>
          <a:lstStyle/>
          <a:p>
            <a:pPr algn="l"/>
            <a:r>
              <a:rPr lang="en-US" sz="2000" dirty="0" smtClean="0"/>
              <a:t>Recent Fe-opacity experiment at SNL Z shows large departure from standard models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91070"/>
            <a:ext cx="7772400" cy="459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3930"/>
      </p:ext>
    </p:extLst>
  </p:cSld>
  <p:clrMapOvr>
    <a:masterClrMapping/>
  </p:clrMapOvr>
</p:sld>
</file>

<file path=ppt/theme/theme1.xml><?xml version="1.0" encoding="utf-8"?>
<a:theme xmlns:a="http://schemas.openxmlformats.org/drawingml/2006/main" name="PM System and Implementation Orientation">
  <a:themeElements>
    <a:clrScheme name="PM System and Implementation Ori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M System and Implementation Ori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M System and Implementation Ori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System and Implementation Ori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 System and Implementation Ori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System and Implementation Ori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System and Implementation Ori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System and Implementation Ori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System and Implementation Ori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M System and Implementation Orientation">
  <a:themeElements>
    <a:clrScheme name="PM System and Implementation Ori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M System and Implementation Ori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M System and Implementation Ori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System and Implementation Ori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M System and Implementation Ori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System and Implementation Ori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System and Implementation Ori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System and Implementation Ori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M System and Implementation Ori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</TotalTime>
  <Words>954</Words>
  <Application>Microsoft Office PowerPoint</Application>
  <PresentationFormat>On-screen Show (4:3)</PresentationFormat>
  <Paragraphs>138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Lucida Grande</vt:lpstr>
      <vt:lpstr>Times New Roman</vt:lpstr>
      <vt:lpstr>PM System and Implementation Orientation</vt:lpstr>
      <vt:lpstr>1_PM System and Implementation Orientation</vt:lpstr>
      <vt:lpstr>PowerPoint Presentation</vt:lpstr>
      <vt:lpstr>NNSA’s mission interest in high intensity lasers</vt:lpstr>
      <vt:lpstr>NNSA’s drivers for high intensity ultrafast lasers</vt:lpstr>
      <vt:lpstr>NNSA’s role in stewarding HED science</vt:lpstr>
      <vt:lpstr>NNSA’s has historically been the dominant sponsor of high intensity lasers</vt:lpstr>
      <vt:lpstr>Examples</vt:lpstr>
      <vt:lpstr>New facilities are elucidating phenomena at high densities and pressures</vt:lpstr>
      <vt:lpstr>We can now observe kinetic effects in phase transitions</vt:lpstr>
      <vt:lpstr>Recent Fe-opacity experiment at SNL Z shows large departure from standard models</vt:lpstr>
      <vt:lpstr>NNSA’s interest perfuse HED science - E.g. SLAC Sponsored 3rd annual High Power Laser workshop agenda </vt:lpstr>
    </vt:vector>
  </TitlesOfParts>
  <Company>U.S. Department of Energy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Jennifer.Dieudonne</dc:creator>
  <cp:lastModifiedBy>Walker, Linda</cp:lastModifiedBy>
  <cp:revision>366</cp:revision>
  <dcterms:created xsi:type="dcterms:W3CDTF">2012-11-21T13:48:39Z</dcterms:created>
  <dcterms:modified xsi:type="dcterms:W3CDTF">2015-12-04T19:13:11Z</dcterms:modified>
</cp:coreProperties>
</file>