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58" r:id="rId3"/>
    <p:sldId id="263" r:id="rId4"/>
    <p:sldId id="264" r:id="rId5"/>
    <p:sldId id="265" r:id="rId6"/>
    <p:sldId id="266" r:id="rId7"/>
    <p:sldId id="267" r:id="rId8"/>
    <p:sldId id="268" r:id="rId9"/>
    <p:sldId id="269" r:id="rId10"/>
    <p:sldId id="270" r:id="rId11"/>
    <p:sldId id="271" r:id="rId12"/>
    <p:sldId id="272" r:id="rId13"/>
    <p:sldId id="259" r:id="rId14"/>
    <p:sldId id="273" r:id="rId15"/>
    <p:sldId id="274" r:id="rId16"/>
    <p:sldId id="26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2" d="100"/>
          <a:sy n="72" d="100"/>
        </p:scale>
        <p:origin x="45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742937A-1F6A-BF4C-ADE0-C4CEB14C1B0D}" type="datetimeFigureOut">
              <a:rPr lang="en-US" smtClean="0"/>
              <a:t>5/19/2016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AC11368-5911-3F41-A178-336C599EC89A}" type="slidenum">
              <a:rPr lang="en-US" smtClean="0"/>
              <a:t>‹#›</a:t>
            </a:fld>
            <a:endParaRPr lang="en-US"/>
          </a:p>
        </p:txBody>
      </p:sp>
    </p:spTree>
    <p:extLst>
      <p:ext uri="{BB962C8B-B14F-4D97-AF65-F5344CB8AC3E}">
        <p14:creationId xmlns:p14="http://schemas.microsoft.com/office/powerpoint/2010/main" val="39211829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AB984D-4A10-C944-8F71-FBD6E7233AAC}" type="datetimeFigureOut">
              <a:rPr lang="en-US" smtClean="0"/>
              <a:t>5/19/2016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639DBD-7B9C-D940-898A-47311682CF64}" type="slidenum">
              <a:rPr lang="en-US" smtClean="0"/>
              <a:t>‹#›</a:t>
            </a:fld>
            <a:endParaRPr lang="en-US"/>
          </a:p>
        </p:txBody>
      </p:sp>
    </p:spTree>
    <p:extLst>
      <p:ext uri="{BB962C8B-B14F-4D97-AF65-F5344CB8AC3E}">
        <p14:creationId xmlns:p14="http://schemas.microsoft.com/office/powerpoint/2010/main" val="255008812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CA"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r>
              <a:rPr lang="en-CA" smtClean="0"/>
              <a:t>May 20, 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normAutofit/>
          </a:bodyPr>
          <a:lstStyle/>
          <a:p>
            <a:fld id="{1D72EBF8-7CF5-44B7-B2BF-E22DE4D070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r>
              <a:rPr lang="en-CA" smtClean="0"/>
              <a:t>May 20, 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r>
              <a:rPr lang="en-CA" smtClean="0"/>
              <a:t>May 20, 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r>
              <a:rPr lang="en-CA" smtClean="0"/>
              <a:t>May 20, 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CA"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r>
              <a:rPr lang="en-CA" smtClean="0"/>
              <a:t>May 20, 2016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CA"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r>
              <a:rPr lang="en-CA" smtClean="0"/>
              <a:t>May 20, 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r>
              <a:rPr lang="en-CA" smtClean="0"/>
              <a:t>May 20, 2016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72EBF8-7CF5-44B7-B2BF-E22DE4D0703D}" type="slidenum">
              <a:rPr lang="en-US" smtClean="0"/>
              <a:pPr/>
              <a:t>‹#›</a:t>
            </a:fld>
            <a:endParaRPr lang="en-US"/>
          </a:p>
        </p:txBody>
      </p:sp>
      <p:sp>
        <p:nvSpPr>
          <p:cNvPr id="15" name="Content Placeholder 14"/>
          <p:cNvSpPr>
            <a:spLocks noGrp="1"/>
          </p:cNvSpPr>
          <p:nvPr>
            <p:ph sz="quarter" idx="13"/>
          </p:nvPr>
        </p:nvSpPr>
        <p:spPr>
          <a:xfrm>
            <a:off x="685800" y="2209800"/>
            <a:ext cx="3657600" cy="32004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CA"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r>
              <a:rPr lang="en-CA" smtClean="0"/>
              <a:t>May 20, 2016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r>
              <a:rPr lang="en-CA" smtClean="0"/>
              <a:t>May 20, 2016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CA"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r>
              <a:rPr lang="en-CA" smtClean="0"/>
              <a:t>May 20, 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3" name="Content Placeholder 12"/>
          <p:cNvSpPr>
            <a:spLocks noGrp="1"/>
          </p:cNvSpPr>
          <p:nvPr>
            <p:ph sz="quarter" idx="13"/>
          </p:nvPr>
        </p:nvSpPr>
        <p:spPr>
          <a:xfrm>
            <a:off x="4572000" y="609600"/>
            <a:ext cx="3886200" cy="4191000"/>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CA"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r>
              <a:rPr lang="en-CA" smtClean="0"/>
              <a:t>May 20, 2016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CA"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CA"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CA"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r>
              <a:rPr lang="en-CA" smtClean="0"/>
              <a:t>May 20, 2016</a:t>
            </a:r>
            <a:endParaRPr lang="en-US" dirty="0" err="1"/>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dirty="0"/>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1D72EBF8-7CF5-44B7-B2BF-E22DE4D0703D}"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1685" y="1144633"/>
            <a:ext cx="7956515" cy="2055767"/>
          </a:xfrm>
        </p:spPr>
        <p:txBody>
          <a:bodyPr>
            <a:normAutofit fontScale="90000"/>
          </a:bodyPr>
          <a:lstStyle/>
          <a:p>
            <a:pPr algn="ctr"/>
            <a:r>
              <a:rPr lang="en-GB" dirty="0"/>
              <a:t>CRAF Position on WRC-19 Agenda Items Relevant to Radio Astronomy</a:t>
            </a:r>
            <a:r>
              <a:rPr lang="en-US" dirty="0"/>
              <a:t/>
            </a:r>
            <a:br>
              <a:rPr lang="en-US" dirty="0"/>
            </a:br>
            <a:endParaRPr lang="en-US" dirty="0"/>
          </a:p>
        </p:txBody>
      </p:sp>
      <p:sp>
        <p:nvSpPr>
          <p:cNvPr id="3" name="Subtitle 2"/>
          <p:cNvSpPr>
            <a:spLocks noGrp="1"/>
          </p:cNvSpPr>
          <p:nvPr>
            <p:ph type="subTitle" idx="1"/>
          </p:nvPr>
        </p:nvSpPr>
        <p:spPr>
          <a:xfrm>
            <a:off x="4572000" y="3203574"/>
            <a:ext cx="4301560" cy="1825625"/>
          </a:xfrm>
        </p:spPr>
        <p:txBody>
          <a:bodyPr>
            <a:normAutofit/>
          </a:bodyPr>
          <a:lstStyle/>
          <a:p>
            <a:r>
              <a:rPr lang="en-US" dirty="0" smtClean="0"/>
              <a:t>Talayeh Hezareh - CRAF FM</a:t>
            </a:r>
          </a:p>
          <a:p>
            <a:endParaRPr lang="en-US" dirty="0"/>
          </a:p>
          <a:p>
            <a:r>
              <a:rPr lang="en-US" dirty="0" smtClean="0"/>
              <a:t>Max Planck Institute for Radio astronomy</a:t>
            </a:r>
          </a:p>
          <a:p>
            <a:r>
              <a:rPr lang="en-US" dirty="0" smtClean="0"/>
              <a:t>Bonn, Germany</a:t>
            </a:r>
          </a:p>
        </p:txBody>
      </p:sp>
      <p:sp>
        <p:nvSpPr>
          <p:cNvPr id="4" name="Date Placeholder 3"/>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6322533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34002151"/>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1148487"/>
                <a:gridCol w="6623913"/>
              </a:tblGrid>
              <a:tr h="1867465">
                <a:tc>
                  <a:txBody>
                    <a:bodyPr/>
                    <a:lstStyle/>
                    <a:p>
                      <a:r>
                        <a:rPr lang="en-GB" sz="1800" b="1" dirty="0" smtClean="0">
                          <a:solidFill>
                            <a:srgbClr val="FAC810"/>
                          </a:solidFill>
                        </a:rPr>
                        <a:t>AI 1.11</a:t>
                      </a:r>
                      <a:r>
                        <a:rPr lang="en-US" sz="1800" dirty="0" smtClean="0">
                          <a:solidFill>
                            <a:srgbClr val="FAC810"/>
                          </a:solidFill>
                        </a:rPr>
                        <a:t/>
                      </a:r>
                      <a:br>
                        <a:rPr lang="en-US" sz="1800" dirty="0" smtClean="0">
                          <a:solidFill>
                            <a:srgbClr val="FAC810"/>
                          </a:solidFill>
                        </a:rPr>
                      </a:br>
                      <a:endParaRPr lang="en-US" dirty="0">
                        <a:solidFill>
                          <a:srgbClr val="FAC81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kern="1200" dirty="0" smtClean="0">
                          <a:solidFill>
                            <a:srgbClr val="FAC810"/>
                          </a:solidFill>
                          <a:effectLst/>
                          <a:latin typeface="+mn-lt"/>
                          <a:ea typeface="+mn-ea"/>
                          <a:cs typeface="+mn-cs"/>
                        </a:rPr>
                        <a:t>to take necessary actions, as appropriate, to facilitate global or regional harmonized frequency bands to support railway </a:t>
                      </a:r>
                      <a:r>
                        <a:rPr lang="en-US" sz="1800" b="1" kern="1200" dirty="0" err="1" smtClean="0">
                          <a:solidFill>
                            <a:srgbClr val="FAC810"/>
                          </a:solidFill>
                          <a:effectLst/>
                          <a:latin typeface="+mn-lt"/>
                          <a:ea typeface="+mn-ea"/>
                          <a:cs typeface="+mn-cs"/>
                        </a:rPr>
                        <a:t>radiocommunication</a:t>
                      </a:r>
                      <a:r>
                        <a:rPr lang="en-US" sz="1800" b="1" kern="1200" dirty="0" smtClean="0">
                          <a:solidFill>
                            <a:srgbClr val="FAC810"/>
                          </a:solidFill>
                          <a:effectLst/>
                          <a:latin typeface="+mn-lt"/>
                          <a:ea typeface="+mn-ea"/>
                          <a:cs typeface="+mn-cs"/>
                        </a:rPr>
                        <a:t> systems between train and trackside within existing mobile service allocations, in accordance with Resolution 236 [COM6/12] (WRC-15); </a:t>
                      </a:r>
                      <a:endParaRPr lang="en-US" dirty="0">
                        <a:solidFill>
                          <a:srgbClr val="FAC810"/>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457457"/>
            <a:ext cx="7772401" cy="1754327"/>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a:r>
              <a:rPr lang="en-GB" dirty="0"/>
              <a:t>CRAF supports the protection of existing RAS frequency allocations. No changes should be made to the RR unless acceptable sharing and compatibility criteria are developed to ensure the protection of RAS from future </a:t>
            </a:r>
            <a:r>
              <a:rPr lang="en-US" dirty="0"/>
              <a:t>railway </a:t>
            </a:r>
            <a:r>
              <a:rPr lang="en-US" dirty="0" err="1"/>
              <a:t>radiocommunication</a:t>
            </a:r>
            <a:r>
              <a:rPr lang="en-US" dirty="0"/>
              <a:t> systems.</a:t>
            </a:r>
          </a:p>
          <a:p>
            <a:pPr algn="just"/>
            <a:endParaRPr lang="en-US" dirty="0"/>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32378663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50201540"/>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1148487"/>
                <a:gridCol w="6623913"/>
              </a:tblGrid>
              <a:tr h="1867465">
                <a:tc>
                  <a:txBody>
                    <a:bodyPr/>
                    <a:lstStyle/>
                    <a:p>
                      <a:r>
                        <a:rPr lang="en-GB" sz="1800" b="1" dirty="0" smtClean="0">
                          <a:solidFill>
                            <a:srgbClr val="FAC810"/>
                          </a:solidFill>
                        </a:rPr>
                        <a:t>AI 1.1</a:t>
                      </a:r>
                      <a:r>
                        <a:rPr lang="en-US" sz="1800" b="1" dirty="0" smtClean="0">
                          <a:solidFill>
                            <a:srgbClr val="FAC810"/>
                          </a:solidFill>
                        </a:rPr>
                        <a:t>2</a:t>
                      </a:r>
                      <a:endParaRPr lang="en-US" dirty="0">
                        <a:solidFill>
                          <a:srgbClr val="FAC81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kern="1200" dirty="0" smtClean="0">
                          <a:solidFill>
                            <a:srgbClr val="FAC810"/>
                          </a:solidFill>
                          <a:effectLst/>
                          <a:latin typeface="+mn-lt"/>
                          <a:ea typeface="+mn-ea"/>
                          <a:cs typeface="+mn-cs"/>
                        </a:rPr>
                        <a:t>to take necessary actions, as appropriate, to facilitate global or regional harmonized frequency bands to support railway </a:t>
                      </a:r>
                      <a:r>
                        <a:rPr lang="en-US" sz="1800" b="1" kern="1200" dirty="0" err="1" smtClean="0">
                          <a:solidFill>
                            <a:srgbClr val="FAC810"/>
                          </a:solidFill>
                          <a:effectLst/>
                          <a:latin typeface="+mn-lt"/>
                          <a:ea typeface="+mn-ea"/>
                          <a:cs typeface="+mn-cs"/>
                        </a:rPr>
                        <a:t>radiocommunication</a:t>
                      </a:r>
                      <a:r>
                        <a:rPr lang="en-US" sz="1800" b="1" kern="1200" dirty="0" smtClean="0">
                          <a:solidFill>
                            <a:srgbClr val="FAC810"/>
                          </a:solidFill>
                          <a:effectLst/>
                          <a:latin typeface="+mn-lt"/>
                          <a:ea typeface="+mn-ea"/>
                          <a:cs typeface="+mn-cs"/>
                        </a:rPr>
                        <a:t> systems between train and trackside within existing mobile service allocations, in accordance with Resolution 236 [COM6/12] (WRC-15); </a:t>
                      </a:r>
                      <a:endParaRPr lang="en-US" dirty="0">
                        <a:solidFill>
                          <a:srgbClr val="FAC810"/>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457457"/>
            <a:ext cx="7772401" cy="1200329"/>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r>
              <a:rPr lang="en-GB" dirty="0"/>
              <a:t>CRAF supports the protection of existing RAS frequency allocations. No changes should be made to the RR unless acceptable sharing and compatibility criteria are developed to ensure the protection of RAS from future </a:t>
            </a:r>
            <a:r>
              <a:rPr lang="en-US" dirty="0"/>
              <a:t>ITS operations.</a:t>
            </a:r>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37255616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060733002"/>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1148487"/>
                <a:gridCol w="6623913"/>
              </a:tblGrid>
              <a:tr h="1867465">
                <a:tc>
                  <a:txBody>
                    <a:bodyPr/>
                    <a:lstStyle/>
                    <a:p>
                      <a:r>
                        <a:rPr lang="en-GB" sz="1800" b="1" dirty="0" smtClean="0">
                          <a:solidFill>
                            <a:srgbClr val="FF0000"/>
                          </a:solidFill>
                        </a:rPr>
                        <a:t>AI 1.1</a:t>
                      </a:r>
                      <a:r>
                        <a:rPr lang="en-US" sz="1800" b="1" dirty="0" smtClean="0">
                          <a:solidFill>
                            <a:srgbClr val="FF0000"/>
                          </a:solidFill>
                        </a:rPr>
                        <a:t>3</a:t>
                      </a:r>
                      <a:endParaRPr lang="en-US" dirty="0">
                        <a:solidFill>
                          <a:srgbClr val="FF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kern="1200" dirty="0" smtClean="0">
                          <a:solidFill>
                            <a:schemeClr val="accent3"/>
                          </a:solidFill>
                          <a:effectLst/>
                          <a:latin typeface="+mn-lt"/>
                          <a:ea typeface="+mn-ea"/>
                          <a:cs typeface="+mn-cs"/>
                        </a:rPr>
                        <a:t>to consider identification of frequency bands for the future development of International Mobile Telecommunications (IMT), including possible additional allocations to the mobile service on a primary basis, in accordance with Resolution 238 [COM6/20] (WRC-15); </a:t>
                      </a:r>
                      <a:endParaRPr lang="en-US" dirty="0">
                        <a:solidFill>
                          <a:schemeClr val="accent3"/>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457457"/>
            <a:ext cx="7772401" cy="2031325"/>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a:r>
              <a:rPr lang="en-GB" dirty="0"/>
              <a:t>CRAF supports the protection of existing RAS, SRS, and EESS (passive) frequency allocations. No changes should be made to the RR unless acceptable sharing and compatibility criteria are developed to ensure the protection of RAS, SRS, and EESS (passive) from future </a:t>
            </a:r>
            <a:r>
              <a:rPr lang="en-US" dirty="0"/>
              <a:t>IMT operations. A number of RAS and passive frequency bands, which may be affected by the future IMT allocations are listed in the Table below.</a:t>
            </a:r>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19238579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09389831"/>
              </p:ext>
            </p:extLst>
          </p:nvPr>
        </p:nvGraphicFramePr>
        <p:xfrm>
          <a:off x="685800" y="1600200"/>
          <a:ext cx="7772400" cy="296672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pPr algn="ctr" hangingPunct="0">
                        <a:spcBef>
                          <a:spcPts val="600"/>
                        </a:spcBef>
                        <a:spcAft>
                          <a:spcPts val="0"/>
                        </a:spcAft>
                        <a:tabLst>
                          <a:tab pos="1188085" algn="l"/>
                        </a:tabLst>
                      </a:pPr>
                      <a:r>
                        <a:rPr lang="en-GB" sz="1600" b="1" dirty="0">
                          <a:solidFill>
                            <a:srgbClr val="000000"/>
                          </a:solidFill>
                          <a:effectLst/>
                          <a:latin typeface="Times New Roman"/>
                          <a:ea typeface="Times New Roman"/>
                        </a:rPr>
                        <a:t>Frequency Band (GHz)</a:t>
                      </a:r>
                      <a:endParaRPr lang="en-US" sz="1600" dirty="0">
                        <a:effectLst/>
                        <a:latin typeface="Times New Roman"/>
                        <a:ea typeface="Times New Roman"/>
                      </a:endParaRPr>
                    </a:p>
                  </a:txBody>
                  <a:tcPr marL="68580" marR="68580" marT="0" marB="0" anchor="ctr"/>
                </a:tc>
                <a:tc>
                  <a:txBody>
                    <a:bodyPr/>
                    <a:lstStyle/>
                    <a:p>
                      <a:pPr algn="ctr" hangingPunct="0">
                        <a:spcBef>
                          <a:spcPts val="600"/>
                        </a:spcBef>
                        <a:spcAft>
                          <a:spcPts val="0"/>
                        </a:spcAft>
                        <a:tabLst>
                          <a:tab pos="1188085" algn="l"/>
                        </a:tabLst>
                      </a:pPr>
                      <a:r>
                        <a:rPr lang="en-GB" sz="1600" b="1" dirty="0">
                          <a:solidFill>
                            <a:srgbClr val="000000"/>
                          </a:solidFill>
                          <a:effectLst/>
                          <a:latin typeface="Times New Roman"/>
                          <a:ea typeface="Times New Roman"/>
                        </a:rPr>
                        <a:t>RAS Status</a:t>
                      </a:r>
                      <a:endParaRPr lang="en-US" sz="1600" dirty="0">
                        <a:effectLst/>
                        <a:latin typeface="Times New Roman"/>
                        <a:ea typeface="Times New Roman"/>
                      </a:endParaRPr>
                    </a:p>
                  </a:txBody>
                  <a:tcPr marL="68580" marR="68580" marT="0" marB="0" anchor="ctr"/>
                </a:tc>
                <a:tc>
                  <a:txBody>
                    <a:bodyPr/>
                    <a:lstStyle/>
                    <a:p>
                      <a:pPr algn="ctr" hangingPunct="0">
                        <a:spcBef>
                          <a:spcPts val="600"/>
                        </a:spcBef>
                        <a:spcAft>
                          <a:spcPts val="0"/>
                        </a:spcAft>
                        <a:tabLst>
                          <a:tab pos="1188085" algn="l"/>
                        </a:tabLst>
                      </a:pPr>
                      <a:r>
                        <a:rPr lang="en-GB" sz="1600" b="1" dirty="0">
                          <a:solidFill>
                            <a:srgbClr val="000000"/>
                          </a:solidFill>
                          <a:effectLst/>
                          <a:latin typeface="Times New Roman"/>
                          <a:ea typeface="Times New Roman"/>
                        </a:rPr>
                        <a:t>RR Footnote</a:t>
                      </a:r>
                      <a:endParaRPr lang="en-US" sz="1600" dirty="0">
                        <a:effectLst/>
                        <a:latin typeface="Times New Roman"/>
                        <a:ea typeface="Times New Roman"/>
                      </a:endParaRPr>
                    </a:p>
                  </a:txBody>
                  <a:tcPr marL="68580" marR="68580" marT="0" marB="0" anchor="ctr"/>
                </a:tc>
              </a:tr>
              <a:tr h="370840">
                <a:tc>
                  <a:txBody>
                    <a:bodyPr/>
                    <a:lstStyle/>
                    <a:p>
                      <a:pPr algn="ctr" hangingPunct="0">
                        <a:spcBef>
                          <a:spcPts val="600"/>
                        </a:spcBef>
                        <a:spcAft>
                          <a:spcPts val="0"/>
                        </a:spcAft>
                        <a:tabLst>
                          <a:tab pos="1188085" algn="l"/>
                        </a:tabLst>
                      </a:pPr>
                      <a:r>
                        <a:rPr lang="en-US" sz="1600" dirty="0">
                          <a:effectLst/>
                          <a:latin typeface="Times New Roman"/>
                          <a:ea typeface="Times New Roman"/>
                        </a:rPr>
                        <a:t>23.6-24.0</a:t>
                      </a:r>
                    </a:p>
                  </a:txBody>
                  <a:tcPr marL="68580" marR="68580" marT="0" marB="0" anchor="ctr"/>
                </a:tc>
                <a:tc>
                  <a:txBody>
                    <a:bodyPr/>
                    <a:lstStyle/>
                    <a:p>
                      <a:pPr algn="ctr" hangingPunct="0">
                        <a:spcBef>
                          <a:spcPts val="600"/>
                        </a:spcBef>
                        <a:spcAft>
                          <a:spcPts val="0"/>
                        </a:spcAft>
                        <a:tabLst>
                          <a:tab pos="1188085" algn="l"/>
                        </a:tabLst>
                      </a:pPr>
                      <a:r>
                        <a:rPr lang="en-GB" sz="1600">
                          <a:solidFill>
                            <a:srgbClr val="000000"/>
                          </a:solidFill>
                          <a:effectLst/>
                          <a:latin typeface="Times New Roman"/>
                          <a:ea typeface="Times New Roman"/>
                        </a:rPr>
                        <a:t>PRI</a:t>
                      </a:r>
                      <a:endParaRPr lang="en-US" sz="1600">
                        <a:effectLst/>
                        <a:latin typeface="Times New Roman"/>
                        <a:ea typeface="Times New Roman"/>
                      </a:endParaRPr>
                    </a:p>
                  </a:txBody>
                  <a:tcPr marL="68580" marR="68580" marT="0" marB="0" anchor="ctr"/>
                </a:tc>
                <a:tc>
                  <a:txBody>
                    <a:bodyPr/>
                    <a:lstStyle/>
                    <a:p>
                      <a:pPr algn="ctr" hangingPunct="0">
                        <a:spcBef>
                          <a:spcPts val="200"/>
                        </a:spcBef>
                        <a:spcAft>
                          <a:spcPts val="200"/>
                        </a:spcAft>
                        <a:tabLst>
                          <a:tab pos="1188085" algn="l"/>
                          <a:tab pos="180340" algn="l"/>
                          <a:tab pos="540385" algn="l"/>
                          <a:tab pos="900430" algn="l"/>
                          <a:tab pos="1188085" algn="l"/>
                          <a:tab pos="1260475" algn="l"/>
                          <a:tab pos="1620520" algn="l"/>
                          <a:tab pos="1980565" algn="l"/>
                          <a:tab pos="2340610" algn="l"/>
                        </a:tabLst>
                      </a:pPr>
                      <a:r>
                        <a:rPr lang="en-GB" sz="1600">
                          <a:solidFill>
                            <a:srgbClr val="000000"/>
                          </a:solidFill>
                          <a:effectLst/>
                          <a:latin typeface="Times New Roman"/>
                          <a:ea typeface="Times New Roman"/>
                        </a:rPr>
                        <a:t>5.340</a:t>
                      </a:r>
                      <a:endParaRPr lang="en-US" sz="1600">
                        <a:effectLst/>
                        <a:latin typeface="Times New Roman"/>
                        <a:ea typeface="Times New Roman"/>
                      </a:endParaRPr>
                    </a:p>
                  </a:txBody>
                  <a:tcPr marL="68580" marR="68580" marT="0" marB="0" anchor="ctr"/>
                </a:tc>
              </a:tr>
              <a:tr h="370840">
                <a:tc>
                  <a:txBody>
                    <a:bodyPr/>
                    <a:lstStyle/>
                    <a:p>
                      <a:pPr algn="ctr" hangingPunct="0">
                        <a:spcBef>
                          <a:spcPts val="600"/>
                        </a:spcBef>
                        <a:spcAft>
                          <a:spcPts val="0"/>
                        </a:spcAft>
                        <a:tabLst>
                          <a:tab pos="1188085" algn="l"/>
                        </a:tabLst>
                      </a:pPr>
                      <a:r>
                        <a:rPr lang="en-US" sz="1600" dirty="0">
                          <a:effectLst/>
                          <a:latin typeface="Times New Roman"/>
                          <a:ea typeface="Times New Roman"/>
                        </a:rPr>
                        <a:t>31.3-31.5</a:t>
                      </a:r>
                    </a:p>
                  </a:txBody>
                  <a:tcPr marL="68580" marR="68580" marT="0" marB="0" anchor="ctr"/>
                </a:tc>
                <a:tc>
                  <a:txBody>
                    <a:bodyPr/>
                    <a:lstStyle/>
                    <a:p>
                      <a:pPr algn="ctr" hangingPunct="0">
                        <a:spcBef>
                          <a:spcPts val="600"/>
                        </a:spcBef>
                        <a:spcAft>
                          <a:spcPts val="0"/>
                        </a:spcAft>
                        <a:tabLst>
                          <a:tab pos="1188085" algn="l"/>
                        </a:tabLst>
                      </a:pPr>
                      <a:r>
                        <a:rPr lang="en-GB" sz="1600">
                          <a:solidFill>
                            <a:srgbClr val="000000"/>
                          </a:solidFill>
                          <a:effectLst/>
                          <a:latin typeface="Times New Roman"/>
                          <a:ea typeface="Times New Roman"/>
                        </a:rPr>
                        <a:t>PRI</a:t>
                      </a:r>
                      <a:endParaRPr lang="en-US" sz="1600">
                        <a:effectLst/>
                        <a:latin typeface="Times New Roman"/>
                        <a:ea typeface="Times New Roman"/>
                      </a:endParaRPr>
                    </a:p>
                  </a:txBody>
                  <a:tcPr marL="68580" marR="68580" marT="0" marB="0" anchor="ctr"/>
                </a:tc>
                <a:tc>
                  <a:txBody>
                    <a:bodyPr/>
                    <a:lstStyle/>
                    <a:p>
                      <a:pPr algn="ctr" hangingPunct="0">
                        <a:spcBef>
                          <a:spcPts val="200"/>
                        </a:spcBef>
                        <a:spcAft>
                          <a:spcPts val="200"/>
                        </a:spcAft>
                        <a:tabLst>
                          <a:tab pos="1188085" algn="l"/>
                          <a:tab pos="180340" algn="l"/>
                          <a:tab pos="540385" algn="l"/>
                          <a:tab pos="900430" algn="l"/>
                          <a:tab pos="1188085" algn="l"/>
                          <a:tab pos="1260475" algn="l"/>
                          <a:tab pos="1620520" algn="l"/>
                          <a:tab pos="1980565" algn="l"/>
                          <a:tab pos="2340610" algn="l"/>
                        </a:tabLst>
                      </a:pPr>
                      <a:r>
                        <a:rPr lang="en-GB" sz="1600" dirty="0">
                          <a:solidFill>
                            <a:srgbClr val="000000"/>
                          </a:solidFill>
                          <a:effectLst/>
                          <a:latin typeface="Times New Roman"/>
                          <a:ea typeface="Times New Roman"/>
                        </a:rPr>
                        <a:t>5.340</a:t>
                      </a:r>
                      <a:endParaRPr lang="en-US" sz="1600" dirty="0">
                        <a:effectLst/>
                        <a:latin typeface="Times New Roman"/>
                        <a:ea typeface="Times New Roman"/>
                      </a:endParaRPr>
                    </a:p>
                  </a:txBody>
                  <a:tcPr marL="68580" marR="68580" marT="0" marB="0" anchor="ctr"/>
                </a:tc>
              </a:tr>
              <a:tr h="370840">
                <a:tc>
                  <a:txBody>
                    <a:bodyPr/>
                    <a:lstStyle/>
                    <a:p>
                      <a:pPr algn="ctr" hangingPunct="0">
                        <a:spcBef>
                          <a:spcPts val="600"/>
                        </a:spcBef>
                        <a:spcAft>
                          <a:spcPts val="0"/>
                        </a:spcAft>
                        <a:tabLst>
                          <a:tab pos="1188085" algn="l"/>
                        </a:tabLst>
                      </a:pPr>
                      <a:r>
                        <a:rPr lang="en-US" sz="1600" dirty="0">
                          <a:effectLst/>
                          <a:latin typeface="Times New Roman"/>
                          <a:ea typeface="Times New Roman"/>
                        </a:rPr>
                        <a:t>42.5-43.5</a:t>
                      </a:r>
                    </a:p>
                  </a:txBody>
                  <a:tcPr marL="68580" marR="68580" marT="0" marB="0" anchor="ctr"/>
                </a:tc>
                <a:tc>
                  <a:txBody>
                    <a:bodyPr/>
                    <a:lstStyle/>
                    <a:p>
                      <a:pPr algn="ctr" hangingPunct="0">
                        <a:spcBef>
                          <a:spcPts val="600"/>
                        </a:spcBef>
                        <a:spcAft>
                          <a:spcPts val="0"/>
                        </a:spcAft>
                        <a:tabLst>
                          <a:tab pos="1188085" algn="l"/>
                        </a:tabLst>
                      </a:pPr>
                      <a:r>
                        <a:rPr lang="en-GB" sz="1600">
                          <a:solidFill>
                            <a:srgbClr val="000000"/>
                          </a:solidFill>
                          <a:effectLst/>
                          <a:latin typeface="Times New Roman"/>
                          <a:ea typeface="Times New Roman"/>
                        </a:rPr>
                        <a:t>PRI</a:t>
                      </a:r>
                      <a:endParaRPr lang="en-US" sz="1600">
                        <a:effectLst/>
                        <a:latin typeface="Times New Roman"/>
                        <a:ea typeface="Times New Roman"/>
                      </a:endParaRPr>
                    </a:p>
                  </a:txBody>
                  <a:tcPr marL="68580" marR="68580" marT="0" marB="0" anchor="ctr"/>
                </a:tc>
                <a:tc>
                  <a:txBody>
                    <a:bodyPr/>
                    <a:lstStyle/>
                    <a:p>
                      <a:pPr algn="ctr" hangingPunct="0">
                        <a:spcBef>
                          <a:spcPts val="200"/>
                        </a:spcBef>
                        <a:spcAft>
                          <a:spcPts val="200"/>
                        </a:spcAft>
                        <a:tabLst>
                          <a:tab pos="1188085" algn="l"/>
                          <a:tab pos="180340" algn="l"/>
                          <a:tab pos="540385" algn="l"/>
                          <a:tab pos="900430" algn="l"/>
                          <a:tab pos="1188085" algn="l"/>
                          <a:tab pos="1260475" algn="l"/>
                          <a:tab pos="1620520" algn="l"/>
                          <a:tab pos="1980565" algn="l"/>
                          <a:tab pos="2340610" algn="l"/>
                        </a:tabLst>
                      </a:pPr>
                      <a:r>
                        <a:rPr lang="en-GB" sz="1600">
                          <a:solidFill>
                            <a:srgbClr val="000000"/>
                          </a:solidFill>
                          <a:effectLst/>
                          <a:latin typeface="Times New Roman"/>
                          <a:ea typeface="Times New Roman"/>
                        </a:rPr>
                        <a:t>5.149</a:t>
                      </a:r>
                      <a:endParaRPr lang="en-US" sz="1600">
                        <a:effectLst/>
                        <a:latin typeface="Times New Roman"/>
                        <a:ea typeface="Times New Roman"/>
                      </a:endParaRPr>
                    </a:p>
                  </a:txBody>
                  <a:tcPr marL="68580" marR="68580" marT="0" marB="0" anchor="ctr"/>
                </a:tc>
              </a:tr>
              <a:tr h="370840">
                <a:tc>
                  <a:txBody>
                    <a:bodyPr/>
                    <a:lstStyle/>
                    <a:p>
                      <a:pPr algn="ctr" hangingPunct="0">
                        <a:spcBef>
                          <a:spcPts val="600"/>
                        </a:spcBef>
                        <a:spcAft>
                          <a:spcPts val="0"/>
                        </a:spcAft>
                        <a:tabLst>
                          <a:tab pos="1188085" algn="l"/>
                        </a:tabLst>
                      </a:pPr>
                      <a:r>
                        <a:rPr lang="en-US" sz="1600">
                          <a:effectLst/>
                          <a:latin typeface="Times New Roman"/>
                          <a:ea typeface="Times New Roman"/>
                        </a:rPr>
                        <a:t>48.54-49.44</a:t>
                      </a:r>
                    </a:p>
                  </a:txBody>
                  <a:tcPr marL="68580" marR="68580" marT="0" marB="0" anchor="ctr"/>
                </a:tc>
                <a:tc>
                  <a:txBody>
                    <a:bodyPr/>
                    <a:lstStyle/>
                    <a:p>
                      <a:pPr algn="ctr" hangingPunct="0">
                        <a:spcBef>
                          <a:spcPts val="600"/>
                        </a:spcBef>
                        <a:spcAft>
                          <a:spcPts val="0"/>
                        </a:spcAft>
                        <a:tabLst>
                          <a:tab pos="1188085" algn="l"/>
                        </a:tabLst>
                      </a:pPr>
                      <a:r>
                        <a:rPr lang="en-GB" sz="1600" dirty="0">
                          <a:solidFill>
                            <a:srgbClr val="000000"/>
                          </a:solidFill>
                          <a:effectLst/>
                          <a:latin typeface="Times New Roman"/>
                          <a:ea typeface="Times New Roman"/>
                        </a:rPr>
                        <a:t> </a:t>
                      </a:r>
                      <a:endParaRPr lang="en-US" sz="1600" dirty="0">
                        <a:effectLst/>
                        <a:latin typeface="Times New Roman"/>
                        <a:ea typeface="Times New Roman"/>
                      </a:endParaRPr>
                    </a:p>
                  </a:txBody>
                  <a:tcPr marL="68580" marR="68580" marT="0" marB="0" anchor="ctr"/>
                </a:tc>
                <a:tc>
                  <a:txBody>
                    <a:bodyPr/>
                    <a:lstStyle/>
                    <a:p>
                      <a:pPr algn="ctr" hangingPunct="0">
                        <a:spcBef>
                          <a:spcPts val="200"/>
                        </a:spcBef>
                        <a:spcAft>
                          <a:spcPts val="200"/>
                        </a:spcAft>
                        <a:tabLst>
                          <a:tab pos="1188085" algn="l"/>
                          <a:tab pos="180340" algn="l"/>
                          <a:tab pos="540385" algn="l"/>
                          <a:tab pos="900430" algn="l"/>
                          <a:tab pos="1188085" algn="l"/>
                          <a:tab pos="1260475" algn="l"/>
                          <a:tab pos="1620520" algn="l"/>
                          <a:tab pos="1980565" algn="l"/>
                          <a:tab pos="2340610" algn="l"/>
                        </a:tabLst>
                      </a:pPr>
                      <a:r>
                        <a:rPr lang="en-GB" sz="1600">
                          <a:solidFill>
                            <a:srgbClr val="000000"/>
                          </a:solidFill>
                          <a:effectLst/>
                          <a:latin typeface="Times New Roman"/>
                          <a:ea typeface="Times New Roman"/>
                        </a:rPr>
                        <a:t>5.340, 5.149</a:t>
                      </a:r>
                      <a:endParaRPr lang="en-US" sz="1600">
                        <a:effectLst/>
                        <a:latin typeface="Times New Roman"/>
                        <a:ea typeface="Times New Roman"/>
                      </a:endParaRPr>
                    </a:p>
                  </a:txBody>
                  <a:tcPr marL="68580" marR="68580" marT="0" marB="0" anchor="ctr"/>
                </a:tc>
              </a:tr>
              <a:tr h="370840">
                <a:tc>
                  <a:txBody>
                    <a:bodyPr/>
                    <a:lstStyle/>
                    <a:p>
                      <a:pPr algn="ctr" hangingPunct="0">
                        <a:spcBef>
                          <a:spcPts val="600"/>
                        </a:spcBef>
                        <a:spcAft>
                          <a:spcPts val="0"/>
                        </a:spcAft>
                        <a:tabLst>
                          <a:tab pos="1188085" algn="l"/>
                        </a:tabLst>
                      </a:pPr>
                      <a:r>
                        <a:rPr lang="en-US" sz="1600" dirty="0">
                          <a:effectLst/>
                          <a:latin typeface="Times New Roman"/>
                          <a:ea typeface="Times New Roman"/>
                        </a:rPr>
                        <a:t>50.2-50.4</a:t>
                      </a:r>
                    </a:p>
                  </a:txBody>
                  <a:tcPr marL="68580" marR="68580" marT="0" marB="0" anchor="ctr"/>
                </a:tc>
                <a:tc>
                  <a:txBody>
                    <a:bodyPr/>
                    <a:lstStyle/>
                    <a:p>
                      <a:pPr algn="ctr" hangingPunct="0">
                        <a:spcBef>
                          <a:spcPts val="600"/>
                        </a:spcBef>
                        <a:spcAft>
                          <a:spcPts val="0"/>
                        </a:spcAft>
                        <a:tabLst>
                          <a:tab pos="1188085" algn="l"/>
                        </a:tabLst>
                      </a:pPr>
                      <a:r>
                        <a:rPr lang="en-GB" sz="1600" dirty="0">
                          <a:solidFill>
                            <a:srgbClr val="000000"/>
                          </a:solidFill>
                          <a:effectLst/>
                          <a:latin typeface="Times New Roman"/>
                          <a:ea typeface="Times New Roman"/>
                        </a:rPr>
                        <a:t> </a:t>
                      </a:r>
                      <a:endParaRPr lang="en-US" sz="1600" dirty="0">
                        <a:effectLst/>
                        <a:latin typeface="Times New Roman"/>
                        <a:ea typeface="Times New Roman"/>
                      </a:endParaRPr>
                    </a:p>
                  </a:txBody>
                  <a:tcPr marL="68580" marR="68580" marT="0" marB="0" anchor="ctr"/>
                </a:tc>
                <a:tc>
                  <a:txBody>
                    <a:bodyPr/>
                    <a:lstStyle/>
                    <a:p>
                      <a:pPr algn="ctr" hangingPunct="0">
                        <a:spcBef>
                          <a:spcPts val="200"/>
                        </a:spcBef>
                        <a:spcAft>
                          <a:spcPts val="200"/>
                        </a:spcAft>
                        <a:tabLst>
                          <a:tab pos="1188085" algn="l"/>
                          <a:tab pos="180340" algn="l"/>
                          <a:tab pos="540385" algn="l"/>
                          <a:tab pos="900430" algn="l"/>
                          <a:tab pos="1188085" algn="l"/>
                          <a:tab pos="1260475" algn="l"/>
                          <a:tab pos="1620520" algn="l"/>
                          <a:tab pos="1980565" algn="l"/>
                          <a:tab pos="2340610" algn="l"/>
                        </a:tabLst>
                      </a:pPr>
                      <a:r>
                        <a:rPr lang="en-GB" sz="1600">
                          <a:solidFill>
                            <a:srgbClr val="000000"/>
                          </a:solidFill>
                          <a:effectLst/>
                          <a:latin typeface="Times New Roman"/>
                          <a:ea typeface="Times New Roman"/>
                        </a:rPr>
                        <a:t>5.340</a:t>
                      </a:r>
                      <a:endParaRPr lang="en-US" sz="1600">
                        <a:effectLst/>
                        <a:latin typeface="Times New Roman"/>
                        <a:ea typeface="Times New Roman"/>
                      </a:endParaRPr>
                    </a:p>
                  </a:txBody>
                  <a:tcPr marL="68580" marR="68580" marT="0" marB="0" anchor="ctr"/>
                </a:tc>
              </a:tr>
              <a:tr h="370840">
                <a:tc>
                  <a:txBody>
                    <a:bodyPr/>
                    <a:lstStyle/>
                    <a:p>
                      <a:pPr algn="ctr" hangingPunct="0">
                        <a:spcBef>
                          <a:spcPts val="600"/>
                        </a:spcBef>
                        <a:spcAft>
                          <a:spcPts val="0"/>
                        </a:spcAft>
                        <a:tabLst>
                          <a:tab pos="1188085" algn="l"/>
                        </a:tabLst>
                      </a:pPr>
                      <a:r>
                        <a:rPr lang="en-US" sz="1600" dirty="0">
                          <a:effectLst/>
                          <a:latin typeface="Times New Roman"/>
                          <a:ea typeface="Times New Roman"/>
                        </a:rPr>
                        <a:t>76.0-77.0</a:t>
                      </a:r>
                    </a:p>
                  </a:txBody>
                  <a:tcPr marL="68580" marR="68580" marT="0" marB="0" anchor="ctr"/>
                </a:tc>
                <a:tc>
                  <a:txBody>
                    <a:bodyPr/>
                    <a:lstStyle/>
                    <a:p>
                      <a:pPr algn="ctr" hangingPunct="0">
                        <a:spcBef>
                          <a:spcPts val="600"/>
                        </a:spcBef>
                        <a:spcAft>
                          <a:spcPts val="0"/>
                        </a:spcAft>
                        <a:tabLst>
                          <a:tab pos="1188085" algn="l"/>
                        </a:tabLst>
                      </a:pPr>
                      <a:r>
                        <a:rPr lang="en-GB" sz="1600" dirty="0">
                          <a:solidFill>
                            <a:srgbClr val="000000"/>
                          </a:solidFill>
                          <a:effectLst/>
                          <a:latin typeface="Times New Roman"/>
                          <a:ea typeface="Times New Roman"/>
                        </a:rPr>
                        <a:t>PRI</a:t>
                      </a:r>
                      <a:endParaRPr lang="en-US" sz="1600" dirty="0">
                        <a:effectLst/>
                        <a:latin typeface="Times New Roman"/>
                        <a:ea typeface="Times New Roman"/>
                      </a:endParaRPr>
                    </a:p>
                  </a:txBody>
                  <a:tcPr marL="68580" marR="68580" marT="0" marB="0" anchor="ctr"/>
                </a:tc>
                <a:tc>
                  <a:txBody>
                    <a:bodyPr/>
                    <a:lstStyle/>
                    <a:p>
                      <a:pPr algn="ctr" hangingPunct="0">
                        <a:spcBef>
                          <a:spcPts val="200"/>
                        </a:spcBef>
                        <a:spcAft>
                          <a:spcPts val="200"/>
                        </a:spcAft>
                        <a:tabLst>
                          <a:tab pos="1188085" algn="l"/>
                          <a:tab pos="180340" algn="l"/>
                          <a:tab pos="540385" algn="l"/>
                          <a:tab pos="900430" algn="l"/>
                          <a:tab pos="1188085" algn="l"/>
                          <a:tab pos="1260475" algn="l"/>
                          <a:tab pos="1620520" algn="l"/>
                          <a:tab pos="1980565" algn="l"/>
                          <a:tab pos="2340610" algn="l"/>
                        </a:tabLst>
                      </a:pPr>
                      <a:r>
                        <a:rPr lang="en-GB" sz="1600" dirty="0">
                          <a:solidFill>
                            <a:srgbClr val="000000"/>
                          </a:solidFill>
                          <a:effectLst/>
                          <a:latin typeface="Times New Roman"/>
                          <a:ea typeface="Times New Roman"/>
                        </a:rPr>
                        <a:t>5.149</a:t>
                      </a:r>
                      <a:endParaRPr lang="en-US" sz="1600" dirty="0">
                        <a:effectLst/>
                        <a:latin typeface="Times New Roman"/>
                        <a:ea typeface="Times New Roman"/>
                      </a:endParaRPr>
                    </a:p>
                  </a:txBody>
                  <a:tcPr marL="68580" marR="68580" marT="0" marB="0" anchor="ctr"/>
                </a:tc>
              </a:tr>
              <a:tr h="370840">
                <a:tc>
                  <a:txBody>
                    <a:bodyPr/>
                    <a:lstStyle/>
                    <a:p>
                      <a:pPr algn="ctr" hangingPunct="0">
                        <a:spcBef>
                          <a:spcPts val="600"/>
                        </a:spcBef>
                        <a:spcAft>
                          <a:spcPts val="0"/>
                        </a:spcAft>
                        <a:tabLst>
                          <a:tab pos="1188085" algn="l"/>
                        </a:tabLst>
                      </a:pPr>
                      <a:r>
                        <a:rPr lang="en-US" sz="1600">
                          <a:effectLst/>
                          <a:latin typeface="Times New Roman"/>
                          <a:ea typeface="Times New Roman"/>
                        </a:rPr>
                        <a:t>81.0-86.0</a:t>
                      </a:r>
                    </a:p>
                  </a:txBody>
                  <a:tcPr marL="68580" marR="68580" marT="0" marB="0" anchor="ctr"/>
                </a:tc>
                <a:tc>
                  <a:txBody>
                    <a:bodyPr/>
                    <a:lstStyle/>
                    <a:p>
                      <a:pPr algn="ctr" hangingPunct="0">
                        <a:spcBef>
                          <a:spcPts val="600"/>
                        </a:spcBef>
                        <a:spcAft>
                          <a:spcPts val="0"/>
                        </a:spcAft>
                        <a:tabLst>
                          <a:tab pos="1188085" algn="l"/>
                        </a:tabLst>
                      </a:pPr>
                      <a:r>
                        <a:rPr lang="en-GB" sz="1600">
                          <a:solidFill>
                            <a:srgbClr val="000000"/>
                          </a:solidFill>
                          <a:effectLst/>
                          <a:latin typeface="Times New Roman"/>
                          <a:ea typeface="Times New Roman"/>
                        </a:rPr>
                        <a:t>PRI</a:t>
                      </a:r>
                      <a:endParaRPr lang="en-US" sz="1600">
                        <a:effectLst/>
                        <a:latin typeface="Times New Roman"/>
                        <a:ea typeface="Times New Roman"/>
                      </a:endParaRPr>
                    </a:p>
                  </a:txBody>
                  <a:tcPr marL="68580" marR="68580" marT="0" marB="0" anchor="ctr"/>
                </a:tc>
                <a:tc>
                  <a:txBody>
                    <a:bodyPr/>
                    <a:lstStyle/>
                    <a:p>
                      <a:pPr algn="ctr" hangingPunct="0">
                        <a:spcBef>
                          <a:spcPts val="200"/>
                        </a:spcBef>
                        <a:spcAft>
                          <a:spcPts val="200"/>
                        </a:spcAft>
                        <a:tabLst>
                          <a:tab pos="1188085" algn="l"/>
                          <a:tab pos="180340" algn="l"/>
                          <a:tab pos="540385" algn="l"/>
                          <a:tab pos="900430" algn="l"/>
                          <a:tab pos="1188085" algn="l"/>
                          <a:tab pos="1260475" algn="l"/>
                          <a:tab pos="1620520" algn="l"/>
                          <a:tab pos="1980565" algn="l"/>
                          <a:tab pos="2340610" algn="l"/>
                        </a:tabLst>
                      </a:pPr>
                      <a:r>
                        <a:rPr lang="en-GB" sz="1600" dirty="0">
                          <a:solidFill>
                            <a:srgbClr val="000000"/>
                          </a:solidFill>
                          <a:effectLst/>
                          <a:latin typeface="Times New Roman"/>
                          <a:ea typeface="Times New Roman"/>
                        </a:rPr>
                        <a:t>5.149</a:t>
                      </a:r>
                      <a:endParaRPr lang="en-US" sz="1600" dirty="0">
                        <a:effectLst/>
                        <a:latin typeface="Times New Roman"/>
                        <a:ea typeface="Times New Roman"/>
                      </a:endParaRPr>
                    </a:p>
                  </a:txBody>
                  <a:tcPr marL="68580" marR="68580" marT="0" marB="0" anchor="ctr"/>
                </a:tc>
              </a:tr>
            </a:tbl>
          </a:graphicData>
        </a:graphic>
      </p:graphicFrame>
      <p:sp>
        <p:nvSpPr>
          <p:cNvPr id="5" name="Date Placeholder 4"/>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3416240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34168066"/>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1148487"/>
                <a:gridCol w="6623913"/>
              </a:tblGrid>
              <a:tr h="1867465">
                <a:tc>
                  <a:txBody>
                    <a:bodyPr/>
                    <a:lstStyle/>
                    <a:p>
                      <a:r>
                        <a:rPr lang="en-GB" sz="1800" b="1" dirty="0" smtClean="0">
                          <a:solidFill>
                            <a:srgbClr val="FAC810"/>
                          </a:solidFill>
                        </a:rPr>
                        <a:t>AI 1.1</a:t>
                      </a:r>
                      <a:r>
                        <a:rPr lang="en-US" sz="1800" b="1" dirty="0" smtClean="0">
                          <a:solidFill>
                            <a:srgbClr val="FAC810"/>
                          </a:solidFill>
                        </a:rPr>
                        <a:t>4</a:t>
                      </a:r>
                      <a:endParaRPr lang="en-US" dirty="0">
                        <a:solidFill>
                          <a:srgbClr val="FAC81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kern="1200" dirty="0" smtClean="0">
                          <a:solidFill>
                            <a:schemeClr val="accent3"/>
                          </a:solidFill>
                          <a:effectLst/>
                          <a:latin typeface="+mn-lt"/>
                          <a:ea typeface="+mn-ea"/>
                          <a:cs typeface="+mn-cs"/>
                        </a:rPr>
                        <a:t>to consider, on the basis of ITU-R studies in accordance with Resolution 160 [COM6/21] (WRC- 15), appropriate regulatory actions for high-altitude platform stations (HAPS), within existing fixed- service allocations; </a:t>
                      </a:r>
                      <a:endParaRPr lang="en-US" dirty="0">
                        <a:solidFill>
                          <a:schemeClr val="accent3"/>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457457"/>
            <a:ext cx="7772401" cy="2031325"/>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a:r>
              <a:rPr lang="en-GB" dirty="0"/>
              <a:t>The frequency band considered in Region 1 for studies regarding this agenda item is not of concern to CRAF. However, CRAF supports the RAS operations in other regions as well and requests compatibility studies to ensure the protection of RAS in Region 2 from unwanted emissions of HAPS links. No changes should be made to the RR unless acceptable sharing and compatibility criteria are developed to ensure the protection of RAS.</a:t>
            </a:r>
            <a:endParaRPr lang="en-US" dirty="0"/>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2835841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32227435"/>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1148487"/>
                <a:gridCol w="6623913"/>
              </a:tblGrid>
              <a:tr h="1867465">
                <a:tc>
                  <a:txBody>
                    <a:bodyPr/>
                    <a:lstStyle/>
                    <a:p>
                      <a:r>
                        <a:rPr lang="en-GB" sz="1800" b="1" dirty="0" smtClean="0">
                          <a:solidFill>
                            <a:srgbClr val="FF0000"/>
                          </a:solidFill>
                        </a:rPr>
                        <a:t>AI 1.1</a:t>
                      </a:r>
                      <a:r>
                        <a:rPr lang="en-US" sz="1800" b="1" dirty="0" smtClean="0">
                          <a:solidFill>
                            <a:srgbClr val="FF0000"/>
                          </a:solidFill>
                        </a:rPr>
                        <a:t>5</a:t>
                      </a:r>
                      <a:endParaRPr lang="en-US" dirty="0">
                        <a:solidFill>
                          <a:srgbClr val="FF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kern="1200" dirty="0" smtClean="0">
                          <a:solidFill>
                            <a:schemeClr val="accent3"/>
                          </a:solidFill>
                          <a:effectLst/>
                          <a:latin typeface="+mn-lt"/>
                          <a:ea typeface="+mn-ea"/>
                          <a:cs typeface="+mn-cs"/>
                        </a:rPr>
                        <a:t>to consider identification of frequency bands for use by administrations for the land-mobile and fixed services applications operating in the frequency range 275-450 GHz, in accordance with Resolution 767 [COM6/14] (WRC-15); </a:t>
                      </a:r>
                      <a:endParaRPr lang="en-US" dirty="0">
                        <a:solidFill>
                          <a:schemeClr val="accent3"/>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457457"/>
            <a:ext cx="7772401" cy="1754327"/>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a:r>
              <a:rPr lang="en-GB" dirty="0"/>
              <a:t>CRAF supports the protection of existing RAS, SRS, and EESS (passive) frequency allocations. CRAF also supports the development of propagation models for this frequency range. No changes should be made to the RR unless acceptable sharing and compatibility criteria are developed to ensure the protection of RAS, SRS, and EESS (passive) from future </a:t>
            </a:r>
            <a:r>
              <a:rPr lang="en-US" dirty="0"/>
              <a:t>services and applications above 275 GHz. </a:t>
            </a:r>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17525741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ISSUES FOR CRAF</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charset="2"/>
              <a:buChar char="Ø"/>
            </a:pPr>
            <a:r>
              <a:rPr lang="en-US" sz="3200" dirty="0" smtClean="0"/>
              <a:t>NGSO systems at 10.7-12.5 GHz (DL) and 14-14.5 GHz (UL)       </a:t>
            </a:r>
            <a:r>
              <a:rPr lang="en-US" sz="3200" dirty="0" err="1" smtClean="0"/>
              <a:t>OneWeb</a:t>
            </a:r>
            <a:endParaRPr lang="en-US" sz="3200" dirty="0" smtClean="0"/>
          </a:p>
          <a:p>
            <a:pPr>
              <a:buFont typeface="Wingdings" charset="2"/>
              <a:buChar char="Ø"/>
            </a:pPr>
            <a:r>
              <a:rPr lang="en-US" sz="3200" dirty="0" smtClean="0"/>
              <a:t>Iridium NEXT generation</a:t>
            </a:r>
          </a:p>
          <a:p>
            <a:pPr>
              <a:buFont typeface="Wingdings" charset="2"/>
              <a:buChar char="Ø"/>
            </a:pPr>
            <a:r>
              <a:rPr lang="en-US" sz="3200" dirty="0" smtClean="0"/>
              <a:t>radars at 79 GHz</a:t>
            </a:r>
          </a:p>
          <a:p>
            <a:pPr>
              <a:buFont typeface="Wingdings" charset="2"/>
              <a:buChar char="Ø"/>
            </a:pPr>
            <a:r>
              <a:rPr lang="en-US" sz="3200" dirty="0" smtClean="0"/>
              <a:t>wind turbines</a:t>
            </a:r>
          </a:p>
          <a:p>
            <a:pPr>
              <a:buFont typeface="Wingdings" charset="2"/>
              <a:buChar char="Ø"/>
            </a:pPr>
            <a:r>
              <a:rPr lang="en-US" sz="3200" dirty="0" smtClean="0"/>
              <a:t>important but not allocated RAS bands and new technologies</a:t>
            </a:r>
          </a:p>
          <a:p>
            <a:pPr>
              <a:buFont typeface="Wingdings" charset="2"/>
              <a:buChar char="Ø"/>
            </a:pPr>
            <a:r>
              <a:rPr lang="en-US" sz="3200" dirty="0" smtClean="0"/>
              <a:t>more [and younger] astronomers needed at ITU/regional levels!</a:t>
            </a:r>
          </a:p>
          <a:p>
            <a:pPr>
              <a:buFont typeface="Wingdings" charset="2"/>
              <a:buChar char="Ø"/>
            </a:pPr>
            <a:endParaRPr lang="en-US" dirty="0"/>
          </a:p>
        </p:txBody>
      </p:sp>
      <p:sp>
        <p:nvSpPr>
          <p:cNvPr id="4" name="Date Placeholder 3"/>
          <p:cNvSpPr>
            <a:spLocks noGrp="1"/>
          </p:cNvSpPr>
          <p:nvPr>
            <p:ph type="dt" sz="half" idx="10"/>
          </p:nvPr>
        </p:nvSpPr>
        <p:spPr/>
        <p:txBody>
          <a:bodyPr/>
          <a:lstStyle/>
          <a:p>
            <a:r>
              <a:rPr lang="en-CA" smtClean="0"/>
              <a:t>May 20, 2016</a:t>
            </a:r>
            <a:endParaRPr lang="en-US"/>
          </a:p>
        </p:txBody>
      </p:sp>
      <p:sp>
        <p:nvSpPr>
          <p:cNvPr id="5" name="Right Arrow 4"/>
          <p:cNvSpPr/>
          <p:nvPr/>
        </p:nvSpPr>
        <p:spPr>
          <a:xfrm>
            <a:off x="2588731" y="2035017"/>
            <a:ext cx="390751" cy="26048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66271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49558130"/>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958614"/>
                <a:gridCol w="6813786"/>
              </a:tblGrid>
              <a:tr h="1867465">
                <a:tc>
                  <a:txBody>
                    <a:bodyPr/>
                    <a:lstStyle/>
                    <a:p>
                      <a:r>
                        <a:rPr lang="en-GB" sz="1800" b="1" dirty="0" smtClean="0">
                          <a:solidFill>
                            <a:schemeClr val="accent3"/>
                          </a:solidFill>
                        </a:rPr>
                        <a:t>AI 1.2</a:t>
                      </a:r>
                      <a:r>
                        <a:rPr lang="en-US" sz="1800" dirty="0" smtClean="0">
                          <a:solidFill>
                            <a:schemeClr val="accent3"/>
                          </a:solidFill>
                        </a:rPr>
                        <a:t/>
                      </a:r>
                      <a:br>
                        <a:rPr lang="en-US" sz="1800" dirty="0" smtClean="0">
                          <a:solidFill>
                            <a:schemeClr val="accent3"/>
                          </a:solidFill>
                        </a:rPr>
                      </a:br>
                      <a:endParaRPr lang="en-US" dirty="0">
                        <a:solidFill>
                          <a:schemeClr val="accent3"/>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dirty="0" smtClean="0">
                          <a:solidFill>
                            <a:schemeClr val="accent3"/>
                          </a:solidFill>
                        </a:rPr>
                        <a:t>to consider in-band power limits for earth stations operating in the mobile-satellite service, meteorological-satellite service and Earth exploration-satellite service in the frequency bands 401-403 MHz and 399.9-400.05 MHz, in accordance with Resolution 765 [COM6/7] (WRC-15); </a:t>
                      </a:r>
                      <a:r>
                        <a:rPr lang="en-US" sz="1800" dirty="0" smtClean="0">
                          <a:solidFill>
                            <a:schemeClr val="accent3"/>
                          </a:solidFill>
                        </a:rPr>
                        <a:t/>
                      </a:r>
                      <a:br>
                        <a:rPr lang="en-US" sz="1800" dirty="0" smtClean="0">
                          <a:solidFill>
                            <a:schemeClr val="accent3"/>
                          </a:solidFill>
                        </a:rPr>
                      </a:br>
                      <a:endParaRPr lang="en-US" dirty="0">
                        <a:solidFill>
                          <a:schemeClr val="accent3"/>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692657"/>
            <a:ext cx="7772401" cy="1754327"/>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a:r>
              <a:rPr lang="en-GB" dirty="0"/>
              <a:t>RAS has a primary allocation in the </a:t>
            </a:r>
            <a:r>
              <a:rPr lang="en-US" dirty="0" smtClean="0"/>
              <a:t>406.1 - 410 </a:t>
            </a:r>
            <a:r>
              <a:rPr lang="en-US" dirty="0"/>
              <a:t>MHz and the effect of the power level of the emissions of the earth stations in the uplink operations in the nearby frequency bands 401-403 MHz and </a:t>
            </a:r>
            <a:r>
              <a:rPr lang="en-US" dirty="0" smtClean="0"/>
              <a:t>399.9 - 400.05 </a:t>
            </a:r>
            <a:r>
              <a:rPr lang="en-US" dirty="0"/>
              <a:t>MHz must be investigated to ensure the protection of RAS from the earth stations of the MSS.</a:t>
            </a:r>
          </a:p>
          <a:p>
            <a:endParaRPr lang="en-US" dirty="0"/>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2142473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51387102"/>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958614"/>
                <a:gridCol w="6813786"/>
              </a:tblGrid>
              <a:tr h="1867465">
                <a:tc>
                  <a:txBody>
                    <a:bodyPr/>
                    <a:lstStyle/>
                    <a:p>
                      <a:r>
                        <a:rPr lang="en-GB" sz="1800" b="1" dirty="0" smtClean="0">
                          <a:solidFill>
                            <a:schemeClr val="accent3"/>
                          </a:solidFill>
                        </a:rPr>
                        <a:t>AI 1.3</a:t>
                      </a:r>
                      <a:r>
                        <a:rPr lang="en-US" sz="1800" dirty="0" smtClean="0">
                          <a:solidFill>
                            <a:schemeClr val="accent3"/>
                          </a:solidFill>
                        </a:rPr>
                        <a:t/>
                      </a:r>
                      <a:br>
                        <a:rPr lang="en-US" sz="1800" dirty="0" smtClean="0">
                          <a:solidFill>
                            <a:schemeClr val="accent3"/>
                          </a:solidFill>
                        </a:rPr>
                      </a:br>
                      <a:endParaRPr lang="en-US" dirty="0">
                        <a:solidFill>
                          <a:schemeClr val="accent3"/>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kern="1200" dirty="0" smtClean="0">
                          <a:solidFill>
                            <a:srgbClr val="FAC810"/>
                          </a:solidFill>
                          <a:effectLst/>
                          <a:latin typeface="+mn-lt"/>
                          <a:ea typeface="+mn-ea"/>
                          <a:cs typeface="+mn-cs"/>
                        </a:rPr>
                        <a:t>to consider possible upgrading of the secondary allocation to the meteorological-satellite service (space-to-Earth) to primary status and a possible primary allocation to the Earth exploration satellite service (space-to-Earth) in the frequency band 460-470 MHz, in accordance with Resolution 766 [COM6/8] (WRC-15); </a:t>
                      </a:r>
                      <a:endParaRPr lang="en-US" dirty="0">
                        <a:solidFill>
                          <a:srgbClr val="FAC810"/>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692657"/>
            <a:ext cx="7772401" cy="1754327"/>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a:r>
              <a:rPr lang="en-GB" dirty="0"/>
              <a:t>The frequency band </a:t>
            </a:r>
            <a:r>
              <a:rPr lang="en-US" dirty="0"/>
              <a:t>460-470 MHz may be sufficiently far away from the RAS allocation at 406.1-410 </a:t>
            </a:r>
            <a:r>
              <a:rPr lang="en-US" dirty="0" err="1"/>
              <a:t>MHz.</a:t>
            </a:r>
            <a:r>
              <a:rPr lang="en-US" dirty="0"/>
              <a:t> However, a generic attenuation simulation using the parameters available for the DCS operations will be useful to investigate the compatibility of these systems with RAS.</a:t>
            </a:r>
          </a:p>
          <a:p>
            <a:pPr algn="just"/>
            <a:endParaRPr lang="en-US" dirty="0"/>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32566527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66140619"/>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958614"/>
                <a:gridCol w="6813786"/>
              </a:tblGrid>
              <a:tr h="1867465">
                <a:tc>
                  <a:txBody>
                    <a:bodyPr/>
                    <a:lstStyle/>
                    <a:p>
                      <a:r>
                        <a:rPr lang="en-GB" sz="1800" b="1" dirty="0" smtClean="0">
                          <a:solidFill>
                            <a:srgbClr val="FF0000"/>
                          </a:solidFill>
                        </a:rPr>
                        <a:t>AI 1.6</a:t>
                      </a:r>
                      <a:r>
                        <a:rPr lang="en-US" sz="1800" dirty="0" smtClean="0">
                          <a:solidFill>
                            <a:srgbClr val="FF0000"/>
                          </a:solidFill>
                        </a:rPr>
                        <a:t/>
                      </a:r>
                      <a:br>
                        <a:rPr lang="en-US" sz="1800" dirty="0" smtClean="0">
                          <a:solidFill>
                            <a:srgbClr val="FF0000"/>
                          </a:solidFill>
                        </a:rPr>
                      </a:br>
                      <a:endParaRPr lang="en-US" dirty="0">
                        <a:solidFill>
                          <a:srgbClr val="FF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kern="1200" dirty="0" smtClean="0">
                          <a:solidFill>
                            <a:srgbClr val="FAC810"/>
                          </a:solidFill>
                          <a:effectLst/>
                          <a:latin typeface="+mn-lt"/>
                          <a:ea typeface="+mn-ea"/>
                          <a:cs typeface="+mn-cs"/>
                        </a:rPr>
                        <a:t>to consider the development of a regulatory framework for non-GSO FSS satellite systems that may operate in the frequency bands 37.5-39.5 GHz (space-to-Earth), 39.5-42.5 GHz (space-to-Earth), 47.2-50.2 GHz (Earth-to-space) and 50.4-51.4 GHz (Earth-to-space), in accordance with Resolution 159 [COM6/18] (WRC-15); </a:t>
                      </a:r>
                      <a:endParaRPr lang="en-US" dirty="0">
                        <a:solidFill>
                          <a:srgbClr val="FAC810"/>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692657"/>
            <a:ext cx="7772401" cy="1477328"/>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a:r>
              <a:rPr lang="en-GB" dirty="0"/>
              <a:t>CRAF supports the protection of existing RAS and EESS </a:t>
            </a:r>
            <a:r>
              <a:rPr lang="en-US" dirty="0"/>
              <a:t>(passive) </a:t>
            </a:r>
            <a:r>
              <a:rPr lang="en-GB" dirty="0"/>
              <a:t>allocations. No changes should be made to the RR unless acceptable sharing and compatibility criteria are developed with the RAS and EESS.</a:t>
            </a:r>
            <a:endParaRPr lang="en-US" dirty="0"/>
          </a:p>
          <a:p>
            <a:pPr algn="just"/>
            <a:endParaRPr lang="en-US" dirty="0"/>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16971994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34326866"/>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958614"/>
                <a:gridCol w="6813786"/>
              </a:tblGrid>
              <a:tr h="1867465">
                <a:tc>
                  <a:txBody>
                    <a:bodyPr/>
                    <a:lstStyle/>
                    <a:p>
                      <a:r>
                        <a:rPr lang="en-GB" sz="1800" b="1" dirty="0" smtClean="0">
                          <a:solidFill>
                            <a:srgbClr val="FF0000"/>
                          </a:solidFill>
                        </a:rPr>
                        <a:t>AI 1.7</a:t>
                      </a:r>
                      <a:r>
                        <a:rPr lang="en-US" sz="1800" dirty="0" smtClean="0">
                          <a:solidFill>
                            <a:srgbClr val="FF0000"/>
                          </a:solidFill>
                        </a:rPr>
                        <a:t/>
                      </a:r>
                      <a:br>
                        <a:rPr lang="en-US" sz="1800" dirty="0" smtClean="0">
                          <a:solidFill>
                            <a:srgbClr val="FF0000"/>
                          </a:solidFill>
                        </a:rPr>
                      </a:br>
                      <a:endParaRPr lang="en-US" dirty="0">
                        <a:solidFill>
                          <a:srgbClr val="FF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kern="1200" dirty="0" smtClean="0">
                          <a:solidFill>
                            <a:schemeClr val="accent3"/>
                          </a:solidFill>
                          <a:effectLst/>
                          <a:latin typeface="+mn-lt"/>
                          <a:ea typeface="+mn-ea"/>
                          <a:cs typeface="+mn-cs"/>
                        </a:rPr>
                        <a:t>to study the spectrum needs for telemetry, tracking and command in the space operation service for non-GSO satellites with short duration missions, to assess the suitability of existing allocations to the space operation service and, if necessary, to consider new allocations, in accordance with Resolution 659 [COM6/19] (WRC-15); </a:t>
                      </a:r>
                      <a:endParaRPr lang="en-US" dirty="0">
                        <a:solidFill>
                          <a:schemeClr val="accent3"/>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692657"/>
            <a:ext cx="7772401" cy="1477328"/>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a:r>
              <a:rPr lang="en-GB" dirty="0"/>
              <a:t>CRAF supports the protection of existing RAS allocations in the </a:t>
            </a:r>
            <a:r>
              <a:rPr lang="en-GB" dirty="0" smtClean="0"/>
              <a:t>150.05 - 153.0 </a:t>
            </a:r>
            <a:r>
              <a:rPr lang="en-GB" dirty="0"/>
              <a:t>MHz and </a:t>
            </a:r>
            <a:r>
              <a:rPr lang="en-GB" dirty="0" smtClean="0"/>
              <a:t>406.1 - 410.0 </a:t>
            </a:r>
            <a:r>
              <a:rPr lang="en-GB" dirty="0"/>
              <a:t>MHz bands. No changes should be made to the RR unless acceptable sharing and compatibility criteria are developed with the RAS.</a:t>
            </a:r>
            <a:endParaRPr lang="en-US" dirty="0"/>
          </a:p>
          <a:p>
            <a:pPr algn="just"/>
            <a:endParaRPr lang="en-US" dirty="0"/>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42688600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64150297"/>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958614"/>
                <a:gridCol w="6813786"/>
              </a:tblGrid>
              <a:tr h="1867465">
                <a:tc>
                  <a:txBody>
                    <a:bodyPr/>
                    <a:lstStyle/>
                    <a:p>
                      <a:r>
                        <a:rPr lang="en-GB" sz="1800" b="1" dirty="0" smtClean="0">
                          <a:solidFill>
                            <a:srgbClr val="FF0000"/>
                          </a:solidFill>
                        </a:rPr>
                        <a:t>AI 1.8</a:t>
                      </a:r>
                      <a:r>
                        <a:rPr lang="en-US" sz="1800" dirty="0" smtClean="0">
                          <a:solidFill>
                            <a:srgbClr val="FF0000"/>
                          </a:solidFill>
                        </a:rPr>
                        <a:t/>
                      </a:r>
                      <a:br>
                        <a:rPr lang="en-US" sz="1800" dirty="0" smtClean="0">
                          <a:solidFill>
                            <a:srgbClr val="FF0000"/>
                          </a:solidFill>
                        </a:rPr>
                      </a:br>
                      <a:endParaRPr lang="en-US" dirty="0">
                        <a:solidFill>
                          <a:srgbClr val="FF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kern="1200" dirty="0" smtClean="0">
                          <a:solidFill>
                            <a:srgbClr val="FAC810"/>
                          </a:solidFill>
                          <a:effectLst/>
                          <a:latin typeface="+mn-lt"/>
                          <a:ea typeface="+mn-ea"/>
                          <a:cs typeface="+mn-cs"/>
                        </a:rPr>
                        <a:t>to consider possible regulatory actions to support Global Maritime Distress Safety Systems (GMDSS) modernization and to support the introduction of additional satellite systems into the GMDSS, in accordance with Resolution 359 (Rev.WRC-15); </a:t>
                      </a:r>
                      <a:endParaRPr lang="en-US" dirty="0">
                        <a:solidFill>
                          <a:srgbClr val="FAC810"/>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190897"/>
            <a:ext cx="7772401" cy="2585323"/>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a:r>
              <a:rPr lang="en-GB" dirty="0"/>
              <a:t>As stated in Res. 359, the new GMDSS provider must provide protection of incumbent services in accordance with the Radio Regulations, including those in adjacent frequency bands, from harmful interference. CRAF supports the protection of the existing primary RAS allocation in the </a:t>
            </a:r>
            <a:r>
              <a:rPr lang="en-US" dirty="0"/>
              <a:t>1610.6 - 1613.8 MHz </a:t>
            </a:r>
            <a:r>
              <a:rPr lang="en-GB" dirty="0"/>
              <a:t>band. No action on the modernization of the GMDSS and no changes to the RR should be made unless [the RAS band is free from harmful interference and] acceptable sharing and compatibility criteria are developed with the RAS.</a:t>
            </a:r>
            <a:endParaRPr lang="en-US" dirty="0"/>
          </a:p>
          <a:p>
            <a:pPr algn="just"/>
            <a:endParaRPr lang="en-US" dirty="0"/>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2377524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16396758"/>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1148487"/>
                <a:gridCol w="6623913"/>
              </a:tblGrid>
              <a:tr h="1867465">
                <a:tc>
                  <a:txBody>
                    <a:bodyPr/>
                    <a:lstStyle/>
                    <a:p>
                      <a:r>
                        <a:rPr lang="en-GB" sz="1800" b="1" dirty="0" smtClean="0">
                          <a:solidFill>
                            <a:srgbClr val="FAC810"/>
                          </a:solidFill>
                        </a:rPr>
                        <a:t>AI 1.9.1</a:t>
                      </a:r>
                      <a:r>
                        <a:rPr lang="en-US" sz="1800" dirty="0" smtClean="0">
                          <a:solidFill>
                            <a:srgbClr val="FAC810"/>
                          </a:solidFill>
                        </a:rPr>
                        <a:t/>
                      </a:r>
                      <a:br>
                        <a:rPr lang="en-US" sz="1800" dirty="0" smtClean="0">
                          <a:solidFill>
                            <a:srgbClr val="FAC810"/>
                          </a:solidFill>
                        </a:rPr>
                      </a:br>
                      <a:endParaRPr lang="en-US" dirty="0">
                        <a:solidFill>
                          <a:srgbClr val="FAC81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kern="1200" dirty="0" smtClean="0">
                          <a:solidFill>
                            <a:srgbClr val="FAC810"/>
                          </a:solidFill>
                          <a:effectLst/>
                          <a:latin typeface="+mn-lt"/>
                          <a:ea typeface="+mn-ea"/>
                          <a:cs typeface="+mn-cs"/>
                        </a:rPr>
                        <a:t>regulatory actions within the frequency band 156-162.05 MHz for autonomous maritime radio devices to protect the GMDSS and automatic identifications system (AIS), in accordance with Resolution 362 [COM6/10] (WRC-15); </a:t>
                      </a:r>
                      <a:endParaRPr lang="en-US" dirty="0">
                        <a:solidFill>
                          <a:srgbClr val="FAC810"/>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457457"/>
            <a:ext cx="7772401" cy="1477328"/>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a:r>
              <a:rPr lang="en-GB" dirty="0"/>
              <a:t>CRAF supports the protection of existing RAS allocations in the 150.05-153.0 MHz band. No changes should be made to the RR unless acceptable sharing and compatibility criteria are developed with the RAS.</a:t>
            </a:r>
            <a:endParaRPr lang="en-US" dirty="0"/>
          </a:p>
          <a:p>
            <a:pPr algn="just"/>
            <a:endParaRPr lang="en-US" dirty="0"/>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17390946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92860004"/>
              </p:ext>
            </p:extLst>
          </p:nvPr>
        </p:nvGraphicFramePr>
        <p:xfrm>
          <a:off x="685800" y="1317960"/>
          <a:ext cx="7772400" cy="1867465"/>
        </p:xfrm>
        <a:graphic>
          <a:graphicData uri="http://schemas.openxmlformats.org/drawingml/2006/table">
            <a:tbl>
              <a:tblPr firstRow="1" bandRow="1">
                <a:tableStyleId>{F5AB1C69-6EDB-4FF4-983F-18BD219EF322}</a:tableStyleId>
              </a:tblPr>
              <a:tblGrid>
                <a:gridCol w="1148487"/>
                <a:gridCol w="6623913"/>
              </a:tblGrid>
              <a:tr h="1867465">
                <a:tc>
                  <a:txBody>
                    <a:bodyPr/>
                    <a:lstStyle/>
                    <a:p>
                      <a:r>
                        <a:rPr lang="en-GB" sz="1800" b="1" dirty="0" smtClean="0">
                          <a:solidFill>
                            <a:srgbClr val="FAC810"/>
                          </a:solidFill>
                        </a:rPr>
                        <a:t>AI 1.9.2</a:t>
                      </a:r>
                      <a:r>
                        <a:rPr lang="en-US" sz="1800" dirty="0" smtClean="0">
                          <a:solidFill>
                            <a:srgbClr val="FAC810"/>
                          </a:solidFill>
                        </a:rPr>
                        <a:t/>
                      </a:r>
                      <a:br>
                        <a:rPr lang="en-US" sz="1800" dirty="0" smtClean="0">
                          <a:solidFill>
                            <a:srgbClr val="FAC810"/>
                          </a:solidFill>
                        </a:rPr>
                      </a:br>
                      <a:endParaRPr lang="en-US" dirty="0">
                        <a:solidFill>
                          <a:srgbClr val="FAC81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fontAlgn="auto" hangingPunct="1"/>
                      <a:r>
                        <a:rPr lang="en-US" sz="1800" b="1" kern="1200" dirty="0" smtClean="0">
                          <a:solidFill>
                            <a:srgbClr val="FAC810"/>
                          </a:solidFill>
                          <a:effectLst/>
                          <a:latin typeface="+mn-lt"/>
                          <a:ea typeface="+mn-ea"/>
                          <a:cs typeface="+mn-cs"/>
                        </a:rPr>
                        <a:t>modifications of the Radio Regulations, including new spectrum allocations to the maritime mobile-satellite service (Earth-to-space and space-to-Earth), preferably within the frequency bands 156.0125-157.4375 MHz and 160.6125-162.0375 MHz of Appendix 18, to enable a new VHF data exchange system (VDES) satellite component </a:t>
                      </a:r>
                      <a:endParaRPr lang="en-US" sz="1800" b="1" kern="1200" dirty="0">
                        <a:solidFill>
                          <a:srgbClr val="FAC810"/>
                        </a:solidFill>
                        <a:effectLst/>
                        <a:latin typeface="+mn-lt"/>
                        <a:ea typeface="+mn-ea"/>
                        <a:cs typeface="+mn-cs"/>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253617"/>
            <a:ext cx="7772401" cy="2308324"/>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hangingPunct="0"/>
            <a:r>
              <a:rPr lang="en-GB" dirty="0"/>
              <a:t>This is the AI 1.16 of WRC-15, which was postponed to WRC-19 due to the lack of sufficient studies. CRAF supported the Method C2 and C1 of the CPM15-2 report </a:t>
            </a:r>
            <a:r>
              <a:rPr lang="en-US" dirty="0"/>
              <a:t>as long as an attenuation of 85 dB and the </a:t>
            </a:r>
            <a:r>
              <a:rPr lang="en-US" dirty="0" err="1"/>
              <a:t>pfd</a:t>
            </a:r>
            <a:r>
              <a:rPr lang="en-US" dirty="0"/>
              <a:t> mask described in section </a:t>
            </a:r>
            <a:r>
              <a:rPr lang="en-GB" dirty="0"/>
              <a:t>3/1.16/4.3 of the report as </a:t>
            </a:r>
            <a:r>
              <a:rPr lang="en-US" dirty="0"/>
              <a:t>proposed by the MMSS are implemented for the nearby radio astronomy band. Under such conditions compatibility between MMSS in the band </a:t>
            </a:r>
            <a:r>
              <a:rPr lang="en-GB" dirty="0"/>
              <a:t>161.7875-161.9375 MHz </a:t>
            </a:r>
            <a:r>
              <a:rPr lang="en-US" dirty="0"/>
              <a:t>and the RAS in the band 150.05-153 MHz will be feasible.</a:t>
            </a:r>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989236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03075018"/>
              </p:ext>
            </p:extLst>
          </p:nvPr>
        </p:nvGraphicFramePr>
        <p:xfrm>
          <a:off x="685800" y="1600200"/>
          <a:ext cx="7772400" cy="1867465"/>
        </p:xfrm>
        <a:graphic>
          <a:graphicData uri="http://schemas.openxmlformats.org/drawingml/2006/table">
            <a:tbl>
              <a:tblPr firstRow="1" bandRow="1">
                <a:tableStyleId>{F5AB1C69-6EDB-4FF4-983F-18BD219EF322}</a:tableStyleId>
              </a:tblPr>
              <a:tblGrid>
                <a:gridCol w="1148487"/>
                <a:gridCol w="6623913"/>
              </a:tblGrid>
              <a:tr h="1867465">
                <a:tc>
                  <a:txBody>
                    <a:bodyPr/>
                    <a:lstStyle/>
                    <a:p>
                      <a:r>
                        <a:rPr lang="en-GB" sz="1800" b="1" dirty="0" smtClean="0">
                          <a:solidFill>
                            <a:srgbClr val="FAC810"/>
                          </a:solidFill>
                        </a:rPr>
                        <a:t>AI 1.10</a:t>
                      </a:r>
                      <a:r>
                        <a:rPr lang="en-US" sz="1800" dirty="0" smtClean="0">
                          <a:solidFill>
                            <a:srgbClr val="FAC810"/>
                          </a:solidFill>
                        </a:rPr>
                        <a:t/>
                      </a:r>
                      <a:br>
                        <a:rPr lang="en-US" sz="1800" dirty="0" smtClean="0">
                          <a:solidFill>
                            <a:srgbClr val="FAC810"/>
                          </a:solidFill>
                        </a:rPr>
                      </a:br>
                      <a:endParaRPr lang="en-US" dirty="0">
                        <a:solidFill>
                          <a:srgbClr val="FAC81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en-US" sz="1800" b="1" kern="1200" dirty="0" smtClean="0">
                          <a:solidFill>
                            <a:srgbClr val="FAC810"/>
                          </a:solidFill>
                          <a:effectLst/>
                          <a:latin typeface="+mn-lt"/>
                          <a:ea typeface="+mn-ea"/>
                          <a:cs typeface="+mn-cs"/>
                        </a:rPr>
                        <a:t>to consider spectrum needs and regulatory provisions for the introduction and use of the Global Aeronautical Distress and Safety System (GADSS), in accordance with Resolution 426 [COM6/11] (WRC-15); </a:t>
                      </a:r>
                      <a:endParaRPr lang="en-US" dirty="0">
                        <a:solidFill>
                          <a:srgbClr val="FAC810"/>
                        </a:solidFill>
                      </a:endParaRPr>
                    </a:p>
                  </a:txBody>
                  <a:tcPr>
                    <a:lnL w="12700" cap="flat" cmpd="sng" algn="ctr">
                      <a:noFill/>
                      <a:prstDash val="solid"/>
                      <a:round/>
                      <a:headEnd type="none" w="med" len="med"/>
                      <a:tailEnd type="none" w="med" len="med"/>
                    </a:lnL>
                    <a:lnR w="12700" cmpd="sng">
                      <a:noFill/>
                    </a:lnR>
                    <a:lnT w="12700" cmpd="sng">
                      <a:noFill/>
                    </a:lnT>
                    <a:lnB w="38100" cmpd="sng">
                      <a:noFill/>
                    </a:lnB>
                    <a:noFill/>
                  </a:tcPr>
                </a:tc>
              </a:tr>
            </a:tbl>
          </a:graphicData>
        </a:graphic>
      </p:graphicFrame>
      <p:sp>
        <p:nvSpPr>
          <p:cNvPr id="5" name="TextBox 4"/>
          <p:cNvSpPr txBox="1"/>
          <p:nvPr/>
        </p:nvSpPr>
        <p:spPr>
          <a:xfrm>
            <a:off x="685800" y="3457457"/>
            <a:ext cx="7772401" cy="1200329"/>
          </a:xfrm>
          <a:prstGeom prst="rect">
            <a:avLst/>
          </a:prstGeom>
          <a:noFill/>
        </p:spPr>
        <p:txBody>
          <a:bodyPr wrap="square" rtlCol="0">
            <a:spAutoFit/>
          </a:bodyPr>
          <a:lstStyle/>
          <a:p>
            <a:pPr hangingPunct="0"/>
            <a:r>
              <a:rPr lang="en-GB" b="1" dirty="0">
                <a:solidFill>
                  <a:schemeClr val="accent1"/>
                </a:solidFill>
              </a:rPr>
              <a:t>CRAF Position</a:t>
            </a:r>
            <a:endParaRPr lang="en-US" dirty="0">
              <a:solidFill>
                <a:schemeClr val="accent1"/>
              </a:solidFill>
            </a:endParaRPr>
          </a:p>
          <a:p>
            <a:pPr algn="just"/>
            <a:r>
              <a:rPr lang="en-GB" dirty="0"/>
              <a:t>CRAF supports the protection of existing RAS frequency allocations. No changes should be made to the RR unless acceptable sharing and compatibility criteria are developed to ensure the protection of RAS from future GADSS operations.</a:t>
            </a:r>
            <a:endParaRPr lang="en-US" dirty="0"/>
          </a:p>
        </p:txBody>
      </p:sp>
      <p:sp>
        <p:nvSpPr>
          <p:cNvPr id="2" name="Date Placeholder 1"/>
          <p:cNvSpPr>
            <a:spLocks noGrp="1"/>
          </p:cNvSpPr>
          <p:nvPr>
            <p:ph type="dt" sz="half" idx="10"/>
          </p:nvPr>
        </p:nvSpPr>
        <p:spPr/>
        <p:txBody>
          <a:bodyPr/>
          <a:lstStyle/>
          <a:p>
            <a:r>
              <a:rPr lang="en-CA" smtClean="0"/>
              <a:t>May 20, 2016</a:t>
            </a:r>
            <a:endParaRPr lang="en-US"/>
          </a:p>
        </p:txBody>
      </p:sp>
    </p:spTree>
    <p:extLst>
      <p:ext uri="{BB962C8B-B14F-4D97-AF65-F5344CB8AC3E}">
        <p14:creationId xmlns:p14="http://schemas.microsoft.com/office/powerpoint/2010/main" val="1002225356"/>
      </p:ext>
    </p:extLst>
  </p:cSld>
  <p:clrMapOvr>
    <a:masterClrMapping/>
  </p:clrMapOvr>
  <p:timing>
    <p:tnLst>
      <p:par>
        <p:cTn id="1" dur="indefinite" restart="never" nodeType="tmRoot"/>
      </p:par>
    </p:tnLst>
  </p:timing>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 Pop.thmx</Template>
  <TotalTime>80</TotalTime>
  <Words>1503</Words>
  <Application>Microsoft Office PowerPoint</Application>
  <PresentationFormat>On-screen Show (4:3)</PresentationFormat>
  <Paragraphs>104</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Calibri</vt:lpstr>
      <vt:lpstr>Gill Sans MT</vt:lpstr>
      <vt:lpstr>Times New Roman</vt:lpstr>
      <vt:lpstr>Wingdings</vt:lpstr>
      <vt:lpstr>Wingdings 3</vt:lpstr>
      <vt:lpstr>Urban Pop</vt:lpstr>
      <vt:lpstr>CRAF Position on WRC-19 Agenda Items Relevant to Radio Astronomy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FURTHER ISSUES FOR CRAF</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CRAF Position on WRC-19 Agenda Items Relevant to Radio Astronomy</dc:title>
  <dc:creator>Talayeh Hezareh</dc:creator>
  <cp:lastModifiedBy>Walker, Linda</cp:lastModifiedBy>
  <cp:revision>28</cp:revision>
  <dcterms:created xsi:type="dcterms:W3CDTF">2016-05-19T13:42:02Z</dcterms:created>
  <dcterms:modified xsi:type="dcterms:W3CDTF">2016-05-19T20:40:45Z</dcterms:modified>
</cp:coreProperties>
</file>