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8" r:id="rId2"/>
    <p:sldId id="262" r:id="rId3"/>
    <p:sldId id="260" r:id="rId4"/>
    <p:sldId id="272" r:id="rId5"/>
    <p:sldId id="261" r:id="rId6"/>
    <p:sldId id="264" r:id="rId7"/>
    <p:sldId id="271" r:id="rId8"/>
    <p:sldId id="265" r:id="rId9"/>
    <p:sldId id="283" r:id="rId10"/>
    <p:sldId id="266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C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56"/>
    <p:restoredTop sz="90746" autoAdjust="0"/>
  </p:normalViewPr>
  <p:slideViewPr>
    <p:cSldViewPr snapToGrid="0" snapToObjects="1">
      <p:cViewPr varScale="1">
        <p:scale>
          <a:sx n="69" d="100"/>
          <a:sy n="69" d="100"/>
        </p:scale>
        <p:origin x="2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E0DBF-54DE-4147-96AD-9EFE73BE7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22E7A-A9DF-8B40-804C-FFFCCD49B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64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22E7A-A9DF-8B40-804C-FFFCCD49BBF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54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5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03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6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3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6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77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3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6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68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475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181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B19AB-01E2-BD4F-B1D2-95A92BB1B69B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074D5-92FB-3D49-8352-D66085EF2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1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10-28 at 2.29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500" y="1930400"/>
            <a:ext cx="5461000" cy="29972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415898" y="2796326"/>
            <a:ext cx="231220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IUCAF</a:t>
            </a:r>
            <a:endParaRPr lang="en-US" sz="6600" b="1" cap="none" spc="0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IUCAF Activities - 2016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5458" y="534504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Harvey S Liszt, NRAO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Chair, IUCAF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64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3180"/>
            <a:ext cx="8229600" cy="1143000"/>
          </a:xfrm>
        </p:spPr>
        <p:txBody>
          <a:bodyPr/>
          <a:lstStyle/>
          <a:p>
            <a:r>
              <a:rPr lang="en-US" dirty="0" smtClean="0"/>
              <a:t>AI 1.15 LM &amp; FS 275 – 450 GHz</a:t>
            </a:r>
            <a:endParaRPr lang="en-US" dirty="0"/>
          </a:p>
        </p:txBody>
      </p:sp>
      <p:pic>
        <p:nvPicPr>
          <p:cNvPr id="7" name="Picture 6" descr="Screen Shot 2016-05-01 at 12.23.0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451" y="685383"/>
            <a:ext cx="7632073" cy="6184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57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3180"/>
            <a:ext cx="8229600" cy="1143000"/>
          </a:xfrm>
        </p:spPr>
        <p:txBody>
          <a:bodyPr/>
          <a:lstStyle/>
          <a:p>
            <a:r>
              <a:rPr lang="en-US" dirty="0" smtClean="0"/>
              <a:t>AI 1.15 LM &amp; FS 275 – 450 GHz</a:t>
            </a:r>
            <a:endParaRPr lang="en-US" dirty="0"/>
          </a:p>
        </p:txBody>
      </p:sp>
      <p:pic>
        <p:nvPicPr>
          <p:cNvPr id="4" name="Picture 3" descr="Screen Shot 2016-05-02 at 12.38.2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221" y="715081"/>
            <a:ext cx="6201829" cy="614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2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3180"/>
            <a:ext cx="8229600" cy="1143000"/>
          </a:xfrm>
        </p:spPr>
        <p:txBody>
          <a:bodyPr/>
          <a:lstStyle/>
          <a:p>
            <a:r>
              <a:rPr lang="en-US" dirty="0" smtClean="0"/>
              <a:t>AI 1.15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LM &amp;</a:t>
            </a:r>
            <a:r>
              <a:rPr lang="en-US" dirty="0" smtClean="0"/>
              <a:t> FS 275 – 450 GHz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18101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FS </a:t>
            </a:r>
            <a:r>
              <a:rPr lang="en-US" dirty="0" smtClean="0"/>
              <a:t>seeking multi-GHz wireless bandwidths  </a:t>
            </a:r>
            <a:endParaRPr lang="en-US" dirty="0"/>
          </a:p>
          <a:p>
            <a:pPr lvl="1"/>
            <a:r>
              <a:rPr lang="en-US" dirty="0" smtClean="0"/>
              <a:t>They do not see optical fiber as an option</a:t>
            </a:r>
          </a:p>
          <a:p>
            <a:pPr lvl="1"/>
            <a:r>
              <a:rPr lang="en-US" dirty="0" smtClean="0"/>
              <a:t>FS very territorial vis-à-vis other active services</a:t>
            </a:r>
            <a:endParaRPr lang="en-US" dirty="0"/>
          </a:p>
          <a:p>
            <a:pPr lvl="1"/>
            <a:r>
              <a:rPr lang="en-US" dirty="0"/>
              <a:t>WP 5C has </a:t>
            </a:r>
            <a:r>
              <a:rPr lang="en-US" dirty="0" smtClean="0"/>
              <a:t>draft </a:t>
            </a:r>
            <a:r>
              <a:rPr lang="en-US" dirty="0"/>
              <a:t>showing OOB emissions from 76-81 GHz car radar </a:t>
            </a:r>
            <a:r>
              <a:rPr lang="en-US" dirty="0" smtClean="0"/>
              <a:t>hurt urban FS 81-86 GHz links</a:t>
            </a:r>
          </a:p>
          <a:p>
            <a:pPr lvl="1"/>
            <a:endParaRPr lang="en-US" dirty="0"/>
          </a:p>
          <a:p>
            <a:r>
              <a:rPr lang="en-US" dirty="0"/>
              <a:t>FS and RAS </a:t>
            </a:r>
            <a:r>
              <a:rPr lang="en-US" dirty="0" smtClean="0"/>
              <a:t>now seem </a:t>
            </a:r>
            <a:r>
              <a:rPr lang="en-US" dirty="0"/>
              <a:t>to </a:t>
            </a:r>
            <a:r>
              <a:rPr lang="en-US" dirty="0" smtClean="0"/>
              <a:t>coexist  </a:t>
            </a:r>
            <a:endParaRPr lang="en-US" dirty="0"/>
          </a:p>
          <a:p>
            <a:pPr lvl="1"/>
            <a:r>
              <a:rPr lang="en-US" dirty="0"/>
              <a:t>Isolation of </a:t>
            </a:r>
            <a:r>
              <a:rPr lang="en-US" dirty="0" smtClean="0"/>
              <a:t>RAS stations</a:t>
            </a:r>
            <a:endParaRPr lang="en-US" dirty="0"/>
          </a:p>
          <a:p>
            <a:pPr lvl="1"/>
            <a:r>
              <a:rPr lang="en-US" dirty="0"/>
              <a:t>NTIA Coordination at 81 – 86 </a:t>
            </a:r>
            <a:r>
              <a:rPr lang="en-US" dirty="0" smtClean="0"/>
              <a:t>GHz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9321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3180"/>
            <a:ext cx="8229600" cy="1143000"/>
          </a:xfrm>
        </p:spPr>
        <p:txBody>
          <a:bodyPr/>
          <a:lstStyle/>
          <a:p>
            <a:r>
              <a:rPr lang="en-US" dirty="0" smtClean="0"/>
              <a:t>AI 1.15 LM </a:t>
            </a:r>
            <a:r>
              <a:rPr lang="en-US" dirty="0" smtClean="0">
                <a:solidFill>
                  <a:srgbClr val="000000"/>
                </a:solidFill>
              </a:rPr>
              <a:t>&amp; FS</a:t>
            </a:r>
            <a:r>
              <a:rPr lang="en-US" dirty="0" smtClean="0">
                <a:solidFill>
                  <a:srgbClr val="A6A6A6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275</a:t>
            </a:r>
            <a:r>
              <a:rPr lang="en-US" dirty="0" smtClean="0"/>
              <a:t> – 450 GHz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181014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Inclusion of two services, WP complicates this</a:t>
            </a:r>
          </a:p>
          <a:p>
            <a:pPr lvl="1"/>
            <a:r>
              <a:rPr lang="en-US" dirty="0" smtClean="0"/>
              <a:t>WP 5A, 5C maybe not trusted on their own</a:t>
            </a:r>
          </a:p>
          <a:p>
            <a:pPr lvl="1"/>
            <a:r>
              <a:rPr lang="en-US" dirty="0" smtClean="0"/>
              <a:t>WP 1A to accept and channel studies in/out</a:t>
            </a:r>
          </a:p>
          <a:p>
            <a:pPr lvl="2"/>
            <a:r>
              <a:rPr lang="en-US" dirty="0" smtClean="0"/>
              <a:t>WP 3x feed to propagation studies to 1A, none&gt;60 GHz</a:t>
            </a:r>
          </a:p>
          <a:p>
            <a:pPr lvl="3"/>
            <a:r>
              <a:rPr lang="en-US" dirty="0" smtClean="0"/>
              <a:t>The victim services also have to tell WP 3x their characteristics</a:t>
            </a:r>
          </a:p>
          <a:p>
            <a:pPr lvl="3"/>
            <a:r>
              <a:rPr lang="en-US" dirty="0" err="1" smtClean="0"/>
              <a:t>Eg</a:t>
            </a:r>
            <a:r>
              <a:rPr lang="en-US" dirty="0" smtClean="0"/>
              <a:t> RAS operates in low-opacity high-altitude environments</a:t>
            </a:r>
          </a:p>
          <a:p>
            <a:pPr lvl="2"/>
            <a:r>
              <a:rPr lang="en-US" dirty="0" smtClean="0"/>
              <a:t>WP 7x feed characteristics to 1A, receive 5A,C output for their own contributions to be fed back</a:t>
            </a:r>
          </a:p>
          <a:p>
            <a:pPr lvl="2"/>
            <a:r>
              <a:rPr lang="en-US" dirty="0"/>
              <a:t>WP </a:t>
            </a:r>
            <a:r>
              <a:rPr lang="en-US" dirty="0" smtClean="0"/>
              <a:t>5A, C define LM &amp; FS </a:t>
            </a:r>
            <a:r>
              <a:rPr lang="en-US" dirty="0"/>
              <a:t>apps, </a:t>
            </a:r>
            <a:r>
              <a:rPr lang="en-US" dirty="0" smtClean="0"/>
              <a:t>accept </a:t>
            </a:r>
            <a:r>
              <a:rPr lang="en-US" dirty="0"/>
              <a:t>victim info from 1A, </a:t>
            </a:r>
            <a:r>
              <a:rPr lang="en-US" dirty="0" smtClean="0"/>
              <a:t>study </a:t>
            </a:r>
            <a:r>
              <a:rPr lang="en-US" dirty="0"/>
              <a:t>compatibility, </a:t>
            </a:r>
            <a:r>
              <a:rPr lang="en-US" dirty="0" smtClean="0"/>
              <a:t>return output </a:t>
            </a:r>
            <a:r>
              <a:rPr lang="en-US" dirty="0"/>
              <a:t>to 1A  </a:t>
            </a:r>
          </a:p>
          <a:p>
            <a:pPr lvl="2"/>
            <a:endParaRPr lang="en-US" dirty="0" smtClean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80737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10-28 at 2.29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500" y="1930400"/>
            <a:ext cx="5461000" cy="29972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415898" y="2796326"/>
            <a:ext cx="231220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IUCAF</a:t>
            </a:r>
            <a:endParaRPr lang="en-US" sz="6600" b="1" cap="none" spc="0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2" descr="Screen Shot 2016-05-01 at 11.14.3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01081"/>
            <a:ext cx="9144000" cy="3779714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IUCAF.ORG </a:t>
            </a:r>
            <a:r>
              <a:rPr lang="en-US" dirty="0"/>
              <a:t>D</a:t>
            </a:r>
            <a:r>
              <a:rPr lang="en-US" dirty="0" smtClean="0"/>
              <a:t>escends </a:t>
            </a:r>
            <a:r>
              <a:rPr lang="en-US" dirty="0"/>
              <a:t>F</a:t>
            </a:r>
            <a:r>
              <a:rPr lang="en-US" dirty="0" smtClean="0"/>
              <a:t>rom UNESCO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98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IUCAF activities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/ WRC-19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May 23-25, Geneva, TG </a:t>
            </a:r>
            <a:r>
              <a:rPr lang="en-US" dirty="0"/>
              <a:t>5/</a:t>
            </a:r>
            <a:r>
              <a:rPr lang="en-US" dirty="0" smtClean="0"/>
              <a:t>1 (AI 1.13)</a:t>
            </a:r>
            <a:endParaRPr lang="en-US" dirty="0"/>
          </a:p>
          <a:p>
            <a:pPr lvl="1"/>
            <a:r>
              <a:rPr lang="en-US" dirty="0" err="1"/>
              <a:t>Wim</a:t>
            </a:r>
            <a:r>
              <a:rPr lang="en-US" dirty="0"/>
              <a:t> van </a:t>
            </a:r>
            <a:r>
              <a:rPr lang="en-US" dirty="0" err="1"/>
              <a:t>Driel</a:t>
            </a:r>
            <a:r>
              <a:rPr lang="en-US" dirty="0"/>
              <a:t> (CRAF chair) to attend </a:t>
            </a:r>
            <a:r>
              <a:rPr lang="en-US" dirty="0" smtClean="0"/>
              <a:t>on $ IUCAF </a:t>
            </a:r>
            <a:endParaRPr lang="en-US" dirty="0"/>
          </a:p>
          <a:p>
            <a:r>
              <a:rPr lang="en-US" dirty="0"/>
              <a:t>June 7</a:t>
            </a:r>
            <a:r>
              <a:rPr lang="en-US" dirty="0" smtClean="0"/>
              <a:t>-17, Mainz, SFCG-36 </a:t>
            </a:r>
            <a:r>
              <a:rPr lang="en-US" sz="1600" dirty="0" smtClean="0"/>
              <a:t>(Space Frequency Coordination Group)</a:t>
            </a:r>
          </a:p>
          <a:p>
            <a:pPr lvl="1"/>
            <a:r>
              <a:rPr lang="en-US" dirty="0" smtClean="0"/>
              <a:t>HSL &amp; CRAF frequency manager as IUCAF observers</a:t>
            </a:r>
          </a:p>
          <a:p>
            <a:pPr lvl="1"/>
            <a:r>
              <a:rPr lang="en-US" dirty="0" smtClean="0"/>
              <a:t>Initiate discussion to extend ITU-R Rec. RS.2066</a:t>
            </a:r>
            <a:endParaRPr lang="en-US" dirty="0"/>
          </a:p>
          <a:p>
            <a:pPr lvl="2"/>
            <a:r>
              <a:rPr lang="en-US" dirty="0" smtClean="0"/>
              <a:t>Future agreement to avoid illumination of RAS sites by some EESS (active) missions, SAR, </a:t>
            </a:r>
            <a:r>
              <a:rPr lang="en-US" dirty="0" err="1" smtClean="0"/>
              <a:t>etc</a:t>
            </a:r>
            <a:r>
              <a:rPr lang="en-US" dirty="0" smtClean="0"/>
              <a:t> in bands other than 9.6 GHz</a:t>
            </a:r>
          </a:p>
          <a:p>
            <a:r>
              <a:rPr lang="en-US" dirty="0" smtClean="0"/>
              <a:t>June 13–14 Geneva, Satellite Interference Symposium</a:t>
            </a:r>
          </a:p>
          <a:p>
            <a:pPr lvl="1"/>
            <a:r>
              <a:rPr lang="en-US" dirty="0" smtClean="0"/>
              <a:t>History GPS - GLONASS – Iridium – </a:t>
            </a:r>
            <a:r>
              <a:rPr lang="en-US" dirty="0" err="1" smtClean="0"/>
              <a:t>Cloudsat</a:t>
            </a:r>
            <a:r>
              <a:rPr lang="en-US" dirty="0" smtClean="0"/>
              <a:t> – Next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305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196159"/>
            <a:ext cx="7810500" cy="56618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GPS Block I vs Block II</a:t>
            </a:r>
            <a:br>
              <a:rPr lang="en-US" dirty="0" smtClean="0"/>
            </a:br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en-US" sz="3600" dirty="0" err="1" smtClean="0">
                <a:solidFill>
                  <a:schemeClr val="bg1">
                    <a:lumMod val="65000"/>
                  </a:schemeClr>
                </a:solidFill>
              </a:rPr>
              <a:t>Ponsonby</a:t>
            </a:r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</a:rPr>
              <a:t> 1991, J. </a:t>
            </a:r>
            <a:r>
              <a:rPr lang="en-US" sz="3600" dirty="0" err="1" smtClean="0">
                <a:solidFill>
                  <a:schemeClr val="bg1">
                    <a:lumMod val="65000"/>
                  </a:schemeClr>
                </a:solidFill>
              </a:rPr>
              <a:t>Nav</a:t>
            </a:r>
            <a:r>
              <a:rPr lang="en-US" sz="3600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21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IUCAF activities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/ WRC-19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October 17-20, Socorro, RFI 2016</a:t>
            </a:r>
            <a:endParaRPr lang="en-US" dirty="0"/>
          </a:p>
          <a:p>
            <a:pPr lvl="1"/>
            <a:r>
              <a:rPr lang="en-US" dirty="0" smtClean="0"/>
              <a:t>IUCAF providing $2500 support  </a:t>
            </a:r>
            <a:endParaRPr lang="en-US" dirty="0"/>
          </a:p>
          <a:p>
            <a:r>
              <a:rPr lang="en-US" dirty="0" smtClean="0"/>
              <a:t>October 24-28, Geneva, WP 7D</a:t>
            </a:r>
          </a:p>
          <a:p>
            <a:pPr lvl="1"/>
            <a:r>
              <a:rPr lang="en-US" dirty="0" smtClean="0"/>
              <a:t>Fate of IUCAF-originated passive band protection </a:t>
            </a:r>
          </a:p>
          <a:p>
            <a:r>
              <a:rPr lang="en-US" dirty="0"/>
              <a:t>November 7-18</a:t>
            </a:r>
            <a:r>
              <a:rPr lang="en-US" dirty="0" smtClean="0"/>
              <a:t>, Geneva, WP 5A,B,C</a:t>
            </a:r>
          </a:p>
          <a:p>
            <a:pPr lvl="1"/>
            <a:r>
              <a:rPr lang="en-US" dirty="0" smtClean="0"/>
              <a:t>AI 1.8 GMDSS,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1.10 GADSS, 1.11 Railway,</a:t>
            </a:r>
            <a:r>
              <a:rPr lang="en-US" dirty="0" smtClean="0"/>
              <a:t> 1.12 ITS, 1.13 IMT, 1.14 HAPS, 1.15 LM/FS 275-450 GHz</a:t>
            </a:r>
          </a:p>
          <a:p>
            <a:r>
              <a:rPr lang="en-US" dirty="0" smtClean="0"/>
              <a:t>November 22-30, Geneva WP 1A,B,C</a:t>
            </a:r>
          </a:p>
          <a:p>
            <a:pPr lvl="1"/>
            <a:r>
              <a:rPr lang="en-US" dirty="0" smtClean="0"/>
              <a:t>AI 1.15, 275 – 450 GHz LM &amp; FS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492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6A6A6"/>
                </a:solidFill>
              </a:rPr>
              <a:t>IUCAF activities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/ </a:t>
            </a:r>
            <a:r>
              <a:rPr lang="en-US" dirty="0" smtClean="0"/>
              <a:t>WRC-19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AI 1.8 Global Maritime Disaster Safety System</a:t>
            </a:r>
          </a:p>
          <a:p>
            <a:pPr lvl="1"/>
            <a:r>
              <a:rPr lang="en-US" dirty="0" smtClean="0"/>
              <a:t>Iridium wishes to enter, compete w/Inmarsat</a:t>
            </a:r>
          </a:p>
          <a:p>
            <a:pPr lvl="2"/>
            <a:r>
              <a:rPr lang="en-US" dirty="0" smtClean="0"/>
              <a:t>Their adjacent band interference is an issue, 1.6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23.6 </a:t>
            </a:r>
            <a:r>
              <a:rPr lang="en-US" dirty="0" smtClean="0"/>
              <a:t>GHz</a:t>
            </a:r>
          </a:p>
          <a:p>
            <a:pPr lvl="2"/>
            <a:r>
              <a:rPr lang="en-US" dirty="0" smtClean="0"/>
              <a:t>We worry that their operations &amp; RFI would be privileged</a:t>
            </a:r>
          </a:p>
          <a:p>
            <a:pPr lvl="2"/>
            <a:r>
              <a:rPr lang="en-US" dirty="0" smtClean="0"/>
              <a:t>This system is used ~3 times per day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 smtClean="0"/>
              <a:t>AI 1.10 GADSS, AI 1.11 Railway comm. systems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AI 1.12 ITS (Intelligent transport systems)</a:t>
            </a:r>
          </a:p>
          <a:p>
            <a:pPr lvl="1"/>
            <a:r>
              <a:rPr lang="en-US" dirty="0" smtClean="0"/>
              <a:t>V2V, V2X bands at issue (~6 GHz in US now) – is LM</a:t>
            </a:r>
          </a:p>
          <a:p>
            <a:pPr lvl="1"/>
            <a:r>
              <a:rPr lang="en-US" dirty="0" smtClean="0"/>
              <a:t>Short range applications but very ubiquitous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681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6A6A6"/>
                </a:solidFill>
              </a:rPr>
              <a:t>IUCAF activities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/ </a:t>
            </a:r>
            <a:r>
              <a:rPr lang="en-US" dirty="0" smtClean="0"/>
              <a:t>WRC-19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AI 1.13 IMT (International Mobile Telecom)</a:t>
            </a:r>
          </a:p>
          <a:p>
            <a:pPr lvl="1"/>
            <a:r>
              <a:rPr lang="en-US" dirty="0" smtClean="0"/>
              <a:t>THE big deal, identify new bands 24 - 86 GHz</a:t>
            </a:r>
          </a:p>
          <a:p>
            <a:pPr lvl="2"/>
            <a:r>
              <a:rPr lang="en-US" dirty="0" smtClean="0"/>
              <a:t>TG 5/1, </a:t>
            </a:r>
            <a:r>
              <a:rPr lang="en-US" dirty="0" err="1" smtClean="0"/>
              <a:t>Wim</a:t>
            </a:r>
            <a:r>
              <a:rPr lang="en-US" dirty="0" smtClean="0"/>
              <a:t> to cover this, CRAF to do </a:t>
            </a:r>
            <a:r>
              <a:rPr lang="en-US" dirty="0"/>
              <a:t>s</a:t>
            </a:r>
            <a:r>
              <a:rPr lang="en-US" dirty="0" smtClean="0"/>
              <a:t>tudies</a:t>
            </a:r>
          </a:p>
          <a:p>
            <a:pPr lvl="2"/>
            <a:r>
              <a:rPr lang="en-US" dirty="0" smtClean="0"/>
              <a:t>FCC trying to get way out in front of this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AI 1.14 HAPS (High altitude platform systems)</a:t>
            </a:r>
            <a:endParaRPr lang="en-US" dirty="0"/>
          </a:p>
          <a:p>
            <a:pPr lvl="1"/>
            <a:r>
              <a:rPr lang="en-US" dirty="0" smtClean="0"/>
              <a:t>Google Loon (aerostats)</a:t>
            </a:r>
          </a:p>
          <a:p>
            <a:pPr lvl="1"/>
            <a:r>
              <a:rPr lang="en-US" dirty="0" smtClean="0"/>
              <a:t>Uses existing FS allocations but FS links not generally at 35,000 </a:t>
            </a:r>
            <a:r>
              <a:rPr lang="en-US" dirty="0" err="1" smtClean="0"/>
              <a:t>ft</a:t>
            </a:r>
            <a:endParaRPr lang="en-US" dirty="0" smtClean="0"/>
          </a:p>
          <a:p>
            <a:pPr lvl="1"/>
            <a:r>
              <a:rPr lang="en-US" dirty="0" smtClean="0"/>
              <a:t>WP 7D not listed as concerned</a:t>
            </a:r>
          </a:p>
          <a:p>
            <a:pPr lvl="1"/>
            <a:endParaRPr lang="en-US" dirty="0"/>
          </a:p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8518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6A6A6"/>
                </a:solidFill>
              </a:rPr>
              <a:t>IUCAF activities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/ </a:t>
            </a:r>
            <a:r>
              <a:rPr lang="en-US" dirty="0" smtClean="0"/>
              <a:t>WRC-19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AI 1.15 FS and LM 275-450 GHz</a:t>
            </a:r>
          </a:p>
          <a:p>
            <a:pPr lvl="1"/>
            <a:r>
              <a:rPr lang="en-US" dirty="0" smtClean="0"/>
              <a:t>FS is microwave data backhaul, very low error rate</a:t>
            </a:r>
          </a:p>
          <a:p>
            <a:pPr lvl="1"/>
            <a:r>
              <a:rPr lang="en-US" dirty="0" smtClean="0"/>
              <a:t>Land mobile seems to be whatever it says it is, but can’t be IMT (normally done by WP 5D).  </a:t>
            </a:r>
          </a:p>
          <a:p>
            <a:pPr lvl="2"/>
            <a:r>
              <a:rPr lang="en-US" dirty="0" smtClean="0"/>
              <a:t>For instance, LM in WP 5A supplied </a:t>
            </a:r>
            <a:r>
              <a:rPr lang="en-US" dirty="0" smtClean="0">
                <a:latin typeface="Symbol" charset="2"/>
                <a:cs typeface="Symbol" charset="2"/>
              </a:rPr>
              <a:t>l</a:t>
            </a:r>
            <a:r>
              <a:rPr lang="en-US" dirty="0" smtClean="0"/>
              <a:t>4mm car radar characteristics to WP 5B for AI 1.18 (WRC-15)</a:t>
            </a:r>
          </a:p>
          <a:p>
            <a:pPr lvl="2"/>
            <a:r>
              <a:rPr lang="en-US" dirty="0" smtClean="0"/>
              <a:t>LM is heavily into ITS - V2V, V2X</a:t>
            </a:r>
            <a:endParaRPr lang="en-US" dirty="0"/>
          </a:p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32369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complicated AI 1.15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750" y="1600200"/>
            <a:ext cx="7082500" cy="4525963"/>
          </a:xfrm>
        </p:spPr>
      </p:pic>
    </p:spTree>
    <p:extLst>
      <p:ext uri="{BB962C8B-B14F-4D97-AF65-F5344CB8AC3E}">
        <p14:creationId xmlns:p14="http://schemas.microsoft.com/office/powerpoint/2010/main" val="631839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5838</TotalTime>
  <Words>629</Words>
  <Application>Microsoft Office PowerPoint</Application>
  <PresentationFormat>On-screen Show (4:3)</PresentationFormat>
  <Paragraphs>75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Symbol</vt:lpstr>
      <vt:lpstr>Office Theme</vt:lpstr>
      <vt:lpstr>PowerPoint Presentation</vt:lpstr>
      <vt:lpstr>PowerPoint Presentation</vt:lpstr>
      <vt:lpstr>IUCAF activities / WRC-19</vt:lpstr>
      <vt:lpstr>GPS Block I vs Block II (Ponsonby 1991, J. Nav)</vt:lpstr>
      <vt:lpstr>IUCAF activities / WRC-19</vt:lpstr>
      <vt:lpstr>IUCAF activities / WRC-19</vt:lpstr>
      <vt:lpstr>IUCAF activities / WRC-19</vt:lpstr>
      <vt:lpstr>IUCAF activities / WRC-19</vt:lpstr>
      <vt:lpstr>The complicated AI 1.15</vt:lpstr>
      <vt:lpstr>AI 1.15 LM &amp; FS 275 – 450 GHz</vt:lpstr>
      <vt:lpstr>AI 1.15 LM &amp; FS 275 – 450 GHz</vt:lpstr>
      <vt:lpstr>AI 1.15 LM &amp; FS 275 – 450 GHz</vt:lpstr>
      <vt:lpstr>AI 1.15 LM &amp; FS 275 – 450 GHz</vt:lpstr>
    </vt:vector>
  </TitlesOfParts>
  <Company>NRAO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Harvey Liszt</dc:creator>
  <cp:lastModifiedBy>Walker, Linda</cp:lastModifiedBy>
  <cp:revision>55</cp:revision>
  <cp:lastPrinted>2015-10-28T18:38:41Z</cp:lastPrinted>
  <dcterms:created xsi:type="dcterms:W3CDTF">2015-10-28T17:54:21Z</dcterms:created>
  <dcterms:modified xsi:type="dcterms:W3CDTF">2016-05-19T20:24:13Z</dcterms:modified>
</cp:coreProperties>
</file>