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 id="2147483654" r:id="rId2"/>
  </p:sldMasterIdLst>
  <p:notesMasterIdLst>
    <p:notesMasterId r:id="rId33"/>
  </p:notesMasterIdLst>
  <p:handoutMasterIdLst>
    <p:handoutMasterId r:id="rId34"/>
  </p:handoutMasterIdLst>
  <p:sldIdLst>
    <p:sldId id="285" r:id="rId3"/>
    <p:sldId id="289" r:id="rId4"/>
    <p:sldId id="257" r:id="rId5"/>
    <p:sldId id="287" r:id="rId6"/>
    <p:sldId id="288" r:id="rId7"/>
    <p:sldId id="290" r:id="rId8"/>
    <p:sldId id="291" r:id="rId9"/>
    <p:sldId id="292" r:id="rId10"/>
    <p:sldId id="293" r:id="rId11"/>
    <p:sldId id="259" r:id="rId12"/>
    <p:sldId id="276" r:id="rId13"/>
    <p:sldId id="283" r:id="rId14"/>
    <p:sldId id="269" r:id="rId15"/>
    <p:sldId id="284" r:id="rId16"/>
    <p:sldId id="274" r:id="rId17"/>
    <p:sldId id="263"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272" r:id="rId32"/>
  </p:sldIdLst>
  <p:sldSz cx="9144000" cy="6858000" type="screen4x3"/>
  <p:notesSz cx="7023100"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Ivan Navarro" initials="IRN"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A00FDB-9B30-4961-933A-870B5918662C}">
  <a:tblStyle styleId="{8BA00FDB-9B30-4961-933A-870B5918662C}" styleName="Table_0">
    <a:wholeTbl>
      <a:tcTxStyle b="off" i="off">
        <a:font>
          <a:latin typeface=""/>
          <a:ea typeface=""/>
          <a:cs typeface=""/>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
          <a:ea typeface=""/>
          <a:cs typeface=""/>
        </a:font>
        <a:schemeClr val="lt1"/>
      </a:tcTxStyle>
      <a:tcStyle>
        <a:tcBdr/>
        <a:fill>
          <a:solidFill>
            <a:schemeClr val="accent1"/>
          </a:solidFill>
        </a:fill>
      </a:tcStyle>
    </a:lastCol>
    <a:firstCol>
      <a:tcTxStyle b="on" i="off">
        <a:font>
          <a:latin typeface=""/>
          <a:ea typeface=""/>
          <a:cs typeface=""/>
        </a:font>
        <a:schemeClr val="lt1"/>
      </a:tcTxStyle>
      <a:tcStyle>
        <a:tcBdr/>
        <a:fill>
          <a:solidFill>
            <a:schemeClr val="accent1"/>
          </a:solidFill>
        </a:fill>
      </a:tcStyle>
    </a:firstCol>
    <a:lastRow>
      <a:tcTxStyle b="on" i="off">
        <a:font>
          <a:latin typeface=""/>
          <a:ea typeface=""/>
          <a:cs typeface=""/>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
          <a:ea typeface=""/>
          <a:cs typeface=""/>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4686" autoAdjust="0"/>
  </p:normalViewPr>
  <p:slideViewPr>
    <p:cSldViewPr snapToGrid="0">
      <p:cViewPr varScale="1">
        <p:scale>
          <a:sx n="72" d="100"/>
          <a:sy n="72" d="100"/>
        </p:scale>
        <p:origin x="696" y="54"/>
      </p:cViewPr>
      <p:guideLst>
        <p:guide orient="horz" pos="2160"/>
        <p:guide pos="2880"/>
      </p:guideLst>
    </p:cSldViewPr>
  </p:slideViewPr>
  <p:notesTextViewPr>
    <p:cViewPr>
      <p:scale>
        <a:sx n="1" d="1"/>
        <a:sy n="1" d="1"/>
      </p:scale>
      <p:origin x="0" y="0"/>
    </p:cViewPr>
  </p:notesTextViewPr>
  <p:sorterViewPr>
    <p:cViewPr>
      <p:scale>
        <a:sx n="130" d="100"/>
        <a:sy n="130" d="100"/>
      </p:scale>
      <p:origin x="0" y="-4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8018308-0227-4EEB-B2BA-D2583CD5F54C}" type="datetimeFigureOut">
              <a:rPr lang="en-US" smtClean="0"/>
              <a:t>5/19/2016</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B79DEA2-706B-4A98-95E7-511C5967351D}" type="slidenum">
              <a:rPr lang="en-US" smtClean="0"/>
              <a:t>‹#›</a:t>
            </a:fld>
            <a:endParaRPr lang="en-US" dirty="0"/>
          </a:p>
        </p:txBody>
      </p:sp>
    </p:spTree>
    <p:extLst>
      <p:ext uri="{BB962C8B-B14F-4D97-AF65-F5344CB8AC3E}">
        <p14:creationId xmlns:p14="http://schemas.microsoft.com/office/powerpoint/2010/main" val="1222099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43978" cy="465773"/>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977530" y="0"/>
            <a:ext cx="3043978" cy="465773"/>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84275" y="698500"/>
            <a:ext cx="4654549"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2945" y="4422458"/>
            <a:ext cx="5617208" cy="418877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41738"/>
            <a:ext cx="3043978" cy="465773"/>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977530" y="8841738"/>
            <a:ext cx="3043978" cy="465773"/>
          </a:xfrm>
          <a:prstGeom prst="rect">
            <a:avLst/>
          </a:prstGeom>
          <a:noFill/>
          <a:ln>
            <a:noFill/>
          </a:ln>
        </p:spPr>
        <p:txBody>
          <a:bodyPr lIns="91575" tIns="45775" rIns="91575" bIns="45775"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dirty="0"/>
          </a:p>
        </p:txBody>
      </p:sp>
    </p:spTree>
    <p:extLst>
      <p:ext uri="{BB962C8B-B14F-4D97-AF65-F5344CB8AC3E}">
        <p14:creationId xmlns:p14="http://schemas.microsoft.com/office/powerpoint/2010/main" val="26053041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8273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0" name="Shape 310"/>
          <p:cNvSpPr txBox="1">
            <a:spLocks noGrp="1"/>
          </p:cNvSpPr>
          <p:nvPr>
            <p:ph type="body" idx="1"/>
          </p:nvPr>
        </p:nvSpPr>
        <p:spPr>
          <a:xfrm>
            <a:off x="702945" y="4422458"/>
            <a:ext cx="5617208" cy="418877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is a partial list of known Federal users who have satellite receiving systems.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Some of the ones we have not discussed include NOAA’s National Ocean Service, who operate tidal gages for ship clearance and water depth in all major US ports. Large ships must know if they will clear bridges across harbor entries, or if the water depth is sufficient for them to avoid grounding. NOS has receivers in Chesapeake VA and Seattle WA obtaining DCS data.</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NASA receives GVAR data at the Johnson Spaceflight Center to support Manned spaceflight operations.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We are certain that this list is incomplete.</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As a spectrum management office, we have a very difficult time identifying each and every organization within our agency that has independently procured receiving equipment for this spectrum or that use products which are derived from data to be received in this band.</a:t>
            </a:r>
          </a:p>
        </p:txBody>
      </p:sp>
      <p:sp>
        <p:nvSpPr>
          <p:cNvPr id="311" name="Shape 311"/>
          <p:cNvSpPr txBox="1">
            <a:spLocks noGrp="1"/>
          </p:cNvSpPr>
          <p:nvPr>
            <p:ph type="sldNum" idx="12"/>
          </p:nvPr>
        </p:nvSpPr>
        <p:spPr>
          <a:xfrm>
            <a:off x="3977530" y="8841738"/>
            <a:ext cx="3043978" cy="465773"/>
          </a:xfrm>
          <a:prstGeom prst="rect">
            <a:avLst/>
          </a:prstGeom>
          <a:noFill/>
          <a:ln>
            <a:noFill/>
          </a:ln>
        </p:spPr>
        <p:txBody>
          <a:bodyPr lIns="91575" tIns="45775" rIns="91575" bIns="457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86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2945" y="4422458"/>
            <a:ext cx="5617208" cy="4188777"/>
          </a:xfrm>
          <a:prstGeom prst="rect">
            <a:avLst/>
          </a:prstGeom>
          <a:noFill/>
          <a:ln>
            <a:noFill/>
          </a:ln>
        </p:spPr>
        <p:txBody>
          <a:bodyPr lIns="91575" tIns="45775" rIns="91575" bIns="45775"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As we have discussed in previous slides, non-Federal users directly benefit from Federal products derived from data received in 1675-1695 MHz.</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However, other industry segments benefit from both Federal and private sector weather enterprise products.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U.S. maritime transportation system carries 95 percent of U.S. Foreign Trade. Data from GOES-R, for broad ocean areas. The full resolution GOES-R data is available via Direct Broadcast to Federal and private meteorology users creating weather products, and the harbor clearance depth for once they arrive or depart from a US port is via DCS.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Inaccuracies in GPS positioning, due to degradation from solar events, may be predicted by use of Space Weather data from GOES/GOES-R.</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State, Local and Private Emergency Managers use this spectrum for relay of near-real time weather information, which is received throughout the United States.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977530" y="8841738"/>
            <a:ext cx="3043978" cy="465773"/>
          </a:xfrm>
          <a:prstGeom prst="rect">
            <a:avLst/>
          </a:prstGeom>
          <a:noFill/>
          <a:ln>
            <a:noFill/>
          </a:ln>
        </p:spPr>
        <p:txBody>
          <a:bodyPr lIns="91575" tIns="45775" rIns="91575" bIns="457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1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702945" y="4422458"/>
            <a:ext cx="5617208" cy="4188777"/>
          </a:xfrm>
          <a:prstGeom prst="rect">
            <a:avLst/>
          </a:prstGeom>
        </p:spPr>
        <p:txBody>
          <a:bodyPr lIns="91425" tIns="91425" rIns="91425" bIns="91425" anchor="t" anchorCtr="0">
            <a:noAutofit/>
          </a:bodyPr>
          <a:lstStyle/>
          <a:p>
            <a:pPr>
              <a:spcBef>
                <a:spcPts val="0"/>
              </a:spcBef>
              <a:buNone/>
            </a:pPr>
            <a:endParaRPr dirty="0"/>
          </a:p>
        </p:txBody>
      </p:sp>
      <p:sp>
        <p:nvSpPr>
          <p:cNvPr id="295" name="Shape 2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1869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47887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702945" y="4422458"/>
            <a:ext cx="5617208" cy="4188777"/>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977530" y="8841738"/>
            <a:ext cx="3043978" cy="465773"/>
          </a:xfrm>
          <a:prstGeom prst="rect">
            <a:avLst/>
          </a:prstGeom>
          <a:noFill/>
          <a:ln>
            <a:noFill/>
          </a:ln>
        </p:spPr>
        <p:txBody>
          <a:bodyPr lIns="91575" tIns="45775" rIns="91575" bIns="457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38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3800" y="700088"/>
            <a:ext cx="4652963"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66A94D-C181-46BB-896C-A16F1B32B475}" type="slidenum">
              <a:rPr lang="en-US" smtClean="0"/>
              <a:pPr/>
              <a:t>5</a:t>
            </a:fld>
            <a:endParaRPr lang="en-US" dirty="0"/>
          </a:p>
        </p:txBody>
      </p:sp>
    </p:spTree>
    <p:extLst>
      <p:ext uri="{BB962C8B-B14F-4D97-AF65-F5344CB8AC3E}">
        <p14:creationId xmlns:p14="http://schemas.microsoft.com/office/powerpoint/2010/main" val="42396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702945" y="4422457"/>
            <a:ext cx="5617208" cy="4323899"/>
          </a:xfrm>
          <a:prstGeom prst="rect">
            <a:avLst/>
          </a:prstGeom>
          <a:noFill/>
          <a:ln>
            <a:noFill/>
          </a:ln>
        </p:spPr>
        <p:txBody>
          <a:bodyPr lIns="91575" tIns="45775" rIns="91575" bIns="45775" anchor="t" anchorCtr="0">
            <a:noAutofit/>
          </a:bodyPr>
          <a:lstStyle/>
          <a:p>
            <a:pPr marL="0" marR="0" lvl="0" indent="0" algn="l" rtl="0">
              <a:spcBef>
                <a:spcPts val="0"/>
              </a:spcBef>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56" name="Shape 156"/>
          <p:cNvSpPr txBox="1">
            <a:spLocks noGrp="1"/>
          </p:cNvSpPr>
          <p:nvPr>
            <p:ph type="sldNum" idx="12"/>
          </p:nvPr>
        </p:nvSpPr>
        <p:spPr>
          <a:xfrm>
            <a:off x="3977530" y="8841738"/>
            <a:ext cx="3043978" cy="465773"/>
          </a:xfrm>
          <a:prstGeom prst="rect">
            <a:avLst/>
          </a:prstGeom>
          <a:noFill/>
          <a:ln>
            <a:noFill/>
          </a:ln>
        </p:spPr>
        <p:txBody>
          <a:bodyPr lIns="91575" tIns="45775" rIns="91575" bIns="457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2058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D917C-4041-447B-A9E4-54A7F00F9B1F}" type="slidenum">
              <a:rPr lang="en-US" smtClean="0"/>
              <a:t>11</a:t>
            </a:fld>
            <a:endParaRPr lang="en-US" dirty="0"/>
          </a:p>
        </p:txBody>
      </p:sp>
    </p:spTree>
    <p:extLst>
      <p:ext uri="{BB962C8B-B14F-4D97-AF65-F5344CB8AC3E}">
        <p14:creationId xmlns:p14="http://schemas.microsoft.com/office/powerpoint/2010/main" val="315131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Graphic shows GOES-R with raw data into Wallops and Fairmont being calibrated, then immediately rebroadcast via both satellites to Federal and Non-Federal users.</a:t>
            </a:r>
          </a:p>
          <a:p>
            <a:r>
              <a:rPr lang="en-US" dirty="0" smtClean="0"/>
              <a:t>Seven NWS sites use Direct Broadcast near-real time reception for either primary data reception method, or for data availability or data latency where other methods are inadequate. </a:t>
            </a:r>
          </a:p>
          <a:p>
            <a:endParaRPr lang="en-US" dirty="0"/>
          </a:p>
          <a:p>
            <a:r>
              <a:rPr lang="en-US" dirty="0" smtClean="0"/>
              <a:t>Space Weather data which has a stressing latency requirement of 10 seconds from reception to end user warning delivery is in 1675-1695 MHz.</a:t>
            </a:r>
          </a:p>
          <a:p>
            <a:endParaRPr lang="en-US" dirty="0"/>
          </a:p>
          <a:p>
            <a:r>
              <a:rPr lang="en-US" dirty="0" smtClean="0"/>
              <a:t>Also more than 30,000 hydrologic and environmental sensors are relayed via 1675-1680 MHz to Federal, State &amp; Local sites for flood warning, hydroelectric dam control, tsunami warning, water reservoir, stream and river monitoring, seismic, tidal gages and environmental use. Over 90% of the source data for flood warnings in the US pass through this spectrum in near-real time. </a:t>
            </a:r>
          </a:p>
          <a:p>
            <a:endParaRPr lang="en-US" dirty="0"/>
          </a:p>
          <a:p>
            <a:r>
              <a:rPr lang="en-US" dirty="0" smtClean="0"/>
              <a:t>Thousands of private sector users receive near real time NOAA weather data, intended primarily for Emergency Managers, at 1694.1 MHz. Some communities directly trigger audible warning sirens from the Emergency Managers Weather Information Network.</a:t>
            </a:r>
          </a:p>
          <a:p>
            <a:endParaRPr lang="en-US" dirty="0"/>
          </a:p>
          <a:p>
            <a:r>
              <a:rPr lang="en-US" dirty="0" smtClean="0"/>
              <a:t>The three columns of data shown reflect some of the NOAA-Federal, other-Federal and non-Federal industry segments that receive data or (products generated from this data) in the 1675-1695 MHz to support their efforts.</a:t>
            </a:r>
          </a:p>
          <a:p>
            <a:endParaRPr lang="en-US" dirty="0"/>
          </a:p>
          <a:p>
            <a:r>
              <a:rPr lang="en-US" dirty="0" smtClean="0"/>
              <a:t>This data is received continuously 24/7/365.</a:t>
            </a:r>
            <a:endParaRPr lang="en-US" dirty="0"/>
          </a:p>
        </p:txBody>
      </p:sp>
      <p:sp>
        <p:nvSpPr>
          <p:cNvPr id="4" name="Slide Number Placeholder 3"/>
          <p:cNvSpPr>
            <a:spLocks noGrp="1"/>
          </p:cNvSpPr>
          <p:nvPr>
            <p:ph type="sldNum" sz="quarter" idx="10"/>
          </p:nvPr>
        </p:nvSpPr>
        <p:spPr/>
        <p:txBody>
          <a:bodyPr/>
          <a:lstStyle/>
          <a:p>
            <a:fld id="{2ED3A1C6-4581-4872-BD01-7559FE4444FA}" type="slidenum">
              <a:rPr lang="en-US" smtClean="0"/>
              <a:pPr/>
              <a:t>12</a:t>
            </a:fld>
            <a:endParaRPr lang="en-US" dirty="0"/>
          </a:p>
        </p:txBody>
      </p:sp>
    </p:spTree>
    <p:extLst>
      <p:ext uri="{BB962C8B-B14F-4D97-AF65-F5344CB8AC3E}">
        <p14:creationId xmlns:p14="http://schemas.microsoft.com/office/powerpoint/2010/main" val="65439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2945" y="4422458"/>
            <a:ext cx="5617208" cy="4188777"/>
          </a:xfrm>
          <a:prstGeom prst="rect">
            <a:avLst/>
          </a:prstGeom>
        </p:spPr>
        <p:txBody>
          <a:bodyPr lIns="91425" tIns="91425" rIns="91425" bIns="91425" anchor="t" anchorCtr="0">
            <a:noAutofit/>
          </a:bodyPr>
          <a:lstStyle/>
          <a:p>
            <a:pPr>
              <a:spcBef>
                <a:spcPts val="0"/>
              </a:spcBef>
              <a:buNone/>
            </a:pPr>
            <a:endParaRPr dirty="0"/>
          </a:p>
        </p:txBody>
      </p:sp>
      <p:sp>
        <p:nvSpPr>
          <p:cNvPr id="272" name="Shape 27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5686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2945" y="4422458"/>
            <a:ext cx="5617208" cy="4188777"/>
          </a:xfrm>
          <a:prstGeom prst="rect">
            <a:avLst/>
          </a:prstGeom>
        </p:spPr>
        <p:txBody>
          <a:bodyPr lIns="91425" tIns="91425" rIns="91425" bIns="91425" anchor="t" anchorCtr="0">
            <a:noAutofit/>
          </a:bodyPr>
          <a:lstStyle/>
          <a:p>
            <a:pPr>
              <a:spcBef>
                <a:spcPts val="0"/>
              </a:spcBef>
              <a:buNone/>
            </a:pPr>
            <a:endParaRPr dirty="0"/>
          </a:p>
        </p:txBody>
      </p:sp>
      <p:sp>
        <p:nvSpPr>
          <p:cNvPr id="272" name="Shape 27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56863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cxnSp>
        <p:nvCxnSpPr>
          <p:cNvPr id="13" name="Shape 13"/>
          <p:cNvCxnSpPr/>
          <p:nvPr/>
        </p:nvCxnSpPr>
        <p:spPr>
          <a:xfrm>
            <a:off x="228600" y="1524000"/>
            <a:ext cx="8686800" cy="0"/>
          </a:xfrm>
          <a:prstGeom prst="straightConnector1">
            <a:avLst/>
          </a:prstGeom>
          <a:noFill/>
          <a:ln w="57150" cap="flat">
            <a:solidFill>
              <a:srgbClr val="FF3300"/>
            </a:solidFill>
            <a:prstDash val="solid"/>
            <a:round/>
            <a:headEnd type="none" w="med" len="med"/>
            <a:tailEnd type="none" w="med" len="med"/>
          </a:ln>
        </p:spPr>
      </p:cxnSp>
      <p:pic>
        <p:nvPicPr>
          <p:cNvPr id="14" name="Shape 14"/>
          <p:cNvPicPr preferRelativeResize="0"/>
          <p:nvPr/>
        </p:nvPicPr>
        <p:blipFill rotWithShape="1">
          <a:blip r:embed="rId2">
            <a:alphaModFix/>
          </a:blip>
          <a:srcRect/>
          <a:stretch/>
        </p:blipFill>
        <p:spPr>
          <a:xfrm>
            <a:off x="228600" y="228600"/>
            <a:ext cx="1176338" cy="1177924"/>
          </a:xfrm>
          <a:prstGeom prst="rect">
            <a:avLst/>
          </a:prstGeom>
          <a:noFill/>
          <a:ln>
            <a:noFill/>
          </a:ln>
        </p:spPr>
      </p:pic>
      <p:pic>
        <p:nvPicPr>
          <p:cNvPr id="15" name="Shape 15"/>
          <p:cNvPicPr preferRelativeResize="0"/>
          <p:nvPr/>
        </p:nvPicPr>
        <p:blipFill rotWithShape="1">
          <a:blip r:embed="rId3">
            <a:alphaModFix/>
          </a:blip>
          <a:srcRect/>
          <a:stretch/>
        </p:blipFill>
        <p:spPr>
          <a:xfrm>
            <a:off x="7696200" y="228600"/>
            <a:ext cx="1219199" cy="1212850"/>
          </a:xfrm>
          <a:prstGeom prst="rect">
            <a:avLst/>
          </a:prstGeom>
          <a:noFill/>
          <a:ln>
            <a:noFill/>
          </a:ln>
        </p:spPr>
      </p:pic>
      <p:sp>
        <p:nvSpPr>
          <p:cNvPr id="16" name="Shape 16"/>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1"/>
          </p:nvPr>
        </p:nvSpPr>
        <p:spPr>
          <a:xfrm>
            <a:off x="685800" y="1676400"/>
            <a:ext cx="7772400" cy="4419599"/>
          </a:xfrm>
          <a:prstGeom prst="rect">
            <a:avLst/>
          </a:prstGeom>
          <a:noFill/>
          <a:ln>
            <a:noFill/>
          </a:ln>
        </p:spPr>
        <p:txBody>
          <a:bodyPr lIns="91425" tIns="91425" rIns="91425" bIns="91425" anchor="t" anchorCtr="0"/>
          <a:lstStyle>
            <a:lvl1pPr marL="342900" indent="-165100" algn="l" rtl="0">
              <a:spcBef>
                <a:spcPts val="560"/>
              </a:spcBef>
              <a:spcAft>
                <a:spcPts val="0"/>
              </a:spcAft>
              <a:buClr>
                <a:srgbClr val="002060"/>
              </a:buClr>
              <a:buChar char="•"/>
              <a:defRPr/>
            </a:lvl1pPr>
            <a:lvl2pPr marL="742950" indent="-133350" algn="l" rtl="0">
              <a:spcBef>
                <a:spcPts val="480"/>
              </a:spcBef>
              <a:spcAft>
                <a:spcPts val="0"/>
              </a:spcAft>
              <a:buClr>
                <a:srgbClr val="002060"/>
              </a:buClr>
              <a:buChar char="–"/>
              <a:defRPr/>
            </a:lvl2pPr>
            <a:lvl3pPr marL="1143000" indent="-101600" algn="l" rtl="0">
              <a:spcBef>
                <a:spcPts val="400"/>
              </a:spcBef>
              <a:spcAft>
                <a:spcPts val="0"/>
              </a:spcAft>
              <a:buClr>
                <a:srgbClr val="002060"/>
              </a:buClr>
              <a:buChar char="•"/>
              <a:defRPr/>
            </a:lvl3pPr>
            <a:lvl4pPr marL="1600200" indent="-101600" algn="l" rtl="0">
              <a:spcBef>
                <a:spcPts val="400"/>
              </a:spcBef>
              <a:spcAft>
                <a:spcPts val="0"/>
              </a:spcAft>
              <a:buClr>
                <a:srgbClr val="002060"/>
              </a:buClr>
              <a:buChar char="–"/>
              <a:defRPr/>
            </a:lvl4pPr>
            <a:lvl5pPr marL="2057400" indent="-101600" algn="l" rtl="0">
              <a:spcBef>
                <a:spcPts val="400"/>
              </a:spcBef>
              <a:spcAft>
                <a:spcPts val="0"/>
              </a:spcAft>
              <a:buClr>
                <a:srgbClr val="002060"/>
              </a:buClr>
              <a:buChar char="»"/>
              <a:defRPr/>
            </a:lvl5pPr>
            <a:lvl6pPr marL="2514600" indent="-101600" algn="l" rtl="0">
              <a:spcBef>
                <a:spcPts val="400"/>
              </a:spcBef>
              <a:spcAft>
                <a:spcPts val="0"/>
              </a:spcAft>
              <a:buClr>
                <a:schemeClr val="dk1"/>
              </a:buClr>
              <a:buChar char="»"/>
              <a:defRPr/>
            </a:lvl6pPr>
            <a:lvl7pPr marL="2971800" indent="-101600" algn="l" rtl="0">
              <a:spcBef>
                <a:spcPts val="400"/>
              </a:spcBef>
              <a:spcAft>
                <a:spcPts val="0"/>
              </a:spcAft>
              <a:buClr>
                <a:schemeClr val="dk1"/>
              </a:buClr>
              <a:buChar char="»"/>
              <a:defRPr/>
            </a:lvl7pPr>
            <a:lvl8pPr marL="3429000" indent="-101600" algn="l" rtl="0">
              <a:spcBef>
                <a:spcPts val="400"/>
              </a:spcBef>
              <a:spcAft>
                <a:spcPts val="0"/>
              </a:spcAft>
              <a:buClr>
                <a:schemeClr val="dk1"/>
              </a:buClr>
              <a:buChar char="»"/>
              <a:defRPr/>
            </a:lvl8pPr>
            <a:lvl9pPr marL="3886200" indent="-101600" algn="l" rtl="0">
              <a:spcBef>
                <a:spcPts val="400"/>
              </a:spcBef>
              <a:spcAft>
                <a:spcPts val="0"/>
              </a:spcAft>
              <a:buClr>
                <a:schemeClr val="dk1"/>
              </a:buClr>
              <a:buChar char="»"/>
              <a:defRPr/>
            </a:lvl9pPr>
          </a:lstStyle>
          <a:p>
            <a:endParaRPr/>
          </a:p>
        </p:txBody>
      </p:sp>
      <p:sp>
        <p:nvSpPr>
          <p:cNvPr id="18" name="Shape 18"/>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65221267"/>
      </p:ext>
    </p:extLst>
  </p:cSld>
  <p:clrMapOvr>
    <a:masterClrMapping/>
  </p:clrMapOvr>
  <p:transition>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930821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253467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3638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82701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157118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
        <p:cNvGrpSpPr/>
        <p:nvPr/>
      </p:nvGrpSpPr>
      <p:grpSpPr>
        <a:xfrm>
          <a:off x="0" y="0"/>
          <a:ext cx="0" cy="0"/>
          <a:chOff x="0" y="0"/>
          <a:chExt cx="0" cy="0"/>
        </a:xfrm>
      </p:grpSpPr>
      <p:cxnSp>
        <p:nvCxnSpPr>
          <p:cNvPr id="20" name="Shape 20"/>
          <p:cNvCxnSpPr/>
          <p:nvPr/>
        </p:nvCxnSpPr>
        <p:spPr>
          <a:xfrm>
            <a:off x="228600" y="1524000"/>
            <a:ext cx="8686800" cy="0"/>
          </a:xfrm>
          <a:prstGeom prst="straightConnector1">
            <a:avLst/>
          </a:prstGeom>
          <a:noFill/>
          <a:ln w="57150" cap="flat">
            <a:solidFill>
              <a:srgbClr val="FF3300"/>
            </a:solidFill>
            <a:prstDash val="solid"/>
            <a:round/>
            <a:headEnd type="none" w="med" len="med"/>
            <a:tailEnd type="none" w="med" len="med"/>
          </a:ln>
        </p:spPr>
      </p:cxnSp>
      <p:pic>
        <p:nvPicPr>
          <p:cNvPr id="21" name="Shape 21"/>
          <p:cNvPicPr preferRelativeResize="0"/>
          <p:nvPr/>
        </p:nvPicPr>
        <p:blipFill rotWithShape="1">
          <a:blip r:embed="rId2">
            <a:alphaModFix/>
          </a:blip>
          <a:srcRect/>
          <a:stretch/>
        </p:blipFill>
        <p:spPr>
          <a:xfrm>
            <a:off x="228600" y="228600"/>
            <a:ext cx="1176338" cy="1177924"/>
          </a:xfrm>
          <a:prstGeom prst="rect">
            <a:avLst/>
          </a:prstGeom>
          <a:noFill/>
          <a:ln>
            <a:noFill/>
          </a:ln>
        </p:spPr>
      </p:pic>
      <p:pic>
        <p:nvPicPr>
          <p:cNvPr id="22" name="Shape 22"/>
          <p:cNvPicPr preferRelativeResize="0"/>
          <p:nvPr/>
        </p:nvPicPr>
        <p:blipFill rotWithShape="1">
          <a:blip r:embed="rId3">
            <a:alphaModFix/>
          </a:blip>
          <a:srcRect/>
          <a:stretch/>
        </p:blipFill>
        <p:spPr>
          <a:xfrm>
            <a:off x="7696200" y="228600"/>
            <a:ext cx="1219199" cy="1212850"/>
          </a:xfrm>
          <a:prstGeom prst="rect">
            <a:avLst/>
          </a:prstGeom>
          <a:noFill/>
          <a:ln>
            <a:noFill/>
          </a:ln>
        </p:spPr>
      </p:pic>
      <p:sp>
        <p:nvSpPr>
          <p:cNvPr id="23" name="Shape 23"/>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4" name="Shape 24"/>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cxnSp>
        <p:nvCxnSpPr>
          <p:cNvPr id="26" name="Shape 26"/>
          <p:cNvCxnSpPr/>
          <p:nvPr/>
        </p:nvCxnSpPr>
        <p:spPr>
          <a:xfrm>
            <a:off x="228600" y="1524000"/>
            <a:ext cx="8686800" cy="0"/>
          </a:xfrm>
          <a:prstGeom prst="straightConnector1">
            <a:avLst/>
          </a:prstGeom>
          <a:noFill/>
          <a:ln w="57150" cap="flat">
            <a:solidFill>
              <a:srgbClr val="FF3300"/>
            </a:solidFill>
            <a:prstDash val="solid"/>
            <a:round/>
            <a:headEnd type="none" w="med" len="med"/>
            <a:tailEnd type="none" w="med" len="med"/>
          </a:ln>
        </p:spPr>
      </p:cxnSp>
      <p:pic>
        <p:nvPicPr>
          <p:cNvPr id="27" name="Shape 27"/>
          <p:cNvPicPr preferRelativeResize="0"/>
          <p:nvPr/>
        </p:nvPicPr>
        <p:blipFill rotWithShape="1">
          <a:blip r:embed="rId2">
            <a:alphaModFix/>
          </a:blip>
          <a:srcRect/>
          <a:stretch/>
        </p:blipFill>
        <p:spPr>
          <a:xfrm>
            <a:off x="228600" y="228600"/>
            <a:ext cx="1176338" cy="1177924"/>
          </a:xfrm>
          <a:prstGeom prst="rect">
            <a:avLst/>
          </a:prstGeom>
          <a:noFill/>
          <a:ln>
            <a:noFill/>
          </a:ln>
        </p:spPr>
      </p:pic>
      <p:pic>
        <p:nvPicPr>
          <p:cNvPr id="28" name="Shape 28"/>
          <p:cNvPicPr preferRelativeResize="0"/>
          <p:nvPr/>
        </p:nvPicPr>
        <p:blipFill rotWithShape="1">
          <a:blip r:embed="rId3">
            <a:alphaModFix/>
          </a:blip>
          <a:srcRect/>
          <a:stretch/>
        </p:blipFill>
        <p:spPr>
          <a:xfrm>
            <a:off x="7696200" y="228600"/>
            <a:ext cx="1219199" cy="1212850"/>
          </a:xfrm>
          <a:prstGeom prst="rect">
            <a:avLst/>
          </a:prstGeom>
          <a:noFill/>
          <a:ln>
            <a:noFill/>
          </a:ln>
        </p:spPr>
      </p:pic>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rgbClr val="002060"/>
              </a:buClr>
              <a:buFont typeface="Arial"/>
              <a:buNone/>
              <a:defRPr/>
            </a:lvl1pPr>
            <a:lvl2pPr marL="457200" marR="0" indent="0" algn="ctr" rtl="0">
              <a:spcBef>
                <a:spcPts val="480"/>
              </a:spcBef>
              <a:spcAft>
                <a:spcPts val="0"/>
              </a:spcAft>
              <a:buClr>
                <a:srgbClr val="002060"/>
              </a:buClr>
              <a:buFont typeface="Arial"/>
              <a:buNone/>
              <a:defRPr/>
            </a:lvl2pPr>
            <a:lvl3pPr marL="914400" marR="0" indent="0" algn="ctr" rtl="0">
              <a:spcBef>
                <a:spcPts val="400"/>
              </a:spcBef>
              <a:spcAft>
                <a:spcPts val="0"/>
              </a:spcAft>
              <a:buClr>
                <a:srgbClr val="002060"/>
              </a:buClr>
              <a:buFont typeface="Arial"/>
              <a:buNone/>
              <a:defRPr/>
            </a:lvl3pPr>
            <a:lvl4pPr marL="1371600" marR="0" indent="0" algn="ctr" rtl="0">
              <a:spcBef>
                <a:spcPts val="400"/>
              </a:spcBef>
              <a:spcAft>
                <a:spcPts val="0"/>
              </a:spcAft>
              <a:buClr>
                <a:srgbClr val="002060"/>
              </a:buClr>
              <a:buFont typeface="Arial"/>
              <a:buNone/>
              <a:defRPr/>
            </a:lvl4pPr>
            <a:lvl5pPr marL="1828800" marR="0" indent="0" algn="ctr" rtl="0">
              <a:spcBef>
                <a:spcPts val="400"/>
              </a:spcBef>
              <a:spcAft>
                <a:spcPts val="0"/>
              </a:spcAft>
              <a:buClr>
                <a:srgbClr val="002060"/>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
        <p:nvSpPr>
          <p:cNvPr id="31" name="Shape 31"/>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cxnSp>
        <p:nvCxnSpPr>
          <p:cNvPr id="33" name="Shape 33"/>
          <p:cNvCxnSpPr/>
          <p:nvPr/>
        </p:nvCxnSpPr>
        <p:spPr>
          <a:xfrm>
            <a:off x="228600" y="1524000"/>
            <a:ext cx="8686800" cy="0"/>
          </a:xfrm>
          <a:prstGeom prst="straightConnector1">
            <a:avLst/>
          </a:prstGeom>
          <a:noFill/>
          <a:ln w="57150" cap="flat">
            <a:solidFill>
              <a:srgbClr val="FF3300"/>
            </a:solidFill>
            <a:prstDash val="solid"/>
            <a:round/>
            <a:headEnd type="none" w="med" len="med"/>
            <a:tailEnd type="none" w="med" len="med"/>
          </a:ln>
        </p:spPr>
      </p:cxnSp>
      <p:pic>
        <p:nvPicPr>
          <p:cNvPr id="34" name="Shape 34"/>
          <p:cNvPicPr preferRelativeResize="0"/>
          <p:nvPr/>
        </p:nvPicPr>
        <p:blipFill rotWithShape="1">
          <a:blip r:embed="rId2">
            <a:alphaModFix/>
          </a:blip>
          <a:srcRect/>
          <a:stretch/>
        </p:blipFill>
        <p:spPr>
          <a:xfrm>
            <a:off x="228600" y="228600"/>
            <a:ext cx="1176338" cy="1177924"/>
          </a:xfrm>
          <a:prstGeom prst="rect">
            <a:avLst/>
          </a:prstGeom>
          <a:noFill/>
          <a:ln>
            <a:noFill/>
          </a:ln>
        </p:spPr>
      </p:pic>
      <p:pic>
        <p:nvPicPr>
          <p:cNvPr id="35" name="Shape 35"/>
          <p:cNvPicPr preferRelativeResize="0"/>
          <p:nvPr/>
        </p:nvPicPr>
        <p:blipFill rotWithShape="1">
          <a:blip r:embed="rId3">
            <a:alphaModFix/>
          </a:blip>
          <a:srcRect/>
          <a:stretch/>
        </p:blipFill>
        <p:spPr>
          <a:xfrm>
            <a:off x="7696200" y="228600"/>
            <a:ext cx="1219199" cy="1212850"/>
          </a:xfrm>
          <a:prstGeom prst="rect">
            <a:avLst/>
          </a:prstGeom>
          <a:noFill/>
          <a:ln>
            <a:noFill/>
          </a:ln>
        </p:spPr>
      </p:pic>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None/>
              <a:defRPr/>
            </a:lvl1pPr>
            <a:lvl2pPr marL="457200" indent="0" rtl="0">
              <a:spcBef>
                <a:spcPts val="0"/>
              </a:spcBef>
              <a:buNone/>
              <a:defRPr/>
            </a:lvl2pPr>
            <a:lvl3pPr marL="914400" indent="0" rtl="0">
              <a:spcBef>
                <a:spcPts val="0"/>
              </a:spcBef>
              <a:buNone/>
              <a:defRPr/>
            </a:lvl3pPr>
            <a:lvl4pPr marL="1371600" indent="0" rtl="0">
              <a:spcBef>
                <a:spcPts val="0"/>
              </a:spcBef>
              <a:buNone/>
              <a:defRPr/>
            </a:lvl4pPr>
            <a:lvl5pPr marL="1828800" indent="0" rtl="0">
              <a:spcBef>
                <a:spcPts val="0"/>
              </a:spcBef>
              <a:buNone/>
              <a:defRPr/>
            </a:lvl5pPr>
            <a:lvl6pPr marL="2286000" indent="0" rtl="0">
              <a:spcBef>
                <a:spcPts val="0"/>
              </a:spcBef>
              <a:buNone/>
              <a:defRPr/>
            </a:lvl6pPr>
            <a:lvl7pPr marL="2743200" indent="0" rtl="0">
              <a:spcBef>
                <a:spcPts val="0"/>
              </a:spcBef>
              <a:buNone/>
              <a:defRPr/>
            </a:lvl7pPr>
            <a:lvl8pPr marL="3200400" indent="0" rtl="0">
              <a:spcBef>
                <a:spcPts val="0"/>
              </a:spcBef>
              <a:buNone/>
              <a:defRPr/>
            </a:lvl8pPr>
            <a:lvl9pPr marL="3657600" indent="0" rtl="0">
              <a:spcBef>
                <a:spcPts val="0"/>
              </a:spcBef>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6" name="Rectangle 6"/>
          <p:cNvSpPr>
            <a:spLocks noGrp="1" noChangeArrowheads="1"/>
          </p:cNvSpPr>
          <p:nvPr>
            <p:ph type="sldNum" sz="quarter" idx="12"/>
          </p:nvPr>
        </p:nvSpPr>
        <p:spPr>
          <a:xfrm>
            <a:off x="7543800" y="6248400"/>
            <a:ext cx="1143000" cy="457200"/>
          </a:xfrm>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5506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dirty="0" smtClean="0">
                <a:solidFill>
                  <a:srgbClr val="000000"/>
                </a:solidFill>
              </a:rPr>
              <a:t>01/17/2013</a:t>
            </a:r>
            <a:endParaRPr lang="en-US" dirty="0">
              <a:solidFill>
                <a:srgbClr val="000000"/>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rPr>
              <a:t>Strengthening NESDIS - Pre Decisional</a:t>
            </a:r>
            <a:endParaRPr lang="en-US" dirty="0">
              <a:solidFill>
                <a:srgbClr val="000000"/>
              </a:solidFill>
            </a:endParaRPr>
          </a:p>
        </p:txBody>
      </p:sp>
      <p:sp>
        <p:nvSpPr>
          <p:cNvPr id="10" name="Slide Number Placeholder 9"/>
          <p:cNvSpPr>
            <a:spLocks noGrp="1"/>
          </p:cNvSpPr>
          <p:nvPr>
            <p:ph type="sldNum" sz="quarter" idx="12"/>
          </p:nvPr>
        </p:nvSpPr>
        <p:spPr>
          <a:xfrm>
            <a:off x="7315200" y="6248400"/>
            <a:ext cx="1371600" cy="457200"/>
          </a:xfrm>
        </p:spPr>
        <p:txBody>
          <a:body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96598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8128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05986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dirty="0" smtClean="0">
                <a:solidFill>
                  <a:srgbClr val="000000"/>
                </a:solidFill>
              </a:rPr>
              <a:t>01/17/2013</a:t>
            </a: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dirty="0" smtClean="0">
                <a:solidFill>
                  <a:srgbClr val="000000"/>
                </a:solidFill>
              </a:rPr>
              <a:t>Strengthening NESDIS - Pre Decisional</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92058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447800" y="228600"/>
            <a:ext cx="6172199"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85800" y="1676400"/>
            <a:ext cx="7772400" cy="4419599"/>
          </a:xfrm>
          <a:prstGeom prst="rect">
            <a:avLst/>
          </a:prstGeom>
          <a:noFill/>
          <a:ln>
            <a:noFill/>
          </a:ln>
        </p:spPr>
        <p:txBody>
          <a:bodyPr lIns="91425" tIns="91425" rIns="91425" bIns="91425" anchor="t" anchorCtr="0"/>
          <a:lstStyle>
            <a:lvl1pPr marL="342900" marR="0" indent="-165100" algn="l" rtl="0">
              <a:spcBef>
                <a:spcPts val="560"/>
              </a:spcBef>
              <a:spcAft>
                <a:spcPts val="0"/>
              </a:spcAft>
              <a:buClr>
                <a:srgbClr val="002060"/>
              </a:buClr>
              <a:buFont typeface="Arial"/>
              <a:buChar char="•"/>
              <a:defRPr/>
            </a:lvl1pPr>
            <a:lvl2pPr marL="742950" marR="0" indent="-133350" algn="l" rtl="0">
              <a:spcBef>
                <a:spcPts val="480"/>
              </a:spcBef>
              <a:spcAft>
                <a:spcPts val="0"/>
              </a:spcAft>
              <a:buClr>
                <a:srgbClr val="002060"/>
              </a:buClr>
              <a:buFont typeface="Arial"/>
              <a:buChar char="–"/>
              <a:defRPr/>
            </a:lvl2pPr>
            <a:lvl3pPr marL="1143000" marR="0" indent="-101600" algn="l" rtl="0">
              <a:spcBef>
                <a:spcPts val="400"/>
              </a:spcBef>
              <a:spcAft>
                <a:spcPts val="0"/>
              </a:spcAft>
              <a:buClr>
                <a:srgbClr val="002060"/>
              </a:buClr>
              <a:buFont typeface="Arial"/>
              <a:buChar char="•"/>
              <a:defRPr/>
            </a:lvl3pPr>
            <a:lvl4pPr marL="1600200" marR="0" indent="-101600" algn="l" rtl="0">
              <a:spcBef>
                <a:spcPts val="400"/>
              </a:spcBef>
              <a:spcAft>
                <a:spcPts val="0"/>
              </a:spcAft>
              <a:buClr>
                <a:srgbClr val="002060"/>
              </a:buClr>
              <a:buFont typeface="Arial"/>
              <a:buChar char="–"/>
              <a:defRPr/>
            </a:lvl4pPr>
            <a:lvl5pPr marL="2057400" marR="0" indent="-101600" algn="l" rtl="0">
              <a:spcBef>
                <a:spcPts val="400"/>
              </a:spcBef>
              <a:spcAft>
                <a:spcPts val="0"/>
              </a:spcAft>
              <a:buClr>
                <a:srgbClr val="002060"/>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11" name="Shape 11"/>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000" b="0" i="0" u="none" strike="noStrike" cap="none" baseline="0">
                <a:solidFill>
                  <a:srgbClr val="002060"/>
                </a:solidFill>
                <a:latin typeface="Arial"/>
                <a:ea typeface="Arial"/>
                <a:cs typeface="Arial"/>
                <a:sym typeface="Arial"/>
              </a:defRPr>
            </a:lvl1pPr>
          </a:lstStyle>
          <a:p>
            <a:pPr marL="0" lvl="0" indent="0">
              <a:spcBef>
                <a:spcPts val="0"/>
              </a:spcBef>
              <a:buSzPct val="25000"/>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28600"/>
            <a:ext cx="6172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4478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685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r>
              <a:rPr lang="en-US" kern="1200" dirty="0" smtClean="0">
                <a:ea typeface="+mn-ea"/>
                <a:cs typeface="+mn-cs"/>
              </a:rPr>
              <a:t>February 2015</a:t>
            </a:r>
            <a:endParaRPr lang="en-US" kern="1200" dirty="0">
              <a:ea typeface="+mn-ea"/>
              <a:cs typeface="+mn-cs"/>
            </a:endParaRPr>
          </a:p>
        </p:txBody>
      </p:sp>
      <p:sp>
        <p:nvSpPr>
          <p:cNvPr id="1029"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en-US" kern="1200" dirty="0">
              <a:ea typeface="+mn-ea"/>
              <a:cs typeface="+mn-cs"/>
            </a:endParaRPr>
          </a:p>
        </p:txBody>
      </p:sp>
      <p:sp>
        <p:nvSpPr>
          <p:cNvPr id="1030" name="Rectangle 6"/>
          <p:cNvSpPr>
            <a:spLocks noGrp="1" noChangeArrowheads="1"/>
          </p:cNvSpPr>
          <p:nvPr>
            <p:ph type="sldNum" sz="quarter" idx="4"/>
          </p:nvPr>
        </p:nvSpPr>
        <p:spPr bwMode="auto">
          <a:xfrm>
            <a:off x="6781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B6F15528-21DE-4FAA-801E-634DDDAF4B2B}" type="slidenum">
              <a:rPr lang="en-US" kern="1200" smtClean="0">
                <a:ea typeface="+mn-ea"/>
                <a:cs typeface="+mn-cs"/>
              </a:rPr>
              <a:pPr/>
              <a:t>‹#›</a:t>
            </a:fld>
            <a:endParaRPr lang="en-US" kern="1200" dirty="0">
              <a:ea typeface="+mn-ea"/>
              <a:cs typeface="+mn-cs"/>
            </a:endParaRPr>
          </a:p>
        </p:txBody>
      </p:sp>
      <p:sp>
        <p:nvSpPr>
          <p:cNvPr id="1031" name="Line 7"/>
          <p:cNvSpPr>
            <a:spLocks noChangeShapeType="1"/>
          </p:cNvSpPr>
          <p:nvPr/>
        </p:nvSpPr>
        <p:spPr bwMode="auto">
          <a:xfrm>
            <a:off x="228600" y="1295400"/>
            <a:ext cx="8686800" cy="0"/>
          </a:xfrm>
          <a:prstGeom prst="line">
            <a:avLst/>
          </a:prstGeom>
          <a:noFill/>
          <a:ln w="57150">
            <a:solidFill>
              <a:srgbClr val="FF3300"/>
            </a:solidFill>
            <a:round/>
            <a:headEnd/>
            <a:tailEnd/>
          </a:ln>
          <a:effectLst/>
        </p:spPr>
        <p:txBody>
          <a:bodyPr/>
          <a:lstStyle/>
          <a:p>
            <a:pPr>
              <a:defRPr/>
            </a:pPr>
            <a:endParaRPr lang="en-US" sz="1800" kern="1200" dirty="0">
              <a:latin typeface="Times New Roman" charset="0"/>
              <a:ea typeface="+mn-ea"/>
              <a:cs typeface="+mn-cs"/>
            </a:endParaRPr>
          </a:p>
        </p:txBody>
      </p:sp>
      <p:pic>
        <p:nvPicPr>
          <p:cNvPr id="1033" name="Picture 12" descr="doc_logo"/>
          <p:cNvPicPr>
            <a:picLocks noChangeAspect="1" noChangeArrowheads="1"/>
          </p:cNvPicPr>
          <p:nvPr/>
        </p:nvPicPr>
        <p:blipFill>
          <a:blip r:embed="rId13" cstate="print"/>
          <a:srcRect/>
          <a:stretch>
            <a:fillRect/>
          </a:stretch>
        </p:blipFill>
        <p:spPr bwMode="auto">
          <a:xfrm>
            <a:off x="8072412" y="228600"/>
            <a:ext cx="919187" cy="914400"/>
          </a:xfrm>
          <a:prstGeom prst="rect">
            <a:avLst/>
          </a:prstGeom>
          <a:noFill/>
          <a:ln w="9525">
            <a:noFill/>
            <a:miter lim="800000"/>
            <a:headEnd/>
            <a:tailEnd/>
          </a:ln>
        </p:spPr>
      </p:pic>
      <p:sp>
        <p:nvSpPr>
          <p:cNvPr id="1037" name="Text Box 13"/>
          <p:cNvSpPr txBox="1">
            <a:spLocks noChangeArrowheads="1"/>
          </p:cNvSpPr>
          <p:nvPr/>
        </p:nvSpPr>
        <p:spPr bwMode="auto">
          <a:xfrm rot="18900000">
            <a:off x="6248400" y="5105400"/>
            <a:ext cx="2895600" cy="701675"/>
          </a:xfrm>
          <a:prstGeom prst="rect">
            <a:avLst/>
          </a:prstGeom>
          <a:noFill/>
          <a:ln w="9525">
            <a:noFill/>
            <a:miter lim="800000"/>
            <a:headEnd/>
            <a:tailEnd/>
          </a:ln>
          <a:effectLst/>
        </p:spPr>
        <p:txBody>
          <a:bodyPr>
            <a:spAutoFit/>
          </a:bodyPr>
          <a:lstStyle/>
          <a:p>
            <a:pPr>
              <a:spcBef>
                <a:spcPct val="50000"/>
              </a:spcBef>
              <a:defRPr/>
            </a:pPr>
            <a:r>
              <a:rPr lang="en-US" sz="4000" kern="1200" dirty="0">
                <a:solidFill>
                  <a:srgbClr val="DDDDDD"/>
                </a:solidFill>
                <a:latin typeface="Times New Roman" charset="0"/>
                <a:ea typeface="+mn-ea"/>
                <a:cs typeface="+mn-cs"/>
              </a:rPr>
              <a:t>    </a:t>
            </a:r>
          </a:p>
        </p:txBody>
      </p:sp>
      <p:pic>
        <p:nvPicPr>
          <p:cNvPr id="11" name="Picture 8" descr="NOAA"/>
          <p:cNvPicPr>
            <a:picLocks noChangeAspect="1" noChangeArrowheads="1"/>
          </p:cNvPicPr>
          <p:nvPr/>
        </p:nvPicPr>
        <p:blipFill>
          <a:blip r:embed="rId14" cstate="print"/>
          <a:srcRect/>
          <a:stretch>
            <a:fillRect/>
          </a:stretch>
        </p:blipFill>
        <p:spPr bwMode="auto">
          <a:xfrm>
            <a:off x="152401" y="228600"/>
            <a:ext cx="914400" cy="914400"/>
          </a:xfrm>
          <a:prstGeom prst="rect">
            <a:avLst/>
          </a:prstGeom>
          <a:noFill/>
          <a:ln w="9525">
            <a:noFill/>
            <a:miter lim="800000"/>
            <a:headEnd/>
            <a:tailEnd/>
          </a:ln>
        </p:spPr>
      </p:pic>
    </p:spTree>
    <p:extLst>
      <p:ext uri="{BB962C8B-B14F-4D97-AF65-F5344CB8AC3E}">
        <p14:creationId xmlns:p14="http://schemas.microsoft.com/office/powerpoint/2010/main" val="277628519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cut/>
  </p:transition>
  <p:timing>
    <p:tnLst>
      <p:par>
        <p:cTn id="1" dur="indefinite" restart="never" nodeType="tmRoot"/>
      </p:par>
    </p:tnLst>
  </p:timing>
  <p:hf hdr="0" dt="0"/>
  <p:txStyles>
    <p:titleStyle>
      <a:lvl1pPr algn="ctr"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fredo.mistichelli@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6986" y="2915202"/>
            <a:ext cx="6026150" cy="615553"/>
          </a:xfrm>
          <a:prstGeom prst="rect">
            <a:avLst/>
          </a:prstGeom>
        </p:spPr>
        <p:txBody>
          <a:bodyPr vert="horz" wrap="square" lIns="0" tIns="0" rIns="0" bIns="0" rtlCol="0">
            <a:spAutoFit/>
          </a:bodyPr>
          <a:lstStyle/>
          <a:p>
            <a:pPr marL="12700" algn="ctr">
              <a:lnSpc>
                <a:spcPct val="100000"/>
              </a:lnSpc>
            </a:pPr>
            <a:r>
              <a:rPr sz="4000" spc="-5" dirty="0" smtClean="0">
                <a:solidFill>
                  <a:srgbClr val="001F5F"/>
                </a:solidFill>
                <a:latin typeface="Franklin Gothic Demi"/>
                <a:cs typeface="Franklin Gothic Demi"/>
              </a:rPr>
              <a:t>N</a:t>
            </a:r>
            <a:r>
              <a:rPr lang="en-US" sz="4000" spc="-5" dirty="0" smtClean="0">
                <a:solidFill>
                  <a:srgbClr val="001F5F"/>
                </a:solidFill>
                <a:latin typeface="Franklin Gothic Demi"/>
                <a:cs typeface="Franklin Gothic Demi"/>
              </a:rPr>
              <a:t>OAA</a:t>
            </a:r>
            <a:r>
              <a:rPr sz="4000" spc="15" dirty="0" smtClean="0">
                <a:solidFill>
                  <a:srgbClr val="001F5F"/>
                </a:solidFill>
                <a:latin typeface="Franklin Gothic Demi"/>
                <a:cs typeface="Franklin Gothic Demi"/>
              </a:rPr>
              <a:t> </a:t>
            </a:r>
            <a:r>
              <a:rPr sz="4000" dirty="0">
                <a:solidFill>
                  <a:srgbClr val="001F5F"/>
                </a:solidFill>
                <a:latin typeface="Franklin Gothic Demi"/>
                <a:cs typeface="Franklin Gothic Demi"/>
              </a:rPr>
              <a:t>SPECTRUM</a:t>
            </a:r>
            <a:r>
              <a:rPr sz="4000" spc="-20" dirty="0">
                <a:solidFill>
                  <a:srgbClr val="001F5F"/>
                </a:solidFill>
                <a:latin typeface="Franklin Gothic Demi"/>
                <a:cs typeface="Franklin Gothic Demi"/>
              </a:rPr>
              <a:t> </a:t>
            </a:r>
            <a:r>
              <a:rPr lang="en-US" sz="4000" dirty="0" smtClean="0">
                <a:solidFill>
                  <a:srgbClr val="001F5F"/>
                </a:solidFill>
                <a:latin typeface="Franklin Gothic Demi"/>
                <a:cs typeface="Franklin Gothic Demi"/>
              </a:rPr>
              <a:t>UPDATE</a:t>
            </a:r>
            <a:endParaRPr sz="4000" dirty="0">
              <a:latin typeface="Franklin Gothic Demi"/>
              <a:cs typeface="Franklin Gothic Demi"/>
            </a:endParaRPr>
          </a:p>
        </p:txBody>
      </p:sp>
      <p:sp>
        <p:nvSpPr>
          <p:cNvPr id="4" name="object 4"/>
          <p:cNvSpPr txBox="1"/>
          <p:nvPr/>
        </p:nvSpPr>
        <p:spPr>
          <a:xfrm>
            <a:off x="8965183" y="6669897"/>
            <a:ext cx="99695" cy="152400"/>
          </a:xfrm>
          <a:prstGeom prst="rect">
            <a:avLst/>
          </a:prstGeom>
        </p:spPr>
        <p:txBody>
          <a:bodyPr vert="horz" wrap="square" lIns="0" tIns="0" rIns="0" bIns="0" rtlCol="0">
            <a:spAutoFit/>
          </a:bodyPr>
          <a:lstStyle/>
          <a:p>
            <a:pPr marL="12700">
              <a:lnSpc>
                <a:spcPct val="100000"/>
              </a:lnSpc>
            </a:pPr>
            <a:r>
              <a:rPr sz="1000" spc="-10" dirty="0">
                <a:latin typeface="Franklin Gothic Demi"/>
                <a:cs typeface="Franklin Gothic Demi"/>
              </a:rPr>
              <a:t>1</a:t>
            </a:r>
            <a:endParaRPr sz="1000" dirty="0">
              <a:latin typeface="Franklin Gothic Demi"/>
              <a:cs typeface="Franklin Gothic Demi"/>
            </a:endParaRPr>
          </a:p>
        </p:txBody>
      </p:sp>
      <p:sp>
        <p:nvSpPr>
          <p:cNvPr id="5" name="TextBox 4"/>
          <p:cNvSpPr txBox="1"/>
          <p:nvPr/>
        </p:nvSpPr>
        <p:spPr>
          <a:xfrm>
            <a:off x="301793" y="5148555"/>
            <a:ext cx="3434654" cy="830997"/>
          </a:xfrm>
          <a:prstGeom prst="rect">
            <a:avLst/>
          </a:prstGeom>
          <a:noFill/>
        </p:spPr>
        <p:txBody>
          <a:bodyPr wrap="square" rtlCol="0">
            <a:spAutoFit/>
          </a:bodyPr>
          <a:lstStyle/>
          <a:p>
            <a:r>
              <a:rPr lang="en-US" sz="1600" b="1" dirty="0" smtClean="0"/>
              <a:t>Fred Mistichelli (</a:t>
            </a:r>
            <a:r>
              <a:rPr lang="en-US" sz="1600" b="1" dirty="0" smtClean="0">
                <a:hlinkClick r:id="rId3"/>
              </a:rPr>
              <a:t>alfredo.mistichelli@noaa.gov</a:t>
            </a:r>
            <a:r>
              <a:rPr lang="en-US" sz="1600" b="1" dirty="0" smtClean="0"/>
              <a:t>)</a:t>
            </a:r>
          </a:p>
          <a:p>
            <a:r>
              <a:rPr lang="en-US" sz="1600" b="1" dirty="0" smtClean="0"/>
              <a:t>19 May 2016</a:t>
            </a:r>
            <a:endParaRPr lang="en-US" sz="1600" b="1" dirty="0"/>
          </a:p>
        </p:txBody>
      </p:sp>
    </p:spTree>
    <p:extLst>
      <p:ext uri="{BB962C8B-B14F-4D97-AF65-F5344CB8AC3E}">
        <p14:creationId xmlns:p14="http://schemas.microsoft.com/office/powerpoint/2010/main" val="92859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2895425" y="3787192"/>
            <a:ext cx="171449" cy="2619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pic>
        <p:nvPicPr>
          <p:cNvPr id="92" name="Shape 92"/>
          <p:cNvPicPr preferRelativeResize="0">
            <a:picLocks noGrp="1"/>
          </p:cNvPicPr>
          <p:nvPr>
            <p:ph type="body" idx="1"/>
          </p:nvPr>
        </p:nvPicPr>
        <p:blipFill rotWithShape="1">
          <a:blip r:embed="rId3">
            <a:alphaModFix/>
          </a:blip>
          <a:srcRect b="55446"/>
          <a:stretch/>
        </p:blipFill>
        <p:spPr>
          <a:xfrm>
            <a:off x="1290744" y="2136847"/>
            <a:ext cx="7543800" cy="2057464"/>
          </a:xfrm>
          <a:prstGeom prst="rect">
            <a:avLst/>
          </a:prstGeom>
          <a:noFill/>
          <a:ln>
            <a:noFill/>
          </a:ln>
        </p:spPr>
      </p:pic>
      <p:sp>
        <p:nvSpPr>
          <p:cNvPr id="93" name="Shape 93"/>
          <p:cNvSpPr txBox="1">
            <a:spLocks noGrp="1"/>
          </p:cNvSpPr>
          <p:nvPr>
            <p:ph type="title"/>
          </p:nvPr>
        </p:nvSpPr>
        <p:spPr>
          <a:xfrm>
            <a:off x="1447800" y="290522"/>
            <a:ext cx="617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baseline="0" dirty="0">
                <a:solidFill>
                  <a:srgbClr val="002060"/>
                </a:solidFill>
                <a:latin typeface="Arial"/>
                <a:ea typeface="Arial"/>
                <a:cs typeface="Arial"/>
                <a:sym typeface="Arial"/>
              </a:rPr>
              <a:t>NOAA’s L-Band Spectrum Use</a:t>
            </a:r>
          </a:p>
        </p:txBody>
      </p:sp>
      <p:sp>
        <p:nvSpPr>
          <p:cNvPr id="94" name="Shape 94"/>
          <p:cNvSpPr/>
          <p:nvPr/>
        </p:nvSpPr>
        <p:spPr>
          <a:xfrm>
            <a:off x="1286062" y="4656112"/>
            <a:ext cx="1475789" cy="42920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95" name="Shape 95"/>
          <p:cNvSpPr txBox="1"/>
          <p:nvPr/>
        </p:nvSpPr>
        <p:spPr>
          <a:xfrm>
            <a:off x="484940" y="5907134"/>
            <a:ext cx="8080309"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5</a:t>
            </a:r>
            <a:endParaRPr lang="en-US" sz="1400" b="0" i="0" u="none" strike="noStrike" cap="none" baseline="0" dirty="0">
              <a:solidFill>
                <a:schemeClr val="dk1"/>
              </a:solidFill>
              <a:latin typeface="Arial"/>
              <a:ea typeface="Arial"/>
              <a:cs typeface="Arial"/>
              <a:sym typeface="Arial"/>
            </a:endParaRPr>
          </a:p>
        </p:txBody>
      </p:sp>
      <p:grpSp>
        <p:nvGrpSpPr>
          <p:cNvPr id="96" name="Shape 96"/>
          <p:cNvGrpSpPr/>
          <p:nvPr/>
        </p:nvGrpSpPr>
        <p:grpSpPr>
          <a:xfrm>
            <a:off x="932108" y="2575097"/>
            <a:ext cx="7468571" cy="1639367"/>
            <a:chOff x="465558" y="1887602"/>
            <a:chExt cx="7468571" cy="1639367"/>
          </a:xfrm>
        </p:grpSpPr>
        <p:sp>
          <p:nvSpPr>
            <p:cNvPr id="97" name="Shape 97"/>
            <p:cNvSpPr/>
            <p:nvPr/>
          </p:nvSpPr>
          <p:spPr>
            <a:xfrm>
              <a:off x="844395" y="1894110"/>
              <a:ext cx="1147665" cy="42920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98" name="Shape 98"/>
            <p:cNvSpPr/>
            <p:nvPr/>
          </p:nvSpPr>
          <p:spPr>
            <a:xfrm>
              <a:off x="465558" y="1887602"/>
              <a:ext cx="828675" cy="22383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99" name="Shape 99"/>
            <p:cNvSpPr/>
            <p:nvPr/>
          </p:nvSpPr>
          <p:spPr>
            <a:xfrm>
              <a:off x="5376862" y="3109913"/>
              <a:ext cx="1933576" cy="23812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0" name="Shape 100"/>
            <p:cNvSpPr/>
            <p:nvPr/>
          </p:nvSpPr>
          <p:spPr>
            <a:xfrm>
              <a:off x="2150901" y="3114478"/>
              <a:ext cx="937531" cy="41249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1" name="Shape 101"/>
            <p:cNvSpPr/>
            <p:nvPr/>
          </p:nvSpPr>
          <p:spPr>
            <a:xfrm>
              <a:off x="6996599" y="3108257"/>
              <a:ext cx="937531" cy="41249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grpSp>
      <p:pic>
        <p:nvPicPr>
          <p:cNvPr id="102" name="Shape 102"/>
          <p:cNvPicPr preferRelativeResize="0"/>
          <p:nvPr/>
        </p:nvPicPr>
        <p:blipFill rotWithShape="1">
          <a:blip r:embed="rId3">
            <a:alphaModFix/>
          </a:blip>
          <a:srcRect t="61781" b="20119"/>
          <a:stretch/>
        </p:blipFill>
        <p:spPr>
          <a:xfrm>
            <a:off x="1281442" y="3776992"/>
            <a:ext cx="7543800" cy="835791"/>
          </a:xfrm>
          <a:prstGeom prst="rect">
            <a:avLst/>
          </a:prstGeom>
          <a:noFill/>
          <a:ln>
            <a:noFill/>
          </a:ln>
        </p:spPr>
      </p:pic>
      <p:grpSp>
        <p:nvGrpSpPr>
          <p:cNvPr id="103" name="Shape 103"/>
          <p:cNvGrpSpPr/>
          <p:nvPr/>
        </p:nvGrpSpPr>
        <p:grpSpPr>
          <a:xfrm>
            <a:off x="1351408" y="3779793"/>
            <a:ext cx="6495656" cy="1326709"/>
            <a:chOff x="1584653" y="4585196"/>
            <a:chExt cx="6495656" cy="1326709"/>
          </a:xfrm>
        </p:grpSpPr>
        <p:sp>
          <p:nvSpPr>
            <p:cNvPr id="104" name="Shape 104"/>
            <p:cNvSpPr/>
            <p:nvPr/>
          </p:nvSpPr>
          <p:spPr>
            <a:xfrm>
              <a:off x="5718387" y="4585196"/>
              <a:ext cx="276607" cy="45987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5" name="Shape 105"/>
            <p:cNvSpPr/>
            <p:nvPr/>
          </p:nvSpPr>
          <p:spPr>
            <a:xfrm>
              <a:off x="5827923" y="4586785"/>
              <a:ext cx="166918" cy="413563"/>
            </a:xfrm>
            <a:prstGeom prst="rect">
              <a:avLst/>
            </a:prstGeom>
            <a:solidFill>
              <a:srgbClr val="66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6" name="Shape 106"/>
            <p:cNvSpPr/>
            <p:nvPr/>
          </p:nvSpPr>
          <p:spPr>
            <a:xfrm rot="5400000">
              <a:off x="6599963" y="3987393"/>
              <a:ext cx="867054" cy="209363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7" name="Shape 107"/>
            <p:cNvSpPr/>
            <p:nvPr/>
          </p:nvSpPr>
          <p:spPr>
            <a:xfrm>
              <a:off x="3910225" y="4586785"/>
              <a:ext cx="414911" cy="590807"/>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8" name="Shape 108"/>
            <p:cNvSpPr/>
            <p:nvPr/>
          </p:nvSpPr>
          <p:spPr>
            <a:xfrm>
              <a:off x="5740612" y="4585198"/>
              <a:ext cx="74843" cy="570050"/>
            </a:xfrm>
            <a:prstGeom prst="rect">
              <a:avLst/>
            </a:prstGeom>
            <a:solidFill>
              <a:srgbClr val="66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09" name="Shape 109"/>
            <p:cNvSpPr/>
            <p:nvPr/>
          </p:nvSpPr>
          <p:spPr>
            <a:xfrm>
              <a:off x="5362787" y="5164632"/>
              <a:ext cx="1529294" cy="380034"/>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TLM  HRIT</a:t>
              </a:r>
            </a:p>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        EMWIN</a:t>
              </a:r>
            </a:p>
          </p:txBody>
        </p:sp>
        <p:sp>
          <p:nvSpPr>
            <p:cNvPr id="110" name="Shape 110"/>
            <p:cNvSpPr/>
            <p:nvPr/>
          </p:nvSpPr>
          <p:spPr>
            <a:xfrm>
              <a:off x="3893151" y="4586785"/>
              <a:ext cx="127176" cy="566855"/>
            </a:xfrm>
            <a:prstGeom prst="rect">
              <a:avLst/>
            </a:prstGeom>
            <a:solidFill>
              <a:srgbClr val="66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11" name="Shape 111"/>
            <p:cNvSpPr/>
            <p:nvPr/>
          </p:nvSpPr>
          <p:spPr>
            <a:xfrm>
              <a:off x="4051512" y="4585198"/>
              <a:ext cx="432399" cy="426339"/>
            </a:xfrm>
            <a:prstGeom prst="rect">
              <a:avLst/>
            </a:prstGeom>
            <a:solidFill>
              <a:srgbClr val="66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12" name="Shape 112"/>
            <p:cNvSpPr/>
            <p:nvPr/>
          </p:nvSpPr>
          <p:spPr>
            <a:xfrm>
              <a:off x="4165812" y="5007471"/>
              <a:ext cx="483270" cy="459875"/>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13" name="Shape 113"/>
            <p:cNvSpPr/>
            <p:nvPr/>
          </p:nvSpPr>
          <p:spPr>
            <a:xfrm>
              <a:off x="4070562" y="4639948"/>
              <a:ext cx="1586523" cy="301788"/>
            </a:xfrm>
            <a:prstGeom prst="rect">
              <a:avLst/>
            </a:prstGeom>
            <a:solidFill>
              <a:srgbClr val="66FFFF"/>
            </a:solidFill>
            <a:ln>
              <a:noFill/>
            </a:ln>
          </p:spPr>
          <p:txBody>
            <a:bodyPr lIns="91425" tIns="45700" rIns="91425" bIns="45700" anchor="ctr" anchorCtr="0">
              <a:noAutofit/>
            </a:bodyPr>
            <a:lstStyle/>
            <a:p>
              <a:pPr marL="0" marR="0" lvl="0" indent="0" algn="ctr" rtl="0">
                <a:spcBef>
                  <a:spcPts val="0"/>
                </a:spcBef>
                <a:buSzPct val="25000"/>
                <a:buNone/>
              </a:pPr>
              <a:r>
                <a:rPr lang="en-US" sz="1100" b="1" i="0" u="none" strike="noStrike" cap="none" baseline="0" dirty="0">
                  <a:solidFill>
                    <a:schemeClr val="dk1"/>
                  </a:solidFill>
                  <a:latin typeface="Arial"/>
                  <a:ea typeface="Arial"/>
                  <a:cs typeface="Arial"/>
                  <a:sym typeface="Arial"/>
                </a:rPr>
                <a:t>GOES-R Rebroadcast</a:t>
              </a:r>
            </a:p>
          </p:txBody>
        </p:sp>
        <p:sp>
          <p:nvSpPr>
            <p:cNvPr id="114" name="Shape 114"/>
            <p:cNvSpPr/>
            <p:nvPr/>
          </p:nvSpPr>
          <p:spPr>
            <a:xfrm>
              <a:off x="3635587" y="5210673"/>
              <a:ext cx="629522" cy="228336"/>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baseline="0" dirty="0">
                  <a:solidFill>
                    <a:schemeClr val="dk1"/>
                  </a:solidFill>
                  <a:latin typeface="Arial"/>
                  <a:ea typeface="Arial"/>
                  <a:cs typeface="Arial"/>
                  <a:sym typeface="Arial"/>
                </a:rPr>
                <a:t>DCPR</a:t>
              </a:r>
            </a:p>
          </p:txBody>
        </p:sp>
        <p:sp>
          <p:nvSpPr>
            <p:cNvPr id="115" name="Shape 115"/>
            <p:cNvSpPr/>
            <p:nvPr/>
          </p:nvSpPr>
          <p:spPr>
            <a:xfrm>
              <a:off x="1584653" y="5480187"/>
              <a:ext cx="1426449" cy="43171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16" name="Shape 116"/>
            <p:cNvSpPr/>
            <p:nvPr/>
          </p:nvSpPr>
          <p:spPr>
            <a:xfrm>
              <a:off x="3200108" y="4591521"/>
              <a:ext cx="686215" cy="645888"/>
            </a:xfrm>
            <a:prstGeom prst="rect">
              <a:avLst/>
            </a:prstGeom>
            <a:solidFill>
              <a:schemeClr val="lt1"/>
            </a:solidFill>
            <a:ln>
              <a:noFill/>
            </a:ln>
          </p:spPr>
          <p:txBody>
            <a:bodyPr lIns="9125" tIns="45700" rIns="9125" bIns="45700" anchor="ctr" anchorCtr="0">
              <a:noAutofit/>
            </a:bodyPr>
            <a:lstStyle/>
            <a:p>
              <a:pPr marL="0" marR="0" lvl="0" indent="0" algn="l" rtl="0">
                <a:spcBef>
                  <a:spcPts val="0"/>
                </a:spcBef>
                <a:buNone/>
              </a:pPr>
              <a:endParaRPr sz="800" b="1" i="0" u="none" strike="noStrike" cap="none" baseline="0" dirty="0">
                <a:solidFill>
                  <a:schemeClr val="dk1"/>
                </a:solidFill>
                <a:latin typeface="Arial"/>
                <a:ea typeface="Arial"/>
                <a:cs typeface="Arial"/>
                <a:sym typeface="Arial"/>
              </a:endParaRPr>
            </a:p>
          </p:txBody>
        </p:sp>
      </p:grpSp>
      <p:sp>
        <p:nvSpPr>
          <p:cNvPr id="117" name="Shape 117"/>
          <p:cNvSpPr/>
          <p:nvPr/>
        </p:nvSpPr>
        <p:spPr>
          <a:xfrm>
            <a:off x="5528744" y="1746226"/>
            <a:ext cx="2509837" cy="390524"/>
          </a:xfrm>
          <a:prstGeom prst="rect">
            <a:avLst/>
          </a:prstGeom>
          <a:solidFill>
            <a:srgbClr val="D5D5F4">
              <a:alpha val="49803"/>
            </a:srgbClr>
          </a:solidFill>
          <a:ln w="9525"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000" b="0" i="0" u="none" strike="noStrike" cap="none" baseline="0" dirty="0">
                <a:solidFill>
                  <a:schemeClr val="dk1"/>
                </a:solidFill>
                <a:latin typeface="Arial Black"/>
                <a:ea typeface="Arial Black"/>
                <a:cs typeface="Arial Black"/>
                <a:sym typeface="Arial Black"/>
              </a:rPr>
              <a:t>Band Auctioned For Sharing</a:t>
            </a:r>
          </a:p>
        </p:txBody>
      </p:sp>
      <p:sp>
        <p:nvSpPr>
          <p:cNvPr id="118" name="Shape 118"/>
          <p:cNvSpPr txBox="1"/>
          <p:nvPr/>
        </p:nvSpPr>
        <p:spPr>
          <a:xfrm>
            <a:off x="5826887" y="3388892"/>
            <a:ext cx="1935811" cy="169277"/>
          </a:xfrm>
          <a:prstGeom prst="rect">
            <a:avLst/>
          </a:prstGeom>
          <a:solidFill>
            <a:srgbClr val="FFFF00"/>
          </a:solidFill>
          <a:ln>
            <a:noFill/>
          </a:ln>
        </p:spPr>
        <p:txBody>
          <a:bodyPr lIns="45700" tIns="0" rIns="45700" bIns="0" anchor="t" anchorCtr="0">
            <a:noAutofit/>
          </a:bodyPr>
          <a:lstStyle/>
          <a:p>
            <a:pPr marL="0" marR="0" lvl="0" indent="0" algn="ctr" rtl="0">
              <a:spcBef>
                <a:spcPts val="0"/>
              </a:spcBef>
              <a:buSzPct val="25000"/>
              <a:buNone/>
            </a:pPr>
            <a:r>
              <a:rPr lang="en-US" sz="1100" b="1" i="0" u="none" strike="noStrike" cap="none" baseline="0" dirty="0">
                <a:solidFill>
                  <a:schemeClr val="dk1"/>
                </a:solidFill>
                <a:latin typeface="Arial"/>
                <a:ea typeface="Arial"/>
                <a:cs typeface="Arial"/>
                <a:sym typeface="Arial"/>
              </a:rPr>
              <a:t>POES/MetOp</a:t>
            </a:r>
          </a:p>
        </p:txBody>
      </p:sp>
      <p:sp>
        <p:nvSpPr>
          <p:cNvPr id="119" name="Shape 119"/>
          <p:cNvSpPr txBox="1"/>
          <p:nvPr/>
        </p:nvSpPr>
        <p:spPr>
          <a:xfrm>
            <a:off x="1165719" y="3663473"/>
            <a:ext cx="515808"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1" i="0" u="none" strike="noStrike" cap="none" baseline="0" dirty="0">
                <a:solidFill>
                  <a:schemeClr val="dk1"/>
                </a:solidFill>
                <a:latin typeface="Arial Black"/>
                <a:ea typeface="Arial Black"/>
                <a:cs typeface="Arial Black"/>
                <a:sym typeface="Arial Black"/>
              </a:rPr>
              <a:t>MHZ</a:t>
            </a:r>
          </a:p>
        </p:txBody>
      </p:sp>
      <p:sp>
        <p:nvSpPr>
          <p:cNvPr id="120" name="Shape 120"/>
          <p:cNvSpPr txBox="1"/>
          <p:nvPr/>
        </p:nvSpPr>
        <p:spPr>
          <a:xfrm>
            <a:off x="5458621" y="5067403"/>
            <a:ext cx="569166"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1695</a:t>
            </a:r>
          </a:p>
        </p:txBody>
      </p:sp>
      <p:sp>
        <p:nvSpPr>
          <p:cNvPr id="121" name="Shape 121"/>
          <p:cNvSpPr txBox="1"/>
          <p:nvPr/>
        </p:nvSpPr>
        <p:spPr>
          <a:xfrm>
            <a:off x="2683349" y="5065944"/>
            <a:ext cx="568682"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1675</a:t>
            </a:r>
          </a:p>
        </p:txBody>
      </p:sp>
      <p:sp>
        <p:nvSpPr>
          <p:cNvPr id="122" name="Shape 122"/>
          <p:cNvSpPr txBox="1"/>
          <p:nvPr/>
        </p:nvSpPr>
        <p:spPr>
          <a:xfrm>
            <a:off x="7542746" y="5097242"/>
            <a:ext cx="640217"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1710</a:t>
            </a:r>
          </a:p>
        </p:txBody>
      </p:sp>
      <p:sp>
        <p:nvSpPr>
          <p:cNvPr id="123" name="Shape 123"/>
          <p:cNvSpPr/>
          <p:nvPr/>
        </p:nvSpPr>
        <p:spPr>
          <a:xfrm>
            <a:off x="2333450" y="2198266"/>
            <a:ext cx="1509711" cy="2905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24" name="Shape 124"/>
          <p:cNvSpPr/>
          <p:nvPr/>
        </p:nvSpPr>
        <p:spPr>
          <a:xfrm rot="-5400000">
            <a:off x="2085993" y="2541371"/>
            <a:ext cx="1099752" cy="2905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25" name="Shape 125"/>
          <p:cNvSpPr/>
          <p:nvPr/>
        </p:nvSpPr>
        <p:spPr>
          <a:xfrm>
            <a:off x="6995939" y="2455441"/>
            <a:ext cx="1509711" cy="2905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26" name="Shape 126"/>
          <p:cNvSpPr/>
          <p:nvPr/>
        </p:nvSpPr>
        <p:spPr>
          <a:xfrm rot="-5400000">
            <a:off x="7665059" y="2534028"/>
            <a:ext cx="1095389" cy="2905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27" name="Shape 127"/>
          <p:cNvSpPr/>
          <p:nvPr/>
        </p:nvSpPr>
        <p:spPr>
          <a:xfrm>
            <a:off x="8023803" y="4298973"/>
            <a:ext cx="1082892" cy="382012"/>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US" sz="1200" b="1" i="0" u="none" strike="noStrike" cap="none" baseline="0" dirty="0">
                <a:solidFill>
                  <a:schemeClr val="dk1"/>
                </a:solidFill>
                <a:latin typeface="Arial"/>
                <a:ea typeface="Arial"/>
                <a:cs typeface="Arial"/>
                <a:sym typeface="Arial"/>
              </a:rPr>
              <a:t>Commercial</a:t>
            </a:r>
          </a:p>
          <a:p>
            <a:pPr marL="0" marR="0" lvl="0" indent="0" algn="ctr" rtl="0">
              <a:spcBef>
                <a:spcPts val="0"/>
              </a:spcBef>
              <a:buSzPct val="25000"/>
              <a:buNone/>
            </a:pPr>
            <a:r>
              <a:rPr lang="en-US" sz="1200" b="1" i="0" u="none" strike="noStrike" cap="none" baseline="0" dirty="0">
                <a:solidFill>
                  <a:schemeClr val="dk1"/>
                </a:solidFill>
                <a:latin typeface="Arial"/>
                <a:ea typeface="Arial"/>
                <a:cs typeface="Arial"/>
                <a:sym typeface="Arial"/>
              </a:rPr>
              <a:t>1710 - 1755</a:t>
            </a:r>
          </a:p>
        </p:txBody>
      </p:sp>
      <p:cxnSp>
        <p:nvCxnSpPr>
          <p:cNvPr id="128" name="Shape 128"/>
          <p:cNvCxnSpPr/>
          <p:nvPr/>
        </p:nvCxnSpPr>
        <p:spPr>
          <a:xfrm rot="10800000" flipH="1">
            <a:off x="2966468" y="2646911"/>
            <a:ext cx="9820" cy="2388636"/>
          </a:xfrm>
          <a:prstGeom prst="straightConnector1">
            <a:avLst/>
          </a:prstGeom>
          <a:noFill/>
          <a:ln w="12700" cap="flat">
            <a:solidFill>
              <a:srgbClr val="FF0000"/>
            </a:solidFill>
            <a:prstDash val="lgDash"/>
            <a:round/>
            <a:headEnd type="none" w="med" len="med"/>
            <a:tailEnd type="none" w="med" len="med"/>
          </a:ln>
        </p:spPr>
      </p:cxnSp>
      <p:cxnSp>
        <p:nvCxnSpPr>
          <p:cNvPr id="129" name="Shape 129"/>
          <p:cNvCxnSpPr/>
          <p:nvPr/>
        </p:nvCxnSpPr>
        <p:spPr>
          <a:xfrm rot="10800000" flipH="1">
            <a:off x="5738244" y="2674903"/>
            <a:ext cx="9431" cy="2362109"/>
          </a:xfrm>
          <a:prstGeom prst="straightConnector1">
            <a:avLst/>
          </a:prstGeom>
          <a:noFill/>
          <a:ln w="12700" cap="flat">
            <a:solidFill>
              <a:srgbClr val="FF0000"/>
            </a:solidFill>
            <a:prstDash val="lgDash"/>
            <a:round/>
            <a:headEnd type="none" w="med" len="med"/>
            <a:tailEnd type="none" w="med" len="med"/>
          </a:ln>
        </p:spPr>
      </p:cxnSp>
      <p:cxnSp>
        <p:nvCxnSpPr>
          <p:cNvPr id="130" name="Shape 130"/>
          <p:cNvCxnSpPr/>
          <p:nvPr/>
        </p:nvCxnSpPr>
        <p:spPr>
          <a:xfrm rot="10800000" flipH="1">
            <a:off x="7852795" y="2618919"/>
            <a:ext cx="3600" cy="2403612"/>
          </a:xfrm>
          <a:prstGeom prst="straightConnector1">
            <a:avLst/>
          </a:prstGeom>
          <a:noFill/>
          <a:ln w="12700" cap="flat">
            <a:solidFill>
              <a:srgbClr val="FF0000"/>
            </a:solidFill>
            <a:prstDash val="lgDash"/>
            <a:round/>
            <a:headEnd type="none" w="med" len="med"/>
            <a:tailEnd type="none" w="med" len="med"/>
          </a:ln>
        </p:spPr>
      </p:cxnSp>
      <p:pic>
        <p:nvPicPr>
          <p:cNvPr id="131" name="Shape 131"/>
          <p:cNvPicPr preferRelativeResize="0"/>
          <p:nvPr/>
        </p:nvPicPr>
        <p:blipFill rotWithShape="1">
          <a:blip r:embed="rId3">
            <a:alphaModFix/>
          </a:blip>
          <a:srcRect l="24242" t="83960" r="25212" b="4751"/>
          <a:stretch/>
        </p:blipFill>
        <p:spPr>
          <a:xfrm>
            <a:off x="1346775" y="5955800"/>
            <a:ext cx="3812991" cy="521200"/>
          </a:xfrm>
          <a:prstGeom prst="rect">
            <a:avLst/>
          </a:prstGeom>
          <a:noFill/>
          <a:ln>
            <a:noFill/>
          </a:ln>
        </p:spPr>
      </p:pic>
      <p:cxnSp>
        <p:nvCxnSpPr>
          <p:cNvPr id="132" name="Shape 132"/>
          <p:cNvCxnSpPr/>
          <p:nvPr/>
        </p:nvCxnSpPr>
        <p:spPr>
          <a:xfrm>
            <a:off x="5444417" y="4785189"/>
            <a:ext cx="228600" cy="1587"/>
          </a:xfrm>
          <a:prstGeom prst="straightConnector1">
            <a:avLst/>
          </a:prstGeom>
          <a:noFill/>
          <a:ln w="38100" cap="flat">
            <a:solidFill>
              <a:srgbClr val="FF0000"/>
            </a:solidFill>
            <a:prstDash val="solid"/>
            <a:round/>
            <a:headEnd type="none" w="med" len="med"/>
            <a:tailEnd type="stealth" w="lg" len="lg"/>
          </a:ln>
        </p:spPr>
      </p:cxnSp>
      <p:sp>
        <p:nvSpPr>
          <p:cNvPr id="133" name="Shape 133"/>
          <p:cNvSpPr txBox="1"/>
          <p:nvPr/>
        </p:nvSpPr>
        <p:spPr>
          <a:xfrm>
            <a:off x="6100762" y="4647660"/>
            <a:ext cx="1478809" cy="261936"/>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1100" b="1" i="1" u="none" strike="noStrike" cap="none" baseline="0" dirty="0">
                <a:solidFill>
                  <a:schemeClr val="dk1"/>
                </a:solidFill>
                <a:latin typeface="Arial Black"/>
                <a:ea typeface="Arial Black"/>
                <a:cs typeface="Arial Black"/>
                <a:sym typeface="Arial Black"/>
              </a:rPr>
              <a:t>15 MHz Shared</a:t>
            </a:r>
          </a:p>
        </p:txBody>
      </p:sp>
      <p:cxnSp>
        <p:nvCxnSpPr>
          <p:cNvPr id="134" name="Shape 134"/>
          <p:cNvCxnSpPr/>
          <p:nvPr/>
        </p:nvCxnSpPr>
        <p:spPr>
          <a:xfrm rot="10800000">
            <a:off x="7910809" y="4750976"/>
            <a:ext cx="228600" cy="1587"/>
          </a:xfrm>
          <a:prstGeom prst="straightConnector1">
            <a:avLst/>
          </a:prstGeom>
          <a:noFill/>
          <a:ln w="38100" cap="flat">
            <a:solidFill>
              <a:srgbClr val="FF0000"/>
            </a:solidFill>
            <a:prstDash val="solid"/>
            <a:round/>
            <a:headEnd type="none" w="med" len="med"/>
            <a:tailEnd type="stealth" w="lg" len="lg"/>
          </a:ln>
        </p:spPr>
      </p:cxnSp>
      <p:sp>
        <p:nvSpPr>
          <p:cNvPr id="135" name="Shape 135"/>
          <p:cNvSpPr/>
          <p:nvPr/>
        </p:nvSpPr>
        <p:spPr>
          <a:xfrm>
            <a:off x="1804410" y="6106882"/>
            <a:ext cx="1166842" cy="185226"/>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a:ea typeface="Arial"/>
                <a:cs typeface="Arial"/>
                <a:sym typeface="Arial"/>
              </a:rPr>
              <a:t>Radiosondes</a:t>
            </a:r>
          </a:p>
        </p:txBody>
      </p:sp>
      <p:sp>
        <p:nvSpPr>
          <p:cNvPr id="136" name="Shape 136"/>
          <p:cNvSpPr/>
          <p:nvPr/>
        </p:nvSpPr>
        <p:spPr>
          <a:xfrm>
            <a:off x="1672590" y="5931198"/>
            <a:ext cx="1392895" cy="185568"/>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Adjacent Bands</a:t>
            </a:r>
          </a:p>
        </p:txBody>
      </p:sp>
      <p:sp>
        <p:nvSpPr>
          <p:cNvPr id="137" name="Shape 137"/>
          <p:cNvSpPr/>
          <p:nvPr/>
        </p:nvSpPr>
        <p:spPr>
          <a:xfrm>
            <a:off x="2300113" y="3787194"/>
            <a:ext cx="657224" cy="400049"/>
          </a:xfrm>
          <a:prstGeom prst="rect">
            <a:avLst/>
          </a:prstGeom>
          <a:solidFill>
            <a:srgbClr val="FF252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Arial"/>
              <a:ea typeface="Arial"/>
              <a:cs typeface="Arial"/>
              <a:sym typeface="Arial"/>
            </a:endParaRPr>
          </a:p>
        </p:txBody>
      </p:sp>
      <p:sp>
        <p:nvSpPr>
          <p:cNvPr id="138" name="Shape 138"/>
          <p:cNvSpPr/>
          <p:nvPr/>
        </p:nvSpPr>
        <p:spPr>
          <a:xfrm>
            <a:off x="1664444" y="6138032"/>
            <a:ext cx="1405339" cy="382550"/>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Radiosondes</a:t>
            </a:r>
          </a:p>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POES &amp; MetOp</a:t>
            </a:r>
          </a:p>
        </p:txBody>
      </p:sp>
      <p:sp>
        <p:nvSpPr>
          <p:cNvPr id="139" name="Shape 139"/>
          <p:cNvSpPr txBox="1"/>
          <p:nvPr/>
        </p:nvSpPr>
        <p:spPr>
          <a:xfrm>
            <a:off x="2007066" y="5061183"/>
            <a:ext cx="568682"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1670</a:t>
            </a:r>
          </a:p>
        </p:txBody>
      </p:sp>
      <p:sp>
        <p:nvSpPr>
          <p:cNvPr id="140" name="Shape 140"/>
          <p:cNvSpPr txBox="1"/>
          <p:nvPr/>
        </p:nvSpPr>
        <p:spPr>
          <a:xfrm>
            <a:off x="3350098" y="5065951"/>
            <a:ext cx="568682"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1680</a:t>
            </a:r>
          </a:p>
        </p:txBody>
      </p:sp>
      <p:sp>
        <p:nvSpPr>
          <p:cNvPr id="141" name="Shape 141"/>
          <p:cNvSpPr txBox="1"/>
          <p:nvPr/>
        </p:nvSpPr>
        <p:spPr>
          <a:xfrm>
            <a:off x="4064482" y="5065950"/>
            <a:ext cx="568682"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1685</a:t>
            </a:r>
          </a:p>
        </p:txBody>
      </p:sp>
      <p:sp>
        <p:nvSpPr>
          <p:cNvPr id="142" name="Shape 142"/>
          <p:cNvSpPr txBox="1"/>
          <p:nvPr/>
        </p:nvSpPr>
        <p:spPr>
          <a:xfrm>
            <a:off x="4793139" y="5061183"/>
            <a:ext cx="568682"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baseline="0" dirty="0">
                <a:solidFill>
                  <a:schemeClr val="dk1"/>
                </a:solidFill>
                <a:latin typeface="Arial Black"/>
                <a:ea typeface="Arial Black"/>
                <a:cs typeface="Arial Black"/>
                <a:sym typeface="Arial Black"/>
              </a:rPr>
              <a:t>1690</a:t>
            </a:r>
          </a:p>
        </p:txBody>
      </p:sp>
      <p:sp>
        <p:nvSpPr>
          <p:cNvPr id="143" name="Shape 143"/>
          <p:cNvSpPr/>
          <p:nvPr/>
        </p:nvSpPr>
        <p:spPr>
          <a:xfrm>
            <a:off x="318977" y="3291758"/>
            <a:ext cx="724514" cy="28458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Today</a:t>
            </a:r>
          </a:p>
        </p:txBody>
      </p:sp>
      <p:sp>
        <p:nvSpPr>
          <p:cNvPr id="144" name="Shape 144"/>
          <p:cNvSpPr/>
          <p:nvPr/>
        </p:nvSpPr>
        <p:spPr>
          <a:xfrm>
            <a:off x="318976" y="3911782"/>
            <a:ext cx="726054" cy="38255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Future</a:t>
            </a:r>
          </a:p>
        </p:txBody>
      </p:sp>
      <p:cxnSp>
        <p:nvCxnSpPr>
          <p:cNvPr id="145" name="Shape 145"/>
          <p:cNvCxnSpPr>
            <a:stCxn id="143" idx="3"/>
          </p:cNvCxnSpPr>
          <p:nvPr/>
        </p:nvCxnSpPr>
        <p:spPr>
          <a:xfrm>
            <a:off x="1043491" y="3434048"/>
            <a:ext cx="300000" cy="2400"/>
          </a:xfrm>
          <a:prstGeom prst="straightConnector1">
            <a:avLst/>
          </a:prstGeom>
          <a:noFill/>
          <a:ln w="25400" cap="flat">
            <a:solidFill>
              <a:schemeClr val="dk1"/>
            </a:solidFill>
            <a:prstDash val="solid"/>
            <a:round/>
            <a:headEnd type="none" w="med" len="med"/>
            <a:tailEnd type="stealth" w="lg" len="lg"/>
          </a:ln>
        </p:spPr>
      </p:cxnSp>
      <p:cxnSp>
        <p:nvCxnSpPr>
          <p:cNvPr id="146" name="Shape 146"/>
          <p:cNvCxnSpPr/>
          <p:nvPr/>
        </p:nvCxnSpPr>
        <p:spPr>
          <a:xfrm>
            <a:off x="1065262" y="4099173"/>
            <a:ext cx="300116" cy="2328"/>
          </a:xfrm>
          <a:prstGeom prst="straightConnector1">
            <a:avLst/>
          </a:prstGeom>
          <a:noFill/>
          <a:ln w="25400" cap="flat">
            <a:solidFill>
              <a:schemeClr val="dk1"/>
            </a:solidFill>
            <a:prstDash val="solid"/>
            <a:round/>
            <a:headEnd type="none" w="med" len="med"/>
            <a:tailEnd type="stealth" w="lg" len="lg"/>
          </a:ln>
        </p:spPr>
      </p:cxnSp>
      <p:sp>
        <p:nvSpPr>
          <p:cNvPr id="147" name="Shape 147"/>
          <p:cNvSpPr/>
          <p:nvPr/>
        </p:nvSpPr>
        <p:spPr>
          <a:xfrm>
            <a:off x="5743014" y="2198266"/>
            <a:ext cx="2113380" cy="2743979"/>
          </a:xfrm>
          <a:prstGeom prst="rect">
            <a:avLst/>
          </a:prstGeom>
          <a:solidFill>
            <a:srgbClr val="D5D5F4">
              <a:alpha val="49803"/>
            </a:srgbClr>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None/>
            </a:pPr>
            <a:endParaRPr sz="1800" b="0" i="0" u="none" strike="noStrike" cap="none" baseline="0" dirty="0">
              <a:solidFill>
                <a:schemeClr val="dk1"/>
              </a:solidFill>
              <a:latin typeface="Arial"/>
              <a:ea typeface="Arial"/>
              <a:cs typeface="Arial"/>
              <a:sym typeface="Arial"/>
            </a:endParaRPr>
          </a:p>
        </p:txBody>
      </p:sp>
      <p:sp>
        <p:nvSpPr>
          <p:cNvPr id="148" name="Shape 148"/>
          <p:cNvSpPr/>
          <p:nvPr/>
        </p:nvSpPr>
        <p:spPr>
          <a:xfrm>
            <a:off x="3433316" y="6254355"/>
            <a:ext cx="1125757" cy="185568"/>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GOES 13-15</a:t>
            </a:r>
          </a:p>
        </p:txBody>
      </p:sp>
      <p:sp>
        <p:nvSpPr>
          <p:cNvPr id="149" name="Shape 149"/>
          <p:cNvSpPr/>
          <p:nvPr/>
        </p:nvSpPr>
        <p:spPr>
          <a:xfrm>
            <a:off x="3423564" y="5969828"/>
            <a:ext cx="772881" cy="185568"/>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GOES-R</a:t>
            </a:r>
          </a:p>
        </p:txBody>
      </p:sp>
      <p:sp>
        <p:nvSpPr>
          <p:cNvPr id="150" name="Shape 150"/>
          <p:cNvSpPr/>
          <p:nvPr/>
        </p:nvSpPr>
        <p:spPr>
          <a:xfrm>
            <a:off x="4395866" y="5955800"/>
            <a:ext cx="1392895" cy="185568"/>
          </a:xfrm>
          <a:prstGeom prst="rect">
            <a:avLst/>
          </a:prstGeom>
          <a:solidFill>
            <a:schemeClr val="lt1"/>
          </a:solidFill>
          <a:ln>
            <a:noFill/>
          </a:ln>
        </p:spPr>
        <p:txBody>
          <a:bodyPr lIns="91425" tIns="45700" rIns="91425" bIns="45700" anchor="ctr" anchorCtr="0">
            <a:noAutofit/>
          </a:bodyPr>
          <a:lstStyle/>
          <a:p>
            <a:pPr marL="0" marR="0" lvl="0" indent="0" algn="l" rtl="0">
              <a:spcBef>
                <a:spcPts val="0"/>
              </a:spcBef>
              <a:buNone/>
            </a:pPr>
            <a:endParaRPr sz="1100" b="1" i="0" u="none" strike="noStrike" cap="none" baseline="0" dirty="0">
              <a:solidFill>
                <a:schemeClr val="dk1"/>
              </a:solidFill>
              <a:latin typeface="Arial Black"/>
              <a:ea typeface="Arial Black"/>
              <a:cs typeface="Arial Black"/>
              <a:sym typeface="Arial Black"/>
            </a:endParaRPr>
          </a:p>
        </p:txBody>
      </p:sp>
      <p:sp>
        <p:nvSpPr>
          <p:cNvPr id="151" name="Shape 151"/>
          <p:cNvSpPr/>
          <p:nvPr/>
        </p:nvSpPr>
        <p:spPr>
          <a:xfrm>
            <a:off x="2249738" y="5583866"/>
            <a:ext cx="1392895" cy="18556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SzPct val="25000"/>
              <a:buNone/>
            </a:pPr>
            <a:r>
              <a:rPr lang="en-US" sz="1100" b="1" i="0" u="none" strike="noStrike" cap="none" baseline="0" dirty="0">
                <a:solidFill>
                  <a:schemeClr val="dk1"/>
                </a:solidFill>
                <a:latin typeface="Arial Black"/>
                <a:ea typeface="Arial Black"/>
                <a:cs typeface="Arial Black"/>
                <a:sym typeface="Arial Black"/>
              </a:rPr>
              <a:t>Legend</a:t>
            </a:r>
          </a:p>
        </p:txBody>
      </p:sp>
      <p:sp>
        <p:nvSpPr>
          <p:cNvPr id="152" name="Shape 152"/>
          <p:cNvSpPr/>
          <p:nvPr/>
        </p:nvSpPr>
        <p:spPr>
          <a:xfrm>
            <a:off x="1365379" y="5497032"/>
            <a:ext cx="3193694" cy="1190845"/>
          </a:xfrm>
          <a:prstGeom prst="rect">
            <a:avLst/>
          </a:prstGeom>
          <a:no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2400" b="1" i="0" u="none" strike="noStrike" cap="none" baseline="0" dirty="0">
              <a:solidFill>
                <a:schemeClr val="lt1"/>
              </a:solidFill>
              <a:latin typeface="Arial"/>
              <a:ea typeface="Arial"/>
              <a:cs typeface="Arial"/>
              <a:sym typeface="Arial"/>
            </a:endParaRPr>
          </a:p>
        </p:txBody>
      </p:sp>
      <p:sp>
        <p:nvSpPr>
          <p:cNvPr id="64" name="Slide Number Placeholder 3"/>
          <p:cNvSpPr>
            <a:spLocks noGrp="1"/>
          </p:cNvSpPr>
          <p:nvPr>
            <p:ph type="sldNum" sz="quarter" idx="4294967295"/>
          </p:nvPr>
        </p:nvSpPr>
        <p:spPr>
          <a:xfrm>
            <a:off x="8633460" y="6400800"/>
            <a:ext cx="510540" cy="457200"/>
          </a:xfrm>
          <a:prstGeom prst="rect">
            <a:avLst/>
          </a:prstGeom>
        </p:spPr>
        <p:txBody>
          <a:bodyPr/>
          <a:lstStyle/>
          <a:p>
            <a:pPr>
              <a:defRPr/>
            </a:pPr>
            <a:fld id="{3F8DC868-CB49-4B0B-B569-85A7603A12A7}" type="slidenum">
              <a:rPr lang="en-US" smtClean="0">
                <a:solidFill>
                  <a:srgbClr val="000000"/>
                </a:solidFill>
              </a:rPr>
              <a:pPr>
                <a:defRPr/>
              </a:pPr>
              <a:t>10</a:t>
            </a:fld>
            <a:endParaRPr lang="en-US" dirty="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solidFill>
                  <a:schemeClr val="accent2">
                    <a:lumMod val="50000"/>
                  </a:schemeClr>
                </a:solidFill>
              </a:rPr>
              <a:t>1695-1710 MHz </a:t>
            </a:r>
            <a:br>
              <a:rPr lang="en-US" sz="3000" b="1" dirty="0" smtClean="0">
                <a:solidFill>
                  <a:schemeClr val="accent2">
                    <a:lumMod val="50000"/>
                  </a:schemeClr>
                </a:solidFill>
              </a:rPr>
            </a:br>
            <a:r>
              <a:rPr lang="en-US" sz="3000" b="1" dirty="0" smtClean="0">
                <a:solidFill>
                  <a:schemeClr val="accent2">
                    <a:lumMod val="50000"/>
                  </a:schemeClr>
                </a:solidFill>
              </a:rPr>
              <a:t>Spectrum Auction</a:t>
            </a:r>
            <a:endParaRPr lang="en-US" sz="3000" b="1" dirty="0">
              <a:solidFill>
                <a:schemeClr val="accent2">
                  <a:lumMod val="50000"/>
                </a:schemeClr>
              </a:solidFill>
            </a:endParaRPr>
          </a:p>
        </p:txBody>
      </p:sp>
      <p:sp>
        <p:nvSpPr>
          <p:cNvPr id="3" name="Content Placeholder 2"/>
          <p:cNvSpPr>
            <a:spLocks noGrp="1"/>
          </p:cNvSpPr>
          <p:nvPr>
            <p:ph idx="1"/>
          </p:nvPr>
        </p:nvSpPr>
        <p:spPr>
          <a:xfrm>
            <a:off x="188312" y="1598874"/>
            <a:ext cx="8613648" cy="4488027"/>
          </a:xfrm>
        </p:spPr>
        <p:txBody>
          <a:bodyPr/>
          <a:lstStyle/>
          <a:p>
            <a:pPr marL="514304" indent="-391866">
              <a:lnSpc>
                <a:spcPct val="80000"/>
              </a:lnSpc>
              <a:spcBef>
                <a:spcPts val="1000"/>
              </a:spcBef>
              <a:buClr>
                <a:schemeClr val="accent2">
                  <a:lumMod val="50000"/>
                </a:schemeClr>
              </a:buClr>
              <a:buSzPct val="100000"/>
              <a:buFont typeface="Arial" panose="020B0604020202020204" pitchFamily="34" charset="0"/>
              <a:buChar char="•"/>
            </a:pPr>
            <a:r>
              <a:rPr lang="en-US" sz="2200" b="1" dirty="0">
                <a:solidFill>
                  <a:schemeClr val="accent2">
                    <a:lumMod val="50000"/>
                  </a:schemeClr>
                </a:solidFill>
                <a:latin typeface="+mn-lt"/>
              </a:rPr>
              <a:t>Middle Class Tax Relief and Job Creation Act of 2012 (PUBLIC LAW </a:t>
            </a:r>
            <a:r>
              <a:rPr lang="en-US" sz="2200" b="1" dirty="0" smtClean="0">
                <a:solidFill>
                  <a:schemeClr val="accent2">
                    <a:lumMod val="50000"/>
                  </a:schemeClr>
                </a:solidFill>
                <a:latin typeface="+mn-lt"/>
              </a:rPr>
              <a:t>112–96</a:t>
            </a:r>
            <a:r>
              <a:rPr lang="en-US" sz="2200" b="1" dirty="0">
                <a:solidFill>
                  <a:schemeClr val="accent2">
                    <a:lumMod val="50000"/>
                  </a:schemeClr>
                </a:solidFill>
                <a:latin typeface="+mn-lt"/>
              </a:rPr>
              <a:t>–</a:t>
            </a:r>
            <a:r>
              <a:rPr lang="en-US" sz="2200" b="1" dirty="0" smtClean="0">
                <a:solidFill>
                  <a:schemeClr val="accent2">
                    <a:lumMod val="50000"/>
                  </a:schemeClr>
                </a:solidFill>
                <a:latin typeface="+mn-lt"/>
              </a:rPr>
              <a:t>FEB</a:t>
            </a:r>
            <a:r>
              <a:rPr lang="en-US" sz="2200" b="1" dirty="0">
                <a:solidFill>
                  <a:schemeClr val="accent2">
                    <a:lumMod val="50000"/>
                  </a:schemeClr>
                </a:solidFill>
                <a:latin typeface="+mn-lt"/>
              </a:rPr>
              <a:t>. 22, 2012)</a:t>
            </a:r>
          </a:p>
          <a:p>
            <a:pPr marL="514304" indent="-391866">
              <a:lnSpc>
                <a:spcPct val="80000"/>
              </a:lnSpc>
              <a:spcBef>
                <a:spcPts val="1000"/>
              </a:spcBef>
              <a:buClr>
                <a:schemeClr val="accent2">
                  <a:lumMod val="50000"/>
                </a:schemeClr>
              </a:buClr>
              <a:buSzPct val="100000"/>
              <a:buFont typeface="Arial" panose="020B0604020202020204" pitchFamily="34" charset="0"/>
              <a:buChar char="•"/>
            </a:pPr>
            <a:r>
              <a:rPr lang="en-US" sz="2200" b="1" dirty="0">
                <a:solidFill>
                  <a:schemeClr val="accent2">
                    <a:lumMod val="50000"/>
                  </a:schemeClr>
                </a:solidFill>
                <a:latin typeface="+mn-lt"/>
              </a:rPr>
              <a:t>1695-1710 MHz auction </a:t>
            </a:r>
            <a:r>
              <a:rPr lang="en-US" sz="2200" b="1" dirty="0" smtClean="0">
                <a:solidFill>
                  <a:schemeClr val="accent2">
                    <a:lumMod val="50000"/>
                  </a:schemeClr>
                </a:solidFill>
                <a:latin typeface="+mn-lt"/>
              </a:rPr>
              <a:t>complete (part of AWS-3)</a:t>
            </a:r>
            <a:endParaRPr lang="en-US" sz="2200" b="1" dirty="0">
              <a:solidFill>
                <a:schemeClr val="accent2">
                  <a:lumMod val="50000"/>
                </a:schemeClr>
              </a:solidFill>
              <a:latin typeface="+mn-lt"/>
            </a:endParaRPr>
          </a:p>
          <a:p>
            <a:pPr marL="514304" indent="-391866">
              <a:lnSpc>
                <a:spcPct val="80000"/>
              </a:lnSpc>
              <a:spcBef>
                <a:spcPts val="1000"/>
              </a:spcBef>
              <a:buClr>
                <a:schemeClr val="accent2">
                  <a:lumMod val="50000"/>
                </a:schemeClr>
              </a:buClr>
              <a:buSzPct val="100000"/>
              <a:buFont typeface="Arial" panose="020B0604020202020204" pitchFamily="34" charset="0"/>
              <a:buChar char="•"/>
            </a:pPr>
            <a:r>
              <a:rPr lang="en-US" sz="2200" b="1" dirty="0">
                <a:solidFill>
                  <a:schemeClr val="accent2">
                    <a:lumMod val="50000"/>
                  </a:schemeClr>
                </a:solidFill>
                <a:latin typeface="+mn-lt"/>
              </a:rPr>
              <a:t>Major NOAA efforts to enable 1695-1710 MHz sharing:</a:t>
            </a:r>
          </a:p>
          <a:p>
            <a:pPr marL="914354" lvl="1" indent="-391866">
              <a:lnSpc>
                <a:spcPct val="80000"/>
              </a:lnSpc>
              <a:spcBef>
                <a:spcPts val="600"/>
              </a:spcBef>
              <a:spcAft>
                <a:spcPts val="600"/>
              </a:spcAft>
              <a:buClr>
                <a:schemeClr val="accent2">
                  <a:lumMod val="50000"/>
                </a:schemeClr>
              </a:buClr>
              <a:buSzPct val="100000"/>
              <a:buFont typeface="Courier New" panose="02070309020205020404" pitchFamily="49" charset="0"/>
              <a:buChar char="o"/>
            </a:pPr>
            <a:r>
              <a:rPr lang="en-US" sz="1800" b="1" dirty="0">
                <a:solidFill>
                  <a:schemeClr val="accent2">
                    <a:lumMod val="50000"/>
                  </a:schemeClr>
                </a:solidFill>
                <a:latin typeface="+mn-lt"/>
              </a:rPr>
              <a:t>GOES-R </a:t>
            </a:r>
            <a:r>
              <a:rPr lang="en-US" sz="1800" b="1" dirty="0" smtClean="0">
                <a:solidFill>
                  <a:schemeClr val="accent2">
                    <a:lumMod val="50000"/>
                  </a:schemeClr>
                </a:solidFill>
                <a:latin typeface="+mn-lt"/>
              </a:rPr>
              <a:t>frequencies shifted below 1695 MHz</a:t>
            </a:r>
            <a:endParaRPr lang="en-US" sz="1800" b="1" dirty="0">
              <a:solidFill>
                <a:schemeClr val="accent2">
                  <a:lumMod val="50000"/>
                </a:schemeClr>
              </a:solidFill>
              <a:latin typeface="+mn-lt"/>
            </a:endParaRPr>
          </a:p>
          <a:p>
            <a:pPr marL="914354" lvl="1" indent="-391866">
              <a:lnSpc>
                <a:spcPct val="80000"/>
              </a:lnSpc>
              <a:spcBef>
                <a:spcPts val="0"/>
              </a:spcBef>
              <a:spcAft>
                <a:spcPts val="600"/>
              </a:spcAft>
              <a:buClr>
                <a:schemeClr val="accent2">
                  <a:lumMod val="50000"/>
                </a:schemeClr>
              </a:buClr>
              <a:buSzPct val="100000"/>
              <a:buFont typeface="Courier New" panose="02070309020205020404" pitchFamily="49" charset="0"/>
              <a:buChar char="o"/>
            </a:pPr>
            <a:r>
              <a:rPr lang="en-US" sz="1800" b="1" dirty="0" smtClean="0">
                <a:solidFill>
                  <a:schemeClr val="accent2">
                    <a:lumMod val="50000"/>
                  </a:schemeClr>
                </a:solidFill>
                <a:latin typeface="+mn-lt"/>
              </a:rPr>
              <a:t>Development, </a:t>
            </a:r>
            <a:r>
              <a:rPr lang="en-US" sz="1800" b="1" dirty="0">
                <a:solidFill>
                  <a:schemeClr val="accent2">
                    <a:lumMod val="50000"/>
                  </a:schemeClr>
                </a:solidFill>
                <a:latin typeface="+mn-lt"/>
              </a:rPr>
              <a:t>management and operation of a Spectrum Coordination </a:t>
            </a:r>
            <a:r>
              <a:rPr lang="en-US" sz="1800" b="1" dirty="0" smtClean="0">
                <a:solidFill>
                  <a:schemeClr val="accent2">
                    <a:lumMod val="50000"/>
                  </a:schemeClr>
                </a:solidFill>
                <a:latin typeface="+mn-lt"/>
              </a:rPr>
              <a:t>Portal to </a:t>
            </a:r>
            <a:r>
              <a:rPr lang="en-US" sz="1800" b="1" dirty="0">
                <a:solidFill>
                  <a:schemeClr val="accent2">
                    <a:lumMod val="50000"/>
                  </a:schemeClr>
                </a:solidFill>
                <a:latin typeface="+mn-lt"/>
              </a:rPr>
              <a:t>address requests for commercial operations within </a:t>
            </a:r>
            <a:r>
              <a:rPr lang="en-US" sz="1800" b="1" dirty="0" smtClean="0">
                <a:solidFill>
                  <a:schemeClr val="accent2">
                    <a:lumMod val="50000"/>
                  </a:schemeClr>
                </a:solidFill>
                <a:latin typeface="+mn-lt"/>
              </a:rPr>
              <a:t>Protection </a:t>
            </a:r>
            <a:r>
              <a:rPr lang="en-US" sz="1800" b="1" dirty="0">
                <a:solidFill>
                  <a:schemeClr val="accent2">
                    <a:lumMod val="50000"/>
                  </a:schemeClr>
                </a:solidFill>
                <a:latin typeface="+mn-lt"/>
              </a:rPr>
              <a:t>Zones</a:t>
            </a:r>
          </a:p>
          <a:p>
            <a:pPr marL="914354" lvl="1" indent="-391866">
              <a:lnSpc>
                <a:spcPct val="80000"/>
              </a:lnSpc>
              <a:spcBef>
                <a:spcPts val="0"/>
              </a:spcBef>
              <a:spcAft>
                <a:spcPts val="600"/>
              </a:spcAft>
              <a:buClr>
                <a:schemeClr val="accent2">
                  <a:lumMod val="50000"/>
                </a:schemeClr>
              </a:buClr>
              <a:buSzPct val="100000"/>
              <a:buFont typeface="Courier New" panose="02070309020205020404" pitchFamily="49" charset="0"/>
              <a:buChar char="o"/>
            </a:pPr>
            <a:r>
              <a:rPr lang="en-US" sz="1800" b="1" dirty="0" smtClean="0">
                <a:solidFill>
                  <a:schemeClr val="accent2">
                    <a:lumMod val="50000"/>
                  </a:schemeClr>
                </a:solidFill>
                <a:latin typeface="+mn-lt"/>
              </a:rPr>
              <a:t>Development, deployment, </a:t>
            </a:r>
            <a:r>
              <a:rPr lang="en-US" sz="1800" b="1" dirty="0">
                <a:solidFill>
                  <a:schemeClr val="accent2">
                    <a:lumMod val="50000"/>
                  </a:schemeClr>
                </a:solidFill>
                <a:latin typeface="+mn-lt"/>
              </a:rPr>
              <a:t>and operation of a Spectrum Monitoring </a:t>
            </a:r>
            <a:r>
              <a:rPr lang="en-US" sz="1800" b="1" dirty="0" smtClean="0">
                <a:solidFill>
                  <a:schemeClr val="accent2">
                    <a:lumMod val="50000"/>
                  </a:schemeClr>
                </a:solidFill>
                <a:latin typeface="+mn-lt"/>
              </a:rPr>
              <a:t>System to monitor </a:t>
            </a:r>
            <a:r>
              <a:rPr lang="en-US" sz="1800" b="1" dirty="0">
                <a:solidFill>
                  <a:schemeClr val="accent2">
                    <a:lumMod val="50000"/>
                  </a:schemeClr>
                </a:solidFill>
                <a:latin typeface="+mn-lt"/>
              </a:rPr>
              <a:t>for potential harmful </a:t>
            </a:r>
            <a:r>
              <a:rPr lang="en-US" sz="1800" b="1" dirty="0" smtClean="0">
                <a:solidFill>
                  <a:schemeClr val="accent2">
                    <a:lumMod val="50000"/>
                  </a:schemeClr>
                </a:solidFill>
                <a:latin typeface="+mn-lt"/>
              </a:rPr>
              <a:t>interference</a:t>
            </a:r>
          </a:p>
          <a:p>
            <a:pPr marL="914354" lvl="1" indent="-391866">
              <a:lnSpc>
                <a:spcPct val="80000"/>
              </a:lnSpc>
              <a:spcBef>
                <a:spcPts val="0"/>
              </a:spcBef>
              <a:spcAft>
                <a:spcPts val="600"/>
              </a:spcAft>
              <a:buClr>
                <a:schemeClr val="accent2">
                  <a:lumMod val="50000"/>
                </a:schemeClr>
              </a:buClr>
              <a:buSzPct val="100000"/>
              <a:buFont typeface="Courier New" panose="02070309020205020404" pitchFamily="49" charset="0"/>
              <a:buChar char="o"/>
            </a:pPr>
            <a:r>
              <a:rPr lang="en-US" sz="1800" b="1" dirty="0" smtClean="0">
                <a:solidFill>
                  <a:schemeClr val="accent2">
                    <a:lumMod val="50000"/>
                  </a:schemeClr>
                </a:solidFill>
                <a:latin typeface="+mn-lt"/>
              </a:rPr>
              <a:t>Replacement </a:t>
            </a:r>
            <a:r>
              <a:rPr lang="en-US" sz="1800" b="1" dirty="0">
                <a:solidFill>
                  <a:schemeClr val="accent2">
                    <a:lumMod val="50000"/>
                  </a:schemeClr>
                </a:solidFill>
                <a:latin typeface="+mn-lt"/>
              </a:rPr>
              <a:t>of the current Radiosonde Observing Systems </a:t>
            </a:r>
            <a:r>
              <a:rPr lang="en-US" sz="1800" b="1" i="1" dirty="0">
                <a:solidFill>
                  <a:schemeClr val="accent2">
                    <a:lumMod val="50000"/>
                  </a:schemeClr>
                </a:solidFill>
                <a:latin typeface="+mn-lt"/>
              </a:rPr>
              <a:t>(relocate to a </a:t>
            </a:r>
            <a:r>
              <a:rPr lang="en-US" sz="1800" b="1" i="1" dirty="0" smtClean="0">
                <a:solidFill>
                  <a:schemeClr val="accent2">
                    <a:lumMod val="50000"/>
                  </a:schemeClr>
                </a:solidFill>
                <a:latin typeface="+mn-lt"/>
              </a:rPr>
              <a:t>lower frequency 402-403 MHz)</a:t>
            </a:r>
          </a:p>
          <a:p>
            <a:pPr marL="514304" indent="-391866">
              <a:lnSpc>
                <a:spcPct val="80000"/>
              </a:lnSpc>
              <a:spcBef>
                <a:spcPts val="1000"/>
              </a:spcBef>
              <a:buClr>
                <a:schemeClr val="accent2">
                  <a:lumMod val="50000"/>
                </a:schemeClr>
              </a:buClr>
              <a:buSzPct val="100000"/>
              <a:buFont typeface="Arial" panose="020B0604020202020204" pitchFamily="34" charset="0"/>
              <a:buChar char="•"/>
            </a:pPr>
            <a:r>
              <a:rPr lang="en-US" sz="2200" b="1" dirty="0" smtClean="0">
                <a:solidFill>
                  <a:schemeClr val="accent2">
                    <a:lumMod val="50000"/>
                  </a:schemeClr>
                </a:solidFill>
                <a:latin typeface="+mn-lt"/>
              </a:rPr>
              <a:t>Federal ground stations Protection Zones Established</a:t>
            </a:r>
          </a:p>
          <a:p>
            <a:pPr marL="122438" indent="0">
              <a:lnSpc>
                <a:spcPct val="80000"/>
              </a:lnSpc>
              <a:spcBef>
                <a:spcPts val="1000"/>
              </a:spcBef>
              <a:buClr>
                <a:schemeClr val="accent2">
                  <a:lumMod val="50000"/>
                </a:schemeClr>
              </a:buClr>
              <a:buSzPct val="100000"/>
              <a:buNone/>
            </a:pPr>
            <a:endParaRPr lang="en-US" sz="2000" dirty="0" smtClean="0">
              <a:solidFill>
                <a:schemeClr val="accent2">
                  <a:lumMod val="50000"/>
                </a:schemeClr>
              </a:solidFill>
              <a:latin typeface="Calibri" panose="020F0502020204030204" pitchFamily="34" charset="0"/>
            </a:endParaRPr>
          </a:p>
          <a:p>
            <a:pPr marL="914354" lvl="1" indent="-391866">
              <a:lnSpc>
                <a:spcPct val="80000"/>
              </a:lnSpc>
              <a:spcBef>
                <a:spcPts val="1000"/>
              </a:spcBef>
              <a:buClr>
                <a:schemeClr val="accent2">
                  <a:lumMod val="50000"/>
                </a:schemeClr>
              </a:buClr>
              <a:buSzPct val="100000"/>
              <a:buFont typeface="Courier New" panose="02070309020205020404" pitchFamily="49" charset="0"/>
              <a:buChar char="o"/>
            </a:pPr>
            <a:endParaRPr lang="en-US" sz="2400" dirty="0" smtClean="0">
              <a:solidFill>
                <a:schemeClr val="accent2">
                  <a:lumMod val="50000"/>
                </a:schemeClr>
              </a:solidFill>
              <a:latin typeface="Calibri" panose="020F0502020204030204" pitchFamily="34" charset="0"/>
            </a:endParaRPr>
          </a:p>
          <a:p>
            <a:pPr marL="0" indent="0">
              <a:lnSpc>
                <a:spcPct val="80000"/>
              </a:lnSpc>
              <a:buNone/>
            </a:pPr>
            <a:endParaRPr lang="en-US" sz="1600" dirty="0" smtClean="0"/>
          </a:p>
          <a:p>
            <a:pPr>
              <a:lnSpc>
                <a:spcPct val="80000"/>
              </a:lnSpc>
            </a:pPr>
            <a:endParaRPr lang="en-US" sz="1600" dirty="0"/>
          </a:p>
        </p:txBody>
      </p:sp>
      <p:sp>
        <p:nvSpPr>
          <p:cNvPr id="4" name="Slide Number Placeholder 3"/>
          <p:cNvSpPr>
            <a:spLocks noGrp="1"/>
          </p:cNvSpPr>
          <p:nvPr>
            <p:ph type="sldNum" sz="quarter" idx="4294967295"/>
          </p:nvPr>
        </p:nvSpPr>
        <p:spPr>
          <a:xfrm>
            <a:off x="8633460" y="6400800"/>
            <a:ext cx="510540" cy="457200"/>
          </a:xfrm>
          <a:prstGeom prst="rect">
            <a:avLst/>
          </a:prstGeom>
        </p:spPr>
        <p:txBody>
          <a:bodyPr/>
          <a:lstStyle/>
          <a:p>
            <a:pPr>
              <a:defRPr/>
            </a:pPr>
            <a:fld id="{3F8DC868-CB49-4B0B-B569-85A7603A12A7}"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90329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GOES-R Broadcast Architecture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6" name="Picture 5"/>
          <p:cNvPicPr>
            <a:picLocks noChangeAspect="1"/>
          </p:cNvPicPr>
          <p:nvPr/>
        </p:nvPicPr>
        <p:blipFill rotWithShape="1">
          <a:blip r:embed="rId3"/>
          <a:srcRect l="7251" t="16486" r="15499" b="8107"/>
          <a:stretch/>
        </p:blipFill>
        <p:spPr>
          <a:xfrm>
            <a:off x="76200" y="76200"/>
            <a:ext cx="1066800" cy="963227"/>
          </a:xfrm>
          <a:prstGeom prst="rect">
            <a:avLst/>
          </a:prstGeom>
        </p:spPr>
      </p:pic>
      <p:pic>
        <p:nvPicPr>
          <p:cNvPr id="7" name="Picture 6"/>
          <p:cNvPicPr>
            <a:picLocks noChangeAspect="1"/>
          </p:cNvPicPr>
          <p:nvPr/>
        </p:nvPicPr>
        <p:blipFill>
          <a:blip r:embed="rId4"/>
          <a:stretch>
            <a:fillRect/>
          </a:stretch>
        </p:blipFill>
        <p:spPr>
          <a:xfrm>
            <a:off x="8001000" y="76200"/>
            <a:ext cx="1066800" cy="1003110"/>
          </a:xfrm>
          <a:prstGeom prst="rect">
            <a:avLst/>
          </a:prstGeom>
        </p:spPr>
      </p:pic>
      <p:grpSp>
        <p:nvGrpSpPr>
          <p:cNvPr id="8" name="Group 7"/>
          <p:cNvGrpSpPr/>
          <p:nvPr/>
        </p:nvGrpSpPr>
        <p:grpSpPr>
          <a:xfrm>
            <a:off x="12700" y="914400"/>
            <a:ext cx="9105900" cy="6134100"/>
            <a:chOff x="12700" y="914400"/>
            <a:chExt cx="9105900" cy="6134100"/>
          </a:xfrm>
        </p:grpSpPr>
        <p:pic>
          <p:nvPicPr>
            <p:cNvPr id="55" name="Picture 54"/>
            <p:cNvPicPr>
              <a:picLocks noChangeAspect="1"/>
            </p:cNvPicPr>
            <p:nvPr/>
          </p:nvPicPr>
          <p:blipFill>
            <a:blip r:embed="rId5"/>
            <a:stretch>
              <a:fillRect/>
            </a:stretch>
          </p:blipFill>
          <p:spPr>
            <a:xfrm>
              <a:off x="12700" y="914400"/>
              <a:ext cx="9105900" cy="6134100"/>
            </a:xfrm>
            <a:prstGeom prst="rect">
              <a:avLst/>
            </a:prstGeom>
          </p:spPr>
        </p:pic>
        <p:sp>
          <p:nvSpPr>
            <p:cNvPr id="3" name="Rectangle 2"/>
            <p:cNvSpPr/>
            <p:nvPr/>
          </p:nvSpPr>
          <p:spPr>
            <a:xfrm>
              <a:off x="4648200" y="6324600"/>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smtClean="0">
                  <a:solidFill>
                    <a:schemeClr val="tx1"/>
                  </a:solidFill>
                </a:rPr>
                <a:t>College Park MD</a:t>
              </a:r>
            </a:p>
            <a:p>
              <a:r>
                <a:rPr lang="en-US" sz="900" dirty="0" smtClean="0">
                  <a:solidFill>
                    <a:schemeClr val="tx1"/>
                  </a:solidFill>
                </a:rPr>
                <a:t>Puerto Rico (future)</a:t>
              </a:r>
              <a:endParaRPr lang="en-US" sz="900" dirty="0">
                <a:solidFill>
                  <a:schemeClr val="tx1"/>
                </a:solidFill>
              </a:endParaRPr>
            </a:p>
          </p:txBody>
        </p:sp>
        <p:sp>
          <p:nvSpPr>
            <p:cNvPr id="5" name="Rectangle 4"/>
            <p:cNvSpPr/>
            <p:nvPr/>
          </p:nvSpPr>
          <p:spPr>
            <a:xfrm>
              <a:off x="5791200" y="6477000"/>
              <a:ext cx="609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FF6600"/>
                  </a:solidFill>
                </a:rPr>
                <a:t>-TWC</a:t>
              </a:r>
              <a:endParaRPr lang="en-US" sz="900" dirty="0">
                <a:solidFill>
                  <a:srgbClr val="FF6600"/>
                </a:solidFill>
              </a:endParaRPr>
            </a:p>
          </p:txBody>
        </p:sp>
      </p:grpSp>
      <p:pic>
        <p:nvPicPr>
          <p:cNvPr id="11" name="Picture 12" descr="doc_logo"/>
          <p:cNvPicPr>
            <a:picLocks noChangeAspect="1" noChangeArrowheads="1"/>
          </p:cNvPicPr>
          <p:nvPr/>
        </p:nvPicPr>
        <p:blipFill>
          <a:blip r:embed="rId6" cstate="print"/>
          <a:srcRect/>
          <a:stretch>
            <a:fillRect/>
          </a:stretch>
        </p:blipFill>
        <p:spPr bwMode="auto">
          <a:xfrm>
            <a:off x="8072413" y="152400"/>
            <a:ext cx="919187" cy="914400"/>
          </a:xfrm>
          <a:prstGeom prst="rect">
            <a:avLst/>
          </a:prstGeom>
          <a:noFill/>
          <a:ln w="9525">
            <a:noFill/>
            <a:miter lim="800000"/>
            <a:headEnd/>
            <a:tailEnd/>
          </a:ln>
        </p:spPr>
      </p:pic>
      <p:pic>
        <p:nvPicPr>
          <p:cNvPr id="12" name="Picture 8" descr="NOAA"/>
          <p:cNvPicPr>
            <a:picLocks noChangeAspect="1" noChangeArrowheads="1"/>
          </p:cNvPicPr>
          <p:nvPr/>
        </p:nvPicPr>
        <p:blipFill>
          <a:blip r:embed="rId7" cstate="print"/>
          <a:srcRect/>
          <a:stretch>
            <a:fillRect/>
          </a:stretch>
        </p:blipFill>
        <p:spPr bwMode="auto">
          <a:xfrm>
            <a:off x="152401" y="76200"/>
            <a:ext cx="914400" cy="914400"/>
          </a:xfrm>
          <a:prstGeom prst="rect">
            <a:avLst/>
          </a:prstGeom>
          <a:noFill/>
          <a:ln w="9525">
            <a:noFill/>
            <a:miter lim="800000"/>
            <a:headEnd/>
            <a:tailEnd/>
          </a:ln>
        </p:spPr>
      </p:pic>
    </p:spTree>
    <p:extLst>
      <p:ext uri="{BB962C8B-B14F-4D97-AF65-F5344CB8AC3E}">
        <p14:creationId xmlns:p14="http://schemas.microsoft.com/office/powerpoint/2010/main" val="280765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447800" y="228600"/>
            <a:ext cx="617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000" b="0" i="0" u="none" strike="noStrike" cap="none" baseline="0" dirty="0" smtClean="0">
                <a:solidFill>
                  <a:schemeClr val="accent2">
                    <a:lumMod val="50000"/>
                  </a:schemeClr>
                </a:solidFill>
                <a:latin typeface="Arial"/>
                <a:ea typeface="Arial"/>
                <a:cs typeface="Arial"/>
                <a:sym typeface="Arial"/>
              </a:rPr>
              <a:t>Potential Impact of </a:t>
            </a:r>
            <a:r>
              <a:rPr lang="en-US" sz="3000" b="0" i="0" u="none" strike="noStrike" cap="none" baseline="0" dirty="0">
                <a:solidFill>
                  <a:schemeClr val="accent2">
                    <a:lumMod val="50000"/>
                  </a:schemeClr>
                </a:solidFill>
                <a:latin typeface="Arial"/>
                <a:ea typeface="Arial"/>
                <a:cs typeface="Arial"/>
                <a:sym typeface="Arial"/>
              </a:rPr>
              <a:t>1675-1695 MHz Sharing with Mobile Broadband</a:t>
            </a:r>
          </a:p>
        </p:txBody>
      </p:sp>
      <p:sp>
        <p:nvSpPr>
          <p:cNvPr id="268" name="Shape 268"/>
          <p:cNvSpPr txBox="1">
            <a:spLocks noGrp="1"/>
          </p:cNvSpPr>
          <p:nvPr>
            <p:ph type="body" idx="1"/>
          </p:nvPr>
        </p:nvSpPr>
        <p:spPr>
          <a:xfrm>
            <a:off x="274320" y="1650967"/>
            <a:ext cx="8352845" cy="4686223"/>
          </a:xfrm>
          <a:prstGeom prst="rect">
            <a:avLst/>
          </a:prstGeom>
          <a:noFill/>
          <a:ln>
            <a:noFill/>
          </a:ln>
        </p:spPr>
        <p:txBody>
          <a:bodyPr lIns="91425" tIns="45700" rIns="91425" bIns="45700" anchor="t" anchorCtr="0">
            <a:noAutofit/>
          </a:bodyPr>
          <a:lstStyle/>
          <a:p>
            <a:pPr indent="-342900">
              <a:lnSpc>
                <a:spcPct val="80000"/>
              </a:lnSpc>
              <a:spcBef>
                <a:spcPts val="600"/>
              </a:spcBef>
              <a:spcAft>
                <a:spcPts val="600"/>
              </a:spcAft>
              <a:buClrTx/>
              <a:buSzPct val="100000"/>
              <a:buFont typeface="Calibri"/>
              <a:buChar char="•"/>
            </a:pPr>
            <a:r>
              <a:rPr lang="en-US" sz="1800" b="1" dirty="0" smtClean="0">
                <a:solidFill>
                  <a:schemeClr val="accent2">
                    <a:lumMod val="50000"/>
                  </a:schemeClr>
                </a:solidFill>
                <a:latin typeface="+mj-lt"/>
                <a:ea typeface="Calibri"/>
                <a:cs typeface="Calibri"/>
                <a:sym typeface="Calibri"/>
              </a:rPr>
              <a:t>Interference could degrade </a:t>
            </a:r>
            <a:r>
              <a:rPr lang="en-US" sz="1800" b="1" dirty="0">
                <a:solidFill>
                  <a:schemeClr val="accent2">
                    <a:lumMod val="50000"/>
                  </a:schemeClr>
                </a:solidFill>
                <a:latin typeface="+mj-lt"/>
                <a:ea typeface="Calibri"/>
                <a:cs typeface="Calibri"/>
                <a:sym typeface="Calibri"/>
              </a:rPr>
              <a:t>severe weather monitoring and prediction from satellites (e.g. hurricane tracking, floods,)</a:t>
            </a:r>
          </a:p>
          <a:p>
            <a:pPr lvl="0" indent="-342900">
              <a:lnSpc>
                <a:spcPct val="80000"/>
              </a:lnSpc>
              <a:spcBef>
                <a:spcPts val="600"/>
              </a:spcBef>
              <a:spcAft>
                <a:spcPts val="600"/>
              </a:spcAft>
              <a:buClrTx/>
              <a:buSzPct val="100000"/>
              <a:buFont typeface="Calibri"/>
              <a:buChar char="•"/>
            </a:pPr>
            <a:r>
              <a:rPr lang="en-US" sz="1800" b="1" dirty="0">
                <a:solidFill>
                  <a:schemeClr val="accent2">
                    <a:lumMod val="50000"/>
                  </a:schemeClr>
                </a:solidFill>
                <a:latin typeface="+mj-lt"/>
                <a:ea typeface="Calibri"/>
                <a:cs typeface="Calibri"/>
                <a:sym typeface="Calibri"/>
              </a:rPr>
              <a:t>Users of Emergency Managers Weather Information Network (EMWIN</a:t>
            </a:r>
            <a:r>
              <a:rPr lang="en-US" sz="1800" b="1" dirty="0" smtClean="0">
                <a:solidFill>
                  <a:schemeClr val="accent2">
                    <a:lumMod val="50000"/>
                  </a:schemeClr>
                </a:solidFill>
                <a:latin typeface="+mj-lt"/>
                <a:ea typeface="Calibri"/>
                <a:cs typeface="Calibri"/>
                <a:sym typeface="Calibri"/>
              </a:rPr>
              <a:t>), 1692.7 MHz,  </a:t>
            </a:r>
            <a:r>
              <a:rPr lang="en-US" sz="1800" b="1" dirty="0">
                <a:solidFill>
                  <a:schemeClr val="accent2">
                    <a:lumMod val="50000"/>
                  </a:schemeClr>
                </a:solidFill>
                <a:latin typeface="+mj-lt"/>
                <a:ea typeface="Calibri"/>
                <a:cs typeface="Calibri"/>
                <a:sym typeface="Calibri"/>
              </a:rPr>
              <a:t>broadcasts outside protection zones will be subject to interference</a:t>
            </a:r>
            <a:r>
              <a:rPr lang="en-US" sz="1800" b="1" dirty="0" smtClean="0">
                <a:solidFill>
                  <a:schemeClr val="accent2">
                    <a:lumMod val="50000"/>
                  </a:schemeClr>
                </a:solidFill>
                <a:latin typeface="+mj-lt"/>
                <a:ea typeface="Calibri"/>
                <a:cs typeface="Calibri"/>
                <a:sym typeface="Calibri"/>
              </a:rPr>
              <a:t>.</a:t>
            </a:r>
          </a:p>
          <a:p>
            <a:pPr lvl="1" indent="-342900">
              <a:lnSpc>
                <a:spcPct val="80000"/>
              </a:lnSpc>
              <a:spcBef>
                <a:spcPts val="600"/>
              </a:spcBef>
              <a:spcAft>
                <a:spcPts val="600"/>
              </a:spcAft>
              <a:buClrTx/>
              <a:buSzPct val="100000"/>
              <a:buFont typeface="Courier New" panose="02070309020205020404" pitchFamily="49" charset="0"/>
              <a:buChar char="o"/>
            </a:pPr>
            <a:r>
              <a:rPr lang="en-US" sz="1800" b="1" dirty="0" smtClean="0">
                <a:solidFill>
                  <a:schemeClr val="accent2">
                    <a:lumMod val="50000"/>
                  </a:schemeClr>
                </a:solidFill>
                <a:latin typeface="+mj-lt"/>
                <a:ea typeface="Calibri"/>
                <a:cs typeface="Calibri"/>
                <a:sym typeface="Calibri"/>
              </a:rPr>
              <a:t>Could prevent reception of data needed to </a:t>
            </a:r>
            <a:r>
              <a:rPr lang="en-US" sz="1800" b="1" dirty="0">
                <a:solidFill>
                  <a:schemeClr val="accent2">
                    <a:lumMod val="50000"/>
                  </a:schemeClr>
                </a:solidFill>
                <a:latin typeface="+mj-lt"/>
                <a:ea typeface="Calibri"/>
                <a:cs typeface="Calibri"/>
                <a:sym typeface="Calibri"/>
              </a:rPr>
              <a:t>make critical decisions with weather forecasts, warnings, alerts and other safety of life and property information during emergency </a:t>
            </a:r>
            <a:r>
              <a:rPr lang="en-US" sz="1800" b="1" dirty="0" smtClean="0">
                <a:solidFill>
                  <a:schemeClr val="accent2">
                    <a:lumMod val="50000"/>
                  </a:schemeClr>
                </a:solidFill>
                <a:latin typeface="+mj-lt"/>
                <a:ea typeface="Calibri"/>
                <a:cs typeface="Calibri"/>
                <a:sym typeface="Calibri"/>
              </a:rPr>
              <a:t>situations</a:t>
            </a:r>
          </a:p>
          <a:p>
            <a:pPr lvl="1" indent="-342900">
              <a:lnSpc>
                <a:spcPct val="80000"/>
              </a:lnSpc>
              <a:spcBef>
                <a:spcPts val="600"/>
              </a:spcBef>
              <a:spcAft>
                <a:spcPts val="600"/>
              </a:spcAft>
              <a:buClrTx/>
              <a:buSzPct val="100000"/>
              <a:buFont typeface="Courier New" panose="02070309020205020404" pitchFamily="49" charset="0"/>
              <a:buChar char="o"/>
            </a:pPr>
            <a:r>
              <a:rPr lang="en-US" sz="1800" b="1" dirty="0">
                <a:solidFill>
                  <a:schemeClr val="accent2">
                    <a:lumMod val="50000"/>
                  </a:schemeClr>
                </a:solidFill>
                <a:latin typeface="+mj-lt"/>
                <a:ea typeface="Calibri"/>
                <a:cs typeface="Calibri"/>
                <a:sym typeface="Calibri"/>
              </a:rPr>
              <a:t>Other communications means cannot provide required </a:t>
            </a:r>
            <a:r>
              <a:rPr lang="en-US" sz="1800" b="1" dirty="0" smtClean="0">
                <a:solidFill>
                  <a:schemeClr val="accent2">
                    <a:lumMod val="50000"/>
                  </a:schemeClr>
                </a:solidFill>
                <a:latin typeface="+mj-lt"/>
                <a:ea typeface="Calibri"/>
                <a:cs typeface="Calibri"/>
                <a:sym typeface="Calibri"/>
              </a:rPr>
              <a:t>availability </a:t>
            </a:r>
            <a:r>
              <a:rPr lang="en-US" sz="1800" b="1" dirty="0">
                <a:solidFill>
                  <a:schemeClr val="accent2">
                    <a:lumMod val="50000"/>
                  </a:schemeClr>
                </a:solidFill>
                <a:latin typeface="+mj-lt"/>
                <a:ea typeface="Calibri"/>
                <a:cs typeface="Calibri"/>
                <a:sym typeface="Calibri"/>
              </a:rPr>
              <a:t>and reliability</a:t>
            </a:r>
          </a:p>
          <a:p>
            <a:pPr lvl="0" indent="-342900">
              <a:lnSpc>
                <a:spcPct val="80000"/>
              </a:lnSpc>
              <a:spcBef>
                <a:spcPts val="600"/>
              </a:spcBef>
              <a:spcAft>
                <a:spcPts val="600"/>
              </a:spcAft>
              <a:buClr>
                <a:srgbClr val="3333CC">
                  <a:lumMod val="50000"/>
                </a:srgbClr>
              </a:buClr>
              <a:buSzPct val="100000"/>
              <a:buFont typeface="Calibri"/>
              <a:buChar char="•"/>
            </a:pPr>
            <a:r>
              <a:rPr lang="en-US" sz="1800" b="1" dirty="0" smtClean="0">
                <a:solidFill>
                  <a:srgbClr val="3333CC">
                    <a:lumMod val="50000"/>
                  </a:srgbClr>
                </a:solidFill>
                <a:latin typeface="+mj-lt"/>
                <a:ea typeface="Calibri"/>
                <a:cs typeface="Calibri"/>
                <a:sym typeface="Calibri"/>
              </a:rPr>
              <a:t>Users of DCPR broadcasts, 1692.7 MHz (GOES N-P), 1679.7 MHz (GOES-R) </a:t>
            </a:r>
            <a:r>
              <a:rPr lang="en-US" sz="1800" b="1" dirty="0">
                <a:solidFill>
                  <a:srgbClr val="3333CC">
                    <a:lumMod val="50000"/>
                  </a:srgbClr>
                </a:solidFill>
                <a:latin typeface="+mj-lt"/>
                <a:ea typeface="Calibri"/>
                <a:cs typeface="Calibri"/>
                <a:sym typeface="Calibri"/>
              </a:rPr>
              <a:t>outside protection zones will be subject to interference.</a:t>
            </a:r>
          </a:p>
          <a:p>
            <a:pPr lvl="1" indent="-342900">
              <a:lnSpc>
                <a:spcPct val="80000"/>
              </a:lnSpc>
              <a:spcBef>
                <a:spcPts val="600"/>
              </a:spcBef>
              <a:spcAft>
                <a:spcPts val="600"/>
              </a:spcAft>
              <a:buClr>
                <a:srgbClr val="3333CC">
                  <a:lumMod val="50000"/>
                </a:srgbClr>
              </a:buClr>
              <a:buSzPct val="100000"/>
              <a:buFont typeface="Courier New" panose="02070309020205020404" pitchFamily="49" charset="0"/>
              <a:buChar char="o"/>
            </a:pPr>
            <a:r>
              <a:rPr lang="en-US" sz="1800" b="1" dirty="0">
                <a:solidFill>
                  <a:srgbClr val="3333CC">
                    <a:lumMod val="50000"/>
                  </a:srgbClr>
                </a:solidFill>
                <a:latin typeface="+mj-lt"/>
                <a:ea typeface="Calibri"/>
                <a:cs typeface="Calibri"/>
                <a:sym typeface="Calibri"/>
              </a:rPr>
              <a:t>Could prevent reception of </a:t>
            </a:r>
            <a:r>
              <a:rPr lang="en-US" sz="1800" b="1" dirty="0" smtClean="0">
                <a:solidFill>
                  <a:srgbClr val="3333CC">
                    <a:lumMod val="50000"/>
                  </a:srgbClr>
                </a:solidFill>
                <a:latin typeface="+mj-lt"/>
                <a:ea typeface="Calibri"/>
                <a:cs typeface="Calibri"/>
                <a:sym typeface="Calibri"/>
              </a:rPr>
              <a:t>hydrological data from sensors deployed nationwide which provide data needed for flood prediction and warnings</a:t>
            </a:r>
          </a:p>
          <a:p>
            <a:pPr lvl="1" indent="-342900">
              <a:lnSpc>
                <a:spcPct val="80000"/>
              </a:lnSpc>
              <a:spcBef>
                <a:spcPts val="600"/>
              </a:spcBef>
              <a:spcAft>
                <a:spcPts val="600"/>
              </a:spcAft>
              <a:buClr>
                <a:srgbClr val="3333CC">
                  <a:lumMod val="50000"/>
                </a:srgbClr>
              </a:buClr>
              <a:buSzPct val="100000"/>
              <a:buFont typeface="Courier New" panose="02070309020205020404" pitchFamily="49" charset="0"/>
              <a:buChar char="o"/>
            </a:pPr>
            <a:r>
              <a:rPr lang="en-US" sz="1800" b="1" dirty="0">
                <a:solidFill>
                  <a:srgbClr val="3333CC">
                    <a:lumMod val="50000"/>
                  </a:srgbClr>
                </a:solidFill>
                <a:latin typeface="+mj-lt"/>
                <a:ea typeface="Calibri"/>
                <a:cs typeface="Calibri"/>
                <a:sym typeface="Calibri"/>
              </a:rPr>
              <a:t>Could prevent </a:t>
            </a:r>
            <a:r>
              <a:rPr lang="en-US" sz="1800" b="1" dirty="0" smtClean="0">
                <a:solidFill>
                  <a:srgbClr val="3333CC">
                    <a:lumMod val="50000"/>
                  </a:srgbClr>
                </a:solidFill>
                <a:latin typeface="+mj-lt"/>
                <a:ea typeface="Calibri"/>
                <a:cs typeface="Calibri"/>
                <a:sym typeface="Calibri"/>
              </a:rPr>
              <a:t>sensor data required for wildfire management</a:t>
            </a:r>
            <a:endParaRPr lang="en-US" sz="1800" b="1" dirty="0">
              <a:solidFill>
                <a:srgbClr val="3333CC">
                  <a:lumMod val="50000"/>
                </a:srgbClr>
              </a:solidFill>
              <a:latin typeface="+mj-lt"/>
              <a:ea typeface="Calibri"/>
              <a:cs typeface="Calibri"/>
              <a:sym typeface="Calibri"/>
            </a:endParaRPr>
          </a:p>
        </p:txBody>
      </p:sp>
      <p:sp>
        <p:nvSpPr>
          <p:cNvPr id="269" name="Shape 269"/>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0000"/>
                </a:solidFill>
                <a:latin typeface="Arial"/>
                <a:ea typeface="Arial"/>
                <a:cs typeface="Arial"/>
                <a:sym typeface="Arial"/>
              </a:rPr>
              <a:t>13</a:t>
            </a:fld>
            <a:endParaRPr lang="en-US" sz="1000" b="0" i="0" u="none" strike="noStrike" cap="none" baseline="0"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1447800" y="228600"/>
            <a:ext cx="617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smtClean="0">
                <a:solidFill>
                  <a:schemeClr val="accent2">
                    <a:lumMod val="50000"/>
                  </a:schemeClr>
                </a:solidFill>
                <a:latin typeface="Arial"/>
                <a:ea typeface="Arial"/>
                <a:cs typeface="Arial"/>
                <a:sym typeface="Arial"/>
              </a:rPr>
              <a:t>Potential Impact of </a:t>
            </a:r>
            <a:r>
              <a:rPr lang="en-US" sz="2800" b="1" i="0" u="none" strike="noStrike" cap="none" baseline="0" dirty="0">
                <a:solidFill>
                  <a:schemeClr val="accent2">
                    <a:lumMod val="50000"/>
                  </a:schemeClr>
                </a:solidFill>
                <a:latin typeface="Arial"/>
                <a:ea typeface="Arial"/>
                <a:cs typeface="Arial"/>
                <a:sym typeface="Arial"/>
              </a:rPr>
              <a:t>1675-1695 MHz Sharing with Mobile Broadband</a:t>
            </a:r>
          </a:p>
        </p:txBody>
      </p:sp>
      <p:sp>
        <p:nvSpPr>
          <p:cNvPr id="268" name="Shape 268"/>
          <p:cNvSpPr txBox="1">
            <a:spLocks noGrp="1"/>
          </p:cNvSpPr>
          <p:nvPr>
            <p:ph type="body" idx="1"/>
          </p:nvPr>
        </p:nvSpPr>
        <p:spPr>
          <a:xfrm>
            <a:off x="274320" y="2210937"/>
            <a:ext cx="8352845" cy="4462818"/>
          </a:xfrm>
          <a:prstGeom prst="rect">
            <a:avLst/>
          </a:prstGeom>
          <a:noFill/>
          <a:ln>
            <a:noFill/>
          </a:ln>
        </p:spPr>
        <p:txBody>
          <a:bodyPr lIns="91425" tIns="45700" rIns="91425" bIns="45700" anchor="t" anchorCtr="0">
            <a:noAutofit/>
          </a:bodyPr>
          <a:lstStyle/>
          <a:p>
            <a:pPr indent="-342900">
              <a:lnSpc>
                <a:spcPct val="80000"/>
              </a:lnSpc>
              <a:spcBef>
                <a:spcPts val="600"/>
              </a:spcBef>
              <a:spcAft>
                <a:spcPts val="600"/>
              </a:spcAft>
              <a:buClrTx/>
              <a:buSzPct val="100000"/>
              <a:buFont typeface="Calibri"/>
              <a:buChar char="•"/>
            </a:pPr>
            <a:r>
              <a:rPr lang="en-US" sz="1800" b="1" dirty="0" smtClean="0">
                <a:solidFill>
                  <a:schemeClr val="accent2">
                    <a:lumMod val="50000"/>
                  </a:schemeClr>
                </a:solidFill>
                <a:latin typeface="+mn-lt"/>
                <a:ea typeface="Calibri"/>
                <a:cs typeface="Calibri"/>
                <a:sym typeface="Calibri"/>
              </a:rPr>
              <a:t>Possible reduction of </a:t>
            </a:r>
            <a:r>
              <a:rPr lang="en-US" sz="1800" b="1" dirty="0">
                <a:solidFill>
                  <a:schemeClr val="accent2">
                    <a:lumMod val="50000"/>
                  </a:schemeClr>
                </a:solidFill>
                <a:latin typeface="+mn-lt"/>
                <a:ea typeface="Calibri"/>
                <a:cs typeface="Calibri"/>
                <a:sym typeface="Calibri"/>
              </a:rPr>
              <a:t>quality in the regional </a:t>
            </a:r>
            <a:r>
              <a:rPr lang="en-US" sz="1800" b="1" dirty="0" smtClean="0">
                <a:solidFill>
                  <a:schemeClr val="accent2">
                    <a:lumMod val="50000"/>
                  </a:schemeClr>
                </a:solidFill>
                <a:latin typeface="+mn-lt"/>
                <a:ea typeface="Calibri"/>
                <a:cs typeface="Calibri"/>
                <a:sym typeface="Calibri"/>
              </a:rPr>
              <a:t>and </a:t>
            </a:r>
            <a:r>
              <a:rPr lang="en-US" sz="1800" b="1" dirty="0">
                <a:solidFill>
                  <a:schemeClr val="accent2">
                    <a:lumMod val="50000"/>
                  </a:schemeClr>
                </a:solidFill>
                <a:latin typeface="+mn-lt"/>
                <a:ea typeface="Calibri"/>
                <a:cs typeface="Calibri"/>
                <a:sym typeface="Calibri"/>
              </a:rPr>
              <a:t>global data sets required for climate monitoring and </a:t>
            </a:r>
            <a:r>
              <a:rPr lang="en-US" sz="1800" b="1" dirty="0" smtClean="0">
                <a:solidFill>
                  <a:schemeClr val="accent2">
                    <a:lumMod val="50000"/>
                  </a:schemeClr>
                </a:solidFill>
                <a:latin typeface="+mn-lt"/>
                <a:ea typeface="Calibri"/>
                <a:cs typeface="Calibri"/>
                <a:sym typeface="Calibri"/>
              </a:rPr>
              <a:t>prediction</a:t>
            </a:r>
            <a:endParaRPr lang="en-US" sz="1800" b="1" i="0" u="none" strike="noStrike" cap="none" baseline="0" dirty="0">
              <a:solidFill>
                <a:schemeClr val="accent2">
                  <a:lumMod val="50000"/>
                </a:schemeClr>
              </a:solidFill>
              <a:latin typeface="+mn-lt"/>
              <a:ea typeface="Calibri"/>
              <a:cs typeface="Calibri"/>
              <a:sym typeface="Calibri"/>
            </a:endParaRPr>
          </a:p>
          <a:p>
            <a:pPr lvl="0" indent="-342900">
              <a:lnSpc>
                <a:spcPct val="80000"/>
              </a:lnSpc>
              <a:spcBef>
                <a:spcPts val="600"/>
              </a:spcBef>
              <a:spcAft>
                <a:spcPts val="600"/>
              </a:spcAft>
              <a:buClrTx/>
              <a:buSzPct val="100000"/>
              <a:buFont typeface="Calibri"/>
              <a:buChar char="•"/>
            </a:pPr>
            <a:r>
              <a:rPr lang="en-US" sz="1800" b="1" dirty="0">
                <a:solidFill>
                  <a:schemeClr val="accent2">
                    <a:lumMod val="50000"/>
                  </a:schemeClr>
                </a:solidFill>
                <a:latin typeface="+mn-lt"/>
                <a:ea typeface="Calibri"/>
                <a:cs typeface="Calibri"/>
                <a:sym typeface="Calibri"/>
              </a:rPr>
              <a:t>Band is part of globally coordinated meteorological operations</a:t>
            </a:r>
          </a:p>
          <a:p>
            <a:pPr lvl="1" indent="-342900">
              <a:lnSpc>
                <a:spcPct val="80000"/>
              </a:lnSpc>
              <a:spcBef>
                <a:spcPts val="600"/>
              </a:spcBef>
              <a:spcAft>
                <a:spcPts val="600"/>
              </a:spcAft>
              <a:buClrTx/>
              <a:buSzPct val="100000"/>
              <a:buFont typeface="Courier New" panose="02070309020205020404" pitchFamily="49" charset="0"/>
              <a:buChar char="o"/>
            </a:pPr>
            <a:r>
              <a:rPr lang="en-US" sz="1800" b="1" dirty="0">
                <a:solidFill>
                  <a:schemeClr val="accent2">
                    <a:lumMod val="50000"/>
                  </a:schemeClr>
                </a:solidFill>
                <a:latin typeface="+mn-lt"/>
                <a:ea typeface="Calibri"/>
                <a:cs typeface="Calibri"/>
                <a:sym typeface="Calibri"/>
              </a:rPr>
              <a:t>Sharing could have a negative impact on global harmonization and </a:t>
            </a:r>
            <a:r>
              <a:rPr lang="en-US" sz="1800" b="1" dirty="0" smtClean="0">
                <a:solidFill>
                  <a:schemeClr val="accent2">
                    <a:lumMod val="50000"/>
                  </a:schemeClr>
                </a:solidFill>
                <a:latin typeface="+mn-lt"/>
                <a:ea typeface="Calibri"/>
                <a:cs typeface="Calibri"/>
                <a:sym typeface="Calibri"/>
              </a:rPr>
              <a:t>interoperability</a:t>
            </a:r>
            <a:endParaRPr lang="en-US" sz="1800" b="1" dirty="0">
              <a:solidFill>
                <a:schemeClr val="accent2">
                  <a:lumMod val="50000"/>
                </a:schemeClr>
              </a:solidFill>
              <a:latin typeface="+mn-lt"/>
              <a:ea typeface="Calibri"/>
              <a:cs typeface="Calibri"/>
              <a:sym typeface="Calibri"/>
            </a:endParaRPr>
          </a:p>
        </p:txBody>
      </p:sp>
      <p:sp>
        <p:nvSpPr>
          <p:cNvPr id="269" name="Shape 269"/>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0000"/>
                </a:solidFill>
                <a:latin typeface="Arial"/>
                <a:ea typeface="Arial"/>
                <a:cs typeface="Arial"/>
                <a:sym typeface="Arial"/>
              </a:rPr>
              <a:t>14</a:t>
            </a:fld>
            <a:endParaRPr lang="en-US" sz="10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7757793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447800" y="228600"/>
            <a:ext cx="617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baseline="0" dirty="0" smtClean="0">
                <a:solidFill>
                  <a:srgbClr val="002060"/>
                </a:solidFill>
                <a:latin typeface="Arial"/>
                <a:ea typeface="Arial"/>
                <a:cs typeface="Arial"/>
                <a:sym typeface="Arial"/>
              </a:rPr>
              <a:t>Potentially Impacted </a:t>
            </a:r>
            <a:br>
              <a:rPr lang="en-US" sz="3200" b="1" i="0" u="none" strike="noStrike" cap="none" baseline="0" dirty="0" smtClean="0">
                <a:solidFill>
                  <a:srgbClr val="002060"/>
                </a:solidFill>
                <a:latin typeface="Arial"/>
                <a:ea typeface="Arial"/>
                <a:cs typeface="Arial"/>
                <a:sym typeface="Arial"/>
              </a:rPr>
            </a:br>
            <a:r>
              <a:rPr lang="en-US" sz="3200" b="1" i="0" u="none" strike="noStrike" cap="none" baseline="0" dirty="0" smtClean="0">
                <a:solidFill>
                  <a:srgbClr val="002060"/>
                </a:solidFill>
                <a:latin typeface="Arial"/>
                <a:ea typeface="Arial"/>
                <a:cs typeface="Arial"/>
                <a:sym typeface="Arial"/>
              </a:rPr>
              <a:t>Federal </a:t>
            </a:r>
            <a:r>
              <a:rPr lang="en-US" sz="3200" b="1" i="0" u="none" strike="noStrike" cap="none" baseline="0" dirty="0">
                <a:solidFill>
                  <a:srgbClr val="002060"/>
                </a:solidFill>
                <a:latin typeface="Arial"/>
                <a:ea typeface="Arial"/>
                <a:cs typeface="Arial"/>
                <a:sym typeface="Arial"/>
              </a:rPr>
              <a:t>Users</a:t>
            </a:r>
          </a:p>
        </p:txBody>
      </p:sp>
      <p:sp>
        <p:nvSpPr>
          <p:cNvPr id="306" name="Shape 306"/>
          <p:cNvSpPr txBox="1">
            <a:spLocks noGrp="1"/>
          </p:cNvSpPr>
          <p:nvPr>
            <p:ph type="body" idx="1"/>
          </p:nvPr>
        </p:nvSpPr>
        <p:spPr>
          <a:xfrm>
            <a:off x="685800" y="1676400"/>
            <a:ext cx="7772400" cy="458922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600"/>
              </a:spcBef>
              <a:spcAft>
                <a:spcPts val="600"/>
              </a:spcAft>
              <a:buClr>
                <a:srgbClr val="002060"/>
              </a:buClr>
              <a:buSzPct val="100000"/>
              <a:buFont typeface="Calibri"/>
              <a:buChar char="•"/>
            </a:pPr>
            <a:r>
              <a:rPr lang="en-US" sz="2000" b="1" i="0" u="sng" strike="noStrike" cap="none" baseline="0" dirty="0">
                <a:solidFill>
                  <a:srgbClr val="002060"/>
                </a:solidFill>
                <a:latin typeface="+mn-lt"/>
                <a:ea typeface="Calibri"/>
                <a:cs typeface="Calibri"/>
                <a:sym typeface="Calibri"/>
              </a:rPr>
              <a:t>NWS</a:t>
            </a:r>
            <a:r>
              <a:rPr lang="en-US" sz="2000" b="1" i="0" u="none" strike="noStrike" cap="none" baseline="0" dirty="0">
                <a:solidFill>
                  <a:srgbClr val="002060"/>
                </a:solidFill>
                <a:latin typeface="+mn-lt"/>
                <a:ea typeface="Calibri"/>
                <a:cs typeface="Calibri"/>
                <a:sym typeface="Calibri"/>
              </a:rPr>
              <a:t>- Aviation Weather Center, National Hurricane Center, Storm Prediction Center, Space Weather Prediction Center, Ocean Prediction Center, Weather Prediction Center, Anchorage, Honolulu, Guam and Puerto Rico </a:t>
            </a:r>
            <a:r>
              <a:rPr lang="en-US" sz="2000" b="1" i="0" u="none" strike="noStrike" cap="none" baseline="0" dirty="0" smtClean="0">
                <a:solidFill>
                  <a:srgbClr val="002060"/>
                </a:solidFill>
                <a:latin typeface="+mn-lt"/>
                <a:ea typeface="Calibri"/>
                <a:cs typeface="Calibri"/>
                <a:sym typeface="Calibri"/>
              </a:rPr>
              <a:t>Weather</a:t>
            </a:r>
            <a:r>
              <a:rPr lang="en-US" sz="2000" b="1" i="0" u="none" strike="noStrike" cap="none" dirty="0" smtClean="0">
                <a:solidFill>
                  <a:srgbClr val="002060"/>
                </a:solidFill>
                <a:latin typeface="+mn-lt"/>
                <a:ea typeface="Calibri"/>
                <a:cs typeface="Calibri"/>
                <a:sym typeface="Calibri"/>
              </a:rPr>
              <a:t> Forecast Offices</a:t>
            </a:r>
            <a:endParaRPr lang="en-US" sz="2000" b="1" i="0" u="none" strike="noStrike" cap="none" baseline="0" dirty="0">
              <a:solidFill>
                <a:srgbClr val="002060"/>
              </a:solidFill>
              <a:latin typeface="+mn-lt"/>
              <a:ea typeface="Calibri"/>
              <a:cs typeface="Calibri"/>
              <a:sym typeface="Calibri"/>
            </a:endParaRPr>
          </a:p>
          <a:p>
            <a:pPr marL="342900" marR="0" lvl="0" indent="-342900" algn="l" rtl="0">
              <a:lnSpc>
                <a:spcPct val="80000"/>
              </a:lnSpc>
              <a:spcBef>
                <a:spcPts val="600"/>
              </a:spcBef>
              <a:spcAft>
                <a:spcPts val="600"/>
              </a:spcAft>
              <a:buClr>
                <a:srgbClr val="002060"/>
              </a:buClr>
              <a:buSzPct val="100000"/>
              <a:buFont typeface="Calibri"/>
              <a:buChar char="•"/>
            </a:pPr>
            <a:r>
              <a:rPr lang="en-US" sz="2000" b="1" i="0" u="sng" strike="noStrike" cap="none" baseline="0" dirty="0">
                <a:solidFill>
                  <a:srgbClr val="002060"/>
                </a:solidFill>
                <a:latin typeface="+mn-lt"/>
                <a:ea typeface="Calibri"/>
                <a:cs typeface="Calibri"/>
                <a:sym typeface="Calibri"/>
              </a:rPr>
              <a:t>USGS &amp; NOAA </a:t>
            </a:r>
            <a:r>
              <a:rPr lang="en-US" sz="2000" b="1" i="0" u="none" strike="noStrike" cap="none" baseline="0" dirty="0">
                <a:solidFill>
                  <a:srgbClr val="002060"/>
                </a:solidFill>
                <a:latin typeface="+mn-lt"/>
                <a:ea typeface="Calibri"/>
                <a:cs typeface="Calibri"/>
                <a:sym typeface="Calibri"/>
              </a:rPr>
              <a:t>– Flood Forecasts, Real-time Harbor clearance depth for maritime, earthquake &amp; tsunami </a:t>
            </a:r>
            <a:r>
              <a:rPr lang="en-US" sz="2000" b="1" i="0" u="none" strike="noStrike" cap="none" baseline="0" dirty="0" smtClean="0">
                <a:solidFill>
                  <a:srgbClr val="002060"/>
                </a:solidFill>
                <a:latin typeface="+mn-lt"/>
                <a:ea typeface="Calibri"/>
                <a:cs typeface="Calibri"/>
                <a:sym typeface="Calibri"/>
              </a:rPr>
              <a:t>warnings, </a:t>
            </a:r>
            <a:r>
              <a:rPr lang="en-US" sz="2000" b="1" i="0" u="none" strike="noStrike" cap="none" baseline="0" dirty="0">
                <a:solidFill>
                  <a:srgbClr val="002060"/>
                </a:solidFill>
                <a:latin typeface="+mn-lt"/>
                <a:ea typeface="Calibri"/>
                <a:cs typeface="Calibri"/>
                <a:sym typeface="Calibri"/>
              </a:rPr>
              <a:t>drought forecast, </a:t>
            </a:r>
            <a:r>
              <a:rPr lang="en-US" sz="2000" b="1" i="0" u="none" strike="noStrike" cap="none" baseline="0" dirty="0" smtClean="0">
                <a:solidFill>
                  <a:srgbClr val="002060"/>
                </a:solidFill>
                <a:latin typeface="+mn-lt"/>
                <a:ea typeface="Calibri"/>
                <a:cs typeface="Calibri"/>
                <a:sym typeface="Calibri"/>
              </a:rPr>
              <a:t>ocean buoys, and NOAA </a:t>
            </a:r>
            <a:r>
              <a:rPr lang="en-US" sz="2000" b="1" i="0" u="none" strike="noStrike" cap="none" baseline="0" dirty="0">
                <a:solidFill>
                  <a:srgbClr val="002060"/>
                </a:solidFill>
                <a:latin typeface="+mn-lt"/>
                <a:ea typeface="Calibri"/>
                <a:cs typeface="Calibri"/>
                <a:sym typeface="Calibri"/>
              </a:rPr>
              <a:t>ships &amp; research </a:t>
            </a:r>
            <a:r>
              <a:rPr lang="en-US" sz="2000" b="1" i="0" u="none" strike="noStrike" cap="none" baseline="0" dirty="0" smtClean="0">
                <a:solidFill>
                  <a:srgbClr val="002060"/>
                </a:solidFill>
                <a:latin typeface="+mn-lt"/>
                <a:ea typeface="Calibri"/>
                <a:cs typeface="Calibri"/>
                <a:sym typeface="Calibri"/>
              </a:rPr>
              <a:t>vessels</a:t>
            </a:r>
            <a:endParaRPr lang="en-US" sz="2000" b="1" i="0" u="none" strike="sngStrike" cap="none" baseline="0" dirty="0">
              <a:solidFill>
                <a:srgbClr val="002060"/>
              </a:solidFill>
              <a:latin typeface="+mn-lt"/>
              <a:ea typeface="Calibri"/>
              <a:cs typeface="Calibri"/>
              <a:sym typeface="Calibri"/>
            </a:endParaRPr>
          </a:p>
          <a:p>
            <a:pPr marL="342900" marR="0" lvl="0" indent="-342900" algn="l" rtl="0">
              <a:lnSpc>
                <a:spcPct val="80000"/>
              </a:lnSpc>
              <a:spcBef>
                <a:spcPts val="600"/>
              </a:spcBef>
              <a:spcAft>
                <a:spcPts val="600"/>
              </a:spcAft>
              <a:buClr>
                <a:srgbClr val="002060"/>
              </a:buClr>
              <a:buSzPct val="100000"/>
              <a:buFont typeface="Calibri"/>
              <a:buChar char="•"/>
            </a:pPr>
            <a:r>
              <a:rPr lang="en-US" sz="2000" b="1" i="0" u="sng" strike="noStrike" cap="none" baseline="0" dirty="0">
                <a:solidFill>
                  <a:srgbClr val="002060"/>
                </a:solidFill>
                <a:latin typeface="+mn-lt"/>
                <a:ea typeface="Calibri"/>
                <a:cs typeface="Calibri"/>
                <a:sym typeface="Calibri"/>
              </a:rPr>
              <a:t>NASA</a:t>
            </a:r>
            <a:r>
              <a:rPr lang="en-US" sz="2000" b="1" i="0" u="none" strike="noStrike" cap="none" baseline="0" dirty="0">
                <a:solidFill>
                  <a:srgbClr val="002060"/>
                </a:solidFill>
                <a:latin typeface="+mn-lt"/>
                <a:ea typeface="Calibri"/>
                <a:cs typeface="Calibri"/>
                <a:sym typeface="Calibri"/>
              </a:rPr>
              <a:t> – spaceflight meteorology</a:t>
            </a:r>
          </a:p>
          <a:p>
            <a:pPr marL="342900" marR="0" lvl="0" indent="-342900" algn="l" rtl="0">
              <a:lnSpc>
                <a:spcPct val="80000"/>
              </a:lnSpc>
              <a:spcBef>
                <a:spcPts val="600"/>
              </a:spcBef>
              <a:spcAft>
                <a:spcPts val="600"/>
              </a:spcAft>
              <a:buClr>
                <a:srgbClr val="002060"/>
              </a:buClr>
              <a:buSzPct val="100000"/>
              <a:buFont typeface="Calibri"/>
              <a:buChar char="•"/>
            </a:pPr>
            <a:r>
              <a:rPr lang="en-US" sz="2000" b="1" i="0" u="sng" strike="noStrike" cap="none" baseline="0" dirty="0">
                <a:solidFill>
                  <a:srgbClr val="002060"/>
                </a:solidFill>
                <a:latin typeface="+mn-lt"/>
                <a:ea typeface="Calibri"/>
                <a:cs typeface="Calibri"/>
                <a:sym typeface="Calibri"/>
              </a:rPr>
              <a:t>DoD</a:t>
            </a:r>
            <a:r>
              <a:rPr lang="en-US" sz="2000" b="1" i="0" u="none" strike="noStrike" cap="none" baseline="0" dirty="0">
                <a:solidFill>
                  <a:srgbClr val="002060"/>
                </a:solidFill>
                <a:latin typeface="+mn-lt"/>
                <a:ea typeface="Calibri"/>
                <a:cs typeface="Calibri"/>
                <a:sym typeface="Calibri"/>
              </a:rPr>
              <a:t> – Weather Operations, all branches; </a:t>
            </a:r>
            <a:r>
              <a:rPr lang="en-US" sz="2000" b="1" i="0" u="none" strike="noStrike" cap="none" baseline="0" dirty="0" smtClean="0">
                <a:solidFill>
                  <a:srgbClr val="002060"/>
                </a:solidFill>
                <a:latin typeface="+mn-lt"/>
                <a:ea typeface="Calibri"/>
                <a:cs typeface="Calibri"/>
                <a:sym typeface="Calibri"/>
              </a:rPr>
              <a:t>Corps</a:t>
            </a:r>
            <a:r>
              <a:rPr lang="en-US" sz="2000" b="1" i="0" u="none" strike="noStrike" cap="none" dirty="0" smtClean="0">
                <a:solidFill>
                  <a:srgbClr val="002060"/>
                </a:solidFill>
                <a:latin typeface="+mn-lt"/>
                <a:ea typeface="Calibri"/>
                <a:cs typeface="Calibri"/>
                <a:sym typeface="Calibri"/>
              </a:rPr>
              <a:t> of Engineers</a:t>
            </a:r>
            <a:endParaRPr lang="en-US" sz="2000" b="1" i="0" u="none" strike="noStrike" cap="none" baseline="0" dirty="0">
              <a:solidFill>
                <a:srgbClr val="002060"/>
              </a:solidFill>
              <a:latin typeface="+mn-lt"/>
              <a:ea typeface="Calibri"/>
              <a:cs typeface="Calibri"/>
              <a:sym typeface="Calibri"/>
            </a:endParaRPr>
          </a:p>
          <a:p>
            <a:pPr marL="342900" marR="0" lvl="0" indent="-342900" algn="l" rtl="0">
              <a:lnSpc>
                <a:spcPct val="80000"/>
              </a:lnSpc>
              <a:spcBef>
                <a:spcPts val="600"/>
              </a:spcBef>
              <a:spcAft>
                <a:spcPts val="600"/>
              </a:spcAft>
              <a:buClr>
                <a:srgbClr val="002060"/>
              </a:buClr>
              <a:buSzPct val="100000"/>
              <a:buFont typeface="Calibri"/>
              <a:buChar char="•"/>
            </a:pPr>
            <a:r>
              <a:rPr lang="en-US" sz="2000" b="1" i="0" u="sng" strike="noStrike" cap="none" baseline="0" dirty="0" smtClean="0">
                <a:solidFill>
                  <a:srgbClr val="002060"/>
                </a:solidFill>
                <a:latin typeface="+mn-lt"/>
                <a:ea typeface="Calibri"/>
                <a:cs typeface="Calibri"/>
                <a:sym typeface="Calibri"/>
              </a:rPr>
              <a:t>DOI</a:t>
            </a:r>
            <a:r>
              <a:rPr lang="en-US" sz="2000" b="1" i="0" u="none" strike="noStrike" cap="none" dirty="0" smtClean="0">
                <a:solidFill>
                  <a:srgbClr val="002060"/>
                </a:solidFill>
                <a:latin typeface="+mn-lt"/>
                <a:ea typeface="Calibri"/>
                <a:cs typeface="Calibri"/>
                <a:sym typeface="Calibri"/>
              </a:rPr>
              <a:t> – Wildfire management using sensor data received via DCPR</a:t>
            </a:r>
          </a:p>
          <a:p>
            <a:pPr marL="342900" marR="0" lvl="0" indent="-342900" algn="l" rtl="0">
              <a:lnSpc>
                <a:spcPct val="80000"/>
              </a:lnSpc>
              <a:spcBef>
                <a:spcPts val="600"/>
              </a:spcBef>
              <a:spcAft>
                <a:spcPts val="600"/>
              </a:spcAft>
              <a:buClr>
                <a:srgbClr val="002060"/>
              </a:buClr>
              <a:buSzPct val="100000"/>
              <a:buFont typeface="Calibri"/>
              <a:buChar char="•"/>
            </a:pPr>
            <a:r>
              <a:rPr lang="en-US" sz="2000" b="1" i="0" u="none" strike="noStrike" cap="none" baseline="0" dirty="0" smtClean="0">
                <a:solidFill>
                  <a:srgbClr val="002060"/>
                </a:solidFill>
                <a:latin typeface="+mn-lt"/>
                <a:ea typeface="Calibri"/>
                <a:cs typeface="Calibri"/>
                <a:sym typeface="Calibri"/>
              </a:rPr>
              <a:t>USCG</a:t>
            </a:r>
            <a:r>
              <a:rPr lang="en-US" sz="2000" b="1" i="0" u="none" strike="noStrike" cap="none" baseline="0" dirty="0">
                <a:solidFill>
                  <a:srgbClr val="002060"/>
                </a:solidFill>
                <a:latin typeface="+mn-lt"/>
                <a:ea typeface="Calibri"/>
                <a:cs typeface="Calibri"/>
                <a:sym typeface="Calibri"/>
              </a:rPr>
              <a:t>, FAA, and unknown number of others</a:t>
            </a:r>
          </a:p>
        </p:txBody>
      </p:sp>
      <p:sp>
        <p:nvSpPr>
          <p:cNvPr id="307" name="Shape 307"/>
          <p:cNvSpPr txBox="1">
            <a:spLocks noGrp="1"/>
          </p:cNvSpPr>
          <p:nvPr>
            <p:ph type="sldNum" idx="12"/>
          </p:nvPr>
        </p:nvSpPr>
        <p:spPr>
          <a:xfrm>
            <a:off x="7315200" y="6248400"/>
            <a:ext cx="1371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2060"/>
                </a:solidFill>
                <a:latin typeface="Arial"/>
                <a:ea typeface="Arial"/>
                <a:cs typeface="Arial"/>
                <a:sym typeface="Arial"/>
              </a:rPr>
              <a:t>15</a:t>
            </a:fld>
            <a:endParaRPr lang="en-US" sz="1000" b="0" i="0" u="none" strike="noStrike" cap="none" baseline="0" dirty="0">
              <a:solidFill>
                <a:srgbClr val="00206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447800" y="228600"/>
            <a:ext cx="617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baseline="0" dirty="0" smtClean="0">
                <a:solidFill>
                  <a:schemeClr val="accent2">
                    <a:lumMod val="50000"/>
                  </a:schemeClr>
                </a:solidFill>
                <a:latin typeface="Arial"/>
                <a:ea typeface="Arial"/>
                <a:cs typeface="Arial"/>
                <a:sym typeface="Arial"/>
              </a:rPr>
              <a:t>Potentially Impacted </a:t>
            </a:r>
            <a:br>
              <a:rPr lang="en-US" sz="3200" b="1" i="0" u="none" strike="noStrike" cap="none" baseline="0" dirty="0" smtClean="0">
                <a:solidFill>
                  <a:schemeClr val="accent2">
                    <a:lumMod val="50000"/>
                  </a:schemeClr>
                </a:solidFill>
                <a:latin typeface="Arial"/>
                <a:ea typeface="Arial"/>
                <a:cs typeface="Arial"/>
                <a:sym typeface="Arial"/>
              </a:rPr>
            </a:br>
            <a:r>
              <a:rPr lang="en-US" sz="3200" b="1" i="0" u="none" strike="noStrike" cap="none" baseline="0" dirty="0" smtClean="0">
                <a:solidFill>
                  <a:schemeClr val="accent2">
                    <a:lumMod val="50000"/>
                  </a:schemeClr>
                </a:solidFill>
                <a:latin typeface="Arial"/>
                <a:ea typeface="Arial"/>
                <a:cs typeface="Arial"/>
                <a:sym typeface="Arial"/>
              </a:rPr>
              <a:t>Non-Federal Users</a:t>
            </a:r>
            <a:endParaRPr lang="en-US" sz="3200" b="1" i="0" u="none" strike="noStrike" cap="none" baseline="0" dirty="0">
              <a:solidFill>
                <a:schemeClr val="accent2">
                  <a:lumMod val="50000"/>
                </a:schemeClr>
              </a:solidFill>
              <a:latin typeface="Arial"/>
              <a:ea typeface="Arial"/>
              <a:cs typeface="Arial"/>
              <a:sym typeface="Arial"/>
            </a:endParaRPr>
          </a:p>
        </p:txBody>
      </p:sp>
      <p:sp>
        <p:nvSpPr>
          <p:cNvPr id="213" name="Shape 213"/>
          <p:cNvSpPr txBox="1">
            <a:spLocks noGrp="1"/>
          </p:cNvSpPr>
          <p:nvPr>
            <p:ph type="body" idx="1"/>
          </p:nvPr>
        </p:nvSpPr>
        <p:spPr>
          <a:xfrm>
            <a:off x="654169" y="1630017"/>
            <a:ext cx="7772400" cy="4707173"/>
          </a:xfrm>
          <a:prstGeom prst="rect">
            <a:avLst/>
          </a:prstGeom>
          <a:noFill/>
          <a:ln>
            <a:noFill/>
          </a:ln>
        </p:spPr>
        <p:txBody>
          <a:bodyPr lIns="91425" tIns="45700" rIns="91425" bIns="45700" anchor="t" anchorCtr="0">
            <a:noAutofit/>
          </a:bodyPr>
          <a:lstStyle/>
          <a:p>
            <a:pPr lvl="0" indent="-342900">
              <a:lnSpc>
                <a:spcPct val="80000"/>
              </a:lnSpc>
              <a:spcBef>
                <a:spcPts val="600"/>
              </a:spcBef>
              <a:spcAft>
                <a:spcPts val="600"/>
              </a:spcAft>
              <a:buSzPct val="100000"/>
              <a:buFont typeface="Calibri"/>
              <a:buChar char="•"/>
            </a:pPr>
            <a:r>
              <a:rPr lang="en-US" sz="2400" b="1" dirty="0">
                <a:solidFill>
                  <a:schemeClr val="accent2">
                    <a:lumMod val="50000"/>
                  </a:schemeClr>
                </a:solidFill>
                <a:latin typeface="Calibri"/>
                <a:ea typeface="Calibri"/>
                <a:cs typeface="Calibri"/>
                <a:sym typeface="Calibri"/>
              </a:rPr>
              <a:t>Emergency Management (EMWIN</a:t>
            </a:r>
            <a:r>
              <a:rPr lang="en-US" sz="2400" b="1" dirty="0" smtClean="0">
                <a:solidFill>
                  <a:schemeClr val="accent2">
                    <a:lumMod val="50000"/>
                  </a:schemeClr>
                </a:solidFill>
                <a:latin typeface="Calibri"/>
                <a:ea typeface="Calibri"/>
                <a:cs typeface="Calibri"/>
                <a:sym typeface="Calibri"/>
              </a:rPr>
              <a:t>)</a:t>
            </a:r>
            <a:endParaRPr lang="en-US" sz="2400" b="1" dirty="0">
              <a:solidFill>
                <a:schemeClr val="accent2">
                  <a:lumMod val="50000"/>
                </a:schemeClr>
              </a:solidFill>
              <a:latin typeface="Calibri"/>
              <a:ea typeface="Calibri"/>
              <a:cs typeface="Calibri"/>
              <a:sym typeface="Calibri"/>
            </a:endParaRPr>
          </a:p>
          <a:p>
            <a:pPr indent="-342900">
              <a:lnSpc>
                <a:spcPct val="80000"/>
              </a:lnSpc>
              <a:spcBef>
                <a:spcPts val="600"/>
              </a:spcBef>
              <a:spcAft>
                <a:spcPts val="600"/>
              </a:spcAft>
              <a:buSzPct val="100000"/>
              <a:buFont typeface="Calibri"/>
              <a:buChar char="•"/>
            </a:pPr>
            <a:r>
              <a:rPr lang="en-US" sz="2400" b="1" dirty="0">
                <a:solidFill>
                  <a:schemeClr val="accent2">
                    <a:lumMod val="50000"/>
                  </a:schemeClr>
                </a:solidFill>
                <a:latin typeface="Calibri"/>
                <a:ea typeface="Calibri"/>
                <a:cs typeface="Calibri"/>
                <a:sym typeface="Calibri"/>
              </a:rPr>
              <a:t>Water Reservoir and Stream, River and Tidal Gage Data </a:t>
            </a:r>
            <a:r>
              <a:rPr lang="en-US" sz="2400" b="1" dirty="0" smtClean="0">
                <a:solidFill>
                  <a:schemeClr val="accent2">
                    <a:lumMod val="50000"/>
                  </a:schemeClr>
                </a:solidFill>
                <a:latin typeface="Calibri"/>
                <a:ea typeface="Calibri"/>
                <a:cs typeface="Calibri"/>
                <a:sym typeface="Calibri"/>
              </a:rPr>
              <a:t>(DCPR)</a:t>
            </a:r>
            <a:endParaRPr lang="en-US" sz="2400" b="1" dirty="0">
              <a:solidFill>
                <a:schemeClr val="accent2">
                  <a:lumMod val="50000"/>
                </a:schemeClr>
              </a:solidFill>
              <a:latin typeface="Calibri"/>
              <a:ea typeface="Calibri"/>
              <a:cs typeface="Calibri"/>
              <a:sym typeface="Calibri"/>
            </a:endParaRPr>
          </a:p>
          <a:p>
            <a:pPr marL="342900" marR="0" lvl="0" indent="-342900" algn="l" rtl="0">
              <a:lnSpc>
                <a:spcPct val="80000"/>
              </a:lnSpc>
              <a:spcBef>
                <a:spcPts val="600"/>
              </a:spcBef>
              <a:spcAft>
                <a:spcPts val="600"/>
              </a:spcAft>
              <a:buClr>
                <a:srgbClr val="002060"/>
              </a:buClr>
              <a:buSzPct val="100000"/>
              <a:buFont typeface="Calibri"/>
              <a:buChar char="•"/>
            </a:pPr>
            <a:r>
              <a:rPr lang="en-US" sz="2400" b="1" i="0" u="none" strike="noStrike" cap="none" baseline="0" dirty="0" smtClean="0">
                <a:solidFill>
                  <a:schemeClr val="accent2">
                    <a:lumMod val="50000"/>
                  </a:schemeClr>
                </a:solidFill>
                <a:latin typeface="Calibri"/>
                <a:ea typeface="Calibri"/>
                <a:cs typeface="Calibri"/>
                <a:sym typeface="Calibri"/>
              </a:rPr>
              <a:t>Aviation </a:t>
            </a:r>
            <a:r>
              <a:rPr lang="en-US" sz="2400" b="1" i="0" u="none" strike="noStrike" cap="none" baseline="0" dirty="0">
                <a:solidFill>
                  <a:schemeClr val="accent2">
                    <a:lumMod val="50000"/>
                  </a:schemeClr>
                </a:solidFill>
                <a:latin typeface="Calibri"/>
                <a:ea typeface="Calibri"/>
                <a:cs typeface="Calibri"/>
                <a:sym typeface="Calibri"/>
              </a:rPr>
              <a:t>Operations: Commercial, </a:t>
            </a:r>
            <a:r>
              <a:rPr lang="en-US" sz="2400" b="1" i="0" u="none" strike="noStrike" cap="none" baseline="0" dirty="0" smtClean="0">
                <a:solidFill>
                  <a:schemeClr val="accent2">
                    <a:lumMod val="50000"/>
                  </a:schemeClr>
                </a:solidFill>
                <a:latin typeface="Calibri"/>
                <a:ea typeface="Calibri"/>
                <a:cs typeface="Calibri"/>
                <a:sym typeface="Calibri"/>
              </a:rPr>
              <a:t>Business </a:t>
            </a:r>
          </a:p>
          <a:p>
            <a:pPr marL="800100" marR="0" lvl="1" indent="-342900" algn="l" rtl="0">
              <a:lnSpc>
                <a:spcPct val="80000"/>
              </a:lnSpc>
              <a:spcBef>
                <a:spcPts val="600"/>
              </a:spcBef>
              <a:spcAft>
                <a:spcPts val="600"/>
              </a:spcAft>
              <a:buClr>
                <a:srgbClr val="002060"/>
              </a:buClr>
              <a:buSzPct val="100000"/>
              <a:buFont typeface="Courier New" panose="02070309020205020404" pitchFamily="49" charset="0"/>
              <a:buChar char="o"/>
            </a:pPr>
            <a:r>
              <a:rPr lang="en-US" sz="2400" b="1" i="0" u="none" strike="noStrike" cap="none" baseline="0" dirty="0" smtClean="0">
                <a:solidFill>
                  <a:schemeClr val="accent2">
                    <a:lumMod val="50000"/>
                  </a:schemeClr>
                </a:solidFill>
                <a:latin typeface="Calibri"/>
                <a:ea typeface="Calibri"/>
                <a:cs typeface="Calibri"/>
                <a:sym typeface="Calibri"/>
              </a:rPr>
              <a:t>Over-the-pole Flights</a:t>
            </a:r>
          </a:p>
          <a:p>
            <a:pPr marL="800100" marR="0" lvl="1" indent="-342900" algn="l" rtl="0">
              <a:lnSpc>
                <a:spcPct val="80000"/>
              </a:lnSpc>
              <a:spcBef>
                <a:spcPts val="600"/>
              </a:spcBef>
              <a:spcAft>
                <a:spcPts val="600"/>
              </a:spcAft>
              <a:buClr>
                <a:srgbClr val="002060"/>
              </a:buClr>
              <a:buSzPct val="100000"/>
              <a:buFont typeface="Courier New" panose="02070309020205020404" pitchFamily="49" charset="0"/>
              <a:buChar char="o"/>
            </a:pPr>
            <a:r>
              <a:rPr lang="en-US" sz="2400" b="1" i="0" u="none" strike="noStrike" cap="none" baseline="0" dirty="0" smtClean="0">
                <a:solidFill>
                  <a:schemeClr val="accent2">
                    <a:lumMod val="50000"/>
                  </a:schemeClr>
                </a:solidFill>
                <a:latin typeface="Calibri"/>
                <a:ea typeface="Calibri"/>
                <a:cs typeface="Calibri"/>
                <a:sym typeface="Calibri"/>
              </a:rPr>
              <a:t>Volcanic </a:t>
            </a:r>
            <a:r>
              <a:rPr lang="en-US" sz="2400" b="1" i="0" u="none" strike="noStrike" cap="none" baseline="0" dirty="0">
                <a:solidFill>
                  <a:schemeClr val="accent2">
                    <a:lumMod val="50000"/>
                  </a:schemeClr>
                </a:solidFill>
                <a:latin typeface="Calibri"/>
                <a:ea typeface="Calibri"/>
                <a:cs typeface="Calibri"/>
                <a:sym typeface="Calibri"/>
              </a:rPr>
              <a:t>Ash warning, especially Alaska</a:t>
            </a:r>
          </a:p>
          <a:p>
            <a:pPr lvl="0" indent="-342900">
              <a:lnSpc>
                <a:spcPct val="80000"/>
              </a:lnSpc>
              <a:spcBef>
                <a:spcPts val="600"/>
              </a:spcBef>
              <a:spcAft>
                <a:spcPts val="600"/>
              </a:spcAft>
              <a:buSzPct val="100000"/>
              <a:buFont typeface="Calibri"/>
              <a:buChar char="•"/>
            </a:pPr>
            <a:r>
              <a:rPr lang="en-US" sz="2400" b="1" dirty="0">
                <a:solidFill>
                  <a:schemeClr val="accent2">
                    <a:lumMod val="50000"/>
                  </a:schemeClr>
                </a:solidFill>
                <a:latin typeface="Calibri"/>
                <a:ea typeface="Calibri"/>
                <a:cs typeface="Calibri"/>
                <a:sym typeface="Calibri"/>
              </a:rPr>
              <a:t>Land, Rail and Maritime Transportation</a:t>
            </a:r>
          </a:p>
          <a:p>
            <a:pPr indent="-342900">
              <a:lnSpc>
                <a:spcPct val="80000"/>
              </a:lnSpc>
              <a:spcBef>
                <a:spcPts val="600"/>
              </a:spcBef>
              <a:spcAft>
                <a:spcPts val="600"/>
              </a:spcAft>
              <a:buSzPct val="100000"/>
              <a:buFont typeface="Calibri"/>
              <a:buChar char="•"/>
            </a:pPr>
            <a:r>
              <a:rPr lang="en-US" sz="2400" b="1" dirty="0" smtClean="0">
                <a:solidFill>
                  <a:schemeClr val="accent2">
                    <a:lumMod val="50000"/>
                  </a:schemeClr>
                </a:solidFill>
                <a:latin typeface="Calibri"/>
                <a:ea typeface="Calibri"/>
                <a:cs typeface="Calibri"/>
                <a:sym typeface="Calibri"/>
              </a:rPr>
              <a:t>Electric </a:t>
            </a:r>
            <a:r>
              <a:rPr lang="en-US" sz="2400" b="1" dirty="0">
                <a:solidFill>
                  <a:schemeClr val="accent2">
                    <a:lumMod val="50000"/>
                  </a:schemeClr>
                </a:solidFill>
                <a:latin typeface="Calibri"/>
                <a:ea typeface="Calibri"/>
                <a:cs typeface="Calibri"/>
                <a:sym typeface="Calibri"/>
              </a:rPr>
              <a:t>Power Generation &amp; Energy </a:t>
            </a:r>
            <a:r>
              <a:rPr lang="en-US" sz="2400" b="1" dirty="0" smtClean="0">
                <a:solidFill>
                  <a:schemeClr val="accent2">
                    <a:lumMod val="50000"/>
                  </a:schemeClr>
                </a:solidFill>
                <a:latin typeface="Calibri"/>
                <a:ea typeface="Calibri"/>
                <a:cs typeface="Calibri"/>
                <a:sym typeface="Calibri"/>
              </a:rPr>
              <a:t>Production</a:t>
            </a:r>
          </a:p>
          <a:p>
            <a:pPr marL="342900" marR="0" lvl="0" indent="-342900" algn="l" rtl="0">
              <a:lnSpc>
                <a:spcPct val="80000"/>
              </a:lnSpc>
              <a:spcBef>
                <a:spcPts val="600"/>
              </a:spcBef>
              <a:spcAft>
                <a:spcPts val="600"/>
              </a:spcAft>
              <a:buClr>
                <a:srgbClr val="002060"/>
              </a:buClr>
              <a:buSzPct val="100000"/>
              <a:buFont typeface="Calibri"/>
              <a:buChar char="•"/>
            </a:pPr>
            <a:r>
              <a:rPr lang="en-US" sz="2400" b="1" i="0" u="none" strike="noStrike" cap="none" baseline="0" dirty="0" smtClean="0">
                <a:solidFill>
                  <a:schemeClr val="accent2">
                    <a:lumMod val="50000"/>
                  </a:schemeClr>
                </a:solidFill>
                <a:latin typeface="Calibri"/>
                <a:ea typeface="Calibri"/>
                <a:cs typeface="Calibri"/>
                <a:sym typeface="Calibri"/>
              </a:rPr>
              <a:t>Agriculture</a:t>
            </a:r>
            <a:r>
              <a:rPr lang="en-US" sz="2400" b="1" i="0" u="none" strike="noStrike" cap="none" baseline="0" dirty="0">
                <a:solidFill>
                  <a:schemeClr val="accent2">
                    <a:lumMod val="50000"/>
                  </a:schemeClr>
                </a:solidFill>
                <a:latin typeface="Calibri"/>
                <a:ea typeface="Calibri"/>
                <a:cs typeface="Calibri"/>
                <a:sym typeface="Calibri"/>
              </a:rPr>
              <a:t>, </a:t>
            </a:r>
            <a:r>
              <a:rPr lang="en-US" sz="2400" b="1" i="0" u="none" strike="noStrike" cap="none" baseline="0" dirty="0" smtClean="0">
                <a:solidFill>
                  <a:schemeClr val="accent2">
                    <a:lumMod val="50000"/>
                  </a:schemeClr>
                </a:solidFill>
                <a:latin typeface="Calibri"/>
                <a:ea typeface="Calibri"/>
                <a:cs typeface="Calibri"/>
                <a:sym typeface="Calibri"/>
              </a:rPr>
              <a:t>Fishing</a:t>
            </a:r>
            <a:endParaRPr lang="en-US" sz="2400" b="1" i="0" u="none" strike="noStrike" cap="none" baseline="0" dirty="0">
              <a:solidFill>
                <a:schemeClr val="accent2">
                  <a:lumMod val="50000"/>
                </a:schemeClr>
              </a:solidFill>
              <a:latin typeface="Calibri"/>
              <a:ea typeface="Calibri"/>
              <a:cs typeface="Calibri"/>
              <a:sym typeface="Calibri"/>
            </a:endParaRPr>
          </a:p>
          <a:p>
            <a:pPr marL="0" marR="0" lvl="0" indent="0" algn="l" rtl="0">
              <a:lnSpc>
                <a:spcPct val="80000"/>
              </a:lnSpc>
              <a:spcBef>
                <a:spcPts val="600"/>
              </a:spcBef>
              <a:spcAft>
                <a:spcPts val="600"/>
              </a:spcAft>
              <a:buClr>
                <a:srgbClr val="002060"/>
              </a:buClr>
              <a:buSzPct val="100000"/>
              <a:buNone/>
            </a:pPr>
            <a:endParaRPr lang="en-US" sz="3600" b="0" i="0" u="none" strike="noStrike" cap="none" baseline="0" dirty="0">
              <a:solidFill>
                <a:srgbClr val="002060"/>
              </a:solidFill>
              <a:latin typeface="Calibri"/>
              <a:ea typeface="Calibri"/>
              <a:cs typeface="Calibri"/>
              <a:sym typeface="Calibri"/>
            </a:endParaRPr>
          </a:p>
        </p:txBody>
      </p:sp>
      <p:sp>
        <p:nvSpPr>
          <p:cNvPr id="214" name="Shape 214"/>
          <p:cNvSpPr txBox="1">
            <a:spLocks noGrp="1"/>
          </p:cNvSpPr>
          <p:nvPr>
            <p:ph type="sldNum" idx="12"/>
          </p:nvPr>
        </p:nvSpPr>
        <p:spPr>
          <a:xfrm>
            <a:off x="7726725" y="6400800"/>
            <a:ext cx="13715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2060"/>
                </a:solidFill>
                <a:latin typeface="Arial"/>
                <a:ea typeface="Arial"/>
                <a:cs typeface="Arial"/>
                <a:sym typeface="Arial"/>
              </a:rPr>
              <a:t>16</a:t>
            </a:fld>
            <a:endParaRPr lang="en-US" sz="1000" b="0" i="0" u="none" strike="noStrike" cap="none" baseline="0" dirty="0">
              <a:solidFill>
                <a:srgbClr val="00206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Rectangle 1"/>
          <p:cNvSpPr>
            <a:spLocks noChangeArrowheads="1"/>
          </p:cNvSpPr>
          <p:nvPr/>
        </p:nvSpPr>
        <p:spPr bwMode="auto">
          <a:xfrm>
            <a:off x="2962275"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62275" y="1600200"/>
            <a:ext cx="3017838"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59341968"/>
              </p:ext>
            </p:extLst>
          </p:nvPr>
        </p:nvGraphicFramePr>
        <p:xfrm>
          <a:off x="685800" y="1608138"/>
          <a:ext cx="7871347" cy="5192498"/>
        </p:xfrm>
        <a:graphic>
          <a:graphicData uri="http://schemas.openxmlformats.org/drawingml/2006/table">
            <a:tbl>
              <a:tblPr firstRow="1" firstCol="1" bandRow="1">
                <a:tableStyleId>{5C22544A-7EE6-4342-B048-85BDC9FD1C3A}</a:tableStyleId>
              </a:tblPr>
              <a:tblGrid>
                <a:gridCol w="2199434">
                  <a:extLst>
                    <a:ext uri="{9D8B030D-6E8A-4147-A177-3AD203B41FA5}">
                      <a16:colId xmlns:a16="http://schemas.microsoft.com/office/drawing/2014/main" xmlns="" val="20000"/>
                    </a:ext>
                  </a:extLst>
                </a:gridCol>
                <a:gridCol w="1128325">
                  <a:extLst>
                    <a:ext uri="{9D8B030D-6E8A-4147-A177-3AD203B41FA5}">
                      <a16:colId xmlns:a16="http://schemas.microsoft.com/office/drawing/2014/main" xmlns="" val="20001"/>
                    </a:ext>
                  </a:extLst>
                </a:gridCol>
                <a:gridCol w="1135897">
                  <a:extLst>
                    <a:ext uri="{9D8B030D-6E8A-4147-A177-3AD203B41FA5}">
                      <a16:colId xmlns:a16="http://schemas.microsoft.com/office/drawing/2014/main" xmlns="" val="20002"/>
                    </a:ext>
                  </a:extLst>
                </a:gridCol>
                <a:gridCol w="1135897">
                  <a:extLst>
                    <a:ext uri="{9D8B030D-6E8A-4147-A177-3AD203B41FA5}">
                      <a16:colId xmlns:a16="http://schemas.microsoft.com/office/drawing/2014/main" xmlns="" val="20003"/>
                    </a:ext>
                  </a:extLst>
                </a:gridCol>
                <a:gridCol w="1135897">
                  <a:extLst>
                    <a:ext uri="{9D8B030D-6E8A-4147-A177-3AD203B41FA5}">
                      <a16:colId xmlns:a16="http://schemas.microsoft.com/office/drawing/2014/main" xmlns="" val="20004"/>
                    </a:ext>
                  </a:extLst>
                </a:gridCol>
                <a:gridCol w="1135897">
                  <a:extLst>
                    <a:ext uri="{9D8B030D-6E8A-4147-A177-3AD203B41FA5}">
                      <a16:colId xmlns:a16="http://schemas.microsoft.com/office/drawing/2014/main" xmlns="" val="20005"/>
                    </a:ext>
                  </a:extLst>
                </a:gridCol>
              </a:tblGrid>
              <a:tr h="405980">
                <a:tc>
                  <a:txBody>
                    <a:bodyPr/>
                    <a:lstStyle/>
                    <a:p>
                      <a:pPr marL="0" marR="0" algn="ctr">
                        <a:lnSpc>
                          <a:spcPct val="107000"/>
                        </a:lnSpc>
                        <a:spcBef>
                          <a:spcPts val="0"/>
                        </a:spcBef>
                        <a:spcAft>
                          <a:spcPts val="0"/>
                        </a:spcAft>
                      </a:pPr>
                      <a:r>
                        <a:rPr lang="en-US" sz="900" dirty="0">
                          <a:effectLst/>
                        </a:rPr>
                        <a:t>Satellite (Sensor)</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nchor="ctr"/>
                </a:tc>
                <a:tc>
                  <a:txBody>
                    <a:bodyPr/>
                    <a:lstStyle/>
                    <a:p>
                      <a:pPr marL="0" marR="0" algn="ctr">
                        <a:lnSpc>
                          <a:spcPct val="107000"/>
                        </a:lnSpc>
                        <a:spcBef>
                          <a:spcPts val="0"/>
                        </a:spcBef>
                        <a:spcAft>
                          <a:spcPts val="0"/>
                        </a:spcAft>
                      </a:pPr>
                      <a:r>
                        <a:rPr lang="en-US" sz="900" dirty="0">
                          <a:effectLst/>
                        </a:rPr>
                        <a:t>Start Frequency, GHz</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nchor="ctr"/>
                </a:tc>
                <a:tc>
                  <a:txBody>
                    <a:bodyPr/>
                    <a:lstStyle/>
                    <a:p>
                      <a:pPr marL="0" marR="0" algn="ctr">
                        <a:lnSpc>
                          <a:spcPct val="107000"/>
                        </a:lnSpc>
                        <a:spcBef>
                          <a:spcPts val="0"/>
                        </a:spcBef>
                        <a:spcAft>
                          <a:spcPts val="0"/>
                        </a:spcAft>
                      </a:pPr>
                      <a:r>
                        <a:rPr lang="en-US" sz="900" dirty="0">
                          <a:effectLst/>
                        </a:rPr>
                        <a:t>Stop Frequency, GHz</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nchor="ctr"/>
                </a:tc>
                <a:tc>
                  <a:txBody>
                    <a:bodyPr/>
                    <a:lstStyle/>
                    <a:p>
                      <a:pPr marL="0" marR="0" algn="ctr">
                        <a:lnSpc>
                          <a:spcPct val="107000"/>
                        </a:lnSpc>
                        <a:spcBef>
                          <a:spcPts val="0"/>
                        </a:spcBef>
                        <a:spcAft>
                          <a:spcPts val="0"/>
                        </a:spcAft>
                      </a:pPr>
                      <a:r>
                        <a:rPr lang="en-US" sz="900" dirty="0">
                          <a:effectLst/>
                        </a:rPr>
                        <a:t>Satellite (Sensor)</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nchor="ctr"/>
                </a:tc>
                <a:tc>
                  <a:txBody>
                    <a:bodyPr/>
                    <a:lstStyle/>
                    <a:p>
                      <a:pPr marL="0" marR="0" algn="ctr">
                        <a:lnSpc>
                          <a:spcPct val="107000"/>
                        </a:lnSpc>
                        <a:spcBef>
                          <a:spcPts val="0"/>
                        </a:spcBef>
                        <a:spcAft>
                          <a:spcPts val="0"/>
                        </a:spcAft>
                      </a:pPr>
                      <a:r>
                        <a:rPr lang="en-US" sz="900" dirty="0">
                          <a:effectLst/>
                        </a:rPr>
                        <a:t>Start Frequency, GHz</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nchor="ctr"/>
                </a:tc>
                <a:tc>
                  <a:txBody>
                    <a:bodyPr/>
                    <a:lstStyle/>
                    <a:p>
                      <a:pPr marL="0" marR="0" algn="ctr">
                        <a:lnSpc>
                          <a:spcPct val="107000"/>
                        </a:lnSpc>
                        <a:spcBef>
                          <a:spcPts val="0"/>
                        </a:spcBef>
                        <a:spcAft>
                          <a:spcPts val="0"/>
                        </a:spcAft>
                      </a:pPr>
                      <a:r>
                        <a:rPr lang="en-US" sz="900" dirty="0">
                          <a:effectLst/>
                        </a:rPr>
                        <a:t>Stop Frequency, GHz</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nchor="ctr"/>
                </a:tc>
                <a:extLst>
                  <a:ext uri="{0D108BD9-81ED-4DB2-BD59-A6C34878D82A}">
                    <a16:rowId xmlns:a16="http://schemas.microsoft.com/office/drawing/2014/main" xmlns="" val="10000"/>
                  </a:ext>
                </a:extLst>
              </a:tr>
              <a:tr h="252128">
                <a:tc>
                  <a:txBody>
                    <a:bodyPr/>
                    <a:lstStyle/>
                    <a:p>
                      <a:pPr marL="0" marR="0">
                        <a:lnSpc>
                          <a:spcPct val="107000"/>
                        </a:lnSpc>
                        <a:spcBef>
                          <a:spcPts val="0"/>
                        </a:spcBef>
                        <a:spcAft>
                          <a:spcPts val="0"/>
                        </a:spcAft>
                      </a:pPr>
                      <a:r>
                        <a:rPr lang="en-US" sz="900" dirty="0">
                          <a:effectLst/>
                        </a:rPr>
                        <a:t>JASON-2 (AMR)</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18.6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18.8</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SNPP (ATMS)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52.6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1"/>
                  </a:ext>
                </a:extLst>
              </a:tr>
              <a:tr h="252128">
                <a:tc>
                  <a:txBody>
                    <a:bodyPr/>
                    <a:lstStyle/>
                    <a:p>
                      <a:pPr marL="0" marR="0">
                        <a:lnSpc>
                          <a:spcPct val="107000"/>
                        </a:lnSpc>
                        <a:spcBef>
                          <a:spcPts val="0"/>
                        </a:spcBef>
                        <a:spcAft>
                          <a:spcPts val="0"/>
                        </a:spcAft>
                      </a:pPr>
                      <a:r>
                        <a:rPr lang="en-US" sz="900" dirty="0">
                          <a:effectLst/>
                        </a:rPr>
                        <a:t>DMSP-F14,F15 (SSM/I)</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19.15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19.55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DMSP- (SSMIS)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52.6055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52.9945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2"/>
                  </a:ext>
                </a:extLst>
              </a:tr>
              <a:tr h="285997">
                <a:tc>
                  <a:txBody>
                    <a:bodyPr/>
                    <a:lstStyle/>
                    <a:p>
                      <a:pPr marL="0" marR="0">
                        <a:lnSpc>
                          <a:spcPct val="107000"/>
                        </a:lnSpc>
                        <a:spcBef>
                          <a:spcPts val="0"/>
                        </a:spcBef>
                        <a:spcAft>
                          <a:spcPts val="0"/>
                        </a:spcAft>
                      </a:pPr>
                      <a:r>
                        <a:rPr lang="en-US" sz="900" dirty="0">
                          <a:effectLst/>
                        </a:rPr>
                        <a:t>DMSP- (SSMIS)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19.172</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19.528</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NOAA polars (AMSU-A)</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53.361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53.531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3"/>
                  </a:ext>
                </a:extLst>
              </a:tr>
              <a:tr h="252128">
                <a:tc>
                  <a:txBody>
                    <a:bodyPr/>
                    <a:lstStyle/>
                    <a:p>
                      <a:pPr marL="0" marR="0">
                        <a:lnSpc>
                          <a:spcPct val="107000"/>
                        </a:lnSpc>
                        <a:spcBef>
                          <a:spcPts val="0"/>
                        </a:spcBef>
                        <a:spcAft>
                          <a:spcPts val="0"/>
                        </a:spcAft>
                      </a:pPr>
                      <a:r>
                        <a:rPr lang="en-US" sz="900" dirty="0">
                          <a:effectLst/>
                        </a:rPr>
                        <a:t>DMSP- (SSMIS)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22.0315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22.4385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DMSP- (SSMIS)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53.406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53.786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4"/>
                  </a:ext>
                </a:extLst>
              </a:tr>
              <a:tr h="252128">
                <a:tc>
                  <a:txBody>
                    <a:bodyPr/>
                    <a:lstStyle/>
                    <a:p>
                      <a:pPr marL="0" marR="0">
                        <a:lnSpc>
                          <a:spcPct val="107000"/>
                        </a:lnSpc>
                        <a:spcBef>
                          <a:spcPts val="0"/>
                        </a:spcBef>
                        <a:spcAft>
                          <a:spcPts val="0"/>
                        </a:spcAft>
                      </a:pPr>
                      <a:r>
                        <a:rPr lang="en-US" sz="900" dirty="0">
                          <a:effectLst/>
                        </a:rPr>
                        <a:t>DMSP-F14,F15 (SSM/I)</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22.035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22.435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SNPP (ATMS)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53.511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53.681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5"/>
                  </a:ext>
                </a:extLst>
              </a:tr>
              <a:tr h="285997">
                <a:tc>
                  <a:txBody>
                    <a:bodyPr/>
                    <a:lstStyle/>
                    <a:p>
                      <a:pPr marL="0" marR="0">
                        <a:lnSpc>
                          <a:spcPct val="107000"/>
                        </a:lnSpc>
                        <a:spcBef>
                          <a:spcPts val="0"/>
                        </a:spcBef>
                        <a:spcAft>
                          <a:spcPts val="0"/>
                        </a:spcAft>
                      </a:pPr>
                      <a:r>
                        <a:rPr lang="en-US" sz="900" dirty="0">
                          <a:effectLst/>
                        </a:rPr>
                        <a:t>JASON-2 (AMR)</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23.6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24</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NOAA polars (AMSU-A)</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53.661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53.831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6"/>
                  </a:ext>
                </a:extLst>
              </a:tr>
              <a:tr h="285997">
                <a:tc>
                  <a:txBody>
                    <a:bodyPr/>
                    <a:lstStyle/>
                    <a:p>
                      <a:pPr marL="0" marR="0">
                        <a:lnSpc>
                          <a:spcPct val="107000"/>
                        </a:lnSpc>
                        <a:spcBef>
                          <a:spcPts val="0"/>
                        </a:spcBef>
                        <a:spcAft>
                          <a:spcPts val="0"/>
                        </a:spcAft>
                      </a:pPr>
                      <a:r>
                        <a:rPr lang="en-US" sz="900" dirty="0">
                          <a:effectLst/>
                        </a:rPr>
                        <a:t>NOAA polars (AMSU-A)</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23.665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23.935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NOAA polars (AMSU-A)</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54.2</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7"/>
                  </a:ext>
                </a:extLst>
              </a:tr>
              <a:tr h="252128">
                <a:tc>
                  <a:txBody>
                    <a:bodyPr/>
                    <a:lstStyle/>
                    <a:p>
                      <a:pPr marL="0" marR="0">
                        <a:lnSpc>
                          <a:spcPct val="107000"/>
                        </a:lnSpc>
                        <a:spcBef>
                          <a:spcPts val="0"/>
                        </a:spcBef>
                        <a:spcAft>
                          <a:spcPts val="0"/>
                        </a:spcAft>
                      </a:pPr>
                      <a:r>
                        <a:rPr lang="en-US" sz="900" dirty="0">
                          <a:effectLst/>
                        </a:rPr>
                        <a:t>SNPP (ATMS)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23.665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23.935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SNPP (ATMS)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54.2</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8"/>
                  </a:ext>
                </a:extLst>
              </a:tr>
              <a:tr h="252128">
                <a:tc>
                  <a:txBody>
                    <a:bodyPr/>
                    <a:lstStyle/>
                    <a:p>
                      <a:pPr marL="0" marR="0">
                        <a:lnSpc>
                          <a:spcPct val="107000"/>
                        </a:lnSpc>
                        <a:spcBef>
                          <a:spcPts val="0"/>
                        </a:spcBef>
                        <a:spcAft>
                          <a:spcPts val="0"/>
                        </a:spcAft>
                      </a:pPr>
                      <a:r>
                        <a:rPr lang="en-US" sz="900" dirty="0">
                          <a:effectLst/>
                        </a:rPr>
                        <a:t>NOAA polars (AMSU-A)</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31.31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31.49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DMSP- (SSMIS)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54.209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54.591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09"/>
                  </a:ext>
                </a:extLst>
              </a:tr>
              <a:tr h="285997">
                <a:tc>
                  <a:txBody>
                    <a:bodyPr/>
                    <a:lstStyle/>
                    <a:p>
                      <a:pPr marL="0" marR="0">
                        <a:lnSpc>
                          <a:spcPct val="107000"/>
                        </a:lnSpc>
                        <a:spcBef>
                          <a:spcPts val="0"/>
                        </a:spcBef>
                        <a:spcAft>
                          <a:spcPts val="0"/>
                        </a:spcAft>
                      </a:pPr>
                      <a:r>
                        <a:rPr lang="en-US" sz="900" dirty="0">
                          <a:effectLst/>
                        </a:rPr>
                        <a:t>SNPP (ATMS)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31.31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31.49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NOAA polars (AMSU-A)</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54.74</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55.14</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0"/>
                  </a:ext>
                </a:extLst>
              </a:tr>
              <a:tr h="252128">
                <a:tc>
                  <a:txBody>
                    <a:bodyPr/>
                    <a:lstStyle/>
                    <a:p>
                      <a:pPr marL="0" marR="0">
                        <a:lnSpc>
                          <a:spcPct val="107000"/>
                        </a:lnSpc>
                        <a:spcBef>
                          <a:spcPts val="0"/>
                        </a:spcBef>
                        <a:spcAft>
                          <a:spcPts val="0"/>
                        </a:spcAft>
                      </a:pPr>
                      <a:r>
                        <a:rPr lang="en-US" sz="900" dirty="0">
                          <a:effectLst/>
                        </a:rPr>
                        <a:t>JASON-2 (AMR)</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33.65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34.35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SNPP (ATMS)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54.74</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55.14</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1"/>
                  </a:ext>
                </a:extLst>
              </a:tr>
              <a:tr h="252128">
                <a:tc>
                  <a:txBody>
                    <a:bodyPr/>
                    <a:lstStyle/>
                    <a:p>
                      <a:pPr marL="0" marR="0">
                        <a:lnSpc>
                          <a:spcPct val="107000"/>
                        </a:lnSpc>
                        <a:spcBef>
                          <a:spcPts val="0"/>
                        </a:spcBef>
                        <a:spcAft>
                          <a:spcPts val="0"/>
                        </a:spcAft>
                      </a:pPr>
                      <a:r>
                        <a:rPr lang="en-US" sz="900" dirty="0">
                          <a:effectLst/>
                        </a:rPr>
                        <a:t>DMSP- (SSMIS)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36.21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37.79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DMSP- (SSMIS)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55.3045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55.6955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2"/>
                  </a:ext>
                </a:extLst>
              </a:tr>
              <a:tr h="285997">
                <a:tc>
                  <a:txBody>
                    <a:bodyPr/>
                    <a:lstStyle/>
                    <a:p>
                      <a:pPr marL="0" marR="0">
                        <a:lnSpc>
                          <a:spcPct val="107000"/>
                        </a:lnSpc>
                        <a:spcBef>
                          <a:spcPts val="0"/>
                        </a:spcBef>
                        <a:spcAft>
                          <a:spcPts val="0"/>
                        </a:spcAft>
                      </a:pPr>
                      <a:r>
                        <a:rPr lang="en-US" sz="900" dirty="0">
                          <a:effectLst/>
                        </a:rPr>
                        <a:t>DMSP-F14,F15 (SSM/I)</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36.25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37.75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NOAA polars (AMSU-A)</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55.335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55.665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3"/>
                  </a:ext>
                </a:extLst>
              </a:tr>
              <a:tr h="252128">
                <a:tc>
                  <a:txBody>
                    <a:bodyPr/>
                    <a:lstStyle/>
                    <a:p>
                      <a:pPr marL="0" marR="0">
                        <a:lnSpc>
                          <a:spcPct val="107000"/>
                        </a:lnSpc>
                        <a:spcBef>
                          <a:spcPts val="0"/>
                        </a:spcBef>
                        <a:spcAft>
                          <a:spcPts val="0"/>
                        </a:spcAft>
                      </a:pPr>
                      <a:r>
                        <a:rPr lang="en-US" sz="900" dirty="0">
                          <a:effectLst/>
                        </a:rPr>
                        <a:t>DMSP- (SSMIS)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50.11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50.49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SNPP (ATMS)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55.335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55.665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4"/>
                  </a:ext>
                </a:extLst>
              </a:tr>
              <a:tr h="252128">
                <a:tc>
                  <a:txBody>
                    <a:bodyPr/>
                    <a:lstStyle/>
                    <a:p>
                      <a:pPr marL="0" marR="0">
                        <a:lnSpc>
                          <a:spcPct val="107000"/>
                        </a:lnSpc>
                        <a:spcBef>
                          <a:spcPts val="0"/>
                        </a:spcBef>
                        <a:spcAft>
                          <a:spcPts val="0"/>
                        </a:spcAft>
                      </a:pPr>
                      <a:r>
                        <a:rPr lang="en-US" sz="900" dirty="0">
                          <a:effectLst/>
                        </a:rPr>
                        <a:t>NOAA polars (AMSU-A)</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50.21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50.39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DMSP- (SSMIS)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57.125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57.455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5"/>
                  </a:ext>
                </a:extLst>
              </a:tr>
              <a:tr h="285997">
                <a:tc>
                  <a:txBody>
                    <a:bodyPr/>
                    <a:lstStyle/>
                    <a:p>
                      <a:pPr marL="0" marR="0">
                        <a:lnSpc>
                          <a:spcPct val="107000"/>
                        </a:lnSpc>
                        <a:spcBef>
                          <a:spcPts val="0"/>
                        </a:spcBef>
                        <a:spcAft>
                          <a:spcPts val="0"/>
                        </a:spcAft>
                      </a:pPr>
                      <a:r>
                        <a:rPr lang="en-US" sz="900" dirty="0">
                          <a:effectLst/>
                        </a:rPr>
                        <a:t>SNPP (ATMS)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50.21</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50.39</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NOAA polars (AMSU-A)</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57.125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57.455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6"/>
                  </a:ext>
                </a:extLst>
              </a:tr>
              <a:tr h="252128">
                <a:tc>
                  <a:txBody>
                    <a:bodyPr/>
                    <a:lstStyle/>
                    <a:p>
                      <a:pPr marL="0" marR="0">
                        <a:lnSpc>
                          <a:spcPct val="107000"/>
                        </a:lnSpc>
                        <a:spcBef>
                          <a:spcPts val="0"/>
                        </a:spcBef>
                        <a:spcAft>
                          <a:spcPts val="0"/>
                        </a:spcAft>
                      </a:pPr>
                      <a:r>
                        <a:rPr lang="en-US" sz="900" dirty="0">
                          <a:effectLst/>
                        </a:rPr>
                        <a:t>SNPP (ATMS)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51.56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51.96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SNPP (ATMS)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57.125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57.455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7"/>
                  </a:ext>
                </a:extLst>
              </a:tr>
              <a:tr h="252128">
                <a:tc>
                  <a:txBody>
                    <a:bodyPr/>
                    <a:lstStyle/>
                    <a:p>
                      <a:pPr marL="0" marR="0">
                        <a:lnSpc>
                          <a:spcPct val="107000"/>
                        </a:lnSpc>
                        <a:spcBef>
                          <a:spcPts val="0"/>
                        </a:spcBef>
                        <a:spcAft>
                          <a:spcPts val="0"/>
                        </a:spcAft>
                      </a:pPr>
                      <a:r>
                        <a:rPr lang="en-US" sz="900" dirty="0">
                          <a:effectLst/>
                        </a:rPr>
                        <a:t>NOAA polars (AMSU-A)</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52.6</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53</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nSpc>
                          <a:spcPct val="107000"/>
                        </a:lnSpc>
                        <a:spcBef>
                          <a:spcPts val="0"/>
                        </a:spcBef>
                        <a:spcAft>
                          <a:spcPts val="0"/>
                        </a:spcAft>
                      </a:pPr>
                      <a:r>
                        <a:rPr lang="en-US" sz="900" b="1" dirty="0">
                          <a:effectLst/>
                        </a:rPr>
                        <a:t>DMSP- (SSMIS)</a:t>
                      </a:r>
                      <a:endParaRPr lang="en-US" sz="900" b="1"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59.2805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tc>
                  <a:txBody>
                    <a:bodyPr/>
                    <a:lstStyle/>
                    <a:p>
                      <a:pPr marL="0" marR="0" algn="ctr">
                        <a:lnSpc>
                          <a:spcPct val="107000"/>
                        </a:lnSpc>
                        <a:spcBef>
                          <a:spcPts val="0"/>
                        </a:spcBef>
                        <a:spcAft>
                          <a:spcPts val="0"/>
                        </a:spcAft>
                      </a:pPr>
                      <a:r>
                        <a:rPr lang="en-US" sz="900" dirty="0">
                          <a:effectLst/>
                        </a:rPr>
                        <a:t>59.5195</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a:txBody>
                  <a:tcPr marL="48532" marR="48532" marT="0" marB="0"/>
                </a:tc>
                <a:extLst>
                  <a:ext uri="{0D108BD9-81ED-4DB2-BD59-A6C34878D82A}">
                    <a16:rowId xmlns:a16="http://schemas.microsoft.com/office/drawing/2014/main" xmlns="" val="10018"/>
                  </a:ext>
                </a:extLst>
              </a:tr>
            </a:tbl>
          </a:graphicData>
        </a:graphic>
      </p:graphicFrame>
      <p:sp>
        <p:nvSpPr>
          <p:cNvPr id="13" name="Title 1"/>
          <p:cNvSpPr txBox="1">
            <a:spLocks/>
          </p:cNvSpPr>
          <p:nvPr/>
        </p:nvSpPr>
        <p:spPr>
          <a:xfrm>
            <a:off x="685800" y="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mn-lt"/>
              </a:rPr>
              <a:t>Passive Bands</a:t>
            </a:r>
            <a:br>
              <a:rPr lang="en-GB" b="1" dirty="0" smtClean="0">
                <a:latin typeface="+mn-lt"/>
              </a:rPr>
            </a:br>
            <a:r>
              <a:rPr lang="en-GB" b="1" dirty="0" smtClean="0">
                <a:latin typeface="+mn-lt"/>
              </a:rPr>
              <a:t>15 GHz to 60 GHz</a:t>
            </a:r>
            <a:endParaRPr lang="en-US" b="1" dirty="0">
              <a:latin typeface="+mn-lt"/>
            </a:endParaRPr>
          </a:p>
        </p:txBody>
      </p:sp>
    </p:spTree>
    <p:extLst>
      <p:ext uri="{BB962C8B-B14F-4D97-AF65-F5344CB8AC3E}">
        <p14:creationId xmlns:p14="http://schemas.microsoft.com/office/powerpoint/2010/main" val="333132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505" y="0"/>
            <a:ext cx="7772400" cy="1470025"/>
          </a:xfrm>
        </p:spPr>
        <p:txBody>
          <a:bodyPr/>
          <a:lstStyle/>
          <a:p>
            <a:r>
              <a:rPr lang="en-GB" sz="4400" b="1" dirty="0" smtClean="0"/>
              <a:t>Passive bands</a:t>
            </a:r>
            <a:br>
              <a:rPr lang="en-GB" sz="4400" b="1" dirty="0" smtClean="0"/>
            </a:br>
            <a:r>
              <a:rPr lang="en-GB" sz="4400" b="1" dirty="0" smtClean="0"/>
              <a:t>60 </a:t>
            </a:r>
            <a:r>
              <a:rPr lang="en-GB" sz="4400" b="1" dirty="0"/>
              <a:t>GHz to </a:t>
            </a:r>
            <a:r>
              <a:rPr lang="en-GB" sz="4400" b="1" dirty="0" smtClean="0"/>
              <a:t>200 </a:t>
            </a:r>
            <a:r>
              <a:rPr lang="en-GB" sz="4400" b="1" dirty="0"/>
              <a:t>GHz</a:t>
            </a:r>
            <a:endParaRPr lang="en-US" sz="4400" b="1" dirty="0"/>
          </a:p>
        </p:txBody>
      </p:sp>
      <p:sp>
        <p:nvSpPr>
          <p:cNvPr id="4" name="Subtitle 3"/>
          <p:cNvSpPr>
            <a:spLocks noGrp="1"/>
          </p:cNvSpPr>
          <p:nvPr>
            <p:ph type="subTitle" idx="1"/>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73183852"/>
              </p:ext>
            </p:extLst>
          </p:nvPr>
        </p:nvGraphicFramePr>
        <p:xfrm>
          <a:off x="1392072" y="1610433"/>
          <a:ext cx="6387151" cy="5063318"/>
        </p:xfrm>
        <a:graphic>
          <a:graphicData uri="http://schemas.openxmlformats.org/drawingml/2006/table">
            <a:tbl>
              <a:tblPr firstRow="1" firstCol="1" bandRow="1">
                <a:tableStyleId>{5C22544A-7EE6-4342-B048-85BDC9FD1C3A}</a:tableStyleId>
              </a:tblPr>
              <a:tblGrid>
                <a:gridCol w="1641608">
                  <a:extLst>
                    <a:ext uri="{9D8B030D-6E8A-4147-A177-3AD203B41FA5}">
                      <a16:colId xmlns:a16="http://schemas.microsoft.com/office/drawing/2014/main" xmlns="" val="20000"/>
                    </a:ext>
                  </a:extLst>
                </a:gridCol>
                <a:gridCol w="942781">
                  <a:extLst>
                    <a:ext uri="{9D8B030D-6E8A-4147-A177-3AD203B41FA5}">
                      <a16:colId xmlns:a16="http://schemas.microsoft.com/office/drawing/2014/main" xmlns="" val="20001"/>
                    </a:ext>
                  </a:extLst>
                </a:gridCol>
                <a:gridCol w="955436">
                  <a:extLst>
                    <a:ext uri="{9D8B030D-6E8A-4147-A177-3AD203B41FA5}">
                      <a16:colId xmlns:a16="http://schemas.microsoft.com/office/drawing/2014/main" xmlns="" val="20002"/>
                    </a:ext>
                  </a:extLst>
                </a:gridCol>
                <a:gridCol w="885835">
                  <a:extLst>
                    <a:ext uri="{9D8B030D-6E8A-4147-A177-3AD203B41FA5}">
                      <a16:colId xmlns:a16="http://schemas.microsoft.com/office/drawing/2014/main" xmlns="" val="20003"/>
                    </a:ext>
                  </a:extLst>
                </a:gridCol>
                <a:gridCol w="949109">
                  <a:extLst>
                    <a:ext uri="{9D8B030D-6E8A-4147-A177-3AD203B41FA5}">
                      <a16:colId xmlns:a16="http://schemas.microsoft.com/office/drawing/2014/main" xmlns="" val="20004"/>
                    </a:ext>
                  </a:extLst>
                </a:gridCol>
                <a:gridCol w="1012382">
                  <a:extLst>
                    <a:ext uri="{9D8B030D-6E8A-4147-A177-3AD203B41FA5}">
                      <a16:colId xmlns:a16="http://schemas.microsoft.com/office/drawing/2014/main" xmlns="" val="20005"/>
                    </a:ext>
                  </a:extLst>
                </a:gridCol>
              </a:tblGrid>
              <a:tr h="516594">
                <a:tc>
                  <a:txBody>
                    <a:bodyPr/>
                    <a:lstStyle/>
                    <a:p>
                      <a:pPr marL="0" marR="0" algn="ctr">
                        <a:lnSpc>
                          <a:spcPct val="107000"/>
                        </a:lnSpc>
                        <a:spcBef>
                          <a:spcPts val="0"/>
                        </a:spcBef>
                        <a:spcAft>
                          <a:spcPts val="0"/>
                        </a:spcAft>
                      </a:pPr>
                      <a:r>
                        <a:rPr lang="en-US" sz="900" dirty="0">
                          <a:effectLst/>
                        </a:rPr>
                        <a:t>Satellite (Sensor)</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nchor="ctr"/>
                </a:tc>
                <a:tc>
                  <a:txBody>
                    <a:bodyPr/>
                    <a:lstStyle/>
                    <a:p>
                      <a:pPr marL="0" marR="0" algn="ctr">
                        <a:lnSpc>
                          <a:spcPct val="107000"/>
                        </a:lnSpc>
                        <a:spcBef>
                          <a:spcPts val="0"/>
                        </a:spcBef>
                        <a:spcAft>
                          <a:spcPts val="0"/>
                        </a:spcAft>
                      </a:pPr>
                      <a:r>
                        <a:rPr lang="en-US" sz="900" dirty="0">
                          <a:effectLst/>
                        </a:rPr>
                        <a:t>Start Frequency, GHz</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nchor="ctr"/>
                </a:tc>
                <a:tc>
                  <a:txBody>
                    <a:bodyPr/>
                    <a:lstStyle/>
                    <a:p>
                      <a:pPr marL="0" marR="0" algn="ctr">
                        <a:lnSpc>
                          <a:spcPct val="107000"/>
                        </a:lnSpc>
                        <a:spcBef>
                          <a:spcPts val="0"/>
                        </a:spcBef>
                        <a:spcAft>
                          <a:spcPts val="0"/>
                        </a:spcAft>
                      </a:pPr>
                      <a:r>
                        <a:rPr lang="en-US" sz="900" dirty="0">
                          <a:effectLst/>
                        </a:rPr>
                        <a:t>Stop Frequency, GHz</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nchor="ctr"/>
                </a:tc>
                <a:tc>
                  <a:txBody>
                    <a:bodyPr/>
                    <a:lstStyle/>
                    <a:p>
                      <a:pPr marL="0" marR="0" algn="ctr">
                        <a:lnSpc>
                          <a:spcPct val="107000"/>
                        </a:lnSpc>
                        <a:spcBef>
                          <a:spcPts val="0"/>
                        </a:spcBef>
                        <a:spcAft>
                          <a:spcPts val="0"/>
                        </a:spcAft>
                      </a:pPr>
                      <a:r>
                        <a:rPr lang="en-US" sz="900" dirty="0">
                          <a:effectLst/>
                        </a:rPr>
                        <a:t>Satellite (Sensor)</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nchor="ctr"/>
                </a:tc>
                <a:tc>
                  <a:txBody>
                    <a:bodyPr/>
                    <a:lstStyle/>
                    <a:p>
                      <a:pPr marL="0" marR="0" algn="ctr">
                        <a:lnSpc>
                          <a:spcPct val="107000"/>
                        </a:lnSpc>
                        <a:spcBef>
                          <a:spcPts val="0"/>
                        </a:spcBef>
                        <a:spcAft>
                          <a:spcPts val="0"/>
                        </a:spcAft>
                      </a:pPr>
                      <a:r>
                        <a:rPr lang="en-US" sz="900" dirty="0">
                          <a:effectLst/>
                        </a:rPr>
                        <a:t>Start Frequency, GHz</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nchor="ctr"/>
                </a:tc>
                <a:tc>
                  <a:txBody>
                    <a:bodyPr/>
                    <a:lstStyle/>
                    <a:p>
                      <a:pPr marL="0" marR="0" algn="ctr">
                        <a:lnSpc>
                          <a:spcPct val="107000"/>
                        </a:lnSpc>
                        <a:spcBef>
                          <a:spcPts val="0"/>
                        </a:spcBef>
                        <a:spcAft>
                          <a:spcPts val="0"/>
                        </a:spcAft>
                      </a:pPr>
                      <a:r>
                        <a:rPr lang="en-US" sz="900" dirty="0">
                          <a:effectLst/>
                        </a:rPr>
                        <a:t>Stop Frequency, GHz</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nchor="ctr"/>
                </a:tc>
                <a:extLst>
                  <a:ext uri="{0D108BD9-81ED-4DB2-BD59-A6C34878D82A}">
                    <a16:rowId xmlns:a16="http://schemas.microsoft.com/office/drawing/2014/main" xmlns="" val="10000"/>
                  </a:ext>
                </a:extLst>
              </a:tr>
              <a:tr h="324766">
                <a:tc>
                  <a:txBody>
                    <a:bodyPr/>
                    <a:lstStyle/>
                    <a:p>
                      <a:pPr marL="0" marR="0">
                        <a:lnSpc>
                          <a:spcPct val="107000"/>
                        </a:lnSpc>
                        <a:spcBef>
                          <a:spcPts val="0"/>
                        </a:spcBef>
                        <a:spcAft>
                          <a:spcPts val="0"/>
                        </a:spcAft>
                      </a:pPr>
                      <a:r>
                        <a:rPr lang="en-US" sz="900" dirty="0">
                          <a:effectLst/>
                        </a:rPr>
                        <a:t>DMSP-F16,F19 (SSMIS)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60.737</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60.843</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179.81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180.81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1"/>
                  </a:ext>
                </a:extLst>
              </a:tr>
              <a:tr h="487149">
                <a:tc>
                  <a:txBody>
                    <a:bodyPr/>
                    <a:lstStyle/>
                    <a:p>
                      <a:pPr marL="0" marR="0">
                        <a:lnSpc>
                          <a:spcPct val="107000"/>
                        </a:lnSpc>
                        <a:spcBef>
                          <a:spcPts val="0"/>
                        </a:spcBef>
                        <a:spcAft>
                          <a:spcPts val="0"/>
                        </a:spcAft>
                      </a:pPr>
                      <a:r>
                        <a:rPr lang="en-US" sz="900" dirty="0">
                          <a:effectLst/>
                        </a:rPr>
                        <a:t>DMSP-F16,F19 (SSMIS)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63.27865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63.28135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DMSP-F16,F19 (SSMIS)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180.784</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183.836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2"/>
                  </a:ext>
                </a:extLst>
              </a:tr>
              <a:tr h="324766">
                <a:tc>
                  <a:txBody>
                    <a:bodyPr/>
                    <a:lstStyle/>
                    <a:p>
                      <a:pPr marL="0" marR="0">
                        <a:lnSpc>
                          <a:spcPct val="107000"/>
                        </a:lnSpc>
                        <a:spcBef>
                          <a:spcPts val="0"/>
                        </a:spcBef>
                        <a:spcAft>
                          <a:spcPts val="0"/>
                        </a:spcAft>
                      </a:pPr>
                      <a:r>
                        <a:rPr lang="en-US" sz="900" dirty="0">
                          <a:effectLst/>
                        </a:rPr>
                        <a:t>DMSP-F14,F15 (SSM/I)</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84</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87</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181.01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182.01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3"/>
                  </a:ext>
                </a:extLst>
              </a:tr>
              <a:tr h="324766">
                <a:tc>
                  <a:txBody>
                    <a:bodyPr/>
                    <a:lstStyle/>
                    <a:p>
                      <a:pPr marL="0" marR="0">
                        <a:lnSpc>
                          <a:spcPct val="107000"/>
                        </a:lnSpc>
                        <a:spcBef>
                          <a:spcPts val="0"/>
                        </a:spcBef>
                        <a:spcAft>
                          <a:spcPts val="0"/>
                        </a:spcAft>
                      </a:pPr>
                      <a:r>
                        <a:rPr lang="en-US" sz="900" dirty="0">
                          <a:effectLst/>
                        </a:rPr>
                        <a:t>NOAA-15,18,19 (AMSU-A)</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86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92</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182.06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182.56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4"/>
                  </a:ext>
                </a:extLst>
              </a:tr>
              <a:tr h="487149">
                <a:tc>
                  <a:txBody>
                    <a:bodyPr/>
                    <a:lstStyle/>
                    <a:p>
                      <a:pPr marL="0" marR="0">
                        <a:lnSpc>
                          <a:spcPct val="107000"/>
                        </a:lnSpc>
                        <a:spcBef>
                          <a:spcPts val="0"/>
                        </a:spcBef>
                        <a:spcAft>
                          <a:spcPts val="0"/>
                        </a:spcAft>
                      </a:pPr>
                      <a:r>
                        <a:rPr lang="en-US" sz="900" dirty="0">
                          <a:effectLst/>
                        </a:rPr>
                        <a:t>SNPP (ATMS)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87</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92</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DMSP-F16,F19 (SSMIS)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182.784</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185.836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5"/>
                  </a:ext>
                </a:extLst>
              </a:tr>
              <a:tr h="324766">
                <a:tc>
                  <a:txBody>
                    <a:bodyPr/>
                    <a:lstStyle/>
                    <a:p>
                      <a:pPr marL="0" marR="0">
                        <a:lnSpc>
                          <a:spcPct val="107000"/>
                        </a:lnSpc>
                        <a:spcBef>
                          <a:spcPts val="0"/>
                        </a:spcBef>
                        <a:spcAft>
                          <a:spcPts val="0"/>
                        </a:spcAft>
                      </a:pPr>
                      <a:r>
                        <a:rPr lang="en-US" sz="900" dirty="0">
                          <a:effectLst/>
                        </a:rPr>
                        <a:t>DMSP-F16,F19 (SSMIS)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90.2405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93.0695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184.06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184.56</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6"/>
                  </a:ext>
                </a:extLst>
              </a:tr>
              <a:tr h="324766">
                <a:tc>
                  <a:txBody>
                    <a:bodyPr/>
                    <a:lstStyle/>
                    <a:p>
                      <a:pPr marL="0" marR="0">
                        <a:lnSpc>
                          <a:spcPct val="107000"/>
                        </a:lnSpc>
                        <a:spcBef>
                          <a:spcPts val="0"/>
                        </a:spcBef>
                        <a:spcAft>
                          <a:spcPts val="0"/>
                        </a:spcAft>
                      </a:pPr>
                      <a:r>
                        <a:rPr lang="en-US" sz="900" dirty="0">
                          <a:effectLst/>
                        </a:rPr>
                        <a:t>DMSP-F16,F19 (SSMIS)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148.358</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151.642</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184.61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185.61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7"/>
                  </a:ext>
                </a:extLst>
              </a:tr>
              <a:tr h="487149">
                <a:tc>
                  <a:txBody>
                    <a:bodyPr/>
                    <a:lstStyle/>
                    <a:p>
                      <a:pPr marL="0" marR="0">
                        <a:lnSpc>
                          <a:spcPct val="107000"/>
                        </a:lnSpc>
                        <a:spcBef>
                          <a:spcPts val="0"/>
                        </a:spcBef>
                        <a:spcAft>
                          <a:spcPts val="0"/>
                        </a:spcAft>
                      </a:pPr>
                      <a:r>
                        <a:rPr lang="en-US" sz="900" dirty="0">
                          <a:effectLst/>
                        </a:rPr>
                        <a:t>SNPP (ATMS)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164</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167</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DMSP-F16,F19 (SSMIS)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185.291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187.329</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8"/>
                  </a:ext>
                </a:extLst>
              </a:tr>
              <a:tr h="324766">
                <a:tc>
                  <a:txBody>
                    <a:bodyPr/>
                    <a:lstStyle/>
                    <a:p>
                      <a:pPr marL="0" marR="0">
                        <a:lnSpc>
                          <a:spcPct val="107000"/>
                        </a:lnSpc>
                        <a:spcBef>
                          <a:spcPts val="0"/>
                        </a:spcBef>
                        <a:spcAft>
                          <a:spcPts val="0"/>
                        </a:spcAft>
                      </a:pPr>
                      <a:r>
                        <a:rPr lang="en-US" sz="900" dirty="0">
                          <a:effectLst/>
                        </a:rPr>
                        <a:t>SNPP (ATMS)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175.31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177.31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185.81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186.81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09"/>
                  </a:ext>
                </a:extLst>
              </a:tr>
              <a:tr h="324766">
                <a:tc>
                  <a:txBody>
                    <a:bodyPr/>
                    <a:lstStyle/>
                    <a:p>
                      <a:pPr marL="0" marR="0">
                        <a:lnSpc>
                          <a:spcPct val="107000"/>
                        </a:lnSpc>
                        <a:spcBef>
                          <a:spcPts val="0"/>
                        </a:spcBef>
                        <a:spcAft>
                          <a:spcPts val="0"/>
                        </a:spcAft>
                      </a:pPr>
                      <a:r>
                        <a:rPr lang="en-US" sz="900" dirty="0">
                          <a:effectLst/>
                        </a:rPr>
                        <a:t>DMSP-F16,F19 (SSMIS)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176.1975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177.2225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186.81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188.81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10"/>
                  </a:ext>
                </a:extLst>
              </a:tr>
              <a:tr h="324766">
                <a:tc>
                  <a:txBody>
                    <a:bodyPr/>
                    <a:lstStyle/>
                    <a:p>
                      <a:pPr marL="0" marR="0">
                        <a:lnSpc>
                          <a:spcPct val="107000"/>
                        </a:lnSpc>
                        <a:spcBef>
                          <a:spcPts val="0"/>
                        </a:spcBef>
                        <a:spcAft>
                          <a:spcPts val="0"/>
                        </a:spcAft>
                      </a:pPr>
                      <a:r>
                        <a:rPr lang="en-US" sz="900" dirty="0">
                          <a:effectLst/>
                        </a:rPr>
                        <a:t>SNPP (ATMS)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177.81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179.81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SNPP (ATMS)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189.31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191.31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11"/>
                  </a:ext>
                </a:extLst>
              </a:tr>
              <a:tr h="487149">
                <a:tc>
                  <a:txBody>
                    <a:bodyPr/>
                    <a:lstStyle/>
                    <a:p>
                      <a:pPr marL="0" marR="0">
                        <a:lnSpc>
                          <a:spcPct val="107000"/>
                        </a:lnSpc>
                        <a:spcBef>
                          <a:spcPts val="0"/>
                        </a:spcBef>
                        <a:spcAft>
                          <a:spcPts val="0"/>
                        </a:spcAft>
                      </a:pPr>
                      <a:r>
                        <a:rPr lang="en-US" sz="900" dirty="0">
                          <a:effectLst/>
                        </a:rPr>
                        <a:t>DMSP-F16,F19 (SSMIS)</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179.291</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181.329</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nSpc>
                          <a:spcPct val="107000"/>
                        </a:lnSpc>
                        <a:spcBef>
                          <a:spcPts val="0"/>
                        </a:spcBef>
                        <a:spcAft>
                          <a:spcPts val="0"/>
                        </a:spcAft>
                      </a:pPr>
                      <a:r>
                        <a:rPr lang="en-US" sz="900" b="1" dirty="0">
                          <a:effectLst/>
                        </a:rPr>
                        <a:t>DMSP-F16,F19 (SSMIS)</a:t>
                      </a:r>
                      <a:endParaRPr lang="en-US" sz="1000" b="1"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189.3975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tc>
                  <a:txBody>
                    <a:bodyPr/>
                    <a:lstStyle/>
                    <a:p>
                      <a:pPr marL="0" marR="0" algn="ctr">
                        <a:lnSpc>
                          <a:spcPct val="107000"/>
                        </a:lnSpc>
                        <a:spcBef>
                          <a:spcPts val="0"/>
                        </a:spcBef>
                        <a:spcAft>
                          <a:spcPts val="0"/>
                        </a:spcAft>
                      </a:pPr>
                      <a:r>
                        <a:rPr lang="en-US" sz="900" dirty="0">
                          <a:effectLst/>
                        </a:rPr>
                        <a:t>190.4225</a:t>
                      </a:r>
                      <a:endParaRPr lang="en-US" sz="1000" dirty="0">
                        <a:effectLst/>
                        <a:latin typeface="Tahoma" panose="020B0604030504040204" pitchFamily="34" charset="0"/>
                        <a:ea typeface="Calibri" panose="020F0502020204030204" pitchFamily="34" charset="0"/>
                        <a:cs typeface="Times New Roman" panose="02020603050405020304" pitchFamily="18" charset="0"/>
                      </a:endParaRPr>
                    </a:p>
                  </a:txBody>
                  <a:tcPr marL="60968" marR="60968"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55544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5225142"/>
            <a:ext cx="8991600" cy="1574149"/>
          </a:xfrm>
          <a:prstGeom prst="rect">
            <a:avLst/>
          </a:prstGeom>
        </p:spPr>
        <p:txBody>
          <a:bodyPr wrap="square">
            <a:spAutoFit/>
          </a:bodyPr>
          <a:lstStyle/>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ITU Passive Bands: Per Rec. ITU-R RS.515-5. 1-Water Vapor, Rain Rate; 2-Rain Rates, Sea State, Sea Ice, Water Vapor, Ocean Wind Speed, Soil Emissivity and Humidity; 3-Water Vapor, Liquid Water; 4-Water Vapor, Liquid Water; 5-Water Vapor, Liquid Water, associated channel for Atmospheric Sounding; 6-Sea Ice, Water Vapor, Oil Spills, Clouds, Liquid Water, Surface Temperature, reference window for 50-60 GHz; 7-Rain Rates, Snow, Sea Ice, Clouds; 8-Reference window for atmospheric temperature profiling (Surface Temperature); 9-Atmospheric temperature profiling (O2 Absorption)</a:t>
            </a:r>
          </a:p>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ITU Protected Bands: All emissions are prohibited, per ITU Radio Regulations Article 5.340.</a:t>
            </a:r>
          </a:p>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 Exception: In Saudi Arabia, Bahrain, Cameroon, Egypt, the United Arab Emirates, Guinea, Iran (Islamic Republic of), Iraq, </a:t>
            </a:r>
          </a:p>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Israel, Kuwait, Lebanon, Oman, Pakistan, Qatar, the Syrian Arab Republic and Somalia, the band 15.35-15.4 GHz is also </a:t>
            </a:r>
          </a:p>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allocated to the fixed and mobile services on a secondary basis.</a:t>
            </a:r>
          </a:p>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 Exception: In the band 31.5-31.8 GHz, emissions prohibited only in ITU Region 2 (North America and South America).</a:t>
            </a:r>
          </a:p>
          <a:p>
            <a:pPr>
              <a:lnSpc>
                <a:spcPct val="107000"/>
              </a:lnSpc>
            </a:pPr>
            <a:r>
              <a:rPr lang="en-US" sz="900" dirty="0">
                <a:latin typeface="Tahoma" panose="020B0604030504040204" pitchFamily="34" charset="0"/>
                <a:ea typeface="Calibri" panose="020F0502020204030204" pitchFamily="34" charset="0"/>
                <a:cs typeface="Times New Roman" panose="02020603050405020304" pitchFamily="18" charset="0"/>
              </a:rPr>
              <a:t>* Exception: In the band 48.94-49.04 GHz, emissions prohibited only from airborne stations.</a:t>
            </a:r>
            <a:endParaRPr lang="en-US" sz="9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0" y="1"/>
            <a:ext cx="9144000" cy="5257800"/>
          </a:xfrm>
          <a:prstGeom prst="rect">
            <a:avLst/>
          </a:prstGeom>
        </p:spPr>
      </p:pic>
    </p:spTree>
    <p:extLst>
      <p:ext uri="{BB962C8B-B14F-4D97-AF65-F5344CB8AC3E}">
        <p14:creationId xmlns:p14="http://schemas.microsoft.com/office/powerpoint/2010/main" val="234867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7342" y="2283670"/>
            <a:ext cx="7088610" cy="3190617"/>
          </a:xfrm>
          <a:prstGeom prst="rect">
            <a:avLst/>
          </a:prstGeom>
        </p:spPr>
        <p:txBody>
          <a:bodyPr vert="horz" wrap="square" lIns="0" tIns="0" rIns="0" bIns="0" rtlCol="0">
            <a:spAutoFit/>
          </a:bodyPr>
          <a:lstStyle/>
          <a:p>
            <a:pPr marL="469900" indent="-457200">
              <a:lnSpc>
                <a:spcPct val="100000"/>
              </a:lnSpc>
              <a:buClr>
                <a:srgbClr val="001F5F"/>
              </a:buClr>
              <a:buSzPct val="116666"/>
              <a:buFont typeface="Wingdings" panose="05000000000000000000" pitchFamily="2" charset="2"/>
              <a:buChar char="Ø"/>
              <a:tabLst>
                <a:tab pos="436880" algn="l"/>
              </a:tabLst>
            </a:pPr>
            <a:r>
              <a:rPr lang="en-US" sz="3200" b="1" spc="-15" dirty="0" smtClean="0">
                <a:solidFill>
                  <a:srgbClr val="001F5F"/>
                </a:solidFill>
                <a:latin typeface="+mn-lt"/>
                <a:cs typeface="Franklin Gothic Demi"/>
              </a:rPr>
              <a:t>GOES-R Launch &amp; Spectrum Use</a:t>
            </a:r>
            <a:endParaRPr sz="3200" b="1" dirty="0">
              <a:latin typeface="+mn-lt"/>
              <a:cs typeface="Franklin Gothic Demi"/>
            </a:endParaRPr>
          </a:p>
          <a:p>
            <a:pPr marL="469900" indent="-457200">
              <a:spcBef>
                <a:spcPts val="765"/>
              </a:spcBef>
              <a:buClr>
                <a:srgbClr val="001F5F"/>
              </a:buClr>
              <a:buFont typeface="Wingdings" panose="05000000000000000000" pitchFamily="2" charset="2"/>
              <a:buChar char="Ø"/>
              <a:tabLst>
                <a:tab pos="432434" algn="l"/>
              </a:tabLst>
            </a:pPr>
            <a:r>
              <a:rPr lang="en-US" sz="3200" b="1" dirty="0">
                <a:solidFill>
                  <a:srgbClr val="002060"/>
                </a:solidFill>
                <a:latin typeface="+mn-lt"/>
              </a:rPr>
              <a:t>NOAA’s L-Band Spectrum </a:t>
            </a:r>
            <a:r>
              <a:rPr lang="en-US" sz="3200" b="1" dirty="0" smtClean="0">
                <a:solidFill>
                  <a:srgbClr val="002060"/>
                </a:solidFill>
                <a:latin typeface="+mn-lt"/>
              </a:rPr>
              <a:t> </a:t>
            </a:r>
            <a:endParaRPr lang="en-US" sz="3200" b="1" dirty="0" smtClean="0">
              <a:solidFill>
                <a:srgbClr val="001F5F"/>
              </a:solidFill>
              <a:latin typeface="+mn-lt"/>
              <a:cs typeface="Franklin Gothic Demi"/>
            </a:endParaRPr>
          </a:p>
          <a:p>
            <a:pPr marL="469900" indent="-457200">
              <a:spcBef>
                <a:spcPts val="765"/>
              </a:spcBef>
              <a:buClr>
                <a:srgbClr val="001F5F"/>
              </a:buClr>
              <a:buFont typeface="Wingdings" panose="05000000000000000000" pitchFamily="2" charset="2"/>
              <a:buChar char="Ø"/>
              <a:tabLst>
                <a:tab pos="432434" algn="l"/>
              </a:tabLst>
            </a:pPr>
            <a:r>
              <a:rPr lang="en-US" sz="3200" b="1" spc="-5" dirty="0" smtClean="0">
                <a:solidFill>
                  <a:srgbClr val="001F5F"/>
                </a:solidFill>
                <a:latin typeface="+mn-lt"/>
                <a:cs typeface="Franklin Gothic Demi"/>
              </a:rPr>
              <a:t>Passive Bands</a:t>
            </a:r>
            <a:endParaRPr sz="3200" b="1" dirty="0">
              <a:latin typeface="+mn-lt"/>
              <a:cs typeface="Franklin Gothic Demi"/>
            </a:endParaRPr>
          </a:p>
          <a:p>
            <a:pPr marL="469900" indent="-457200">
              <a:lnSpc>
                <a:spcPct val="100000"/>
              </a:lnSpc>
              <a:spcBef>
                <a:spcPts val="575"/>
              </a:spcBef>
              <a:buClr>
                <a:srgbClr val="001F5F"/>
              </a:buClr>
              <a:buFont typeface="Wingdings" panose="05000000000000000000" pitchFamily="2" charset="2"/>
              <a:buChar char="Ø"/>
              <a:tabLst>
                <a:tab pos="432434" algn="l"/>
              </a:tabLst>
            </a:pPr>
            <a:r>
              <a:rPr lang="en-US" sz="3200" b="1" spc="-5" dirty="0" smtClean="0">
                <a:solidFill>
                  <a:srgbClr val="001F5F"/>
                </a:solidFill>
                <a:latin typeface="+mn-lt"/>
                <a:cs typeface="Franklin Gothic Demi"/>
              </a:rPr>
              <a:t>NOAA View on WRC-19 Agenda Items</a:t>
            </a:r>
            <a:endParaRPr sz="3200" b="1" dirty="0">
              <a:latin typeface="+mn-lt"/>
              <a:cs typeface="Franklin Gothic Demi"/>
            </a:endParaRPr>
          </a:p>
          <a:p>
            <a:pPr marL="12700">
              <a:lnSpc>
                <a:spcPct val="100000"/>
              </a:lnSpc>
              <a:spcBef>
                <a:spcPts val="575"/>
              </a:spcBef>
              <a:buClr>
                <a:srgbClr val="001F5F"/>
              </a:buClr>
              <a:tabLst>
                <a:tab pos="356235" algn="l"/>
              </a:tabLst>
            </a:pPr>
            <a:endParaRPr sz="2400" dirty="0">
              <a:latin typeface="Franklin Gothic Demi"/>
              <a:cs typeface="Franklin Gothic Demi"/>
            </a:endParaRPr>
          </a:p>
        </p:txBody>
      </p:sp>
      <p:sp>
        <p:nvSpPr>
          <p:cNvPr id="3" name="object 3"/>
          <p:cNvSpPr txBox="1">
            <a:spLocks noGrp="1"/>
          </p:cNvSpPr>
          <p:nvPr>
            <p:ph type="title"/>
          </p:nvPr>
        </p:nvSpPr>
        <p:spPr>
          <a:xfrm>
            <a:off x="1610436" y="430764"/>
            <a:ext cx="4312691" cy="738671"/>
          </a:xfrm>
          <a:prstGeom prst="rect">
            <a:avLst/>
          </a:prstGeom>
        </p:spPr>
        <p:txBody>
          <a:bodyPr vert="horz" wrap="square" lIns="0" tIns="121927" rIns="0" bIns="0" rtlCol="0">
            <a:spAutoFit/>
          </a:bodyPr>
          <a:lstStyle/>
          <a:p>
            <a:pPr marL="1855470">
              <a:lnSpc>
                <a:spcPct val="100000"/>
              </a:lnSpc>
            </a:pPr>
            <a:r>
              <a:rPr lang="en-US" sz="4000" b="1" spc="-5" dirty="0" smtClean="0"/>
              <a:t>OUTLINE</a:t>
            </a:r>
            <a:endParaRPr sz="4000" b="1" spc="-5" dirty="0"/>
          </a:p>
        </p:txBody>
      </p:sp>
      <p:sp>
        <p:nvSpPr>
          <p:cNvPr id="4" name="object 4"/>
          <p:cNvSpPr txBox="1"/>
          <p:nvPr/>
        </p:nvSpPr>
        <p:spPr>
          <a:xfrm>
            <a:off x="8507730" y="6517192"/>
            <a:ext cx="99695" cy="152400"/>
          </a:xfrm>
          <a:prstGeom prst="rect">
            <a:avLst/>
          </a:prstGeom>
        </p:spPr>
        <p:txBody>
          <a:bodyPr vert="horz" wrap="square" lIns="0" tIns="0" rIns="0" bIns="0" rtlCol="0">
            <a:spAutoFit/>
          </a:bodyPr>
          <a:lstStyle/>
          <a:p>
            <a:pPr marL="12700">
              <a:lnSpc>
                <a:spcPct val="100000"/>
              </a:lnSpc>
            </a:pPr>
            <a:r>
              <a:rPr sz="1000" spc="-10" dirty="0">
                <a:solidFill>
                  <a:srgbClr val="001F5F"/>
                </a:solidFill>
                <a:latin typeface="Franklin Gothic Demi"/>
                <a:cs typeface="Franklin Gothic Demi"/>
              </a:rPr>
              <a:t>2</a:t>
            </a:r>
            <a:endParaRPr sz="1000" dirty="0">
              <a:latin typeface="Franklin Gothic Demi"/>
              <a:cs typeface="Franklin Gothic Demi"/>
            </a:endParaRPr>
          </a:p>
        </p:txBody>
      </p:sp>
    </p:spTree>
    <p:extLst>
      <p:ext uri="{BB962C8B-B14F-4D97-AF65-F5344CB8AC3E}">
        <p14:creationId xmlns:p14="http://schemas.microsoft.com/office/powerpoint/2010/main" val="3992804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28600" y="136478"/>
            <a:ext cx="8649964" cy="5959521"/>
          </a:xfrm>
          <a:prstGeom prst="rect">
            <a:avLst/>
          </a:prstGeom>
        </p:spPr>
      </p:pic>
      <p:sp>
        <p:nvSpPr>
          <p:cNvPr id="4" name="TextBox 3"/>
          <p:cNvSpPr txBox="1"/>
          <p:nvPr/>
        </p:nvSpPr>
        <p:spPr>
          <a:xfrm>
            <a:off x="3352800" y="6096000"/>
            <a:ext cx="2996333" cy="415498"/>
          </a:xfrm>
          <a:prstGeom prst="rect">
            <a:avLst/>
          </a:prstGeom>
          <a:noFill/>
        </p:spPr>
        <p:txBody>
          <a:bodyPr wrap="none" rtlCol="0">
            <a:spAutoFit/>
          </a:bodyPr>
          <a:lstStyle/>
          <a:p>
            <a:pPr algn="ctr"/>
            <a:r>
              <a:rPr lang="en-US" sz="1050" dirty="0" smtClean="0"/>
              <a:t>Data source – WMO OSCAR</a:t>
            </a:r>
          </a:p>
          <a:p>
            <a:pPr algn="ctr"/>
            <a:r>
              <a:rPr lang="en-US" sz="1050" dirty="0" smtClean="0"/>
              <a:t>http</a:t>
            </a:r>
            <a:r>
              <a:rPr lang="en-US" sz="1050" dirty="0"/>
              <a:t>://www.wmo-sat.info/oscar/observingmissions</a:t>
            </a:r>
          </a:p>
        </p:txBody>
      </p:sp>
    </p:spTree>
    <p:extLst>
      <p:ext uri="{BB962C8B-B14F-4D97-AF65-F5344CB8AC3E}">
        <p14:creationId xmlns:p14="http://schemas.microsoft.com/office/powerpoint/2010/main" val="377382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596788"/>
            <a:ext cx="8720919" cy="4858603"/>
          </a:xfrm>
        </p:spPr>
        <p:txBody>
          <a:bodyPr>
            <a:noAutofit/>
          </a:bodyPr>
          <a:lstStyle/>
          <a:p>
            <a:r>
              <a:rPr lang="en-US" b="1" dirty="0"/>
              <a:t>to consider in-band power limits for earth stations operating in the mobile-satellite service, meteorological-satellite service and Earth exploration-satellite service in the frequency bands 401-403 MHz and 399.9-400.05 MHz, in accordance with Resolution </a:t>
            </a:r>
            <a:r>
              <a:rPr lang="en-US" b="1" dirty="0" smtClean="0"/>
              <a:t>765 </a:t>
            </a:r>
            <a:r>
              <a:rPr lang="en-US" b="1" dirty="0"/>
              <a:t>(WRC 15);</a:t>
            </a:r>
          </a:p>
          <a:p>
            <a:r>
              <a:rPr lang="en-US" b="1" dirty="0"/>
              <a:t>Responsible group: </a:t>
            </a:r>
          </a:p>
          <a:p>
            <a:pPr lvl="1"/>
            <a:r>
              <a:rPr lang="en-US" b="1" dirty="0"/>
              <a:t>WP-7B</a:t>
            </a:r>
          </a:p>
          <a:p>
            <a:r>
              <a:rPr lang="en-US" b="1" dirty="0"/>
              <a:t>Concerned group (interested group): </a:t>
            </a:r>
          </a:p>
          <a:p>
            <a:pPr lvl="1"/>
            <a:r>
              <a:rPr lang="en-US" b="1" dirty="0"/>
              <a:t>WP-4C, WP-5A, WP-7C, </a:t>
            </a:r>
            <a:r>
              <a:rPr lang="en-US" b="1" dirty="0" smtClean="0"/>
              <a:t>WP-3M</a:t>
            </a:r>
            <a:endParaRPr lang="en-US" b="1" dirty="0"/>
          </a:p>
          <a:p>
            <a:r>
              <a:rPr lang="en-US" b="1" dirty="0"/>
              <a:t>Some satellite systems of concern</a:t>
            </a:r>
          </a:p>
          <a:p>
            <a:pPr lvl="1"/>
            <a:r>
              <a:rPr lang="pt-BR" b="1" dirty="0"/>
              <a:t>INSAT-3D, -3DR, -3DS (0.40275 GHz E-s), MTG-I1, -I2, -I3, -I, MTG-S1, -S2 (0.40285 GHz E-s), GOES-13, -14, -15, -R, -S, -T, -U (0.4017-0.4024 GHz E-s) , NOAA-18, -19, SIDAR (0.401-0.401225 GHz), Metor-M-N1, -N2, -N2-1, -N2-2, -N2-3, -N2-4, -N2-5 (0.4019-0.402 GHz E-s and 0.4019-0.4025 GHz E-s), Meteosat-10, -11 (0.402-0.4021 GHz E-s and 0.4021-0.40244 GHz E-s), Himawari (0.402-0.4024 GHz E-s).</a:t>
            </a:r>
            <a:r>
              <a:rPr lang="en-US" b="1" dirty="0"/>
              <a:t>, SIDAR (0.3999-0.40005 GHz)</a:t>
            </a:r>
          </a:p>
          <a:p>
            <a:r>
              <a:rPr lang="en-US" b="1" dirty="0"/>
              <a:t>Required Action: </a:t>
            </a:r>
          </a:p>
          <a:p>
            <a:pPr lvl="1"/>
            <a:r>
              <a:rPr lang="en-US" b="1" dirty="0"/>
              <a:t>Provide technical studies as needed</a:t>
            </a:r>
          </a:p>
          <a:p>
            <a:r>
              <a:rPr lang="en-US" b="1" dirty="0"/>
              <a:t>References:</a:t>
            </a:r>
          </a:p>
          <a:p>
            <a:pPr lvl="1"/>
            <a:r>
              <a:rPr lang="en-US" b="1" dirty="0"/>
              <a:t> ITU-R Rec: RS.1165, RS.1263, RS.1884, SA.2045, SA.2044, SA.2046</a:t>
            </a:r>
          </a:p>
          <a:p>
            <a:pPr marL="177800" indent="0">
              <a:buNone/>
            </a:pPr>
            <a:endParaRPr lang="en-US" sz="1200"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21</a:t>
            </a:fld>
            <a:endParaRPr lang="en-US" dirty="0"/>
          </a:p>
        </p:txBody>
      </p:sp>
      <p:sp>
        <p:nvSpPr>
          <p:cNvPr id="2" name="Title 1"/>
          <p:cNvSpPr>
            <a:spLocks noGrp="1"/>
          </p:cNvSpPr>
          <p:nvPr>
            <p:ph type="title"/>
          </p:nvPr>
        </p:nvSpPr>
        <p:spPr>
          <a:xfrm>
            <a:off x="1378424" y="324988"/>
            <a:ext cx="6223379" cy="1006272"/>
          </a:xfrm>
        </p:spPr>
        <p:txBody>
          <a:bodyPr>
            <a:normAutofit fontScale="90000"/>
          </a:bodyPr>
          <a:lstStyle/>
          <a:p>
            <a:r>
              <a:rPr lang="en-US" sz="3600" b="1" dirty="0"/>
              <a:t>Agenda Item 1.2  - 400 MHz Protection Limits</a:t>
            </a:r>
            <a:r>
              <a:rPr lang="en-US" sz="2400" b="1" dirty="0"/>
              <a:t/>
            </a:r>
            <a:br>
              <a:rPr lang="en-US" sz="2400" b="1" dirty="0"/>
            </a:br>
            <a:endParaRPr lang="en-US" sz="2400" b="1" dirty="0"/>
          </a:p>
        </p:txBody>
      </p:sp>
    </p:spTree>
    <p:extLst>
      <p:ext uri="{BB962C8B-B14F-4D97-AF65-F5344CB8AC3E}">
        <p14:creationId xmlns:p14="http://schemas.microsoft.com/office/powerpoint/2010/main" val="1358517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1692322"/>
            <a:ext cx="8843750" cy="4558353"/>
          </a:xfrm>
        </p:spPr>
        <p:txBody>
          <a:bodyPr>
            <a:noAutofit/>
          </a:bodyPr>
          <a:lstStyle/>
          <a:p>
            <a:r>
              <a:rPr lang="en-US" b="1" dirty="0"/>
              <a:t>to consider possible upgrading of the secondary allocation to the meteorological-satellite service (space-to-Earth) to primary status and a possible primary allocation to the Earth exploration-satellite service (space-to-Earth) in the frequency band 460-470 MHz, in accordance with Resolution </a:t>
            </a:r>
            <a:r>
              <a:rPr lang="en-US" b="1" dirty="0" smtClean="0"/>
              <a:t>766 </a:t>
            </a:r>
            <a:r>
              <a:rPr lang="en-US" b="1" dirty="0"/>
              <a:t>(WRC 15) </a:t>
            </a:r>
          </a:p>
          <a:p>
            <a:r>
              <a:rPr lang="en-US" b="1" dirty="0"/>
              <a:t>Responsible group: </a:t>
            </a:r>
          </a:p>
          <a:p>
            <a:pPr lvl="1"/>
            <a:r>
              <a:rPr lang="en-US" b="1" dirty="0"/>
              <a:t>WP-7B</a:t>
            </a:r>
          </a:p>
          <a:p>
            <a:r>
              <a:rPr lang="en-US" b="1" dirty="0"/>
              <a:t>Concerned group (interested group): </a:t>
            </a:r>
          </a:p>
          <a:p>
            <a:pPr lvl="1"/>
            <a:r>
              <a:rPr lang="pl-PL" b="1" dirty="0"/>
              <a:t>WP</a:t>
            </a:r>
            <a:r>
              <a:rPr lang="en-US" b="1" dirty="0"/>
              <a:t>-</a:t>
            </a:r>
            <a:r>
              <a:rPr lang="pl-PL" b="1" dirty="0"/>
              <a:t>5A</a:t>
            </a:r>
            <a:r>
              <a:rPr lang="en-US" b="1" dirty="0"/>
              <a:t>, </a:t>
            </a:r>
            <a:r>
              <a:rPr lang="pl-PL" b="1" dirty="0"/>
              <a:t>WP</a:t>
            </a:r>
            <a:r>
              <a:rPr lang="en-US" b="1" dirty="0"/>
              <a:t>-</a:t>
            </a:r>
            <a:r>
              <a:rPr lang="pl-PL" b="1" dirty="0"/>
              <a:t>5D</a:t>
            </a:r>
            <a:r>
              <a:rPr lang="en-US" b="1" dirty="0"/>
              <a:t>, </a:t>
            </a:r>
            <a:r>
              <a:rPr lang="pl-PL" b="1" dirty="0"/>
              <a:t>WP</a:t>
            </a:r>
            <a:r>
              <a:rPr lang="en-US" b="1" dirty="0"/>
              <a:t>-</a:t>
            </a:r>
            <a:r>
              <a:rPr lang="pl-PL" b="1" dirty="0"/>
              <a:t>6A</a:t>
            </a:r>
            <a:r>
              <a:rPr lang="en-US" b="1" dirty="0"/>
              <a:t>, </a:t>
            </a:r>
            <a:r>
              <a:rPr lang="pl-PL" b="1" dirty="0"/>
              <a:t>(WP</a:t>
            </a:r>
            <a:r>
              <a:rPr lang="en-US" b="1" dirty="0"/>
              <a:t>-</a:t>
            </a:r>
            <a:r>
              <a:rPr lang="pl-PL" b="1" dirty="0"/>
              <a:t>3M)</a:t>
            </a:r>
          </a:p>
          <a:p>
            <a:r>
              <a:rPr lang="en-US" b="1" dirty="0"/>
              <a:t>Some systems of concern</a:t>
            </a:r>
          </a:p>
          <a:p>
            <a:pPr lvl="1"/>
            <a:r>
              <a:rPr lang="pt-BR" b="1" dirty="0"/>
              <a:t>Electro-L N2, -N2, -N3 (0.465 GHz s-s), GOES-13, -14, -15, -R, -V (0.4688125, 0.468825, 0.4688375 GHz s-E), NOAA-18, -19 (0.4659875 GHz s-E)</a:t>
            </a:r>
          </a:p>
          <a:p>
            <a:r>
              <a:rPr lang="en-US" b="1" dirty="0"/>
              <a:t>Required Action: </a:t>
            </a:r>
          </a:p>
          <a:p>
            <a:pPr lvl="1"/>
            <a:r>
              <a:rPr lang="en-US" b="1" dirty="0"/>
              <a:t>Provide technical studies as needed</a:t>
            </a:r>
          </a:p>
          <a:p>
            <a:r>
              <a:rPr lang="en-US" b="1" dirty="0"/>
              <a:t>References: </a:t>
            </a:r>
          </a:p>
          <a:p>
            <a:pPr lvl="1"/>
            <a:r>
              <a:rPr lang="pt-BR" b="1" dirty="0"/>
              <a:t>ITU-R Rec: M.1085, M.1174, RS.1260</a:t>
            </a:r>
          </a:p>
          <a:p>
            <a:pPr lvl="1"/>
            <a:r>
              <a:rPr lang="pt-BR" b="1" dirty="0"/>
              <a:t>ITU-R Rep: F.2331, </a:t>
            </a:r>
            <a:r>
              <a:rPr lang="pt-BR" b="1" dirty="0" smtClean="0"/>
              <a:t>M.2110</a:t>
            </a:r>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22</a:t>
            </a:fld>
            <a:endParaRPr lang="en-US" dirty="0"/>
          </a:p>
        </p:txBody>
      </p:sp>
      <p:sp>
        <p:nvSpPr>
          <p:cNvPr id="2" name="Title 1"/>
          <p:cNvSpPr>
            <a:spLocks noGrp="1"/>
          </p:cNvSpPr>
          <p:nvPr>
            <p:ph type="title"/>
          </p:nvPr>
        </p:nvSpPr>
        <p:spPr>
          <a:xfrm>
            <a:off x="1514900" y="530592"/>
            <a:ext cx="6114199" cy="815921"/>
          </a:xfrm>
        </p:spPr>
        <p:txBody>
          <a:bodyPr>
            <a:normAutofit fontScale="90000"/>
          </a:bodyPr>
          <a:lstStyle/>
          <a:p>
            <a:r>
              <a:rPr lang="en-US" sz="3600" b="1" dirty="0"/>
              <a:t>Agenda Item 1.3 – 460 – 470 MHz Upgrade</a:t>
            </a:r>
            <a:r>
              <a:rPr lang="en-US" sz="2400" b="1" dirty="0"/>
              <a:t/>
            </a:r>
            <a:br>
              <a:rPr lang="en-US" sz="2400" b="1" dirty="0"/>
            </a:br>
            <a:endParaRPr lang="en-US" sz="2400" b="1" dirty="0"/>
          </a:p>
        </p:txBody>
      </p:sp>
    </p:spTree>
    <p:extLst>
      <p:ext uri="{BB962C8B-B14F-4D97-AF65-F5344CB8AC3E}">
        <p14:creationId xmlns:p14="http://schemas.microsoft.com/office/powerpoint/2010/main" val="331849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1610436"/>
            <a:ext cx="8611737" cy="4954137"/>
          </a:xfrm>
        </p:spPr>
        <p:txBody>
          <a:bodyPr>
            <a:noAutofit/>
          </a:bodyPr>
          <a:lstStyle/>
          <a:p>
            <a:r>
              <a:rPr lang="en-US" b="1" dirty="0"/>
              <a:t>to consider the use of the frequency bands 17.7-19.7 GHz (space-to-Earth) and 27.5-29.5 GHz (Earth-to-space) by earth stations in motion communicating with geostationary space stations in the fixed-satellite service and take appropriate action, in accordance with Resolution </a:t>
            </a:r>
            <a:r>
              <a:rPr lang="en-US" b="1" dirty="0" smtClean="0"/>
              <a:t>158 </a:t>
            </a:r>
            <a:r>
              <a:rPr lang="en-US" b="1" dirty="0"/>
              <a:t>(WRC 15) </a:t>
            </a:r>
          </a:p>
          <a:p>
            <a:r>
              <a:rPr lang="en-US" b="1" dirty="0"/>
              <a:t>Responsible group:  </a:t>
            </a:r>
          </a:p>
          <a:p>
            <a:pPr lvl="1"/>
            <a:r>
              <a:rPr lang="en-US" b="1" dirty="0"/>
              <a:t>WP-4A</a:t>
            </a:r>
          </a:p>
          <a:p>
            <a:pPr hangingPunct="0"/>
            <a:r>
              <a:rPr lang="en-US" b="1" dirty="0"/>
              <a:t>Concerned group (interested group): </a:t>
            </a:r>
          </a:p>
          <a:p>
            <a:pPr lvl="1" hangingPunct="0"/>
            <a:r>
              <a:rPr lang="en-US" b="1" dirty="0"/>
              <a:t>WP-4B, WP-4C, WP-5A, WP-5C, WP-7B, WP-7C, (WP-3M), (WP-5D)</a:t>
            </a:r>
          </a:p>
          <a:p>
            <a:r>
              <a:rPr lang="en-US" b="1" dirty="0"/>
              <a:t>Some systems of concern</a:t>
            </a:r>
          </a:p>
          <a:p>
            <a:pPr lvl="1"/>
            <a:r>
              <a:rPr lang="en-US" b="1" dirty="0"/>
              <a:t>Himawari-8 (s-E),18.2846 GHz, 18.399-18.4 GHz), JASON-2, -3, -CS-A, B (AMR-C) (18.6-18.8 GHz Passive), DMSP-F14,F15 (SSM/I) 19.15-19.55 GHz Passive), DMSP-F16, -F19, -F20 (SSMIS) (19.172-19.528 Passive)</a:t>
            </a:r>
          </a:p>
          <a:p>
            <a:r>
              <a:rPr lang="en-US" b="1" dirty="0"/>
              <a:t>Required Action: </a:t>
            </a:r>
          </a:p>
          <a:p>
            <a:pPr lvl="1"/>
            <a:r>
              <a:rPr lang="en-US" b="1" dirty="0"/>
              <a:t>Contribute studies (Res. 750)</a:t>
            </a:r>
          </a:p>
          <a:p>
            <a:r>
              <a:rPr lang="en-US" b="1" dirty="0"/>
              <a:t>References: </a:t>
            </a:r>
          </a:p>
          <a:p>
            <a:pPr lvl="1"/>
            <a:r>
              <a:rPr lang="en-US" b="1" dirty="0"/>
              <a:t>ITU-R Rec: F.748, F.595, F.1495, F.1704, RS.1449, SF.1483, SF.1585, SF.1601, SF.1602</a:t>
            </a:r>
          </a:p>
          <a:p>
            <a:pPr lvl="1"/>
            <a:r>
              <a:rPr lang="en-US" b="1" dirty="0"/>
              <a:t>ITU-R Rep: S.2357, S.2362, S.2363, </a:t>
            </a:r>
            <a:r>
              <a:rPr lang="en-US" b="1" dirty="0" smtClean="0"/>
              <a:t>S.2223</a:t>
            </a:r>
            <a:endParaRPr lang="en-US"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23</a:t>
            </a:fld>
            <a:endParaRPr lang="en-US" dirty="0"/>
          </a:p>
        </p:txBody>
      </p:sp>
      <p:sp>
        <p:nvSpPr>
          <p:cNvPr id="2" name="Title 1"/>
          <p:cNvSpPr>
            <a:spLocks noGrp="1"/>
          </p:cNvSpPr>
          <p:nvPr>
            <p:ph type="title"/>
          </p:nvPr>
        </p:nvSpPr>
        <p:spPr>
          <a:xfrm>
            <a:off x="1883391" y="272955"/>
            <a:ext cx="5622878" cy="1160060"/>
          </a:xfrm>
        </p:spPr>
        <p:txBody>
          <a:bodyPr>
            <a:normAutofit fontScale="90000"/>
          </a:bodyPr>
          <a:lstStyle/>
          <a:p>
            <a:r>
              <a:rPr lang="en-US" sz="3600" b="1" dirty="0"/>
              <a:t>Agenda Item 1.5 – Earth Stations In Motion (ESIM)</a:t>
            </a:r>
            <a:r>
              <a:rPr lang="en-US" sz="2400" b="1" dirty="0"/>
              <a:t/>
            </a:r>
            <a:br>
              <a:rPr lang="en-US" sz="2400" b="1" dirty="0"/>
            </a:br>
            <a:endParaRPr lang="en-US" sz="2400" b="1" dirty="0"/>
          </a:p>
        </p:txBody>
      </p:sp>
    </p:spTree>
    <p:extLst>
      <p:ext uri="{BB962C8B-B14F-4D97-AF65-F5344CB8AC3E}">
        <p14:creationId xmlns:p14="http://schemas.microsoft.com/office/powerpoint/2010/main" val="3278216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137" y="1637732"/>
            <a:ext cx="8475260" cy="4735772"/>
          </a:xfrm>
        </p:spPr>
        <p:txBody>
          <a:bodyPr>
            <a:noAutofit/>
          </a:bodyPr>
          <a:lstStyle/>
          <a:p>
            <a:r>
              <a:rPr lang="en-US" b="1" dirty="0"/>
              <a:t>to consider the development of a regulatory framework for non-GSO FSS satellite systems that may operate in the frequency bands 37.5-39.5 GHz (space-to-Earth), 39.5-42.5 GHz (space-to-Earth), 47.2-50.2 GHz (Earth-to-space) and 50.4-51.4 GHz (Earth-to-space), in accordance with Resolution </a:t>
            </a:r>
            <a:r>
              <a:rPr lang="en-US" b="1" dirty="0" smtClean="0"/>
              <a:t>159 </a:t>
            </a:r>
            <a:r>
              <a:rPr lang="en-US" b="1" dirty="0"/>
              <a:t>(WRC 15) </a:t>
            </a:r>
          </a:p>
          <a:p>
            <a:r>
              <a:rPr lang="en-US" b="1" dirty="0"/>
              <a:t>Responsible group: </a:t>
            </a:r>
          </a:p>
          <a:p>
            <a:pPr lvl="1"/>
            <a:r>
              <a:rPr lang="en-US" b="1" dirty="0"/>
              <a:t>WP-4A</a:t>
            </a:r>
          </a:p>
          <a:p>
            <a:r>
              <a:rPr lang="en-US" b="1" dirty="0"/>
              <a:t>Concerned group (interested group): </a:t>
            </a:r>
          </a:p>
          <a:p>
            <a:pPr lvl="1" hangingPunct="0"/>
            <a:r>
              <a:rPr lang="en-US" b="1" dirty="0"/>
              <a:t>WP-5A, WP-5B, WP-5C, WP-5D, WP-6A, WP-7B, WP-7C, WP-7D, (WP-3M), (WP-4B)</a:t>
            </a:r>
          </a:p>
          <a:p>
            <a:r>
              <a:rPr lang="en-US" b="1" dirty="0"/>
              <a:t>Some systems of concern</a:t>
            </a:r>
          </a:p>
          <a:p>
            <a:pPr lvl="1"/>
            <a:r>
              <a:rPr lang="en-US" b="1" dirty="0"/>
              <a:t>DMSP-F16,F19 (SSMIS) (36.21-37.79 GHz Passive), DMSP-F14,F15 (SSM/I) (36.25-37.75 GHz Passive), SNPP (ATMS)</a:t>
            </a:r>
          </a:p>
          <a:p>
            <a:r>
              <a:rPr lang="en-US" b="1" dirty="0"/>
              <a:t>Required Action: </a:t>
            </a:r>
          </a:p>
          <a:p>
            <a:pPr lvl="1"/>
            <a:r>
              <a:rPr lang="en-US" b="1" dirty="0"/>
              <a:t>Contribute studies</a:t>
            </a:r>
          </a:p>
          <a:p>
            <a:r>
              <a:rPr lang="en-US" b="1" dirty="0"/>
              <a:t>References: </a:t>
            </a:r>
          </a:p>
          <a:p>
            <a:pPr lvl="1" hangingPunct="0"/>
            <a:r>
              <a:rPr lang="en-US" b="1" dirty="0"/>
              <a:t>ITU-R Rec: F.1498, F.1500, F.1501, F.1669, F.1819, F.1820. F.2005, RS.1279, S.1325, S.1326, S.1328, S.1529 S.1557, </a:t>
            </a:r>
          </a:p>
          <a:p>
            <a:pPr lvl="1" hangingPunct="0"/>
            <a:r>
              <a:rPr lang="en-US" b="1" dirty="0"/>
              <a:t>ITU-R Rep: M.2206, SA.2190, </a:t>
            </a:r>
            <a:r>
              <a:rPr lang="en-US" b="1" dirty="0" smtClean="0"/>
              <a:t>SA.2307</a:t>
            </a:r>
            <a:endParaRPr lang="en-US" b="1"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24</a:t>
            </a:fld>
            <a:endParaRPr lang="en-US" dirty="0"/>
          </a:p>
        </p:txBody>
      </p:sp>
      <p:sp>
        <p:nvSpPr>
          <p:cNvPr id="2" name="Title 1"/>
          <p:cNvSpPr>
            <a:spLocks noGrp="1"/>
          </p:cNvSpPr>
          <p:nvPr>
            <p:ph type="title"/>
          </p:nvPr>
        </p:nvSpPr>
        <p:spPr>
          <a:xfrm>
            <a:off x="628649" y="598833"/>
            <a:ext cx="7886700" cy="745242"/>
          </a:xfrm>
        </p:spPr>
        <p:txBody>
          <a:bodyPr>
            <a:normAutofit fontScale="90000"/>
          </a:bodyPr>
          <a:lstStyle/>
          <a:p>
            <a:r>
              <a:rPr lang="en-US" sz="3600" b="1" dirty="0"/>
              <a:t>Agenda Item 1.6 – Non-GSO in </a:t>
            </a:r>
            <a:r>
              <a:rPr lang="en-US" sz="3600" b="1" dirty="0" smtClean="0"/>
              <a:t/>
            </a:r>
            <a:br>
              <a:rPr lang="en-US" sz="3600" b="1" dirty="0" smtClean="0"/>
            </a:br>
            <a:r>
              <a:rPr lang="en-US" sz="3600" b="1" dirty="0" smtClean="0"/>
              <a:t>Passive </a:t>
            </a:r>
            <a:r>
              <a:rPr lang="en-US" sz="3600" b="1" dirty="0"/>
              <a:t>Bands</a:t>
            </a:r>
            <a:r>
              <a:rPr lang="en-US" sz="2400" b="1" dirty="0"/>
              <a:t/>
            </a:r>
            <a:br>
              <a:rPr lang="en-US" sz="2400" b="1" dirty="0"/>
            </a:br>
            <a:endParaRPr lang="en-US" sz="2400" b="1" dirty="0"/>
          </a:p>
        </p:txBody>
      </p:sp>
    </p:spTree>
    <p:extLst>
      <p:ext uri="{BB962C8B-B14F-4D97-AF65-F5344CB8AC3E}">
        <p14:creationId xmlns:p14="http://schemas.microsoft.com/office/powerpoint/2010/main" val="360289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5" y="1651379"/>
            <a:ext cx="8557147" cy="4681182"/>
          </a:xfrm>
        </p:spPr>
        <p:txBody>
          <a:bodyPr>
            <a:normAutofit fontScale="70000" lnSpcReduction="20000"/>
          </a:bodyPr>
          <a:lstStyle/>
          <a:p>
            <a:r>
              <a:rPr lang="en-US" sz="2000" b="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US" sz="2000" b="1" dirty="0" smtClean="0"/>
              <a:t>659 </a:t>
            </a:r>
            <a:r>
              <a:rPr lang="en-US" sz="2000" b="1" dirty="0"/>
              <a:t>(WRC 15</a:t>
            </a:r>
            <a:r>
              <a:rPr lang="en-US" sz="2000" b="1" dirty="0" smtClean="0"/>
              <a:t>)</a:t>
            </a:r>
          </a:p>
          <a:p>
            <a:pPr lvl="1"/>
            <a:r>
              <a:rPr lang="en-US" sz="2000" b="1" dirty="0" smtClean="0"/>
              <a:t>Bands (MHz): 150.05-174, 400.15-420</a:t>
            </a:r>
          </a:p>
          <a:p>
            <a:r>
              <a:rPr lang="en-US" sz="2000" b="1" dirty="0" smtClean="0"/>
              <a:t>Responsible group: </a:t>
            </a:r>
          </a:p>
          <a:p>
            <a:pPr lvl="1"/>
            <a:r>
              <a:rPr lang="en-US" sz="2000" b="1" dirty="0" smtClean="0"/>
              <a:t>WP-7B</a:t>
            </a:r>
          </a:p>
          <a:p>
            <a:r>
              <a:rPr lang="en-US" sz="2000" b="1" dirty="0" smtClean="0"/>
              <a:t>Concerned group (interested group): </a:t>
            </a:r>
          </a:p>
          <a:p>
            <a:pPr lvl="1"/>
            <a:r>
              <a:rPr lang="en-US" sz="2000" b="1" dirty="0" smtClean="0"/>
              <a:t>WP-4A, WP-4C, WP-5A, WP-5B, WP-5C, WP-6A, WP-7C, WP-7D, (WP-1A), (WP-3M), (WP-4B</a:t>
            </a:r>
            <a:r>
              <a:rPr lang="en-US" sz="2000" b="1" dirty="0"/>
              <a:t>)</a:t>
            </a:r>
            <a:endParaRPr lang="en-US" sz="2000" b="1" dirty="0" smtClean="0"/>
          </a:p>
          <a:p>
            <a:r>
              <a:rPr lang="en-US" sz="2000" b="1" dirty="0" smtClean="0"/>
              <a:t>Some systems of concern</a:t>
            </a:r>
          </a:p>
          <a:p>
            <a:pPr lvl="1"/>
            <a:r>
              <a:rPr lang="pt-BR" sz="2000" b="1" dirty="0"/>
              <a:t>JASON-3 (0.40125 GHz E-s), Metop-C, -B (0.401595 GHz E-s), </a:t>
            </a:r>
            <a:r>
              <a:rPr lang="pt-BR" sz="2000" b="1" dirty="0" smtClean="0"/>
              <a:t> </a:t>
            </a:r>
            <a:r>
              <a:rPr lang="pt-BR" sz="2000" b="1" dirty="0"/>
              <a:t>MTG-I1, -I2, -I3, -I, MTG-S1, -S2 (0.4017 GHz E-s), GOES-13, -14, -15, -R, -S, -T, -U (0.4017-0.4024 GHz E-s) , NOAA-18, -19 (0.40165 GHz E-s), SIDAR (0.401-0.401225 GHz), Metor-M-N1, -N2, -N2-1, -N2-2, -N2-3, -N2-4, -N2-5 (0.4019-0.402 GHz E-s and 0.4019-0.4025 GHz </a:t>
            </a:r>
            <a:r>
              <a:rPr lang="pt-BR" sz="2000" b="1" dirty="0" smtClean="0"/>
              <a:t>E-s)</a:t>
            </a:r>
          </a:p>
          <a:p>
            <a:r>
              <a:rPr lang="en-US" sz="2000" b="1" dirty="0" smtClean="0"/>
              <a:t>Required Action: </a:t>
            </a:r>
          </a:p>
          <a:p>
            <a:pPr lvl="1"/>
            <a:r>
              <a:rPr lang="en-US" sz="2000" b="1" dirty="0" smtClean="0"/>
              <a:t>Contribute studies</a:t>
            </a:r>
          </a:p>
          <a:p>
            <a:r>
              <a:rPr lang="en-US" sz="2000" b="1" dirty="0" smtClean="0"/>
              <a:t>References: </a:t>
            </a:r>
          </a:p>
          <a:p>
            <a:pPr lvl="1"/>
            <a:r>
              <a:rPr lang="en-US" sz="2000" b="1" dirty="0" smtClean="0"/>
              <a:t>ITU-R Rec: F.1567, M.1470, M.1478, M.1084, M.1312, M.1462, S.1716</a:t>
            </a:r>
          </a:p>
          <a:p>
            <a:pPr lvl="1"/>
            <a:r>
              <a:rPr lang="en-US" sz="2000" b="1" dirty="0" smtClean="0"/>
              <a:t>ITU-R Rep: M.910, M.2010, M.2172, M.2286, M.2359, SA.2162, SA.2271, SA.2312, SA.2348, SM.2258</a:t>
            </a:r>
          </a:p>
          <a:p>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fld id="{4AC7C325-77BA-4ECD-A1E3-3E665944AC03}" type="datetime1">
              <a:rPr lang="en-US" smtClean="0"/>
              <a:t>5/19/2016</a:t>
            </a:fld>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25</a:t>
            </a:fld>
            <a:endParaRPr lang="en-US" dirty="0"/>
          </a:p>
        </p:txBody>
      </p:sp>
      <p:sp>
        <p:nvSpPr>
          <p:cNvPr id="2" name="Title 1"/>
          <p:cNvSpPr>
            <a:spLocks noGrp="1"/>
          </p:cNvSpPr>
          <p:nvPr>
            <p:ph type="title"/>
          </p:nvPr>
        </p:nvSpPr>
        <p:spPr>
          <a:xfrm>
            <a:off x="683241" y="585185"/>
            <a:ext cx="7886700" cy="687558"/>
          </a:xfrm>
        </p:spPr>
        <p:txBody>
          <a:bodyPr>
            <a:normAutofit fontScale="90000"/>
          </a:bodyPr>
          <a:lstStyle/>
          <a:p>
            <a:r>
              <a:rPr lang="en-US" sz="3100" b="1" dirty="0"/>
              <a:t>Agenda Item 1.7 – Small SATS TT&amp;C</a:t>
            </a:r>
            <a:r>
              <a:rPr lang="en-US" sz="2400" b="1" dirty="0"/>
              <a:t/>
            </a:r>
            <a:br>
              <a:rPr lang="en-US" sz="2400" b="1" dirty="0"/>
            </a:br>
            <a:endParaRPr lang="en-US" sz="2400" b="1" dirty="0"/>
          </a:p>
        </p:txBody>
      </p:sp>
    </p:spTree>
    <p:extLst>
      <p:ext uri="{BB962C8B-B14F-4D97-AF65-F5344CB8AC3E}">
        <p14:creationId xmlns:p14="http://schemas.microsoft.com/office/powerpoint/2010/main" val="1853663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5" y="1610436"/>
            <a:ext cx="8516202" cy="4995080"/>
          </a:xfrm>
        </p:spPr>
        <p:txBody>
          <a:bodyPr>
            <a:noAutofit/>
          </a:bodyPr>
          <a:lstStyle/>
          <a:p>
            <a:pPr hangingPunct="0"/>
            <a:r>
              <a:rPr lang="en-US" b="1" dirty="0"/>
              <a:t>to consider identification of frequency bands for the future development of International Mobile Telecommunications (IMT), including possible additional allocations to the mobile service on a primary basis, in accordance with Resolution </a:t>
            </a:r>
            <a:r>
              <a:rPr lang="en-US" b="1" dirty="0" smtClean="0"/>
              <a:t>238 </a:t>
            </a:r>
            <a:r>
              <a:rPr lang="en-US" b="1" dirty="0"/>
              <a:t>(WRC 15). </a:t>
            </a:r>
          </a:p>
          <a:p>
            <a:pPr lvl="1" hangingPunct="0"/>
            <a:r>
              <a:rPr lang="en-US" b="1" dirty="0"/>
              <a:t>Bands (GHz): </a:t>
            </a:r>
            <a:r>
              <a:rPr lang="en-GB" b="1" dirty="0"/>
              <a:t>24.25-27.5, 31.8-33.4,37-40.5, 42.5-43.5, 45.5-47, 47.2-50.2, 50.4-52.6, 66-76 and 81-86</a:t>
            </a:r>
          </a:p>
          <a:p>
            <a:pPr hangingPunct="0"/>
            <a:r>
              <a:rPr lang="en-US" b="1" dirty="0"/>
              <a:t>Responsible group: TG-5/1</a:t>
            </a:r>
          </a:p>
          <a:p>
            <a:r>
              <a:rPr lang="en-US" b="1" dirty="0"/>
              <a:t>Concerned group (interested group):</a:t>
            </a:r>
          </a:p>
          <a:p>
            <a:pPr lvl="1"/>
            <a:r>
              <a:rPr lang="en-US" b="1" dirty="0"/>
              <a:t>WP-3J, WP-3K, WP-3M, WP-4A, WP-4B, WP-4C, WP-5A, WP-5B, WP-5C, WP-5D, WP-6A, WP-7B, WP-7C, WP-7D </a:t>
            </a:r>
          </a:p>
          <a:p>
            <a:r>
              <a:rPr lang="en-US" b="1" dirty="0"/>
              <a:t>Some systems of concern</a:t>
            </a:r>
          </a:p>
          <a:p>
            <a:pPr lvl="1"/>
            <a:r>
              <a:rPr lang="en-US" b="1" dirty="0"/>
              <a:t>Adjacent to DMSP-F16,F19 (SSMIS) (22.0315 GHz), DMSP-F16,F19 (SSMIS), DMSP-F14,F15 (SSM/I), NOAA-15,18,19 (AMSU-A),  SNPP (ATMS) (50.21-50.39 GHz Passive)</a:t>
            </a:r>
          </a:p>
          <a:p>
            <a:r>
              <a:rPr lang="en-US" b="1" dirty="0"/>
              <a:t>Required Action: </a:t>
            </a:r>
          </a:p>
          <a:p>
            <a:pPr lvl="1"/>
            <a:r>
              <a:rPr lang="en-US" b="1" dirty="0"/>
              <a:t>Contribute studies</a:t>
            </a:r>
          </a:p>
          <a:p>
            <a:r>
              <a:rPr lang="en-US" b="1" dirty="0"/>
              <a:t>References: </a:t>
            </a:r>
          </a:p>
          <a:p>
            <a:pPr lvl="1"/>
            <a:r>
              <a:rPr lang="en-US" b="1" dirty="0"/>
              <a:t>ITU-R Rec: F.1570, F.1608, F.1612, F.1760, M.2003, M.2057, M.2070, M.2071, P.833, P.1238, P.1410, P.1411, P.2001, RS.1259, S.1151, F.1606, F.1607, F.1609, S.1782</a:t>
            </a:r>
          </a:p>
          <a:p>
            <a:pPr lvl="1"/>
            <a:r>
              <a:rPr lang="en-US" b="1" dirty="0"/>
              <a:t>ITU-R Rep: F.2107, F.2108, F.2239, M.2040, M.2116, M.2243, M.2360, M.2370, RS.2095, RS.2260, SM.2179, SM.2180, SM.2210, SA.2277, P.2346</a:t>
            </a:r>
          </a:p>
          <a:p>
            <a:pPr marL="609600" lvl="1" indent="0">
              <a:buNone/>
            </a:pPr>
            <a:endParaRPr lang="en-US" sz="1200" u="sng" dirty="0" smtClean="0">
              <a:solidFill>
                <a:srgbClr val="FF0000"/>
              </a:solidFill>
            </a:endParaRPr>
          </a:p>
        </p:txBody>
      </p:sp>
      <p:sp>
        <p:nvSpPr>
          <p:cNvPr id="5" name="Slide Number Placeholder 4"/>
          <p:cNvSpPr>
            <a:spLocks noGrp="1"/>
          </p:cNvSpPr>
          <p:nvPr>
            <p:ph type="sldNum" sz="quarter" idx="12"/>
          </p:nvPr>
        </p:nvSpPr>
        <p:spPr/>
        <p:txBody>
          <a:bodyPr/>
          <a:lstStyle/>
          <a:p>
            <a:fld id="{4DC188B6-8BB8-4661-8FA8-515E7FDA9EF7}" type="slidenum">
              <a:rPr lang="en-US" smtClean="0"/>
              <a:t>26</a:t>
            </a:fld>
            <a:endParaRPr lang="en-US" dirty="0"/>
          </a:p>
        </p:txBody>
      </p:sp>
      <p:sp>
        <p:nvSpPr>
          <p:cNvPr id="2" name="Title 1"/>
          <p:cNvSpPr>
            <a:spLocks noGrp="1"/>
          </p:cNvSpPr>
          <p:nvPr>
            <p:ph type="title"/>
          </p:nvPr>
        </p:nvSpPr>
        <p:spPr>
          <a:xfrm>
            <a:off x="655946" y="735310"/>
            <a:ext cx="7886700" cy="617055"/>
          </a:xfrm>
        </p:spPr>
        <p:txBody>
          <a:bodyPr>
            <a:normAutofit fontScale="90000"/>
          </a:bodyPr>
          <a:lstStyle/>
          <a:p>
            <a:r>
              <a:rPr lang="en-US" sz="3600" b="1" dirty="0"/>
              <a:t>Agenda Item 1.13 - IMT </a:t>
            </a:r>
            <a:r>
              <a:rPr lang="en-US" sz="3600" b="1" dirty="0" smtClean="0"/>
              <a:t/>
            </a:r>
            <a:br>
              <a:rPr lang="en-US" sz="3600" b="1" dirty="0" smtClean="0"/>
            </a:br>
            <a:r>
              <a:rPr lang="en-US" sz="3600" b="1" dirty="0" smtClean="0"/>
              <a:t>Above </a:t>
            </a:r>
            <a:r>
              <a:rPr lang="en-US" sz="3600" b="1" dirty="0"/>
              <a:t>6 GHz</a:t>
            </a:r>
            <a:r>
              <a:rPr lang="en-US" sz="2400" b="1" dirty="0"/>
              <a:t/>
            </a:r>
            <a:br>
              <a:rPr lang="en-US" sz="2400" b="1" dirty="0"/>
            </a:br>
            <a:endParaRPr lang="en-US" sz="2400" b="1" dirty="0"/>
          </a:p>
        </p:txBody>
      </p:sp>
    </p:spTree>
    <p:extLst>
      <p:ext uri="{BB962C8B-B14F-4D97-AF65-F5344CB8AC3E}">
        <p14:creationId xmlns:p14="http://schemas.microsoft.com/office/powerpoint/2010/main" val="4127904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5" y="1678675"/>
            <a:ext cx="8543499" cy="4763068"/>
          </a:xfrm>
        </p:spPr>
        <p:txBody>
          <a:bodyPr>
            <a:normAutofit fontScale="40000" lnSpcReduction="20000"/>
          </a:bodyPr>
          <a:lstStyle/>
          <a:p>
            <a:pPr hangingPunct="0"/>
            <a:r>
              <a:rPr lang="en-US" sz="4000" b="1" dirty="0"/>
              <a:t>to consider, on the basis of ITU R studies in accordance with Resolution </a:t>
            </a:r>
            <a:r>
              <a:rPr lang="en-US" sz="4000" b="1" dirty="0" smtClean="0"/>
              <a:t>160 </a:t>
            </a:r>
            <a:r>
              <a:rPr lang="en-US" sz="4000" b="1" dirty="0"/>
              <a:t>(WRC 15), appropriate regulatory actions for high-altitude platform stations (HAPS), within existing fixed-service allocations. </a:t>
            </a:r>
          </a:p>
          <a:p>
            <a:pPr lvl="1" hangingPunct="0"/>
            <a:r>
              <a:rPr lang="en-US" sz="4000" b="1" dirty="0"/>
              <a:t>Bands (</a:t>
            </a:r>
            <a:r>
              <a:rPr lang="en-GB" sz="4000" b="1" dirty="0"/>
              <a:t>in R-2, 21.4-22 and 24.25-27.5</a:t>
            </a:r>
            <a:r>
              <a:rPr lang="en-US" sz="4000" b="1" dirty="0"/>
              <a:t> GHz) </a:t>
            </a:r>
            <a:r>
              <a:rPr lang="en-GB" sz="4000" b="1" dirty="0"/>
              <a:t>38-39.5</a:t>
            </a:r>
            <a:endParaRPr lang="en-US" sz="4000" b="1" dirty="0"/>
          </a:p>
          <a:p>
            <a:r>
              <a:rPr lang="en-US" sz="4000" b="1" dirty="0"/>
              <a:t>Responsible group: </a:t>
            </a:r>
          </a:p>
          <a:p>
            <a:pPr lvl="1"/>
            <a:r>
              <a:rPr lang="en-US" sz="4000" b="1" dirty="0"/>
              <a:t>WP-5C</a:t>
            </a:r>
          </a:p>
          <a:p>
            <a:r>
              <a:rPr lang="en-US" sz="4000" b="1" dirty="0"/>
              <a:t>Concerned group (interested group): </a:t>
            </a:r>
          </a:p>
          <a:p>
            <a:pPr lvl="1" hangingPunct="0"/>
            <a:r>
              <a:rPr lang="en-US" sz="4000" b="1" dirty="0"/>
              <a:t>WP-4A, WP-4C, WP-5A, WP-5D, WP-7B, WP-7C, (WP-3M), (WP-7D)</a:t>
            </a:r>
          </a:p>
          <a:p>
            <a:r>
              <a:rPr lang="en-US" sz="4000" b="1" dirty="0"/>
              <a:t>Some systems of concern</a:t>
            </a:r>
          </a:p>
          <a:p>
            <a:pPr lvl="1"/>
            <a:r>
              <a:rPr lang="en-US" sz="4000" b="1" dirty="0"/>
              <a:t>Adjacent to DMSP-F16,F19 (SSMIS) (22.0315 GHz, 36.21-37.79 GHz)</a:t>
            </a:r>
          </a:p>
          <a:p>
            <a:r>
              <a:rPr lang="en-US" sz="4000" b="1" dirty="0"/>
              <a:t>Required Action: </a:t>
            </a:r>
          </a:p>
          <a:p>
            <a:pPr lvl="1"/>
            <a:r>
              <a:rPr lang="en-US" sz="4000" b="1" dirty="0"/>
              <a:t>Contribute studies</a:t>
            </a:r>
          </a:p>
          <a:p>
            <a:r>
              <a:rPr lang="en-US" sz="4000" b="1" dirty="0"/>
              <a:t>References: </a:t>
            </a:r>
          </a:p>
          <a:p>
            <a:pPr lvl="1"/>
            <a:r>
              <a:rPr lang="sv-SE" sz="4000" b="1" dirty="0"/>
              <a:t>ITU-R Rec: F.1606, F.1607, F.1609, S.1783, BO.1776, BO.1898, BO.1900, P.1238, P.2041, S.1427, SF.1843</a:t>
            </a:r>
          </a:p>
          <a:p>
            <a:pPr lvl="1"/>
            <a:r>
              <a:rPr lang="sv-SE" sz="4000" b="1" dirty="0"/>
              <a:t>ITU-R Rep: M.2206, SA.2190, SA.2277, SA.2307</a:t>
            </a:r>
            <a:endParaRPr lang="en-US" sz="4000" b="1" dirty="0"/>
          </a:p>
          <a:p>
            <a:endParaRPr lang="en-US" sz="3300" dirty="0"/>
          </a:p>
          <a:p>
            <a:pPr lvl="1"/>
            <a:endParaRPr lang="en-US" dirty="0"/>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27</a:t>
            </a:fld>
            <a:endParaRPr lang="en-US" dirty="0"/>
          </a:p>
        </p:txBody>
      </p:sp>
      <p:sp>
        <p:nvSpPr>
          <p:cNvPr id="2" name="Title 1"/>
          <p:cNvSpPr>
            <a:spLocks noGrp="1"/>
          </p:cNvSpPr>
          <p:nvPr>
            <p:ph type="title"/>
          </p:nvPr>
        </p:nvSpPr>
        <p:spPr>
          <a:xfrm>
            <a:off x="642298" y="516946"/>
            <a:ext cx="7886700" cy="629874"/>
          </a:xfrm>
        </p:spPr>
        <p:txBody>
          <a:bodyPr>
            <a:normAutofit fontScale="90000"/>
          </a:bodyPr>
          <a:lstStyle/>
          <a:p>
            <a:r>
              <a:rPr lang="en-US" sz="4000" b="1" dirty="0"/>
              <a:t>Agenda Item 1.14 - HAPS</a:t>
            </a:r>
            <a:r>
              <a:rPr lang="en-US" sz="2400" b="1" dirty="0"/>
              <a:t/>
            </a:r>
            <a:br>
              <a:rPr lang="en-US" sz="2400" b="1" dirty="0"/>
            </a:br>
            <a:endParaRPr lang="en-US" sz="2400" b="1" dirty="0"/>
          </a:p>
        </p:txBody>
      </p:sp>
    </p:spTree>
    <p:extLst>
      <p:ext uri="{BB962C8B-B14F-4D97-AF65-F5344CB8AC3E}">
        <p14:creationId xmlns:p14="http://schemas.microsoft.com/office/powerpoint/2010/main" val="898376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89" y="1624085"/>
            <a:ext cx="8516203" cy="4585646"/>
          </a:xfrm>
        </p:spPr>
        <p:txBody>
          <a:bodyPr>
            <a:normAutofit/>
          </a:bodyPr>
          <a:lstStyle/>
          <a:p>
            <a:r>
              <a:rPr lang="en-US" b="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US" b="1" dirty="0" smtClean="0"/>
              <a:t>239 </a:t>
            </a:r>
            <a:r>
              <a:rPr lang="en-US" b="1" dirty="0"/>
              <a:t>(WRC 15) </a:t>
            </a:r>
          </a:p>
          <a:p>
            <a:r>
              <a:rPr lang="en-US" b="1" dirty="0"/>
              <a:t>Responsible group: </a:t>
            </a:r>
          </a:p>
          <a:p>
            <a:pPr lvl="1"/>
            <a:r>
              <a:rPr lang="en-US" b="1" dirty="0"/>
              <a:t>WP-5A</a:t>
            </a:r>
          </a:p>
          <a:p>
            <a:r>
              <a:rPr lang="en-US" b="1" dirty="0"/>
              <a:t>Concerned group (interested group): </a:t>
            </a:r>
          </a:p>
          <a:p>
            <a:pPr lvl="1"/>
            <a:r>
              <a:rPr lang="en-US" b="1" dirty="0"/>
              <a:t>WP-4A, WP-4C, WP-5B, WP-5C, WP-7C, (WP-1B), (WP-3J), (WP-3K), (WP-3M), (WP-5D)</a:t>
            </a:r>
          </a:p>
          <a:p>
            <a:r>
              <a:rPr lang="en-US" b="1" dirty="0"/>
              <a:t>Some systems of concern</a:t>
            </a:r>
          </a:p>
          <a:p>
            <a:pPr lvl="1"/>
            <a:r>
              <a:rPr lang="pt-BR" b="1" dirty="0"/>
              <a:t>JASON-2, 3, Meteor-M N2 (5.747124 GHz s-E). Electro-L -N1, -N2, -N3, -N4 (5.747124 GHz E-s), Meteor-M N1, -N2-1, -N2-2, -N2-3, -N2-4, N2-5 (5.747124 GHz E-s)</a:t>
            </a:r>
            <a:endParaRPr lang="en-US" b="1" dirty="0"/>
          </a:p>
          <a:p>
            <a:r>
              <a:rPr lang="en-US" b="1" dirty="0"/>
              <a:t>Required Action: </a:t>
            </a:r>
          </a:p>
          <a:p>
            <a:pPr lvl="1"/>
            <a:r>
              <a:rPr lang="en-US" b="1" dirty="0"/>
              <a:t>Conduct studies</a:t>
            </a:r>
          </a:p>
          <a:p>
            <a:r>
              <a:rPr lang="en-US" b="1" dirty="0"/>
              <a:t>References: </a:t>
            </a:r>
          </a:p>
          <a:p>
            <a:pPr lvl="1"/>
            <a:r>
              <a:rPr lang="pt-BR" b="1" dirty="0"/>
              <a:t>ITU-R Rec: F.1613, F.1706, M.1177, M.1179, M.1454, M.1461, M.1582, M.1638, M.1651, M.1652, M.1653, M.1739, M.1828, M.2007, RS.1632, S.1342</a:t>
            </a:r>
          </a:p>
          <a:p>
            <a:pPr lvl="1"/>
            <a:r>
              <a:rPr lang="pt-BR" b="1" dirty="0"/>
              <a:t>ITU-R Rep: M.2034, M.2115, M.2118, M.2232, </a:t>
            </a:r>
            <a:r>
              <a:rPr lang="pt-BR" b="1" dirty="0" smtClean="0"/>
              <a:t>SM.2255</a:t>
            </a:r>
            <a:endParaRPr lang="en-US" b="1" dirty="0"/>
          </a:p>
        </p:txBody>
      </p:sp>
      <p:sp>
        <p:nvSpPr>
          <p:cNvPr id="5" name="Slide Number Placeholder 4"/>
          <p:cNvSpPr>
            <a:spLocks noGrp="1"/>
          </p:cNvSpPr>
          <p:nvPr>
            <p:ph type="sldNum" sz="quarter" idx="12"/>
          </p:nvPr>
        </p:nvSpPr>
        <p:spPr/>
        <p:txBody>
          <a:bodyPr/>
          <a:lstStyle/>
          <a:p>
            <a:fld id="{4DC188B6-8BB8-4661-8FA8-515E7FDA9EF7}" type="slidenum">
              <a:rPr lang="en-US" smtClean="0"/>
              <a:t>28</a:t>
            </a:fld>
            <a:endParaRPr lang="en-US" dirty="0"/>
          </a:p>
        </p:txBody>
      </p:sp>
      <p:sp>
        <p:nvSpPr>
          <p:cNvPr id="2" name="Title 1"/>
          <p:cNvSpPr>
            <a:spLocks noGrp="1"/>
          </p:cNvSpPr>
          <p:nvPr>
            <p:ph type="title"/>
          </p:nvPr>
        </p:nvSpPr>
        <p:spPr>
          <a:xfrm>
            <a:off x="587706" y="489655"/>
            <a:ext cx="7886700" cy="597827"/>
          </a:xfrm>
        </p:spPr>
        <p:txBody>
          <a:bodyPr>
            <a:normAutofit fontScale="90000"/>
          </a:bodyPr>
          <a:lstStyle/>
          <a:p>
            <a:r>
              <a:rPr lang="en-US" sz="3100" b="1" dirty="0"/>
              <a:t>Agenda Item 1.16 – WLAN/RLAN</a:t>
            </a:r>
            <a:r>
              <a:rPr lang="en-US" sz="2400" b="1" dirty="0"/>
              <a:t/>
            </a:r>
            <a:br>
              <a:rPr lang="en-US" sz="2400" b="1" dirty="0"/>
            </a:br>
            <a:endParaRPr lang="en-US" sz="2400" b="1" dirty="0"/>
          </a:p>
        </p:txBody>
      </p:sp>
    </p:spTree>
    <p:extLst>
      <p:ext uri="{BB962C8B-B14F-4D97-AF65-F5344CB8AC3E}">
        <p14:creationId xmlns:p14="http://schemas.microsoft.com/office/powerpoint/2010/main" val="2183704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1624084"/>
            <a:ext cx="8570794" cy="4544703"/>
          </a:xfrm>
        </p:spPr>
        <p:txBody>
          <a:bodyPr>
            <a:normAutofit fontScale="92500" lnSpcReduction="10000"/>
          </a:bodyPr>
          <a:lstStyle/>
          <a:p>
            <a:r>
              <a:rPr lang="en-US" sz="1700" b="1" dirty="0"/>
              <a:t>Resolution </a:t>
            </a:r>
            <a:r>
              <a:rPr lang="en-US" sz="1700" b="1" dirty="0" smtClean="0"/>
              <a:t>162 </a:t>
            </a:r>
            <a:r>
              <a:rPr lang="en-US" sz="1700" b="1" dirty="0"/>
              <a:t>(WRC 15</a:t>
            </a:r>
            <a:r>
              <a:rPr lang="en-US" sz="1700" b="1" dirty="0" smtClean="0"/>
              <a:t>). Studies </a:t>
            </a:r>
            <a:r>
              <a:rPr lang="en-US" sz="1700" b="1" dirty="0"/>
              <a:t>relating to spectrum needs and possible allocation of the frequency band </a:t>
            </a:r>
            <a:r>
              <a:rPr lang="en-US" sz="1700" b="1" dirty="0" smtClean="0"/>
              <a:t> 51.4-52.4 </a:t>
            </a:r>
            <a:r>
              <a:rPr lang="en-US" sz="1700" b="1" dirty="0"/>
              <a:t>GHz to the fixed-satellite service (</a:t>
            </a:r>
            <a:r>
              <a:rPr lang="en-US" sz="1700" b="1" dirty="0" smtClean="0"/>
              <a:t>Earth-to-space)</a:t>
            </a:r>
            <a:endParaRPr lang="en-US" sz="1700" b="1" dirty="0"/>
          </a:p>
          <a:p>
            <a:r>
              <a:rPr lang="en-US" sz="1700" b="1" dirty="0" smtClean="0"/>
              <a:t>Responsible group: </a:t>
            </a:r>
          </a:p>
          <a:p>
            <a:pPr lvl="1"/>
            <a:r>
              <a:rPr lang="en-US" sz="1700" b="1" dirty="0" smtClean="0"/>
              <a:t>WP-4A</a:t>
            </a:r>
          </a:p>
          <a:p>
            <a:r>
              <a:rPr lang="en-US" sz="1700" b="1" dirty="0" smtClean="0"/>
              <a:t>Concerned group (interested group): </a:t>
            </a:r>
          </a:p>
          <a:p>
            <a:pPr lvl="1"/>
            <a:r>
              <a:rPr lang="pl-PL" sz="1700" b="1" dirty="0" smtClean="0"/>
              <a:t>WP</a:t>
            </a:r>
            <a:r>
              <a:rPr lang="en-US" sz="1700" b="1" dirty="0" smtClean="0"/>
              <a:t>-</a:t>
            </a:r>
            <a:r>
              <a:rPr lang="pl-PL" sz="1700" b="1" dirty="0" smtClean="0"/>
              <a:t>4B</a:t>
            </a:r>
            <a:r>
              <a:rPr lang="en-US" sz="1700" b="1" dirty="0" smtClean="0"/>
              <a:t>, </a:t>
            </a:r>
            <a:r>
              <a:rPr lang="pl-PL" sz="1700" b="1" dirty="0" smtClean="0"/>
              <a:t>WP</a:t>
            </a:r>
            <a:r>
              <a:rPr lang="en-US" sz="1700" b="1" dirty="0" smtClean="0"/>
              <a:t>-</a:t>
            </a:r>
            <a:r>
              <a:rPr lang="pl-PL" sz="1700" b="1" dirty="0" smtClean="0"/>
              <a:t>5A</a:t>
            </a:r>
            <a:r>
              <a:rPr lang="en-US" sz="1700" b="1" dirty="0" smtClean="0"/>
              <a:t>, </a:t>
            </a:r>
            <a:r>
              <a:rPr lang="pl-PL" sz="1700" b="1" dirty="0" smtClean="0"/>
              <a:t>WP</a:t>
            </a:r>
            <a:r>
              <a:rPr lang="en-US" sz="1700" b="1" dirty="0" smtClean="0"/>
              <a:t>-</a:t>
            </a:r>
            <a:r>
              <a:rPr lang="pl-PL" sz="1700" b="1" dirty="0" smtClean="0"/>
              <a:t>5C</a:t>
            </a:r>
            <a:r>
              <a:rPr lang="en-US" sz="1700" b="1" dirty="0" smtClean="0"/>
              <a:t>, </a:t>
            </a:r>
            <a:r>
              <a:rPr lang="pl-PL" sz="1700" b="1" dirty="0" smtClean="0"/>
              <a:t>WP</a:t>
            </a:r>
            <a:r>
              <a:rPr lang="en-US" sz="1700" b="1" dirty="0" smtClean="0"/>
              <a:t>-</a:t>
            </a:r>
            <a:r>
              <a:rPr lang="pl-PL" sz="1700" b="1" dirty="0" smtClean="0"/>
              <a:t>5D</a:t>
            </a:r>
            <a:r>
              <a:rPr lang="en-US" sz="1700" b="1" dirty="0" smtClean="0"/>
              <a:t>, </a:t>
            </a:r>
            <a:r>
              <a:rPr lang="pl-PL" sz="1700" b="1" dirty="0" smtClean="0"/>
              <a:t>WP</a:t>
            </a:r>
            <a:r>
              <a:rPr lang="en-US" sz="1700" b="1" dirty="0" smtClean="0"/>
              <a:t>-</a:t>
            </a:r>
            <a:r>
              <a:rPr lang="pl-PL" sz="1700" b="1" dirty="0" smtClean="0"/>
              <a:t>7C</a:t>
            </a:r>
            <a:r>
              <a:rPr lang="en-US" sz="1700" b="1" dirty="0" smtClean="0"/>
              <a:t>, </a:t>
            </a:r>
            <a:r>
              <a:rPr lang="pl-PL" sz="1700" b="1" dirty="0" smtClean="0"/>
              <a:t>WP</a:t>
            </a:r>
            <a:r>
              <a:rPr lang="en-US" sz="1700" b="1" dirty="0" smtClean="0"/>
              <a:t>-</a:t>
            </a:r>
            <a:r>
              <a:rPr lang="pl-PL" sz="1700" b="1" dirty="0" smtClean="0"/>
              <a:t>7D</a:t>
            </a:r>
            <a:r>
              <a:rPr lang="en-US" sz="1700" b="1" dirty="0" smtClean="0"/>
              <a:t>, </a:t>
            </a:r>
            <a:r>
              <a:rPr lang="pl-PL" sz="1700" b="1" dirty="0" smtClean="0"/>
              <a:t>(WP</a:t>
            </a:r>
            <a:r>
              <a:rPr lang="en-US" sz="1700" b="1" dirty="0" smtClean="0"/>
              <a:t>-</a:t>
            </a:r>
            <a:r>
              <a:rPr lang="pl-PL" sz="1700" b="1" dirty="0" smtClean="0"/>
              <a:t>3M</a:t>
            </a:r>
            <a:r>
              <a:rPr lang="pl-PL" sz="1700" b="1" dirty="0"/>
              <a:t>)</a:t>
            </a:r>
          </a:p>
          <a:p>
            <a:r>
              <a:rPr lang="en-US" sz="1700" b="1" dirty="0" smtClean="0"/>
              <a:t>Some systems of concern</a:t>
            </a:r>
          </a:p>
          <a:p>
            <a:pPr lvl="1"/>
            <a:r>
              <a:rPr lang="en-US" sz="1700" b="1" dirty="0"/>
              <a:t>AMSU-EUMETSAT-METOP-B Instrument, Instrument DMSP-SSMIS-F19, , SNPP (ATMS) (51.56-51.96 GHz </a:t>
            </a:r>
            <a:r>
              <a:rPr lang="en-US" sz="1700" b="1" dirty="0" smtClean="0"/>
              <a:t>Passive)</a:t>
            </a:r>
            <a:endParaRPr lang="en-US" sz="1700" b="1" dirty="0"/>
          </a:p>
          <a:p>
            <a:r>
              <a:rPr lang="en-US" sz="1700" b="1" dirty="0" smtClean="0"/>
              <a:t>Required Action: </a:t>
            </a:r>
          </a:p>
          <a:p>
            <a:pPr lvl="1"/>
            <a:r>
              <a:rPr lang="en-US" sz="1700" b="1" dirty="0" smtClean="0"/>
              <a:t>Contribute Studies</a:t>
            </a:r>
          </a:p>
          <a:p>
            <a:r>
              <a:rPr lang="en-US" sz="1700" b="1" dirty="0" smtClean="0"/>
              <a:t>References: </a:t>
            </a:r>
          </a:p>
          <a:p>
            <a:pPr lvl="1"/>
            <a:r>
              <a:rPr lang="en-US" sz="1700" b="1" dirty="0" smtClean="0"/>
              <a:t>ITU-R Rec: F.1494, RS.515, RS.1259, RS.1279, RS.1861, RS.2017, RS.2064, S.1339</a:t>
            </a:r>
          </a:p>
          <a:p>
            <a:pPr lvl="1"/>
            <a:r>
              <a:rPr lang="en-US" sz="1700" b="1" dirty="0" smtClean="0"/>
              <a:t>ITU-R Rep: M.1049, RS.2165, SM.2092</a:t>
            </a:r>
          </a:p>
          <a:p>
            <a:endParaRPr lang="en-US" dirty="0"/>
          </a:p>
        </p:txBody>
      </p:sp>
      <p:sp>
        <p:nvSpPr>
          <p:cNvPr id="5" name="Slide Number Placeholder 4"/>
          <p:cNvSpPr>
            <a:spLocks noGrp="1"/>
          </p:cNvSpPr>
          <p:nvPr>
            <p:ph type="sldNum" sz="quarter" idx="12"/>
          </p:nvPr>
        </p:nvSpPr>
        <p:spPr/>
        <p:txBody>
          <a:bodyPr/>
          <a:lstStyle/>
          <a:p>
            <a:fld id="{4DC188B6-8BB8-4661-8FA8-515E7FDA9EF7}" type="slidenum">
              <a:rPr lang="en-US" smtClean="0"/>
              <a:t>29</a:t>
            </a:fld>
            <a:endParaRPr lang="en-US" dirty="0"/>
          </a:p>
        </p:txBody>
      </p:sp>
      <p:sp>
        <p:nvSpPr>
          <p:cNvPr id="2" name="Title 1"/>
          <p:cNvSpPr>
            <a:spLocks noGrp="1"/>
          </p:cNvSpPr>
          <p:nvPr>
            <p:ph type="title"/>
          </p:nvPr>
        </p:nvSpPr>
        <p:spPr>
          <a:xfrm>
            <a:off x="683241" y="653427"/>
            <a:ext cx="7886700" cy="597827"/>
          </a:xfrm>
        </p:spPr>
        <p:txBody>
          <a:bodyPr>
            <a:normAutofit fontScale="90000"/>
          </a:bodyPr>
          <a:lstStyle/>
          <a:p>
            <a:r>
              <a:rPr lang="en-US" sz="3100" b="1" dirty="0"/>
              <a:t>Agenda Item 9.1.9 – FSS Passive </a:t>
            </a:r>
            <a:r>
              <a:rPr lang="en-US" sz="3100" b="1" dirty="0" smtClean="0"/>
              <a:t/>
            </a:r>
            <a:br>
              <a:rPr lang="en-US" sz="3100" b="1" dirty="0" smtClean="0"/>
            </a:br>
            <a:r>
              <a:rPr lang="en-US" sz="3100" b="1" dirty="0" smtClean="0"/>
              <a:t>51/52 </a:t>
            </a:r>
            <a:r>
              <a:rPr lang="en-US" sz="3100" b="1" dirty="0"/>
              <a:t>GHz</a:t>
            </a:r>
            <a:r>
              <a:rPr lang="en-US" sz="2400" b="1" dirty="0"/>
              <a:t/>
            </a:r>
            <a:br>
              <a:rPr lang="en-US" sz="2400" b="1" dirty="0"/>
            </a:br>
            <a:endParaRPr lang="en-US" sz="2400" b="1" dirty="0"/>
          </a:p>
        </p:txBody>
      </p:sp>
    </p:spTree>
    <p:extLst>
      <p:ext uri="{BB962C8B-B14F-4D97-AF65-F5344CB8AC3E}">
        <p14:creationId xmlns:p14="http://schemas.microsoft.com/office/powerpoint/2010/main" val="3376900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447800" y="228600"/>
            <a:ext cx="61721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000" b="0" i="0" u="none" strike="noStrike" cap="none" baseline="0" dirty="0">
                <a:solidFill>
                  <a:srgbClr val="002060"/>
                </a:solidFill>
                <a:latin typeface="Arial"/>
                <a:ea typeface="Arial"/>
                <a:cs typeface="Arial"/>
                <a:sym typeface="Arial"/>
              </a:rPr>
              <a:t>NOAA Spectrum Use</a:t>
            </a:r>
          </a:p>
        </p:txBody>
      </p:sp>
      <p:pic>
        <p:nvPicPr>
          <p:cNvPr id="56" name="Shape 56"/>
          <p:cNvPicPr preferRelativeResize="0"/>
          <p:nvPr/>
        </p:nvPicPr>
        <p:blipFill rotWithShape="1">
          <a:blip r:embed="rId3">
            <a:alphaModFix/>
          </a:blip>
          <a:srcRect/>
          <a:stretch/>
        </p:blipFill>
        <p:spPr>
          <a:xfrm>
            <a:off x="6290776" y="1684565"/>
            <a:ext cx="2607012" cy="1828800"/>
          </a:xfrm>
          <a:prstGeom prst="rect">
            <a:avLst/>
          </a:prstGeom>
          <a:noFill/>
          <a:ln>
            <a:noFill/>
          </a:ln>
        </p:spPr>
      </p:pic>
      <p:pic>
        <p:nvPicPr>
          <p:cNvPr id="57" name="Shape 57"/>
          <p:cNvPicPr preferRelativeResize="0"/>
          <p:nvPr/>
        </p:nvPicPr>
        <p:blipFill rotWithShape="1">
          <a:blip r:embed="rId4">
            <a:alphaModFix/>
          </a:blip>
          <a:srcRect l="2400" t="4593" r="43200" b="4593"/>
          <a:stretch/>
        </p:blipFill>
        <p:spPr>
          <a:xfrm>
            <a:off x="6808636" y="3738766"/>
            <a:ext cx="2096662" cy="1828800"/>
          </a:xfrm>
          <a:prstGeom prst="rect">
            <a:avLst/>
          </a:prstGeom>
          <a:noFill/>
          <a:ln>
            <a:noFill/>
          </a:ln>
        </p:spPr>
      </p:pic>
      <p:pic>
        <p:nvPicPr>
          <p:cNvPr id="58" name="Shape 58"/>
          <p:cNvPicPr preferRelativeResize="0"/>
          <p:nvPr/>
        </p:nvPicPr>
        <p:blipFill rotWithShape="1">
          <a:blip r:embed="rId5">
            <a:alphaModFix/>
          </a:blip>
          <a:srcRect/>
          <a:stretch/>
        </p:blipFill>
        <p:spPr>
          <a:xfrm>
            <a:off x="231588" y="1680932"/>
            <a:ext cx="2285784" cy="1828800"/>
          </a:xfrm>
          <a:prstGeom prst="rect">
            <a:avLst/>
          </a:prstGeom>
          <a:noFill/>
          <a:ln>
            <a:noFill/>
          </a:ln>
        </p:spPr>
      </p:pic>
      <p:pic>
        <p:nvPicPr>
          <p:cNvPr id="59" name="Shape 59"/>
          <p:cNvPicPr preferRelativeResize="0"/>
          <p:nvPr/>
        </p:nvPicPr>
        <p:blipFill rotWithShape="1">
          <a:blip r:embed="rId6">
            <a:alphaModFix/>
          </a:blip>
          <a:srcRect/>
          <a:stretch/>
        </p:blipFill>
        <p:spPr>
          <a:xfrm>
            <a:off x="234231" y="3742733"/>
            <a:ext cx="2194559" cy="1828800"/>
          </a:xfrm>
          <a:prstGeom prst="rect">
            <a:avLst/>
          </a:prstGeom>
          <a:noFill/>
          <a:ln>
            <a:noFill/>
          </a:ln>
        </p:spPr>
      </p:pic>
      <p:pic>
        <p:nvPicPr>
          <p:cNvPr id="60" name="Shape 60"/>
          <p:cNvPicPr preferRelativeResize="0"/>
          <p:nvPr/>
        </p:nvPicPr>
        <p:blipFill rotWithShape="1">
          <a:blip r:embed="rId7">
            <a:alphaModFix/>
          </a:blip>
          <a:srcRect/>
          <a:stretch/>
        </p:blipFill>
        <p:spPr>
          <a:xfrm>
            <a:off x="556725" y="5641791"/>
            <a:ext cx="1554479" cy="1043229"/>
          </a:xfrm>
          <a:prstGeom prst="rect">
            <a:avLst/>
          </a:prstGeom>
          <a:noFill/>
          <a:ln>
            <a:noFill/>
          </a:ln>
        </p:spPr>
      </p:pic>
      <p:pic>
        <p:nvPicPr>
          <p:cNvPr id="61" name="Shape 61"/>
          <p:cNvPicPr preferRelativeResize="0"/>
          <p:nvPr/>
        </p:nvPicPr>
        <p:blipFill rotWithShape="1">
          <a:blip r:embed="rId8">
            <a:alphaModFix/>
          </a:blip>
          <a:srcRect/>
          <a:stretch/>
        </p:blipFill>
        <p:spPr>
          <a:xfrm>
            <a:off x="2930523" y="3034632"/>
            <a:ext cx="2859852" cy="1828800"/>
          </a:xfrm>
          <a:prstGeom prst="rect">
            <a:avLst/>
          </a:prstGeom>
          <a:noFill/>
          <a:ln>
            <a:noFill/>
          </a:ln>
        </p:spPr>
      </p:pic>
      <p:pic>
        <p:nvPicPr>
          <p:cNvPr id="62" name="Shape 62"/>
          <p:cNvPicPr preferRelativeResize="0"/>
          <p:nvPr/>
        </p:nvPicPr>
        <p:blipFill rotWithShape="1">
          <a:blip r:embed="rId9">
            <a:alphaModFix/>
          </a:blip>
          <a:srcRect/>
          <a:stretch/>
        </p:blipFill>
        <p:spPr>
          <a:xfrm>
            <a:off x="5849848" y="3850453"/>
            <a:ext cx="731519" cy="1082040"/>
          </a:xfrm>
          <a:prstGeom prst="rect">
            <a:avLst/>
          </a:prstGeom>
          <a:noFill/>
          <a:ln>
            <a:noFill/>
          </a:ln>
        </p:spPr>
      </p:pic>
      <p:pic>
        <p:nvPicPr>
          <p:cNvPr id="63" name="Shape 63"/>
          <p:cNvPicPr preferRelativeResize="0"/>
          <p:nvPr/>
        </p:nvPicPr>
        <p:blipFill rotWithShape="1">
          <a:blip r:embed="rId10">
            <a:alphaModFix/>
          </a:blip>
          <a:srcRect/>
          <a:stretch/>
        </p:blipFill>
        <p:spPr>
          <a:xfrm>
            <a:off x="4505705" y="5190137"/>
            <a:ext cx="2133599" cy="1389887"/>
          </a:xfrm>
          <a:prstGeom prst="rect">
            <a:avLst/>
          </a:prstGeom>
          <a:noFill/>
          <a:ln>
            <a:noFill/>
          </a:ln>
        </p:spPr>
      </p:pic>
      <p:pic>
        <p:nvPicPr>
          <p:cNvPr id="64" name="Shape 64"/>
          <p:cNvPicPr preferRelativeResize="0"/>
          <p:nvPr/>
        </p:nvPicPr>
        <p:blipFill rotWithShape="1">
          <a:blip r:embed="rId11">
            <a:alphaModFix/>
          </a:blip>
          <a:srcRect t="6091" b="24367"/>
          <a:stretch/>
        </p:blipFill>
        <p:spPr>
          <a:xfrm>
            <a:off x="3003132" y="1675108"/>
            <a:ext cx="2885149" cy="1271721"/>
          </a:xfrm>
          <a:prstGeom prst="rect">
            <a:avLst/>
          </a:prstGeom>
          <a:noFill/>
          <a:ln>
            <a:noFill/>
          </a:ln>
        </p:spPr>
      </p:pic>
      <p:pic>
        <p:nvPicPr>
          <p:cNvPr id="65" name="Shape 65"/>
          <p:cNvPicPr preferRelativeResize="0"/>
          <p:nvPr/>
        </p:nvPicPr>
        <p:blipFill rotWithShape="1">
          <a:blip r:embed="rId12">
            <a:alphaModFix/>
          </a:blip>
          <a:srcRect t="3236" b="16181"/>
          <a:stretch/>
        </p:blipFill>
        <p:spPr>
          <a:xfrm>
            <a:off x="2920922" y="5074112"/>
            <a:ext cx="1380970" cy="1473677"/>
          </a:xfrm>
          <a:prstGeom prst="rect">
            <a:avLst/>
          </a:prstGeom>
          <a:noFill/>
          <a:ln>
            <a:noFill/>
          </a:ln>
        </p:spPr>
      </p:pic>
      <p:sp>
        <p:nvSpPr>
          <p:cNvPr id="66" name="Shape 66"/>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2060"/>
                </a:solidFill>
                <a:latin typeface="Arial"/>
                <a:ea typeface="Arial"/>
                <a:cs typeface="Arial"/>
                <a:sym typeface="Arial"/>
              </a:rPr>
              <a:t>3</a:t>
            </a:fld>
            <a:endParaRPr lang="en-US" sz="1000" b="0" i="0" u="none" strike="noStrike" cap="none" baseline="0" dirty="0">
              <a:solidFill>
                <a:srgbClr val="00206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baseline="0" dirty="0">
                <a:solidFill>
                  <a:srgbClr val="002060"/>
                </a:solidFill>
                <a:latin typeface="Arial"/>
                <a:ea typeface="Arial"/>
                <a:cs typeface="Arial"/>
                <a:sym typeface="Arial"/>
              </a:rPr>
              <a:t/>
            </a:r>
            <a:br>
              <a:rPr lang="en-US" sz="3200" b="0" i="0" u="none" strike="noStrike" cap="none" baseline="0" dirty="0">
                <a:solidFill>
                  <a:srgbClr val="002060"/>
                </a:solidFill>
                <a:latin typeface="Arial"/>
                <a:ea typeface="Arial"/>
                <a:cs typeface="Arial"/>
                <a:sym typeface="Arial"/>
              </a:rPr>
            </a:br>
            <a:endParaRPr lang="en-US" sz="3200" b="0" i="0" u="none" strike="noStrike" cap="none" baseline="0" dirty="0">
              <a:solidFill>
                <a:srgbClr val="002060"/>
              </a:solidFill>
              <a:latin typeface="Arial"/>
              <a:ea typeface="Arial"/>
              <a:cs typeface="Arial"/>
              <a:sym typeface="Arial"/>
            </a:endParaRPr>
          </a:p>
        </p:txBody>
      </p:sp>
      <p:sp>
        <p:nvSpPr>
          <p:cNvPr id="291" name="Shape 291"/>
          <p:cNvSpPr txBox="1">
            <a:spLocks noGrp="1"/>
          </p:cNvSpPr>
          <p:nvPr>
            <p:ph type="subTitle" idx="1"/>
          </p:nvPr>
        </p:nvSpPr>
        <p:spPr>
          <a:xfrm>
            <a:off x="1314450" y="2752725"/>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2060"/>
              </a:buClr>
              <a:buSzPct val="25000"/>
              <a:buFont typeface="Arial"/>
              <a:buNone/>
            </a:pPr>
            <a:r>
              <a:rPr lang="en-US" sz="3600" b="0" i="0" u="none" strike="noStrike" cap="none" baseline="0" dirty="0" smtClean="0">
                <a:solidFill>
                  <a:schemeClr val="accent2">
                    <a:lumMod val="50000"/>
                  </a:schemeClr>
                </a:solidFill>
                <a:latin typeface="Arial"/>
                <a:ea typeface="Arial"/>
                <a:cs typeface="Arial"/>
                <a:sym typeface="Arial"/>
              </a:rPr>
              <a:t>Questions?</a:t>
            </a:r>
            <a:endParaRPr lang="en-US" sz="3600" b="0" i="0" u="none" strike="noStrike" cap="none" baseline="0" dirty="0">
              <a:solidFill>
                <a:schemeClr val="accent2">
                  <a:lumMod val="50000"/>
                </a:schemeClr>
              </a:solidFill>
              <a:latin typeface="Arial"/>
              <a:ea typeface="Arial"/>
              <a:cs typeface="Arial"/>
              <a:sym typeface="Arial"/>
            </a:endParaRPr>
          </a:p>
        </p:txBody>
      </p:sp>
      <p:sp>
        <p:nvSpPr>
          <p:cNvPr id="292" name="Shape 292"/>
          <p:cNvSpPr txBox="1">
            <a:spLocks noGrp="1"/>
          </p:cNvSpPr>
          <p:nvPr>
            <p:ph type="sldNum" idx="12"/>
          </p:nvPr>
        </p:nvSpPr>
        <p:spPr>
          <a:xfrm>
            <a:off x="7239000" y="6400800"/>
            <a:ext cx="19049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000" b="0" i="0" u="none" strike="noStrike" cap="none" baseline="0">
                <a:solidFill>
                  <a:srgbClr val="000000"/>
                </a:solidFill>
                <a:latin typeface="Arial"/>
                <a:ea typeface="Arial"/>
                <a:cs typeface="Arial"/>
                <a:sym typeface="Arial"/>
              </a:rPr>
              <a:t>30</a:t>
            </a:fld>
            <a:endParaRPr lang="en-US" sz="1000" b="0" i="0" u="none" strike="noStrike" cap="none" baseline="0"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GOES-R Launch Schedule</a:t>
            </a:r>
            <a:endParaRPr lang="en-US" sz="3200" b="1" dirty="0"/>
          </a:p>
        </p:txBody>
      </p:sp>
      <p:sp>
        <p:nvSpPr>
          <p:cNvPr id="3" name="Content Placeholder 2"/>
          <p:cNvSpPr>
            <a:spLocks noGrp="1"/>
          </p:cNvSpPr>
          <p:nvPr>
            <p:ph idx="1"/>
          </p:nvPr>
        </p:nvSpPr>
        <p:spPr>
          <a:xfrm>
            <a:off x="457200" y="1228299"/>
            <a:ext cx="8229600" cy="2006220"/>
          </a:xfrm>
        </p:spPr>
        <p:txBody>
          <a:bodyPr/>
          <a:lstStyle/>
          <a:p>
            <a:endParaRPr lang="en-US" dirty="0" smtClean="0"/>
          </a:p>
          <a:p>
            <a:endParaRPr lang="en-US" dirty="0"/>
          </a:p>
          <a:p>
            <a:r>
              <a:rPr lang="en-US" sz="1800" b="1" dirty="0" smtClean="0"/>
              <a:t>The first satellite in the Geostationary Operational Environmental Satellite – Series R (GOES-R) is scheduled to launch on OCTOBER 14, 2016 from Cape Kennedy, FL</a:t>
            </a:r>
            <a:endParaRPr lang="en-US" sz="1800" b="1" dirty="0"/>
          </a:p>
          <a:p>
            <a:r>
              <a:rPr lang="en-US" sz="1800" b="1" dirty="0" smtClean="0"/>
              <a:t>Three additional GOES-R series satellites (GOES-S, T &amp; U) are planned according to the NOAA/NESDIS Flyout Schedule (Below)</a:t>
            </a:r>
          </a:p>
          <a:p>
            <a:pPr marL="0" indent="0">
              <a:buNone/>
            </a:pPr>
            <a:endParaRPr lang="en-US" sz="1000" dirty="0"/>
          </a:p>
        </p:txBody>
      </p:sp>
      <p:pic>
        <p:nvPicPr>
          <p:cNvPr id="4" name="Picture 3"/>
          <p:cNvPicPr>
            <a:picLocks noChangeAspect="1"/>
          </p:cNvPicPr>
          <p:nvPr/>
        </p:nvPicPr>
        <p:blipFill>
          <a:blip r:embed="rId2"/>
          <a:stretch>
            <a:fillRect/>
          </a:stretch>
        </p:blipFill>
        <p:spPr>
          <a:xfrm>
            <a:off x="791570" y="3370998"/>
            <a:ext cx="7874758" cy="3487002"/>
          </a:xfrm>
          <a:prstGeom prst="rect">
            <a:avLst/>
          </a:prstGeom>
        </p:spPr>
      </p:pic>
    </p:spTree>
    <p:extLst>
      <p:ext uri="{BB962C8B-B14F-4D97-AF65-F5344CB8AC3E}">
        <p14:creationId xmlns:p14="http://schemas.microsoft.com/office/powerpoint/2010/main" val="295624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3" y="245658"/>
            <a:ext cx="6042547" cy="1009935"/>
          </a:xfrm>
        </p:spPr>
        <p:txBody>
          <a:bodyPr>
            <a:normAutofit/>
          </a:bodyPr>
          <a:lstStyle/>
          <a:p>
            <a:r>
              <a:rPr lang="en-US" sz="3200" b="1" dirty="0" smtClean="0"/>
              <a:t>GOES-R Fleet Configuration</a:t>
            </a:r>
            <a:endParaRPr lang="en-US" sz="3200"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8208" y="1719619"/>
            <a:ext cx="8218553" cy="4773258"/>
          </a:xfrm>
        </p:spPr>
      </p:pic>
      <p:sp>
        <p:nvSpPr>
          <p:cNvPr id="6" name="Slide Number Placeholder 65"/>
          <p:cNvSpPr txBox="1">
            <a:spLocks/>
          </p:cNvSpPr>
          <p:nvPr/>
        </p:nvSpPr>
        <p:spPr>
          <a:xfrm>
            <a:off x="7543800" y="6492876"/>
            <a:ext cx="1600200" cy="365125"/>
          </a:xfrm>
          <a:prstGeom prst="rect">
            <a:avLst/>
          </a:prstGeom>
        </p:spPr>
        <p:txBody>
          <a:bodyPr vert="horz" lIns="91440" tIns="45720" rIns="91440" bIns="45720" rtlCol="0" anchor="b"/>
          <a:lstStyle>
            <a:defPPr>
              <a:defRPr lang="en-US"/>
            </a:defPPr>
            <a:lvl1pPr algn="r" rtl="0" fontAlgn="auto">
              <a:spcBef>
                <a:spcPts val="0"/>
              </a:spcBef>
              <a:spcAft>
                <a:spcPts val="0"/>
              </a:spcAft>
              <a:defRPr sz="12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D9AC741-1BF0-41AA-9B51-622F501F52CB}" type="slidenum">
              <a:rPr lang="en-US">
                <a:solidFill>
                  <a:schemeClr val="tx1"/>
                </a:solidFill>
              </a:rPr>
              <a:pPr>
                <a:defRPr/>
              </a:pPr>
              <a:t>5</a:t>
            </a:fld>
            <a:endParaRPr lang="en-US" dirty="0">
              <a:solidFill>
                <a:schemeClr val="tx1"/>
              </a:solidFill>
            </a:endParaRPr>
          </a:p>
        </p:txBody>
      </p:sp>
      <p:sp>
        <p:nvSpPr>
          <p:cNvPr id="3" name="TextBox 2"/>
          <p:cNvSpPr txBox="1"/>
          <p:nvPr/>
        </p:nvSpPr>
        <p:spPr>
          <a:xfrm>
            <a:off x="4796062" y="4601848"/>
            <a:ext cx="508054" cy="261610"/>
          </a:xfrm>
          <a:prstGeom prst="rect">
            <a:avLst/>
          </a:prstGeom>
          <a:solidFill>
            <a:schemeClr val="accent1"/>
          </a:solidFill>
        </p:spPr>
        <p:txBody>
          <a:bodyPr wrap="square" rtlCol="0">
            <a:spAutoFit/>
          </a:bodyPr>
          <a:lstStyle/>
          <a:p>
            <a:r>
              <a:rPr lang="en-US" sz="1100" b="1" dirty="0" smtClean="0">
                <a:solidFill>
                  <a:schemeClr val="bg1"/>
                </a:solidFill>
              </a:rPr>
              <a:t>89.5°</a:t>
            </a:r>
            <a:endParaRPr lang="en-US" sz="1100" b="1" dirty="0">
              <a:solidFill>
                <a:schemeClr val="bg1"/>
              </a:solidFill>
            </a:endParaRPr>
          </a:p>
        </p:txBody>
      </p:sp>
    </p:spTree>
    <p:extLst>
      <p:ext uri="{BB962C8B-B14F-4D97-AF65-F5344CB8AC3E}">
        <p14:creationId xmlns:p14="http://schemas.microsoft.com/office/powerpoint/2010/main" val="53147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GOES-R </a:t>
            </a:r>
            <a:r>
              <a:rPr lang="en-US" sz="3200" b="1" dirty="0"/>
              <a:t>Checkout</a:t>
            </a:r>
            <a:r>
              <a:rPr lang="en-US" sz="3200" b="1" dirty="0" smtClean="0"/>
              <a:t> &amp; Extended Operations</a:t>
            </a:r>
            <a:endParaRPr lang="en-US" sz="3200" b="1" dirty="0"/>
          </a:p>
        </p:txBody>
      </p:sp>
      <p:pic>
        <p:nvPicPr>
          <p:cNvPr id="4" name="Content Placeholder 3"/>
          <p:cNvPicPr>
            <a:picLocks noGrp="1" noChangeAspect="1"/>
          </p:cNvPicPr>
          <p:nvPr>
            <p:ph idx="1"/>
          </p:nvPr>
        </p:nvPicPr>
        <p:blipFill>
          <a:blip r:embed="rId2"/>
          <a:srcRect l="458" r="458"/>
          <a:stretch>
            <a:fillRect/>
          </a:stretch>
        </p:blipFill>
        <p:spPr>
          <a:xfrm>
            <a:off x="621553" y="1614382"/>
            <a:ext cx="8229600" cy="1673225"/>
          </a:xfrm>
        </p:spPr>
      </p:pic>
      <p:sp>
        <p:nvSpPr>
          <p:cNvPr id="5" name="TextBox 4"/>
          <p:cNvSpPr txBox="1"/>
          <p:nvPr/>
        </p:nvSpPr>
        <p:spPr>
          <a:xfrm>
            <a:off x="477673" y="3182471"/>
            <a:ext cx="8570794" cy="3016210"/>
          </a:xfrm>
          <a:prstGeom prst="rect">
            <a:avLst/>
          </a:prstGeom>
          <a:noFill/>
        </p:spPr>
        <p:txBody>
          <a:bodyPr wrap="square" rtlCol="0">
            <a:spAutoFit/>
          </a:bodyPr>
          <a:lstStyle/>
          <a:p>
            <a:pPr marL="285750" indent="-285750">
              <a:buFont typeface="Arial"/>
              <a:buChar char="•"/>
            </a:pPr>
            <a:endParaRPr lang="en-US" dirty="0" smtClean="0"/>
          </a:p>
          <a:p>
            <a:endParaRPr lang="en-US" dirty="0"/>
          </a:p>
          <a:p>
            <a:pPr marL="285750" indent="-285750">
              <a:buFont typeface="Arial"/>
              <a:buChar char="•"/>
            </a:pPr>
            <a:r>
              <a:rPr lang="en-US" sz="1800" b="1" dirty="0" smtClean="0"/>
              <a:t>GOES-R Launch and Checkout Schedule consists of:</a:t>
            </a:r>
          </a:p>
          <a:p>
            <a:pPr marL="742950" lvl="1" indent="-285750">
              <a:buFont typeface="Arial"/>
              <a:buChar char="•"/>
            </a:pPr>
            <a:r>
              <a:rPr lang="en-US" sz="1800" b="1" dirty="0" smtClean="0"/>
              <a:t>Launch, Orbit Raising &amp; Pre-Test Activity</a:t>
            </a:r>
          </a:p>
          <a:p>
            <a:pPr marL="742950" lvl="1" indent="-285750">
              <a:buFont typeface="Arial"/>
              <a:buChar char="•"/>
            </a:pPr>
            <a:r>
              <a:rPr lang="en-US" sz="1800" b="1" dirty="0" smtClean="0"/>
              <a:t>System Performance Operational Testing (~ 6 months)</a:t>
            </a:r>
          </a:p>
          <a:p>
            <a:pPr marL="742950" lvl="1" indent="-285750">
              <a:buFont typeface="Arial"/>
              <a:buChar char="•"/>
            </a:pPr>
            <a:r>
              <a:rPr lang="en-US" sz="1800" b="1" dirty="0" smtClean="0"/>
              <a:t>Extended Validation of Products in Operations (~ 6 months)</a:t>
            </a:r>
          </a:p>
          <a:p>
            <a:pPr marL="285750" indent="-285750">
              <a:buFont typeface="Arial"/>
              <a:buChar char="•"/>
            </a:pPr>
            <a:r>
              <a:rPr lang="en-US" sz="1800" b="1" dirty="0" smtClean="0"/>
              <a:t>System Performance Operational Testing and Extended Validation would all occur at 89.5° West</a:t>
            </a:r>
          </a:p>
          <a:p>
            <a:pPr marL="285750" indent="-285750">
              <a:buFont typeface="Arial"/>
              <a:buChar char="•"/>
            </a:pPr>
            <a:r>
              <a:rPr lang="en-US" sz="1800" b="1" dirty="0" smtClean="0"/>
              <a:t>Then GOES-R would be moved to either 75° or 137° West for Operations</a:t>
            </a:r>
          </a:p>
          <a:p>
            <a:pPr marL="285750" indent="-285750">
              <a:buFont typeface="Arial"/>
              <a:buChar char="•"/>
            </a:pPr>
            <a:r>
              <a:rPr lang="en-US" sz="1800" b="1" dirty="0" smtClean="0"/>
              <a:t>Subsequent satellites in the series would be moved to an operational slot or into on-orbit storage depending upon NOAA operational needs </a:t>
            </a:r>
            <a:endParaRPr lang="en-US" sz="1800" b="1" dirty="0"/>
          </a:p>
        </p:txBody>
      </p:sp>
    </p:spTree>
    <p:extLst>
      <p:ext uri="{BB962C8B-B14F-4D97-AF65-F5344CB8AC3E}">
        <p14:creationId xmlns:p14="http://schemas.microsoft.com/office/powerpoint/2010/main" val="353229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Ground Station Support</a:t>
            </a:r>
            <a:br>
              <a:rPr lang="en-US" sz="2800" b="1" dirty="0" smtClean="0"/>
            </a:br>
            <a:r>
              <a:rPr lang="en-US" sz="2800" b="1" dirty="0" smtClean="0"/>
              <a:t>Launch, Orbit Raising and Operations</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6184"/>
              </p:ext>
            </p:extLst>
          </p:nvPr>
        </p:nvGraphicFramePr>
        <p:xfrm>
          <a:off x="457200" y="2156345"/>
          <a:ext cx="8229600" cy="3944202"/>
        </p:xfrm>
        <a:graphic>
          <a:graphicData uri="http://schemas.openxmlformats.org/drawingml/2006/table">
            <a:tbl>
              <a:tblPr firstRow="1" bandRow="1">
                <a:tableStyleId>{5C22544A-7EE6-4342-B048-85BDC9FD1C3A}</a:tableStyleId>
              </a:tblPr>
              <a:tblGrid>
                <a:gridCol w="4114800"/>
                <a:gridCol w="4114800"/>
              </a:tblGrid>
              <a:tr h="368617">
                <a:tc>
                  <a:txBody>
                    <a:bodyPr/>
                    <a:lstStyle/>
                    <a:p>
                      <a:r>
                        <a:rPr lang="en-US" dirty="0" smtClean="0"/>
                        <a:t>Ground</a:t>
                      </a:r>
                      <a:r>
                        <a:rPr lang="en-US" baseline="0" dirty="0" smtClean="0"/>
                        <a:t> Station Location</a:t>
                      </a:r>
                      <a:endParaRPr lang="en-US" dirty="0"/>
                    </a:p>
                  </a:txBody>
                  <a:tcPr/>
                </a:tc>
                <a:tc>
                  <a:txBody>
                    <a:bodyPr/>
                    <a:lstStyle/>
                    <a:p>
                      <a:r>
                        <a:rPr lang="en-US" dirty="0" smtClean="0"/>
                        <a:t>Network or Function</a:t>
                      </a:r>
                      <a:endParaRPr lang="en-US" dirty="0"/>
                    </a:p>
                  </a:txBody>
                  <a:tcPr/>
                </a:tc>
              </a:tr>
              <a:tr h="368617">
                <a:tc>
                  <a:txBody>
                    <a:bodyPr/>
                    <a:lstStyle/>
                    <a:p>
                      <a:r>
                        <a:rPr lang="en-US" dirty="0" smtClean="0"/>
                        <a:t>White Sands, New Mexico</a:t>
                      </a:r>
                      <a:endParaRPr lang="en-US" dirty="0"/>
                    </a:p>
                  </a:txBody>
                  <a:tcPr/>
                </a:tc>
                <a:tc>
                  <a:txBody>
                    <a:bodyPr/>
                    <a:lstStyle/>
                    <a:p>
                      <a:r>
                        <a:rPr lang="en-US" dirty="0" smtClean="0"/>
                        <a:t>NASA Near Earth Network</a:t>
                      </a:r>
                      <a:endParaRPr lang="en-US" dirty="0"/>
                    </a:p>
                  </a:txBody>
                  <a:tcPr/>
                </a:tc>
              </a:tr>
              <a:tr h="368617">
                <a:tc>
                  <a:txBody>
                    <a:bodyPr/>
                    <a:lstStyle/>
                    <a:p>
                      <a:r>
                        <a:rPr lang="en-US" dirty="0" smtClean="0"/>
                        <a:t>Wallops, Virginia</a:t>
                      </a:r>
                      <a:endParaRPr lang="en-US" dirty="0"/>
                    </a:p>
                  </a:txBody>
                  <a:tcPr/>
                </a:tc>
                <a:tc>
                  <a:txBody>
                    <a:bodyPr/>
                    <a:lstStyle/>
                    <a:p>
                      <a:r>
                        <a:rPr lang="en-US" dirty="0" smtClean="0"/>
                        <a:t>NASA Near Earth Network</a:t>
                      </a:r>
                    </a:p>
                  </a:txBody>
                  <a:tcPr/>
                </a:tc>
              </a:tr>
              <a:tr h="368617">
                <a:tc>
                  <a:txBody>
                    <a:bodyPr/>
                    <a:lstStyle/>
                    <a:p>
                      <a:r>
                        <a:rPr lang="en-US" dirty="0" smtClean="0"/>
                        <a:t>Singapore</a:t>
                      </a:r>
                      <a:endParaRPr lang="en-US" dirty="0"/>
                    </a:p>
                  </a:txBody>
                  <a:tcPr/>
                </a:tc>
                <a:tc>
                  <a:txBody>
                    <a:bodyPr/>
                    <a:lstStyle/>
                    <a:p>
                      <a:r>
                        <a:rPr lang="en-US" dirty="0" smtClean="0"/>
                        <a:t>NASA Near Earth Network</a:t>
                      </a:r>
                      <a:endParaRPr lang="en-US" dirty="0"/>
                    </a:p>
                  </a:txBody>
                  <a:tcPr/>
                </a:tc>
              </a:tr>
              <a:tr h="368617">
                <a:tc>
                  <a:txBody>
                    <a:bodyPr/>
                    <a:lstStyle/>
                    <a:p>
                      <a:r>
                        <a:rPr lang="en-US" dirty="0" smtClean="0"/>
                        <a:t>Santiago,</a:t>
                      </a:r>
                      <a:r>
                        <a:rPr lang="en-US" baseline="0" dirty="0" smtClean="0"/>
                        <a:t> Chile</a:t>
                      </a:r>
                      <a:endParaRPr lang="en-US" dirty="0"/>
                    </a:p>
                  </a:txBody>
                  <a:tcPr/>
                </a:tc>
                <a:tc>
                  <a:txBody>
                    <a:bodyPr/>
                    <a:lstStyle/>
                    <a:p>
                      <a:r>
                        <a:rPr lang="en-US" dirty="0" smtClean="0"/>
                        <a:t>Swedish Space Corp - Chile</a:t>
                      </a:r>
                      <a:endParaRPr lang="en-US" dirty="0"/>
                    </a:p>
                  </a:txBody>
                  <a:tcPr/>
                </a:tc>
              </a:tr>
              <a:tr h="368617">
                <a:tc>
                  <a:txBody>
                    <a:bodyPr/>
                    <a:lstStyle/>
                    <a:p>
                      <a:r>
                        <a:rPr lang="en-US" dirty="0" smtClean="0"/>
                        <a:t>Dongara, Western</a:t>
                      </a:r>
                      <a:r>
                        <a:rPr lang="en-US" baseline="0" dirty="0" smtClean="0"/>
                        <a:t> Australia</a:t>
                      </a:r>
                      <a:endParaRPr lang="en-US" dirty="0"/>
                    </a:p>
                  </a:txBody>
                  <a:tcPr/>
                </a:tc>
                <a:tc>
                  <a:txBody>
                    <a:bodyPr/>
                    <a:lstStyle/>
                    <a:p>
                      <a:r>
                        <a:rPr lang="en-US" dirty="0" smtClean="0"/>
                        <a:t>Universal Space Network</a:t>
                      </a:r>
                      <a:endParaRPr lang="en-US" dirty="0"/>
                    </a:p>
                  </a:txBody>
                  <a:tcPr/>
                </a:tc>
              </a:tr>
              <a:tr h="368617">
                <a:tc>
                  <a:txBody>
                    <a:bodyPr/>
                    <a:lstStyle/>
                    <a:p>
                      <a:r>
                        <a:rPr lang="en-US" dirty="0" smtClean="0"/>
                        <a:t>South Point, Hawaii</a:t>
                      </a:r>
                      <a:endParaRPr lang="en-US" dirty="0"/>
                    </a:p>
                  </a:txBody>
                  <a:tcPr/>
                </a:tc>
                <a:tc>
                  <a:txBody>
                    <a:bodyPr/>
                    <a:lstStyle/>
                    <a:p>
                      <a:r>
                        <a:rPr lang="en-US" dirty="0" smtClean="0"/>
                        <a:t>Universal Space Network</a:t>
                      </a:r>
                      <a:endParaRPr lang="en-US" dirty="0"/>
                    </a:p>
                  </a:txBody>
                  <a:tcPr/>
                </a:tc>
              </a:tr>
              <a:tr h="626649">
                <a:tc>
                  <a:txBody>
                    <a:bodyPr/>
                    <a:lstStyle/>
                    <a:p>
                      <a:r>
                        <a:rPr lang="en-US" dirty="0" smtClean="0"/>
                        <a:t>Hartebeesthoek, South Africa</a:t>
                      </a:r>
                      <a:endParaRPr lang="en-US" dirty="0"/>
                    </a:p>
                  </a:txBody>
                  <a:tcPr/>
                </a:tc>
                <a:tc>
                  <a:txBody>
                    <a:bodyPr/>
                    <a:lstStyle/>
                    <a:p>
                      <a:r>
                        <a:rPr lang="en-US" dirty="0" smtClean="0"/>
                        <a:t>Universal Space Network</a:t>
                      </a:r>
                    </a:p>
                    <a:p>
                      <a:endParaRPr lang="en-US" dirty="0" smtClean="0"/>
                    </a:p>
                  </a:txBody>
                  <a:tcPr/>
                </a:tc>
              </a:tr>
              <a:tr h="368617">
                <a:tc>
                  <a:txBody>
                    <a:bodyPr/>
                    <a:lstStyle/>
                    <a:p>
                      <a:r>
                        <a:rPr lang="en-US" dirty="0" smtClean="0"/>
                        <a:t>Wallops Island, Virginia (operations)</a:t>
                      </a:r>
                      <a:endParaRPr lang="en-US" dirty="0"/>
                    </a:p>
                  </a:txBody>
                  <a:tcPr/>
                </a:tc>
                <a:tc>
                  <a:txBody>
                    <a:bodyPr/>
                    <a:lstStyle/>
                    <a:p>
                      <a:r>
                        <a:rPr lang="en-US" dirty="0" smtClean="0"/>
                        <a:t>NOAA Command &amp; Data Acq. Station</a:t>
                      </a:r>
                      <a:endParaRPr lang="en-US" dirty="0"/>
                    </a:p>
                  </a:txBody>
                  <a:tcPr/>
                </a:tc>
              </a:tr>
              <a:tr h="368617">
                <a:tc>
                  <a:txBody>
                    <a:bodyPr/>
                    <a:lstStyle/>
                    <a:p>
                      <a:r>
                        <a:rPr lang="en-US" dirty="0" smtClean="0"/>
                        <a:t>Fairmont, West Virginia (operations)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NOAA Command &amp; Data Acq. Station</a:t>
                      </a:r>
                    </a:p>
                  </a:txBody>
                  <a:tcPr/>
                </a:tc>
              </a:tr>
            </a:tbl>
          </a:graphicData>
        </a:graphic>
      </p:graphicFrame>
    </p:spTree>
    <p:extLst>
      <p:ext uri="{BB962C8B-B14F-4D97-AF65-F5344CB8AC3E}">
        <p14:creationId xmlns:p14="http://schemas.microsoft.com/office/powerpoint/2010/main" val="2656651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GOES-R Downlinks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297169"/>
              </p:ext>
            </p:extLst>
          </p:nvPr>
        </p:nvGraphicFramePr>
        <p:xfrm>
          <a:off x="457198" y="2169991"/>
          <a:ext cx="8291016" cy="3930556"/>
        </p:xfrm>
        <a:graphic>
          <a:graphicData uri="http://schemas.openxmlformats.org/drawingml/2006/table">
            <a:tbl>
              <a:tblPr firstRow="1" bandRow="1">
                <a:tableStyleId>{5C22544A-7EE6-4342-B048-85BDC9FD1C3A}</a:tableStyleId>
              </a:tblPr>
              <a:tblGrid>
                <a:gridCol w="2763672"/>
                <a:gridCol w="2763672"/>
                <a:gridCol w="2763672"/>
              </a:tblGrid>
              <a:tr h="642495">
                <a:tc>
                  <a:txBody>
                    <a:bodyPr/>
                    <a:lstStyle/>
                    <a:p>
                      <a:r>
                        <a:rPr lang="en-US" dirty="0" smtClean="0"/>
                        <a:t>Center Frequency or Range (MHz)</a:t>
                      </a:r>
                      <a:endParaRPr lang="en-US" dirty="0"/>
                    </a:p>
                  </a:txBody>
                  <a:tcPr/>
                </a:tc>
                <a:tc>
                  <a:txBody>
                    <a:bodyPr/>
                    <a:lstStyle/>
                    <a:p>
                      <a:r>
                        <a:rPr lang="en-US" dirty="0" smtClean="0"/>
                        <a:t>Name</a:t>
                      </a:r>
                      <a:endParaRPr lang="en-US" dirty="0"/>
                    </a:p>
                  </a:txBody>
                  <a:tcPr/>
                </a:tc>
                <a:tc>
                  <a:txBody>
                    <a:bodyPr/>
                    <a:lstStyle/>
                    <a:p>
                      <a:r>
                        <a:rPr lang="en-US" dirty="0" smtClean="0"/>
                        <a:t>Function</a:t>
                      </a:r>
                      <a:endParaRPr lang="en-US" dirty="0"/>
                    </a:p>
                  </a:txBody>
                  <a:tcPr/>
                </a:tc>
              </a:tr>
              <a:tr h="377938">
                <a:tc>
                  <a:txBody>
                    <a:bodyPr/>
                    <a:lstStyle/>
                    <a:p>
                      <a:r>
                        <a:rPr lang="en-US" dirty="0" smtClean="0"/>
                        <a:t>468.775 - 468.825</a:t>
                      </a:r>
                      <a:endParaRPr lang="en-US" dirty="0"/>
                    </a:p>
                  </a:txBody>
                  <a:tcPr/>
                </a:tc>
                <a:tc>
                  <a:txBody>
                    <a:bodyPr/>
                    <a:lstStyle/>
                    <a:p>
                      <a:r>
                        <a:rPr lang="en-US" dirty="0" smtClean="0"/>
                        <a:t>DCS</a:t>
                      </a:r>
                      <a:endParaRPr lang="en-US" dirty="0"/>
                    </a:p>
                  </a:txBody>
                  <a:tcPr/>
                </a:tc>
                <a:tc>
                  <a:txBody>
                    <a:bodyPr/>
                    <a:lstStyle/>
                    <a:p>
                      <a:r>
                        <a:rPr lang="en-US" dirty="0" smtClean="0"/>
                        <a:t>DCS Command Relay</a:t>
                      </a:r>
                      <a:endParaRPr lang="en-US" dirty="0"/>
                    </a:p>
                  </a:txBody>
                  <a:tcPr/>
                </a:tc>
              </a:tr>
              <a:tr h="377938">
                <a:tc>
                  <a:txBody>
                    <a:bodyPr/>
                    <a:lstStyle/>
                    <a:p>
                      <a:r>
                        <a:rPr lang="en-US" dirty="0" smtClean="0"/>
                        <a:t>1544.440</a:t>
                      </a:r>
                      <a:endParaRPr lang="en-US" dirty="0"/>
                    </a:p>
                  </a:txBody>
                  <a:tcPr/>
                </a:tc>
                <a:tc>
                  <a:txBody>
                    <a:bodyPr/>
                    <a:lstStyle/>
                    <a:p>
                      <a:r>
                        <a:rPr lang="en-US" dirty="0" smtClean="0"/>
                        <a:t>SAR</a:t>
                      </a:r>
                      <a:endParaRPr lang="en-US" dirty="0"/>
                    </a:p>
                  </a:txBody>
                  <a:tcPr/>
                </a:tc>
                <a:tc>
                  <a:txBody>
                    <a:bodyPr/>
                    <a:lstStyle/>
                    <a:p>
                      <a:r>
                        <a:rPr lang="en-US" dirty="0" smtClean="0"/>
                        <a:t>Search &amp; Rescue</a:t>
                      </a:r>
                      <a:endParaRPr lang="en-US" dirty="0"/>
                    </a:p>
                  </a:txBody>
                  <a:tcPr/>
                </a:tc>
              </a:tr>
              <a:tr h="377938">
                <a:tc>
                  <a:txBody>
                    <a:bodyPr/>
                    <a:lstStyle/>
                    <a:p>
                      <a:r>
                        <a:rPr lang="en-US" dirty="0" smtClean="0"/>
                        <a:t>1679.7 – 1680.4</a:t>
                      </a:r>
                      <a:endParaRPr lang="en-US" dirty="0"/>
                    </a:p>
                  </a:txBody>
                  <a:tcPr/>
                </a:tc>
                <a:tc>
                  <a:txBody>
                    <a:bodyPr/>
                    <a:lstStyle/>
                    <a:p>
                      <a:r>
                        <a:rPr lang="en-US" dirty="0" smtClean="0"/>
                        <a:t>DCPR</a:t>
                      </a:r>
                      <a:endParaRPr lang="en-US" dirty="0"/>
                    </a:p>
                  </a:txBody>
                  <a:tcPr/>
                </a:tc>
                <a:tc>
                  <a:txBody>
                    <a:bodyPr/>
                    <a:lstStyle/>
                    <a:p>
                      <a:r>
                        <a:rPr lang="en-US" dirty="0" smtClean="0"/>
                        <a:t>DCS Platform Data</a:t>
                      </a:r>
                      <a:endParaRPr lang="en-US" dirty="0"/>
                    </a:p>
                  </a:txBody>
                  <a:tcPr/>
                </a:tc>
              </a:tr>
              <a:tr h="377938">
                <a:tc>
                  <a:txBody>
                    <a:bodyPr/>
                    <a:lstStyle/>
                    <a:p>
                      <a:r>
                        <a:rPr lang="en-US" dirty="0" smtClean="0"/>
                        <a:t>1686.6 </a:t>
                      </a:r>
                      <a:endParaRPr lang="en-US" dirty="0"/>
                    </a:p>
                  </a:txBody>
                  <a:tcPr/>
                </a:tc>
                <a:tc>
                  <a:txBody>
                    <a:bodyPr/>
                    <a:lstStyle/>
                    <a:p>
                      <a:r>
                        <a:rPr lang="en-US" dirty="0" smtClean="0"/>
                        <a:t>GRB</a:t>
                      </a:r>
                      <a:endParaRPr lang="en-US" dirty="0"/>
                    </a:p>
                  </a:txBody>
                  <a:tcPr/>
                </a:tc>
                <a:tc>
                  <a:txBody>
                    <a:bodyPr/>
                    <a:lstStyle/>
                    <a:p>
                      <a:r>
                        <a:rPr lang="en-US" dirty="0" smtClean="0"/>
                        <a:t>Calibrated Science Data</a:t>
                      </a:r>
                      <a:endParaRPr lang="en-US" dirty="0"/>
                    </a:p>
                  </a:txBody>
                  <a:tcPr/>
                </a:tc>
              </a:tr>
              <a:tr h="377938">
                <a:tc>
                  <a:txBody>
                    <a:bodyPr/>
                    <a:lstStyle/>
                    <a:p>
                      <a:r>
                        <a:rPr lang="en-US" dirty="0" smtClean="0"/>
                        <a:t>1693.0</a:t>
                      </a:r>
                      <a:endParaRPr lang="en-US" dirty="0"/>
                    </a:p>
                  </a:txBody>
                  <a:tcPr/>
                </a:tc>
                <a:tc>
                  <a:txBody>
                    <a:bodyPr/>
                    <a:lstStyle/>
                    <a:p>
                      <a:r>
                        <a:rPr lang="en-US" dirty="0" smtClean="0"/>
                        <a:t>Housekeeping TM</a:t>
                      </a:r>
                      <a:endParaRPr lang="en-US" dirty="0"/>
                    </a:p>
                  </a:txBody>
                  <a:tcPr/>
                </a:tc>
                <a:tc>
                  <a:txBody>
                    <a:bodyPr/>
                    <a:lstStyle/>
                    <a:p>
                      <a:r>
                        <a:rPr lang="en-US" dirty="0" smtClean="0"/>
                        <a:t>TM</a:t>
                      </a:r>
                      <a:endParaRPr lang="en-US" dirty="0"/>
                    </a:p>
                  </a:txBody>
                  <a:tcPr/>
                </a:tc>
              </a:tr>
              <a:tr h="642495">
                <a:tc>
                  <a:txBody>
                    <a:bodyPr/>
                    <a:lstStyle/>
                    <a:p>
                      <a:r>
                        <a:rPr lang="en-US" dirty="0" smtClean="0"/>
                        <a:t>1694.1</a:t>
                      </a:r>
                      <a:endParaRPr lang="en-US" dirty="0"/>
                    </a:p>
                  </a:txBody>
                  <a:tcPr/>
                </a:tc>
                <a:tc>
                  <a:txBody>
                    <a:bodyPr/>
                    <a:lstStyle/>
                    <a:p>
                      <a:r>
                        <a:rPr lang="en-US" dirty="0" smtClean="0"/>
                        <a:t>HRIT/EMWIN</a:t>
                      </a:r>
                      <a:endParaRPr lang="en-US" dirty="0"/>
                    </a:p>
                  </a:txBody>
                  <a:tcPr/>
                </a:tc>
                <a:tc>
                  <a:txBody>
                    <a:bodyPr/>
                    <a:lstStyle/>
                    <a:p>
                      <a:r>
                        <a:rPr lang="en-US" dirty="0" smtClean="0"/>
                        <a:t>Emergency Warning &amp; Reduced Data Transmission</a:t>
                      </a:r>
                      <a:endParaRPr lang="en-US" dirty="0"/>
                    </a:p>
                  </a:txBody>
                  <a:tcPr/>
                </a:tc>
              </a:tr>
              <a:tr h="377938">
                <a:tc>
                  <a:txBody>
                    <a:bodyPr/>
                    <a:lstStyle/>
                    <a:p>
                      <a:r>
                        <a:rPr lang="en-US" dirty="0" smtClean="0"/>
                        <a:t>2211.04</a:t>
                      </a:r>
                      <a:endParaRPr lang="en-US" dirty="0"/>
                    </a:p>
                  </a:txBody>
                  <a:tcPr/>
                </a:tc>
                <a:tc>
                  <a:txBody>
                    <a:bodyPr/>
                    <a:lstStyle/>
                    <a:p>
                      <a:r>
                        <a:rPr lang="en-US" dirty="0" smtClean="0"/>
                        <a:t>TM &amp; Ranging</a:t>
                      </a:r>
                      <a:endParaRPr lang="en-US" dirty="0"/>
                    </a:p>
                  </a:txBody>
                  <a:tcPr/>
                </a:tc>
                <a:tc>
                  <a:txBody>
                    <a:bodyPr/>
                    <a:lstStyle/>
                    <a:p>
                      <a:r>
                        <a:rPr lang="en-US" dirty="0" smtClean="0"/>
                        <a:t>TM &amp; Ranging</a:t>
                      </a:r>
                      <a:endParaRPr lang="en-US" dirty="0"/>
                    </a:p>
                  </a:txBody>
                  <a:tcPr/>
                </a:tc>
              </a:tr>
              <a:tr h="377938">
                <a:tc>
                  <a:txBody>
                    <a:bodyPr/>
                    <a:lstStyle/>
                    <a:p>
                      <a:r>
                        <a:rPr lang="en-US" dirty="0" smtClean="0"/>
                        <a:t>8220</a:t>
                      </a:r>
                      <a:endParaRPr lang="en-US" dirty="0"/>
                    </a:p>
                  </a:txBody>
                  <a:tcPr/>
                </a:tc>
                <a:tc>
                  <a:txBody>
                    <a:bodyPr/>
                    <a:lstStyle/>
                    <a:p>
                      <a:r>
                        <a:rPr lang="en-US" dirty="0" smtClean="0"/>
                        <a:t>Raw Data Downlink</a:t>
                      </a:r>
                      <a:endParaRPr lang="en-US" dirty="0"/>
                    </a:p>
                  </a:txBody>
                  <a:tcPr/>
                </a:tc>
                <a:tc>
                  <a:txBody>
                    <a:bodyPr/>
                    <a:lstStyle/>
                    <a:p>
                      <a:r>
                        <a:rPr lang="en-US" dirty="0" smtClean="0"/>
                        <a:t>Uncalibrated science data</a:t>
                      </a:r>
                      <a:endParaRPr lang="en-US" dirty="0"/>
                    </a:p>
                  </a:txBody>
                  <a:tcPr/>
                </a:tc>
              </a:tr>
            </a:tbl>
          </a:graphicData>
        </a:graphic>
      </p:graphicFrame>
    </p:spTree>
    <p:extLst>
      <p:ext uri="{BB962C8B-B14F-4D97-AF65-F5344CB8AC3E}">
        <p14:creationId xmlns:p14="http://schemas.microsoft.com/office/powerpoint/2010/main" val="119766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GOES-R Uplinks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2807446"/>
              </p:ext>
            </p:extLst>
          </p:nvPr>
        </p:nvGraphicFramePr>
        <p:xfrm>
          <a:off x="470848" y="1869747"/>
          <a:ext cx="8229600" cy="3985142"/>
        </p:xfrm>
        <a:graphic>
          <a:graphicData uri="http://schemas.openxmlformats.org/drawingml/2006/table">
            <a:tbl>
              <a:tblPr firstRow="1" bandRow="1">
                <a:tableStyleId>{5C22544A-7EE6-4342-B048-85BDC9FD1C3A}</a:tableStyleId>
              </a:tblPr>
              <a:tblGrid>
                <a:gridCol w="2743200"/>
                <a:gridCol w="2743200"/>
                <a:gridCol w="2743200"/>
              </a:tblGrid>
              <a:tr h="720718">
                <a:tc>
                  <a:txBody>
                    <a:bodyPr/>
                    <a:lstStyle/>
                    <a:p>
                      <a:r>
                        <a:rPr lang="en-US" dirty="0" smtClean="0"/>
                        <a:t>Center Frequency or Range (MHz)</a:t>
                      </a:r>
                      <a:endParaRPr lang="en-US" dirty="0"/>
                    </a:p>
                  </a:txBody>
                  <a:tcPr/>
                </a:tc>
                <a:tc>
                  <a:txBody>
                    <a:bodyPr/>
                    <a:lstStyle/>
                    <a:p>
                      <a:r>
                        <a:rPr lang="en-US" dirty="0" smtClean="0"/>
                        <a:t>Name</a:t>
                      </a:r>
                      <a:endParaRPr lang="en-US" dirty="0"/>
                    </a:p>
                  </a:txBody>
                  <a:tcPr/>
                </a:tc>
                <a:tc>
                  <a:txBody>
                    <a:bodyPr/>
                    <a:lstStyle/>
                    <a:p>
                      <a:r>
                        <a:rPr lang="en-US" dirty="0" smtClean="0"/>
                        <a:t>Function</a:t>
                      </a:r>
                      <a:endParaRPr lang="en-US" dirty="0"/>
                    </a:p>
                  </a:txBody>
                  <a:tcPr/>
                </a:tc>
              </a:tr>
              <a:tr h="423951">
                <a:tc>
                  <a:txBody>
                    <a:bodyPr/>
                    <a:lstStyle/>
                    <a:p>
                      <a:r>
                        <a:rPr lang="en-US" dirty="0" smtClean="0"/>
                        <a:t>401.7 – 402.4</a:t>
                      </a:r>
                      <a:endParaRPr lang="en-US" dirty="0"/>
                    </a:p>
                  </a:txBody>
                  <a:tcPr/>
                </a:tc>
                <a:tc>
                  <a:txBody>
                    <a:bodyPr/>
                    <a:lstStyle/>
                    <a:p>
                      <a:r>
                        <a:rPr lang="en-US" dirty="0" smtClean="0"/>
                        <a:t>DCPR</a:t>
                      </a:r>
                      <a:endParaRPr lang="en-US" dirty="0"/>
                    </a:p>
                  </a:txBody>
                  <a:tcPr/>
                </a:tc>
                <a:tc>
                  <a:txBody>
                    <a:bodyPr/>
                    <a:lstStyle/>
                    <a:p>
                      <a:r>
                        <a:rPr lang="en-US" dirty="0" smtClean="0"/>
                        <a:t>Terrestrial Sensor Uplinks</a:t>
                      </a:r>
                      <a:endParaRPr lang="en-US" dirty="0"/>
                    </a:p>
                  </a:txBody>
                  <a:tcPr/>
                </a:tc>
              </a:tr>
              <a:tr h="423951">
                <a:tc>
                  <a:txBody>
                    <a:bodyPr/>
                    <a:lstStyle/>
                    <a:p>
                      <a:r>
                        <a:rPr lang="en-US" dirty="0" smtClean="0"/>
                        <a:t>406.05</a:t>
                      </a:r>
                      <a:endParaRPr lang="en-US" dirty="0"/>
                    </a:p>
                  </a:txBody>
                  <a:tcPr/>
                </a:tc>
                <a:tc>
                  <a:txBody>
                    <a:bodyPr/>
                    <a:lstStyle/>
                    <a:p>
                      <a:r>
                        <a:rPr lang="en-US" dirty="0" smtClean="0"/>
                        <a:t>SAR</a:t>
                      </a:r>
                      <a:endParaRPr lang="en-US" dirty="0"/>
                    </a:p>
                  </a:txBody>
                  <a:tcPr/>
                </a:tc>
                <a:tc>
                  <a:txBody>
                    <a:bodyPr/>
                    <a:lstStyle/>
                    <a:p>
                      <a:r>
                        <a:rPr lang="en-US" dirty="0" smtClean="0"/>
                        <a:t>Search &amp; Rescue</a:t>
                      </a:r>
                      <a:endParaRPr lang="en-US" dirty="0"/>
                    </a:p>
                  </a:txBody>
                  <a:tcPr/>
                </a:tc>
              </a:tr>
              <a:tr h="720718">
                <a:tc>
                  <a:txBody>
                    <a:bodyPr/>
                    <a:lstStyle/>
                    <a:p>
                      <a:r>
                        <a:rPr lang="en-US" dirty="0" smtClean="0"/>
                        <a:t>2027.1</a:t>
                      </a:r>
                      <a:endParaRPr lang="en-US" dirty="0"/>
                    </a:p>
                  </a:txBody>
                  <a:tcPr/>
                </a:tc>
                <a:tc>
                  <a:txBody>
                    <a:bodyPr/>
                    <a:lstStyle/>
                    <a:p>
                      <a:r>
                        <a:rPr lang="en-US" dirty="0" smtClean="0"/>
                        <a:t>HRIT/EMWIN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Emergency Warning &amp; Reduced Data Transmission</a:t>
                      </a:r>
                    </a:p>
                  </a:txBody>
                  <a:tcPr/>
                </a:tc>
              </a:tr>
              <a:tr h="423951">
                <a:tc>
                  <a:txBody>
                    <a:bodyPr/>
                    <a:lstStyle/>
                    <a:p>
                      <a:r>
                        <a:rPr lang="en-US" dirty="0" smtClean="0"/>
                        <a:t>2032.775 – 2032.825</a:t>
                      </a:r>
                      <a:endParaRPr lang="en-US" dirty="0"/>
                    </a:p>
                  </a:txBody>
                  <a:tcPr/>
                </a:tc>
                <a:tc>
                  <a:txBody>
                    <a:bodyPr/>
                    <a:lstStyle/>
                    <a:p>
                      <a:r>
                        <a:rPr lang="en-US" dirty="0" smtClean="0"/>
                        <a:t>DCPC</a:t>
                      </a:r>
                      <a:endParaRPr lang="en-US" dirty="0"/>
                    </a:p>
                  </a:txBody>
                  <a:tcPr/>
                </a:tc>
                <a:tc>
                  <a:txBody>
                    <a:bodyPr/>
                    <a:lstStyle/>
                    <a:p>
                      <a:r>
                        <a:rPr lang="en-US" dirty="0" smtClean="0"/>
                        <a:t>Platform Command Uplink</a:t>
                      </a:r>
                      <a:endParaRPr lang="en-US" dirty="0"/>
                    </a:p>
                  </a:txBody>
                  <a:tcPr/>
                </a:tc>
              </a:tr>
              <a:tr h="423951">
                <a:tc>
                  <a:txBody>
                    <a:bodyPr/>
                    <a:lstStyle/>
                    <a:p>
                      <a:r>
                        <a:rPr lang="en-US" dirty="0" smtClean="0"/>
                        <a:t>2034.2</a:t>
                      </a:r>
                      <a:endParaRPr lang="en-US" dirty="0"/>
                    </a:p>
                  </a:txBody>
                  <a:tcPr/>
                </a:tc>
                <a:tc>
                  <a:txBody>
                    <a:bodyPr/>
                    <a:lstStyle/>
                    <a:p>
                      <a:r>
                        <a:rPr lang="en-US" dirty="0" smtClean="0"/>
                        <a:t>Command</a:t>
                      </a:r>
                      <a:endParaRPr lang="en-US" dirty="0"/>
                    </a:p>
                  </a:txBody>
                  <a:tcPr/>
                </a:tc>
                <a:tc>
                  <a:txBody>
                    <a:bodyPr/>
                    <a:lstStyle/>
                    <a:p>
                      <a:r>
                        <a:rPr lang="en-US" dirty="0" smtClean="0"/>
                        <a:t>Spacecraft</a:t>
                      </a:r>
                      <a:r>
                        <a:rPr lang="en-US" baseline="0" dirty="0" smtClean="0"/>
                        <a:t> Command</a:t>
                      </a:r>
                      <a:endParaRPr lang="en-US" dirty="0"/>
                    </a:p>
                  </a:txBody>
                  <a:tcPr/>
                </a:tc>
              </a:tr>
              <a:tr h="423951">
                <a:tc>
                  <a:txBody>
                    <a:bodyPr/>
                    <a:lstStyle/>
                    <a:p>
                      <a:r>
                        <a:rPr lang="en-US" dirty="0" smtClean="0"/>
                        <a:t>2036.0</a:t>
                      </a:r>
                      <a:endParaRPr lang="en-US" dirty="0"/>
                    </a:p>
                  </a:txBody>
                  <a:tcPr/>
                </a:tc>
                <a:tc>
                  <a:txBody>
                    <a:bodyPr/>
                    <a:lstStyle/>
                    <a:p>
                      <a:r>
                        <a:rPr lang="en-US" dirty="0" smtClean="0"/>
                        <a:t>Command &amp; Ranging</a:t>
                      </a:r>
                      <a:endParaRPr lang="en-US" dirty="0"/>
                    </a:p>
                  </a:txBody>
                  <a:tcPr/>
                </a:tc>
                <a:tc>
                  <a:txBody>
                    <a:bodyPr/>
                    <a:lstStyle/>
                    <a:p>
                      <a:r>
                        <a:rPr lang="en-US" dirty="0" smtClean="0"/>
                        <a:t>Command &amp; Ranging</a:t>
                      </a:r>
                      <a:endParaRPr lang="en-US" dirty="0"/>
                    </a:p>
                  </a:txBody>
                  <a:tcPr/>
                </a:tc>
              </a:tr>
              <a:tr h="423951">
                <a:tc>
                  <a:txBody>
                    <a:bodyPr/>
                    <a:lstStyle/>
                    <a:p>
                      <a:r>
                        <a:rPr lang="en-US" dirty="0" smtClean="0"/>
                        <a:t>7216.6</a:t>
                      </a:r>
                      <a:endParaRPr lang="en-US" dirty="0"/>
                    </a:p>
                  </a:txBody>
                  <a:tcPr/>
                </a:tc>
                <a:tc>
                  <a:txBody>
                    <a:bodyPr/>
                    <a:lstStyle/>
                    <a:p>
                      <a:r>
                        <a:rPr lang="en-US" dirty="0" smtClean="0"/>
                        <a:t>GRB</a:t>
                      </a:r>
                      <a:endParaRPr lang="en-US" dirty="0"/>
                    </a:p>
                  </a:txBody>
                  <a:tcPr/>
                </a:tc>
                <a:tc>
                  <a:txBody>
                    <a:bodyPr/>
                    <a:lstStyle/>
                    <a:p>
                      <a:r>
                        <a:rPr lang="en-US" dirty="0" smtClean="0"/>
                        <a:t>Calibrated Science Data</a:t>
                      </a:r>
                      <a:endParaRPr lang="en-US" dirty="0"/>
                    </a:p>
                  </a:txBody>
                  <a:tcPr/>
                </a:tc>
              </a:tr>
            </a:tbl>
          </a:graphicData>
        </a:graphic>
      </p:graphicFrame>
    </p:spTree>
    <p:extLst>
      <p:ext uri="{BB962C8B-B14F-4D97-AF65-F5344CB8AC3E}">
        <p14:creationId xmlns:p14="http://schemas.microsoft.com/office/powerpoint/2010/main" val="3051563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C NOAA Templat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3658</Words>
  <Application>Microsoft Office PowerPoint</Application>
  <PresentationFormat>On-screen Show (4:3)</PresentationFormat>
  <Paragraphs>559</Paragraphs>
  <Slides>30</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Arial Black</vt:lpstr>
      <vt:lpstr>Calibri</vt:lpstr>
      <vt:lpstr>Courier New</vt:lpstr>
      <vt:lpstr>Franklin Gothic Demi</vt:lpstr>
      <vt:lpstr>Tahoma</vt:lpstr>
      <vt:lpstr>Times New Roman</vt:lpstr>
      <vt:lpstr>Wingdings</vt:lpstr>
      <vt:lpstr>1_Default Design</vt:lpstr>
      <vt:lpstr>DOC NOAA Template</vt:lpstr>
      <vt:lpstr>PowerPoint Presentation</vt:lpstr>
      <vt:lpstr>OUTLINE</vt:lpstr>
      <vt:lpstr>NOAA Spectrum Use</vt:lpstr>
      <vt:lpstr>GOES-R Launch Schedule</vt:lpstr>
      <vt:lpstr>GOES-R Fleet Configuration</vt:lpstr>
      <vt:lpstr>GOES-R Checkout &amp; Extended Operations</vt:lpstr>
      <vt:lpstr>Ground Station Support Launch, Orbit Raising and Operations</vt:lpstr>
      <vt:lpstr>GOES-R Downlinks</vt:lpstr>
      <vt:lpstr>GOES-R Uplinks</vt:lpstr>
      <vt:lpstr>NOAA’s L-Band Spectrum Use</vt:lpstr>
      <vt:lpstr>1695-1710 MHz  Spectrum Auction</vt:lpstr>
      <vt:lpstr>GOES-R Broadcast Architecture </vt:lpstr>
      <vt:lpstr>Potential Impact of 1675-1695 MHz Sharing with Mobile Broadband</vt:lpstr>
      <vt:lpstr>Potential Impact of 1675-1695 MHz Sharing with Mobile Broadband</vt:lpstr>
      <vt:lpstr>Potentially Impacted  Federal Users</vt:lpstr>
      <vt:lpstr>Potentially Impacted  Non-Federal Users</vt:lpstr>
      <vt:lpstr>PowerPoint Presentation</vt:lpstr>
      <vt:lpstr>Passive bands 60 GHz to 200 GHz</vt:lpstr>
      <vt:lpstr>PowerPoint Presentation</vt:lpstr>
      <vt:lpstr>PowerPoint Presentation</vt:lpstr>
      <vt:lpstr>Agenda Item 1.2  - 400 MHz Protection Limits </vt:lpstr>
      <vt:lpstr>Agenda Item 1.3 – 460 – 470 MHz Upgrade </vt:lpstr>
      <vt:lpstr>Agenda Item 1.5 – Earth Stations In Motion (ESIM) </vt:lpstr>
      <vt:lpstr>Agenda Item 1.6 – Non-GSO in  Passive Bands </vt:lpstr>
      <vt:lpstr>Agenda Item 1.7 – Small SATS TT&amp;C </vt:lpstr>
      <vt:lpstr>Agenda Item 1.13 - IMT  Above 6 GHz </vt:lpstr>
      <vt:lpstr>Agenda Item 1.14 - HAPS </vt:lpstr>
      <vt:lpstr>Agenda Item 1.16 – WLAN/RLAN </vt:lpstr>
      <vt:lpstr>Agenda Item 9.1.9 – FSS Passive  51/52 GHz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Walker, Linda</cp:lastModifiedBy>
  <cp:revision>116</cp:revision>
  <cp:lastPrinted>2015-04-06T13:55:32Z</cp:lastPrinted>
  <dcterms:modified xsi:type="dcterms:W3CDTF">2016-05-19T12:03:56Z</dcterms:modified>
</cp:coreProperties>
</file>