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257" r:id="rId3"/>
    <p:sldId id="258" r:id="rId4"/>
    <p:sldId id="261" r:id="rId5"/>
    <p:sldId id="262" r:id="rId6"/>
    <p:sldId id="263" r:id="rId7"/>
    <p:sldId id="264" r:id="rId8"/>
    <p:sldId id="260" r:id="rId9"/>
    <p:sldId id="265" r:id="rId10"/>
    <p:sldId id="266" r:id="rId11"/>
    <p:sldId id="267" r:id="rId12"/>
    <p:sldId id="269" r:id="rId13"/>
    <p:sldId id="270" r:id="rId14"/>
    <p:sldId id="271" r:id="rId15"/>
    <p:sldId id="272" r:id="rId16"/>
    <p:sldId id="274" r:id="rId17"/>
    <p:sldId id="275" r:id="rId18"/>
    <p:sldId id="277" r:id="rId19"/>
    <p:sldId id="278" r:id="rId20"/>
    <p:sldId id="279" r:id="rId21"/>
    <p:sldId id="280" r:id="rId22"/>
    <p:sldId id="281" r:id="rId23"/>
    <p:sldId id="276" r:id="rId24"/>
    <p:sldId id="282" r:id="rId25"/>
    <p:sldId id="283" r:id="rId26"/>
    <p:sldId id="268" r:id="rId27"/>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05CD52-634E-4DB3-9750-BC8616098F15}" type="datetimeFigureOut">
              <a:rPr lang="en-US" smtClean="0"/>
              <a:t>5/19/2016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43DF58-8E8C-4497-A566-7DED4D76411E}" type="slidenum">
              <a:rPr lang="en-US" smtClean="0"/>
              <a:t>‹#›</a:t>
            </a:fld>
            <a:endParaRPr lang="en-US"/>
          </a:p>
        </p:txBody>
      </p:sp>
    </p:spTree>
    <p:extLst>
      <p:ext uri="{BB962C8B-B14F-4D97-AF65-F5344CB8AC3E}">
        <p14:creationId xmlns:p14="http://schemas.microsoft.com/office/powerpoint/2010/main" val="3144969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6BF61A-DA5D-44D0-9D12-79C6EF1DBADA}" type="datetime1">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A7AB8-C288-4B6D-983D-9C88E091BD8F}" type="slidenum">
              <a:rPr lang="en-US" smtClean="0"/>
              <a:t>‹#›</a:t>
            </a:fld>
            <a:endParaRPr lang="en-US"/>
          </a:p>
        </p:txBody>
      </p:sp>
      <p:pic>
        <p:nvPicPr>
          <p:cNvPr id="7" name="Picture 6" descr="PPT6_Cover_100DPI.png"/>
          <p:cNvPicPr>
            <a:picLocks noChangeAspect="1"/>
          </p:cNvPicPr>
          <p:nvPr userDrawn="1"/>
        </p:nvPicPr>
        <p:blipFill>
          <a:blip r:embed="rId2"/>
          <a:srcRect/>
          <a:stretch>
            <a:fillRect/>
          </a:stretch>
        </p:blipFill>
        <p:spPr>
          <a:xfrm>
            <a:off x="1" y="0"/>
            <a:ext cx="9144000" cy="6858000"/>
          </a:xfrm>
          <a:prstGeom prst="rect">
            <a:avLst/>
          </a:prstGeom>
        </p:spPr>
      </p:pic>
    </p:spTree>
    <p:extLst>
      <p:ext uri="{BB962C8B-B14F-4D97-AF65-F5344CB8AC3E}">
        <p14:creationId xmlns:p14="http://schemas.microsoft.com/office/powerpoint/2010/main" val="3597528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F8B79A-129E-43CF-A59B-5980EF33513C}" type="datetime1">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A7AB8-C288-4B6D-983D-9C88E091BD8F}" type="slidenum">
              <a:rPr lang="en-US" smtClean="0"/>
              <a:t>‹#›</a:t>
            </a:fld>
            <a:endParaRPr lang="en-US"/>
          </a:p>
        </p:txBody>
      </p:sp>
    </p:spTree>
    <p:extLst>
      <p:ext uri="{BB962C8B-B14F-4D97-AF65-F5344CB8AC3E}">
        <p14:creationId xmlns:p14="http://schemas.microsoft.com/office/powerpoint/2010/main" val="171398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95400"/>
            <a:ext cx="2057400" cy="4830763"/>
          </a:xfrm>
        </p:spPr>
        <p:txBody>
          <a:bodyPr vert="eaVert"/>
          <a:lstStyle>
            <a:lvl1pPr>
              <a:defRPr>
                <a:solidFill>
                  <a:schemeClr val="tx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95400"/>
            <a:ext cx="6019800" cy="4830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B4AC3E-04E1-459D-B680-3E803F8557C0}" type="datetime1">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A7AB8-C288-4B6D-983D-9C88E091BD8F}" type="slidenum">
              <a:rPr lang="en-US" smtClean="0"/>
              <a:t>‹#›</a:t>
            </a:fld>
            <a:endParaRPr lang="en-US"/>
          </a:p>
        </p:txBody>
      </p:sp>
    </p:spTree>
    <p:extLst>
      <p:ext uri="{BB962C8B-B14F-4D97-AF65-F5344CB8AC3E}">
        <p14:creationId xmlns:p14="http://schemas.microsoft.com/office/powerpoint/2010/main" val="201092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F631CF-A268-4C93-BE9B-EC2738AB33DD}" type="datetime1">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A7AB8-C288-4B6D-983D-9C88E091BD8F}" type="slidenum">
              <a:rPr lang="en-US" smtClean="0"/>
              <a:t>‹#›</a:t>
            </a:fld>
            <a:endParaRPr lang="en-US"/>
          </a:p>
        </p:txBody>
      </p:sp>
    </p:spTree>
    <p:extLst>
      <p:ext uri="{BB962C8B-B14F-4D97-AF65-F5344CB8AC3E}">
        <p14:creationId xmlns:p14="http://schemas.microsoft.com/office/powerpoint/2010/main" val="3079391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38600"/>
            <a:ext cx="7772400" cy="1362075"/>
          </a:xfrm>
        </p:spPr>
        <p:txBody>
          <a:bodyPr anchor="t"/>
          <a:lstStyle>
            <a:lvl1pPr algn="l">
              <a:defRPr sz="4000" b="1" cap="all">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514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B816F-1D58-4062-9A4A-4D7EA9926897}" type="datetime1">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A7AB8-C288-4B6D-983D-9C88E091BD8F}" type="slidenum">
              <a:rPr lang="en-US" smtClean="0"/>
              <a:t>‹#›</a:t>
            </a:fld>
            <a:endParaRPr lang="en-US"/>
          </a:p>
        </p:txBody>
      </p:sp>
    </p:spTree>
    <p:extLst>
      <p:ext uri="{BB962C8B-B14F-4D97-AF65-F5344CB8AC3E}">
        <p14:creationId xmlns:p14="http://schemas.microsoft.com/office/powerpoint/2010/main" val="1645302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E9F3C7-2F35-4EB3-8656-D9D90DE24C41}" type="datetime1">
              <a:rPr lang="en-US" smtClean="0"/>
              <a:t>5/19/2016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A7AB8-C288-4B6D-983D-9C88E091BD8F}" type="slidenum">
              <a:rPr lang="en-US" smtClean="0"/>
              <a:t>‹#›</a:t>
            </a:fld>
            <a:endParaRPr lang="en-US"/>
          </a:p>
        </p:txBody>
      </p:sp>
    </p:spTree>
    <p:extLst>
      <p:ext uri="{BB962C8B-B14F-4D97-AF65-F5344CB8AC3E}">
        <p14:creationId xmlns:p14="http://schemas.microsoft.com/office/powerpoint/2010/main" val="1312128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C4BAC7-524B-4C52-B8DF-8DCE34ED128A}" type="datetime1">
              <a:rPr lang="en-US" smtClean="0"/>
              <a:t>5/19/2016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9A7AB8-C288-4B6D-983D-9C88E091BD8F}" type="slidenum">
              <a:rPr lang="en-US" smtClean="0"/>
              <a:t>‹#›</a:t>
            </a:fld>
            <a:endParaRPr lang="en-US"/>
          </a:p>
        </p:txBody>
      </p:sp>
    </p:spTree>
    <p:extLst>
      <p:ext uri="{BB962C8B-B14F-4D97-AF65-F5344CB8AC3E}">
        <p14:creationId xmlns:p14="http://schemas.microsoft.com/office/powerpoint/2010/main" val="582440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F8DADD-B408-4ABB-A48B-A38C900EC337}" type="datetime1">
              <a:rPr lang="en-US" smtClean="0"/>
              <a:t>5/19/2016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9A7AB8-C288-4B6D-983D-9C88E091BD8F}" type="slidenum">
              <a:rPr lang="en-US" smtClean="0"/>
              <a:t>‹#›</a:t>
            </a:fld>
            <a:endParaRPr lang="en-US"/>
          </a:p>
        </p:txBody>
      </p:sp>
    </p:spTree>
    <p:extLst>
      <p:ext uri="{BB962C8B-B14F-4D97-AF65-F5344CB8AC3E}">
        <p14:creationId xmlns:p14="http://schemas.microsoft.com/office/powerpoint/2010/main" val="181937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06E84-D257-4BF1-A73B-CD21C960745F}" type="datetime1">
              <a:rPr lang="en-US" smtClean="0"/>
              <a:t>5/19/2016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9A7AB8-C288-4B6D-983D-9C88E091BD8F}" type="slidenum">
              <a:rPr lang="en-US" smtClean="0"/>
              <a:t>‹#›</a:t>
            </a:fld>
            <a:endParaRPr lang="en-US"/>
          </a:p>
        </p:txBody>
      </p:sp>
    </p:spTree>
    <p:extLst>
      <p:ext uri="{BB962C8B-B14F-4D97-AF65-F5344CB8AC3E}">
        <p14:creationId xmlns:p14="http://schemas.microsoft.com/office/powerpoint/2010/main" val="2836767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6887" y="1295400"/>
            <a:ext cx="3008313" cy="1162050"/>
          </a:xfrm>
        </p:spPr>
        <p:txBody>
          <a:bodyPr anchor="b"/>
          <a:lstStyle>
            <a:lvl1pPr algn="l">
              <a:defRPr sz="2000" b="1">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6887" y="2438400"/>
            <a:ext cx="3008313" cy="3687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AD6AA0-3B4D-438A-910B-3E918AA19E10}" type="datetime1">
              <a:rPr lang="en-US" smtClean="0"/>
              <a:t>5/19/2016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A7AB8-C288-4B6D-983D-9C88E091BD8F}" type="slidenum">
              <a:rPr lang="en-US" smtClean="0"/>
              <a:t>‹#›</a:t>
            </a:fld>
            <a:endParaRPr lang="en-US"/>
          </a:p>
        </p:txBody>
      </p:sp>
    </p:spTree>
    <p:extLst>
      <p:ext uri="{BB962C8B-B14F-4D97-AF65-F5344CB8AC3E}">
        <p14:creationId xmlns:p14="http://schemas.microsoft.com/office/powerpoint/2010/main" val="2059068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4800600"/>
            <a:ext cx="6324600" cy="566738"/>
          </a:xfrm>
        </p:spPr>
        <p:txBody>
          <a:bodyPr anchor="b"/>
          <a:lstStyle>
            <a:lvl1pPr algn="l">
              <a:defRPr sz="2000" b="1">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219200" y="1219199"/>
            <a:ext cx="64008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271847" y="5367338"/>
            <a:ext cx="63481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97C3B-62DD-4F53-BA0B-7792FD84B2C4}" type="datetime1">
              <a:rPr lang="en-US" smtClean="0"/>
              <a:t>5/19/2016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A7AB8-C288-4B6D-983D-9C88E091BD8F}" type="slidenum">
              <a:rPr lang="en-US" smtClean="0"/>
              <a:t>‹#›</a:t>
            </a:fld>
            <a:endParaRPr lang="en-US"/>
          </a:p>
        </p:txBody>
      </p:sp>
    </p:spTree>
    <p:extLst>
      <p:ext uri="{BB962C8B-B14F-4D97-AF65-F5344CB8AC3E}">
        <p14:creationId xmlns:p14="http://schemas.microsoft.com/office/powerpoint/2010/main" val="1654624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PPT6_INNER1_100DPI.png"/>
          <p:cNvPicPr>
            <a:picLocks noChangeAspect="1"/>
          </p:cNvPicPr>
          <p:nvPr userDrawn="1"/>
        </p:nvPicPr>
        <p:blipFill>
          <a:blip r:embed="rId13"/>
          <a:srcRect/>
          <a:stretch>
            <a:fillRect/>
          </a:stretch>
        </p:blipFill>
        <p:spPr>
          <a:xfrm>
            <a:off x="0" y="0"/>
            <a:ext cx="9139715" cy="6858000"/>
          </a:xfrm>
          <a:prstGeom prst="rect">
            <a:avLst/>
          </a:prstGeom>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15321-33AC-430A-8624-1E127EA201A9}" type="datetime1">
              <a:rPr lang="en-US" smtClean="0"/>
              <a:t>5/19/2016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A7AB8-C288-4B6D-983D-9C88E091BD8F}" type="slidenum">
              <a:rPr lang="en-US" smtClean="0"/>
              <a:t>‹#›</a:t>
            </a:fld>
            <a:endParaRPr lang="en-US"/>
          </a:p>
        </p:txBody>
      </p:sp>
      <p:pic>
        <p:nvPicPr>
          <p:cNvPr id="8" name="Content Placeholder 5" descr="NASA color.png"/>
          <p:cNvPicPr>
            <a:picLocks noChangeAspect="1"/>
          </p:cNvPicPr>
          <p:nvPr userDrawn="1"/>
        </p:nvPicPr>
        <p:blipFill>
          <a:blip r:embed="rId14"/>
          <a:srcRect/>
          <a:stretch>
            <a:fillRect/>
          </a:stretch>
        </p:blipFill>
        <p:spPr>
          <a:xfrm>
            <a:off x="114288" y="170675"/>
            <a:ext cx="886047" cy="762000"/>
          </a:xfrm>
          <a:prstGeom prst="rect">
            <a:avLst/>
          </a:prstGeom>
        </p:spPr>
      </p:pic>
      <p:pic>
        <p:nvPicPr>
          <p:cNvPr id="9" name="Picture 2" descr="C:\Users\itzinis\Documents\Work\Graphics\SCaN\New logo\57933 Lapel pin.png"/>
          <p:cNvPicPr>
            <a:picLocks noChangeArrowheads="1"/>
          </p:cNvPicPr>
          <p:nvPr userDrawn="1"/>
        </p:nvPicPr>
        <p:blipFill>
          <a:blip r:embed="rId15"/>
          <a:srcRect/>
          <a:stretch>
            <a:fillRect/>
          </a:stretch>
        </p:blipFill>
        <p:spPr>
          <a:xfrm>
            <a:off x="8210433" y="204203"/>
            <a:ext cx="804672" cy="69494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381000" y="1371600"/>
            <a:ext cx="8382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Placeholder 1"/>
          <p:cNvSpPr>
            <a:spLocks noGrp="1"/>
          </p:cNvSpPr>
          <p:nvPr>
            <p:ph type="title"/>
          </p:nvPr>
        </p:nvSpPr>
        <p:spPr>
          <a:xfrm>
            <a:off x="1000334" y="0"/>
            <a:ext cx="7210099" cy="10668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1943461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6019800"/>
            <a:ext cx="5546436" cy="769441"/>
          </a:xfrm>
          <a:prstGeom prst="rect">
            <a:avLst/>
          </a:prstGeom>
          <a:noFill/>
        </p:spPr>
        <p:txBody>
          <a:bodyPr wrap="square" rtlCol="0">
            <a:spAutoFit/>
          </a:bodyPr>
          <a:lstStyle/>
          <a:p>
            <a:r>
              <a:rPr lang="en-US" sz="1600" b="1" dirty="0" smtClean="0"/>
              <a:t>John Zuzek</a:t>
            </a:r>
            <a:endParaRPr lang="en-US" sz="1400" b="1" dirty="0" smtClean="0"/>
          </a:p>
          <a:p>
            <a:r>
              <a:rPr lang="en-US" sz="1400" dirty="0" smtClean="0"/>
              <a:t>NASA National Spectrum Program Manager</a:t>
            </a:r>
            <a:endParaRPr lang="en-US" sz="1400" dirty="0" smtClean="0"/>
          </a:p>
          <a:p>
            <a:r>
              <a:rPr lang="en-US" sz="1400" dirty="0" smtClean="0"/>
              <a:t>19-May-2016</a:t>
            </a:r>
            <a:endParaRPr lang="en-US" sz="1400" dirty="0"/>
          </a:p>
        </p:txBody>
      </p:sp>
      <p:sp>
        <p:nvSpPr>
          <p:cNvPr id="3" name="TextBox 2"/>
          <p:cNvSpPr txBox="1"/>
          <p:nvPr/>
        </p:nvSpPr>
        <p:spPr>
          <a:xfrm>
            <a:off x="152400" y="152400"/>
            <a:ext cx="5943600" cy="830997"/>
          </a:xfrm>
          <a:prstGeom prst="rect">
            <a:avLst/>
          </a:prstGeom>
          <a:noFill/>
        </p:spPr>
        <p:txBody>
          <a:bodyPr wrap="square" rtlCol="0">
            <a:spAutoFit/>
          </a:bodyPr>
          <a:lstStyle/>
          <a:p>
            <a:r>
              <a:rPr lang="en-US" sz="2400" b="1" dirty="0" smtClean="0"/>
              <a:t>NASA Current &amp; Future Science Missions/Spectrum Issues</a:t>
            </a:r>
            <a:endParaRPr lang="en-US" sz="2400" b="1" dirty="0"/>
          </a:p>
        </p:txBody>
      </p:sp>
    </p:spTree>
    <p:extLst>
      <p:ext uri="{BB962C8B-B14F-4D97-AF65-F5344CB8AC3E}">
        <p14:creationId xmlns:p14="http://schemas.microsoft.com/office/powerpoint/2010/main" val="1726268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NASA/ISRO SAR (NISAR)</a:t>
            </a:r>
            <a:endParaRPr lang="en-US" sz="3600" dirty="0"/>
          </a:p>
        </p:txBody>
      </p:sp>
      <p:sp>
        <p:nvSpPr>
          <p:cNvPr id="3" name="Content Placeholder 2"/>
          <p:cNvSpPr>
            <a:spLocks noGrp="1"/>
          </p:cNvSpPr>
          <p:nvPr>
            <p:ph idx="1"/>
          </p:nvPr>
        </p:nvSpPr>
        <p:spPr>
          <a:xfrm>
            <a:off x="304800" y="2362200"/>
            <a:ext cx="4114800" cy="4114800"/>
          </a:xfrm>
        </p:spPr>
        <p:txBody>
          <a:bodyPr>
            <a:normAutofit fontScale="55000" lnSpcReduction="20000"/>
          </a:bodyPr>
          <a:lstStyle/>
          <a:p>
            <a:r>
              <a:rPr lang="en-US" dirty="0" smtClean="0"/>
              <a:t>Status: Definition Stage</a:t>
            </a:r>
          </a:p>
          <a:p>
            <a:r>
              <a:rPr lang="en-US" dirty="0" smtClean="0"/>
              <a:t>L-band (1215-1300 MHz) and S-band (3100-3300 MHz) SAR instruments</a:t>
            </a:r>
          </a:p>
          <a:p>
            <a:r>
              <a:rPr lang="en-US" dirty="0" smtClean="0"/>
              <a:t>Projected Launch Date: 2021</a:t>
            </a:r>
          </a:p>
          <a:p>
            <a:r>
              <a:rPr lang="en-US" dirty="0" smtClean="0"/>
              <a:t>Polar orbit at 7547 km and 98° inclination with 8 day repeat</a:t>
            </a:r>
          </a:p>
          <a:p>
            <a:r>
              <a:rPr lang="en-US" dirty="0" smtClean="0"/>
              <a:t>Polarization: Dual, Linear H &amp; V</a:t>
            </a:r>
          </a:p>
          <a:p>
            <a:r>
              <a:rPr lang="en-US" dirty="0" smtClean="0"/>
              <a:t>RF Center Freq: 1215-1300 MHz</a:t>
            </a:r>
          </a:p>
          <a:p>
            <a:r>
              <a:rPr lang="en-US" dirty="0" smtClean="0"/>
              <a:t>RF bandwidth: 25 MHz</a:t>
            </a:r>
          </a:p>
          <a:p>
            <a:r>
              <a:rPr lang="en-US" dirty="0" err="1" smtClean="0"/>
              <a:t>Pulsewidth</a:t>
            </a:r>
            <a:r>
              <a:rPr lang="en-US" dirty="0" smtClean="0"/>
              <a:t>: 60 </a:t>
            </a:r>
            <a:r>
              <a:rPr lang="el-GR" dirty="0" smtClean="0"/>
              <a:t>μ</a:t>
            </a:r>
            <a:r>
              <a:rPr lang="en-US" dirty="0" smtClean="0"/>
              <a:t>sec</a:t>
            </a:r>
          </a:p>
          <a:p>
            <a:r>
              <a:rPr lang="en-US" dirty="0" smtClean="0"/>
              <a:t>Pulse repetition freq: 3200 Hz</a:t>
            </a:r>
          </a:p>
          <a:p>
            <a:r>
              <a:rPr lang="en-US" dirty="0" err="1" smtClean="0"/>
              <a:t>Xmt</a:t>
            </a:r>
            <a:r>
              <a:rPr lang="en-US" dirty="0" smtClean="0"/>
              <a:t> </a:t>
            </a:r>
            <a:r>
              <a:rPr lang="en-US" dirty="0" err="1" smtClean="0"/>
              <a:t>Pwr</a:t>
            </a:r>
            <a:r>
              <a:rPr lang="en-US" dirty="0" smtClean="0"/>
              <a:t>: 3.2 kW </a:t>
            </a:r>
            <a:r>
              <a:rPr lang="en-US" dirty="0" err="1" smtClean="0"/>
              <a:t>Pk</a:t>
            </a:r>
            <a:r>
              <a:rPr lang="en-US" dirty="0" smtClean="0"/>
              <a:t>/614.4 W </a:t>
            </a:r>
            <a:r>
              <a:rPr lang="en-US" dirty="0" err="1" smtClean="0"/>
              <a:t>Avg</a:t>
            </a:r>
            <a:endParaRPr lang="en-US" dirty="0" smtClean="0"/>
          </a:p>
          <a:p>
            <a:r>
              <a:rPr lang="en-US" dirty="0" smtClean="0"/>
              <a:t>Chirp rate: 0.42 MHz/</a:t>
            </a:r>
            <a:r>
              <a:rPr lang="el-GR" dirty="0" smtClean="0"/>
              <a:t>μ</a:t>
            </a:r>
            <a:r>
              <a:rPr lang="en-US" dirty="0" smtClean="0"/>
              <a:t>sec</a:t>
            </a:r>
          </a:p>
          <a:p>
            <a:r>
              <a:rPr lang="en-US" dirty="0" smtClean="0"/>
              <a:t>Transmit Duty Cycle: 19.2%</a:t>
            </a:r>
          </a:p>
          <a:p>
            <a:r>
              <a:rPr lang="en-US" dirty="0" smtClean="0"/>
              <a:t>Antenna diameter = 15 meters</a:t>
            </a:r>
          </a:p>
          <a:p>
            <a:r>
              <a:rPr lang="en-US" dirty="0" smtClean="0"/>
              <a:t>Downlink 1.5 </a:t>
            </a:r>
            <a:r>
              <a:rPr lang="en-US" dirty="0" err="1" smtClean="0"/>
              <a:t>Gbps</a:t>
            </a:r>
            <a:r>
              <a:rPr lang="en-US" dirty="0" smtClean="0"/>
              <a:t> in 25.5-27.0 GHz</a:t>
            </a:r>
            <a:endParaRPr lang="el-GR"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E8E5D415-986F-462C-97AB-77EFA3DA035D}" type="slidenum">
              <a:rPr lang="en-US" smtClean="0"/>
              <a:pPr/>
              <a:t>10</a:t>
            </a:fld>
            <a:endParaRPr lang="en-US"/>
          </a:p>
        </p:txBody>
      </p:sp>
      <p:sp>
        <p:nvSpPr>
          <p:cNvPr id="8" name="TextBox 7"/>
          <p:cNvSpPr txBox="1"/>
          <p:nvPr/>
        </p:nvSpPr>
        <p:spPr>
          <a:xfrm>
            <a:off x="304800" y="1295400"/>
            <a:ext cx="4114800" cy="83099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rtlCol="0">
            <a:spAutoFit/>
          </a:bodyPr>
          <a:lstStyle/>
          <a:p>
            <a:pPr algn="ctr"/>
            <a:r>
              <a:rPr lang="en-US" sz="2400" dirty="0" smtClean="0"/>
              <a:t>NASA/ISRO Joint Mission using interferometric SARs</a:t>
            </a:r>
          </a:p>
        </p:txBody>
      </p:sp>
      <p:sp>
        <p:nvSpPr>
          <p:cNvPr id="9" name="TextBox 8"/>
          <p:cNvSpPr txBox="1"/>
          <p:nvPr/>
        </p:nvSpPr>
        <p:spPr>
          <a:xfrm>
            <a:off x="4800600" y="3997235"/>
            <a:ext cx="4038600" cy="2308324"/>
          </a:xfrm>
          <a:prstGeom prst="rect">
            <a:avLst/>
          </a:prstGeom>
          <a:noFill/>
        </p:spPr>
        <p:txBody>
          <a:bodyPr wrap="square" rtlCol="0">
            <a:spAutoFit/>
          </a:bodyPr>
          <a:lstStyle/>
          <a:p>
            <a:r>
              <a:rPr lang="en-US" dirty="0" smtClean="0"/>
              <a:t>NISAR </a:t>
            </a:r>
            <a:r>
              <a:rPr lang="en-US" dirty="0"/>
              <a:t>would make global integrated measurements of the causes and consequences of land surface </a:t>
            </a:r>
            <a:r>
              <a:rPr lang="en-US" dirty="0" smtClean="0"/>
              <a:t>changes of  </a:t>
            </a:r>
            <a:r>
              <a:rPr lang="en-US" dirty="0"/>
              <a:t>highly spatial and temporally complex processes ranging from ecosystem disturbances, to ice sheet collapse and natural hazards including earthquakes, tsunamis, volcanoes, and landslides.</a:t>
            </a:r>
          </a:p>
        </p:txBody>
      </p:sp>
      <p:pic>
        <p:nvPicPr>
          <p:cNvPr id="5" name="Picture 2" descr="NISAR Conce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524000"/>
            <a:ext cx="38100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151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Aerosol - Cloud – Ecosystems (ACE)</a:t>
            </a:r>
            <a:endParaRPr lang="en-US" sz="3600" dirty="0"/>
          </a:p>
        </p:txBody>
      </p:sp>
      <p:sp>
        <p:nvSpPr>
          <p:cNvPr id="3" name="Content Placeholder 2"/>
          <p:cNvSpPr>
            <a:spLocks noGrp="1"/>
          </p:cNvSpPr>
          <p:nvPr>
            <p:ph idx="1"/>
          </p:nvPr>
        </p:nvSpPr>
        <p:spPr>
          <a:xfrm>
            <a:off x="304800" y="2590800"/>
            <a:ext cx="4114800" cy="4114800"/>
          </a:xfrm>
        </p:spPr>
        <p:txBody>
          <a:bodyPr>
            <a:normAutofit fontScale="62500" lnSpcReduction="20000"/>
          </a:bodyPr>
          <a:lstStyle/>
          <a:p>
            <a:r>
              <a:rPr lang="en-US" dirty="0" smtClean="0"/>
              <a:t>Dual frequency cloud profiling radar</a:t>
            </a:r>
          </a:p>
          <a:p>
            <a:r>
              <a:rPr lang="en-US" dirty="0" smtClean="0"/>
              <a:t>Projected Launch Date: 2020+</a:t>
            </a:r>
          </a:p>
          <a:p>
            <a:r>
              <a:rPr lang="en-US" dirty="0" smtClean="0"/>
              <a:t>Polar orbit at 650 km and 98.2° inclination</a:t>
            </a:r>
          </a:p>
          <a:p>
            <a:r>
              <a:rPr lang="en-US" dirty="0" smtClean="0"/>
              <a:t>Polarization: TBD</a:t>
            </a:r>
          </a:p>
          <a:p>
            <a:r>
              <a:rPr lang="en-US" dirty="0" smtClean="0"/>
              <a:t>RF Center Freq: 35.6 &amp; 94.1 GHz</a:t>
            </a:r>
          </a:p>
          <a:p>
            <a:r>
              <a:rPr lang="en-US" dirty="0" smtClean="0"/>
              <a:t>RF bandwidth: 2.5 &amp; 7.5 MHz</a:t>
            </a:r>
          </a:p>
          <a:p>
            <a:r>
              <a:rPr lang="en-US" dirty="0" err="1" smtClean="0"/>
              <a:t>Pulsewidth</a:t>
            </a:r>
            <a:r>
              <a:rPr lang="en-US" dirty="0" smtClean="0"/>
              <a:t>: 1.67 </a:t>
            </a:r>
            <a:r>
              <a:rPr lang="el-GR" dirty="0" smtClean="0"/>
              <a:t>μ</a:t>
            </a:r>
            <a:r>
              <a:rPr lang="en-US" dirty="0" smtClean="0"/>
              <a:t>sec</a:t>
            </a:r>
          </a:p>
          <a:p>
            <a:r>
              <a:rPr lang="en-US" dirty="0" smtClean="0"/>
              <a:t>Pulse repetition freq: 7700 &amp; 5600 Hz</a:t>
            </a:r>
          </a:p>
          <a:p>
            <a:r>
              <a:rPr lang="en-US" dirty="0" err="1" smtClean="0"/>
              <a:t>Xmt</a:t>
            </a:r>
            <a:r>
              <a:rPr lang="en-US" dirty="0" smtClean="0"/>
              <a:t> </a:t>
            </a:r>
            <a:r>
              <a:rPr lang="en-US" dirty="0" err="1" smtClean="0"/>
              <a:t>Pwr</a:t>
            </a:r>
            <a:r>
              <a:rPr lang="en-US" dirty="0" smtClean="0"/>
              <a:t>: TBD kW </a:t>
            </a:r>
            <a:r>
              <a:rPr lang="en-US" dirty="0" err="1" smtClean="0"/>
              <a:t>Pk</a:t>
            </a:r>
            <a:r>
              <a:rPr lang="en-US" dirty="0" smtClean="0"/>
              <a:t>/TBD W </a:t>
            </a:r>
            <a:r>
              <a:rPr lang="en-US" dirty="0" err="1" smtClean="0"/>
              <a:t>Avg</a:t>
            </a:r>
            <a:endParaRPr lang="en-US" dirty="0" smtClean="0"/>
          </a:p>
          <a:p>
            <a:r>
              <a:rPr lang="en-US" dirty="0" smtClean="0"/>
              <a:t>Chirp rate: 1.54 &amp; 4.5 MHz/</a:t>
            </a:r>
            <a:r>
              <a:rPr lang="el-GR" dirty="0" smtClean="0"/>
              <a:t>μ</a:t>
            </a:r>
            <a:r>
              <a:rPr lang="en-US" dirty="0" smtClean="0"/>
              <a:t>sec</a:t>
            </a:r>
          </a:p>
          <a:p>
            <a:r>
              <a:rPr lang="en-US" dirty="0" smtClean="0"/>
              <a:t>Transmit Duty Cycle: 1.2 &amp; 0.94%</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E8E5D415-986F-462C-97AB-77EFA3DA035D}" type="slidenum">
              <a:rPr lang="en-US" smtClean="0"/>
              <a:pPr/>
              <a:t>11</a:t>
            </a:fld>
            <a:endParaRPr lang="en-US"/>
          </a:p>
        </p:txBody>
      </p:sp>
      <p:sp>
        <p:nvSpPr>
          <p:cNvPr id="8" name="TextBox 7"/>
          <p:cNvSpPr txBox="1"/>
          <p:nvPr/>
        </p:nvSpPr>
        <p:spPr>
          <a:xfrm>
            <a:off x="304800" y="1295400"/>
            <a:ext cx="4114800"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rtlCol="0">
            <a:spAutoFit/>
          </a:bodyPr>
          <a:lstStyle/>
          <a:p>
            <a:pPr algn="ctr"/>
            <a:r>
              <a:rPr lang="en-US" sz="2400" dirty="0" smtClean="0"/>
              <a:t>NASA Earth observation mission using a Multi-angle </a:t>
            </a:r>
            <a:r>
              <a:rPr lang="en-US" sz="2400" dirty="0" err="1" smtClean="0"/>
              <a:t>Polarimeter</a:t>
            </a:r>
            <a:r>
              <a:rPr lang="en-US" sz="2400" dirty="0" smtClean="0"/>
              <a:t> Doppler Radar</a:t>
            </a:r>
          </a:p>
        </p:txBody>
      </p:sp>
      <p:sp>
        <p:nvSpPr>
          <p:cNvPr id="9" name="TextBox 8"/>
          <p:cNvSpPr txBox="1"/>
          <p:nvPr/>
        </p:nvSpPr>
        <p:spPr>
          <a:xfrm>
            <a:off x="4800600" y="5029200"/>
            <a:ext cx="4038600" cy="1200329"/>
          </a:xfrm>
          <a:prstGeom prst="rect">
            <a:avLst/>
          </a:prstGeom>
          <a:noFill/>
        </p:spPr>
        <p:txBody>
          <a:bodyPr wrap="square" rtlCol="0">
            <a:spAutoFit/>
          </a:bodyPr>
          <a:lstStyle/>
          <a:p>
            <a:r>
              <a:rPr lang="en-US" dirty="0" smtClean="0"/>
              <a:t>ACE will help to answer emerging fundamental science questions associated with aerosols, clouds, air quality and global ocean ecosystems.</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4876800" y="1295401"/>
            <a:ext cx="3657600" cy="3581400"/>
          </a:xfrm>
          <a:prstGeom prst="rect">
            <a:avLst/>
          </a:prstGeom>
          <a:noFill/>
          <a:ln w="9525">
            <a:noFill/>
            <a:miter lim="800000"/>
            <a:headEnd/>
            <a:tailEnd/>
          </a:ln>
        </p:spPr>
      </p:pic>
    </p:spTree>
    <p:extLst>
      <p:ext uri="{BB962C8B-B14F-4D97-AF65-F5344CB8AC3E}">
        <p14:creationId xmlns:p14="http://schemas.microsoft.com/office/powerpoint/2010/main" val="3587630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James Webb Space Telescope (JWST)</a:t>
            </a:r>
            <a:endParaRPr lang="en-US" sz="3600" dirty="0"/>
          </a:p>
        </p:txBody>
      </p:sp>
      <p:sp>
        <p:nvSpPr>
          <p:cNvPr id="3" name="Content Placeholder 2"/>
          <p:cNvSpPr>
            <a:spLocks noGrp="1"/>
          </p:cNvSpPr>
          <p:nvPr>
            <p:ph idx="1"/>
          </p:nvPr>
        </p:nvSpPr>
        <p:spPr>
          <a:xfrm>
            <a:off x="304800" y="2590800"/>
            <a:ext cx="4114800" cy="4114800"/>
          </a:xfrm>
        </p:spPr>
        <p:txBody>
          <a:bodyPr>
            <a:normAutofit/>
          </a:bodyPr>
          <a:lstStyle/>
          <a:p>
            <a:r>
              <a:rPr lang="en-US" sz="2000" dirty="0" smtClean="0"/>
              <a:t>Launch Date: Late 2018</a:t>
            </a:r>
          </a:p>
          <a:p>
            <a:r>
              <a:rPr lang="en-US" sz="2000" dirty="0" smtClean="0"/>
              <a:t>Orbit: L2 </a:t>
            </a:r>
            <a:r>
              <a:rPr lang="en-US" sz="2000" dirty="0" err="1" smtClean="0"/>
              <a:t>libration</a:t>
            </a:r>
            <a:r>
              <a:rPr lang="en-US" sz="2000" dirty="0" smtClean="0"/>
              <a:t> point</a:t>
            </a:r>
          </a:p>
          <a:p>
            <a:r>
              <a:rPr lang="en-US" sz="2000" dirty="0" smtClean="0"/>
              <a:t>Uplinks: 2090.7521 MHz from NASA Deep Space Network sites</a:t>
            </a:r>
          </a:p>
          <a:p>
            <a:r>
              <a:rPr lang="en-US" sz="2000" dirty="0" smtClean="0"/>
              <a:t>TT&amp;C Downlinks: 2270.5 MHz</a:t>
            </a:r>
          </a:p>
          <a:p>
            <a:r>
              <a:rPr lang="en-US" sz="2000" dirty="0" smtClean="0"/>
              <a:t>Data Downlink: 25.9 GHz to NASA Deep Space Network sites</a:t>
            </a:r>
          </a:p>
          <a:p>
            <a:r>
              <a:rPr lang="en-US" sz="2000" dirty="0" smtClean="0"/>
              <a:t>Downlink emission is 56 MHz wide</a:t>
            </a:r>
          </a:p>
          <a:p>
            <a:endParaRPr lang="en-US" sz="2400"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E8E5D415-986F-462C-97AB-77EFA3DA035D}" type="slidenum">
              <a:rPr lang="en-US" smtClean="0"/>
              <a:pPr/>
              <a:t>12</a:t>
            </a:fld>
            <a:endParaRPr lang="en-US"/>
          </a:p>
        </p:txBody>
      </p:sp>
      <p:sp>
        <p:nvSpPr>
          <p:cNvPr id="8" name="TextBox 7"/>
          <p:cNvSpPr txBox="1"/>
          <p:nvPr/>
        </p:nvSpPr>
        <p:spPr>
          <a:xfrm>
            <a:off x="304800" y="1295400"/>
            <a:ext cx="4114800" cy="83099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rtlCol="0">
            <a:spAutoFit/>
          </a:bodyPr>
          <a:lstStyle/>
          <a:p>
            <a:pPr algn="ctr"/>
            <a:r>
              <a:rPr lang="en-US" sz="2400" dirty="0" smtClean="0"/>
              <a:t>NASA </a:t>
            </a:r>
            <a:r>
              <a:rPr lang="en-US" sz="2400" dirty="0" smtClean="0"/>
              <a:t>Follow-On to Hubble Space Telescope</a:t>
            </a:r>
            <a:endParaRPr lang="en-US" sz="2400" dirty="0" smtClean="0"/>
          </a:p>
        </p:txBody>
      </p:sp>
      <p:sp>
        <p:nvSpPr>
          <p:cNvPr id="9" name="TextBox 8"/>
          <p:cNvSpPr txBox="1"/>
          <p:nvPr/>
        </p:nvSpPr>
        <p:spPr>
          <a:xfrm>
            <a:off x="4800600" y="5029200"/>
            <a:ext cx="4038600" cy="1477328"/>
          </a:xfrm>
          <a:prstGeom prst="rect">
            <a:avLst/>
          </a:prstGeom>
          <a:noFill/>
        </p:spPr>
        <p:txBody>
          <a:bodyPr wrap="square" rtlCol="0">
            <a:spAutoFit/>
          </a:bodyPr>
          <a:lstStyle/>
          <a:p>
            <a:r>
              <a:rPr lang="en-US" dirty="0" smtClean="0"/>
              <a:t>JWST will observe space at different wavelengths than Hubble with a much larger mirror in order to view more distant stars and gain knowledge about the early universe.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6701" y="1212940"/>
            <a:ext cx="3810000" cy="3752850"/>
          </a:xfrm>
          <a:prstGeom prst="rect">
            <a:avLst/>
          </a:prstGeom>
        </p:spPr>
      </p:pic>
    </p:spTree>
    <p:extLst>
      <p:ext uri="{BB962C8B-B14F-4D97-AF65-F5344CB8AC3E}">
        <p14:creationId xmlns:p14="http://schemas.microsoft.com/office/powerpoint/2010/main" val="3590803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Domestic Issues</a:t>
            </a:r>
            <a:endParaRPr lang="en-US" dirty="0"/>
          </a:p>
        </p:txBody>
      </p:sp>
      <p:sp>
        <p:nvSpPr>
          <p:cNvPr id="3" name="Content Placeholder 2"/>
          <p:cNvSpPr>
            <a:spLocks noGrp="1"/>
          </p:cNvSpPr>
          <p:nvPr>
            <p:ph idx="1"/>
          </p:nvPr>
        </p:nvSpPr>
        <p:spPr/>
        <p:txBody>
          <a:bodyPr/>
          <a:lstStyle/>
          <a:p>
            <a:r>
              <a:rPr lang="en-US" dirty="0" smtClean="0"/>
              <a:t>AWS-3 Auction and Transition Planning</a:t>
            </a:r>
          </a:p>
          <a:p>
            <a:r>
              <a:rPr lang="en-US" dirty="0" smtClean="0"/>
              <a:t>Spectrum Legislation</a:t>
            </a:r>
          </a:p>
          <a:p>
            <a:r>
              <a:rPr lang="en-US" dirty="0" smtClean="0"/>
              <a:t>FCC Proceedings</a:t>
            </a:r>
          </a:p>
          <a:p>
            <a:r>
              <a:rPr lang="en-US" dirty="0" smtClean="0"/>
              <a:t>EESS X-band Downlink Issues</a:t>
            </a:r>
          </a:p>
        </p:txBody>
      </p:sp>
      <p:sp>
        <p:nvSpPr>
          <p:cNvPr id="4" name="Slide Number Placeholder 3"/>
          <p:cNvSpPr>
            <a:spLocks noGrp="1"/>
          </p:cNvSpPr>
          <p:nvPr>
            <p:ph type="sldNum" sz="quarter" idx="12"/>
          </p:nvPr>
        </p:nvSpPr>
        <p:spPr/>
        <p:txBody>
          <a:bodyPr/>
          <a:lstStyle/>
          <a:p>
            <a:fld id="{369A7AB8-C288-4B6D-983D-9C88E091BD8F}" type="slidenum">
              <a:rPr lang="en-US" smtClean="0"/>
              <a:t>13</a:t>
            </a:fld>
            <a:endParaRPr lang="en-US"/>
          </a:p>
        </p:txBody>
      </p:sp>
    </p:spTree>
    <p:extLst>
      <p:ext uri="{BB962C8B-B14F-4D97-AF65-F5344CB8AC3E}">
        <p14:creationId xmlns:p14="http://schemas.microsoft.com/office/powerpoint/2010/main" val="3593086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Middle Class Tax Relief and Job Creation Act of 2012</a:t>
            </a:r>
          </a:p>
        </p:txBody>
      </p:sp>
      <p:sp>
        <p:nvSpPr>
          <p:cNvPr id="3" name="Content Placeholder 2"/>
          <p:cNvSpPr>
            <a:spLocks noGrp="1"/>
          </p:cNvSpPr>
          <p:nvPr>
            <p:ph idx="1"/>
          </p:nvPr>
        </p:nvSpPr>
        <p:spPr>
          <a:xfrm>
            <a:off x="381000" y="1371599"/>
            <a:ext cx="8382000" cy="4899371"/>
          </a:xfrm>
        </p:spPr>
        <p:txBody>
          <a:bodyPr>
            <a:normAutofit fontScale="62500" lnSpcReduction="20000"/>
          </a:bodyPr>
          <a:lstStyle/>
          <a:p>
            <a:r>
              <a:rPr lang="en-US" dirty="0" smtClean="0"/>
              <a:t>Signed </a:t>
            </a:r>
            <a:r>
              <a:rPr lang="en-US" dirty="0"/>
              <a:t>Feb 22, </a:t>
            </a:r>
            <a:r>
              <a:rPr lang="en-US" dirty="0" smtClean="0"/>
              <a:t>2012 - Updated </a:t>
            </a:r>
            <a:r>
              <a:rPr lang="en-US" dirty="0"/>
              <a:t>previous law (Commercial Spectrum Enhancement Act) that provided for reimbursement of funds spent to modify federal system in order reallocate federal spectrum for non-federal use via auction</a:t>
            </a:r>
          </a:p>
          <a:p>
            <a:r>
              <a:rPr lang="en-US" dirty="0" smtClean="0"/>
              <a:t>Provided </a:t>
            </a:r>
            <a:r>
              <a:rPr lang="en-US" dirty="0"/>
              <a:t>for funding for pre-auction planning, </a:t>
            </a:r>
            <a:r>
              <a:rPr lang="en-US" dirty="0" smtClean="0"/>
              <a:t>allowed </a:t>
            </a:r>
            <a:r>
              <a:rPr lang="en-US" dirty="0"/>
              <a:t>for state-of-art replacement systems, </a:t>
            </a:r>
            <a:r>
              <a:rPr lang="en-US" dirty="0" smtClean="0"/>
              <a:t>allowed </a:t>
            </a:r>
            <a:r>
              <a:rPr lang="en-US" dirty="0"/>
              <a:t>for pre-auction transfer of funds</a:t>
            </a:r>
          </a:p>
          <a:p>
            <a:r>
              <a:rPr lang="en-US" dirty="0" smtClean="0"/>
              <a:t>Required </a:t>
            </a:r>
            <a:r>
              <a:rPr lang="en-US" dirty="0"/>
              <a:t>much more comprehensive data regarding each assignment and the planned </a:t>
            </a:r>
            <a:r>
              <a:rPr lang="en-US" dirty="0" smtClean="0"/>
              <a:t>transition than did previous auctions</a:t>
            </a:r>
            <a:endParaRPr lang="en-US" dirty="0"/>
          </a:p>
          <a:p>
            <a:pPr lvl="1"/>
            <a:r>
              <a:rPr lang="en-US" dirty="0" smtClean="0"/>
              <a:t>Current use </a:t>
            </a:r>
            <a:r>
              <a:rPr lang="en-US" dirty="0"/>
              <a:t>by the federal entity of the eligible frequencies</a:t>
            </a:r>
          </a:p>
          <a:p>
            <a:pPr lvl="1"/>
            <a:r>
              <a:rPr lang="en-US" dirty="0" smtClean="0"/>
              <a:t>Geographic </a:t>
            </a:r>
            <a:r>
              <a:rPr lang="en-US" dirty="0"/>
              <a:t>location of the federal entity’s facilities or systems</a:t>
            </a:r>
          </a:p>
          <a:p>
            <a:pPr lvl="1"/>
            <a:r>
              <a:rPr lang="en-US" dirty="0" smtClean="0"/>
              <a:t>Steps </a:t>
            </a:r>
            <a:r>
              <a:rPr lang="en-US" dirty="0"/>
              <a:t>to be taken by the Federal entity to relocate or begin sharing  spectrum for specific geographic </a:t>
            </a:r>
            <a:r>
              <a:rPr lang="en-US" dirty="0" smtClean="0"/>
              <a:t>locations in </a:t>
            </a:r>
            <a:r>
              <a:rPr lang="en-US" dirty="0"/>
              <a:t>sufficient detail to indicate when use of such frequencies at such locations will be discontinued by the Federal entity or shared between the Federal entity and non-Federal users</a:t>
            </a:r>
          </a:p>
          <a:p>
            <a:r>
              <a:rPr lang="en-US" dirty="0"/>
              <a:t>Required NTIA to develop a common format</a:t>
            </a:r>
          </a:p>
          <a:p>
            <a:r>
              <a:rPr lang="en-US" dirty="0" smtClean="0"/>
              <a:t>Final Rules </a:t>
            </a:r>
            <a:r>
              <a:rPr lang="en-US" dirty="0"/>
              <a:t>published on Jan 25, </a:t>
            </a:r>
            <a:r>
              <a:rPr lang="en-US" dirty="0" smtClean="0"/>
              <a:t>2013 </a:t>
            </a:r>
          </a:p>
          <a:p>
            <a:r>
              <a:rPr lang="en-US" dirty="0" smtClean="0"/>
              <a:t>New </a:t>
            </a:r>
            <a:r>
              <a:rPr lang="en-US" dirty="0"/>
              <a:t>47 CFR Part </a:t>
            </a:r>
            <a:r>
              <a:rPr lang="en-US" dirty="0" smtClean="0"/>
              <a:t>301 effective </a:t>
            </a:r>
            <a:r>
              <a:rPr lang="en-US" dirty="0"/>
              <a:t>Feb 25, 2013 </a:t>
            </a:r>
          </a:p>
          <a:p>
            <a:r>
              <a:rPr lang="en-US" dirty="0" smtClean="0"/>
              <a:t>Established </a:t>
            </a:r>
            <a:r>
              <a:rPr lang="en-US" dirty="0"/>
              <a:t>a requirement for all unclassified/non-sensitive information to be made public via posting on </a:t>
            </a:r>
            <a:r>
              <a:rPr lang="en-US" dirty="0" smtClean="0"/>
              <a:t>NTIA </a:t>
            </a:r>
            <a:r>
              <a:rPr lang="en-US" dirty="0"/>
              <a:t>website</a:t>
            </a:r>
          </a:p>
          <a:p>
            <a:endParaRPr lang="en-US" dirty="0" smtClean="0"/>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369A7AB8-C288-4B6D-983D-9C88E091BD8F}" type="slidenum">
              <a:rPr lang="en-US" smtClean="0"/>
              <a:t>14</a:t>
            </a:fld>
            <a:endParaRPr lang="en-US"/>
          </a:p>
        </p:txBody>
      </p:sp>
    </p:spTree>
    <p:extLst>
      <p:ext uri="{BB962C8B-B14F-4D97-AF65-F5344CB8AC3E}">
        <p14:creationId xmlns:p14="http://schemas.microsoft.com/office/powerpoint/2010/main" val="1904201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Annex O of NTIA Manual</a:t>
            </a:r>
            <a:endParaRPr lang="en-US" dirty="0"/>
          </a:p>
        </p:txBody>
      </p:sp>
      <p:sp>
        <p:nvSpPr>
          <p:cNvPr id="3" name="Content Placeholder 2"/>
          <p:cNvSpPr>
            <a:spLocks noGrp="1"/>
          </p:cNvSpPr>
          <p:nvPr>
            <p:ph idx="1"/>
          </p:nvPr>
        </p:nvSpPr>
        <p:spPr/>
        <p:txBody>
          <a:bodyPr/>
          <a:lstStyle/>
          <a:p>
            <a:r>
              <a:rPr lang="en-US" dirty="0"/>
              <a:t>Annex O – Relocation or Sharing by Federal Government Stations in support of Reallocation</a:t>
            </a:r>
          </a:p>
          <a:p>
            <a:r>
              <a:rPr lang="en-US" dirty="0"/>
              <a:t>Dated May 2013; Signed June 2013</a:t>
            </a:r>
          </a:p>
          <a:p>
            <a:r>
              <a:rPr lang="en-US" dirty="0"/>
              <a:t>Spells out all the requirements in the law along with the basic process for implementing them</a:t>
            </a:r>
          </a:p>
          <a:p>
            <a:r>
              <a:rPr lang="en-US" dirty="0"/>
              <a:t>Provides the “common format” and guidance for what must be included in a transition plan</a:t>
            </a:r>
          </a:p>
          <a:p>
            <a:pPr lvl="1"/>
            <a:r>
              <a:rPr lang="en-US" dirty="0"/>
              <a:t>1710-1755 MHz:  12 Data Items</a:t>
            </a:r>
          </a:p>
          <a:p>
            <a:pPr lvl="1"/>
            <a:r>
              <a:rPr lang="en-US" dirty="0"/>
              <a:t>New Requirement:  &gt; 60 items of information</a:t>
            </a:r>
          </a:p>
        </p:txBody>
      </p:sp>
      <p:sp>
        <p:nvSpPr>
          <p:cNvPr id="4" name="Slide Number Placeholder 3"/>
          <p:cNvSpPr>
            <a:spLocks noGrp="1"/>
          </p:cNvSpPr>
          <p:nvPr>
            <p:ph type="sldNum" sz="quarter" idx="12"/>
          </p:nvPr>
        </p:nvSpPr>
        <p:spPr/>
        <p:txBody>
          <a:bodyPr/>
          <a:lstStyle/>
          <a:p>
            <a:fld id="{369A7AB8-C288-4B6D-983D-9C88E091BD8F}" type="slidenum">
              <a:rPr lang="en-US" smtClean="0"/>
              <a:t>15</a:t>
            </a:fld>
            <a:endParaRPr lang="en-US"/>
          </a:p>
        </p:txBody>
      </p:sp>
    </p:spTree>
    <p:extLst>
      <p:ext uri="{BB962C8B-B14F-4D97-AF65-F5344CB8AC3E}">
        <p14:creationId xmlns:p14="http://schemas.microsoft.com/office/powerpoint/2010/main" val="4222170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Transition Plan</a:t>
            </a:r>
            <a:endParaRPr lang="en-US" dirty="0"/>
          </a:p>
        </p:txBody>
      </p:sp>
      <p:sp>
        <p:nvSpPr>
          <p:cNvPr id="3" name="Content Placeholder 2"/>
          <p:cNvSpPr>
            <a:spLocks noGrp="1"/>
          </p:cNvSpPr>
          <p:nvPr>
            <p:ph idx="1"/>
          </p:nvPr>
        </p:nvSpPr>
        <p:spPr/>
        <p:txBody>
          <a:bodyPr>
            <a:normAutofit fontScale="92500"/>
          </a:bodyPr>
          <a:lstStyle/>
          <a:p>
            <a:r>
              <a:rPr lang="en-US" dirty="0" smtClean="0"/>
              <a:t>Transition of one (1) assignment at LaRC for aeronautical telemetry centered at 1780.5 MHz which therefore overlapped upper edge of 1755-1780 MHz band</a:t>
            </a:r>
          </a:p>
          <a:p>
            <a:r>
              <a:rPr lang="en-US" dirty="0" smtClean="0"/>
              <a:t>Developed in November/December 2013</a:t>
            </a:r>
          </a:p>
          <a:p>
            <a:r>
              <a:rPr lang="en-US" dirty="0" smtClean="0"/>
              <a:t>Submitted to NTIA January 23, 2014</a:t>
            </a:r>
          </a:p>
          <a:p>
            <a:r>
              <a:rPr lang="en-US" dirty="0" smtClean="0"/>
              <a:t>Minor corrections made January 27, 2014</a:t>
            </a:r>
          </a:p>
          <a:p>
            <a:r>
              <a:rPr lang="en-US" dirty="0" smtClean="0"/>
              <a:t>Technical Panel “approved” NASA’s Transition Plan on February 24, 2014</a:t>
            </a:r>
          </a:p>
          <a:p>
            <a:r>
              <a:rPr lang="en-US" dirty="0" smtClean="0"/>
              <a:t>Administrative corrections made February 27, 2014</a:t>
            </a:r>
          </a:p>
          <a:p>
            <a:endParaRPr lang="en-US" dirty="0"/>
          </a:p>
        </p:txBody>
      </p:sp>
      <p:sp>
        <p:nvSpPr>
          <p:cNvPr id="4" name="Slide Number Placeholder 3"/>
          <p:cNvSpPr>
            <a:spLocks noGrp="1"/>
          </p:cNvSpPr>
          <p:nvPr>
            <p:ph type="sldNum" sz="quarter" idx="12"/>
          </p:nvPr>
        </p:nvSpPr>
        <p:spPr/>
        <p:txBody>
          <a:bodyPr/>
          <a:lstStyle/>
          <a:p>
            <a:fld id="{369A7AB8-C288-4B6D-983D-9C88E091BD8F}" type="slidenum">
              <a:rPr lang="en-US" smtClean="0"/>
              <a:t>16</a:t>
            </a:fld>
            <a:endParaRPr lang="en-US"/>
          </a:p>
        </p:txBody>
      </p:sp>
    </p:spTree>
    <p:extLst>
      <p:ext uri="{BB962C8B-B14F-4D97-AF65-F5344CB8AC3E}">
        <p14:creationId xmlns:p14="http://schemas.microsoft.com/office/powerpoint/2010/main" val="2165356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AWS-3 Auction</a:t>
            </a:r>
            <a:endParaRPr lang="en-US" dirty="0"/>
          </a:p>
        </p:txBody>
      </p:sp>
      <p:sp>
        <p:nvSpPr>
          <p:cNvPr id="3" name="Content Placeholder 2"/>
          <p:cNvSpPr>
            <a:spLocks noGrp="1"/>
          </p:cNvSpPr>
          <p:nvPr>
            <p:ph idx="1"/>
          </p:nvPr>
        </p:nvSpPr>
        <p:spPr/>
        <p:txBody>
          <a:bodyPr>
            <a:normAutofit lnSpcReduction="10000"/>
          </a:bodyPr>
          <a:lstStyle/>
          <a:p>
            <a:r>
              <a:rPr lang="en-US" dirty="0"/>
              <a:t>Auction </a:t>
            </a:r>
            <a:r>
              <a:rPr lang="en-US" dirty="0" smtClean="0"/>
              <a:t>Started - 11/13/2014</a:t>
            </a:r>
          </a:p>
          <a:p>
            <a:r>
              <a:rPr lang="en-US" dirty="0" smtClean="0"/>
              <a:t>Auction Ended - 1/29/2015</a:t>
            </a:r>
            <a:endParaRPr lang="en-US" dirty="0"/>
          </a:p>
          <a:p>
            <a:r>
              <a:rPr lang="en-US" dirty="0"/>
              <a:t>Rounds</a:t>
            </a:r>
            <a:r>
              <a:rPr lang="en-US" dirty="0" smtClean="0"/>
              <a:t>: 341</a:t>
            </a:r>
            <a:endParaRPr lang="en-US" dirty="0"/>
          </a:p>
          <a:p>
            <a:r>
              <a:rPr lang="en-US" dirty="0"/>
              <a:t>Bidding Days</a:t>
            </a:r>
            <a:r>
              <a:rPr lang="en-US" dirty="0" smtClean="0"/>
              <a:t>: 45</a:t>
            </a:r>
            <a:endParaRPr lang="en-US" dirty="0"/>
          </a:p>
          <a:p>
            <a:r>
              <a:rPr lang="en-US" dirty="0"/>
              <a:t>Qualified Bidders</a:t>
            </a:r>
            <a:r>
              <a:rPr lang="en-US" dirty="0" smtClean="0"/>
              <a:t>: 70</a:t>
            </a:r>
            <a:endParaRPr lang="en-US" dirty="0"/>
          </a:p>
          <a:p>
            <a:r>
              <a:rPr lang="en-US" dirty="0"/>
              <a:t>Winning Bidders</a:t>
            </a:r>
            <a:r>
              <a:rPr lang="en-US" dirty="0" smtClean="0"/>
              <a:t>: 31 </a:t>
            </a:r>
            <a:r>
              <a:rPr lang="en-US" dirty="0"/>
              <a:t>Bidders won </a:t>
            </a:r>
            <a:r>
              <a:rPr lang="en-US" dirty="0" smtClean="0"/>
              <a:t>1,611 </a:t>
            </a:r>
            <a:r>
              <a:rPr lang="en-US" dirty="0"/>
              <a:t>Licenses</a:t>
            </a:r>
          </a:p>
          <a:p>
            <a:r>
              <a:rPr lang="en-US" dirty="0"/>
              <a:t>Licenses Held by </a:t>
            </a:r>
            <a:r>
              <a:rPr lang="en-US" dirty="0" smtClean="0"/>
              <a:t>FCC: 3</a:t>
            </a:r>
            <a:endParaRPr lang="en-US" dirty="0"/>
          </a:p>
          <a:p>
            <a:r>
              <a:rPr lang="en-US" dirty="0"/>
              <a:t>Gross Bids</a:t>
            </a:r>
            <a:r>
              <a:rPr lang="en-US" dirty="0" smtClean="0"/>
              <a:t>: $</a:t>
            </a:r>
            <a:r>
              <a:rPr lang="en-US" dirty="0"/>
              <a:t>44,899,451,600</a:t>
            </a:r>
          </a:p>
          <a:p>
            <a:r>
              <a:rPr lang="en-US" dirty="0"/>
              <a:t>Net Bids</a:t>
            </a:r>
            <a:r>
              <a:rPr lang="en-US" dirty="0" smtClean="0"/>
              <a:t>: $41,329,673,325</a:t>
            </a:r>
            <a:endParaRPr lang="en-US" dirty="0"/>
          </a:p>
        </p:txBody>
      </p:sp>
      <p:sp>
        <p:nvSpPr>
          <p:cNvPr id="4" name="Slide Number Placeholder 3"/>
          <p:cNvSpPr>
            <a:spLocks noGrp="1"/>
          </p:cNvSpPr>
          <p:nvPr>
            <p:ph type="sldNum" sz="quarter" idx="12"/>
          </p:nvPr>
        </p:nvSpPr>
        <p:spPr/>
        <p:txBody>
          <a:bodyPr/>
          <a:lstStyle/>
          <a:p>
            <a:fld id="{369A7AB8-C288-4B6D-983D-9C88E091BD8F}" type="slidenum">
              <a:rPr lang="en-US" smtClean="0"/>
              <a:t>17</a:t>
            </a:fld>
            <a:endParaRPr lang="en-US"/>
          </a:p>
        </p:txBody>
      </p:sp>
    </p:spTree>
    <p:extLst>
      <p:ext uri="{BB962C8B-B14F-4D97-AF65-F5344CB8AC3E}">
        <p14:creationId xmlns:p14="http://schemas.microsoft.com/office/powerpoint/2010/main" val="3574173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Middle Class Tax Relief and Job Creation Act of 2012</a:t>
            </a:r>
          </a:p>
        </p:txBody>
      </p:sp>
      <p:sp>
        <p:nvSpPr>
          <p:cNvPr id="3" name="Content Placeholder 2"/>
          <p:cNvSpPr>
            <a:spLocks noGrp="1"/>
          </p:cNvSpPr>
          <p:nvPr>
            <p:ph idx="1"/>
          </p:nvPr>
        </p:nvSpPr>
        <p:spPr>
          <a:xfrm>
            <a:off x="381000" y="1371599"/>
            <a:ext cx="8382000" cy="4899371"/>
          </a:xfrm>
        </p:spPr>
        <p:txBody>
          <a:bodyPr>
            <a:normAutofit fontScale="62500" lnSpcReduction="20000"/>
          </a:bodyPr>
          <a:lstStyle/>
          <a:p>
            <a:r>
              <a:rPr lang="en-US" dirty="0" smtClean="0"/>
              <a:t>Signed </a:t>
            </a:r>
            <a:r>
              <a:rPr lang="en-US" dirty="0"/>
              <a:t>Feb 22, </a:t>
            </a:r>
            <a:r>
              <a:rPr lang="en-US" dirty="0" smtClean="0"/>
              <a:t>2012 - Updated </a:t>
            </a:r>
            <a:r>
              <a:rPr lang="en-US" dirty="0"/>
              <a:t>previous law (Commercial Spectrum Enhancement Act) that provided for reimbursement of funds spent to modify federal system in order reallocate federal spectrum for non-federal use via auction</a:t>
            </a:r>
          </a:p>
          <a:p>
            <a:r>
              <a:rPr lang="en-US" dirty="0" smtClean="0"/>
              <a:t>Provided </a:t>
            </a:r>
            <a:r>
              <a:rPr lang="en-US" dirty="0"/>
              <a:t>for funding for pre-auction planning, </a:t>
            </a:r>
            <a:r>
              <a:rPr lang="en-US" dirty="0" smtClean="0"/>
              <a:t>allowed </a:t>
            </a:r>
            <a:r>
              <a:rPr lang="en-US" dirty="0"/>
              <a:t>for state-of-art replacement systems, </a:t>
            </a:r>
            <a:r>
              <a:rPr lang="en-US" dirty="0" smtClean="0"/>
              <a:t>allowed </a:t>
            </a:r>
            <a:r>
              <a:rPr lang="en-US" dirty="0"/>
              <a:t>for pre-auction transfer of funds</a:t>
            </a:r>
          </a:p>
          <a:p>
            <a:r>
              <a:rPr lang="en-US" dirty="0" smtClean="0"/>
              <a:t>Required </a:t>
            </a:r>
            <a:r>
              <a:rPr lang="en-US" dirty="0"/>
              <a:t>much more comprehensive data regarding each assignment and the planned </a:t>
            </a:r>
            <a:r>
              <a:rPr lang="en-US" dirty="0" smtClean="0"/>
              <a:t>transition than did previous auctions</a:t>
            </a:r>
            <a:endParaRPr lang="en-US" dirty="0"/>
          </a:p>
          <a:p>
            <a:pPr lvl="1"/>
            <a:r>
              <a:rPr lang="en-US" dirty="0" smtClean="0"/>
              <a:t>Current use </a:t>
            </a:r>
            <a:r>
              <a:rPr lang="en-US" dirty="0"/>
              <a:t>by the federal entity of the eligible frequencies</a:t>
            </a:r>
          </a:p>
          <a:p>
            <a:pPr lvl="1"/>
            <a:r>
              <a:rPr lang="en-US" dirty="0" smtClean="0"/>
              <a:t>Geographic </a:t>
            </a:r>
            <a:r>
              <a:rPr lang="en-US" dirty="0"/>
              <a:t>location of the federal entity’s facilities or systems</a:t>
            </a:r>
          </a:p>
          <a:p>
            <a:pPr lvl="1"/>
            <a:r>
              <a:rPr lang="en-US" dirty="0" smtClean="0"/>
              <a:t>Steps </a:t>
            </a:r>
            <a:r>
              <a:rPr lang="en-US" dirty="0"/>
              <a:t>to be taken by the Federal entity to relocate or begin sharing  spectrum for specific geographic </a:t>
            </a:r>
            <a:r>
              <a:rPr lang="en-US" dirty="0" smtClean="0"/>
              <a:t>locations in </a:t>
            </a:r>
            <a:r>
              <a:rPr lang="en-US" dirty="0"/>
              <a:t>sufficient detail to indicate when use of such frequencies at such locations will be discontinued by the Federal entity or shared between the Federal entity and non-Federal users</a:t>
            </a:r>
          </a:p>
          <a:p>
            <a:r>
              <a:rPr lang="en-US" dirty="0"/>
              <a:t>Required NTIA to develop a common format</a:t>
            </a:r>
          </a:p>
          <a:p>
            <a:r>
              <a:rPr lang="en-US" dirty="0" smtClean="0"/>
              <a:t>Final Rules </a:t>
            </a:r>
            <a:r>
              <a:rPr lang="en-US" dirty="0"/>
              <a:t>published on Jan 25, </a:t>
            </a:r>
            <a:r>
              <a:rPr lang="en-US" dirty="0" smtClean="0"/>
              <a:t>2013 </a:t>
            </a:r>
          </a:p>
          <a:p>
            <a:r>
              <a:rPr lang="en-US" dirty="0" smtClean="0"/>
              <a:t>New </a:t>
            </a:r>
            <a:r>
              <a:rPr lang="en-US" dirty="0"/>
              <a:t>47 CFR Part </a:t>
            </a:r>
            <a:r>
              <a:rPr lang="en-US" dirty="0" smtClean="0"/>
              <a:t>301 effective </a:t>
            </a:r>
            <a:r>
              <a:rPr lang="en-US" dirty="0"/>
              <a:t>Feb 25, 2013 </a:t>
            </a:r>
          </a:p>
          <a:p>
            <a:r>
              <a:rPr lang="en-US" dirty="0" smtClean="0"/>
              <a:t>Established </a:t>
            </a:r>
            <a:r>
              <a:rPr lang="en-US" dirty="0"/>
              <a:t>a requirement for all unclassified/non-sensitive information to be made public via posting on </a:t>
            </a:r>
            <a:r>
              <a:rPr lang="en-US" dirty="0" smtClean="0"/>
              <a:t>NTIA </a:t>
            </a:r>
            <a:r>
              <a:rPr lang="en-US" dirty="0"/>
              <a:t>website</a:t>
            </a:r>
          </a:p>
          <a:p>
            <a:endParaRPr lang="en-US" dirty="0" smtClean="0"/>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369A7AB8-C288-4B6D-983D-9C88E091BD8F}" type="slidenum">
              <a:rPr lang="en-US" smtClean="0"/>
              <a:t>18</a:t>
            </a:fld>
            <a:endParaRPr lang="en-US"/>
          </a:p>
        </p:txBody>
      </p:sp>
    </p:spTree>
    <p:extLst>
      <p:ext uri="{BB962C8B-B14F-4D97-AF65-F5344CB8AC3E}">
        <p14:creationId xmlns:p14="http://schemas.microsoft.com/office/powerpoint/2010/main" val="3438112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Annex O of NTIA Manual</a:t>
            </a:r>
            <a:endParaRPr lang="en-US" dirty="0"/>
          </a:p>
        </p:txBody>
      </p:sp>
      <p:sp>
        <p:nvSpPr>
          <p:cNvPr id="3" name="Content Placeholder 2"/>
          <p:cNvSpPr>
            <a:spLocks noGrp="1"/>
          </p:cNvSpPr>
          <p:nvPr>
            <p:ph idx="1"/>
          </p:nvPr>
        </p:nvSpPr>
        <p:spPr/>
        <p:txBody>
          <a:bodyPr/>
          <a:lstStyle/>
          <a:p>
            <a:r>
              <a:rPr lang="en-US" dirty="0"/>
              <a:t>Annex O – Relocation or Sharing by Federal Government Stations in support of Reallocation</a:t>
            </a:r>
          </a:p>
          <a:p>
            <a:r>
              <a:rPr lang="en-US" dirty="0"/>
              <a:t>Dated May 2013; Signed June 2013</a:t>
            </a:r>
          </a:p>
          <a:p>
            <a:r>
              <a:rPr lang="en-US" dirty="0"/>
              <a:t>Spells out all the requirements in the law along with the basic process for implementing them</a:t>
            </a:r>
          </a:p>
          <a:p>
            <a:r>
              <a:rPr lang="en-US" dirty="0"/>
              <a:t>Provides the “common format” and guidance for what must be included in a transition plan</a:t>
            </a:r>
          </a:p>
          <a:p>
            <a:pPr lvl="1"/>
            <a:r>
              <a:rPr lang="en-US" dirty="0"/>
              <a:t>1710-1755 MHz:  12 Data Items</a:t>
            </a:r>
          </a:p>
          <a:p>
            <a:pPr lvl="1"/>
            <a:r>
              <a:rPr lang="en-US" dirty="0"/>
              <a:t>New Requirement:  &gt; 60 items of information</a:t>
            </a:r>
          </a:p>
        </p:txBody>
      </p:sp>
      <p:sp>
        <p:nvSpPr>
          <p:cNvPr id="4" name="Slide Number Placeholder 3"/>
          <p:cNvSpPr>
            <a:spLocks noGrp="1"/>
          </p:cNvSpPr>
          <p:nvPr>
            <p:ph type="sldNum" sz="quarter" idx="12"/>
          </p:nvPr>
        </p:nvSpPr>
        <p:spPr/>
        <p:txBody>
          <a:bodyPr/>
          <a:lstStyle/>
          <a:p>
            <a:fld id="{369A7AB8-C288-4B6D-983D-9C88E091BD8F}" type="slidenum">
              <a:rPr lang="en-US" smtClean="0"/>
              <a:t>19</a:t>
            </a:fld>
            <a:endParaRPr lang="en-US"/>
          </a:p>
        </p:txBody>
      </p:sp>
    </p:spTree>
    <p:extLst>
      <p:ext uri="{BB962C8B-B14F-4D97-AF65-F5344CB8AC3E}">
        <p14:creationId xmlns:p14="http://schemas.microsoft.com/office/powerpoint/2010/main" val="3718827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2057400"/>
            <a:ext cx="7772400" cy="1362075"/>
          </a:xfrm>
        </p:spPr>
        <p:txBody>
          <a:bodyPr/>
          <a:lstStyle/>
          <a:p>
            <a:pPr algn="ctr"/>
            <a:r>
              <a:rPr lang="en-US" b="0" dirty="0" smtClean="0">
                <a:effectLst>
                  <a:outerShdw blurRad="38100" dist="38100" dir="2700000" algn="tl">
                    <a:srgbClr val="000000">
                      <a:alpha val="43137"/>
                    </a:srgbClr>
                  </a:outerShdw>
                </a:effectLst>
              </a:rPr>
              <a:t>NASA Current &amp; </a:t>
            </a:r>
            <a:r>
              <a:rPr lang="en-US" b="0" dirty="0" smtClean="0">
                <a:effectLst>
                  <a:outerShdw blurRad="38100" dist="38100" dir="2700000" algn="tl">
                    <a:srgbClr val="000000">
                      <a:alpha val="43137"/>
                    </a:srgbClr>
                  </a:outerShdw>
                </a:effectLst>
              </a:rPr>
              <a:t>Future Science missions and Spectrum issues</a:t>
            </a:r>
            <a:endParaRPr lang="en-US" b="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369A7AB8-C288-4B6D-983D-9C88E091BD8F}" type="slidenum">
              <a:rPr lang="en-US" smtClean="0"/>
              <a:t>2</a:t>
            </a:fld>
            <a:endParaRPr lang="en-US"/>
          </a:p>
        </p:txBody>
      </p:sp>
      <p:sp>
        <p:nvSpPr>
          <p:cNvPr id="11" name="Subtitle 2"/>
          <p:cNvSpPr txBox="1">
            <a:spLocks/>
          </p:cNvSpPr>
          <p:nvPr/>
        </p:nvSpPr>
        <p:spPr>
          <a:xfrm>
            <a:off x="1371600" y="4038600"/>
            <a:ext cx="6400800" cy="205740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en-US" sz="2800" dirty="0" smtClean="0">
                <a:solidFill>
                  <a:srgbClr val="FF9900"/>
                </a:solidFill>
                <a:effectLst>
                  <a:outerShdw blurRad="38100" dist="38100" dir="2700000" algn="tl">
                    <a:srgbClr val="000000">
                      <a:alpha val="43137"/>
                    </a:srgbClr>
                  </a:outerShdw>
                </a:effectLst>
              </a:rPr>
              <a:t>CORF Spring 2016 Meeting</a:t>
            </a:r>
          </a:p>
          <a:p>
            <a:pPr algn="ctr"/>
            <a:r>
              <a:rPr lang="en-US" sz="2800" dirty="0" smtClean="0">
                <a:solidFill>
                  <a:srgbClr val="FF9900"/>
                </a:solidFill>
                <a:effectLst>
                  <a:outerShdw blurRad="38100" dist="38100" dir="2700000" algn="tl">
                    <a:srgbClr val="000000">
                      <a:alpha val="43137"/>
                    </a:srgbClr>
                  </a:outerShdw>
                </a:effectLst>
              </a:rPr>
              <a:t>19-May-2016</a:t>
            </a:r>
          </a:p>
          <a:p>
            <a:pPr algn="ctr"/>
            <a:r>
              <a:rPr lang="en-US" sz="2800" dirty="0" smtClean="0">
                <a:solidFill>
                  <a:srgbClr val="0000FF"/>
                </a:solidFill>
                <a:effectLst>
                  <a:outerShdw blurRad="38100" dist="38100" dir="2700000" algn="tl">
                    <a:srgbClr val="000000">
                      <a:alpha val="43137"/>
                    </a:srgbClr>
                  </a:outerShdw>
                </a:effectLst>
              </a:rPr>
              <a:t>John Zuzek, NASA</a:t>
            </a:r>
          </a:p>
          <a:p>
            <a:pPr algn="ctr"/>
            <a:r>
              <a:rPr lang="en-US" sz="2800" dirty="0" smtClean="0">
                <a:solidFill>
                  <a:srgbClr val="0000FF"/>
                </a:solidFill>
                <a:effectLst>
                  <a:outerShdw blurRad="38100" dist="38100" dir="2700000" algn="tl">
                    <a:srgbClr val="000000">
                      <a:alpha val="43137"/>
                    </a:srgbClr>
                  </a:outerShdw>
                </a:effectLst>
              </a:rPr>
              <a:t>National Spectrum Program Manager</a:t>
            </a:r>
            <a:endParaRPr lang="en-US" sz="2800"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4035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Pre-Auction Transition Planning Process</a:t>
            </a:r>
            <a:endParaRPr lang="en-US" dirty="0"/>
          </a:p>
        </p:txBody>
      </p:sp>
      <p:sp>
        <p:nvSpPr>
          <p:cNvPr id="4" name="Slide Number Placeholder 3"/>
          <p:cNvSpPr>
            <a:spLocks noGrp="1"/>
          </p:cNvSpPr>
          <p:nvPr>
            <p:ph type="sldNum" sz="quarter" idx="12"/>
          </p:nvPr>
        </p:nvSpPr>
        <p:spPr/>
        <p:txBody>
          <a:bodyPr/>
          <a:lstStyle/>
          <a:p>
            <a:fld id="{369A7AB8-C288-4B6D-983D-9C88E091BD8F}" type="slidenum">
              <a:rPr lang="en-US" smtClean="0"/>
              <a:t>20</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121" y="1197229"/>
            <a:ext cx="8686800" cy="567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8406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Transition Plan</a:t>
            </a:r>
            <a:endParaRPr lang="en-US" dirty="0"/>
          </a:p>
        </p:txBody>
      </p:sp>
      <p:sp>
        <p:nvSpPr>
          <p:cNvPr id="3" name="Content Placeholder 2"/>
          <p:cNvSpPr>
            <a:spLocks noGrp="1"/>
          </p:cNvSpPr>
          <p:nvPr>
            <p:ph idx="1"/>
          </p:nvPr>
        </p:nvSpPr>
        <p:spPr/>
        <p:txBody>
          <a:bodyPr>
            <a:normAutofit fontScale="92500"/>
          </a:bodyPr>
          <a:lstStyle/>
          <a:p>
            <a:r>
              <a:rPr lang="en-US" dirty="0" smtClean="0"/>
              <a:t>Transition of one (1) assignment at LaRC for aeronautical telemetry centered at 1780.5 MHz which therefore overlapped upper edge of 1755-1780 MHz band</a:t>
            </a:r>
          </a:p>
          <a:p>
            <a:r>
              <a:rPr lang="en-US" dirty="0" smtClean="0"/>
              <a:t>Developed in November/December 2013</a:t>
            </a:r>
          </a:p>
          <a:p>
            <a:r>
              <a:rPr lang="en-US" dirty="0" smtClean="0"/>
              <a:t>Submitted to NTIA January 23, 2014</a:t>
            </a:r>
          </a:p>
          <a:p>
            <a:r>
              <a:rPr lang="en-US" dirty="0" smtClean="0"/>
              <a:t>Minor corrections made January 27, 2014</a:t>
            </a:r>
          </a:p>
          <a:p>
            <a:r>
              <a:rPr lang="en-US" dirty="0" smtClean="0"/>
              <a:t>Technical Panel “approved” NASA’s Transition Plan on February 24, 2014</a:t>
            </a:r>
          </a:p>
          <a:p>
            <a:r>
              <a:rPr lang="en-US" dirty="0" smtClean="0"/>
              <a:t>Administrative corrections made February 27, 2014</a:t>
            </a:r>
          </a:p>
          <a:p>
            <a:endParaRPr lang="en-US" dirty="0"/>
          </a:p>
        </p:txBody>
      </p:sp>
      <p:sp>
        <p:nvSpPr>
          <p:cNvPr id="4" name="Slide Number Placeholder 3"/>
          <p:cNvSpPr>
            <a:spLocks noGrp="1"/>
          </p:cNvSpPr>
          <p:nvPr>
            <p:ph type="sldNum" sz="quarter" idx="12"/>
          </p:nvPr>
        </p:nvSpPr>
        <p:spPr/>
        <p:txBody>
          <a:bodyPr/>
          <a:lstStyle/>
          <a:p>
            <a:fld id="{369A7AB8-C288-4B6D-983D-9C88E091BD8F}" type="slidenum">
              <a:rPr lang="en-US" smtClean="0"/>
              <a:t>21</a:t>
            </a:fld>
            <a:endParaRPr lang="en-US"/>
          </a:p>
        </p:txBody>
      </p:sp>
    </p:spTree>
    <p:extLst>
      <p:ext uri="{BB962C8B-B14F-4D97-AF65-F5344CB8AC3E}">
        <p14:creationId xmlns:p14="http://schemas.microsoft.com/office/powerpoint/2010/main" val="1924542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AWS-3 Auction</a:t>
            </a:r>
            <a:endParaRPr lang="en-US" dirty="0"/>
          </a:p>
        </p:txBody>
      </p:sp>
      <p:sp>
        <p:nvSpPr>
          <p:cNvPr id="3" name="Content Placeholder 2"/>
          <p:cNvSpPr>
            <a:spLocks noGrp="1"/>
          </p:cNvSpPr>
          <p:nvPr>
            <p:ph idx="1"/>
          </p:nvPr>
        </p:nvSpPr>
        <p:spPr/>
        <p:txBody>
          <a:bodyPr>
            <a:normAutofit lnSpcReduction="10000"/>
          </a:bodyPr>
          <a:lstStyle/>
          <a:p>
            <a:r>
              <a:rPr lang="en-US" dirty="0"/>
              <a:t>Auction </a:t>
            </a:r>
            <a:r>
              <a:rPr lang="en-US" dirty="0" smtClean="0"/>
              <a:t>Started - 11/13/2014</a:t>
            </a:r>
          </a:p>
          <a:p>
            <a:r>
              <a:rPr lang="en-US" dirty="0" smtClean="0"/>
              <a:t>Auction Ended - 1/29/2015</a:t>
            </a:r>
            <a:endParaRPr lang="en-US" dirty="0"/>
          </a:p>
          <a:p>
            <a:r>
              <a:rPr lang="en-US" dirty="0"/>
              <a:t>Rounds</a:t>
            </a:r>
            <a:r>
              <a:rPr lang="en-US" dirty="0" smtClean="0"/>
              <a:t>: 341</a:t>
            </a:r>
            <a:endParaRPr lang="en-US" dirty="0"/>
          </a:p>
          <a:p>
            <a:r>
              <a:rPr lang="en-US" dirty="0"/>
              <a:t>Bidding Days</a:t>
            </a:r>
            <a:r>
              <a:rPr lang="en-US" dirty="0" smtClean="0"/>
              <a:t>: 45</a:t>
            </a:r>
            <a:endParaRPr lang="en-US" dirty="0"/>
          </a:p>
          <a:p>
            <a:r>
              <a:rPr lang="en-US" dirty="0"/>
              <a:t>Qualified Bidders</a:t>
            </a:r>
            <a:r>
              <a:rPr lang="en-US" dirty="0" smtClean="0"/>
              <a:t>: 70</a:t>
            </a:r>
            <a:endParaRPr lang="en-US" dirty="0"/>
          </a:p>
          <a:p>
            <a:r>
              <a:rPr lang="en-US" dirty="0"/>
              <a:t>Winning Bidders</a:t>
            </a:r>
            <a:r>
              <a:rPr lang="en-US" dirty="0" smtClean="0"/>
              <a:t>: 31 </a:t>
            </a:r>
            <a:r>
              <a:rPr lang="en-US" dirty="0"/>
              <a:t>Bidders won </a:t>
            </a:r>
            <a:r>
              <a:rPr lang="en-US" dirty="0" smtClean="0"/>
              <a:t>1,611 </a:t>
            </a:r>
            <a:r>
              <a:rPr lang="en-US" dirty="0"/>
              <a:t>Licenses</a:t>
            </a:r>
          </a:p>
          <a:p>
            <a:r>
              <a:rPr lang="en-US" dirty="0"/>
              <a:t>Licenses Held by </a:t>
            </a:r>
            <a:r>
              <a:rPr lang="en-US" dirty="0" smtClean="0"/>
              <a:t>FCC: 3</a:t>
            </a:r>
            <a:endParaRPr lang="en-US" dirty="0"/>
          </a:p>
          <a:p>
            <a:r>
              <a:rPr lang="en-US" dirty="0"/>
              <a:t>Gross Bids</a:t>
            </a:r>
            <a:r>
              <a:rPr lang="en-US" dirty="0" smtClean="0"/>
              <a:t>: $</a:t>
            </a:r>
            <a:r>
              <a:rPr lang="en-US" dirty="0"/>
              <a:t>44,899,451,600</a:t>
            </a:r>
          </a:p>
          <a:p>
            <a:r>
              <a:rPr lang="en-US" dirty="0"/>
              <a:t>Net Bids</a:t>
            </a:r>
            <a:r>
              <a:rPr lang="en-US" dirty="0" smtClean="0"/>
              <a:t>: $41,329,673,325</a:t>
            </a:r>
            <a:endParaRPr lang="en-US" dirty="0"/>
          </a:p>
        </p:txBody>
      </p:sp>
      <p:sp>
        <p:nvSpPr>
          <p:cNvPr id="4" name="Slide Number Placeholder 3"/>
          <p:cNvSpPr>
            <a:spLocks noGrp="1"/>
          </p:cNvSpPr>
          <p:nvPr>
            <p:ph type="sldNum" sz="quarter" idx="12"/>
          </p:nvPr>
        </p:nvSpPr>
        <p:spPr/>
        <p:txBody>
          <a:bodyPr/>
          <a:lstStyle/>
          <a:p>
            <a:fld id="{369A7AB8-C288-4B6D-983D-9C88E091BD8F}" type="slidenum">
              <a:rPr lang="en-US" smtClean="0"/>
              <a:t>22</a:t>
            </a:fld>
            <a:endParaRPr lang="en-US"/>
          </a:p>
        </p:txBody>
      </p:sp>
    </p:spTree>
    <p:extLst>
      <p:ext uri="{BB962C8B-B14F-4D97-AF65-F5344CB8AC3E}">
        <p14:creationId xmlns:p14="http://schemas.microsoft.com/office/powerpoint/2010/main" val="2171690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Legislation</a:t>
            </a:r>
            <a:endParaRPr lang="en-US" dirty="0"/>
          </a:p>
        </p:txBody>
      </p:sp>
      <p:sp>
        <p:nvSpPr>
          <p:cNvPr id="3" name="Content Placeholder 2"/>
          <p:cNvSpPr>
            <a:spLocks noGrp="1"/>
          </p:cNvSpPr>
          <p:nvPr>
            <p:ph idx="1"/>
          </p:nvPr>
        </p:nvSpPr>
        <p:spPr/>
        <p:txBody>
          <a:bodyPr>
            <a:normAutofit lnSpcReduction="10000"/>
          </a:bodyPr>
          <a:lstStyle/>
          <a:p>
            <a:r>
              <a:rPr lang="en-US" dirty="0" smtClean="0"/>
              <a:t>Numerous pending bills in Congress</a:t>
            </a:r>
          </a:p>
          <a:p>
            <a:pPr lvl="1"/>
            <a:r>
              <a:rPr lang="en-US" dirty="0" smtClean="0"/>
              <a:t>More spectrum for mobile broadband</a:t>
            </a:r>
          </a:p>
          <a:p>
            <a:pPr lvl="1"/>
            <a:r>
              <a:rPr lang="en-US" dirty="0" smtClean="0"/>
              <a:t>Innovative use of spectrum</a:t>
            </a:r>
          </a:p>
          <a:p>
            <a:pPr lvl="1"/>
            <a:r>
              <a:rPr lang="en-US" dirty="0" smtClean="0"/>
              <a:t>Desire to offset deficit through more spectrum auctions</a:t>
            </a:r>
          </a:p>
          <a:p>
            <a:r>
              <a:rPr lang="en-US" dirty="0" smtClean="0"/>
              <a:t>Mobile NOW! Act pending congressional action looking for even more mobile broadband spectrum</a:t>
            </a:r>
          </a:p>
          <a:p>
            <a:r>
              <a:rPr lang="en-US" dirty="0" smtClean="0"/>
              <a:t>Pressure on spectrum used for science will persist and grow</a:t>
            </a:r>
            <a:endParaRPr lang="en-US" dirty="0"/>
          </a:p>
        </p:txBody>
      </p:sp>
      <p:sp>
        <p:nvSpPr>
          <p:cNvPr id="4" name="Slide Number Placeholder 3"/>
          <p:cNvSpPr>
            <a:spLocks noGrp="1"/>
          </p:cNvSpPr>
          <p:nvPr>
            <p:ph type="sldNum" sz="quarter" idx="12"/>
          </p:nvPr>
        </p:nvSpPr>
        <p:spPr/>
        <p:txBody>
          <a:bodyPr/>
          <a:lstStyle/>
          <a:p>
            <a:fld id="{369A7AB8-C288-4B6D-983D-9C88E091BD8F}" type="slidenum">
              <a:rPr lang="en-US" smtClean="0"/>
              <a:t>23</a:t>
            </a:fld>
            <a:endParaRPr lang="en-US"/>
          </a:p>
        </p:txBody>
      </p:sp>
    </p:spTree>
    <p:extLst>
      <p:ext uri="{BB962C8B-B14F-4D97-AF65-F5344CB8AC3E}">
        <p14:creationId xmlns:p14="http://schemas.microsoft.com/office/powerpoint/2010/main" val="2636609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FCC Proceedings</a:t>
            </a:r>
            <a:endParaRPr lang="en-US" dirty="0"/>
          </a:p>
        </p:txBody>
      </p:sp>
      <p:sp>
        <p:nvSpPr>
          <p:cNvPr id="3" name="Content Placeholder 2"/>
          <p:cNvSpPr>
            <a:spLocks noGrp="1"/>
          </p:cNvSpPr>
          <p:nvPr>
            <p:ph idx="1"/>
          </p:nvPr>
        </p:nvSpPr>
        <p:spPr/>
        <p:txBody>
          <a:bodyPr/>
          <a:lstStyle/>
          <a:p>
            <a:r>
              <a:rPr lang="en-US" dirty="0" smtClean="0"/>
              <a:t>Spectrum Frontiers</a:t>
            </a:r>
          </a:p>
          <a:p>
            <a:pPr lvl="1"/>
            <a:r>
              <a:rPr lang="en-US" dirty="0" smtClean="0"/>
              <a:t>Possible interference to EESS passive sensing in 50-60 GHz oxygen absorption band</a:t>
            </a:r>
          </a:p>
          <a:p>
            <a:r>
              <a:rPr lang="en-US" dirty="0" smtClean="0"/>
              <a:t>Commercial Launch R&amp;O</a:t>
            </a:r>
          </a:p>
          <a:p>
            <a:pPr lvl="1"/>
            <a:r>
              <a:rPr lang="en-US" dirty="0" smtClean="0"/>
              <a:t>Enabling commercial launch providers to use 2200-2290 MHz government spectrum for launches</a:t>
            </a:r>
          </a:p>
          <a:p>
            <a:r>
              <a:rPr lang="en-US" dirty="0" smtClean="0"/>
              <a:t>5 GHz UNII Changes</a:t>
            </a:r>
          </a:p>
          <a:p>
            <a:pPr lvl="1"/>
            <a:r>
              <a:rPr lang="en-US" dirty="0" smtClean="0"/>
              <a:t>Threatens EESS active sensing in 5350-5470 MHz (</a:t>
            </a:r>
            <a:r>
              <a:rPr lang="en-US" dirty="0" err="1" smtClean="0"/>
              <a:t>Radarsat</a:t>
            </a:r>
            <a:r>
              <a:rPr lang="en-US" dirty="0" smtClean="0"/>
              <a:t>, Sentinel, JASON, etc.)</a:t>
            </a:r>
          </a:p>
        </p:txBody>
      </p:sp>
      <p:sp>
        <p:nvSpPr>
          <p:cNvPr id="4" name="Slide Number Placeholder 3"/>
          <p:cNvSpPr>
            <a:spLocks noGrp="1"/>
          </p:cNvSpPr>
          <p:nvPr>
            <p:ph type="sldNum" sz="quarter" idx="12"/>
          </p:nvPr>
        </p:nvSpPr>
        <p:spPr/>
        <p:txBody>
          <a:bodyPr/>
          <a:lstStyle/>
          <a:p>
            <a:fld id="{369A7AB8-C288-4B6D-983D-9C88E091BD8F}" type="slidenum">
              <a:rPr lang="en-US" smtClean="0"/>
              <a:t>24</a:t>
            </a:fld>
            <a:endParaRPr lang="en-US"/>
          </a:p>
        </p:txBody>
      </p:sp>
    </p:spTree>
    <p:extLst>
      <p:ext uri="{BB962C8B-B14F-4D97-AF65-F5344CB8AC3E}">
        <p14:creationId xmlns:p14="http://schemas.microsoft.com/office/powerpoint/2010/main" val="3266345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Use of X-band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8025-8400 MHz band is allocated for data downlinks for EESS remote sensing satellites</a:t>
            </a:r>
          </a:p>
          <a:p>
            <a:r>
              <a:rPr lang="en-US" dirty="0" smtClean="0"/>
              <a:t>In US, this it primary for federal government and can also be used by commercial operators after case-by-case EMC analysis</a:t>
            </a:r>
          </a:p>
          <a:p>
            <a:r>
              <a:rPr lang="en-US" dirty="0" smtClean="0"/>
              <a:t>New large-scale constellations of small commercial remote sensing satellites want access to band for their operations</a:t>
            </a:r>
          </a:p>
          <a:p>
            <a:pPr lvl="1"/>
            <a:r>
              <a:rPr lang="en-US" dirty="0" smtClean="0"/>
              <a:t>Spire Global (~dozens of satellites)</a:t>
            </a:r>
          </a:p>
          <a:p>
            <a:pPr lvl="1"/>
            <a:r>
              <a:rPr lang="en-US" dirty="0" smtClean="0"/>
              <a:t>Planet Labs (&gt; 100 satellites)</a:t>
            </a:r>
          </a:p>
          <a:p>
            <a:pPr lvl="1"/>
            <a:r>
              <a:rPr lang="en-US" dirty="0" smtClean="0"/>
              <a:t>Terra Bella (Formerly Skybox Imaging, now owned by Google, planning “more than a dozen satellites”</a:t>
            </a:r>
          </a:p>
          <a:p>
            <a:r>
              <a:rPr lang="en-US" dirty="0" smtClean="0"/>
              <a:t>Result is a HUGE operational RFI problem!!!</a:t>
            </a:r>
            <a:endParaRPr lang="en-US" dirty="0"/>
          </a:p>
        </p:txBody>
      </p:sp>
      <p:sp>
        <p:nvSpPr>
          <p:cNvPr id="4" name="Slide Number Placeholder 3"/>
          <p:cNvSpPr>
            <a:spLocks noGrp="1"/>
          </p:cNvSpPr>
          <p:nvPr>
            <p:ph type="sldNum" sz="quarter" idx="12"/>
          </p:nvPr>
        </p:nvSpPr>
        <p:spPr/>
        <p:txBody>
          <a:bodyPr/>
          <a:lstStyle/>
          <a:p>
            <a:fld id="{369A7AB8-C288-4B6D-983D-9C88E091BD8F}" type="slidenum">
              <a:rPr lang="en-US" smtClean="0"/>
              <a:t>25</a:t>
            </a:fld>
            <a:endParaRPr lang="en-US" dirty="0"/>
          </a:p>
        </p:txBody>
      </p:sp>
    </p:spTree>
    <p:extLst>
      <p:ext uri="{BB962C8B-B14F-4D97-AF65-F5344CB8AC3E}">
        <p14:creationId xmlns:p14="http://schemas.microsoft.com/office/powerpoint/2010/main" val="3399395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3048000"/>
            <a:ext cx="7772400" cy="1362075"/>
          </a:xfrm>
        </p:spPr>
        <p:txBody>
          <a:bodyPr/>
          <a:lstStyle/>
          <a:p>
            <a:pPr algn="ctr"/>
            <a:r>
              <a:rPr lang="en-US" dirty="0" smtClean="0"/>
              <a:t>Questions???</a:t>
            </a:r>
            <a:endParaRPr lang="en-US" dirty="0"/>
          </a:p>
        </p:txBody>
      </p:sp>
      <p:sp>
        <p:nvSpPr>
          <p:cNvPr id="4" name="Slide Number Placeholder 3"/>
          <p:cNvSpPr>
            <a:spLocks noGrp="1"/>
          </p:cNvSpPr>
          <p:nvPr>
            <p:ph type="sldNum" sz="quarter" idx="12"/>
          </p:nvPr>
        </p:nvSpPr>
        <p:spPr/>
        <p:txBody>
          <a:bodyPr/>
          <a:lstStyle/>
          <a:p>
            <a:fld id="{E8E5D415-986F-462C-97AB-77EFA3DA035D}" type="slidenum">
              <a:rPr lang="en-US" smtClean="0"/>
              <a:pPr/>
              <a:t>26</a:t>
            </a:fld>
            <a:endParaRPr lang="en-US"/>
          </a:p>
        </p:txBody>
      </p:sp>
    </p:spTree>
    <p:extLst>
      <p:ext uri="{BB962C8B-B14F-4D97-AF65-F5344CB8AC3E}">
        <p14:creationId xmlns:p14="http://schemas.microsoft.com/office/powerpoint/2010/main" val="3634463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Current and Future NASA Missions</a:t>
            </a:r>
            <a:endParaRPr lang="en-US" dirty="0"/>
          </a:p>
        </p:txBody>
      </p:sp>
      <p:sp>
        <p:nvSpPr>
          <p:cNvPr id="6" name="Content Placeholder 5"/>
          <p:cNvSpPr>
            <a:spLocks noGrp="1"/>
          </p:cNvSpPr>
          <p:nvPr>
            <p:ph idx="1"/>
          </p:nvPr>
        </p:nvSpPr>
        <p:spPr>
          <a:xfrm>
            <a:off x="381000" y="1371600"/>
            <a:ext cx="8382000" cy="4953000"/>
          </a:xfrm>
        </p:spPr>
        <p:txBody>
          <a:bodyPr>
            <a:normAutofit lnSpcReduction="10000"/>
          </a:bodyPr>
          <a:lstStyle/>
          <a:p>
            <a:r>
              <a:rPr lang="en-US" dirty="0" smtClean="0"/>
              <a:t>Planned/Future NASA Earth Observation Missions</a:t>
            </a:r>
          </a:p>
          <a:p>
            <a:pPr lvl="1"/>
            <a:r>
              <a:rPr lang="en-US" dirty="0" smtClean="0"/>
              <a:t>GPM</a:t>
            </a:r>
          </a:p>
          <a:p>
            <a:pPr lvl="1"/>
            <a:r>
              <a:rPr lang="en-US" dirty="0" smtClean="0"/>
              <a:t>ISS </a:t>
            </a:r>
            <a:r>
              <a:rPr lang="en-US" dirty="0" err="1" smtClean="0"/>
              <a:t>RapidSCAT</a:t>
            </a:r>
            <a:endParaRPr lang="en-US" dirty="0" smtClean="0"/>
          </a:p>
          <a:p>
            <a:pPr lvl="1"/>
            <a:r>
              <a:rPr lang="en-US" dirty="0" smtClean="0"/>
              <a:t>OCO-2</a:t>
            </a:r>
          </a:p>
          <a:p>
            <a:pPr lvl="1"/>
            <a:r>
              <a:rPr lang="en-US" dirty="0" smtClean="0"/>
              <a:t>SMAP</a:t>
            </a:r>
          </a:p>
          <a:p>
            <a:pPr lvl="1"/>
            <a:r>
              <a:rPr lang="en-US" dirty="0" smtClean="0"/>
              <a:t>CYGNSS</a:t>
            </a:r>
          </a:p>
          <a:p>
            <a:pPr lvl="1"/>
            <a:r>
              <a:rPr lang="en-US" dirty="0"/>
              <a:t>SWOT</a:t>
            </a:r>
          </a:p>
          <a:p>
            <a:pPr lvl="1"/>
            <a:r>
              <a:rPr lang="en-US" dirty="0" smtClean="0"/>
              <a:t>NISAR</a:t>
            </a:r>
          </a:p>
          <a:p>
            <a:pPr lvl="1"/>
            <a:r>
              <a:rPr lang="en-US" dirty="0" smtClean="0"/>
              <a:t>ACE</a:t>
            </a:r>
          </a:p>
          <a:p>
            <a:pPr lvl="1"/>
            <a:r>
              <a:rPr lang="en-US" dirty="0" smtClean="0"/>
              <a:t>JWST</a:t>
            </a:r>
            <a:endParaRPr lang="en-US" dirty="0" smtClean="0"/>
          </a:p>
        </p:txBody>
      </p:sp>
      <p:sp>
        <p:nvSpPr>
          <p:cNvPr id="4" name="Slide Number Placeholder 3"/>
          <p:cNvSpPr>
            <a:spLocks noGrp="1"/>
          </p:cNvSpPr>
          <p:nvPr>
            <p:ph type="sldNum" sz="quarter" idx="12"/>
          </p:nvPr>
        </p:nvSpPr>
        <p:spPr/>
        <p:txBody>
          <a:bodyPr/>
          <a:lstStyle/>
          <a:p>
            <a:fld id="{369A7AB8-C288-4B6D-983D-9C88E091BD8F}" type="slidenum">
              <a:rPr lang="en-US" smtClean="0"/>
              <a:t>3</a:t>
            </a:fld>
            <a:endParaRPr lang="en-US"/>
          </a:p>
        </p:txBody>
      </p:sp>
    </p:spTree>
    <p:extLst>
      <p:ext uri="{BB962C8B-B14F-4D97-AF65-F5344CB8AC3E}">
        <p14:creationId xmlns:p14="http://schemas.microsoft.com/office/powerpoint/2010/main" val="367993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Global Precipitation </a:t>
            </a:r>
            <a:br>
              <a:rPr lang="en-US" sz="3200" dirty="0" smtClean="0"/>
            </a:br>
            <a:r>
              <a:rPr lang="en-US" sz="3200" dirty="0" smtClean="0"/>
              <a:t>Measurement (GPM)</a:t>
            </a:r>
            <a:endParaRPr lang="en-US" sz="3200" dirty="0"/>
          </a:p>
        </p:txBody>
      </p:sp>
      <p:sp>
        <p:nvSpPr>
          <p:cNvPr id="3" name="Content Placeholder 2"/>
          <p:cNvSpPr>
            <a:spLocks noGrp="1"/>
          </p:cNvSpPr>
          <p:nvPr>
            <p:ph idx="1"/>
          </p:nvPr>
        </p:nvSpPr>
        <p:spPr>
          <a:xfrm>
            <a:off x="304800" y="2362200"/>
            <a:ext cx="4114800" cy="4267200"/>
          </a:xfrm>
        </p:spPr>
        <p:txBody>
          <a:bodyPr>
            <a:normAutofit fontScale="55000" lnSpcReduction="20000"/>
          </a:bodyPr>
          <a:lstStyle/>
          <a:p>
            <a:r>
              <a:rPr lang="en-US" dirty="0" smtClean="0"/>
              <a:t>Dual frequency Precipitation Radar instrument</a:t>
            </a:r>
          </a:p>
          <a:p>
            <a:r>
              <a:rPr lang="en-US" dirty="0" smtClean="0"/>
              <a:t>Launched</a:t>
            </a:r>
            <a:r>
              <a:rPr lang="en-US" dirty="0"/>
              <a:t>: 1:37 </a:t>
            </a:r>
            <a:r>
              <a:rPr lang="en-US" dirty="0" smtClean="0"/>
              <a:t>PM </a:t>
            </a:r>
            <a:r>
              <a:rPr lang="en-US" dirty="0"/>
              <a:t>EST, </a:t>
            </a:r>
            <a:r>
              <a:rPr lang="en-US" dirty="0" smtClean="0"/>
              <a:t>Feb </a:t>
            </a:r>
            <a:r>
              <a:rPr lang="en-US" dirty="0"/>
              <a:t>27, </a:t>
            </a:r>
            <a:r>
              <a:rPr lang="en-US" dirty="0" smtClean="0"/>
              <a:t>2014</a:t>
            </a:r>
          </a:p>
          <a:p>
            <a:r>
              <a:rPr lang="en-US" dirty="0" smtClean="0"/>
              <a:t>Orbit at 407 km and 65° inclination</a:t>
            </a:r>
          </a:p>
          <a:p>
            <a:r>
              <a:rPr lang="en-US" dirty="0" smtClean="0"/>
              <a:t>Polarization: N/A</a:t>
            </a:r>
          </a:p>
          <a:p>
            <a:r>
              <a:rPr lang="en-US" dirty="0" smtClean="0"/>
              <a:t>RF Center Freq: 13.597, 13.603 &amp; 35.547, 35.553 GHz</a:t>
            </a:r>
          </a:p>
          <a:p>
            <a:r>
              <a:rPr lang="en-US" dirty="0" smtClean="0"/>
              <a:t>RF bandwidth: 14 MHz</a:t>
            </a:r>
          </a:p>
          <a:p>
            <a:r>
              <a:rPr lang="en-US" dirty="0" err="1" smtClean="0"/>
              <a:t>Pulsewidth</a:t>
            </a:r>
            <a:r>
              <a:rPr lang="en-US" dirty="0" smtClean="0"/>
              <a:t>: 1.6 </a:t>
            </a:r>
            <a:r>
              <a:rPr lang="el-GR" dirty="0" smtClean="0"/>
              <a:t>μ</a:t>
            </a:r>
            <a:r>
              <a:rPr lang="en-US" dirty="0" smtClean="0"/>
              <a:t>sec</a:t>
            </a:r>
          </a:p>
          <a:p>
            <a:r>
              <a:rPr lang="en-US" dirty="0" smtClean="0"/>
              <a:t>Pulse repetition freq: 4206 (Ku) &amp; 4275 Hz (Ka)</a:t>
            </a:r>
          </a:p>
          <a:p>
            <a:r>
              <a:rPr lang="en-US" dirty="0" err="1" smtClean="0"/>
              <a:t>Xmt</a:t>
            </a:r>
            <a:r>
              <a:rPr lang="en-US" dirty="0" smtClean="0"/>
              <a:t> </a:t>
            </a:r>
            <a:r>
              <a:rPr lang="en-US" dirty="0" err="1" smtClean="0"/>
              <a:t>Pwr</a:t>
            </a:r>
            <a:r>
              <a:rPr lang="en-US" dirty="0" smtClean="0"/>
              <a:t>: 986 W (Ku) &amp; 147 W </a:t>
            </a:r>
            <a:r>
              <a:rPr lang="en-US" dirty="0" err="1" smtClean="0"/>
              <a:t>Pk</a:t>
            </a:r>
            <a:r>
              <a:rPr lang="en-US" dirty="0" smtClean="0"/>
              <a:t> (</a:t>
            </a:r>
            <a:r>
              <a:rPr lang="en-US" dirty="0" err="1" smtClean="0"/>
              <a:t>Ka</a:t>
            </a:r>
            <a:r>
              <a:rPr lang="en-US" dirty="0" smtClean="0"/>
              <a:t>)</a:t>
            </a:r>
          </a:p>
          <a:p>
            <a:r>
              <a:rPr lang="en-US" dirty="0" smtClean="0"/>
              <a:t>Chirp rate: 8.75 MHz/</a:t>
            </a:r>
            <a:r>
              <a:rPr lang="el-GR" dirty="0" smtClean="0"/>
              <a:t>μ</a:t>
            </a:r>
            <a:r>
              <a:rPr lang="en-US" dirty="0" smtClean="0"/>
              <a:t>sec</a:t>
            </a:r>
          </a:p>
          <a:p>
            <a:r>
              <a:rPr lang="en-US" dirty="0" smtClean="0"/>
              <a:t>Transmit Duty Cycle: 0.67%</a:t>
            </a:r>
          </a:p>
          <a:p>
            <a:r>
              <a:rPr lang="en-US" dirty="0" smtClean="0"/>
              <a:t>Radiometer operates at 10.65, 18.7, 23.8, 36.5, 89, 165.5 &amp; 183.31 GHz</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E8E5D415-986F-462C-97AB-77EFA3DA035D}" type="slidenum">
              <a:rPr lang="en-US" smtClean="0"/>
              <a:pPr/>
              <a:t>4</a:t>
            </a:fld>
            <a:endParaRPr lang="en-US" dirty="0"/>
          </a:p>
        </p:txBody>
      </p:sp>
      <p:sp>
        <p:nvSpPr>
          <p:cNvPr id="8" name="TextBox 7"/>
          <p:cNvSpPr txBox="1"/>
          <p:nvPr/>
        </p:nvSpPr>
        <p:spPr>
          <a:xfrm>
            <a:off x="304800" y="1295400"/>
            <a:ext cx="4114800" cy="83099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rtlCol="0">
            <a:spAutoFit/>
          </a:bodyPr>
          <a:lstStyle/>
          <a:p>
            <a:pPr algn="ctr"/>
            <a:r>
              <a:rPr lang="en-US" sz="2400" dirty="0" smtClean="0"/>
              <a:t>NASA/JAXA Earth observation mission follow-on to TRMM</a:t>
            </a:r>
          </a:p>
        </p:txBody>
      </p:sp>
      <p:sp>
        <p:nvSpPr>
          <p:cNvPr id="9" name="TextBox 8"/>
          <p:cNvSpPr txBox="1"/>
          <p:nvPr/>
        </p:nvSpPr>
        <p:spPr>
          <a:xfrm>
            <a:off x="4724400" y="4648200"/>
            <a:ext cx="4038600" cy="1477328"/>
          </a:xfrm>
          <a:prstGeom prst="rect">
            <a:avLst/>
          </a:prstGeom>
          <a:noFill/>
        </p:spPr>
        <p:txBody>
          <a:bodyPr wrap="square" rtlCol="0">
            <a:spAutoFit/>
          </a:bodyPr>
          <a:lstStyle/>
          <a:p>
            <a:r>
              <a:rPr lang="en-US" dirty="0" smtClean="0"/>
              <a:t>GPM concept centers on the deployment of a “Core” satellite carrying an advanced radar / radiometer system to measure precipitation from space and serve as a reference standard.</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4800599" y="1600200"/>
            <a:ext cx="3861163" cy="2890710"/>
          </a:xfrm>
          <a:prstGeom prst="rect">
            <a:avLst/>
          </a:prstGeom>
          <a:noFill/>
          <a:ln w="9525">
            <a:noFill/>
            <a:miter lim="800000"/>
            <a:headEnd/>
            <a:tailEnd/>
          </a:ln>
        </p:spPr>
      </p:pic>
    </p:spTree>
    <p:extLst>
      <p:ext uri="{BB962C8B-B14F-4D97-AF65-F5344CB8AC3E}">
        <p14:creationId xmlns:p14="http://schemas.microsoft.com/office/powerpoint/2010/main" val="2478717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ISS </a:t>
            </a:r>
            <a:r>
              <a:rPr lang="en-US" sz="3200" dirty="0" err="1" smtClean="0"/>
              <a:t>RapidSCAT</a:t>
            </a:r>
            <a:endParaRPr lang="en-US" sz="3200" dirty="0"/>
          </a:p>
        </p:txBody>
      </p:sp>
      <p:sp>
        <p:nvSpPr>
          <p:cNvPr id="3" name="Content Placeholder 2"/>
          <p:cNvSpPr>
            <a:spLocks noGrp="1"/>
          </p:cNvSpPr>
          <p:nvPr>
            <p:ph idx="1"/>
          </p:nvPr>
        </p:nvSpPr>
        <p:spPr>
          <a:xfrm>
            <a:off x="304800" y="2362200"/>
            <a:ext cx="4114800" cy="4267200"/>
          </a:xfrm>
        </p:spPr>
        <p:txBody>
          <a:bodyPr>
            <a:normAutofit fontScale="62500" lnSpcReduction="20000"/>
          </a:bodyPr>
          <a:lstStyle/>
          <a:p>
            <a:r>
              <a:rPr lang="en-US" dirty="0" smtClean="0"/>
              <a:t>Radar Scatterometer</a:t>
            </a:r>
          </a:p>
          <a:p>
            <a:r>
              <a:rPr lang="en-US" dirty="0" smtClean="0"/>
              <a:t>Launched: September 20, 2014</a:t>
            </a:r>
          </a:p>
          <a:p>
            <a:r>
              <a:rPr lang="en-US" dirty="0" smtClean="0"/>
              <a:t>ISS Orbit nominally at 375-435 km and 51.6° inclination</a:t>
            </a:r>
          </a:p>
          <a:p>
            <a:r>
              <a:rPr lang="en-US" dirty="0" smtClean="0"/>
              <a:t>Polarization: N/A</a:t>
            </a:r>
          </a:p>
          <a:p>
            <a:r>
              <a:rPr lang="en-US" dirty="0" smtClean="0"/>
              <a:t>RF Center Freq: 13.402 GHz</a:t>
            </a:r>
          </a:p>
          <a:p>
            <a:r>
              <a:rPr lang="en-US" dirty="0" smtClean="0"/>
              <a:t>RF bandwidth: 430 kHz</a:t>
            </a:r>
          </a:p>
          <a:p>
            <a:r>
              <a:rPr lang="en-US" dirty="0" smtClean="0"/>
              <a:t>Observation swath of 900 km</a:t>
            </a:r>
          </a:p>
          <a:p>
            <a:r>
              <a:rPr lang="en-US" dirty="0" err="1" smtClean="0"/>
              <a:t>Pulsewidth</a:t>
            </a:r>
            <a:r>
              <a:rPr lang="en-US" dirty="0" smtClean="0"/>
              <a:t>: 1.0 </a:t>
            </a:r>
            <a:r>
              <a:rPr lang="en-US" dirty="0" err="1"/>
              <a:t>m</a:t>
            </a:r>
            <a:r>
              <a:rPr lang="en-US" dirty="0" err="1" smtClean="0"/>
              <a:t>sec</a:t>
            </a:r>
            <a:endParaRPr lang="en-US" dirty="0" smtClean="0"/>
          </a:p>
          <a:p>
            <a:r>
              <a:rPr lang="en-US" dirty="0" err="1" smtClean="0"/>
              <a:t>Xmt</a:t>
            </a:r>
            <a:r>
              <a:rPr lang="en-US" dirty="0" smtClean="0"/>
              <a:t> </a:t>
            </a:r>
            <a:r>
              <a:rPr lang="en-US" dirty="0" err="1" smtClean="0"/>
              <a:t>Pwr</a:t>
            </a:r>
            <a:r>
              <a:rPr lang="en-US" dirty="0" smtClean="0"/>
              <a:t>: 80 W (Peak)</a:t>
            </a:r>
          </a:p>
          <a:p>
            <a:r>
              <a:rPr lang="en-US" dirty="0" smtClean="0"/>
              <a:t>Chirp rate: 250 kHz/</a:t>
            </a:r>
            <a:r>
              <a:rPr lang="en-US" dirty="0" err="1" smtClean="0"/>
              <a:t>msec</a:t>
            </a:r>
            <a:endParaRPr lang="en-US" dirty="0" smtClean="0"/>
          </a:p>
          <a:p>
            <a:r>
              <a:rPr lang="en-US" dirty="0" smtClean="0"/>
              <a:t>Antenna size: 0.75m</a:t>
            </a:r>
          </a:p>
          <a:p>
            <a:r>
              <a:rPr lang="en-US" dirty="0" smtClean="0"/>
              <a:t>Antenna rotation rate: 18 rpm</a:t>
            </a:r>
          </a:p>
          <a:p>
            <a:endParaRPr lang="en-US" dirty="0" smtClean="0"/>
          </a:p>
        </p:txBody>
      </p:sp>
      <p:sp>
        <p:nvSpPr>
          <p:cNvPr id="4" name="Slide Number Placeholder 3"/>
          <p:cNvSpPr>
            <a:spLocks noGrp="1"/>
          </p:cNvSpPr>
          <p:nvPr>
            <p:ph type="sldNum" sz="quarter" idx="12"/>
          </p:nvPr>
        </p:nvSpPr>
        <p:spPr/>
        <p:txBody>
          <a:bodyPr/>
          <a:lstStyle/>
          <a:p>
            <a:fld id="{E8E5D415-986F-462C-97AB-77EFA3DA035D}" type="slidenum">
              <a:rPr lang="en-US" smtClean="0"/>
              <a:pPr/>
              <a:t>5</a:t>
            </a:fld>
            <a:endParaRPr lang="en-US" dirty="0"/>
          </a:p>
        </p:txBody>
      </p:sp>
      <p:sp>
        <p:nvSpPr>
          <p:cNvPr id="8" name="TextBox 7"/>
          <p:cNvSpPr txBox="1"/>
          <p:nvPr/>
        </p:nvSpPr>
        <p:spPr>
          <a:xfrm>
            <a:off x="304800" y="1295400"/>
            <a:ext cx="4114800" cy="83099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rtlCol="0">
            <a:spAutoFit/>
          </a:bodyPr>
          <a:lstStyle/>
          <a:p>
            <a:pPr algn="ctr"/>
            <a:r>
              <a:rPr lang="en-US" sz="2400" dirty="0" smtClean="0"/>
              <a:t>NASA Scatterometer onboard the International Space Station</a:t>
            </a:r>
          </a:p>
        </p:txBody>
      </p:sp>
      <p:sp>
        <p:nvSpPr>
          <p:cNvPr id="9" name="TextBox 8"/>
          <p:cNvSpPr txBox="1"/>
          <p:nvPr/>
        </p:nvSpPr>
        <p:spPr>
          <a:xfrm>
            <a:off x="4724400" y="4648200"/>
            <a:ext cx="4038600" cy="2031325"/>
          </a:xfrm>
          <a:prstGeom prst="rect">
            <a:avLst/>
          </a:prstGeom>
          <a:noFill/>
        </p:spPr>
        <p:txBody>
          <a:bodyPr wrap="square" rtlCol="0">
            <a:spAutoFit/>
          </a:bodyPr>
          <a:lstStyle/>
          <a:p>
            <a:r>
              <a:rPr lang="en-US" dirty="0"/>
              <a:t>The ISS-</a:t>
            </a:r>
            <a:r>
              <a:rPr lang="en-US" dirty="0" err="1"/>
              <a:t>RapidScat</a:t>
            </a:r>
            <a:r>
              <a:rPr lang="en-US" dirty="0"/>
              <a:t> instrument is a speedy and cost-effective replacement for NASA's </a:t>
            </a:r>
            <a:r>
              <a:rPr lang="en-US" dirty="0" err="1"/>
              <a:t>QuikScat</a:t>
            </a:r>
            <a:r>
              <a:rPr lang="en-US" dirty="0"/>
              <a:t> Earth satellite, which monitored ocean winds to provide essential measurements used in weather predictions, including hurricane monitoring</a:t>
            </a:r>
            <a:r>
              <a:rPr lang="en-US" dirty="0" smtClean="0"/>
              <a:t>.  </a:t>
            </a:r>
            <a:endParaRPr lang="en-US" dirty="0"/>
          </a:p>
        </p:txBody>
      </p:sp>
      <p:pic>
        <p:nvPicPr>
          <p:cNvPr id="3074" name="Picture 2" descr="ISS-RapidScat Artist Conce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71600"/>
            <a:ext cx="41910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036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Orbiting Carbon Observatory (OCO-2)</a:t>
            </a:r>
            <a:endParaRPr lang="en-US" sz="3200" dirty="0"/>
          </a:p>
        </p:txBody>
      </p:sp>
      <p:sp>
        <p:nvSpPr>
          <p:cNvPr id="3" name="Content Placeholder 2"/>
          <p:cNvSpPr>
            <a:spLocks noGrp="1"/>
          </p:cNvSpPr>
          <p:nvPr>
            <p:ph idx="1"/>
          </p:nvPr>
        </p:nvSpPr>
        <p:spPr>
          <a:xfrm>
            <a:off x="304800" y="2362200"/>
            <a:ext cx="4114800" cy="4343400"/>
          </a:xfrm>
        </p:spPr>
        <p:txBody>
          <a:bodyPr>
            <a:normAutofit fontScale="62500" lnSpcReduction="20000"/>
          </a:bodyPr>
          <a:lstStyle/>
          <a:p>
            <a:r>
              <a:rPr lang="en-US" dirty="0" smtClean="0"/>
              <a:t>Spectrometers will measure sunlight reflected off the Earth’s surface</a:t>
            </a:r>
          </a:p>
          <a:p>
            <a:r>
              <a:rPr lang="en-US" dirty="0" smtClean="0"/>
              <a:t>Employs </a:t>
            </a:r>
            <a:r>
              <a:rPr lang="en-US" dirty="0" err="1" smtClean="0"/>
              <a:t>crycoolers</a:t>
            </a:r>
            <a:r>
              <a:rPr lang="en-US" dirty="0" smtClean="0"/>
              <a:t> to keep </a:t>
            </a:r>
            <a:r>
              <a:rPr lang="en-US" dirty="0" err="1" smtClean="0"/>
              <a:t>temparature</a:t>
            </a:r>
            <a:r>
              <a:rPr lang="en-US" dirty="0" smtClean="0"/>
              <a:t> stability for instruments</a:t>
            </a:r>
          </a:p>
          <a:p>
            <a:r>
              <a:rPr lang="en-US" dirty="0" smtClean="0"/>
              <a:t>Launched</a:t>
            </a:r>
            <a:r>
              <a:rPr lang="en-US" dirty="0"/>
              <a:t>: 5:56 </a:t>
            </a:r>
            <a:r>
              <a:rPr lang="en-US" dirty="0" smtClean="0"/>
              <a:t>AM EDT on </a:t>
            </a:r>
            <a:r>
              <a:rPr lang="en-US" dirty="0"/>
              <a:t>July 2, </a:t>
            </a:r>
            <a:r>
              <a:rPr lang="en-US" dirty="0" smtClean="0"/>
              <a:t>2014</a:t>
            </a:r>
          </a:p>
          <a:p>
            <a:r>
              <a:rPr lang="en-US" dirty="0" smtClean="0"/>
              <a:t>Sun-synchronous orbit of 705 km with 98.2</a:t>
            </a:r>
            <a:r>
              <a:rPr lang="en-US" dirty="0"/>
              <a:t>° </a:t>
            </a:r>
            <a:r>
              <a:rPr lang="en-US" dirty="0" smtClean="0"/>
              <a:t>inclination</a:t>
            </a:r>
          </a:p>
          <a:p>
            <a:r>
              <a:rPr lang="en-US" dirty="0" smtClean="0"/>
              <a:t>TT&amp;C in S-band (2035.3179 MHz uplink and 2210.3 MHz downlink)</a:t>
            </a:r>
          </a:p>
          <a:p>
            <a:r>
              <a:rPr lang="en-US" dirty="0" smtClean="0"/>
              <a:t>Data downlinks in X-band (8115.2534 MHz with 150 MHz bandwidth to Fairbanks, AK and Wallops Island, VA)</a:t>
            </a:r>
            <a:endParaRPr lang="en-US" dirty="0"/>
          </a:p>
          <a:p>
            <a:endParaRPr lang="en-US" dirty="0" smtClean="0"/>
          </a:p>
        </p:txBody>
      </p:sp>
      <p:sp>
        <p:nvSpPr>
          <p:cNvPr id="4" name="Slide Number Placeholder 3"/>
          <p:cNvSpPr>
            <a:spLocks noGrp="1"/>
          </p:cNvSpPr>
          <p:nvPr>
            <p:ph type="sldNum" sz="quarter" idx="12"/>
          </p:nvPr>
        </p:nvSpPr>
        <p:spPr/>
        <p:txBody>
          <a:bodyPr/>
          <a:lstStyle/>
          <a:p>
            <a:fld id="{E8E5D415-986F-462C-97AB-77EFA3DA035D}" type="slidenum">
              <a:rPr lang="en-US" smtClean="0"/>
              <a:pPr/>
              <a:t>6</a:t>
            </a:fld>
            <a:endParaRPr lang="en-US" dirty="0"/>
          </a:p>
        </p:txBody>
      </p:sp>
      <p:sp>
        <p:nvSpPr>
          <p:cNvPr id="8" name="TextBox 7"/>
          <p:cNvSpPr txBox="1"/>
          <p:nvPr/>
        </p:nvSpPr>
        <p:spPr>
          <a:xfrm>
            <a:off x="304800" y="1295400"/>
            <a:ext cx="4114800" cy="83099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rtlCol="0">
            <a:spAutoFit/>
          </a:bodyPr>
          <a:lstStyle/>
          <a:p>
            <a:pPr algn="ctr"/>
            <a:r>
              <a:rPr lang="en-US" sz="2400" dirty="0" smtClean="0"/>
              <a:t>NASA replacement carbon observatory for failed launch</a:t>
            </a:r>
          </a:p>
        </p:txBody>
      </p:sp>
      <p:sp>
        <p:nvSpPr>
          <p:cNvPr id="9" name="TextBox 8"/>
          <p:cNvSpPr txBox="1"/>
          <p:nvPr/>
        </p:nvSpPr>
        <p:spPr>
          <a:xfrm>
            <a:off x="4724400" y="4038600"/>
            <a:ext cx="4038600" cy="2585323"/>
          </a:xfrm>
          <a:prstGeom prst="rect">
            <a:avLst/>
          </a:prstGeom>
          <a:noFill/>
        </p:spPr>
        <p:txBody>
          <a:bodyPr wrap="square" rtlCol="0">
            <a:spAutoFit/>
          </a:bodyPr>
          <a:lstStyle/>
          <a:p>
            <a:r>
              <a:rPr lang="en-US" dirty="0"/>
              <a:t>Orbiting Carbon Observatory-2 (OCO-2) </a:t>
            </a:r>
            <a:r>
              <a:rPr lang="en-US" dirty="0" smtClean="0"/>
              <a:t>is NASA’s </a:t>
            </a:r>
            <a:r>
              <a:rPr lang="en-US" dirty="0"/>
              <a:t>first dedicated Earth remote sensing satellite to study atmospheric carbon dioxide from Space. OCO-2 will be collecting space-based global measurements of atmospheric CO</a:t>
            </a:r>
            <a:r>
              <a:rPr lang="en-US" baseline="-25000" dirty="0"/>
              <a:t>2</a:t>
            </a:r>
            <a:r>
              <a:rPr lang="en-US" dirty="0"/>
              <a:t> with the precision, resolution, and coverage needed to characterize sources and sinks on regional scales. </a:t>
            </a:r>
          </a:p>
        </p:txBody>
      </p:sp>
      <p:pic>
        <p:nvPicPr>
          <p:cNvPr id="4098" name="Picture 2" descr="http://www.nasa.gov/sites/default/files/styles/466x248/public/pia17800u.jpg?itok=Jiedp_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398" y="1447800"/>
            <a:ext cx="4257675" cy="239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33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Soil Moisture Active Passive (SMAP)</a:t>
            </a:r>
            <a:endParaRPr lang="en-US" sz="3600" dirty="0"/>
          </a:p>
        </p:txBody>
      </p:sp>
      <p:sp>
        <p:nvSpPr>
          <p:cNvPr id="3" name="Content Placeholder 2"/>
          <p:cNvSpPr>
            <a:spLocks noGrp="1"/>
          </p:cNvSpPr>
          <p:nvPr>
            <p:ph idx="1"/>
          </p:nvPr>
        </p:nvSpPr>
        <p:spPr>
          <a:xfrm>
            <a:off x="304800" y="2209801"/>
            <a:ext cx="4114800" cy="4343400"/>
          </a:xfrm>
        </p:spPr>
        <p:txBody>
          <a:bodyPr>
            <a:normAutofit fontScale="55000" lnSpcReduction="20000"/>
          </a:bodyPr>
          <a:lstStyle/>
          <a:p>
            <a:r>
              <a:rPr lang="en-US" dirty="0" smtClean="0"/>
              <a:t>L-band scatterometer instrument</a:t>
            </a:r>
          </a:p>
          <a:p>
            <a:r>
              <a:rPr lang="en-US" dirty="0" smtClean="0"/>
              <a:t>Launched</a:t>
            </a:r>
            <a:r>
              <a:rPr lang="en-US" dirty="0"/>
              <a:t>: </a:t>
            </a:r>
            <a:r>
              <a:rPr lang="en-US" dirty="0" smtClean="0"/>
              <a:t>9:22 AM </a:t>
            </a:r>
            <a:r>
              <a:rPr lang="en-US" dirty="0"/>
              <a:t>E</a:t>
            </a:r>
            <a:r>
              <a:rPr lang="en-US" dirty="0" smtClean="0"/>
              <a:t>ST on January </a:t>
            </a:r>
            <a:r>
              <a:rPr lang="en-US" dirty="0"/>
              <a:t>31, 2015</a:t>
            </a:r>
          </a:p>
          <a:p>
            <a:r>
              <a:rPr lang="en-US" dirty="0" smtClean="0"/>
              <a:t>Polar orbit at 670 km and 98° inclination with 3 day repeat</a:t>
            </a:r>
          </a:p>
          <a:p>
            <a:r>
              <a:rPr lang="en-US" dirty="0" smtClean="0"/>
              <a:t>Polarization: Dual, Linear H &amp; V</a:t>
            </a:r>
          </a:p>
          <a:p>
            <a:r>
              <a:rPr lang="en-US" dirty="0" smtClean="0"/>
              <a:t>RF Center Freq: 1217.25-1297.75 MHz</a:t>
            </a:r>
          </a:p>
          <a:p>
            <a:r>
              <a:rPr lang="en-US" dirty="0" smtClean="0"/>
              <a:t>RF bandwidth: 1.4 MHz</a:t>
            </a:r>
          </a:p>
          <a:p>
            <a:r>
              <a:rPr lang="en-US" dirty="0" err="1" smtClean="0"/>
              <a:t>Pulsewidth</a:t>
            </a:r>
            <a:r>
              <a:rPr lang="en-US" dirty="0" smtClean="0"/>
              <a:t>: 40 </a:t>
            </a:r>
            <a:r>
              <a:rPr lang="el-GR" dirty="0" smtClean="0"/>
              <a:t>μ</a:t>
            </a:r>
            <a:r>
              <a:rPr lang="en-US" dirty="0" smtClean="0"/>
              <a:t>sec</a:t>
            </a:r>
          </a:p>
          <a:p>
            <a:r>
              <a:rPr lang="en-US" dirty="0" smtClean="0"/>
              <a:t>Pulse repetition freq: 3500 Hz</a:t>
            </a:r>
          </a:p>
          <a:p>
            <a:r>
              <a:rPr lang="en-US" dirty="0" err="1" smtClean="0"/>
              <a:t>Xmt</a:t>
            </a:r>
            <a:r>
              <a:rPr lang="en-US" dirty="0" smtClean="0"/>
              <a:t> </a:t>
            </a:r>
            <a:r>
              <a:rPr lang="en-US" dirty="0" err="1" smtClean="0"/>
              <a:t>Pwr</a:t>
            </a:r>
            <a:r>
              <a:rPr lang="en-US" dirty="0" smtClean="0"/>
              <a:t>: 250 W </a:t>
            </a:r>
            <a:r>
              <a:rPr lang="en-US" dirty="0" err="1" smtClean="0"/>
              <a:t>Pk</a:t>
            </a:r>
            <a:endParaRPr lang="en-US" dirty="0" smtClean="0"/>
          </a:p>
          <a:p>
            <a:r>
              <a:rPr lang="en-US" dirty="0" smtClean="0"/>
              <a:t>Chirp rate: 0.025 MHz/</a:t>
            </a:r>
            <a:r>
              <a:rPr lang="el-GR" dirty="0" smtClean="0"/>
              <a:t>μ</a:t>
            </a:r>
            <a:r>
              <a:rPr lang="en-US" dirty="0" smtClean="0"/>
              <a:t>sec</a:t>
            </a:r>
          </a:p>
          <a:p>
            <a:r>
              <a:rPr lang="en-US" dirty="0" smtClean="0"/>
              <a:t>Transmit Duty Cycle: 14%</a:t>
            </a:r>
          </a:p>
          <a:p>
            <a:r>
              <a:rPr lang="en-US" dirty="0" smtClean="0"/>
              <a:t>Antenna diameter = 6 meters</a:t>
            </a:r>
          </a:p>
          <a:p>
            <a:r>
              <a:rPr lang="en-US" dirty="0" smtClean="0"/>
              <a:t>Radiometer operating at 1413.5 MHz (27 MHz Bandwidth)</a:t>
            </a:r>
            <a:endParaRPr lang="el-GR"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E8E5D415-986F-462C-97AB-77EFA3DA035D}" type="slidenum">
              <a:rPr lang="en-US" smtClean="0"/>
              <a:pPr/>
              <a:t>7</a:t>
            </a:fld>
            <a:endParaRPr lang="en-US"/>
          </a:p>
        </p:txBody>
      </p:sp>
      <p:sp>
        <p:nvSpPr>
          <p:cNvPr id="8" name="TextBox 7"/>
          <p:cNvSpPr txBox="1"/>
          <p:nvPr/>
        </p:nvSpPr>
        <p:spPr>
          <a:xfrm>
            <a:off x="304800" y="1295400"/>
            <a:ext cx="4114800" cy="83099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rtlCol="0">
            <a:spAutoFit/>
          </a:bodyPr>
          <a:lstStyle/>
          <a:p>
            <a:pPr algn="ctr"/>
            <a:r>
              <a:rPr lang="en-US" sz="2400" dirty="0" smtClean="0"/>
              <a:t>NASA Soil Moisture Active Passive (SMAP) Mission</a:t>
            </a:r>
          </a:p>
        </p:txBody>
      </p:sp>
      <p:sp>
        <p:nvSpPr>
          <p:cNvPr id="9" name="TextBox 8"/>
          <p:cNvSpPr txBox="1"/>
          <p:nvPr/>
        </p:nvSpPr>
        <p:spPr>
          <a:xfrm>
            <a:off x="4724400" y="5029200"/>
            <a:ext cx="4038600" cy="1754326"/>
          </a:xfrm>
          <a:prstGeom prst="rect">
            <a:avLst/>
          </a:prstGeom>
          <a:noFill/>
        </p:spPr>
        <p:txBody>
          <a:bodyPr wrap="square" rtlCol="0">
            <a:spAutoFit/>
          </a:bodyPr>
          <a:lstStyle/>
          <a:p>
            <a:r>
              <a:rPr lang="en-US" dirty="0" smtClean="0"/>
              <a:t>SMAP will utilize a frequency hopping scheme to mitigate interference to/from terrestrial radars operating in this band.</a:t>
            </a:r>
          </a:p>
          <a:p>
            <a:endParaRPr lang="en-US" dirty="0" smtClean="0">
              <a:solidFill>
                <a:srgbClr val="FF0000"/>
              </a:solidFill>
            </a:endParaRPr>
          </a:p>
          <a:p>
            <a:r>
              <a:rPr lang="en-US" dirty="0" smtClean="0">
                <a:solidFill>
                  <a:srgbClr val="FF0000"/>
                </a:solidFill>
              </a:rPr>
              <a:t>Note: SMAP active sensor failed early in mission operations.</a:t>
            </a:r>
            <a:endParaRPr lang="en-US" dirty="0">
              <a:solidFill>
                <a:srgbClr val="FF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4724400" y="1600200"/>
            <a:ext cx="4038600" cy="3230880"/>
          </a:xfrm>
          <a:prstGeom prst="rect">
            <a:avLst/>
          </a:prstGeom>
          <a:noFill/>
          <a:ln w="9525">
            <a:noFill/>
            <a:miter lim="800000"/>
            <a:headEnd/>
            <a:tailEnd/>
          </a:ln>
        </p:spPr>
      </p:pic>
    </p:spTree>
    <p:extLst>
      <p:ext uri="{BB962C8B-B14F-4D97-AF65-F5344CB8AC3E}">
        <p14:creationId xmlns:p14="http://schemas.microsoft.com/office/powerpoint/2010/main" val="746372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Cyclone Global Navigation Satellite System  (CYGNSS)</a:t>
            </a:r>
            <a:endParaRPr lang="en-US" dirty="0"/>
          </a:p>
        </p:txBody>
      </p:sp>
      <p:sp>
        <p:nvSpPr>
          <p:cNvPr id="3" name="Content Placeholder 2"/>
          <p:cNvSpPr>
            <a:spLocks noGrp="1"/>
          </p:cNvSpPr>
          <p:nvPr>
            <p:ph idx="1"/>
          </p:nvPr>
        </p:nvSpPr>
        <p:spPr>
          <a:xfrm>
            <a:off x="304800" y="2209801"/>
            <a:ext cx="4114800" cy="4343400"/>
          </a:xfrm>
        </p:spPr>
        <p:txBody>
          <a:bodyPr>
            <a:normAutofit fontScale="77500" lnSpcReduction="20000"/>
          </a:bodyPr>
          <a:lstStyle/>
          <a:p>
            <a:r>
              <a:rPr lang="en-US" dirty="0"/>
              <a:t>CYGNSS is part of the NASA Earth System Science Pathfinder </a:t>
            </a:r>
            <a:r>
              <a:rPr lang="en-US" dirty="0" smtClean="0"/>
              <a:t>program</a:t>
            </a:r>
          </a:p>
          <a:p>
            <a:r>
              <a:rPr lang="en-US" dirty="0" smtClean="0"/>
              <a:t>Launch Date: October 2016</a:t>
            </a:r>
          </a:p>
          <a:p>
            <a:r>
              <a:rPr lang="en-US" dirty="0"/>
              <a:t>8 small satellite </a:t>
            </a:r>
            <a:r>
              <a:rPr lang="en-US" dirty="0" smtClean="0"/>
              <a:t>observatories</a:t>
            </a:r>
          </a:p>
          <a:p>
            <a:r>
              <a:rPr lang="en-US" dirty="0" smtClean="0"/>
              <a:t>500 </a:t>
            </a:r>
            <a:r>
              <a:rPr lang="en-US" dirty="0"/>
              <a:t>km circular </a:t>
            </a:r>
            <a:r>
              <a:rPr lang="en-US" dirty="0" smtClean="0"/>
              <a:t>orbits</a:t>
            </a:r>
          </a:p>
          <a:p>
            <a:r>
              <a:rPr lang="en-US" dirty="0" smtClean="0"/>
              <a:t>Inclination </a:t>
            </a:r>
            <a:r>
              <a:rPr lang="en-US" dirty="0"/>
              <a:t>of ~35</a:t>
            </a:r>
            <a:r>
              <a:rPr lang="en-US" dirty="0" smtClean="0"/>
              <a:t>°</a:t>
            </a:r>
          </a:p>
          <a:p>
            <a:r>
              <a:rPr lang="en-US" dirty="0" smtClean="0"/>
              <a:t>Telecommand from South Point, HI at 2092.7779 MHz</a:t>
            </a:r>
          </a:p>
          <a:p>
            <a:r>
              <a:rPr lang="en-US" dirty="0" smtClean="0"/>
              <a:t>Downlink at 2272.7 MHz</a:t>
            </a:r>
          </a:p>
          <a:p>
            <a:r>
              <a:rPr lang="en-US" dirty="0" smtClean="0"/>
              <a:t>GPS Receivers for direct and reflected signals</a:t>
            </a:r>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E8E5D415-986F-462C-97AB-77EFA3DA035D}" type="slidenum">
              <a:rPr lang="en-US" smtClean="0"/>
              <a:pPr/>
              <a:t>8</a:t>
            </a:fld>
            <a:endParaRPr lang="en-US"/>
          </a:p>
        </p:txBody>
      </p:sp>
      <p:sp>
        <p:nvSpPr>
          <p:cNvPr id="8" name="TextBox 7"/>
          <p:cNvSpPr txBox="1"/>
          <p:nvPr/>
        </p:nvSpPr>
        <p:spPr>
          <a:xfrm>
            <a:off x="304800" y="1295400"/>
            <a:ext cx="4114800" cy="83099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rtlCol="0">
            <a:spAutoFit/>
          </a:bodyPr>
          <a:lstStyle/>
          <a:p>
            <a:pPr algn="ctr"/>
            <a:r>
              <a:rPr lang="en-US" sz="2400" dirty="0" smtClean="0"/>
              <a:t>NASA Cyclone Wind Speed Measuring System</a:t>
            </a:r>
          </a:p>
        </p:txBody>
      </p:sp>
      <p:sp>
        <p:nvSpPr>
          <p:cNvPr id="9" name="TextBox 8"/>
          <p:cNvSpPr txBox="1"/>
          <p:nvPr/>
        </p:nvSpPr>
        <p:spPr>
          <a:xfrm>
            <a:off x="4648200" y="4343400"/>
            <a:ext cx="4038600" cy="2308324"/>
          </a:xfrm>
          <a:prstGeom prst="rect">
            <a:avLst/>
          </a:prstGeom>
          <a:noFill/>
        </p:spPr>
        <p:txBody>
          <a:bodyPr wrap="square" rtlCol="0">
            <a:spAutoFit/>
          </a:bodyPr>
          <a:lstStyle/>
          <a:p>
            <a:r>
              <a:rPr lang="en-US" dirty="0" smtClean="0"/>
              <a:t>In </a:t>
            </a:r>
            <a:r>
              <a:rPr lang="en-US" dirty="0"/>
              <a:t>orbit, CYGNSS’s eight micro-satellite observatories will receive both direct and reflected signals from Global Positioning System (GPS) satellites. The direct signals pinpoint CYGNSS observatory positions, while the reflected signals respond to ocean surface roughness, from which wind speed is retrieved.</a:t>
            </a:r>
          </a:p>
        </p:txBody>
      </p:sp>
      <p:pic>
        <p:nvPicPr>
          <p:cNvPr id="1028" name="Picture 4" descr="CYGNSS mission is comprised of 8 Low Earth Orbiting (LEO) spacecraft (S/C) that receive both direct and reflected signals from GPS satelli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459092"/>
            <a:ext cx="3886200" cy="2920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498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Surface Water and Ocean Topography (SWOT)</a:t>
            </a:r>
            <a:endParaRPr lang="en-US" sz="3600" dirty="0"/>
          </a:p>
        </p:txBody>
      </p:sp>
      <p:sp>
        <p:nvSpPr>
          <p:cNvPr id="3" name="Content Placeholder 2"/>
          <p:cNvSpPr>
            <a:spLocks noGrp="1"/>
          </p:cNvSpPr>
          <p:nvPr>
            <p:ph idx="1"/>
          </p:nvPr>
        </p:nvSpPr>
        <p:spPr>
          <a:xfrm>
            <a:off x="304800" y="2362200"/>
            <a:ext cx="4114800" cy="4267200"/>
          </a:xfrm>
        </p:spPr>
        <p:txBody>
          <a:bodyPr>
            <a:normAutofit fontScale="47500" lnSpcReduction="20000"/>
          </a:bodyPr>
          <a:lstStyle/>
          <a:p>
            <a:r>
              <a:rPr lang="en-US" sz="3400" dirty="0" err="1" smtClean="0"/>
              <a:t>KaRIN</a:t>
            </a:r>
            <a:r>
              <a:rPr lang="en-US" sz="3400" dirty="0" smtClean="0"/>
              <a:t>, a </a:t>
            </a:r>
            <a:r>
              <a:rPr lang="en-US" sz="3400" dirty="0" err="1" smtClean="0"/>
              <a:t>Ka</a:t>
            </a:r>
            <a:r>
              <a:rPr lang="en-US" sz="3400" dirty="0" smtClean="0"/>
              <a:t>-band radar interferometer instrument</a:t>
            </a:r>
          </a:p>
          <a:p>
            <a:r>
              <a:rPr lang="en-US" sz="3400" dirty="0" smtClean="0"/>
              <a:t>JASON-class dual-frequency (C and Ku-band) altimeter</a:t>
            </a:r>
          </a:p>
          <a:p>
            <a:r>
              <a:rPr lang="en-US" sz="3400" dirty="0" smtClean="0"/>
              <a:t>3-frequency radiometer similar to Advanced Microwave Radiometer (AMR) on OSTM</a:t>
            </a:r>
          </a:p>
          <a:p>
            <a:r>
              <a:rPr lang="en-US" sz="3400" dirty="0" smtClean="0"/>
              <a:t>Projected Launch Date: 2020</a:t>
            </a:r>
          </a:p>
          <a:p>
            <a:r>
              <a:rPr lang="en-US" sz="3400" dirty="0" smtClean="0"/>
              <a:t>Orbit at 970 km and 78° inclination with 1-3 day repeat</a:t>
            </a:r>
          </a:p>
          <a:p>
            <a:r>
              <a:rPr lang="en-US" sz="3400" dirty="0" smtClean="0"/>
              <a:t>Polarization: Dual</a:t>
            </a:r>
          </a:p>
          <a:p>
            <a:r>
              <a:rPr lang="en-US" sz="3400" dirty="0" err="1" smtClean="0"/>
              <a:t>KaRIN</a:t>
            </a:r>
            <a:r>
              <a:rPr lang="en-US" sz="3400" dirty="0" smtClean="0"/>
              <a:t> RF Center Freq: 35.6 GHz</a:t>
            </a:r>
          </a:p>
          <a:p>
            <a:r>
              <a:rPr lang="en-US" sz="3400" dirty="0" smtClean="0"/>
              <a:t>RF bandwidth: 200 MHz</a:t>
            </a:r>
          </a:p>
          <a:p>
            <a:r>
              <a:rPr lang="en-US" sz="3400" dirty="0" err="1" smtClean="0"/>
              <a:t>Pulsewidth</a:t>
            </a:r>
            <a:r>
              <a:rPr lang="en-US" sz="3400" dirty="0" smtClean="0"/>
              <a:t>: 5.1 </a:t>
            </a:r>
            <a:r>
              <a:rPr lang="el-GR" sz="3400" dirty="0" smtClean="0"/>
              <a:t>μ</a:t>
            </a:r>
            <a:r>
              <a:rPr lang="en-US" sz="3400" dirty="0" smtClean="0"/>
              <a:t>sec</a:t>
            </a:r>
          </a:p>
          <a:p>
            <a:r>
              <a:rPr lang="en-US" sz="3400" dirty="0" smtClean="0"/>
              <a:t>Pulse repetition freq: 4400 Hz</a:t>
            </a:r>
          </a:p>
          <a:p>
            <a:r>
              <a:rPr lang="en-US" sz="3400" dirty="0" err="1" smtClean="0"/>
              <a:t>Xmt</a:t>
            </a:r>
            <a:r>
              <a:rPr lang="en-US" sz="3400" dirty="0" smtClean="0"/>
              <a:t> </a:t>
            </a:r>
            <a:r>
              <a:rPr lang="en-US" sz="3400" dirty="0" err="1" smtClean="0"/>
              <a:t>Pwr</a:t>
            </a:r>
            <a:r>
              <a:rPr lang="en-US" sz="3400" dirty="0" smtClean="0"/>
              <a:t>: 1.5 kW </a:t>
            </a:r>
            <a:r>
              <a:rPr lang="en-US" sz="3400" dirty="0" err="1" smtClean="0"/>
              <a:t>Pk</a:t>
            </a:r>
            <a:r>
              <a:rPr lang="en-US" sz="3400" dirty="0" smtClean="0"/>
              <a:t>/33.66 W </a:t>
            </a:r>
            <a:r>
              <a:rPr lang="en-US" sz="3400" dirty="0" err="1" smtClean="0"/>
              <a:t>Avg</a:t>
            </a:r>
            <a:endParaRPr lang="en-US" sz="3400" dirty="0" smtClean="0"/>
          </a:p>
          <a:p>
            <a:r>
              <a:rPr lang="en-US" sz="3400" dirty="0" smtClean="0"/>
              <a:t>Chirp rate: 39.22 MHz/</a:t>
            </a:r>
            <a:r>
              <a:rPr lang="el-GR" sz="3400" dirty="0" smtClean="0"/>
              <a:t>μ</a:t>
            </a:r>
            <a:r>
              <a:rPr lang="en-US" sz="3400" dirty="0" smtClean="0"/>
              <a:t>sec</a:t>
            </a:r>
          </a:p>
          <a:p>
            <a:r>
              <a:rPr lang="en-US" sz="3400" dirty="0" smtClean="0"/>
              <a:t>Transmit Duty Cycle: 2.24%</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E8E5D415-986F-462C-97AB-77EFA3DA035D}" type="slidenum">
              <a:rPr lang="en-US" smtClean="0"/>
              <a:pPr/>
              <a:t>9</a:t>
            </a:fld>
            <a:endParaRPr lang="en-US"/>
          </a:p>
        </p:txBody>
      </p:sp>
      <p:sp>
        <p:nvSpPr>
          <p:cNvPr id="8" name="TextBox 7"/>
          <p:cNvSpPr txBox="1"/>
          <p:nvPr/>
        </p:nvSpPr>
        <p:spPr>
          <a:xfrm>
            <a:off x="304800" y="1295400"/>
            <a:ext cx="4114800" cy="83099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rtlCol="0">
            <a:spAutoFit/>
          </a:bodyPr>
          <a:lstStyle/>
          <a:p>
            <a:pPr algn="ctr"/>
            <a:r>
              <a:rPr lang="en-US" sz="2400" dirty="0" smtClean="0"/>
              <a:t>NASA/CNES Follow-On Mission to JASON-1, 2, 3</a:t>
            </a:r>
          </a:p>
        </p:txBody>
      </p:sp>
      <p:sp>
        <p:nvSpPr>
          <p:cNvPr id="9" name="TextBox 8"/>
          <p:cNvSpPr txBox="1"/>
          <p:nvPr/>
        </p:nvSpPr>
        <p:spPr>
          <a:xfrm>
            <a:off x="4800600" y="4800600"/>
            <a:ext cx="4038600" cy="1477328"/>
          </a:xfrm>
          <a:prstGeom prst="rect">
            <a:avLst/>
          </a:prstGeom>
          <a:noFill/>
        </p:spPr>
        <p:txBody>
          <a:bodyPr wrap="square" rtlCol="0">
            <a:spAutoFit/>
          </a:bodyPr>
          <a:lstStyle/>
          <a:p>
            <a:r>
              <a:rPr lang="en-US" dirty="0" smtClean="0"/>
              <a:t>SWOT satellite mission and its wide-swath altimetry technology are a means of completely covering the world's oceans and freshwater bodies with repeated elevation measurements.</a:t>
            </a:r>
            <a:endParaRPr lang="en-US" dirty="0"/>
          </a:p>
        </p:txBody>
      </p:sp>
      <p:pic>
        <p:nvPicPr>
          <p:cNvPr id="4099" name="Picture 3" descr="C:\1_Work\Admin\Misc Docs\Graphics\SWOT.png"/>
          <p:cNvPicPr>
            <a:picLocks noChangeAspect="1" noChangeArrowheads="1"/>
          </p:cNvPicPr>
          <p:nvPr/>
        </p:nvPicPr>
        <p:blipFill>
          <a:blip r:embed="rId2" cstate="print"/>
          <a:srcRect/>
          <a:stretch>
            <a:fillRect/>
          </a:stretch>
        </p:blipFill>
        <p:spPr bwMode="auto">
          <a:xfrm>
            <a:off x="4648200" y="1600200"/>
            <a:ext cx="4297662" cy="2919181"/>
          </a:xfrm>
          <a:prstGeom prst="rect">
            <a:avLst/>
          </a:prstGeom>
          <a:noFill/>
        </p:spPr>
      </p:pic>
    </p:spTree>
    <p:extLst>
      <p:ext uri="{BB962C8B-B14F-4D97-AF65-F5344CB8AC3E}">
        <p14:creationId xmlns:p14="http://schemas.microsoft.com/office/powerpoint/2010/main" val="29351080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4241"/>
  <p:tag name="AS_OS" val="Microsoft Windows NT 6.0.6002 Service Pack 2"/>
  <p:tag name="AS_RELEASE_DATE" val="2011.11.25"/>
  <p:tag name="AS_TITLE" val="Aspose.Slides for .NET 3.5 Client Profile"/>
  <p:tag name="AS_VERSION" val="5.7.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Thaa" typeface="MV Boli"/>
        <a:font script="Gujr" typeface="Shruti"/>
        <a:font script="Beng" typeface="Vrinda"/>
        <a:font script="Orya" typeface="Kalinga"/>
        <a:font script="Cans" typeface="Euphemia"/>
        <a:font script="Mlym" typeface="Kartika"/>
        <a:font script="Telu" typeface="Gautami"/>
        <a:font script="Laoo" typeface="DokChampa"/>
        <a:font script="Hant" typeface="新細明體"/>
        <a:font script="Viet" typeface="Times New Roman"/>
        <a:font script="Jpan" typeface="ＭＳ Ｐゴシック"/>
        <a:font script="Sinh" typeface="Iskoola Pota"/>
        <a:font script="Hans" typeface="宋体"/>
        <a:font script="Arab" typeface="Times New Roman"/>
        <a:font script="Guru" typeface="Raavi"/>
        <a:font script="Deva" typeface="Mangal"/>
        <a:font script="Khmr" typeface="MoolBoran"/>
        <a:font script="Cher" typeface="Plantagenet Cherokee"/>
        <a:font script="Taml" typeface="Latha"/>
        <a:font script="Hang" typeface="맑은 고딕"/>
        <a:font script="Hebr" typeface="Times New Roman"/>
        <a:font script="Tibt" typeface="Microsoft Himalaya"/>
        <a:font script="Knda" typeface="Tunga"/>
        <a:font script="Yiii" typeface="Microsoft Yi Baiti"/>
        <a:font script="Mong" typeface="Mongolian Baiti"/>
        <a:font script="Thai" typeface="Angsana New"/>
        <a:font script="Ethi" typeface="Nyala"/>
        <a:font script="Geor" typeface="Sylfaen"/>
        <a:font script="Syrc" typeface="Estrangelo Edessa"/>
      </a:majorFont>
      <a:minorFont>
        <a:latin typeface="Calibri"/>
        <a:ea typeface=""/>
        <a:cs typeface=""/>
        <a:font script="Uigh" typeface="Microsoft Uighur"/>
        <a:font script="Thaa" typeface="MV Boli"/>
        <a:font script="Gujr" typeface="Shruti"/>
        <a:font script="Beng" typeface="Vrinda"/>
        <a:font script="Orya" typeface="Kalinga"/>
        <a:font script="Cans" typeface="Euphemia"/>
        <a:font script="Mlym" typeface="Kartika"/>
        <a:font script="Telu" typeface="Gautami"/>
        <a:font script="Laoo" typeface="DokChampa"/>
        <a:font script="Hant" typeface="新細明體"/>
        <a:font script="Viet" typeface="Arial"/>
        <a:font script="Jpan" typeface="ＭＳ Ｐゴシック"/>
        <a:font script="Sinh" typeface="Iskoola Pota"/>
        <a:font script="Hans" typeface="宋体"/>
        <a:font script="Arab" typeface="Arial"/>
        <a:font script="Guru" typeface="Raavi"/>
        <a:font script="Deva" typeface="Mangal"/>
        <a:font script="Khmr" typeface="DaunPenh"/>
        <a:font script="Cher" typeface="Plantagenet Cherokee"/>
        <a:font script="Taml" typeface="Latha"/>
        <a:font script="Hang" typeface="맑은 고딕"/>
        <a:font script="Hebr" typeface="Arial"/>
        <a:font script="Tibt" typeface="Microsoft Himalaya"/>
        <a:font script="Knda" typeface="Tunga"/>
        <a:font script="Yiii" typeface="Microsoft Yi Baiti"/>
        <a:font script="Mong" typeface="Mongolian Baiti"/>
        <a:font script="Thai" typeface="Cordia New"/>
        <a:font script="Ethi" typeface="Nyala"/>
        <a:font script="Geor" typeface="Sylfaen"/>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Thaa" typeface="MV Boli"/>
        <a:font script="Gujr" typeface="Shruti"/>
        <a:font script="Beng" typeface="Vrinda"/>
        <a:font script="Orya" typeface="Kalinga"/>
        <a:font script="Cans" typeface="Euphemia"/>
        <a:font script="Mlym" typeface="Kartika"/>
        <a:font script="Telu" typeface="Gautami"/>
        <a:font script="Laoo" typeface="DokChampa"/>
        <a:font script="Hant" typeface="新細明體"/>
        <a:font script="Viet" typeface="Times New Roman"/>
        <a:font script="Jpan" typeface="ＭＳ Ｐゴシック"/>
        <a:font script="Sinh" typeface="Iskoola Pota"/>
        <a:font script="Hans" typeface="宋体"/>
        <a:font script="Arab" typeface="Times New Roman"/>
        <a:font script="Guru" typeface="Raavi"/>
        <a:font script="Deva" typeface="Mangal"/>
        <a:font script="Khmr" typeface="MoolBoran"/>
        <a:font script="Cher" typeface="Plantagenet Cherokee"/>
        <a:font script="Taml" typeface="Latha"/>
        <a:font script="Hang" typeface="맑은 고딕"/>
        <a:font script="Hebr" typeface="Times New Roman"/>
        <a:font script="Tibt" typeface="Microsoft Himalaya"/>
        <a:font script="Knda" typeface="Tunga"/>
        <a:font script="Yiii" typeface="Microsoft Yi Baiti"/>
        <a:font script="Mong" typeface="Mongolian Baiti"/>
        <a:font script="Thai" typeface="Angsana New"/>
        <a:font script="Ethi" typeface="Nyala"/>
        <a:font script="Geor" typeface="Sylfaen"/>
        <a:font script="Syrc" typeface="Estrangelo Edessa"/>
      </a:majorFont>
      <a:minorFont>
        <a:latin typeface="Calibri"/>
        <a:ea typeface=""/>
        <a:cs typeface=""/>
        <a:font script="Uigh" typeface="Microsoft Uighur"/>
        <a:font script="Thaa" typeface="MV Boli"/>
        <a:font script="Gujr" typeface="Shruti"/>
        <a:font script="Beng" typeface="Vrinda"/>
        <a:font script="Orya" typeface="Kalinga"/>
        <a:font script="Cans" typeface="Euphemia"/>
        <a:font script="Mlym" typeface="Kartika"/>
        <a:font script="Telu" typeface="Gautami"/>
        <a:font script="Laoo" typeface="DokChampa"/>
        <a:font script="Hant" typeface="新細明體"/>
        <a:font script="Viet" typeface="Arial"/>
        <a:font script="Jpan" typeface="ＭＳ Ｐゴシック"/>
        <a:font script="Sinh" typeface="Iskoola Pota"/>
        <a:font script="Hans" typeface="宋体"/>
        <a:font script="Arab" typeface="Arial"/>
        <a:font script="Guru" typeface="Raavi"/>
        <a:font script="Deva" typeface="Mangal"/>
        <a:font script="Khmr" typeface="DaunPenh"/>
        <a:font script="Cher" typeface="Plantagenet Cherokee"/>
        <a:font script="Taml" typeface="Latha"/>
        <a:font script="Hang" typeface="맑은 고딕"/>
        <a:font script="Hebr" typeface="Arial"/>
        <a:font script="Tibt" typeface="Microsoft Himalaya"/>
        <a:font script="Knda" typeface="Tunga"/>
        <a:font script="Yiii" typeface="Microsoft Yi Baiti"/>
        <a:font script="Mong" typeface="Mongolian Baiti"/>
        <a:font script="Thai" typeface="Cordia New"/>
        <a:font script="Ethi" typeface="Nyala"/>
        <a:font script="Geor" typeface="Sylfaen"/>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2156</Words>
  <Application>Microsoft Office PowerPoint</Application>
  <PresentationFormat>On-screen Show (4:3)</PresentationFormat>
  <Paragraphs>274</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PowerPoint Presentation</vt:lpstr>
      <vt:lpstr>NASA Current &amp; Future Science missions and Spectrum issues</vt:lpstr>
      <vt:lpstr>Current and Future NASA Missions</vt:lpstr>
      <vt:lpstr>Global Precipitation  Measurement (GPM)</vt:lpstr>
      <vt:lpstr>ISS RapidSCAT</vt:lpstr>
      <vt:lpstr>Orbiting Carbon Observatory (OCO-2)</vt:lpstr>
      <vt:lpstr>Soil Moisture Active Passive (SMAP)</vt:lpstr>
      <vt:lpstr>Cyclone Global Navigation Satellite System  (CYGNSS)</vt:lpstr>
      <vt:lpstr>Surface Water and Ocean Topography (SWOT)</vt:lpstr>
      <vt:lpstr>NASA/ISRO SAR (NISAR)</vt:lpstr>
      <vt:lpstr>Aerosol - Cloud – Ecosystems (ACE)</vt:lpstr>
      <vt:lpstr>James Webb Space Telescope (JWST)</vt:lpstr>
      <vt:lpstr>Domestic Issues</vt:lpstr>
      <vt:lpstr>Middle Class Tax Relief and Job Creation Act of 2012</vt:lpstr>
      <vt:lpstr>Annex O of NTIA Manual</vt:lpstr>
      <vt:lpstr>NASA Transition Plan</vt:lpstr>
      <vt:lpstr>AWS-3 Auction</vt:lpstr>
      <vt:lpstr>Middle Class Tax Relief and Job Creation Act of 2012</vt:lpstr>
      <vt:lpstr>Annex O of NTIA Manual</vt:lpstr>
      <vt:lpstr>Pre-Auction Transition Planning Process</vt:lpstr>
      <vt:lpstr>NASA Transition Plan</vt:lpstr>
      <vt:lpstr>AWS-3 Auction</vt:lpstr>
      <vt:lpstr>Spectrum Legislation</vt:lpstr>
      <vt:lpstr>FCC Proceedings</vt:lpstr>
      <vt:lpstr>Commercial Use of X-band</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SCaN Antenna</dc:title>
  <dc:creator>Irene Tzinis</dc:creator>
  <cp:lastModifiedBy>ZUZEK, JOHN (GRC-MSC0)</cp:lastModifiedBy>
  <cp:revision>26</cp:revision>
  <dcterms:created xsi:type="dcterms:W3CDTF">2013-10-24T13:18:42Z</dcterms:created>
  <dcterms:modified xsi:type="dcterms:W3CDTF">2016-05-19T13:43:29Z</dcterms:modified>
</cp:coreProperties>
</file>