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emf" ContentType="image/x-emf"/>
  <Default Extension="wmf" ContentType="image/x-wmf"/>
  <Default Extension="rels" ContentType="application/vnd.openxmlformats-package.relationships+xml"/>
  <Default Extension="xml" ContentType="application/xml"/>
  <Default Extension="wdp" ContentType="image/vnd.ms-photo"/>
  <Default Extension="vml" ContentType="application/vnd.openxmlformats-officedocument.vmlDrawing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58"/>
  </p:notesMasterIdLst>
  <p:sldIdLst>
    <p:sldId id="257" r:id="rId2"/>
    <p:sldId id="513" r:id="rId3"/>
    <p:sldId id="514" r:id="rId4"/>
    <p:sldId id="319" r:id="rId5"/>
    <p:sldId id="260" r:id="rId6"/>
    <p:sldId id="515" r:id="rId7"/>
    <p:sldId id="517" r:id="rId8"/>
    <p:sldId id="518" r:id="rId9"/>
    <p:sldId id="549" r:id="rId10"/>
    <p:sldId id="550" r:id="rId11"/>
    <p:sldId id="264" r:id="rId12"/>
    <p:sldId id="265" r:id="rId13"/>
    <p:sldId id="266" r:id="rId14"/>
    <p:sldId id="267" r:id="rId15"/>
    <p:sldId id="446" r:id="rId16"/>
    <p:sldId id="403" r:id="rId17"/>
    <p:sldId id="542" r:id="rId18"/>
    <p:sldId id="366" r:id="rId19"/>
    <p:sldId id="416" r:id="rId20"/>
    <p:sldId id="426" r:id="rId21"/>
    <p:sldId id="469" r:id="rId22"/>
    <p:sldId id="458" r:id="rId23"/>
    <p:sldId id="457" r:id="rId24"/>
    <p:sldId id="547" r:id="rId25"/>
    <p:sldId id="551" r:id="rId26"/>
    <p:sldId id="536" r:id="rId27"/>
    <p:sldId id="537" r:id="rId28"/>
    <p:sldId id="538" r:id="rId29"/>
    <p:sldId id="541" r:id="rId30"/>
    <p:sldId id="543" r:id="rId31"/>
    <p:sldId id="546" r:id="rId32"/>
    <p:sldId id="544" r:id="rId33"/>
    <p:sldId id="545" r:id="rId34"/>
    <p:sldId id="482" r:id="rId35"/>
    <p:sldId id="472" r:id="rId36"/>
    <p:sldId id="275" r:id="rId37"/>
    <p:sldId id="279" r:id="rId38"/>
    <p:sldId id="520" r:id="rId39"/>
    <p:sldId id="521" r:id="rId40"/>
    <p:sldId id="531" r:id="rId41"/>
    <p:sldId id="530" r:id="rId42"/>
    <p:sldId id="452" r:id="rId43"/>
    <p:sldId id="548" r:id="rId44"/>
    <p:sldId id="484" r:id="rId45"/>
    <p:sldId id="552" r:id="rId46"/>
    <p:sldId id="491" r:id="rId47"/>
    <p:sldId id="553" r:id="rId48"/>
    <p:sldId id="492" r:id="rId49"/>
    <p:sldId id="524" r:id="rId50"/>
    <p:sldId id="473" r:id="rId51"/>
    <p:sldId id="525" r:id="rId52"/>
    <p:sldId id="526" r:id="rId53"/>
    <p:sldId id="527" r:id="rId54"/>
    <p:sldId id="554" r:id="rId55"/>
    <p:sldId id="555" r:id="rId56"/>
    <p:sldId id="381" r:id="rId57"/>
  </p:sldIdLst>
  <p:sldSz cx="9144000" cy="6858000" type="screen4x3"/>
  <p:notesSz cx="6858000" cy="9144000"/>
  <p:defaultTextStyle>
    <a:defPPr>
      <a:defRPr lang="en-US"/>
    </a:defPPr>
    <a:lvl1pPr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1pPr>
    <a:lvl2pPr marL="4572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charset="0"/>
        <a:ea typeface="ＭＳ Ｐゴシック" charset="-128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FF"/>
    <a:srgbClr val="0432FF"/>
    <a:srgbClr val="BC8209"/>
    <a:srgbClr val="995D01"/>
    <a:srgbClr val="AB6F00"/>
    <a:srgbClr val="C9990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021"/>
    <p:restoredTop sz="93641"/>
  </p:normalViewPr>
  <p:slideViewPr>
    <p:cSldViewPr snapToGrid="0">
      <p:cViewPr varScale="1">
        <p:scale>
          <a:sx n="71" d="100"/>
          <a:sy n="71" d="100"/>
        </p:scale>
        <p:origin x="324" y="6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448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" Type="http://schemas.openxmlformats.org/officeDocument/2006/relationships/slide" Target="slides/slide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notesMaster" Target="notesMasters/notesMaster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61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presProps" Target="presProp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25.emf"/></Relationships>
</file>

<file path=ppt/drawings/_rels/vmlDrawing2.vml.rels><?xml version="1.0" encoding="UTF-8" standalone="yes"?>
<Relationships xmlns="http://schemas.openxmlformats.org/package/2006/relationships"><Relationship Id="rId1" Type="http://schemas.openxmlformats.org/officeDocument/2006/relationships/image" Target="../media/image63.wmf"/></Relationships>
</file>

<file path=ppt/drawings/_rels/vmlDrawing3.vml.rels><?xml version="1.0" encoding="UTF-8" standalone="yes"?>
<Relationships xmlns="http://schemas.openxmlformats.org/package/2006/relationships"><Relationship Id="rId1" Type="http://schemas.openxmlformats.org/officeDocument/2006/relationships/image" Target="../media/image65.wmf"/></Relationships>
</file>

<file path=ppt/drawings/_rels/vmlDrawing4.vml.rels><?xml version="1.0" encoding="UTF-8" standalone="yes"?>
<Relationships xmlns="http://schemas.openxmlformats.org/package/2006/relationships"><Relationship Id="rId1" Type="http://schemas.openxmlformats.org/officeDocument/2006/relationships/image" Target="../media/image69.wmf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275DD3C7-E460-A646-8689-B64C8C4B2CC7}" type="datetimeFigureOut">
              <a:rPr lang="en-US" altLang="en-US"/>
              <a:pPr/>
              <a:t>3/6/2017</a:t>
            </a:fld>
            <a:endParaRPr lang="en-US" alt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pPr lvl="0"/>
            <a:endParaRPr lang="en-US" noProof="0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noProof="0" dirty="0" smtClean="0"/>
              <a:t>Click to edit Master text styles</a:t>
            </a:r>
          </a:p>
          <a:p>
            <a:pPr lvl="1"/>
            <a:r>
              <a:rPr lang="en-US" noProof="0" dirty="0" smtClean="0"/>
              <a:t>Second level</a:t>
            </a:r>
          </a:p>
          <a:p>
            <a:pPr lvl="2"/>
            <a:r>
              <a:rPr lang="en-US" noProof="0" dirty="0" smtClean="0"/>
              <a:t>Third level</a:t>
            </a:r>
          </a:p>
          <a:p>
            <a:pPr lvl="3"/>
            <a:r>
              <a:rPr lang="en-US" noProof="0" dirty="0" smtClean="0"/>
              <a:t>Fourth level</a:t>
            </a:r>
          </a:p>
          <a:p>
            <a:pPr lvl="4"/>
            <a:r>
              <a:rPr lang="en-US" noProof="0" dirty="0" smtClean="0"/>
              <a:t>Fifth level</a:t>
            </a:r>
            <a:endParaRPr lang="en-US" noProof="0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eaLnBrk="1" hangingPunct="1">
              <a:defRPr sz="1200" smtClean="0"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latin typeface="Arial" charset="0"/>
              </a:defRPr>
            </a:lvl1pPr>
          </a:lstStyle>
          <a:p>
            <a:fld id="{C333297C-976D-F84B-8622-8624DC52C4E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5027387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Arial" charset="0"/>
        <a:ea typeface="ＭＳ Ｐゴシック" charset="0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0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6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09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7410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17411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99E956B5-B68C-764E-B212-C72C3A0E7AF4}" type="slidenum">
              <a:rPr lang="en-US" altLang="en-US" sz="1200">
                <a:latin typeface="Arial" charset="0"/>
              </a:rPr>
              <a:pPr/>
              <a:t>1</a:t>
            </a:fld>
            <a:endParaRPr lang="en-US" altLang="en-US" sz="12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34072341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608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608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4608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588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588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588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588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588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5885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30CD9BCF-4009-8042-9010-09BB6F813B26}" type="slidenum">
              <a:rPr lang="en-US" altLang="en-US" sz="1200">
                <a:solidFill>
                  <a:srgbClr val="000000"/>
                </a:solidFill>
                <a:latin typeface="Arial" charset="0"/>
              </a:rPr>
              <a:pPr/>
              <a:t>16</a:t>
            </a:fld>
            <a:endParaRPr lang="en-US" altLang="en-US" sz="12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3480283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5222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5222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A66C6279-6EA4-7B4F-B43E-C207D8C496E3}" type="slidenum">
              <a:rPr lang="en-US" altLang="en-US" sz="1200">
                <a:solidFill>
                  <a:srgbClr val="000000"/>
                </a:solidFill>
                <a:latin typeface="Arial" charset="0"/>
              </a:rPr>
              <a:pPr/>
              <a:t>17</a:t>
            </a:fld>
            <a:endParaRPr lang="en-US" altLang="en-US" sz="12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707822953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C333297C-976D-F84B-8622-8624DC52C4EC}" type="slidenum">
              <a:rPr lang="en-US" altLang="en-US" smtClean="0"/>
              <a:pPr/>
              <a:t>20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732228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EA38FBB3-4104-E64A-9428-50628BE33C1A}" type="slidenum">
              <a:rPr lang="en-US" altLang="en-US"/>
              <a:pPr/>
              <a:t>22</a:t>
            </a:fld>
            <a:endParaRPr lang="en-US" altLang="en-US"/>
          </a:p>
        </p:txBody>
      </p:sp>
      <p:sp>
        <p:nvSpPr>
          <p:cNvPr id="14337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01688"/>
            <a:ext cx="5346700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4338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80000"/>
            <a:ext cx="6048375" cy="48117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38878353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7"/>
          <p:cNvSpPr>
            <a:spLocks noGrp="1" noChangeArrowheads="1"/>
          </p:cNvSpPr>
          <p:nvPr>
            <p:ph type="sldNum"/>
          </p:nvPr>
        </p:nvSpPr>
        <p:spPr>
          <a:ln/>
        </p:spPr>
        <p:txBody>
          <a:bodyPr/>
          <a:lstStyle/>
          <a:p>
            <a:fld id="{7A76F07A-C5F6-EB4F-A2A1-5A91FAC8A41A}" type="slidenum">
              <a:rPr lang="en-US" altLang="en-US"/>
              <a:pPr/>
              <a:t>23</a:t>
            </a:fld>
            <a:endParaRPr lang="en-US" altLang="en-US"/>
          </a:p>
        </p:txBody>
      </p:sp>
      <p:sp>
        <p:nvSpPr>
          <p:cNvPr id="17409" name="Text Box 1"/>
          <p:cNvSpPr txBox="1">
            <a:spLocks noGrp="1" noRot="1" noChangeAspect="1" noChangeArrowheads="1"/>
          </p:cNvSpPr>
          <p:nvPr>
            <p:ph type="sldImg"/>
          </p:nvPr>
        </p:nvSpPr>
        <p:spPr bwMode="auto">
          <a:xfrm>
            <a:off x="1106488" y="801688"/>
            <a:ext cx="5346700" cy="4010025"/>
          </a:xfrm>
          <a:prstGeom prst="rect">
            <a:avLst/>
          </a:prstGeom>
          <a:solidFill>
            <a:srgbClr val="FFFFFF"/>
          </a:solidFill>
          <a:ln>
            <a:solidFill>
              <a:srgbClr val="000000"/>
            </a:solidFill>
            <a:miter lim="800000"/>
            <a:headEnd/>
            <a:tailEnd/>
          </a:ln>
          <a:extLs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sp>
      <p:sp>
        <p:nvSpPr>
          <p:cNvPr id="17410" name="Text Box 2"/>
          <p:cNvSpPr txBox="1">
            <a:spLocks noGrp="1" noChangeArrowheads="1"/>
          </p:cNvSpPr>
          <p:nvPr>
            <p:ph type="body" idx="1"/>
          </p:nvPr>
        </p:nvSpPr>
        <p:spPr bwMode="auto">
          <a:xfrm>
            <a:off x="755650" y="5080000"/>
            <a:ext cx="6048375" cy="4811713"/>
          </a:xfrm>
          <a:prstGeom prst="rect">
            <a:avLst/>
          </a:prstGeom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5827719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This new </a:t>
            </a:r>
            <a:r>
              <a:rPr lang="fr-FR" dirty="0" err="1" smtClean="0"/>
              <a:t>generation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graphene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devices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takes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advantage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properties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graphene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under</a:t>
            </a:r>
            <a:r>
              <a:rPr lang="fr-FR" baseline="0" dirty="0" smtClean="0"/>
              <a:t> a high </a:t>
            </a:r>
            <a:r>
              <a:rPr lang="fr-FR" baseline="0" dirty="0" err="1" smtClean="0"/>
              <a:t>magnetic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define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electrostatically</a:t>
            </a:r>
            <a:r>
              <a:rPr lang="fr-FR" baseline="0" dirty="0" smtClean="0"/>
              <a:t> new structures, in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case Hall bars (a). The main </a:t>
            </a:r>
            <a:r>
              <a:rPr lang="fr-FR" baseline="0" dirty="0" err="1" smtClean="0"/>
              <a:t>idea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devices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avoid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edge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disorder</a:t>
            </a:r>
            <a:r>
              <a:rPr lang="fr-FR" baseline="0" dirty="0" smtClean="0"/>
              <a:t> and </a:t>
            </a:r>
            <a:r>
              <a:rPr lang="fr-FR" baseline="0" dirty="0" err="1" smtClean="0"/>
              <a:t>electrostatic</a:t>
            </a:r>
            <a:r>
              <a:rPr lang="fr-FR" baseline="0" dirty="0" smtClean="0"/>
              <a:t> variations in the </a:t>
            </a:r>
            <a:r>
              <a:rPr lang="fr-FR" baseline="0" dirty="0" err="1" smtClean="0"/>
              <a:t>device</a:t>
            </a:r>
            <a:r>
              <a:rPr lang="fr-FR" baseline="0" dirty="0" smtClean="0"/>
              <a:t> due to </a:t>
            </a:r>
            <a:r>
              <a:rPr lang="fr-FR" baseline="0" dirty="0" err="1" smtClean="0"/>
              <a:t>fringe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</a:t>
            </a:r>
            <a:r>
              <a:rPr lang="fr-FR" baseline="0" dirty="0" smtClean="0"/>
              <a:t>. </a:t>
            </a:r>
          </a:p>
          <a:p>
            <a:endParaRPr lang="fr-FR" baseline="0" dirty="0" smtClean="0"/>
          </a:p>
          <a:p>
            <a:r>
              <a:rPr lang="fr-FR" baseline="0" dirty="0" smtClean="0"/>
              <a:t>In a high </a:t>
            </a:r>
            <a:r>
              <a:rPr lang="fr-FR" baseline="0" dirty="0" err="1" smtClean="0"/>
              <a:t>enough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magnetic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</a:t>
            </a:r>
            <a:r>
              <a:rPr lang="fr-FR" baseline="0" dirty="0" smtClean="0"/>
              <a:t> (</a:t>
            </a:r>
            <a:r>
              <a:rPr lang="fr-FR" baseline="0" dirty="0" err="1" smtClean="0"/>
              <a:t>normally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around</a:t>
            </a:r>
            <a:r>
              <a:rPr lang="fr-FR" baseline="0" dirty="0" smtClean="0"/>
              <a:t> 4 </a:t>
            </a:r>
            <a:r>
              <a:rPr lang="fr-FR" baseline="0" dirty="0" err="1" smtClean="0"/>
              <a:t>T</a:t>
            </a:r>
            <a:r>
              <a:rPr lang="fr-FR" baseline="0" dirty="0" smtClean="0"/>
              <a:t>) the nu= 0 state of </a:t>
            </a:r>
            <a:r>
              <a:rPr lang="fr-FR" baseline="0" dirty="0" err="1" smtClean="0"/>
              <a:t>graphene</a:t>
            </a:r>
            <a:r>
              <a:rPr lang="fr-FR" baseline="0" dirty="0" smtClean="0"/>
              <a:t> opens an </a:t>
            </a:r>
            <a:r>
              <a:rPr lang="fr-FR" baseline="0" dirty="0" err="1" smtClean="0"/>
              <a:t>energy</a:t>
            </a:r>
            <a:r>
              <a:rPr lang="fr-FR" baseline="0" dirty="0" smtClean="0"/>
              <a:t> gap,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has the </a:t>
            </a:r>
            <a:r>
              <a:rPr lang="fr-FR" baseline="0" dirty="0" err="1" smtClean="0"/>
              <a:t>particularity</a:t>
            </a:r>
            <a:r>
              <a:rPr lang="fr-FR" baseline="0" dirty="0" smtClean="0"/>
              <a:t> of not </a:t>
            </a:r>
            <a:r>
              <a:rPr lang="fr-FR" baseline="0" dirty="0" err="1" smtClean="0"/>
              <a:t>having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edge</a:t>
            </a:r>
            <a:r>
              <a:rPr lang="fr-FR" baseline="0" dirty="0" smtClean="0"/>
              <a:t> states. Our double </a:t>
            </a:r>
            <a:r>
              <a:rPr lang="fr-FR" baseline="0" dirty="0" err="1" smtClean="0"/>
              <a:t>gated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devices</a:t>
            </a:r>
            <a:r>
              <a:rPr lang="fr-FR" baseline="0" dirty="0" smtClean="0"/>
              <a:t> have a global back </a:t>
            </a:r>
            <a:r>
              <a:rPr lang="fr-FR" baseline="0" dirty="0" err="1" smtClean="0"/>
              <a:t>gate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sets the fermi </a:t>
            </a:r>
            <a:r>
              <a:rPr lang="fr-FR" baseline="0" dirty="0" err="1" smtClean="0"/>
              <a:t>energy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external</a:t>
            </a:r>
            <a:r>
              <a:rPr lang="fr-FR" baseline="0" dirty="0" smtClean="0"/>
              <a:t> part of the </a:t>
            </a:r>
            <a:r>
              <a:rPr lang="fr-FR" baseline="0" dirty="0" err="1" smtClean="0"/>
              <a:t>device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nu=0 gap  </a:t>
            </a:r>
            <a:r>
              <a:rPr lang="fr-FR" baseline="0" dirty="0" err="1" smtClean="0"/>
              <a:t>while</a:t>
            </a:r>
            <a:r>
              <a:rPr lang="fr-FR" baseline="0" dirty="0" smtClean="0"/>
              <a:t> the top </a:t>
            </a:r>
            <a:r>
              <a:rPr lang="fr-FR" baseline="0" dirty="0" err="1" smtClean="0"/>
              <a:t>gate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smtClean="0"/>
              <a:t>used </a:t>
            </a:r>
            <a:r>
              <a:rPr lang="fr-FR" baseline="0" dirty="0" smtClean="0"/>
              <a:t>to tune the Fermi </a:t>
            </a:r>
            <a:r>
              <a:rPr lang="fr-FR" baseline="0" dirty="0" err="1" smtClean="0"/>
              <a:t>energy</a:t>
            </a:r>
            <a:r>
              <a:rPr lang="fr-FR" baseline="0" dirty="0" smtClean="0"/>
              <a:t> of the Hall bar (b). Our </a:t>
            </a:r>
            <a:r>
              <a:rPr lang="fr-FR" baseline="0" dirty="0" err="1" smtClean="0"/>
              <a:t>devices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have </a:t>
            </a:r>
            <a:r>
              <a:rPr lang="fr-FR" baseline="0" dirty="0" err="1" smtClean="0"/>
              <a:t>current</a:t>
            </a:r>
            <a:r>
              <a:rPr lang="fr-FR" baseline="0" dirty="0" smtClean="0"/>
              <a:t> leads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are not </a:t>
            </a:r>
            <a:r>
              <a:rPr lang="fr-FR" baseline="0" dirty="0" err="1" smtClean="0"/>
              <a:t>covered</a:t>
            </a:r>
            <a:r>
              <a:rPr lang="fr-FR" baseline="0" dirty="0" smtClean="0"/>
              <a:t> by the top </a:t>
            </a:r>
            <a:r>
              <a:rPr lang="fr-FR" baseline="0" dirty="0" err="1" smtClean="0"/>
              <a:t>gate</a:t>
            </a:r>
            <a:r>
              <a:rPr lang="fr-FR" baseline="0" dirty="0" smtClean="0"/>
              <a:t> to assure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external</a:t>
            </a:r>
            <a:r>
              <a:rPr lang="fr-FR" baseline="0" dirty="0" smtClean="0"/>
              <a:t> part of the top </a:t>
            </a:r>
            <a:r>
              <a:rPr lang="fr-FR" baseline="0" dirty="0" err="1" smtClean="0"/>
              <a:t>gate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in an </a:t>
            </a:r>
            <a:r>
              <a:rPr lang="fr-FR" baseline="0" dirty="0" err="1" smtClean="0"/>
              <a:t>insulating</a:t>
            </a:r>
            <a:r>
              <a:rPr lang="fr-FR" baseline="0" dirty="0" smtClean="0"/>
              <a:t> state (d). </a:t>
            </a:r>
            <a:r>
              <a:rPr lang="fr-FR" baseline="0" dirty="0" err="1" smtClean="0"/>
              <a:t>Using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uncovered</a:t>
            </a:r>
            <a:r>
              <a:rPr lang="fr-FR" baseline="0" dirty="0" smtClean="0"/>
              <a:t> leads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insulating</a:t>
            </a:r>
            <a:r>
              <a:rPr lang="fr-FR" baseline="0" dirty="0" smtClean="0"/>
              <a:t> state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present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4 </a:t>
            </a:r>
            <a:r>
              <a:rPr lang="fr-FR" baseline="0" dirty="0" err="1" smtClean="0"/>
              <a:t>T</a:t>
            </a:r>
            <a:r>
              <a:rPr lang="fr-FR" baseline="0" dirty="0" smtClean="0"/>
              <a:t> for the </a:t>
            </a:r>
            <a:r>
              <a:rPr lang="fr-FR" baseline="0" dirty="0" err="1" smtClean="0"/>
              <a:t>whole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gate</a:t>
            </a:r>
            <a:r>
              <a:rPr lang="fr-FR" baseline="0" dirty="0" smtClean="0"/>
              <a:t> range.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585D0-D072-BE4B-855D-6E3A10D05760}" type="slidenum">
              <a:rPr lang="fr-FR" smtClean="0"/>
              <a:t>26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35049738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Here</a:t>
            </a:r>
            <a:r>
              <a:rPr lang="fr-FR" dirty="0" smtClean="0"/>
              <a:t> </a:t>
            </a:r>
            <a:r>
              <a:rPr lang="fr-FR" dirty="0" err="1" smtClean="0"/>
              <a:t>we</a:t>
            </a:r>
            <a:r>
              <a:rPr lang="fr-FR" dirty="0" smtClean="0"/>
              <a:t> have the </a:t>
            </a:r>
            <a:r>
              <a:rPr lang="fr-FR" dirty="0" err="1" smtClean="0"/>
              <a:t>results</a:t>
            </a:r>
            <a:r>
              <a:rPr lang="fr-FR" dirty="0" smtClean="0"/>
              <a:t> for </a:t>
            </a:r>
            <a:r>
              <a:rPr lang="fr-FR" dirty="0" err="1" smtClean="0"/>
              <a:t>three</a:t>
            </a:r>
            <a:r>
              <a:rPr lang="fr-FR" dirty="0" smtClean="0"/>
              <a:t> </a:t>
            </a:r>
            <a:r>
              <a:rPr lang="fr-FR" dirty="0" err="1" smtClean="0"/>
              <a:t>differnet</a:t>
            </a:r>
            <a:r>
              <a:rPr lang="fr-FR" dirty="0" smtClean="0"/>
              <a:t> type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devices</a:t>
            </a:r>
            <a:r>
              <a:rPr lang="fr-FR" baseline="0" dirty="0" smtClean="0"/>
              <a:t>: dual </a:t>
            </a:r>
            <a:r>
              <a:rPr lang="fr-FR" baseline="0" dirty="0" err="1" smtClean="0"/>
              <a:t>gated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where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gates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cover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whole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device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gate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defined</a:t>
            </a:r>
            <a:r>
              <a:rPr lang="fr-FR" baseline="0" dirty="0" smtClean="0"/>
              <a:t> </a:t>
            </a:r>
            <a:r>
              <a:rPr lang="mr-IN" baseline="0" dirty="0" smtClean="0"/>
              <a:t>–</a:t>
            </a:r>
            <a:r>
              <a:rPr lang="fr-FR" baseline="0" dirty="0" err="1" smtClean="0"/>
              <a:t>metal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where</a:t>
            </a:r>
            <a:r>
              <a:rPr lang="fr-FR" baseline="0" dirty="0" smtClean="0"/>
              <a:t> the top </a:t>
            </a:r>
            <a:r>
              <a:rPr lang="fr-FR" baseline="0" dirty="0" err="1" smtClean="0"/>
              <a:t>gate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smaller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than</a:t>
            </a:r>
            <a:r>
              <a:rPr lang="fr-FR" baseline="0" dirty="0" smtClean="0"/>
              <a:t> the back </a:t>
            </a:r>
            <a:r>
              <a:rPr lang="fr-FR" baseline="0" dirty="0" err="1" smtClean="0"/>
              <a:t>gate</a:t>
            </a:r>
            <a:r>
              <a:rPr lang="fr-FR" baseline="0" dirty="0" smtClean="0"/>
              <a:t> as </a:t>
            </a:r>
            <a:r>
              <a:rPr lang="fr-FR" baseline="0" dirty="0" err="1" smtClean="0"/>
              <a:t>described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before</a:t>
            </a:r>
            <a:r>
              <a:rPr lang="fr-FR" baseline="0" dirty="0" smtClean="0"/>
              <a:t>  and </a:t>
            </a:r>
            <a:r>
              <a:rPr lang="fr-FR" baseline="0" dirty="0" err="1" smtClean="0"/>
              <a:t>gate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defined</a:t>
            </a:r>
            <a:r>
              <a:rPr lang="fr-FR" baseline="0" dirty="0" smtClean="0"/>
              <a:t> </a:t>
            </a:r>
            <a:r>
              <a:rPr lang="mr-IN" baseline="0" dirty="0" smtClean="0"/>
              <a:t>–</a:t>
            </a:r>
            <a:r>
              <a:rPr lang="fr-FR" baseline="0" dirty="0" smtClean="0"/>
              <a:t> graphite </a:t>
            </a:r>
            <a:r>
              <a:rPr lang="fr-FR" baseline="0" dirty="0" err="1" smtClean="0"/>
              <a:t>where</a:t>
            </a:r>
            <a:r>
              <a:rPr lang="fr-FR" baseline="0" dirty="0" smtClean="0"/>
              <a:t> the top </a:t>
            </a:r>
            <a:r>
              <a:rPr lang="fr-FR" baseline="0" dirty="0" err="1" smtClean="0"/>
              <a:t>gate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smaller</a:t>
            </a:r>
            <a:r>
              <a:rPr lang="fr-FR" baseline="0" dirty="0" smtClean="0"/>
              <a:t> but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time made of graphite.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see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effects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gate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defined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striking</a:t>
            </a:r>
            <a:r>
              <a:rPr lang="fr-FR" baseline="0" dirty="0" smtClean="0"/>
              <a:t>, at </a:t>
            </a:r>
            <a:r>
              <a:rPr lang="fr-FR" baseline="0" dirty="0" err="1" smtClean="0"/>
              <a:t>moderated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magnetic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</a:t>
            </a:r>
            <a:r>
              <a:rPr lang="fr-FR" baseline="0" dirty="0" smtClean="0"/>
              <a:t> (15 </a:t>
            </a:r>
            <a:r>
              <a:rPr lang="fr-FR" baseline="0" dirty="0" err="1" smtClean="0"/>
              <a:t>T</a:t>
            </a:r>
            <a:r>
              <a:rPr lang="fr-FR" baseline="0" dirty="0" smtClean="0"/>
              <a:t>) the dual </a:t>
            </a:r>
            <a:r>
              <a:rPr lang="fr-FR" baseline="0" dirty="0" err="1" smtClean="0"/>
              <a:t>gated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device</a:t>
            </a:r>
            <a:r>
              <a:rPr lang="fr-FR" baseline="0" dirty="0" smtClean="0"/>
              <a:t> do not show </a:t>
            </a:r>
            <a:r>
              <a:rPr lang="fr-FR" baseline="0" dirty="0" err="1" smtClean="0"/>
              <a:t>any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hint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fractional</a:t>
            </a:r>
            <a:r>
              <a:rPr lang="fr-FR" baseline="0" dirty="0" smtClean="0"/>
              <a:t> quantum Hall </a:t>
            </a:r>
            <a:r>
              <a:rPr lang="fr-FR" baseline="0" dirty="0" err="1" smtClean="0"/>
              <a:t>effect</a:t>
            </a:r>
            <a:r>
              <a:rPr lang="fr-FR" baseline="0" dirty="0" smtClean="0"/>
              <a:t> in the N=1 LL </a:t>
            </a:r>
            <a:r>
              <a:rPr lang="fr-FR" baseline="0" dirty="0" err="1" smtClean="0"/>
              <a:t>while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both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defined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devices</a:t>
            </a:r>
            <a:r>
              <a:rPr lang="fr-FR" baseline="0" dirty="0" smtClean="0"/>
              <a:t> do.</a:t>
            </a:r>
          </a:p>
          <a:p>
            <a:endParaRPr lang="fr-FR" baseline="0" dirty="0" smtClean="0"/>
          </a:p>
          <a:p>
            <a:r>
              <a:rPr lang="fr-FR" baseline="0" dirty="0" err="1" smtClean="0"/>
              <a:t>Maybe</a:t>
            </a:r>
            <a:r>
              <a:rPr lang="fr-FR" baseline="0" dirty="0" smtClean="0"/>
              <a:t> the more </a:t>
            </a:r>
            <a:r>
              <a:rPr lang="fr-FR" baseline="0" dirty="0" err="1" smtClean="0"/>
              <a:t>remarkable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characteristic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gate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defined</a:t>
            </a:r>
            <a:r>
              <a:rPr lang="fr-FR" baseline="0" dirty="0" smtClean="0"/>
              <a:t>- graphite shows a </a:t>
            </a:r>
            <a:r>
              <a:rPr lang="fr-FR" baseline="0" dirty="0" err="1" smtClean="0"/>
              <a:t>higher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quality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moch</a:t>
            </a:r>
            <a:r>
              <a:rPr lang="fr-FR" baseline="0" dirty="0" smtClean="0"/>
              <a:t> more </a:t>
            </a:r>
            <a:r>
              <a:rPr lang="fr-FR" baseline="0" dirty="0" err="1" smtClean="0"/>
              <a:t>fractional</a:t>
            </a:r>
            <a:r>
              <a:rPr lang="fr-FR" baseline="0" dirty="0" smtClean="0"/>
              <a:t> states </a:t>
            </a:r>
            <a:r>
              <a:rPr lang="fr-FR" baseline="0" dirty="0" err="1" smtClean="0"/>
              <a:t>developing</a:t>
            </a:r>
            <a:r>
              <a:rPr lang="fr-FR" baseline="0" dirty="0" smtClean="0"/>
              <a:t> at the </a:t>
            </a:r>
            <a:r>
              <a:rPr lang="fr-FR" baseline="0" dirty="0" err="1" smtClean="0"/>
              <a:t>same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magnetic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Nevertheless</a:t>
            </a:r>
            <a:r>
              <a:rPr lang="fr-FR" baseline="0" dirty="0" smtClean="0"/>
              <a:t>, as </a:t>
            </a:r>
            <a:r>
              <a:rPr lang="fr-FR" baseline="0" dirty="0" err="1" smtClean="0"/>
              <a:t>demonstrated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GaAs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samples</a:t>
            </a:r>
            <a:r>
              <a:rPr lang="fr-FR" baseline="0" dirty="0" smtClean="0"/>
              <a:t>, the </a:t>
            </a:r>
            <a:r>
              <a:rPr lang="fr-FR" baseline="0" dirty="0" err="1" smtClean="0"/>
              <a:t>quality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device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so</a:t>
            </a:r>
            <a:r>
              <a:rPr lang="fr-FR" baseline="0" dirty="0" smtClean="0"/>
              <a:t> good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plateaus</a:t>
            </a:r>
            <a:r>
              <a:rPr lang="fr-FR" baseline="0" dirty="0" smtClean="0"/>
              <a:t> of the FQH </a:t>
            </a:r>
            <a:r>
              <a:rPr lang="fr-FR" baseline="0" dirty="0" err="1" smtClean="0"/>
              <a:t>become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small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explained</a:t>
            </a:r>
            <a:r>
              <a:rPr lang="fr-FR" baseline="0" dirty="0" smtClean="0"/>
              <a:t> by a </a:t>
            </a:r>
            <a:r>
              <a:rPr lang="fr-FR" baseline="0" dirty="0" err="1" smtClean="0"/>
              <a:t>small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amount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scattering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centers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makes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localization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hard to </a:t>
            </a:r>
            <a:r>
              <a:rPr lang="fr-FR" baseline="0" dirty="0" err="1" smtClean="0"/>
              <a:t>achieve</a:t>
            </a:r>
            <a:r>
              <a:rPr lang="fr-FR" baseline="0" dirty="0" smtClean="0"/>
              <a:t>. </a:t>
            </a:r>
          </a:p>
          <a:p>
            <a:endParaRPr lang="fr-FR" baseline="0" dirty="0" smtClean="0"/>
          </a:p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585D0-D072-BE4B-855D-6E3A10D05760}" type="slidenum">
              <a:rPr lang="fr-FR" smtClean="0"/>
              <a:t>27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377237066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Desides</a:t>
            </a:r>
            <a:r>
              <a:rPr lang="fr-FR" baseline="0" dirty="0" smtClean="0"/>
              <a:t> the observation of FHQ </a:t>
            </a:r>
            <a:r>
              <a:rPr lang="fr-FR" baseline="0" dirty="0" err="1" smtClean="0"/>
              <a:t>effects</a:t>
            </a:r>
            <a:r>
              <a:rPr lang="fr-FR" baseline="0" dirty="0" smtClean="0"/>
              <a:t> at </a:t>
            </a:r>
            <a:r>
              <a:rPr lang="fr-FR" baseline="0" dirty="0" err="1" smtClean="0"/>
              <a:t>lower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magnetic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fields</a:t>
            </a:r>
            <a:r>
              <a:rPr lang="fr-FR" baseline="0" dirty="0" smtClean="0"/>
              <a:t> and the and the new information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brings</a:t>
            </a:r>
            <a:r>
              <a:rPr lang="fr-FR" baseline="0" dirty="0" smtClean="0"/>
              <a:t> about how </a:t>
            </a:r>
            <a:r>
              <a:rPr lang="fr-FR" baseline="0" dirty="0" err="1" smtClean="0"/>
              <a:t>disorder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affecting</a:t>
            </a:r>
            <a:r>
              <a:rPr lang="fr-FR" baseline="0" dirty="0" smtClean="0"/>
              <a:t> the quantum Hall </a:t>
            </a:r>
            <a:r>
              <a:rPr lang="fr-FR" baseline="0" dirty="0" err="1" smtClean="0"/>
              <a:t>effect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graphene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new structures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new </a:t>
            </a:r>
            <a:r>
              <a:rPr lang="fr-FR" baseline="0" dirty="0" err="1" smtClean="0"/>
              <a:t>physics</a:t>
            </a:r>
            <a:r>
              <a:rPr lang="fr-FR" baseline="0" dirty="0" smtClean="0"/>
              <a:t>, not </a:t>
            </a:r>
            <a:r>
              <a:rPr lang="fr-FR" baseline="0" dirty="0" err="1" smtClean="0"/>
              <a:t>observed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before</a:t>
            </a:r>
            <a:r>
              <a:rPr lang="fr-FR" baseline="0" dirty="0" smtClean="0"/>
              <a:t> in transport </a:t>
            </a:r>
            <a:r>
              <a:rPr lang="fr-FR" baseline="0" dirty="0" err="1" smtClean="0"/>
              <a:t>measurements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not </a:t>
            </a:r>
            <a:r>
              <a:rPr lang="fr-FR" baseline="0" dirty="0" err="1" smtClean="0"/>
              <a:t>reachable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Amount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them</a:t>
            </a:r>
            <a:r>
              <a:rPr lang="fr-FR" baseline="0" dirty="0" smtClean="0"/>
              <a:t> the observation of the four-flux states FQHE and the observation of </a:t>
            </a:r>
            <a:r>
              <a:rPr lang="fr-FR" baseline="0" dirty="0" err="1" smtClean="0"/>
              <a:t>reentrance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integer</a:t>
            </a:r>
            <a:r>
              <a:rPr lang="fr-FR" baseline="0" dirty="0" smtClean="0"/>
              <a:t> quantum Hall </a:t>
            </a:r>
            <a:r>
              <a:rPr lang="fr-FR" baseline="0" dirty="0" err="1" smtClean="0"/>
              <a:t>effect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particular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symmetry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associated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to the </a:t>
            </a:r>
            <a:r>
              <a:rPr lang="fr-FR" baseline="0" dirty="0" err="1" smtClean="0"/>
              <a:t>symmetries</a:t>
            </a:r>
            <a:r>
              <a:rPr lang="fr-FR" baseline="0" dirty="0" smtClean="0"/>
              <a:t> of the LL.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585D0-D072-BE4B-855D-6E3A10D05760}" type="slidenum">
              <a:rPr lang="fr-FR" smtClean="0"/>
              <a:t>28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81378535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err="1" smtClean="0"/>
              <a:t>Desides</a:t>
            </a:r>
            <a:r>
              <a:rPr lang="fr-FR" baseline="0" dirty="0" smtClean="0"/>
              <a:t> the observation of FHQ </a:t>
            </a:r>
            <a:r>
              <a:rPr lang="fr-FR" baseline="0" dirty="0" err="1" smtClean="0"/>
              <a:t>effects</a:t>
            </a:r>
            <a:r>
              <a:rPr lang="fr-FR" baseline="0" dirty="0" smtClean="0"/>
              <a:t> at </a:t>
            </a:r>
            <a:r>
              <a:rPr lang="fr-FR" baseline="0" dirty="0" err="1" smtClean="0"/>
              <a:t>lower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magnetic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fields</a:t>
            </a:r>
            <a:r>
              <a:rPr lang="fr-FR" baseline="0" dirty="0" smtClean="0"/>
              <a:t> and the and the new information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brings</a:t>
            </a:r>
            <a:r>
              <a:rPr lang="fr-FR" baseline="0" dirty="0" smtClean="0"/>
              <a:t> about how </a:t>
            </a:r>
            <a:r>
              <a:rPr lang="fr-FR" baseline="0" dirty="0" err="1" smtClean="0"/>
              <a:t>disorder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affecting</a:t>
            </a:r>
            <a:r>
              <a:rPr lang="fr-FR" baseline="0" dirty="0" smtClean="0"/>
              <a:t> the quantum Hall </a:t>
            </a:r>
            <a:r>
              <a:rPr lang="fr-FR" baseline="0" dirty="0" err="1" smtClean="0"/>
              <a:t>effect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graphene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new structures </a:t>
            </a:r>
            <a:r>
              <a:rPr lang="fr-FR" baseline="0" dirty="0" err="1" smtClean="0"/>
              <a:t>also</a:t>
            </a:r>
            <a:r>
              <a:rPr lang="fr-FR" baseline="0" dirty="0" smtClean="0"/>
              <a:t> new </a:t>
            </a:r>
            <a:r>
              <a:rPr lang="fr-FR" baseline="0" dirty="0" err="1" smtClean="0"/>
              <a:t>physics</a:t>
            </a:r>
            <a:r>
              <a:rPr lang="fr-FR" baseline="0" dirty="0" smtClean="0"/>
              <a:t>, not </a:t>
            </a:r>
            <a:r>
              <a:rPr lang="fr-FR" baseline="0" dirty="0" err="1" smtClean="0"/>
              <a:t>observed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before</a:t>
            </a:r>
            <a:r>
              <a:rPr lang="fr-FR" baseline="0" dirty="0" smtClean="0"/>
              <a:t> in transport </a:t>
            </a:r>
            <a:r>
              <a:rPr lang="fr-FR" baseline="0" dirty="0" err="1" smtClean="0"/>
              <a:t>measurements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not </a:t>
            </a:r>
            <a:r>
              <a:rPr lang="fr-FR" baseline="0" dirty="0" err="1" smtClean="0"/>
              <a:t>reachable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Amount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them</a:t>
            </a:r>
            <a:r>
              <a:rPr lang="fr-FR" baseline="0" dirty="0" smtClean="0"/>
              <a:t> the observation of the four-flux states FQHE and the observation of </a:t>
            </a:r>
            <a:r>
              <a:rPr lang="fr-FR" baseline="0" dirty="0" err="1" smtClean="0"/>
              <a:t>reentrance</a:t>
            </a:r>
            <a:r>
              <a:rPr lang="fr-FR" baseline="0" dirty="0" smtClean="0"/>
              <a:t> of the </a:t>
            </a:r>
            <a:r>
              <a:rPr lang="fr-FR" baseline="0" dirty="0" err="1" smtClean="0"/>
              <a:t>integer</a:t>
            </a:r>
            <a:r>
              <a:rPr lang="fr-FR" baseline="0" dirty="0" smtClean="0"/>
              <a:t> quantum Hall </a:t>
            </a:r>
            <a:r>
              <a:rPr lang="fr-FR" baseline="0" dirty="0" err="1" smtClean="0"/>
              <a:t>effect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very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particular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symmetry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could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associated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to the </a:t>
            </a:r>
            <a:r>
              <a:rPr lang="fr-FR" baseline="0" dirty="0" err="1" smtClean="0"/>
              <a:t>symmetries</a:t>
            </a:r>
            <a:r>
              <a:rPr lang="fr-FR" baseline="0" dirty="0" smtClean="0"/>
              <a:t> of the LL.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41585D0-D072-BE4B-855D-6E3A10D05760}" type="slidenum">
              <a:rPr lang="fr-FR" smtClean="0"/>
              <a:t>29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31872647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 situ manipulation of the </a:t>
            </a:r>
            <a:r>
              <a:rPr lang="fr-FR" dirty="0" err="1" smtClean="0"/>
              <a:t>electronic</a:t>
            </a:r>
            <a:r>
              <a:rPr lang="fr-FR" dirty="0" smtClean="0"/>
              <a:t> band structure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graphene</a:t>
            </a:r>
            <a:r>
              <a:rPr lang="fr-FR" baseline="0" dirty="0" smtClean="0"/>
              <a:t> by a Moiré </a:t>
            </a:r>
            <a:r>
              <a:rPr lang="fr-FR" baseline="0" dirty="0" err="1" smtClean="0"/>
              <a:t>supperlattice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now</a:t>
            </a:r>
            <a:r>
              <a:rPr lang="fr-FR" baseline="0" dirty="0" smtClean="0"/>
              <a:t> possible. This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achieved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using</a:t>
            </a:r>
            <a:r>
              <a:rPr lang="fr-FR" baseline="0" dirty="0" smtClean="0"/>
              <a:t> a set of new </a:t>
            </a:r>
            <a:r>
              <a:rPr lang="fr-FR" baseline="0" dirty="0" err="1" smtClean="0"/>
              <a:t>devices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consisting</a:t>
            </a:r>
            <a:r>
              <a:rPr lang="fr-FR" baseline="0" dirty="0" smtClean="0"/>
              <a:t> of (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bottom</a:t>
            </a:r>
            <a:r>
              <a:rPr lang="fr-FR" baseline="0" dirty="0" smtClean="0"/>
              <a:t> to top) a graphite </a:t>
            </a:r>
            <a:r>
              <a:rPr lang="fr-FR" baseline="0" dirty="0" err="1" smtClean="0"/>
              <a:t>gate</a:t>
            </a:r>
            <a:r>
              <a:rPr lang="fr-FR" baseline="0" dirty="0" smtClean="0"/>
              <a:t>, h-BN, </a:t>
            </a:r>
            <a:r>
              <a:rPr lang="fr-FR" baseline="0" dirty="0" err="1" smtClean="0"/>
              <a:t>graphene</a:t>
            </a:r>
            <a:r>
              <a:rPr lang="fr-FR" baseline="0" dirty="0" smtClean="0"/>
              <a:t> and a </a:t>
            </a:r>
            <a:r>
              <a:rPr lang="fr-FR" baseline="0" dirty="0" err="1" smtClean="0"/>
              <a:t>smaller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prechasped</a:t>
            </a:r>
            <a:r>
              <a:rPr lang="fr-FR" baseline="0" dirty="0" smtClean="0"/>
              <a:t> h-BN </a:t>
            </a:r>
            <a:r>
              <a:rPr lang="fr-FR" baseline="0" dirty="0" err="1" smtClean="0"/>
              <a:t>piece</a:t>
            </a:r>
            <a:r>
              <a:rPr lang="fr-FR" baseline="0" dirty="0" smtClean="0"/>
              <a:t>. The Moiré </a:t>
            </a:r>
            <a:r>
              <a:rPr lang="fr-FR" baseline="0" dirty="0" err="1" smtClean="0"/>
              <a:t>periodic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potential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appear</a:t>
            </a:r>
            <a:r>
              <a:rPr lang="fr-FR" baseline="0" dirty="0" smtClean="0"/>
              <a:t> due to the </a:t>
            </a:r>
            <a:r>
              <a:rPr lang="fr-FR" baseline="0" dirty="0" err="1" smtClean="0"/>
              <a:t>difference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lattice</a:t>
            </a:r>
            <a:r>
              <a:rPr lang="fr-FR" baseline="0" dirty="0" smtClean="0"/>
              <a:t> constant of </a:t>
            </a:r>
            <a:r>
              <a:rPr lang="fr-FR" baseline="0" dirty="0" err="1" smtClean="0"/>
              <a:t>graphene</a:t>
            </a:r>
            <a:r>
              <a:rPr lang="fr-FR" baseline="0" dirty="0" smtClean="0"/>
              <a:t> and BN, </a:t>
            </a:r>
            <a:r>
              <a:rPr lang="fr-FR" baseline="0" dirty="0" err="1" smtClean="0"/>
              <a:t>when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are close to </a:t>
            </a:r>
            <a:r>
              <a:rPr lang="fr-FR" baseline="0" dirty="0" err="1" smtClean="0"/>
              <a:t>alignment</a:t>
            </a:r>
            <a:r>
              <a:rPr lang="fr-FR" baseline="0" dirty="0" smtClean="0"/>
              <a:t>. In </a:t>
            </a:r>
            <a:r>
              <a:rPr lang="fr-FR" baseline="0" dirty="0" err="1" smtClean="0"/>
              <a:t>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manipulate</a:t>
            </a:r>
            <a:r>
              <a:rPr lang="fr-FR" baseline="0" dirty="0" smtClean="0"/>
              <a:t> in situ the </a:t>
            </a:r>
            <a:r>
              <a:rPr lang="fr-FR" baseline="0" dirty="0" err="1" smtClean="0"/>
              <a:t>crystallographic</a:t>
            </a:r>
            <a:r>
              <a:rPr lang="fr-FR" baseline="0" dirty="0" smtClean="0"/>
              <a:t> orientation of BN and </a:t>
            </a:r>
            <a:r>
              <a:rPr lang="fr-FR" baseline="0" dirty="0" err="1" smtClean="0"/>
              <a:t>graphene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using</a:t>
            </a:r>
            <a:r>
              <a:rPr lang="fr-FR" baseline="0" dirty="0" smtClean="0"/>
              <a:t> an AFM tip in contact mode. The </a:t>
            </a:r>
            <a:r>
              <a:rPr lang="fr-FR" baseline="0" dirty="0" err="1" smtClean="0"/>
              <a:t>advantage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technique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not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allows</a:t>
            </a:r>
            <a:r>
              <a:rPr lang="fr-FR" baseline="0" dirty="0" smtClean="0"/>
              <a:t> to control the angle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materials</a:t>
            </a:r>
            <a:r>
              <a:rPr lang="fr-FR" baseline="0" dirty="0" smtClean="0"/>
              <a:t> but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permit to </a:t>
            </a:r>
            <a:r>
              <a:rPr lang="fr-FR" baseline="0" dirty="0" err="1" smtClean="0"/>
              <a:t>measure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electrical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properties</a:t>
            </a:r>
            <a:r>
              <a:rPr lang="fr-FR" baseline="0" dirty="0" smtClean="0"/>
              <a:t> as the angle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changed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creating</a:t>
            </a:r>
            <a:r>
              <a:rPr lang="fr-FR" baseline="0" dirty="0" smtClean="0"/>
              <a:t> a technique to </a:t>
            </a:r>
            <a:r>
              <a:rPr lang="fr-FR" baseline="0" dirty="0" err="1" smtClean="0"/>
              <a:t>really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investigate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effects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crystallographic</a:t>
            </a:r>
            <a:r>
              <a:rPr lang="fr-FR" baseline="0" dirty="0" smtClean="0"/>
              <a:t> orientations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2D </a:t>
            </a:r>
            <a:r>
              <a:rPr lang="fr-FR" baseline="0" dirty="0" err="1" smtClean="0"/>
              <a:t>materials</a:t>
            </a:r>
            <a:r>
              <a:rPr lang="fr-FR" baseline="0" dirty="0" smtClean="0"/>
              <a:t> as a </a:t>
            </a:r>
            <a:r>
              <a:rPr lang="fr-FR" baseline="0" dirty="0" err="1" smtClean="0"/>
              <a:t>function</a:t>
            </a:r>
            <a:r>
              <a:rPr lang="fr-FR" baseline="0" dirty="0" smtClean="0"/>
              <a:t> of the angle.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C9EBA-8792-F24E-B311-69696E7228D2}" type="slidenum">
              <a:rPr lang="fr-FR" smtClean="0"/>
              <a:t>30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89035167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06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0C84C57B-A986-F341-864A-ECE8A37C2EE8}" type="slidenum">
              <a:rPr lang="en-US" altLang="en-US" sz="1200">
                <a:solidFill>
                  <a:srgbClr val="000000"/>
                </a:solidFill>
                <a:latin typeface="Arial" charset="0"/>
              </a:rPr>
              <a:pPr/>
              <a:t>2</a:t>
            </a:fld>
            <a:endParaRPr lang="en-US" alt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07" name="Text Box 1"/>
          <p:cNvSpPr txBox="1">
            <a:spLocks noChangeArrowheads="1"/>
          </p:cNvSpPr>
          <p:nvPr/>
        </p:nvSpPr>
        <p:spPr bwMode="auto">
          <a:xfrm>
            <a:off x="4763" y="0"/>
            <a:ext cx="1587" cy="150495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6744" tIns="43372" rIns="86744" bIns="43372"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1508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731838" y="4559300"/>
            <a:ext cx="5851525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516136522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In situ manipulation of the </a:t>
            </a:r>
            <a:r>
              <a:rPr lang="fr-FR" dirty="0" err="1" smtClean="0"/>
              <a:t>electronic</a:t>
            </a:r>
            <a:r>
              <a:rPr lang="fr-FR" dirty="0" smtClean="0"/>
              <a:t> band structure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graphene</a:t>
            </a:r>
            <a:r>
              <a:rPr lang="fr-FR" baseline="0" dirty="0" smtClean="0"/>
              <a:t> by a Moiré </a:t>
            </a:r>
            <a:r>
              <a:rPr lang="fr-FR" baseline="0" dirty="0" err="1" smtClean="0"/>
              <a:t>supperlattice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now</a:t>
            </a:r>
            <a:r>
              <a:rPr lang="fr-FR" baseline="0" dirty="0" smtClean="0"/>
              <a:t> possible. This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achieved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using</a:t>
            </a:r>
            <a:r>
              <a:rPr lang="fr-FR" baseline="0" dirty="0" smtClean="0"/>
              <a:t> a set of new </a:t>
            </a:r>
            <a:r>
              <a:rPr lang="fr-FR" baseline="0" dirty="0" err="1" smtClean="0"/>
              <a:t>devices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consisting</a:t>
            </a:r>
            <a:r>
              <a:rPr lang="fr-FR" baseline="0" dirty="0" smtClean="0"/>
              <a:t> of (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bottom</a:t>
            </a:r>
            <a:r>
              <a:rPr lang="fr-FR" baseline="0" dirty="0" smtClean="0"/>
              <a:t> to top) a graphite </a:t>
            </a:r>
            <a:r>
              <a:rPr lang="fr-FR" baseline="0" dirty="0" err="1" smtClean="0"/>
              <a:t>gate</a:t>
            </a:r>
            <a:r>
              <a:rPr lang="fr-FR" baseline="0" dirty="0" smtClean="0"/>
              <a:t>, h-BN, </a:t>
            </a:r>
            <a:r>
              <a:rPr lang="fr-FR" baseline="0" dirty="0" err="1" smtClean="0"/>
              <a:t>graphene</a:t>
            </a:r>
            <a:r>
              <a:rPr lang="fr-FR" baseline="0" dirty="0" smtClean="0"/>
              <a:t> and a </a:t>
            </a:r>
            <a:r>
              <a:rPr lang="fr-FR" baseline="0" dirty="0" err="1" smtClean="0"/>
              <a:t>smaller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prechasped</a:t>
            </a:r>
            <a:r>
              <a:rPr lang="fr-FR" baseline="0" dirty="0" smtClean="0"/>
              <a:t> h-BN </a:t>
            </a:r>
            <a:r>
              <a:rPr lang="fr-FR" baseline="0" dirty="0" err="1" smtClean="0"/>
              <a:t>piece</a:t>
            </a:r>
            <a:r>
              <a:rPr lang="fr-FR" baseline="0" dirty="0" smtClean="0"/>
              <a:t>. The Moiré </a:t>
            </a:r>
            <a:r>
              <a:rPr lang="fr-FR" baseline="0" dirty="0" err="1" smtClean="0"/>
              <a:t>periodic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potential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will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appear</a:t>
            </a:r>
            <a:r>
              <a:rPr lang="fr-FR" baseline="0" dirty="0" smtClean="0"/>
              <a:t> due to the </a:t>
            </a:r>
            <a:r>
              <a:rPr lang="fr-FR" baseline="0" dirty="0" err="1" smtClean="0"/>
              <a:t>difference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lattice</a:t>
            </a:r>
            <a:r>
              <a:rPr lang="fr-FR" baseline="0" dirty="0" smtClean="0"/>
              <a:t> constant of </a:t>
            </a:r>
            <a:r>
              <a:rPr lang="fr-FR" baseline="0" dirty="0" err="1" smtClean="0"/>
              <a:t>graphene</a:t>
            </a:r>
            <a:r>
              <a:rPr lang="fr-FR" baseline="0" dirty="0" smtClean="0"/>
              <a:t> and BN, </a:t>
            </a:r>
            <a:r>
              <a:rPr lang="fr-FR" baseline="0" dirty="0" err="1" smtClean="0"/>
              <a:t>when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are close to </a:t>
            </a:r>
            <a:r>
              <a:rPr lang="fr-FR" baseline="0" dirty="0" err="1" smtClean="0"/>
              <a:t>alignment</a:t>
            </a:r>
            <a:r>
              <a:rPr lang="fr-FR" baseline="0" dirty="0" smtClean="0"/>
              <a:t>. In </a:t>
            </a:r>
            <a:r>
              <a:rPr lang="fr-FR" baseline="0" dirty="0" err="1" smtClean="0"/>
              <a:t>here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manipulate</a:t>
            </a:r>
            <a:r>
              <a:rPr lang="fr-FR" baseline="0" dirty="0" smtClean="0"/>
              <a:t> in situ the </a:t>
            </a:r>
            <a:r>
              <a:rPr lang="fr-FR" baseline="0" dirty="0" err="1" smtClean="0"/>
              <a:t>crystallographic</a:t>
            </a:r>
            <a:r>
              <a:rPr lang="fr-FR" baseline="0" dirty="0" smtClean="0"/>
              <a:t> orientation of BN and </a:t>
            </a:r>
            <a:r>
              <a:rPr lang="fr-FR" baseline="0" dirty="0" err="1" smtClean="0"/>
              <a:t>graphene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using</a:t>
            </a:r>
            <a:r>
              <a:rPr lang="fr-FR" baseline="0" dirty="0" smtClean="0"/>
              <a:t> an AFM tip in contact mode. The </a:t>
            </a:r>
            <a:r>
              <a:rPr lang="fr-FR" baseline="0" dirty="0" err="1" smtClean="0"/>
              <a:t>advantage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this</a:t>
            </a:r>
            <a:r>
              <a:rPr lang="fr-FR" baseline="0" dirty="0" smtClean="0"/>
              <a:t> technique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not </a:t>
            </a:r>
            <a:r>
              <a:rPr lang="fr-FR" baseline="0" dirty="0" err="1" smtClean="0"/>
              <a:t>only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allows</a:t>
            </a:r>
            <a:r>
              <a:rPr lang="fr-FR" baseline="0" dirty="0" smtClean="0"/>
              <a:t> to control the angle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materials</a:t>
            </a:r>
            <a:r>
              <a:rPr lang="fr-FR" baseline="0" dirty="0" smtClean="0"/>
              <a:t> but </a:t>
            </a:r>
            <a:r>
              <a:rPr lang="fr-FR" baseline="0" dirty="0" err="1" smtClean="0"/>
              <a:t>it</a:t>
            </a:r>
            <a:r>
              <a:rPr lang="fr-FR" baseline="0" dirty="0" smtClean="0"/>
              <a:t> permit to </a:t>
            </a:r>
            <a:r>
              <a:rPr lang="fr-FR" baseline="0" dirty="0" err="1" smtClean="0"/>
              <a:t>measure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electrical</a:t>
            </a:r>
            <a:r>
              <a:rPr lang="fr-FR" baseline="0" dirty="0" smtClean="0"/>
              <a:t> </a:t>
            </a:r>
            <a:r>
              <a:rPr lang="fr-FR" baseline="0" dirty="0" err="1" smtClean="0"/>
              <a:t>properties</a:t>
            </a:r>
            <a:r>
              <a:rPr lang="fr-FR" baseline="0" dirty="0" smtClean="0"/>
              <a:t> as the angle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changed</a:t>
            </a:r>
            <a:r>
              <a:rPr lang="fr-FR" baseline="0" dirty="0" smtClean="0"/>
              <a:t>, </a:t>
            </a:r>
            <a:r>
              <a:rPr lang="fr-FR" baseline="0" dirty="0" err="1" smtClean="0"/>
              <a:t>creating</a:t>
            </a:r>
            <a:r>
              <a:rPr lang="fr-FR" baseline="0" dirty="0" smtClean="0"/>
              <a:t> a technique to </a:t>
            </a:r>
            <a:r>
              <a:rPr lang="fr-FR" baseline="0" dirty="0" err="1" smtClean="0"/>
              <a:t>really</a:t>
            </a:r>
            <a:r>
              <a:rPr lang="fr-FR" baseline="0" dirty="0" smtClean="0"/>
              <a:t> </a:t>
            </a:r>
            <a:r>
              <a:rPr lang="fr-FR" baseline="0" dirty="0" err="1" smtClean="0"/>
              <a:t>investigate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effects</a:t>
            </a:r>
            <a:r>
              <a:rPr lang="fr-FR" baseline="0" dirty="0" smtClean="0"/>
              <a:t> of </a:t>
            </a:r>
            <a:r>
              <a:rPr lang="fr-FR" baseline="0" dirty="0" err="1" smtClean="0"/>
              <a:t>crystallographic</a:t>
            </a:r>
            <a:r>
              <a:rPr lang="fr-FR" baseline="0" dirty="0" smtClean="0"/>
              <a:t> orientations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2D </a:t>
            </a:r>
            <a:r>
              <a:rPr lang="fr-FR" baseline="0" dirty="0" err="1" smtClean="0"/>
              <a:t>materials</a:t>
            </a:r>
            <a:r>
              <a:rPr lang="fr-FR" baseline="0" dirty="0" smtClean="0"/>
              <a:t> as a </a:t>
            </a:r>
            <a:r>
              <a:rPr lang="fr-FR" baseline="0" dirty="0" err="1" smtClean="0"/>
              <a:t>function</a:t>
            </a:r>
            <a:r>
              <a:rPr lang="fr-FR" baseline="0" dirty="0" smtClean="0"/>
              <a:t> of the angle.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C9EBA-8792-F24E-B311-69696E7228D2}" type="slidenum">
              <a:rPr lang="fr-FR" smtClean="0"/>
              <a:t>31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26742701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Once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devices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build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use friction </a:t>
            </a:r>
            <a:r>
              <a:rPr lang="fr-FR" baseline="0" dirty="0" err="1" smtClean="0"/>
              <a:t>measurements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materials</a:t>
            </a:r>
            <a:r>
              <a:rPr lang="fr-FR" baseline="0" dirty="0" smtClean="0"/>
              <a:t> to </a:t>
            </a:r>
            <a:r>
              <a:rPr lang="fr-FR" baseline="0" dirty="0" err="1" smtClean="0"/>
              <a:t>pre-align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them</a:t>
            </a:r>
            <a:r>
              <a:rPr lang="fr-FR" baseline="0" dirty="0" smtClean="0"/>
              <a:t>.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found</a:t>
            </a:r>
            <a:r>
              <a:rPr lang="fr-FR" baseline="0" dirty="0" smtClean="0"/>
              <a:t> out </a:t>
            </a:r>
            <a:r>
              <a:rPr lang="fr-FR" baseline="0" dirty="0" err="1" smtClean="0"/>
              <a:t>that</a:t>
            </a:r>
            <a:r>
              <a:rPr lang="fr-FR" baseline="0" dirty="0" smtClean="0"/>
              <a:t> in </a:t>
            </a:r>
            <a:r>
              <a:rPr lang="fr-FR" baseline="0" dirty="0" err="1" smtClean="0"/>
              <a:t>fact</a:t>
            </a:r>
            <a:r>
              <a:rPr lang="fr-FR" baseline="0" dirty="0" smtClean="0"/>
              <a:t> the friction </a:t>
            </a:r>
            <a:r>
              <a:rPr lang="fr-FR" baseline="0" dirty="0" err="1" smtClean="0"/>
              <a:t>response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between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graphene</a:t>
            </a:r>
            <a:r>
              <a:rPr lang="fr-FR" baseline="0" dirty="0" smtClean="0"/>
              <a:t> and BN </a:t>
            </a:r>
            <a:r>
              <a:rPr lang="fr-FR" baseline="0" dirty="0" err="1" smtClean="0"/>
              <a:t>is</a:t>
            </a:r>
            <a:r>
              <a:rPr lang="fr-FR" baseline="0" dirty="0" smtClean="0"/>
              <a:t> </a:t>
            </a:r>
            <a:r>
              <a:rPr lang="fr-FR" baseline="0" dirty="0" err="1" smtClean="0"/>
              <a:t>neglictible</a:t>
            </a:r>
            <a:r>
              <a:rPr lang="fr-FR" baseline="0" dirty="0" smtClean="0"/>
              <a:t> over a </a:t>
            </a:r>
            <a:r>
              <a:rPr lang="fr-FR" baseline="0" dirty="0" err="1" smtClean="0"/>
              <a:t>wide</a:t>
            </a:r>
            <a:r>
              <a:rPr lang="fr-FR" baseline="0" dirty="0" smtClean="0"/>
              <a:t> range of angle </a:t>
            </a:r>
            <a:r>
              <a:rPr lang="fr-FR" baseline="0" dirty="0" err="1" smtClean="0"/>
              <a:t>except</a:t>
            </a:r>
            <a:r>
              <a:rPr lang="fr-FR" baseline="0" dirty="0" smtClean="0"/>
              <a:t> </a:t>
            </a:r>
            <a:r>
              <a:rPr lang="fr-FR" baseline="0" dirty="0" err="1" smtClean="0"/>
              <a:t>when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these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two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materials</a:t>
            </a:r>
            <a:r>
              <a:rPr lang="fr-FR" baseline="0" dirty="0" smtClean="0"/>
              <a:t> are </a:t>
            </a:r>
            <a:r>
              <a:rPr lang="fr-FR" baseline="0" dirty="0" err="1" smtClean="0"/>
              <a:t>aligned</a:t>
            </a:r>
            <a:r>
              <a:rPr lang="fr-FR" baseline="0" dirty="0" smtClean="0"/>
              <a:t> one to the </a:t>
            </a:r>
            <a:r>
              <a:rPr lang="fr-FR" baseline="0" dirty="0" err="1" smtClean="0"/>
              <a:t>other</a:t>
            </a:r>
            <a:r>
              <a:rPr lang="fr-FR" baseline="0" dirty="0" smtClean="0"/>
              <a:t>.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C9EBA-8792-F24E-B311-69696E7228D2}" type="slidenum">
              <a:rPr lang="fr-FR" smtClean="0"/>
              <a:t>32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214547189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’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If </a:t>
            </a:r>
            <a:r>
              <a:rPr lang="fr-FR" dirty="0" err="1" smtClean="0"/>
              <a:t>we</a:t>
            </a:r>
            <a:r>
              <a:rPr lang="fr-FR" dirty="0" smtClean="0"/>
              <a:t> </a:t>
            </a:r>
            <a:r>
              <a:rPr lang="fr-FR" dirty="0" err="1" smtClean="0"/>
              <a:t>measure</a:t>
            </a:r>
            <a:r>
              <a:rPr lang="fr-FR" dirty="0" smtClean="0"/>
              <a:t> the transport </a:t>
            </a:r>
            <a:r>
              <a:rPr lang="fr-FR" dirty="0" err="1" smtClean="0"/>
              <a:t>response</a:t>
            </a:r>
            <a:r>
              <a:rPr lang="fr-FR" dirty="0" smtClean="0"/>
              <a:t> as</a:t>
            </a:r>
            <a:r>
              <a:rPr lang="fr-FR" baseline="0" dirty="0" smtClean="0"/>
              <a:t> a </a:t>
            </a:r>
            <a:r>
              <a:rPr lang="fr-FR" baseline="0" dirty="0" err="1" smtClean="0"/>
              <a:t>function</a:t>
            </a:r>
            <a:r>
              <a:rPr lang="fr-FR" baseline="0" dirty="0" smtClean="0"/>
              <a:t> of the angle </a:t>
            </a:r>
            <a:r>
              <a:rPr lang="fr-FR" baseline="0" dirty="0" err="1" smtClean="0"/>
              <a:t>we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find</a:t>
            </a:r>
            <a:r>
              <a:rPr lang="fr-FR" baseline="0" dirty="0" smtClean="0"/>
              <a:t> the </a:t>
            </a:r>
            <a:r>
              <a:rPr lang="fr-FR" baseline="0" dirty="0" err="1" smtClean="0"/>
              <a:t>expected</a:t>
            </a:r>
            <a:r>
              <a:rPr lang="fr-FR" baseline="0" dirty="0" smtClean="0"/>
              <a:t> </a:t>
            </a:r>
            <a:r>
              <a:rPr lang="fr-FR" baseline="0" dirty="0" err="1" smtClean="0"/>
              <a:t>appearance</a:t>
            </a:r>
            <a:r>
              <a:rPr lang="fr-FR" baseline="0" dirty="0" smtClean="0"/>
              <a:t> of the satellite </a:t>
            </a:r>
            <a:r>
              <a:rPr lang="fr-FR" baseline="0" dirty="0" err="1" smtClean="0"/>
              <a:t>peak</a:t>
            </a:r>
            <a:r>
              <a:rPr lang="fr-FR" baseline="0" dirty="0" smtClean="0"/>
              <a:t> due to the band structure modification by the Moiré </a:t>
            </a:r>
            <a:r>
              <a:rPr lang="fr-FR" baseline="0" dirty="0" err="1" smtClean="0"/>
              <a:t>potential</a:t>
            </a:r>
            <a:r>
              <a:rPr lang="fr-FR" baseline="0" dirty="0" smtClean="0"/>
              <a:t>. This </a:t>
            </a:r>
            <a:r>
              <a:rPr lang="fr-FR" baseline="0" dirty="0" err="1" smtClean="0"/>
              <a:t>peak</a:t>
            </a:r>
            <a:r>
              <a:rPr lang="fr-FR" baseline="0" dirty="0" smtClean="0"/>
              <a:t> </a:t>
            </a:r>
            <a:r>
              <a:rPr lang="fr-FR" baseline="0" dirty="0" err="1" smtClean="0"/>
              <a:t>can</a:t>
            </a:r>
            <a:r>
              <a:rPr lang="fr-FR" baseline="0" dirty="0" smtClean="0"/>
              <a:t> </a:t>
            </a:r>
            <a:r>
              <a:rPr lang="fr-FR" baseline="0" dirty="0" err="1" smtClean="0"/>
              <a:t>be</a:t>
            </a:r>
            <a:r>
              <a:rPr lang="fr-FR" baseline="0" dirty="0" smtClean="0"/>
              <a:t> </a:t>
            </a:r>
            <a:r>
              <a:rPr lang="fr-FR" baseline="0" dirty="0" err="1" smtClean="0"/>
              <a:t>mapped</a:t>
            </a:r>
            <a:r>
              <a:rPr lang="fr-FR" baseline="0" dirty="0" smtClean="0"/>
              <a:t> out for a </a:t>
            </a:r>
            <a:r>
              <a:rPr lang="fr-FR" baseline="0" dirty="0" err="1" smtClean="0"/>
              <a:t>wide</a:t>
            </a:r>
            <a:r>
              <a:rPr lang="fr-FR" baseline="0" dirty="0" smtClean="0"/>
              <a:t> range of angles </a:t>
            </a:r>
            <a:r>
              <a:rPr lang="fr-FR" baseline="0" dirty="0" err="1" smtClean="0"/>
              <a:t>which</a:t>
            </a:r>
            <a:r>
              <a:rPr lang="fr-FR" baseline="0" dirty="0" smtClean="0"/>
              <a:t> corresponds </a:t>
            </a:r>
            <a:r>
              <a:rPr lang="fr-FR" baseline="0" dirty="0" err="1" smtClean="0"/>
              <a:t>with</a:t>
            </a:r>
            <a:r>
              <a:rPr lang="fr-FR" baseline="0" dirty="0" smtClean="0"/>
              <a:t> a variation of the Moiré </a:t>
            </a:r>
            <a:r>
              <a:rPr lang="fr-FR" baseline="0" dirty="0" err="1" smtClean="0"/>
              <a:t>length</a:t>
            </a:r>
            <a:r>
              <a:rPr lang="fr-FR" baseline="0" dirty="0" smtClean="0"/>
              <a:t> </a:t>
            </a:r>
            <a:r>
              <a:rPr lang="fr-FR" baseline="0" dirty="0" err="1" smtClean="0"/>
              <a:t>from</a:t>
            </a:r>
            <a:r>
              <a:rPr lang="fr-FR" baseline="0" dirty="0" smtClean="0"/>
              <a:t> 14 nm to 10 nm. </a:t>
            </a:r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2CC9EBA-8792-F24E-B311-69696E7228D2}" type="slidenum">
              <a:rPr lang="fr-FR" smtClean="0"/>
              <a:t>33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423084439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059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1059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11059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F2476B10-F310-1B45-BE8A-FC9B87EC4C02}" type="slidenum">
              <a:rPr lang="en-US" altLang="en-US" sz="1100">
                <a:latin typeface="Arial" charset="0"/>
              </a:rPr>
              <a:pPr/>
              <a:t>36</a:t>
            </a:fld>
            <a:endParaRPr lang="en-US" altLang="en-US" sz="110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4648254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017" name="Rectangle 2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86018" name="Rectangle 3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32407380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9025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2CE3B1B6-0C85-0745-9131-5F58DE867C72}" type="slidenum">
              <a:rPr lang="en-US" altLang="en-US" sz="1100">
                <a:latin typeface="Arial" charset="0"/>
              </a:rPr>
              <a:pPr/>
              <a:t>56</a:t>
            </a:fld>
            <a:endParaRPr lang="en-US" altLang="en-US" sz="1100">
              <a:latin typeface="Arial" charset="0"/>
            </a:endParaRPr>
          </a:p>
        </p:txBody>
      </p:sp>
      <p:sp>
        <p:nvSpPr>
          <p:cNvPr id="129026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129027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83347530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3D01E9F5-36A7-9F4C-BA9A-286998C608A4}" type="slidenum">
              <a:rPr lang="en-US" altLang="en-US" sz="1200">
                <a:solidFill>
                  <a:srgbClr val="000000"/>
                </a:solidFill>
                <a:latin typeface="Arial" charset="0"/>
              </a:rPr>
              <a:pPr/>
              <a:t>3</a:t>
            </a:fld>
            <a:endParaRPr lang="en-US" altLang="en-US" sz="12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3" name="Text Box 1"/>
          <p:cNvSpPr txBox="1">
            <a:spLocks noChangeArrowheads="1"/>
          </p:cNvSpPr>
          <p:nvPr/>
        </p:nvSpPr>
        <p:spPr bwMode="auto">
          <a:xfrm>
            <a:off x="4763" y="0"/>
            <a:ext cx="1587" cy="15049500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6744" tIns="43372" rIns="86744" bIns="43372"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5604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731838" y="4559300"/>
            <a:ext cx="5851525" cy="4321175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38923946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EB32D7E6-7602-444A-BB10-CEEF45125D1C}" type="slidenum">
              <a:rPr lang="en-US" altLang="en-US" sz="1100">
                <a:solidFill>
                  <a:srgbClr val="000000"/>
                </a:solidFill>
                <a:latin typeface="Arial" charset="0"/>
              </a:rPr>
              <a:pPr/>
              <a:t>4</a:t>
            </a:fld>
            <a:endParaRPr lang="en-US" altLang="en-US" sz="11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51" name="Text Box 1"/>
          <p:cNvSpPr txBox="1">
            <a:spLocks noChangeArrowheads="1"/>
          </p:cNvSpPr>
          <p:nvPr/>
        </p:nvSpPr>
        <p:spPr bwMode="auto">
          <a:xfrm>
            <a:off x="4763" y="0"/>
            <a:ext cx="1587" cy="14333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1" tIns="41026" rIns="82051" bIns="41026"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7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7652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1813"/>
            <a:ext cx="5486400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07533252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4E7296AC-8FA4-2549-83BC-B66BCF86F80A}" type="slidenum">
              <a:rPr lang="en-US" altLang="en-US" sz="1100">
                <a:latin typeface="Arial" charset="0"/>
              </a:rPr>
              <a:pPr/>
              <a:t>6</a:t>
            </a:fld>
            <a:endParaRPr lang="en-US" altLang="en-US" sz="1100">
              <a:latin typeface="Arial" charset="0"/>
            </a:endParaRPr>
          </a:p>
        </p:txBody>
      </p:sp>
      <p:sp>
        <p:nvSpPr>
          <p:cNvPr id="30723" name="Text Box 1"/>
          <p:cNvSpPr txBox="1">
            <a:spLocks noChangeArrowheads="1"/>
          </p:cNvSpPr>
          <p:nvPr/>
        </p:nvSpPr>
        <p:spPr bwMode="auto">
          <a:xfrm>
            <a:off x="4763" y="-5189538"/>
            <a:ext cx="1587" cy="14333538"/>
          </a:xfrm>
          <a:prstGeom prst="rect">
            <a:avLst/>
          </a:prstGeom>
          <a:solidFill>
            <a:srgbClr val="FFFFFF"/>
          </a:solidFill>
          <a:ln w="9360">
            <a:solidFill>
              <a:srgbClr val="000000"/>
            </a:solidFill>
            <a:miter lim="800000"/>
            <a:headEnd/>
            <a:tailEnd/>
          </a:ln>
        </p:spPr>
        <p:txBody>
          <a:bodyPr wrap="none" lIns="82051" tIns="41026" rIns="82051" bIns="41026"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700">
              <a:latin typeface="Arial" charset="0"/>
            </a:endParaRPr>
          </a:p>
        </p:txBody>
      </p:sp>
      <p:sp>
        <p:nvSpPr>
          <p:cNvPr id="30724" name="Text Box 2"/>
          <p:cNvSpPr>
            <a:spLocks noGrp="1" noChangeArrowheads="1"/>
          </p:cNvSpPr>
          <p:nvPr>
            <p:ph type="body"/>
          </p:nvPr>
        </p:nvSpPr>
        <p:spPr bwMode="auto">
          <a:xfrm>
            <a:off x="685800" y="4341813"/>
            <a:ext cx="5486400" cy="4116387"/>
          </a:xfr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none" numCol="1" anchor="ctr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</p:spTree>
    <p:extLst>
      <p:ext uri="{BB962C8B-B14F-4D97-AF65-F5344CB8AC3E}">
        <p14:creationId xmlns:p14="http://schemas.microsoft.com/office/powerpoint/2010/main" val="1065440760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7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4818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34819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E1BD2A13-FD1B-4141-99C1-79EABA6D6CA6}" type="slidenum">
              <a:rPr lang="en-US" altLang="en-US" sz="1100">
                <a:solidFill>
                  <a:srgbClr val="000000"/>
                </a:solidFill>
                <a:latin typeface="Arial" charset="0"/>
              </a:rPr>
              <a:pPr/>
              <a:t>11</a:t>
            </a:fld>
            <a:endParaRPr lang="en-US" altLang="en-US" sz="11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7303230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6865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6866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36867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B596639F-1110-DF4A-8C0C-BB2B68A8C90B}" type="slidenum">
              <a:rPr lang="en-US" altLang="en-US" sz="1100">
                <a:solidFill>
                  <a:srgbClr val="000000"/>
                </a:solidFill>
                <a:latin typeface="Arial" charset="0"/>
              </a:rPr>
              <a:pPr/>
              <a:t>12</a:t>
            </a:fld>
            <a:endParaRPr lang="en-US" altLang="en-US" sz="11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03379989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3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38914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38915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88720E82-4DE4-174F-AB4C-38C746D3E8C4}" type="slidenum">
              <a:rPr lang="en-US" altLang="en-US" sz="1100">
                <a:solidFill>
                  <a:srgbClr val="000000"/>
                </a:solidFill>
                <a:latin typeface="Arial" charset="0"/>
              </a:rPr>
              <a:pPr/>
              <a:t>13</a:t>
            </a:fld>
            <a:endParaRPr lang="en-US" altLang="en-US" sz="11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7754193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1" name="Slide Image Placeholder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</p:sp>
      <p:sp>
        <p:nvSpPr>
          <p:cNvPr id="40962" name="Notes Placeholder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pPr eaLnBrk="1" hangingPunct="1">
              <a:spcBef>
                <a:spcPct val="0"/>
              </a:spcBef>
            </a:pPr>
            <a:endParaRPr lang="en-US" altLang="en-US">
              <a:ea typeface="ＭＳ Ｐゴシック" charset="-128"/>
            </a:endParaRPr>
          </a:p>
        </p:txBody>
      </p:sp>
      <p:sp>
        <p:nvSpPr>
          <p:cNvPr id="40963" name="Slide Number Placeholder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 defTabSz="906463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906463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118CDF06-BDF6-F64B-8008-96CA2B2E4BAE}" type="slidenum">
              <a:rPr lang="en-US" altLang="en-US" sz="1100">
                <a:solidFill>
                  <a:srgbClr val="000000"/>
                </a:solidFill>
                <a:latin typeface="Arial" charset="0"/>
              </a:rPr>
              <a:pPr/>
              <a:t>14</a:t>
            </a:fld>
            <a:endParaRPr lang="en-US" altLang="en-US" sz="110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114987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8732"/>
            <a:ext cx="7772400" cy="6782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3AC006E-6823-1D43-9F0E-FA2CC3E88E6F}" type="datetimeFigureOut">
              <a:rPr lang="en-US" altLang="en-US"/>
              <a:pPr/>
              <a:t>3/6/2017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C69F909-91CA-F745-BCA6-4A7ED1FC853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976650753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3BBF3BBF-8621-094F-990F-476FE52BB6FE}" type="datetimeFigureOut">
              <a:rPr lang="en-US" altLang="en-US"/>
              <a:pPr/>
              <a:t>3/6/2017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A10C55B-1A79-1A41-B1F4-1DAB4E908E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80939157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CE2BCF4-5EB0-B048-9840-B6A4C8C3CF0B}" type="datetimeFigureOut">
              <a:rPr lang="en-US" altLang="en-US"/>
              <a:pPr/>
              <a:t>3/6/2017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9D45C86-D22F-6B4E-800F-7FD8A0D0E627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8375243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xAndTwoObj">
  <p:cSld name="Title, Text, and 2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6480" y="273629"/>
            <a:ext cx="8225280" cy="114204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sz="half" idx="1"/>
          </p:nvPr>
        </p:nvSpPr>
        <p:spPr>
          <a:xfrm>
            <a:off x="456480" y="1604329"/>
            <a:ext cx="4043520" cy="4523515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quarter" idx="2"/>
          </p:nvPr>
        </p:nvSpPr>
        <p:spPr>
          <a:xfrm>
            <a:off x="4638240" y="1604329"/>
            <a:ext cx="4043520" cy="219191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Content Placeholder 4"/>
          <p:cNvSpPr>
            <a:spLocks noGrp="1"/>
          </p:cNvSpPr>
          <p:nvPr>
            <p:ph sz="quarter" idx="3"/>
          </p:nvPr>
        </p:nvSpPr>
        <p:spPr>
          <a:xfrm>
            <a:off x="4638240" y="3934493"/>
            <a:ext cx="4043520" cy="21933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Date Placeholder 5"/>
          <p:cNvSpPr>
            <a:spLocks noGrp="1"/>
          </p:cNvSpPr>
          <p:nvPr>
            <p:ph type="dt" idx="10"/>
          </p:nvPr>
        </p:nvSpPr>
        <p:spPr>
          <a:xfrm>
            <a:off x="457200" y="6246813"/>
            <a:ext cx="2125663" cy="469900"/>
          </a:xfrm>
        </p:spPr>
        <p:txBody>
          <a:bodyPr/>
          <a:lstStyle>
            <a:lvl1pPr>
              <a:defRPr smtClean="0"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Footer Placeholder 6"/>
          <p:cNvSpPr>
            <a:spLocks noGrp="1"/>
          </p:cNvSpPr>
          <p:nvPr>
            <p:ph type="ftr" idx="11"/>
          </p:nvPr>
        </p:nvSpPr>
        <p:spPr>
          <a:xfrm>
            <a:off x="3127375" y="6246813"/>
            <a:ext cx="2895600" cy="469900"/>
          </a:xfrm>
        </p:spPr>
        <p:txBody>
          <a:bodyPr/>
          <a:lstStyle>
            <a:lvl1pPr>
              <a:defRPr smtClean="0"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8" name="Slide Number Placeholder 7"/>
          <p:cNvSpPr>
            <a:spLocks noGrp="1"/>
          </p:cNvSpPr>
          <p:nvPr>
            <p:ph type="sldNum" idx="12"/>
          </p:nvPr>
        </p:nvSpPr>
        <p:spPr>
          <a:xfrm>
            <a:off x="6556375" y="6246813"/>
            <a:ext cx="2127250" cy="469900"/>
          </a:xfrm>
        </p:spPr>
        <p:txBody>
          <a:bodyPr/>
          <a:lstStyle>
            <a:lvl1pPr>
              <a:defRPr/>
            </a:lvl1pPr>
          </a:lstStyle>
          <a:p>
            <a:fld id="{42DB9766-4F85-2A47-B1D1-1747E835319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26795296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Gri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5" name="Picture Placeholder 4"/>
          <p:cNvSpPr>
            <a:spLocks noGrp="1"/>
          </p:cNvSpPr>
          <p:nvPr>
            <p:ph type="pic" sz="quarter" idx="11"/>
          </p:nvPr>
        </p:nvSpPr>
        <p:spPr>
          <a:xfrm>
            <a:off x="457200" y="1066800"/>
            <a:ext cx="1981200" cy="2362200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7" name="Picture Placeholder 4"/>
          <p:cNvSpPr>
            <a:spLocks noGrp="1"/>
          </p:cNvSpPr>
          <p:nvPr>
            <p:ph type="pic" sz="quarter" idx="12"/>
          </p:nvPr>
        </p:nvSpPr>
        <p:spPr>
          <a:xfrm>
            <a:off x="457200" y="3657600"/>
            <a:ext cx="1981200" cy="2362200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9" name="Picture Placeholder 4"/>
          <p:cNvSpPr>
            <a:spLocks noGrp="1"/>
          </p:cNvSpPr>
          <p:nvPr>
            <p:ph type="pic" sz="quarter" idx="14"/>
          </p:nvPr>
        </p:nvSpPr>
        <p:spPr>
          <a:xfrm>
            <a:off x="4724400" y="3657600"/>
            <a:ext cx="1981200" cy="2362200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11" name="Text Placeholder 10"/>
          <p:cNvSpPr>
            <a:spLocks noGrp="1"/>
          </p:cNvSpPr>
          <p:nvPr>
            <p:ph type="body" sz="quarter" idx="15"/>
          </p:nvPr>
        </p:nvSpPr>
        <p:spPr>
          <a:xfrm>
            <a:off x="2438400" y="1066800"/>
            <a:ext cx="1981200" cy="2362200"/>
          </a:xfrm>
        </p:spPr>
        <p:txBody>
          <a:bodyPr/>
          <a:lstStyle>
            <a:lvl1pPr marL="0" indent="0">
              <a:buNone/>
              <a:defRPr>
                <a:solidFill>
                  <a:srgbClr val="192D4B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7" name="Picture Placeholder 4"/>
          <p:cNvSpPr>
            <a:spLocks noGrp="1"/>
          </p:cNvSpPr>
          <p:nvPr>
            <p:ph type="pic" sz="quarter" idx="21"/>
          </p:nvPr>
        </p:nvSpPr>
        <p:spPr>
          <a:xfrm>
            <a:off x="4724400" y="1066800"/>
            <a:ext cx="1981200" cy="2362200"/>
          </a:xfrm>
        </p:spPr>
        <p:txBody>
          <a:bodyPr rtlCol="0">
            <a:normAutofit/>
          </a:bodyPr>
          <a:lstStyle>
            <a:lvl1pPr>
              <a:buNone/>
              <a:defRPr/>
            </a:lvl1pPr>
          </a:lstStyle>
          <a:p>
            <a:pPr lvl="0"/>
            <a:endParaRPr lang="en-US" noProof="0" dirty="0"/>
          </a:p>
        </p:txBody>
      </p:sp>
      <p:sp>
        <p:nvSpPr>
          <p:cNvPr id="30" name="Text Placeholder 10"/>
          <p:cNvSpPr>
            <a:spLocks noGrp="1"/>
          </p:cNvSpPr>
          <p:nvPr>
            <p:ph type="body" sz="quarter" idx="22"/>
          </p:nvPr>
        </p:nvSpPr>
        <p:spPr>
          <a:xfrm>
            <a:off x="2438400" y="3657600"/>
            <a:ext cx="1981200" cy="2362200"/>
          </a:xfrm>
        </p:spPr>
        <p:txBody>
          <a:bodyPr/>
          <a:lstStyle>
            <a:lvl1pPr marL="0" indent="0">
              <a:buNone/>
              <a:defRPr>
                <a:solidFill>
                  <a:srgbClr val="192D4B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1" name="Text Placeholder 10"/>
          <p:cNvSpPr>
            <a:spLocks noGrp="1"/>
          </p:cNvSpPr>
          <p:nvPr>
            <p:ph type="body" sz="quarter" idx="23"/>
          </p:nvPr>
        </p:nvSpPr>
        <p:spPr>
          <a:xfrm>
            <a:off x="6705600" y="3657600"/>
            <a:ext cx="1981200" cy="2362200"/>
          </a:xfrm>
        </p:spPr>
        <p:txBody>
          <a:bodyPr/>
          <a:lstStyle>
            <a:lvl1pPr marL="0" indent="0">
              <a:buNone/>
              <a:defRPr>
                <a:solidFill>
                  <a:srgbClr val="192D4B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32" name="Text Placeholder 10"/>
          <p:cNvSpPr>
            <a:spLocks noGrp="1"/>
          </p:cNvSpPr>
          <p:nvPr>
            <p:ph type="body" sz="quarter" idx="24"/>
          </p:nvPr>
        </p:nvSpPr>
        <p:spPr>
          <a:xfrm>
            <a:off x="6705600" y="1066800"/>
            <a:ext cx="1981200" cy="2362200"/>
          </a:xfrm>
        </p:spPr>
        <p:txBody>
          <a:bodyPr/>
          <a:lstStyle>
            <a:lvl1pPr marL="0" indent="0">
              <a:buNone/>
              <a:defRPr>
                <a:solidFill>
                  <a:srgbClr val="192D4B"/>
                </a:solidFill>
              </a:defRPr>
            </a:lvl1pPr>
          </a:lstStyle>
          <a:p>
            <a:pPr lvl="0"/>
            <a:endParaRPr lang="en-US" dirty="0"/>
          </a:p>
        </p:txBody>
      </p:sp>
      <p:sp>
        <p:nvSpPr>
          <p:cNvPr id="13" name="Slide Number Placeholder 2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fld id="{B1CCC988-F436-D54E-A584-D22213D674A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3422991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695ACCC-E146-D242-A2FE-C6D02CCB1C7A}" type="datetimeFigureOut">
              <a:rPr lang="en-US" altLang="en-US"/>
              <a:pPr/>
              <a:t>3/6/2017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E56AFFBB-2150-7442-84A9-9CEAD28890A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5169165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070E1762-DBD8-3542-9B64-56B062E8D3F5}" type="datetimeFigureOut">
              <a:rPr lang="en-US" altLang="en-US"/>
              <a:pPr/>
              <a:t>3/6/2017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F0BF383-C1D8-0741-B211-677F9808EC88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79954358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5484CD80-BEF5-0F4A-A4FF-E4DA7C01B981}" type="datetimeFigureOut">
              <a:rPr lang="en-US" altLang="en-US"/>
              <a:pPr/>
              <a:t>3/6/2017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8631B82-D331-0442-8BB2-9D20F69F921B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1681558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6D2831B-475F-1747-AA29-A860FC2A7A6A}" type="datetimeFigureOut">
              <a:rPr lang="en-US" altLang="en-US"/>
              <a:pPr/>
              <a:t>3/6/2017</a:t>
            </a:fld>
            <a:endParaRPr lang="en-US" altLang="en-US"/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88B6A99C-8035-2A45-ADDB-6EE5A1EF896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51738206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B4F65689-30DC-C046-97FC-84C3123ED600}" type="datetimeFigureOut">
              <a:rPr lang="en-US" altLang="en-US"/>
              <a:pPr/>
              <a:t>3/6/2017</a:t>
            </a:fld>
            <a:endParaRPr lang="en-US" altLang="en-US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7DAE71C-1A8B-584F-A638-4B1ACBB69E0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27200790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243D6555-DBF7-4942-84F2-1ECB0ED817FF}" type="datetimeFigureOut">
              <a:rPr lang="en-US" altLang="en-US"/>
              <a:pPr/>
              <a:t>3/6/2017</a:t>
            </a:fld>
            <a:endParaRPr lang="en-US" altLang="en-US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CAE828F-B260-DB43-A763-1E2FDC944914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43722067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A315676-D609-EB4A-92CC-09287B5B3DD7}" type="datetimeFigureOut">
              <a:rPr lang="en-US" altLang="en-US"/>
              <a:pPr/>
              <a:t>3/6/2017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719CB2F-3107-A040-BFE9-7F27444D2C79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82637875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A117A495-3903-6C45-BF04-35F6CCFAD309}" type="datetimeFigureOut">
              <a:rPr lang="en-US" altLang="en-US"/>
              <a:pPr/>
              <a:t>3/6/2017</a:t>
            </a:fld>
            <a:endParaRPr lang="en-US" altLang="en-US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1A2F1B2-EE0C-014C-8413-7D19EB5BF3B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96403594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theme" Target="../theme/theme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Title Placeholder 1"/>
          <p:cNvSpPr>
            <a:spLocks noGrp="1"/>
          </p:cNvSpPr>
          <p:nvPr>
            <p:ph type="title"/>
          </p:nvPr>
        </p:nvSpPr>
        <p:spPr bwMode="auto">
          <a:xfrm>
            <a:off x="457200" y="73025"/>
            <a:ext cx="8229600" cy="663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Text Placeholder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eaLnBrk="1" hangingPunct="1"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fld id="{79653526-C19A-6440-B407-E76891BD907D}" type="datetimeFigureOut">
              <a:rPr lang="en-US" altLang="en-US"/>
              <a:pPr/>
              <a:t>3/6/2017</a:t>
            </a:fld>
            <a:endParaRPr lang="en-US" alt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eaLnBrk="1" hangingPunct="1">
              <a:defRPr sz="1200" smtClean="0">
                <a:solidFill>
                  <a:srgbClr val="898989"/>
                </a:solidFill>
                <a:latin typeface="Arial" charset="0"/>
                <a:ea typeface="ＭＳ Ｐゴシック" charset="0"/>
              </a:defRPr>
            </a:lvl1pPr>
          </a:lstStyle>
          <a:p>
            <a:pPr>
              <a:defRPr/>
            </a:pP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  <a:latin typeface="Arial" charset="0"/>
              </a:defRPr>
            </a:lvl1pPr>
          </a:lstStyle>
          <a:p>
            <a:fld id="{465A55D7-EFDB-274B-AE38-37BF8211BA1C}" type="slidenum">
              <a:rPr lang="en-US" altLang="en-US"/>
              <a:pPr/>
              <a:t>‹#›</a:t>
            </a:fld>
            <a:endParaRPr lang="en-US" altLang="en-US"/>
          </a:p>
        </p:txBody>
      </p:sp>
      <p:sp>
        <p:nvSpPr>
          <p:cNvPr id="1031" name="Rectangle 4"/>
          <p:cNvSpPr>
            <a:spLocks noChangeArrowheads="1"/>
          </p:cNvSpPr>
          <p:nvPr userDrawn="1"/>
        </p:nvSpPr>
        <p:spPr bwMode="auto">
          <a:xfrm>
            <a:off x="0" y="658813"/>
            <a:ext cx="9144000" cy="134937"/>
          </a:xfrm>
          <a:prstGeom prst="rect">
            <a:avLst/>
          </a:prstGeom>
          <a:gradFill rotWithShape="0">
            <a:gsLst>
              <a:gs pos="0">
                <a:srgbClr val="3870A8"/>
              </a:gs>
              <a:gs pos="100000">
                <a:srgbClr val="71C6FF"/>
              </a:gs>
            </a:gsLst>
            <a:lin ang="0" scaled="1"/>
          </a:gra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>
              <a:latin typeface="Arial" charset="0"/>
            </a:endParaRP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739" r:id="rId1"/>
    <p:sldLayoutId id="2147483740" r:id="rId2"/>
    <p:sldLayoutId id="2147483741" r:id="rId3"/>
    <p:sldLayoutId id="2147483742" r:id="rId4"/>
    <p:sldLayoutId id="2147483743" r:id="rId5"/>
    <p:sldLayoutId id="2147483744" r:id="rId6"/>
    <p:sldLayoutId id="2147483745" r:id="rId7"/>
    <p:sldLayoutId id="2147483746" r:id="rId8"/>
    <p:sldLayoutId id="2147483747" r:id="rId9"/>
    <p:sldLayoutId id="2147483748" r:id="rId10"/>
    <p:sldLayoutId id="2147483749" r:id="rId11"/>
    <p:sldLayoutId id="2147483750" r:id="rId12"/>
    <p:sldLayoutId id="2147483751" r:id="rId13"/>
  </p:sldLayoutIdLst>
  <p:timing>
    <p:tnLst>
      <p:par>
        <p:cTn id="1" dur="indefinite" restart="never" nodeType="tmRoot"/>
      </p:par>
    </p:tnLst>
  </p:timing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3200" kern="1200">
          <a:solidFill>
            <a:srgbClr val="0000FF"/>
          </a:solidFill>
          <a:latin typeface="Arial" charset="0"/>
          <a:ea typeface="ＭＳ Ｐゴシック" charset="0"/>
          <a:cs typeface="+mj-c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  <a:ea typeface="ＭＳ Ｐゴシック" charset="0"/>
        </a:defRPr>
      </a:lvl5pPr>
      <a:lvl6pPr marL="457200" algn="ctr" defTabSz="457200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</a:defRPr>
      </a:lvl6pPr>
      <a:lvl7pPr marL="914400" algn="ctr" defTabSz="457200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</a:defRPr>
      </a:lvl7pPr>
      <a:lvl8pPr marL="1371600" algn="ctr" defTabSz="457200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</a:defRPr>
      </a:lvl8pPr>
      <a:lvl9pPr marL="1828800" algn="ctr" defTabSz="457200" rtl="0" fontAlgn="base">
        <a:spcBef>
          <a:spcPct val="0"/>
        </a:spcBef>
        <a:spcAft>
          <a:spcPct val="0"/>
        </a:spcAft>
        <a:defRPr sz="3200">
          <a:solidFill>
            <a:srgbClr val="0000FF"/>
          </a:solidFill>
          <a:latin typeface="Arial" charset="0"/>
        </a:defRPr>
      </a:lvl9pPr>
    </p:titleStyle>
    <p:bodyStyle>
      <a:lvl1pPr marL="342900" indent="-3429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2400" kern="1200">
          <a:solidFill>
            <a:schemeClr val="tx1"/>
          </a:solidFill>
          <a:latin typeface="Arial" charset="0"/>
          <a:ea typeface="ＭＳ Ｐゴシック" charset="0"/>
          <a:cs typeface="+mn-cs"/>
        </a:defRPr>
      </a:lvl1pPr>
      <a:lvl2pPr marL="742950" indent="-28575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 charset="0"/>
          <a:ea typeface="ＭＳ Ｐゴシック" charset="0"/>
          <a:cs typeface="+mn-cs"/>
        </a:defRPr>
      </a:lvl2pPr>
      <a:lvl3pPr marL="11430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•"/>
        <a:defRPr sz="1400" kern="1200">
          <a:solidFill>
            <a:schemeClr val="tx1"/>
          </a:solidFill>
          <a:latin typeface="Arial" charset="0"/>
          <a:ea typeface="ＭＳ Ｐゴシック" charset="0"/>
          <a:cs typeface="+mn-cs"/>
        </a:defRPr>
      </a:lvl3pPr>
      <a:lvl4pPr marL="16002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–"/>
        <a:defRPr sz="1400" kern="1200">
          <a:solidFill>
            <a:schemeClr val="tx1"/>
          </a:solidFill>
          <a:latin typeface="Arial" charset="0"/>
          <a:ea typeface="ＭＳ Ｐゴシック" charset="0"/>
          <a:cs typeface="+mn-cs"/>
        </a:defRPr>
      </a:lvl4pPr>
      <a:lvl5pPr marL="2057400" indent="-228600" algn="l" defTabSz="457200" rtl="0" eaLnBrk="0" fontAlgn="base" hangingPunct="0">
        <a:spcBef>
          <a:spcPct val="20000"/>
        </a:spcBef>
        <a:spcAft>
          <a:spcPct val="0"/>
        </a:spcAft>
        <a:buFont typeface="Arial" charset="0"/>
        <a:buChar char="»"/>
        <a:defRPr sz="1400" kern="1200">
          <a:solidFill>
            <a:schemeClr val="tx1"/>
          </a:solidFill>
          <a:latin typeface="Arial" charset="0"/>
          <a:ea typeface="ＭＳ Ｐゴシック" charset="0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emf"/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1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1.png"/><Relationship Id="rId4" Type="http://schemas.openxmlformats.org/officeDocument/2006/relationships/image" Target="../media/image20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2.xml"/><Relationship Id="rId5" Type="http://schemas.openxmlformats.org/officeDocument/2006/relationships/image" Target="../media/image24.png"/><Relationship Id="rId4" Type="http://schemas.openxmlformats.org/officeDocument/2006/relationships/image" Target="../media/image23.pn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notesSlide" Target="../notesSlides/notesSlide9.xml"/><Relationship Id="rId7" Type="http://schemas.openxmlformats.org/officeDocument/2006/relationships/image" Target="../media/image27.emf"/><Relationship Id="rId2" Type="http://schemas.openxmlformats.org/officeDocument/2006/relationships/slideLayout" Target="../slideLayouts/slideLayout12.xml"/><Relationship Id="rId1" Type="http://schemas.openxmlformats.org/officeDocument/2006/relationships/vmlDrawing" Target="../drawings/vmlDrawing1.vml"/><Relationship Id="rId6" Type="http://schemas.openxmlformats.org/officeDocument/2006/relationships/image" Target="../media/image26.emf"/><Relationship Id="rId5" Type="http://schemas.openxmlformats.org/officeDocument/2006/relationships/image" Target="../media/image25.emf"/><Relationship Id="rId4" Type="http://schemas.openxmlformats.org/officeDocument/2006/relationships/oleObject" Target="../embeddings/oleObject1.bin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emf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4" Type="http://schemas.microsoft.com/office/2007/relationships/hdphoto" Target="../media/hdphoto3.wdp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4.emf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7.png"/><Relationship Id="rId4" Type="http://schemas.openxmlformats.org/officeDocument/2006/relationships/image" Target="../media/image3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emf"/><Relationship Id="rId2" Type="http://schemas.openxmlformats.org/officeDocument/2006/relationships/image" Target="../media/image38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43.png"/><Relationship Id="rId5" Type="http://schemas.openxmlformats.org/officeDocument/2006/relationships/image" Target="../media/image42.png"/><Relationship Id="rId4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4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2" Type="http://schemas.openxmlformats.org/officeDocument/2006/relationships/image" Target="../media/image45.tiff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8.png"/><Relationship Id="rId4" Type="http://schemas.openxmlformats.org/officeDocument/2006/relationships/image" Target="../media/image47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emf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emf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e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4.emf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5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7.emf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emf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png"/><Relationship Id="rId5" Type="http://schemas.openxmlformats.org/officeDocument/2006/relationships/image" Target="../media/image60.png"/><Relationship Id="rId4" Type="http://schemas.openxmlformats.org/officeDocument/2006/relationships/image" Target="../media/image59.emf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4.pn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2.vml"/><Relationship Id="rId5" Type="http://schemas.openxmlformats.org/officeDocument/2006/relationships/image" Target="../media/image63.wmf"/><Relationship Id="rId4" Type="http://schemas.openxmlformats.org/officeDocument/2006/relationships/oleObject" Target="../embeddings/oleObject2.bin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3.vml"/><Relationship Id="rId5" Type="http://schemas.openxmlformats.org/officeDocument/2006/relationships/image" Target="../media/image65.wmf"/><Relationship Id="rId4" Type="http://schemas.openxmlformats.org/officeDocument/2006/relationships/oleObject" Target="../embeddings/oleObject3.bin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2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png"/><Relationship Id="rId2" Type="http://schemas.openxmlformats.org/officeDocument/2006/relationships/image" Target="../media/image6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8.emf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ng"/><Relationship Id="rId7" Type="http://schemas.openxmlformats.org/officeDocument/2006/relationships/image" Target="../media/image69.wmf"/><Relationship Id="rId2" Type="http://schemas.openxmlformats.org/officeDocument/2006/relationships/slideLayout" Target="../slideLayouts/slideLayout7.xml"/><Relationship Id="rId1" Type="http://schemas.openxmlformats.org/officeDocument/2006/relationships/vmlDrawing" Target="../drawings/vmlDrawing4.vml"/><Relationship Id="rId6" Type="http://schemas.openxmlformats.org/officeDocument/2006/relationships/oleObject" Target="../embeddings/oleObject4.bin"/><Relationship Id="rId5" Type="http://schemas.openxmlformats.org/officeDocument/2006/relationships/image" Target="../media/image72.jpeg"/><Relationship Id="rId4" Type="http://schemas.openxmlformats.org/officeDocument/2006/relationships/image" Target="../media/image71.pn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emf"/><Relationship Id="rId2" Type="http://schemas.openxmlformats.org/officeDocument/2006/relationships/image" Target="../media/image73.emf"/><Relationship Id="rId1" Type="http://schemas.openxmlformats.org/officeDocument/2006/relationships/slideLayout" Target="../slideLayouts/slideLayout7.xml"/></Relationships>
</file>

<file path=ppt/slides/_rels/slide4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5.emf"/><Relationship Id="rId1" Type="http://schemas.openxmlformats.org/officeDocument/2006/relationships/slideLayout" Target="../slideLayouts/slideLayout7.xml"/></Relationships>
</file>

<file path=ppt/slides/_rels/slide44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45.xml.rels><?xml version="1.0" encoding="UTF-8" standalone="yes"?>
<Relationships xmlns="http://schemas.openxmlformats.org/package/2006/relationships"><Relationship Id="rId2" Type="http://schemas.openxmlformats.org/officeDocument/2006/relationships/image" Target="../media/image76.emf"/><Relationship Id="rId1" Type="http://schemas.openxmlformats.org/officeDocument/2006/relationships/slideLayout" Target="../slideLayouts/slideLayout7.xml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png"/><Relationship Id="rId2" Type="http://schemas.openxmlformats.org/officeDocument/2006/relationships/image" Target="../media/image77.png"/><Relationship Id="rId1" Type="http://schemas.openxmlformats.org/officeDocument/2006/relationships/slideLayout" Target="../slideLayouts/slideLayout7.xml"/></Relationships>
</file>

<file path=ppt/slides/_rels/slide4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9.emf"/><Relationship Id="rId1" Type="http://schemas.openxmlformats.org/officeDocument/2006/relationships/slideLayout" Target="../slideLayouts/slideLayout7.xml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tiff"/><Relationship Id="rId2" Type="http://schemas.openxmlformats.org/officeDocument/2006/relationships/image" Target="../media/image80.emf"/><Relationship Id="rId1" Type="http://schemas.openxmlformats.org/officeDocument/2006/relationships/slideLayout" Target="../slideLayouts/slideLayout7.xml"/></Relationships>
</file>

<file path=ppt/slides/_rels/slide49.xml.rels><?xml version="1.0" encoding="UTF-8" standalone="yes"?>
<Relationships xmlns="http://schemas.openxmlformats.org/package/2006/relationships"><Relationship Id="rId2" Type="http://schemas.openxmlformats.org/officeDocument/2006/relationships/image" Target="../media/image82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png"/><Relationship Id="rId4" Type="http://schemas.openxmlformats.org/officeDocument/2006/relationships/image" Target="../media/image9.jpe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3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51.xml.rels><?xml version="1.0" encoding="UTF-8" standalone="yes"?>
<Relationships xmlns="http://schemas.openxmlformats.org/package/2006/relationships"><Relationship Id="rId2" Type="http://schemas.openxmlformats.org/officeDocument/2006/relationships/image" Target="../media/image84.emf"/><Relationship Id="rId1" Type="http://schemas.openxmlformats.org/officeDocument/2006/relationships/slideLayout" Target="../slideLayouts/slideLayout2.xml"/></Relationships>
</file>

<file path=ppt/slides/_rels/slide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85.png"/><Relationship Id="rId1" Type="http://schemas.openxmlformats.org/officeDocument/2006/relationships/slideLayout" Target="../slideLayouts/slideLayout7.xml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86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87.tiff"/><Relationship Id="rId1" Type="http://schemas.openxmlformats.org/officeDocument/2006/relationships/slideLayout" Target="../slideLayouts/slideLayout7.xml"/></Relationships>
</file>

<file path=ppt/slides/_rels/slide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88.emf"/><Relationship Id="rId1" Type="http://schemas.openxmlformats.org/officeDocument/2006/relationships/slideLayout" Target="../slideLayouts/slideLayout7.xml"/></Relationships>
</file>

<file path=ppt/slides/_rels/slide5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6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2.xml"/><Relationship Id="rId4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2.xml"/></Relationships>
</file>

<file path=ppt/slides/_rels/slide8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_rels/slide9.xml.rels><?xml version="1.0" encoding="UTF-8" standalone="yes"?>
<Relationships xmlns="http://schemas.openxmlformats.org/package/2006/relationships"><Relationship Id="rId3" Type="http://schemas.microsoft.com/office/2007/relationships/hdphoto" Target="../media/hdphoto2.wdp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5" name="Title 1"/>
          <p:cNvSpPr txBox="1">
            <a:spLocks/>
          </p:cNvSpPr>
          <p:nvPr/>
        </p:nvSpPr>
        <p:spPr bwMode="auto">
          <a:xfrm>
            <a:off x="1031875" y="1303338"/>
            <a:ext cx="7461250" cy="1473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600" dirty="0" smtClean="0">
                <a:latin typeface="Arial" charset="0"/>
              </a:rPr>
              <a:t>van der Waals Heterostructures: Fabrication and Materials Issues</a:t>
            </a:r>
            <a:endParaRPr lang="en-US" altLang="en-US" sz="3600" dirty="0">
              <a:latin typeface="Arial" charset="0"/>
            </a:endParaRPr>
          </a:p>
        </p:txBody>
      </p:sp>
      <p:sp>
        <p:nvSpPr>
          <p:cNvPr id="16386" name="Subtitle 2"/>
          <p:cNvSpPr txBox="1">
            <a:spLocks/>
          </p:cNvSpPr>
          <p:nvPr/>
        </p:nvSpPr>
        <p:spPr bwMode="auto">
          <a:xfrm>
            <a:off x="1409700" y="3543300"/>
            <a:ext cx="6400800" cy="2895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>
              <a:spcBef>
                <a:spcPct val="20000"/>
              </a:spcBef>
            </a:pPr>
            <a:r>
              <a:rPr lang="en-US" altLang="en-US" sz="2800" dirty="0">
                <a:latin typeface="Arial" charset="0"/>
              </a:rPr>
              <a:t>J. Hone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800" dirty="0">
                <a:latin typeface="Arial" charset="0"/>
              </a:rPr>
              <a:t>Columbia University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Arial" charset="0"/>
              </a:rPr>
              <a:t>Mechanical Engineering</a:t>
            </a:r>
          </a:p>
          <a:p>
            <a:pPr algn="ctr" eaLnBrk="1" hangingPunct="1">
              <a:spcBef>
                <a:spcPct val="20000"/>
              </a:spcBef>
            </a:pPr>
            <a:r>
              <a:rPr lang="en-US" altLang="en-US" sz="2800" dirty="0">
                <a:solidFill>
                  <a:srgbClr val="0000FF"/>
                </a:solidFill>
                <a:latin typeface="Arial" charset="0"/>
              </a:rPr>
              <a:t>Center for Precision Assembly of </a:t>
            </a:r>
            <a:r>
              <a:rPr lang="en-US" altLang="en-US" sz="2800" dirty="0" err="1">
                <a:solidFill>
                  <a:srgbClr val="0000FF"/>
                </a:solidFill>
                <a:latin typeface="Arial" charset="0"/>
              </a:rPr>
              <a:t>Superstratic</a:t>
            </a:r>
            <a:r>
              <a:rPr lang="en-US" altLang="en-US" sz="2800" dirty="0">
                <a:solidFill>
                  <a:srgbClr val="0000FF"/>
                </a:solidFill>
                <a:latin typeface="Arial" charset="0"/>
              </a:rPr>
              <a:t> and </a:t>
            </a:r>
            <a:r>
              <a:rPr lang="en-US" altLang="en-US" sz="2800" dirty="0" err="1">
                <a:solidFill>
                  <a:srgbClr val="0000FF"/>
                </a:solidFill>
                <a:latin typeface="Arial" charset="0"/>
              </a:rPr>
              <a:t>Superatomic</a:t>
            </a:r>
            <a:r>
              <a:rPr lang="en-US" altLang="en-US" sz="2800" dirty="0">
                <a:solidFill>
                  <a:srgbClr val="0000FF"/>
                </a:solidFill>
                <a:latin typeface="Arial" charset="0"/>
              </a:rPr>
              <a:t> Solids (PAS</a:t>
            </a:r>
            <a:r>
              <a:rPr lang="en-US" altLang="en-US" sz="2800" baseline="30000" dirty="0">
                <a:solidFill>
                  <a:srgbClr val="0000FF"/>
                </a:solidFill>
                <a:latin typeface="Arial" charset="0"/>
              </a:rPr>
              <a:t>3</a:t>
            </a:r>
            <a:r>
              <a:rPr lang="en-US" altLang="en-US" sz="2800" dirty="0">
                <a:solidFill>
                  <a:srgbClr val="0000FF"/>
                </a:solidFill>
                <a:latin typeface="Arial" charset="0"/>
              </a:rPr>
              <a:t>) – Columbia / CCNY MRSEC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352960" y="1276350"/>
            <a:ext cx="3213100" cy="3746500"/>
          </a:xfrm>
          <a:prstGeom prst="rect">
            <a:avLst/>
          </a:prstGeom>
        </p:spPr>
      </p:pic>
      <p:grpSp>
        <p:nvGrpSpPr>
          <p:cNvPr id="3" name="Group 15"/>
          <p:cNvGrpSpPr/>
          <p:nvPr/>
        </p:nvGrpSpPr>
        <p:grpSpPr>
          <a:xfrm>
            <a:off x="1439736" y="5760837"/>
            <a:ext cx="2800455" cy="721499"/>
            <a:chOff x="1024153" y="4631087"/>
            <a:chExt cx="2800455" cy="721499"/>
          </a:xfrm>
        </p:grpSpPr>
        <p:grpSp>
          <p:nvGrpSpPr>
            <p:cNvPr id="4" name="Group 11"/>
            <p:cNvGrpSpPr/>
            <p:nvPr/>
          </p:nvGrpSpPr>
          <p:grpSpPr>
            <a:xfrm>
              <a:off x="1448568" y="4822258"/>
              <a:ext cx="2376040" cy="530328"/>
              <a:chOff x="1448568" y="4822258"/>
              <a:chExt cx="2376040" cy="53032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448568" y="4874676"/>
                <a:ext cx="2376040" cy="47791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448568" y="4822258"/>
                <a:ext cx="2376040" cy="4572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024153" y="4915632"/>
              <a:ext cx="50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/>
                </a:rPr>
                <a:t>BN</a:t>
              </a:r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21931" y="4631087"/>
              <a:ext cx="364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/>
                </a:rPr>
                <a:t>G</a:t>
              </a:r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5280189" y="6061256"/>
            <a:ext cx="2376040" cy="47791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80189" y="6008838"/>
            <a:ext cx="2376040" cy="457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55774" y="6102212"/>
            <a:ext cx="50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</a:rPr>
              <a:t>BN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53552" y="5817667"/>
            <a:ext cx="364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</a:rPr>
              <a:t>G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82380" y="5530929"/>
            <a:ext cx="2376040" cy="47791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7" name="Chord 26"/>
          <p:cNvSpPr/>
          <p:nvPr/>
        </p:nvSpPr>
        <p:spPr>
          <a:xfrm rot="8387193">
            <a:off x="5741188" y="5280748"/>
            <a:ext cx="587182" cy="587146"/>
          </a:xfrm>
          <a:prstGeom prst="chord">
            <a:avLst>
              <a:gd name="adj1" fmla="val 2700000"/>
              <a:gd name="adj2" fmla="val 12877950"/>
            </a:avLst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8" name="Chord 27"/>
          <p:cNvSpPr/>
          <p:nvPr/>
        </p:nvSpPr>
        <p:spPr>
          <a:xfrm rot="8387193">
            <a:off x="5729721" y="5733549"/>
            <a:ext cx="587182" cy="587146"/>
          </a:xfrm>
          <a:prstGeom prst="chord">
            <a:avLst>
              <a:gd name="adj1" fmla="val 2700000"/>
              <a:gd name="adj2" fmla="val 1287795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9" name="Chord 28"/>
          <p:cNvSpPr>
            <a:spLocks noChangeAspect="1"/>
          </p:cNvSpPr>
          <p:nvPr/>
        </p:nvSpPr>
        <p:spPr>
          <a:xfrm rot="8387193">
            <a:off x="7077851" y="5857748"/>
            <a:ext cx="320060" cy="320040"/>
          </a:xfrm>
          <a:prstGeom prst="chord">
            <a:avLst>
              <a:gd name="adj1" fmla="val 2700000"/>
              <a:gd name="adj2" fmla="val 12877950"/>
            </a:avLst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0" name="Chord 29"/>
          <p:cNvSpPr>
            <a:spLocks noChangeAspect="1"/>
          </p:cNvSpPr>
          <p:nvPr/>
        </p:nvSpPr>
        <p:spPr>
          <a:xfrm rot="8387193">
            <a:off x="7052730" y="5395693"/>
            <a:ext cx="320060" cy="320040"/>
          </a:xfrm>
          <a:prstGeom prst="chord">
            <a:avLst>
              <a:gd name="adj1" fmla="val 2700000"/>
              <a:gd name="adj2" fmla="val 12877950"/>
            </a:avLst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71621" y="5462648"/>
            <a:ext cx="50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</a:rPr>
              <a:t>BN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2928172" y="4728261"/>
            <a:ext cx="1476974" cy="0"/>
          </a:xfrm>
          <a:prstGeom prst="line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312717" y="4334477"/>
            <a:ext cx="822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/>
              </a:rPr>
              <a:t>10 µ</a:t>
            </a:r>
            <a:r>
              <a:rPr lang="en-US" dirty="0" err="1" smtClean="0">
                <a:solidFill>
                  <a:srgbClr val="FFFFFF"/>
                </a:solidFill>
                <a:latin typeface="Arial"/>
              </a:rPr>
              <a:t>m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auto">
          <a:xfrm>
            <a:off x="0" y="-11545"/>
            <a:ext cx="9144000" cy="653829"/>
          </a:xfrm>
          <a:prstGeom prst="roundRect">
            <a:avLst>
              <a:gd name="adj" fmla="val 218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400" b="1" dirty="0" smtClean="0">
                <a:solidFill>
                  <a:srgbClr val="000090"/>
                </a:solidFill>
                <a:latin typeface="Arial"/>
                <a:ea typeface="Arial Unicode MS" pitchFamily="34" charset="0"/>
                <a:cs typeface="Arial Unicode MS" pitchFamily="34" charset="0"/>
              </a:rPr>
              <a:t>Making Layered Structures</a:t>
            </a:r>
            <a:endParaRPr lang="en-US" sz="2400" b="1" dirty="0">
              <a:solidFill>
                <a:srgbClr val="000090"/>
              </a:solidFill>
              <a:latin typeface="Arial"/>
              <a:ea typeface="Arial Unicode MS" pitchFamily="34" charset="0"/>
              <a:cs typeface="Arial Unicode MS" pitchFamily="34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0" y="686676"/>
            <a:ext cx="9144000" cy="134937"/>
          </a:xfrm>
          <a:prstGeom prst="rect">
            <a:avLst/>
          </a:prstGeom>
          <a:gradFill rotWithShape="0">
            <a:gsLst>
              <a:gs pos="0">
                <a:srgbClr val="3870A8"/>
              </a:gs>
              <a:gs pos="100000">
                <a:srgbClr val="71C6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591584" y="798315"/>
            <a:ext cx="1989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</a:rPr>
              <a:t>The reality…</a:t>
            </a:r>
            <a:endParaRPr lang="en-US" sz="2400" dirty="0">
              <a:latin typeface="Arial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391478" y="1218096"/>
            <a:ext cx="3114261" cy="3723861"/>
          </a:xfrm>
          <a:custGeom>
            <a:avLst/>
            <a:gdLst>
              <a:gd name="connsiteX0" fmla="*/ 13252 w 3114261"/>
              <a:gd name="connsiteY0" fmla="*/ 3551582 h 3723861"/>
              <a:gd name="connsiteX1" fmla="*/ 265044 w 3114261"/>
              <a:gd name="connsiteY1" fmla="*/ 0 h 3723861"/>
              <a:gd name="connsiteX2" fmla="*/ 3101009 w 3114261"/>
              <a:gd name="connsiteY2" fmla="*/ 39756 h 3723861"/>
              <a:gd name="connsiteX3" fmla="*/ 3114261 w 3114261"/>
              <a:gd name="connsiteY3" fmla="*/ 3670852 h 3723861"/>
              <a:gd name="connsiteX4" fmla="*/ 0 w 3114261"/>
              <a:gd name="connsiteY4" fmla="*/ 3723861 h 372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4261" h="3723861">
                <a:moveTo>
                  <a:pt x="13252" y="3551582"/>
                </a:moveTo>
                <a:lnTo>
                  <a:pt x="265044" y="0"/>
                </a:lnTo>
                <a:lnTo>
                  <a:pt x="3101009" y="39756"/>
                </a:lnTo>
                <a:cubicBezTo>
                  <a:pt x="3105426" y="1250121"/>
                  <a:pt x="3109844" y="2460487"/>
                  <a:pt x="3114261" y="3670852"/>
                </a:cubicBezTo>
                <a:lnTo>
                  <a:pt x="0" y="3723861"/>
                </a:lnTo>
              </a:path>
            </a:pathLst>
          </a:custGeom>
          <a:noFill/>
          <a:ln w="38100"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43131" y="1218097"/>
            <a:ext cx="550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BN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740310" y="1283929"/>
            <a:ext cx="2428567" cy="3588774"/>
          </a:xfrm>
          <a:custGeom>
            <a:avLst/>
            <a:gdLst>
              <a:gd name="connsiteX0" fmla="*/ 0 w 2428567"/>
              <a:gd name="connsiteY0" fmla="*/ 3529781 h 3588774"/>
              <a:gd name="connsiteX1" fmla="*/ 196645 w 2428567"/>
              <a:gd name="connsiteY1" fmla="*/ 0 h 3588774"/>
              <a:gd name="connsiteX2" fmla="*/ 1897625 w 2428567"/>
              <a:gd name="connsiteY2" fmla="*/ 245806 h 3588774"/>
              <a:gd name="connsiteX3" fmla="*/ 2428567 w 2428567"/>
              <a:gd name="connsiteY3" fmla="*/ 865239 h 3588774"/>
              <a:gd name="connsiteX4" fmla="*/ 2330245 w 2428567"/>
              <a:gd name="connsiteY4" fmla="*/ 3588774 h 3588774"/>
              <a:gd name="connsiteX5" fmla="*/ 0 w 2428567"/>
              <a:gd name="connsiteY5" fmla="*/ 3529781 h 358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8567" h="3588774">
                <a:moveTo>
                  <a:pt x="0" y="3529781"/>
                </a:moveTo>
                <a:lnTo>
                  <a:pt x="196645" y="0"/>
                </a:lnTo>
                <a:lnTo>
                  <a:pt x="1897625" y="245806"/>
                </a:lnTo>
                <a:lnTo>
                  <a:pt x="2428567" y="865239"/>
                </a:lnTo>
                <a:lnTo>
                  <a:pt x="2330245" y="3588774"/>
                </a:lnTo>
                <a:lnTo>
                  <a:pt x="0" y="3529781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36955" y="1372419"/>
            <a:ext cx="1420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Graphene</a:t>
            </a:r>
            <a:endParaRPr lang="en-US" sz="2400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816782" y="1256071"/>
            <a:ext cx="3187700" cy="3708400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6443817" y="4948903"/>
            <a:ext cx="171252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polymer residue</a:t>
            </a:r>
            <a:endParaRPr lang="en-US"/>
          </a:p>
        </p:txBody>
      </p:sp>
      <p:cxnSp>
        <p:nvCxnSpPr>
          <p:cNvPr id="18" name="Straight Arrow Connector 17"/>
          <p:cNvCxnSpPr/>
          <p:nvPr/>
        </p:nvCxnSpPr>
        <p:spPr>
          <a:xfrm flipH="1">
            <a:off x="6350000" y="5321300"/>
            <a:ext cx="520700" cy="4572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5" name="Straight Arrow Connector 34"/>
          <p:cNvCxnSpPr/>
          <p:nvPr/>
        </p:nvCxnSpPr>
        <p:spPr>
          <a:xfrm>
            <a:off x="7137400" y="5334000"/>
            <a:ext cx="63500" cy="44450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711426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AutoShape 2"/>
          <p:cNvSpPr>
            <a:spLocks noChangeArrowheads="1"/>
          </p:cNvSpPr>
          <p:nvPr/>
        </p:nvSpPr>
        <p:spPr bwMode="auto">
          <a:xfrm>
            <a:off x="0" y="-11113"/>
            <a:ext cx="9144000" cy="654051"/>
          </a:xfrm>
          <a:prstGeom prst="roundRect">
            <a:avLst>
              <a:gd name="adj" fmla="val 218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lIns="81639" tIns="40820" rIns="81639" bIns="40820" anchor="ctr" anchorCtr="1"/>
          <a:lstStyle>
            <a:lvl1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70C0"/>
                </a:solidFill>
                <a:latin typeface="Arial" charset="0"/>
              </a:rPr>
              <a:t>Van der Waals Assembly</a:t>
            </a:r>
          </a:p>
        </p:txBody>
      </p:sp>
      <p:pic>
        <p:nvPicPr>
          <p:cNvPr id="33794" name="Picture 22" descr="Fig2c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51"/>
          <a:stretch>
            <a:fillRect/>
          </a:stretch>
        </p:blipFill>
        <p:spPr bwMode="auto">
          <a:xfrm>
            <a:off x="266700" y="928688"/>
            <a:ext cx="7104063" cy="52006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3795" name="TextBox 23"/>
          <p:cNvSpPr txBox="1">
            <a:spLocks noChangeArrowheads="1"/>
          </p:cNvSpPr>
          <p:nvPr/>
        </p:nvSpPr>
        <p:spPr bwMode="auto">
          <a:xfrm>
            <a:off x="7323138" y="3987800"/>
            <a:ext cx="1820862" cy="6461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latin typeface="Arial" charset="0"/>
              </a:rPr>
              <a:t>L. Wang et al, Science (2013)</a:t>
            </a:r>
          </a:p>
        </p:txBody>
      </p:sp>
      <p:pic>
        <p:nvPicPr>
          <p:cNvPr id="33796" name="Picture 2" descr="Hone group_lei farewell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5525" y="1700213"/>
            <a:ext cx="1501775" cy="2127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7" name="Rectangle 6"/>
          <p:cNvSpPr/>
          <p:nvPr/>
        </p:nvSpPr>
        <p:spPr>
          <a:xfrm>
            <a:off x="0" y="1047750"/>
            <a:ext cx="314325" cy="1825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33798" name="TextBox 3"/>
          <p:cNvSpPr txBox="1">
            <a:spLocks noChangeArrowheads="1"/>
          </p:cNvSpPr>
          <p:nvPr/>
        </p:nvSpPr>
        <p:spPr bwMode="auto">
          <a:xfrm>
            <a:off x="1019175" y="6134100"/>
            <a:ext cx="6908800" cy="400050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latin typeface="Arial" charset="0"/>
              </a:rPr>
              <a:t>Ultraclean technique – graphene never exposed to polymer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1" name="AutoShape 2"/>
          <p:cNvSpPr>
            <a:spLocks noChangeArrowheads="1"/>
          </p:cNvSpPr>
          <p:nvPr/>
        </p:nvSpPr>
        <p:spPr bwMode="auto">
          <a:xfrm>
            <a:off x="0" y="-11113"/>
            <a:ext cx="9144000" cy="654051"/>
          </a:xfrm>
          <a:prstGeom prst="roundRect">
            <a:avLst>
              <a:gd name="adj" fmla="val 218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lIns="81639" tIns="40820" rIns="81639" bIns="40820" anchor="ctr" anchorCtr="1"/>
          <a:lstStyle>
            <a:lvl1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Arial" charset="0"/>
              </a:rPr>
              <a:t>Side Contacts</a:t>
            </a:r>
          </a:p>
        </p:txBody>
      </p:sp>
      <p:pic>
        <p:nvPicPr>
          <p:cNvPr id="35842" name="Picture 4" descr="Fig1d-1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11763" y="1052513"/>
            <a:ext cx="3035300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3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8013" y="1052513"/>
            <a:ext cx="3897312" cy="2879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5844" name="Picture 8" descr="Fig1d-1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597025" y="4160838"/>
            <a:ext cx="5815013" cy="2663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89" name="AutoShape 2"/>
          <p:cNvSpPr>
            <a:spLocks noChangeArrowheads="1"/>
          </p:cNvSpPr>
          <p:nvPr/>
        </p:nvSpPr>
        <p:spPr bwMode="auto">
          <a:xfrm>
            <a:off x="0" y="-11113"/>
            <a:ext cx="9144000" cy="654051"/>
          </a:xfrm>
          <a:prstGeom prst="roundRect">
            <a:avLst>
              <a:gd name="adj" fmla="val 218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lIns="81639" tIns="40820" rIns="81639" bIns="40820" anchor="ctr" anchorCtr="1"/>
          <a:lstStyle>
            <a:lvl1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Arial" charset="0"/>
              </a:rPr>
              <a:t>Achieving ideal electrical performance</a:t>
            </a:r>
          </a:p>
        </p:txBody>
      </p:sp>
      <p:pic>
        <p:nvPicPr>
          <p:cNvPr id="37890" name="Picture 7" descr="Fig3h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39800" y="912813"/>
            <a:ext cx="1778000" cy="1558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1" name="Picture 12" descr="transportfig_supplement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2532063"/>
            <a:ext cx="3255963" cy="31956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7892" name="Picture 5" descr="Fig3h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771900" y="1343025"/>
            <a:ext cx="5018088" cy="38385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7893" name="TextBox 11"/>
          <p:cNvSpPr txBox="1">
            <a:spLocks noChangeArrowheads="1"/>
          </p:cNvSpPr>
          <p:nvPr/>
        </p:nvSpPr>
        <p:spPr bwMode="auto">
          <a:xfrm>
            <a:off x="177800" y="5664200"/>
            <a:ext cx="3848100" cy="101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latin typeface="Arial" charset="0"/>
              </a:rPr>
              <a:t>Sheet resistance below 40 Ω – more conductive than silver or copper! </a:t>
            </a:r>
          </a:p>
        </p:txBody>
      </p:sp>
      <p:sp>
        <p:nvSpPr>
          <p:cNvPr id="37894" name="TextBox 1"/>
          <p:cNvSpPr txBox="1">
            <a:spLocks noChangeArrowheads="1"/>
          </p:cNvSpPr>
          <p:nvPr/>
        </p:nvSpPr>
        <p:spPr bwMode="auto">
          <a:xfrm>
            <a:off x="4191000" y="5635625"/>
            <a:ext cx="495300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latin typeface="Arial" charset="0"/>
              </a:rPr>
              <a:t>At limit of acoustic phonon scattering.</a:t>
            </a:r>
          </a:p>
          <a:p>
            <a:pPr eaLnBrk="1" hangingPunct="1"/>
            <a:r>
              <a:rPr lang="en-US" altLang="en-US" sz="2000">
                <a:latin typeface="Arial" charset="0"/>
              </a:rPr>
              <a:t>Highest R.T. mobility of any material!</a:t>
            </a:r>
          </a:p>
        </p:txBody>
      </p:sp>
      <p:sp>
        <p:nvSpPr>
          <p:cNvPr id="37895" name="Rectangle 2"/>
          <p:cNvSpPr>
            <a:spLocks noChangeArrowheads="1"/>
          </p:cNvSpPr>
          <p:nvPr/>
        </p:nvSpPr>
        <p:spPr bwMode="auto">
          <a:xfrm>
            <a:off x="3644900" y="1096963"/>
            <a:ext cx="330200" cy="460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 sz="1800">
              <a:latin typeface="Arial" charset="0"/>
            </a:endParaRPr>
          </a:p>
        </p:txBody>
      </p:sp>
      <p:sp>
        <p:nvSpPr>
          <p:cNvPr id="37896" name="Rectangle 9"/>
          <p:cNvSpPr>
            <a:spLocks noChangeArrowheads="1"/>
          </p:cNvSpPr>
          <p:nvPr/>
        </p:nvSpPr>
        <p:spPr bwMode="auto">
          <a:xfrm>
            <a:off x="3886200" y="4894263"/>
            <a:ext cx="330200" cy="460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 sz="1800">
              <a:latin typeface="Arial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7" name="AutoShape 2"/>
          <p:cNvSpPr>
            <a:spLocks noChangeArrowheads="1"/>
          </p:cNvSpPr>
          <p:nvPr/>
        </p:nvSpPr>
        <p:spPr bwMode="auto">
          <a:xfrm>
            <a:off x="0" y="-11113"/>
            <a:ext cx="9144000" cy="654051"/>
          </a:xfrm>
          <a:prstGeom prst="roundRect">
            <a:avLst>
              <a:gd name="adj" fmla="val 218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lIns="81639" tIns="40820" rIns="81639" bIns="40820" anchor="ctr" anchorCtr="1"/>
          <a:lstStyle>
            <a:lvl1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Arial" charset="0"/>
              </a:rPr>
              <a:t>Low-T Ballistic Transport</a:t>
            </a:r>
          </a:p>
        </p:txBody>
      </p:sp>
      <p:sp>
        <p:nvSpPr>
          <p:cNvPr id="39938" name="Rectangle 9"/>
          <p:cNvSpPr>
            <a:spLocks noChangeArrowheads="1"/>
          </p:cNvSpPr>
          <p:nvPr/>
        </p:nvSpPr>
        <p:spPr bwMode="auto">
          <a:xfrm>
            <a:off x="4765675" y="1427163"/>
            <a:ext cx="404813" cy="3032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>
              <a:latin typeface="Arial" charset="0"/>
            </a:endParaRPr>
          </a:p>
        </p:txBody>
      </p:sp>
      <p:sp>
        <p:nvSpPr>
          <p:cNvPr id="39939" name="Rectangle 7"/>
          <p:cNvSpPr>
            <a:spLocks noChangeArrowheads="1"/>
          </p:cNvSpPr>
          <p:nvPr/>
        </p:nvSpPr>
        <p:spPr bwMode="auto">
          <a:xfrm>
            <a:off x="641350" y="936625"/>
            <a:ext cx="438150" cy="404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>
              <a:latin typeface="Arial" charset="0"/>
            </a:endParaRPr>
          </a:p>
        </p:txBody>
      </p:sp>
      <p:sp>
        <p:nvSpPr>
          <p:cNvPr id="39940" name="Rectangle 10"/>
          <p:cNvSpPr>
            <a:spLocks noChangeArrowheads="1"/>
          </p:cNvSpPr>
          <p:nvPr/>
        </p:nvSpPr>
        <p:spPr bwMode="auto">
          <a:xfrm>
            <a:off x="966788" y="6215063"/>
            <a:ext cx="438150" cy="2698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>
              <a:latin typeface="Arial" charset="0"/>
            </a:endParaRPr>
          </a:p>
        </p:txBody>
      </p:sp>
      <p:sp>
        <p:nvSpPr>
          <p:cNvPr id="39941" name="Rectangle 11"/>
          <p:cNvSpPr>
            <a:spLocks noChangeArrowheads="1"/>
          </p:cNvSpPr>
          <p:nvPr/>
        </p:nvSpPr>
        <p:spPr bwMode="auto">
          <a:xfrm>
            <a:off x="4040188" y="1125538"/>
            <a:ext cx="517525" cy="50482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>
              <a:latin typeface="Arial" charset="0"/>
            </a:endParaRPr>
          </a:p>
        </p:txBody>
      </p:sp>
      <p:sp>
        <p:nvSpPr>
          <p:cNvPr id="39942" name="Rectangle 12"/>
          <p:cNvSpPr>
            <a:spLocks noChangeArrowheads="1"/>
          </p:cNvSpPr>
          <p:nvPr/>
        </p:nvSpPr>
        <p:spPr bwMode="auto">
          <a:xfrm>
            <a:off x="4546600" y="1017588"/>
            <a:ext cx="517525" cy="50641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>
              <a:latin typeface="Arial" charset="0"/>
            </a:endParaRPr>
          </a:p>
        </p:txBody>
      </p:sp>
      <p:graphicFrame>
        <p:nvGraphicFramePr>
          <p:cNvPr id="39943" name="Object 2"/>
          <p:cNvGraphicFramePr>
            <a:graphicFrameLocks noChangeAspect="1"/>
          </p:cNvGraphicFramePr>
          <p:nvPr/>
        </p:nvGraphicFramePr>
        <p:xfrm>
          <a:off x="446088" y="4622800"/>
          <a:ext cx="3263900" cy="91440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40057" name="Equation" r:id="rId4" imgW="1587500" imgH="444500" progId="Equation.DSMT4">
                  <p:embed/>
                </p:oleObj>
              </mc:Choice>
              <mc:Fallback>
                <p:oleObj name="Equation" r:id="rId4" imgW="1587500" imgH="444500" progId="Equation.DSMT4">
                  <p:embed/>
                  <p:pic>
                    <p:nvPicPr>
                      <p:cNvPr id="0" name="Object 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446088" y="4622800"/>
                        <a:ext cx="3263900" cy="914400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pic>
        <p:nvPicPr>
          <p:cNvPr id="39944" name="Picture 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381500" y="4156075"/>
            <a:ext cx="4762500" cy="25177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5" name="Rectangle 7"/>
          <p:cNvSpPr>
            <a:spLocks noChangeArrowheads="1"/>
          </p:cNvSpPr>
          <p:nvPr/>
        </p:nvSpPr>
        <p:spPr bwMode="auto">
          <a:xfrm>
            <a:off x="4032250" y="3816350"/>
            <a:ext cx="438150" cy="404813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>
              <a:latin typeface="Arial" charset="0"/>
            </a:endParaRPr>
          </a:p>
        </p:txBody>
      </p:sp>
      <p:sp>
        <p:nvSpPr>
          <p:cNvPr id="39946" name="Rectangle 7"/>
          <p:cNvSpPr>
            <a:spLocks noChangeArrowheads="1"/>
          </p:cNvSpPr>
          <p:nvPr/>
        </p:nvSpPr>
        <p:spPr bwMode="auto">
          <a:xfrm>
            <a:off x="158750" y="3956050"/>
            <a:ext cx="565150" cy="590550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>
              <a:latin typeface="Arial" charset="0"/>
            </a:endParaRPr>
          </a:p>
        </p:txBody>
      </p:sp>
      <p:pic>
        <p:nvPicPr>
          <p:cNvPr id="39947" name="Picture 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61963" y="1109663"/>
            <a:ext cx="3175000" cy="35607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9948" name="Picture 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589463" y="987425"/>
            <a:ext cx="3335337" cy="32337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9949" name="Rectangle 3"/>
          <p:cNvSpPr>
            <a:spLocks noChangeArrowheads="1"/>
          </p:cNvSpPr>
          <p:nvPr/>
        </p:nvSpPr>
        <p:spPr bwMode="auto">
          <a:xfrm>
            <a:off x="4584700" y="935038"/>
            <a:ext cx="482600" cy="461962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 sz="1800">
              <a:latin typeface="Arial" charset="0"/>
            </a:endParaRPr>
          </a:p>
        </p:txBody>
      </p:sp>
      <p:sp>
        <p:nvSpPr>
          <p:cNvPr id="39950" name="Rectangle 16"/>
          <p:cNvSpPr>
            <a:spLocks noChangeArrowheads="1"/>
          </p:cNvSpPr>
          <p:nvPr/>
        </p:nvSpPr>
        <p:spPr bwMode="auto">
          <a:xfrm>
            <a:off x="3898900" y="4125913"/>
            <a:ext cx="482600" cy="460375"/>
          </a:xfrm>
          <a:prstGeom prst="rect">
            <a:avLst/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endParaRPr lang="en-US" altLang="en-US" sz="1800">
              <a:latin typeface="Arial" charset="0"/>
            </a:endParaRPr>
          </a:p>
        </p:txBody>
      </p:sp>
      <p:sp>
        <p:nvSpPr>
          <p:cNvPr id="39951" name="TextBox 4"/>
          <p:cNvSpPr txBox="1">
            <a:spLocks noChangeArrowheads="1"/>
          </p:cNvSpPr>
          <p:nvPr/>
        </p:nvSpPr>
        <p:spPr bwMode="auto">
          <a:xfrm>
            <a:off x="228600" y="5842000"/>
            <a:ext cx="4013200" cy="830263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latin typeface="Arial" charset="0"/>
              </a:rPr>
              <a:t>Transport is ballistic at low T up to at least ~15 µm</a:t>
            </a: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0" y="-11113"/>
            <a:ext cx="9144000" cy="654051"/>
          </a:xfrm>
          <a:prstGeom prst="roundRect">
            <a:avLst>
              <a:gd name="adj" fmla="val 218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lIns="81639" tIns="40820" rIns="81639" bIns="40820" anchor="ctr" anchorCtr="1"/>
          <a:lstStyle>
            <a:lvl1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rgbClr val="0070C0"/>
                </a:solidFill>
                <a:latin typeface="Arial" charset="0"/>
              </a:rPr>
              <a:t>Ultra-clean graphene: magneto-transport</a:t>
            </a:r>
            <a:endParaRPr lang="en-US" altLang="en-US" sz="3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8329" y="2301394"/>
            <a:ext cx="4135619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’</a:t>
            </a:r>
            <a:r>
              <a:rPr lang="en-US" sz="3200" dirty="0" err="1" smtClean="0"/>
              <a:t>Hofstader</a:t>
            </a:r>
            <a:r>
              <a:rPr lang="en-US" sz="3200" dirty="0" smtClean="0"/>
              <a:t> Butterfly’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/>
              <a:t>Negative </a:t>
            </a:r>
            <a:r>
              <a:rPr lang="en-US" sz="3200" dirty="0" smtClean="0"/>
              <a:t>Refraction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Exciton Condensation</a:t>
            </a:r>
          </a:p>
        </p:txBody>
      </p:sp>
    </p:spTree>
    <p:extLst>
      <p:ext uri="{BB962C8B-B14F-4D97-AF65-F5344CB8AC3E}">
        <p14:creationId xmlns:p14="http://schemas.microsoft.com/office/powerpoint/2010/main" val="1160109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9" name="Rectangle 13"/>
          <p:cNvSpPr>
            <a:spLocks noChangeArrowheads="1"/>
          </p:cNvSpPr>
          <p:nvPr/>
        </p:nvSpPr>
        <p:spPr bwMode="auto">
          <a:xfrm>
            <a:off x="0" y="-230188"/>
            <a:ext cx="184150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060" name="Rectangle 15"/>
          <p:cNvSpPr>
            <a:spLocks noChangeArrowheads="1"/>
          </p:cNvSpPr>
          <p:nvPr/>
        </p:nvSpPr>
        <p:spPr bwMode="auto">
          <a:xfrm>
            <a:off x="0" y="-230188"/>
            <a:ext cx="184150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061" name="Rectangle 17"/>
          <p:cNvSpPr>
            <a:spLocks noChangeArrowheads="1"/>
          </p:cNvSpPr>
          <p:nvPr/>
        </p:nvSpPr>
        <p:spPr bwMode="auto">
          <a:xfrm>
            <a:off x="0" y="-230188"/>
            <a:ext cx="184150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062" name="Rectangle 19"/>
          <p:cNvSpPr>
            <a:spLocks noChangeArrowheads="1"/>
          </p:cNvSpPr>
          <p:nvPr/>
        </p:nvSpPr>
        <p:spPr bwMode="auto">
          <a:xfrm>
            <a:off x="0" y="-230188"/>
            <a:ext cx="184150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45063" name="Rectangle 21"/>
          <p:cNvSpPr>
            <a:spLocks noChangeArrowheads="1"/>
          </p:cNvSpPr>
          <p:nvPr/>
        </p:nvSpPr>
        <p:spPr bwMode="auto">
          <a:xfrm>
            <a:off x="0" y="-230188"/>
            <a:ext cx="184150" cy="4603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26" name="Rectangle 11"/>
          <p:cNvSpPr>
            <a:spLocks noChangeArrowheads="1"/>
          </p:cNvSpPr>
          <p:nvPr/>
        </p:nvSpPr>
        <p:spPr bwMode="auto">
          <a:xfrm>
            <a:off x="4948132" y="1892728"/>
            <a:ext cx="3607206" cy="4001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graphene – BN </a:t>
            </a:r>
            <a:r>
              <a:rPr lang="en-US" altLang="en-US" sz="2000" dirty="0" err="1" smtClean="0">
                <a:solidFill>
                  <a:srgbClr val="000000"/>
                </a:solidFill>
                <a:latin typeface="Arial" charset="0"/>
              </a:rPr>
              <a:t>moire</a:t>
            </a:r>
            <a:r>
              <a:rPr lang="en-US" altLang="en-US" sz="2000" dirty="0" smtClean="0">
                <a:solidFill>
                  <a:srgbClr val="000000"/>
                </a:solidFill>
                <a:latin typeface="Arial" charset="0"/>
              </a:rPr>
              <a:t>’ pattern </a:t>
            </a:r>
            <a:endParaRPr lang="en-US" altLang="en-US" sz="2000" dirty="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749549" y="2315160"/>
            <a:ext cx="4107447" cy="3035939"/>
          </a:xfrm>
          <a:prstGeom prst="rect">
            <a:avLst/>
          </a:prstGeom>
          <a:ln>
            <a:noFill/>
          </a:ln>
        </p:spPr>
      </p:pic>
      <p:sp>
        <p:nvSpPr>
          <p:cNvPr id="7" name="TextBox 6"/>
          <p:cNvSpPr txBox="1"/>
          <p:nvPr/>
        </p:nvSpPr>
        <p:spPr>
          <a:xfrm>
            <a:off x="4780547" y="5828298"/>
            <a:ext cx="4049127" cy="40011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For well-aligned structure, a ~ 15 nm </a:t>
            </a:r>
          </a:p>
        </p:txBody>
      </p:sp>
      <p:cxnSp>
        <p:nvCxnSpPr>
          <p:cNvPr id="34" name="Straight Arrow Connector 33"/>
          <p:cNvCxnSpPr/>
          <p:nvPr/>
        </p:nvCxnSpPr>
        <p:spPr>
          <a:xfrm flipH="1">
            <a:off x="6890084" y="3976186"/>
            <a:ext cx="649705" cy="104275"/>
          </a:xfrm>
          <a:prstGeom prst="straightConnector1">
            <a:avLst/>
          </a:prstGeom>
          <a:ln w="28575">
            <a:solidFill>
              <a:srgbClr val="FFFF00"/>
            </a:solidFill>
            <a:headEnd type="triangle" w="med" len="med"/>
            <a:tailEnd type="triangl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7122694" y="3928059"/>
            <a:ext cx="33695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b="1" smtClean="0">
                <a:solidFill>
                  <a:srgbClr val="FFFF00"/>
                </a:solidFill>
              </a:rPr>
              <a:t>a</a:t>
            </a:r>
            <a:endParaRPr lang="en-US" sz="2400" b="1">
              <a:solidFill>
                <a:srgbClr val="FFFF00"/>
              </a:solidFill>
            </a:endParaRPr>
          </a:p>
        </p:txBody>
      </p:sp>
      <p:cxnSp>
        <p:nvCxnSpPr>
          <p:cNvPr id="37" name="Straight Arrow Connector 36"/>
          <p:cNvCxnSpPr/>
          <p:nvPr/>
        </p:nvCxnSpPr>
        <p:spPr>
          <a:xfrm flipV="1">
            <a:off x="6781045" y="4418347"/>
            <a:ext cx="168444" cy="1273754"/>
          </a:xfrm>
          <a:prstGeom prst="straightConnector1">
            <a:avLst/>
          </a:prstGeom>
          <a:ln w="28575">
            <a:solidFill>
              <a:srgbClr val="FF0000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8" name="TextBox 27"/>
          <p:cNvSpPr txBox="1">
            <a:spLocks noChangeArrowheads="1"/>
          </p:cNvSpPr>
          <p:nvPr/>
        </p:nvSpPr>
        <p:spPr bwMode="auto">
          <a:xfrm>
            <a:off x="185737" y="908480"/>
            <a:ext cx="8858250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dirty="0" err="1" smtClean="0">
                <a:solidFill>
                  <a:srgbClr val="000000"/>
                </a:solidFill>
                <a:latin typeface="Arial" charset="0"/>
              </a:rPr>
              <a:t>Hofstader</a:t>
            </a:r>
            <a:r>
              <a:rPr lang="en-US" altLang="en-US" sz="1600" dirty="0" smtClean="0">
                <a:solidFill>
                  <a:srgbClr val="000000"/>
                </a:solidFill>
                <a:latin typeface="Arial" charset="0"/>
              </a:rPr>
              <a:t>, PRB 1976: </a:t>
            </a:r>
          </a:p>
          <a:p>
            <a:pPr marL="285750" indent="-285750" eaLnBrk="1" hangingPunct="1">
              <a:buFont typeface="Arial" charset="0"/>
              <a:buChar char="•"/>
            </a:pPr>
            <a:r>
              <a:rPr lang="en-US" altLang="en-US" sz="1600" dirty="0" smtClean="0">
                <a:solidFill>
                  <a:srgbClr val="000000"/>
                </a:solidFill>
                <a:latin typeface="Arial" charset="0"/>
              </a:rPr>
              <a:t>Basic problem: What are Bloch states in 2D with lattice + magnetic field? (2 length scales)</a:t>
            </a:r>
          </a:p>
          <a:p>
            <a:pPr marL="285750" indent="-285750" eaLnBrk="1" hangingPunct="1">
              <a:buFont typeface="Arial" charset="0"/>
              <a:buChar char="•"/>
            </a:pPr>
            <a:r>
              <a:rPr lang="en-US" altLang="en-US" sz="1600" dirty="0" smtClean="0">
                <a:solidFill>
                  <a:srgbClr val="000000"/>
                </a:solidFill>
                <a:latin typeface="Arial" charset="0"/>
              </a:rPr>
              <a:t>Energy </a:t>
            </a:r>
            <a:r>
              <a:rPr lang="en-US" altLang="en-US" sz="1600" dirty="0">
                <a:solidFill>
                  <a:srgbClr val="000000"/>
                </a:solidFill>
                <a:latin typeface="Arial" charset="0"/>
              </a:rPr>
              <a:t>bands develop </a:t>
            </a:r>
            <a:r>
              <a:rPr lang="en-US" altLang="en-US" sz="1600" dirty="0">
                <a:solidFill>
                  <a:srgbClr val="FF0000"/>
                </a:solidFill>
                <a:latin typeface="Arial" charset="0"/>
              </a:rPr>
              <a:t>fractal structure </a:t>
            </a:r>
            <a:r>
              <a:rPr lang="en-US" altLang="en-US" sz="1600" dirty="0">
                <a:solidFill>
                  <a:srgbClr val="000000"/>
                </a:solidFill>
                <a:latin typeface="Arial" charset="0"/>
              </a:rPr>
              <a:t>when magnetic length is of order the periodic unit cell</a:t>
            </a:r>
          </a:p>
        </p:txBody>
      </p:sp>
      <p:pic>
        <p:nvPicPr>
          <p:cNvPr id="2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85781" y="2750779"/>
            <a:ext cx="3482431" cy="3114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0" name="TextBox 29"/>
          <p:cNvSpPr txBox="1">
            <a:spLocks noChangeArrowheads="1"/>
          </p:cNvSpPr>
          <p:nvPr/>
        </p:nvSpPr>
        <p:spPr bwMode="auto">
          <a:xfrm>
            <a:off x="678771" y="1911123"/>
            <a:ext cx="3436030" cy="830997"/>
          </a:xfrm>
          <a:prstGeom prst="rect">
            <a:avLst/>
          </a:prstGeom>
          <a:solidFill>
            <a:schemeClr val="bg1"/>
          </a:solidFill>
          <a:ln w="9525">
            <a:solidFill>
              <a:srgbClr val="FF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 dirty="0" err="1" smtClean="0">
                <a:solidFill>
                  <a:srgbClr val="000000"/>
                </a:solidFill>
                <a:latin typeface="Arial" charset="0"/>
              </a:rPr>
              <a:t>Wannier</a:t>
            </a:r>
            <a:r>
              <a:rPr lang="en-US" altLang="en-US" sz="1600" dirty="0" smtClean="0">
                <a:solidFill>
                  <a:srgbClr val="000000"/>
                </a:solidFill>
                <a:latin typeface="Arial" charset="0"/>
              </a:rPr>
              <a:t> (1977):  Fractal gaps trace out straight lines in n vs. flux, with two quantum numbers (</a:t>
            </a:r>
            <a:r>
              <a:rPr lang="en-US" altLang="en-US" sz="1600" dirty="0" err="1" smtClean="0">
                <a:solidFill>
                  <a:srgbClr val="000000"/>
                </a:solidFill>
                <a:latin typeface="Arial" charset="0"/>
              </a:rPr>
              <a:t>s,t</a:t>
            </a:r>
            <a:r>
              <a:rPr lang="en-US" altLang="en-US" sz="1600" dirty="0" smtClean="0">
                <a:solidFill>
                  <a:srgbClr val="000000"/>
                </a:solidFill>
                <a:latin typeface="Arial" charset="0"/>
              </a:rPr>
              <a:t>)</a:t>
            </a:r>
          </a:p>
        </p:txBody>
      </p:sp>
      <p:pic>
        <p:nvPicPr>
          <p:cNvPr id="31" name="Picture 30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971250" y="5848729"/>
            <a:ext cx="2963863" cy="901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2" name="AutoShape 52"/>
          <p:cNvSpPr>
            <a:spLocks noChangeArrowheads="1"/>
          </p:cNvSpPr>
          <p:nvPr/>
        </p:nvSpPr>
        <p:spPr bwMode="auto">
          <a:xfrm>
            <a:off x="204787" y="0"/>
            <a:ext cx="8839200" cy="654050"/>
          </a:xfrm>
          <a:prstGeom prst="roundRect">
            <a:avLst>
              <a:gd name="adj" fmla="val 21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 anchor="ctr" anchorCtr="1"/>
          <a:lstStyle>
            <a:lvl1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Arial" charset="0"/>
              </a:rPr>
              <a:t>Hofstadter’s Butterfly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201" name="Rectangle 13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02" name="Rectangle 15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03" name="Rectangle 17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04" name="Rectangle 19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05" name="Rectangle 21"/>
          <p:cNvSpPr>
            <a:spLocks noChangeArrowheads="1"/>
          </p:cNvSpPr>
          <p:nvPr/>
        </p:nvSpPr>
        <p:spPr bwMode="auto">
          <a:xfrm>
            <a:off x="0" y="-184150"/>
            <a:ext cx="184150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anchor="ctr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51206" name="AutoShape 52"/>
          <p:cNvSpPr>
            <a:spLocks noChangeArrowheads="1"/>
          </p:cNvSpPr>
          <p:nvPr/>
        </p:nvSpPr>
        <p:spPr bwMode="auto">
          <a:xfrm>
            <a:off x="-79375" y="0"/>
            <a:ext cx="8839200" cy="654050"/>
          </a:xfrm>
          <a:prstGeom prst="roundRect">
            <a:avLst>
              <a:gd name="adj" fmla="val 21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 anchor="ctr" anchorCtr="1"/>
          <a:lstStyle>
            <a:lvl1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rgbClr val="0070C0"/>
                </a:solidFill>
                <a:latin typeface="Arial" charset="0"/>
              </a:rPr>
              <a:t>1</a:t>
            </a:r>
            <a:r>
              <a:rPr lang="en-US" altLang="en-US" sz="3200" baseline="30000" dirty="0" smtClean="0">
                <a:solidFill>
                  <a:srgbClr val="0070C0"/>
                </a:solidFill>
                <a:latin typeface="Arial" charset="0"/>
              </a:rPr>
              <a:t>st</a:t>
            </a:r>
            <a:r>
              <a:rPr lang="en-US" altLang="en-US" sz="3200" dirty="0" smtClean="0">
                <a:solidFill>
                  <a:srgbClr val="0070C0"/>
                </a:solidFill>
                <a:latin typeface="Arial" charset="0"/>
              </a:rPr>
              <a:t> generation: polymer transfer</a:t>
            </a:r>
            <a:endParaRPr lang="en-US" altLang="en-US" sz="3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13" name="Rectangle 12"/>
          <p:cNvSpPr>
            <a:spLocks noChangeArrowheads="1"/>
          </p:cNvSpPr>
          <p:nvPr/>
        </p:nvSpPr>
        <p:spPr bwMode="auto">
          <a:xfrm>
            <a:off x="442913" y="6402943"/>
            <a:ext cx="4300538" cy="3077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 dirty="0">
                <a:latin typeface="Arial" charset="0"/>
              </a:rPr>
              <a:t>C. R. Dean, L. Wang, </a:t>
            </a:r>
            <a:r>
              <a:rPr lang="is-IS" altLang="en-US" sz="1400" dirty="0" smtClean="0">
                <a:latin typeface="Arial" charset="0"/>
              </a:rPr>
              <a:t>…</a:t>
            </a:r>
            <a:r>
              <a:rPr lang="en-US" altLang="en-US" sz="1400" dirty="0" smtClean="0">
                <a:latin typeface="Arial" charset="0"/>
              </a:rPr>
              <a:t>, J</a:t>
            </a:r>
            <a:r>
              <a:rPr lang="en-US" altLang="en-US" sz="1400" dirty="0">
                <a:latin typeface="Arial" charset="0"/>
              </a:rPr>
              <a:t>H</a:t>
            </a:r>
            <a:r>
              <a:rPr lang="en-US" altLang="en-US" sz="1400" dirty="0" smtClean="0">
                <a:latin typeface="Arial" charset="0"/>
              </a:rPr>
              <a:t>, P</a:t>
            </a:r>
            <a:r>
              <a:rPr lang="en-US" altLang="en-US" sz="1400" dirty="0">
                <a:latin typeface="Arial" charset="0"/>
              </a:rPr>
              <a:t>. Kim, Nature (2013</a:t>
            </a:r>
            <a:r>
              <a:rPr lang="en-US" altLang="en-US" sz="1400" dirty="0" smtClean="0">
                <a:latin typeface="Arial" charset="0"/>
              </a:rPr>
              <a:t>)</a:t>
            </a:r>
            <a:endParaRPr lang="en-US" altLang="en-US" sz="1400" dirty="0">
              <a:latin typeface="Arial" charset="0"/>
            </a:endParaRPr>
          </a:p>
        </p:txBody>
      </p:sp>
      <p:grpSp>
        <p:nvGrpSpPr>
          <p:cNvPr id="9" name="Group 8"/>
          <p:cNvGrpSpPr/>
          <p:nvPr/>
        </p:nvGrpSpPr>
        <p:grpSpPr>
          <a:xfrm>
            <a:off x="123336" y="783031"/>
            <a:ext cx="8596384" cy="5687078"/>
            <a:chOff x="309076" y="825895"/>
            <a:chExt cx="8596384" cy="5687078"/>
          </a:xfrm>
        </p:grpSpPr>
        <p:pic>
          <p:nvPicPr>
            <p:cNvPr id="51218" name="Picture 60" descr="RxxPhiPhionno2_jet.png"/>
            <p:cNvPicPr>
              <a:picLocks noChangeAspect="1"/>
            </p:cNvPicPr>
            <p:nvPr/>
          </p:nvPicPr>
          <p:blipFill rotWithShape="1"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-4000"/>
                      </a14:imgEffect>
                      <a14:imgEffect>
                        <a14:saturation sat="59000"/>
                      </a14:imgEffect>
                      <a14:imgEffect>
                        <a14:brightnessContrast bright="22000" contrast="33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rcRect l="12212" t="7157" r="15983" b="10422"/>
            <a:stretch/>
          </p:blipFill>
          <p:spPr bwMode="auto">
            <a:xfrm rot="16200000">
              <a:off x="2274358" y="-547316"/>
              <a:ext cx="5257891" cy="80043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3" name="TextBox 2"/>
            <p:cNvSpPr txBox="1"/>
            <p:nvPr/>
          </p:nvSpPr>
          <p:spPr>
            <a:xfrm>
              <a:off x="3925815" y="5989753"/>
              <a:ext cx="130837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n (cm</a:t>
              </a:r>
              <a:r>
                <a:rPr lang="en-US" sz="2800" baseline="30000" dirty="0" smtClean="0"/>
                <a:t>-2</a:t>
              </a:r>
              <a:r>
                <a:rPr lang="en-US" sz="2800" dirty="0" smtClean="0"/>
                <a:t>)</a:t>
              </a:r>
              <a:endParaRPr lang="en-US" sz="2800" dirty="0"/>
            </a:p>
          </p:txBody>
        </p:sp>
        <p:sp>
          <p:nvSpPr>
            <p:cNvPr id="4" name="TextBox 3"/>
            <p:cNvSpPr txBox="1"/>
            <p:nvPr/>
          </p:nvSpPr>
          <p:spPr>
            <a:xfrm rot="16200000">
              <a:off x="143325" y="3108399"/>
              <a:ext cx="854721" cy="523220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2800" dirty="0" smtClean="0"/>
                <a:t>B (T)</a:t>
              </a:r>
              <a:endParaRPr lang="en-US" sz="2800" dirty="0"/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7431951" y="901032"/>
              <a:ext cx="644728" cy="58477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US" sz="3200" smtClean="0">
                  <a:solidFill>
                    <a:schemeClr val="bg1"/>
                  </a:solidFill>
                </a:rPr>
                <a:t>R</a:t>
              </a:r>
              <a:r>
                <a:rPr lang="en-US" sz="3200" baseline="-25000" smtClean="0">
                  <a:solidFill>
                    <a:schemeClr val="bg1"/>
                  </a:solidFill>
                </a:rPr>
                <a:t>xx</a:t>
              </a:r>
              <a:endParaRPr lang="en-US" sz="3200" dirty="0">
                <a:solidFill>
                  <a:schemeClr val="bg1"/>
                </a:solidFill>
              </a:endParaRPr>
            </a:p>
          </p:txBody>
        </p:sp>
        <p:cxnSp>
          <p:nvCxnSpPr>
            <p:cNvPr id="7" name="Straight Connector 6"/>
            <p:cNvCxnSpPr/>
            <p:nvPr/>
          </p:nvCxnSpPr>
          <p:spPr>
            <a:xfrm flipH="1">
              <a:off x="3538330" y="954157"/>
              <a:ext cx="1895061" cy="4770782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18" name="Straight Connector 17"/>
            <p:cNvCxnSpPr/>
            <p:nvPr/>
          </p:nvCxnSpPr>
          <p:spPr>
            <a:xfrm flipH="1">
              <a:off x="3604591" y="980661"/>
              <a:ext cx="2782958" cy="4770782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1" name="Straight Connector 20"/>
            <p:cNvCxnSpPr/>
            <p:nvPr/>
          </p:nvCxnSpPr>
          <p:spPr>
            <a:xfrm flipH="1">
              <a:off x="3670852" y="2345635"/>
              <a:ext cx="2703446" cy="3432313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4" name="Straight Connector 23"/>
            <p:cNvCxnSpPr/>
            <p:nvPr/>
          </p:nvCxnSpPr>
          <p:spPr>
            <a:xfrm flipH="1">
              <a:off x="3538330" y="967409"/>
              <a:ext cx="1404731" cy="4704521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8" name="Straight Connector 27"/>
            <p:cNvCxnSpPr/>
            <p:nvPr/>
          </p:nvCxnSpPr>
          <p:spPr>
            <a:xfrm flipH="1" flipV="1">
              <a:off x="5406887" y="4996070"/>
              <a:ext cx="2213113" cy="940904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1" name="Straight Connector 30"/>
            <p:cNvCxnSpPr/>
            <p:nvPr/>
          </p:nvCxnSpPr>
          <p:spPr>
            <a:xfrm flipH="1" flipV="1">
              <a:off x="5652053" y="4711149"/>
              <a:ext cx="1994452" cy="1186069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3" name="Straight Connector 32"/>
            <p:cNvCxnSpPr/>
            <p:nvPr/>
          </p:nvCxnSpPr>
          <p:spPr>
            <a:xfrm flipH="1" flipV="1">
              <a:off x="6109253" y="4174436"/>
              <a:ext cx="1577008" cy="1775790"/>
            </a:xfrm>
            <a:prstGeom prst="line">
              <a:avLst/>
            </a:prstGeom>
            <a:ln w="12700">
              <a:solidFill>
                <a:schemeClr val="bg1"/>
              </a:solidFill>
              <a:prstDash val="dash"/>
              <a:tailEnd type="none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8" name="Rectangle 7"/>
          <p:cNvSpPr/>
          <p:nvPr/>
        </p:nvSpPr>
        <p:spPr>
          <a:xfrm>
            <a:off x="5014912" y="6220480"/>
            <a:ext cx="4029075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1" hangingPunct="1"/>
            <a:r>
              <a:rPr lang="en-US" altLang="en-US" sz="1400" dirty="0">
                <a:latin typeface="Arial" charset="0"/>
              </a:rPr>
              <a:t>Also:   </a:t>
            </a:r>
            <a:r>
              <a:rPr lang="en-US" altLang="en-US" sz="1400" dirty="0" err="1">
                <a:latin typeface="Arial" charset="0"/>
              </a:rPr>
              <a:t>Ponomarenko</a:t>
            </a:r>
            <a:r>
              <a:rPr lang="en-US" altLang="en-US" sz="1400" dirty="0">
                <a:latin typeface="Arial" charset="0"/>
              </a:rPr>
              <a:t>, </a:t>
            </a:r>
            <a:r>
              <a:rPr lang="en-US" altLang="en-US" sz="1400" dirty="0" err="1">
                <a:latin typeface="Arial" charset="0"/>
              </a:rPr>
              <a:t>Novoselov</a:t>
            </a:r>
            <a:r>
              <a:rPr lang="en-US" altLang="en-US" sz="1400" dirty="0">
                <a:latin typeface="Arial" charset="0"/>
              </a:rPr>
              <a:t>, </a:t>
            </a:r>
            <a:r>
              <a:rPr lang="en-US" altLang="en-US" sz="1400" dirty="0" err="1">
                <a:latin typeface="Arial" charset="0"/>
              </a:rPr>
              <a:t>Geim</a:t>
            </a:r>
            <a:r>
              <a:rPr lang="en-US" altLang="en-US" sz="1400" dirty="0">
                <a:latin typeface="Arial" charset="0"/>
              </a:rPr>
              <a:t> (Nature); </a:t>
            </a:r>
          </a:p>
          <a:p>
            <a:pPr eaLnBrk="1" hangingPunct="1"/>
            <a:r>
              <a:rPr lang="en-US" altLang="en-US" sz="1400" dirty="0">
                <a:latin typeface="Arial" charset="0"/>
              </a:rPr>
              <a:t> </a:t>
            </a:r>
            <a:r>
              <a:rPr lang="en-US" altLang="en-US" sz="1400" dirty="0" smtClean="0">
                <a:latin typeface="Arial" charset="0"/>
              </a:rPr>
              <a:t>	  Hunt</a:t>
            </a:r>
            <a:r>
              <a:rPr lang="en-US" altLang="en-US" sz="1400" dirty="0">
                <a:latin typeface="Arial" charset="0"/>
              </a:rPr>
              <a:t>, </a:t>
            </a:r>
            <a:r>
              <a:rPr lang="en-US" altLang="en-US" sz="1400" dirty="0" err="1">
                <a:latin typeface="Arial" charset="0"/>
              </a:rPr>
              <a:t>Jarillo</a:t>
            </a:r>
            <a:r>
              <a:rPr lang="en-US" altLang="en-US" sz="1400" dirty="0">
                <a:latin typeface="Arial" charset="0"/>
              </a:rPr>
              <a:t>-Herrero (Science)</a:t>
            </a:r>
          </a:p>
        </p:txBody>
      </p:sp>
    </p:spTree>
    <p:extLst>
      <p:ext uri="{BB962C8B-B14F-4D97-AF65-F5344CB8AC3E}">
        <p14:creationId xmlns:p14="http://schemas.microsoft.com/office/powerpoint/2010/main" val="244467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AutoShape 52"/>
          <p:cNvSpPr>
            <a:spLocks noChangeArrowheads="1"/>
          </p:cNvSpPr>
          <p:nvPr/>
        </p:nvSpPr>
        <p:spPr bwMode="auto">
          <a:xfrm>
            <a:off x="304800" y="0"/>
            <a:ext cx="8839200" cy="654050"/>
          </a:xfrm>
          <a:prstGeom prst="roundRect">
            <a:avLst>
              <a:gd name="adj" fmla="val 21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 anchor="ctr" anchorCtr="1"/>
          <a:lstStyle>
            <a:lvl1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rgbClr val="0070C0"/>
                </a:solidFill>
                <a:latin typeface="Arial" charset="0"/>
              </a:rPr>
              <a:t>2</a:t>
            </a:r>
            <a:r>
              <a:rPr lang="en-US" altLang="en-US" sz="3200" baseline="30000" dirty="0" smtClean="0">
                <a:solidFill>
                  <a:srgbClr val="0070C0"/>
                </a:solidFill>
                <a:latin typeface="Arial" charset="0"/>
              </a:rPr>
              <a:t>nd</a:t>
            </a:r>
            <a:r>
              <a:rPr lang="en-US" altLang="en-US" sz="3200" dirty="0" smtClean="0">
                <a:solidFill>
                  <a:srgbClr val="0070C0"/>
                </a:solidFill>
                <a:latin typeface="Arial" charset="0"/>
              </a:rPr>
              <a:t> generation – van der Waals assembly</a:t>
            </a:r>
            <a:endParaRPr lang="en-US" altLang="en-US" sz="3200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487" r="8457"/>
          <a:stretch/>
        </p:blipFill>
        <p:spPr>
          <a:xfrm>
            <a:off x="0" y="785813"/>
            <a:ext cx="9115424" cy="5700712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5603159" y="6488668"/>
            <a:ext cx="3540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L. Wang, JH, C. Dean, in preparation</a:t>
            </a:r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4273" name="AutoShape 10"/>
          <p:cNvSpPr>
            <a:spLocks noChangeArrowheads="1"/>
          </p:cNvSpPr>
          <p:nvPr/>
        </p:nvSpPr>
        <p:spPr bwMode="auto">
          <a:xfrm>
            <a:off x="0" y="0"/>
            <a:ext cx="9144000" cy="654050"/>
          </a:xfrm>
          <a:prstGeom prst="roundRect">
            <a:avLst>
              <a:gd name="adj" fmla="val 21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 anchor="ctr" anchorCtr="1"/>
          <a:lstStyle>
            <a:lvl1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en-US" sz="3200" dirty="0" smtClean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States </a:t>
            </a:r>
            <a:r>
              <a:rPr lang="en-US" alt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within </a:t>
            </a:r>
            <a:r>
              <a:rPr lang="en-US" altLang="en-US" sz="3200" dirty="0" err="1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Hofstader</a:t>
            </a:r>
            <a:r>
              <a:rPr lang="en-US" altLang="en-US" sz="3200" dirty="0">
                <a:solidFill>
                  <a:schemeClr val="tx2">
                    <a:lumMod val="60000"/>
                    <a:lumOff val="40000"/>
                  </a:schemeClr>
                </a:solidFill>
                <a:latin typeface="Arial" charset="0"/>
              </a:rPr>
              <a:t> spectrum</a:t>
            </a:r>
          </a:p>
        </p:txBody>
      </p:sp>
      <p:pic>
        <p:nvPicPr>
          <p:cNvPr id="54274" name="Picture 15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14300" y="1639888"/>
            <a:ext cx="9029700" cy="2716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4275" name="TextBox 14"/>
          <p:cNvSpPr txBox="1">
            <a:spLocks noChangeArrowheads="1"/>
          </p:cNvSpPr>
          <p:nvPr/>
        </p:nvSpPr>
        <p:spPr bwMode="auto">
          <a:xfrm>
            <a:off x="838200" y="4584700"/>
            <a:ext cx="4238625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rgbClr val="0000FF"/>
                </a:solidFill>
                <a:latin typeface="Arial" charset="0"/>
              </a:rPr>
              <a:t>fractional quantum Hall states</a:t>
            </a:r>
          </a:p>
        </p:txBody>
      </p:sp>
      <p:sp>
        <p:nvSpPr>
          <p:cNvPr id="54276" name="TextBox 17"/>
          <p:cNvSpPr txBox="1">
            <a:spLocks noChangeArrowheads="1"/>
          </p:cNvSpPr>
          <p:nvPr/>
        </p:nvSpPr>
        <p:spPr bwMode="auto">
          <a:xfrm>
            <a:off x="1308100" y="1044575"/>
            <a:ext cx="203200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rgbClr val="000000"/>
                </a:solidFill>
                <a:latin typeface="Arial" charset="0"/>
              </a:rPr>
              <a:t>Fractal states</a:t>
            </a:r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1858963" y="1490663"/>
            <a:ext cx="442912" cy="25400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Arrow Connector 20"/>
          <p:cNvCxnSpPr/>
          <p:nvPr/>
        </p:nvCxnSpPr>
        <p:spPr>
          <a:xfrm flipH="1" flipV="1">
            <a:off x="2984500" y="2933700"/>
            <a:ext cx="76200" cy="1574800"/>
          </a:xfrm>
          <a:prstGeom prst="straightConnector1">
            <a:avLst/>
          </a:prstGeom>
          <a:ln>
            <a:solidFill>
              <a:srgbClr val="0000FF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9" name="Straight Arrow Connector 8"/>
          <p:cNvCxnSpPr/>
          <p:nvPr/>
        </p:nvCxnSpPr>
        <p:spPr>
          <a:xfrm flipH="1">
            <a:off x="1039813" y="1549400"/>
            <a:ext cx="1243012" cy="22526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 flipH="1">
            <a:off x="1250950" y="1549400"/>
            <a:ext cx="992188" cy="1071563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54281" name="TextBox 9"/>
          <p:cNvSpPr txBox="1">
            <a:spLocks noChangeArrowheads="1"/>
          </p:cNvSpPr>
          <p:nvPr/>
        </p:nvSpPr>
        <p:spPr bwMode="auto">
          <a:xfrm>
            <a:off x="3187700" y="822325"/>
            <a:ext cx="1708150" cy="461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en-US">
                <a:solidFill>
                  <a:srgbClr val="FF0000"/>
                </a:solidFill>
                <a:latin typeface="Arial" charset="0"/>
              </a:rPr>
              <a:t>New states</a:t>
            </a:r>
          </a:p>
        </p:txBody>
      </p:sp>
      <p:cxnSp>
        <p:nvCxnSpPr>
          <p:cNvPr id="11" name="Straight Arrow Connector 10"/>
          <p:cNvCxnSpPr>
            <a:stCxn id="54281" idx="2"/>
          </p:cNvCxnSpPr>
          <p:nvPr/>
        </p:nvCxnSpPr>
        <p:spPr>
          <a:xfrm flipH="1">
            <a:off x="3089275" y="1284288"/>
            <a:ext cx="952500" cy="449262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54281" idx="2"/>
          </p:cNvCxnSpPr>
          <p:nvPr/>
        </p:nvCxnSpPr>
        <p:spPr>
          <a:xfrm flipH="1">
            <a:off x="3517900" y="1284288"/>
            <a:ext cx="523875" cy="352425"/>
          </a:xfrm>
          <a:prstGeom prst="straightConnector1">
            <a:avLst/>
          </a:prstGeom>
          <a:ln>
            <a:solidFill>
              <a:srgbClr val="FF0000"/>
            </a:solidFill>
            <a:tailEnd type="arrow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TextBox 15"/>
          <p:cNvSpPr txBox="1">
            <a:spLocks noChangeArrowheads="1"/>
          </p:cNvSpPr>
          <p:nvPr/>
        </p:nvSpPr>
        <p:spPr bwMode="auto">
          <a:xfrm>
            <a:off x="2579158" y="5041900"/>
            <a:ext cx="3181961" cy="10156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libri" charset="0"/>
              </a:rPr>
              <a:t>F</a:t>
            </a:r>
            <a:r>
              <a:rPr lang="en-US" altLang="en-US" sz="2000" dirty="0" smtClean="0">
                <a:latin typeface="Calibri" charset="0"/>
              </a:rPr>
              <a:t>ractal </a:t>
            </a:r>
            <a:r>
              <a:rPr lang="en-US" altLang="en-US" sz="2000" dirty="0">
                <a:latin typeface="Calibri" charset="0"/>
              </a:rPr>
              <a:t>states: </a:t>
            </a:r>
            <a:r>
              <a:rPr lang="en-US" altLang="en-US" sz="2000" dirty="0" smtClean="0">
                <a:latin typeface="Calibri" charset="0"/>
              </a:rPr>
              <a:t>	integer </a:t>
            </a:r>
            <a:r>
              <a:rPr lang="en-US" altLang="en-US" sz="2000" i="1" dirty="0">
                <a:latin typeface="Calibri" charset="0"/>
              </a:rPr>
              <a:t>t, s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libri" charset="0"/>
              </a:rPr>
              <a:t>FQHE: 			</a:t>
            </a:r>
            <a:r>
              <a:rPr lang="en-US" altLang="en-US" sz="2000" dirty="0" smtClean="0">
                <a:latin typeface="Calibri" charset="0"/>
              </a:rPr>
              <a:t>fractional </a:t>
            </a:r>
            <a:r>
              <a:rPr lang="en-US" altLang="en-US" sz="2000" i="1" dirty="0">
                <a:latin typeface="Calibri" charset="0"/>
              </a:rPr>
              <a:t>t</a:t>
            </a:r>
          </a:p>
          <a:p>
            <a:pPr>
              <a:spcBef>
                <a:spcPct val="0"/>
              </a:spcBef>
              <a:buFontTx/>
              <a:buNone/>
            </a:pPr>
            <a:r>
              <a:rPr lang="en-US" altLang="en-US" sz="2000" dirty="0">
                <a:latin typeface="Calibri" charset="0"/>
              </a:rPr>
              <a:t>New states: 		fractional </a:t>
            </a:r>
            <a:r>
              <a:rPr lang="en-US" altLang="en-US" sz="2000" i="1" dirty="0">
                <a:latin typeface="Calibri" charset="0"/>
              </a:rPr>
              <a:t>s</a:t>
            </a:r>
          </a:p>
        </p:txBody>
      </p:sp>
      <p:pic>
        <p:nvPicPr>
          <p:cNvPr id="14" name="Picture 1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43214"/>
          <a:stretch/>
        </p:blipFill>
        <p:spPr bwMode="auto">
          <a:xfrm>
            <a:off x="209251" y="4989890"/>
            <a:ext cx="2183110" cy="11696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54100" y="6334780"/>
            <a:ext cx="609600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0" lvl="0">
              <a:spcBef>
                <a:spcPts val="0"/>
              </a:spcBef>
              <a:spcAft>
                <a:spcPts val="0"/>
              </a:spcAft>
              <a:tabLst>
                <a:tab pos="342900" algn="l"/>
              </a:tabLst>
            </a:pP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Wang, L., Gao, Y., Wen, B., Han, Z., Taniguchi, T., Watanabe, K., </a:t>
            </a:r>
            <a:r>
              <a:rPr lang="en-US" sz="1400" dirty="0" err="1">
                <a:latin typeface="Arial" charset="0"/>
                <a:ea typeface="Arial" charset="0"/>
                <a:cs typeface="Arial" charset="0"/>
              </a:rPr>
              <a:t>Koshino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, M., Hone, J. &amp; Dean, C. R. </a:t>
            </a:r>
            <a:r>
              <a:rPr lang="en-US" sz="1400" i="1" dirty="0" smtClean="0">
                <a:latin typeface="Arial" charset="0"/>
                <a:ea typeface="Arial" charset="0"/>
                <a:cs typeface="Arial" charset="0"/>
              </a:rPr>
              <a:t>Science</a:t>
            </a:r>
            <a:r>
              <a:rPr lang="en-US" sz="1400" dirty="0" smtClean="0">
                <a:latin typeface="Arial" charset="0"/>
                <a:ea typeface="Arial" charset="0"/>
                <a:cs typeface="Arial" charset="0"/>
              </a:rPr>
              <a:t> </a:t>
            </a:r>
            <a:r>
              <a:rPr lang="en-US" sz="1400" b="1" dirty="0">
                <a:latin typeface="Arial" charset="0"/>
                <a:ea typeface="Arial" charset="0"/>
                <a:cs typeface="Arial" charset="0"/>
              </a:rPr>
              <a:t>350,</a:t>
            </a:r>
            <a:r>
              <a:rPr lang="en-US" sz="1400" dirty="0">
                <a:latin typeface="Arial" charset="0"/>
                <a:ea typeface="Arial" charset="0"/>
                <a:cs typeface="Arial" charset="0"/>
              </a:rPr>
              <a:t> 1231-1234, (2015).</a:t>
            </a:r>
            <a:endParaRPr lang="en-US" sz="1400" dirty="0">
              <a:effectLst/>
              <a:latin typeface="Arial" charset="0"/>
              <a:ea typeface="Arial" charset="0"/>
              <a:cs typeface="Arial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1" name="Text Box 1"/>
          <p:cNvSpPr txBox="1">
            <a:spLocks noChangeArrowheads="1"/>
          </p:cNvSpPr>
          <p:nvPr/>
        </p:nvSpPr>
        <p:spPr bwMode="auto">
          <a:xfrm>
            <a:off x="-1588" y="198438"/>
            <a:ext cx="918051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0482" name="Picture 2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935579" y="882311"/>
            <a:ext cx="2566737" cy="289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3" name="Picture 3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37937" y="950494"/>
            <a:ext cx="1271588" cy="25527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484" name="Picture 3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2490536" y="922422"/>
            <a:ext cx="2692400" cy="294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485" name="Text Box 14"/>
          <p:cNvSpPr txBox="1">
            <a:spLocks noChangeArrowheads="1"/>
          </p:cNvSpPr>
          <p:nvPr/>
        </p:nvSpPr>
        <p:spPr bwMode="auto">
          <a:xfrm>
            <a:off x="4658060" y="3733801"/>
            <a:ext cx="3731961" cy="340894"/>
          </a:xfrm>
          <a:prstGeom prst="rect">
            <a:avLst/>
          </a:prstGeom>
          <a:noFill/>
          <a:ln>
            <a:noFill/>
          </a:ln>
        </p:spPr>
        <p:txBody>
          <a:bodyPr lIns="81639" tIns="40820" rIns="81639" bIns="40820"/>
          <a:lstStyle>
            <a:lvl1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r" eaLnBrk="1" hangingPunct="1"/>
            <a:r>
              <a:rPr lang="en-US" altLang="en-US" sz="1500">
                <a:solidFill>
                  <a:srgbClr val="000000"/>
                </a:solidFill>
                <a:latin typeface="Arial" charset="0"/>
              </a:rPr>
              <a:t>Novoselov</a:t>
            </a:r>
            <a:r>
              <a:rPr lang="en-US" altLang="en-US" sz="1500" dirty="0">
                <a:solidFill>
                  <a:srgbClr val="000000"/>
                </a:solidFill>
                <a:latin typeface="Arial" charset="0"/>
              </a:rPr>
              <a:t>, </a:t>
            </a:r>
            <a:r>
              <a:rPr lang="en-US" altLang="en-US" sz="1500" dirty="0" err="1">
                <a:solidFill>
                  <a:srgbClr val="000000"/>
                </a:solidFill>
                <a:latin typeface="Arial" charset="0"/>
              </a:rPr>
              <a:t>Geim</a:t>
            </a:r>
            <a:r>
              <a:rPr lang="en-US" altLang="en-US" sz="1500" dirty="0">
                <a:solidFill>
                  <a:srgbClr val="000000"/>
                </a:solidFill>
                <a:latin typeface="Arial" charset="0"/>
              </a:rPr>
              <a:t>, Science (2005), Nature (2005);  Zhang, Kim, Nat. (2005)</a:t>
            </a:r>
          </a:p>
        </p:txBody>
      </p:sp>
      <p:sp>
        <p:nvSpPr>
          <p:cNvPr id="20488" name="AutoShape 4"/>
          <p:cNvSpPr>
            <a:spLocks noChangeArrowheads="1"/>
          </p:cNvSpPr>
          <p:nvPr/>
        </p:nvSpPr>
        <p:spPr bwMode="auto">
          <a:xfrm>
            <a:off x="0" y="0"/>
            <a:ext cx="9144000" cy="654050"/>
          </a:xfrm>
          <a:prstGeom prst="roundRect">
            <a:avLst>
              <a:gd name="adj" fmla="val 218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 anchor="ctr" anchorCtr="1"/>
          <a:lstStyle>
            <a:lvl1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 dirty="0">
                <a:solidFill>
                  <a:srgbClr val="0070C0"/>
                </a:solidFill>
                <a:latin typeface="Arial" charset="0"/>
              </a:rPr>
              <a:t>Graphene</a:t>
            </a:r>
            <a:r>
              <a:rPr lang="en-US" altLang="en-US" dirty="0">
                <a:solidFill>
                  <a:srgbClr val="0070C0"/>
                </a:solidFill>
                <a:latin typeface="Arial" charset="0"/>
              </a:rPr>
              <a:t> </a:t>
            </a:r>
            <a:r>
              <a:rPr lang="en-US" altLang="en-US" sz="3200" dirty="0" smtClean="0">
                <a:solidFill>
                  <a:srgbClr val="0070C0"/>
                </a:solidFill>
                <a:latin typeface="Arial" charset="0"/>
              </a:rPr>
              <a:t>on SiO</a:t>
            </a:r>
            <a:r>
              <a:rPr lang="en-US" altLang="en-US" sz="3200" baseline="-25000" dirty="0" smtClean="0">
                <a:solidFill>
                  <a:srgbClr val="0070C0"/>
                </a:solidFill>
                <a:latin typeface="Arial" charset="0"/>
              </a:rPr>
              <a:t>2</a:t>
            </a:r>
            <a:endParaRPr lang="en-US" altLang="en-US" sz="3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657727" y="3801979"/>
            <a:ext cx="204434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Field effect mobility</a:t>
            </a:r>
            <a:endParaRPr lang="en-US" dirty="0"/>
          </a:p>
        </p:txBody>
      </p:sp>
      <p:pic>
        <p:nvPicPr>
          <p:cNvPr id="11" name="Picture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13085" y="4295274"/>
            <a:ext cx="3556000" cy="2322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 Box 9"/>
          <p:cNvSpPr txBox="1">
            <a:spLocks noChangeArrowheads="1"/>
          </p:cNvSpPr>
          <p:nvPr/>
        </p:nvSpPr>
        <p:spPr bwMode="auto">
          <a:xfrm>
            <a:off x="4098756" y="4892842"/>
            <a:ext cx="5045244" cy="1774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GB" altLang="en-US" sz="1800" dirty="0">
                <a:solidFill>
                  <a:srgbClr val="000000"/>
                </a:solidFill>
                <a:latin typeface="Arial" charset="0"/>
              </a:rPr>
              <a:t> mobility ~20,000 cm</a:t>
            </a:r>
            <a:r>
              <a:rPr lang="en-GB" altLang="en-US" sz="1800" baseline="30000" dirty="0">
                <a:solidFill>
                  <a:srgbClr val="000000"/>
                </a:solidFill>
                <a:latin typeface="Arial" charset="0"/>
              </a:rPr>
              <a:t>2</a:t>
            </a:r>
            <a:r>
              <a:rPr lang="en-GB" altLang="en-US" sz="1800" dirty="0">
                <a:solidFill>
                  <a:srgbClr val="000000"/>
                </a:solidFill>
                <a:latin typeface="Arial" charset="0"/>
              </a:rPr>
              <a:t>/Vs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GB" altLang="en-US" sz="1800" dirty="0">
                <a:solidFill>
                  <a:srgbClr val="000000"/>
                </a:solidFill>
                <a:latin typeface="Arial" charset="0"/>
              </a:rPr>
              <a:t> surface roughness </a:t>
            </a:r>
            <a:endParaRPr lang="en-GB" altLang="en-US" sz="1800" dirty="0" smtClean="0">
              <a:solidFill>
                <a:srgbClr val="000000"/>
              </a:solidFill>
              <a:latin typeface="Arial" charset="0"/>
            </a:endParaRP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GB" alt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altLang="en-US" sz="1800" dirty="0" smtClean="0">
                <a:solidFill>
                  <a:srgbClr val="000000"/>
                </a:solidFill>
                <a:latin typeface="Arial" charset="0"/>
              </a:rPr>
              <a:t>scattering from charged impurities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GB" altLang="en-US" sz="1800" dirty="0">
                <a:solidFill>
                  <a:srgbClr val="000000"/>
                </a:solidFill>
                <a:latin typeface="Arial" charset="0"/>
              </a:rPr>
              <a:t> </a:t>
            </a:r>
            <a:r>
              <a:rPr lang="en-GB" altLang="en-US" sz="1800" dirty="0" smtClean="0">
                <a:solidFill>
                  <a:srgbClr val="000000"/>
                </a:solidFill>
                <a:latin typeface="Arial" charset="0"/>
              </a:rPr>
              <a:t>disorder from charged impurities</a:t>
            </a:r>
            <a:endParaRPr lang="en-GB" altLang="en-US" sz="1800" dirty="0">
              <a:solidFill>
                <a:srgbClr val="000000"/>
              </a:solidFill>
              <a:latin typeface="Arial" charset="0"/>
            </a:endParaRPr>
          </a:p>
        </p:txBody>
      </p:sp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461210" y="6550025"/>
            <a:ext cx="2870200" cy="307975"/>
          </a:xfrm>
          <a:prstGeom prst="rect">
            <a:avLst/>
          </a:prstGeom>
          <a:noFill/>
          <a:ln>
            <a:noFill/>
          </a:ln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>
                <a:solidFill>
                  <a:srgbClr val="000000"/>
                </a:solidFill>
                <a:latin typeface="Arial" charset="0"/>
              </a:rPr>
              <a:t>Martin,  et al, Nature Phys. </a:t>
            </a:r>
            <a:r>
              <a:rPr lang="en-US" altLang="en-US" sz="1400" dirty="0">
                <a:solidFill>
                  <a:srgbClr val="000000"/>
                </a:solidFill>
                <a:latin typeface="Arial" charset="0"/>
              </a:rPr>
              <a:t>(2008)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4235116" y="4411579"/>
            <a:ext cx="248362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Graphene </a:t>
            </a:r>
            <a:r>
              <a:rPr lang="en-US" sz="2400" smtClean="0"/>
              <a:t>on SiO</a:t>
            </a:r>
            <a:r>
              <a:rPr lang="en-US" sz="2400" baseline="-25000" smtClean="0"/>
              <a:t>2</a:t>
            </a:r>
            <a:r>
              <a:rPr lang="en-US" sz="2400" smtClean="0"/>
              <a:t>: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712110579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3121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altLang="en-US" sz="2800" smtClean="0">
                <a:solidFill>
                  <a:schemeClr val="tx2">
                    <a:lumMod val="60000"/>
                    <a:lumOff val="40000"/>
                  </a:schemeClr>
                </a:solidFill>
                <a:ea typeface="ＭＳ Ｐゴシック" charset="-128"/>
              </a:rPr>
              <a:t>Using Magnetic Focusing to Study Refraction</a:t>
            </a:r>
            <a:endParaRPr lang="en-US" altLang="en-US" sz="2800">
              <a:solidFill>
                <a:schemeClr val="tx2">
                  <a:lumMod val="60000"/>
                  <a:lumOff val="40000"/>
                </a:schemeClr>
              </a:solidFill>
              <a:ea typeface="ＭＳ Ｐゴシック" charset="-128"/>
            </a:endParaRPr>
          </a:p>
        </p:txBody>
      </p:sp>
      <p:pic>
        <p:nvPicPr>
          <p:cNvPr id="133122" name="Picture 4" descr="Figure1v12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72150" y="966788"/>
            <a:ext cx="2944813" cy="56880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24" name="Picture 10" descr="Figure1v12.pdf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737" y="4641851"/>
            <a:ext cx="53340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208547" y="6481011"/>
            <a:ext cx="456541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Chen</a:t>
            </a:r>
            <a:r>
              <a:rPr lang="is-IS" dirty="0" smtClean="0"/>
              <a:t>… JH, A. Ghosh, C. Dean, </a:t>
            </a:r>
            <a:r>
              <a:rPr lang="is-IS" i="1" dirty="0" smtClean="0"/>
              <a:t>Science</a:t>
            </a:r>
            <a:r>
              <a:rPr lang="is-IS" dirty="0" smtClean="0"/>
              <a:t> (2017)</a:t>
            </a:r>
            <a:endParaRPr lang="en-US" dirty="0"/>
          </a:p>
        </p:txBody>
      </p:sp>
      <p:pic>
        <p:nvPicPr>
          <p:cNvPr id="7" name="Picture 3" descr="Figure1v12.pdf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2288" y="674680"/>
            <a:ext cx="4464050" cy="406718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4145" name="Title 1"/>
          <p:cNvSpPr>
            <a:spLocks noGrp="1"/>
          </p:cNvSpPr>
          <p:nvPr>
            <p:ph type="title"/>
          </p:nvPr>
        </p:nvSpPr>
        <p:spPr>
          <a:xfrm>
            <a:off x="440267" y="0"/>
            <a:ext cx="8229600" cy="663575"/>
          </a:xfrm>
        </p:spPr>
        <p:txBody>
          <a:bodyPr/>
          <a:lstStyle/>
          <a:p>
            <a:r>
              <a:rPr lang="en-US" altLang="en-US">
                <a:solidFill>
                  <a:schemeClr val="tx2">
                    <a:lumMod val="60000"/>
                    <a:lumOff val="40000"/>
                  </a:schemeClr>
                </a:solidFill>
                <a:ea typeface="ＭＳ Ｐゴシック" charset="-128"/>
              </a:rPr>
              <a:t>Negative refraction in p-n junctions</a:t>
            </a:r>
          </a:p>
        </p:txBody>
      </p:sp>
      <p:pic>
        <p:nvPicPr>
          <p:cNvPr id="134147" name="Picture 7" descr="Figure3v8.pdf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r="60683" b="49182"/>
          <a:stretch>
            <a:fillRect/>
          </a:stretch>
        </p:blipFill>
        <p:spPr bwMode="auto">
          <a:xfrm>
            <a:off x="2923133" y="864754"/>
            <a:ext cx="3131303" cy="289092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4148" name="Picture 8" descr="Figure3v8.pd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39001" t="5412" r="-159" b="48131"/>
          <a:stretch>
            <a:fillRect/>
          </a:stretch>
        </p:blipFill>
        <p:spPr bwMode="auto">
          <a:xfrm>
            <a:off x="635752" y="3781323"/>
            <a:ext cx="5668066" cy="30766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6392050" y="4306852"/>
            <a:ext cx="2557986" cy="1754326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dirty="0" smtClean="0"/>
              <a:t>Simple geometric model fits shape of focusing peaks</a:t>
            </a:r>
          </a:p>
          <a:p>
            <a:pPr marL="285750" indent="-285750">
              <a:buFont typeface="Arial" charset="0"/>
              <a:buChar char="•"/>
            </a:pPr>
            <a:endParaRPr lang="en-US" dirty="0"/>
          </a:p>
          <a:p>
            <a:pPr marL="285750" indent="-285750">
              <a:buFont typeface="Arial" charset="0"/>
              <a:buChar char="•"/>
            </a:pPr>
            <a:r>
              <a:rPr lang="en-US" dirty="0" smtClean="0"/>
              <a:t>Positive and negative Snell’s law confirmed</a:t>
            </a:r>
            <a:endParaRPr lang="en-US" dirty="0"/>
          </a:p>
        </p:txBody>
      </p:sp>
      <p:sp>
        <p:nvSpPr>
          <p:cNvPr id="3" name="TextBox 2"/>
          <p:cNvSpPr txBox="1"/>
          <p:nvPr/>
        </p:nvSpPr>
        <p:spPr>
          <a:xfrm>
            <a:off x="9387973" y="992605"/>
            <a:ext cx="1384610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/>
              <a:t>Experiment</a:t>
            </a:r>
            <a:endParaRPr lang="en-US" sz="2000"/>
          </a:p>
        </p:txBody>
      </p:sp>
      <p:pic>
        <p:nvPicPr>
          <p:cNvPr id="10" name="Picture 4" descr="Figure1v1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66955"/>
          <a:stretch/>
        </p:blipFill>
        <p:spPr bwMode="auto">
          <a:xfrm>
            <a:off x="6400800" y="1447800"/>
            <a:ext cx="2743200" cy="175091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Figure1v12.pdf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32794" b="35947"/>
          <a:stretch/>
        </p:blipFill>
        <p:spPr bwMode="auto">
          <a:xfrm>
            <a:off x="190500" y="1435100"/>
            <a:ext cx="2730500" cy="16486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2" name="Straight Arrow Connector 11"/>
          <p:cNvCxnSpPr/>
          <p:nvPr/>
        </p:nvCxnSpPr>
        <p:spPr>
          <a:xfrm flipH="1">
            <a:off x="1842655" y="2580409"/>
            <a:ext cx="2292927" cy="1839191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/>
          <p:nvPr/>
        </p:nvCxnSpPr>
        <p:spPr>
          <a:xfrm flipH="1">
            <a:off x="6556664" y="2732809"/>
            <a:ext cx="723900" cy="2667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4" name="Straight Arrow Connector 13"/>
          <p:cNvCxnSpPr/>
          <p:nvPr/>
        </p:nvCxnSpPr>
        <p:spPr>
          <a:xfrm flipH="1">
            <a:off x="3158836" y="2608118"/>
            <a:ext cx="2195947" cy="1714500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77342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3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543"/>
          <a:stretch/>
        </p:blipFill>
        <p:spPr bwMode="auto">
          <a:xfrm>
            <a:off x="430559" y="1074821"/>
            <a:ext cx="4004708" cy="19250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8" name="AutoShape 2"/>
          <p:cNvSpPr>
            <a:spLocks noChangeArrowheads="1"/>
          </p:cNvSpPr>
          <p:nvPr/>
        </p:nvSpPr>
        <p:spPr bwMode="auto">
          <a:xfrm>
            <a:off x="0" y="-11113"/>
            <a:ext cx="9144000" cy="654051"/>
          </a:xfrm>
          <a:prstGeom prst="roundRect">
            <a:avLst>
              <a:gd name="adj" fmla="val 218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lIns="81639" tIns="40820" rIns="81639" bIns="40820" anchor="ctr" anchorCtr="1"/>
          <a:lstStyle>
            <a:lvl1pPr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en-US" altLang="en-US" sz="2800" dirty="0" smtClean="0">
                <a:solidFill>
                  <a:srgbClr val="0070C0"/>
                </a:solidFill>
              </a:rPr>
              <a:t>Exciton Condensation in Bilayer Graphene </a:t>
            </a:r>
            <a:r>
              <a:rPr lang="en-US" altLang="en-US" sz="2800" dirty="0" err="1" smtClean="0">
                <a:solidFill>
                  <a:srgbClr val="0070C0"/>
                </a:solidFill>
              </a:rPr>
              <a:t>Superlattices</a:t>
            </a:r>
            <a:endParaRPr lang="en-US" altLang="en-US" sz="2800" dirty="0">
              <a:solidFill>
                <a:srgbClr val="0070C0"/>
              </a:solidFill>
            </a:endParaRPr>
          </a:p>
        </p:txBody>
      </p:sp>
      <p:sp>
        <p:nvSpPr>
          <p:cNvPr id="9" name="TextBox 3"/>
          <p:cNvSpPr txBox="1">
            <a:spLocks noChangeArrowheads="1"/>
          </p:cNvSpPr>
          <p:nvPr/>
        </p:nvSpPr>
        <p:spPr bwMode="auto">
          <a:xfrm>
            <a:off x="3530600" y="6519863"/>
            <a:ext cx="5613400" cy="33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400">
                <a:solidFill>
                  <a:schemeClr val="tx1"/>
                </a:solidFill>
                <a:latin typeface="Arial" charset="0"/>
                <a:ea typeface="ＭＳ Ｐゴシック" charset="-128"/>
              </a:defRPr>
            </a:lvl9pPr>
          </a:lstStyle>
          <a:p>
            <a:pPr defTabSz="914400" eaLnBrk="1" hangingPunct="1">
              <a:spcBef>
                <a:spcPct val="0"/>
              </a:spcBef>
              <a:buFontTx/>
              <a:buNone/>
            </a:pPr>
            <a:r>
              <a:rPr lang="en-US" altLang="en-US" sz="1600" dirty="0"/>
              <a:t>J. Li, JH, C. Dean, under review (</a:t>
            </a:r>
            <a:r>
              <a:rPr lang="en-US" altLang="en-US" sz="1600" dirty="0" smtClean="0"/>
              <a:t>Nature). </a:t>
            </a:r>
            <a:r>
              <a:rPr lang="en-US" altLang="en-US" sz="1600" dirty="0"/>
              <a:t>Also P. Kim group</a:t>
            </a:r>
          </a:p>
        </p:txBody>
      </p:sp>
      <p:pic>
        <p:nvPicPr>
          <p:cNvPr id="14" name="Picture 3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78" r="15063" b="50590"/>
          <a:stretch/>
        </p:blipFill>
        <p:spPr bwMode="auto">
          <a:xfrm>
            <a:off x="780548" y="3320716"/>
            <a:ext cx="2620041" cy="319237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45768" y="2721986"/>
            <a:ext cx="2614864" cy="20741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sp>
        <p:nvSpPr>
          <p:cNvPr id="16" name="Rectangle 6"/>
          <p:cNvSpPr txBox="1">
            <a:spLocks noChangeArrowheads="1"/>
          </p:cNvSpPr>
          <p:nvPr/>
        </p:nvSpPr>
        <p:spPr bwMode="auto">
          <a:xfrm>
            <a:off x="3953962" y="3242676"/>
            <a:ext cx="27003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en-US" sz="2000" smtClean="0">
                <a:latin typeface="+mn-lt"/>
              </a:rPr>
              <a:t>Counterflow</a:t>
            </a:r>
            <a:endParaRPr lang="de-DE" altLang="en-US" sz="2000" dirty="0">
              <a:latin typeface="+mn-lt"/>
            </a:endParaRPr>
          </a:p>
        </p:txBody>
      </p:sp>
      <p:pic>
        <p:nvPicPr>
          <p:cNvPr id="1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68302" y="4204181"/>
            <a:ext cx="3049003" cy="214088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blipFill dpi="0" rotWithShape="0">
                  <a:blip/>
                  <a:srcRect/>
                  <a:stretch>
                    <a:fillRect/>
                  </a:stretch>
                </a:blipFill>
              </a14:hiddenFill>
            </a:ext>
            <a:ext uri="{91240B29-F687-4F45-9708-019B960494DF}">
              <a14:hiddenLine xmlns:a14="http://schemas.microsoft.com/office/drawing/2010/main" w="9525" cap="flat">
                <a:solidFill>
                  <a:srgbClr val="000000"/>
                </a:solidFill>
                <a:round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rgbClr val="000000">
                      <a:alpha val="74998"/>
                    </a:srgbClr>
                  </a:outerShdw>
                </a:effectLst>
              </a14:hiddenEffects>
            </a:ext>
          </a:extLst>
        </p:spPr>
      </p:pic>
      <p:cxnSp>
        <p:nvCxnSpPr>
          <p:cNvPr id="5" name="Straight Arrow Connector 4"/>
          <p:cNvCxnSpPr/>
          <p:nvPr/>
        </p:nvCxnSpPr>
        <p:spPr>
          <a:xfrm flipV="1">
            <a:off x="8728658" y="4281986"/>
            <a:ext cx="0" cy="850231"/>
          </a:xfrm>
          <a:prstGeom prst="straightConnector1">
            <a:avLst/>
          </a:prstGeom>
          <a:ln w="44450"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6" name="TextBox 5"/>
          <p:cNvSpPr txBox="1"/>
          <p:nvPr/>
        </p:nvSpPr>
        <p:spPr>
          <a:xfrm>
            <a:off x="8052885" y="4412580"/>
            <a:ext cx="407484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3200" dirty="0" smtClean="0">
                <a:solidFill>
                  <a:srgbClr val="FF0000"/>
                </a:solidFill>
              </a:rPr>
              <a:t>B</a:t>
            </a:r>
            <a:endParaRPr lang="en-US" sz="3200" dirty="0">
              <a:solidFill>
                <a:srgbClr val="FF0000"/>
              </a:solidFill>
            </a:endParaRPr>
          </a:p>
        </p:txBody>
      </p:sp>
      <p:sp>
        <p:nvSpPr>
          <p:cNvPr id="18" name="Rectangle 6"/>
          <p:cNvSpPr txBox="1">
            <a:spLocks noChangeArrowheads="1"/>
          </p:cNvSpPr>
          <p:nvPr/>
        </p:nvSpPr>
        <p:spPr bwMode="auto">
          <a:xfrm>
            <a:off x="3945941" y="4823074"/>
            <a:ext cx="2700337" cy="720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41313" indent="-341313">
              <a:buFont typeface="Arial" charset="0"/>
              <a:buNone/>
              <a:tabLst>
                <a:tab pos="911225" algn="l"/>
                <a:tab pos="1825625" algn="l"/>
                <a:tab pos="2740025" algn="l"/>
                <a:tab pos="3654425" algn="l"/>
                <a:tab pos="4568825" algn="l"/>
                <a:tab pos="5483225" algn="l"/>
                <a:tab pos="6397625" algn="l"/>
                <a:tab pos="7312025" algn="l"/>
                <a:tab pos="8226425" algn="l"/>
                <a:tab pos="9140825" algn="l"/>
                <a:tab pos="10055225" algn="l"/>
              </a:tabLst>
            </a:pPr>
            <a:r>
              <a:rPr lang="de-DE" altLang="en-US" sz="2000" dirty="0" smtClean="0">
                <a:latin typeface="+mn-lt"/>
              </a:rPr>
              <a:t>Parallel Flow</a:t>
            </a:r>
            <a:endParaRPr lang="de-DE" altLang="en-US" sz="2000" dirty="0">
              <a:latin typeface="+mn-lt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01" t="79" r="11340" b="51344"/>
          <a:stretch>
            <a:fillRect/>
          </a:stretch>
        </p:blipFill>
        <p:spPr bwMode="auto">
          <a:xfrm>
            <a:off x="4400550" y="960188"/>
            <a:ext cx="4551197" cy="20572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Rectangle 5"/>
          <p:cNvSpPr txBox="1">
            <a:spLocks noChangeArrowheads="1"/>
          </p:cNvSpPr>
          <p:nvPr/>
        </p:nvSpPr>
        <p:spPr bwMode="auto">
          <a:xfrm>
            <a:off x="3968789" y="4232903"/>
            <a:ext cx="3241135" cy="6537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marL="342900" indent="-3429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1pPr>
            <a:lvl2pPr marL="742950" indent="-28575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24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2pPr>
            <a:lvl3pPr marL="11430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•"/>
              <a:defRPr sz="20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3pPr>
            <a:lvl4pPr marL="16002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–"/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4pPr>
            <a:lvl5pPr marL="2057400" indent="-228600" algn="l" defTabSz="457200" rtl="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1800" kern="1200">
                <a:solidFill>
                  <a:schemeClr val="tx1"/>
                </a:solidFill>
                <a:latin typeface="Arial" charset="0"/>
                <a:ea typeface="ＭＳ Ｐゴシック" charset="0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309605" indent="-309605">
              <a:buFont typeface="Arial" charset="0"/>
              <a:buNone/>
              <a:tabLst>
                <a:tab pos="826572" algn="l"/>
                <a:tab pos="1656024" algn="l"/>
                <a:tab pos="2485477" algn="l"/>
                <a:tab pos="3314929" algn="l"/>
                <a:tab pos="4144381" algn="l"/>
                <a:tab pos="4973833" algn="l"/>
                <a:tab pos="5803286" algn="l"/>
                <a:tab pos="6632738" algn="l"/>
                <a:tab pos="7462190" algn="l"/>
                <a:tab pos="8291642" algn="l"/>
                <a:tab pos="9121095" algn="l"/>
              </a:tabLst>
            </a:pPr>
            <a:r>
              <a:rPr lang="de-DE" altLang="en-US" sz="2358" smtClean="0">
                <a:latin typeface="+mn-lt"/>
              </a:rPr>
              <a:t>Coulomb Hall </a:t>
            </a:r>
            <a:r>
              <a:rPr lang="de-DE" altLang="en-US" sz="2358" dirty="0" err="1" smtClean="0">
                <a:latin typeface="+mn-lt"/>
              </a:rPr>
              <a:t>drag</a:t>
            </a:r>
            <a:endParaRPr lang="de-DE" altLang="en-US" sz="2358" dirty="0">
              <a:latin typeface="+mn-lt"/>
            </a:endParaRPr>
          </a:p>
        </p:txBody>
      </p:sp>
    </p:spTree>
    <p:extLst>
      <p:ext uri="{BB962C8B-B14F-4D97-AF65-F5344CB8AC3E}">
        <p14:creationId xmlns:p14="http://schemas.microsoft.com/office/powerpoint/2010/main" val="825847902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228608" y="1143001"/>
            <a:ext cx="9343806" cy="4121150"/>
          </a:xfrm>
          <a:prstGeom prst="rect">
            <a:avLst/>
          </a:prstGeom>
        </p:spPr>
      </p:pic>
      <p:sp>
        <p:nvSpPr>
          <p:cNvPr id="8193" name="Rectangle 1"/>
          <p:cNvSpPr>
            <a:spLocks noGrp="1" noChangeArrowheads="1"/>
          </p:cNvSpPr>
          <p:nvPr>
            <p:ph type="title"/>
          </p:nvPr>
        </p:nvSpPr>
        <p:spPr>
          <a:xfrm>
            <a:off x="278681" y="-63500"/>
            <a:ext cx="8228160" cy="965200"/>
          </a:xfrm>
          <a:ln/>
        </p:spPr>
        <p:txBody>
          <a:bodyPr/>
          <a:lstStyle/>
          <a:p>
            <a:pPr>
              <a:tabLst>
                <a:tab pos="0" algn="l"/>
                <a:tab pos="829452" algn="l"/>
                <a:tab pos="1658904" algn="l"/>
                <a:tab pos="2488357" algn="l"/>
                <a:tab pos="3317809" algn="l"/>
                <a:tab pos="4147261" algn="l"/>
                <a:tab pos="4976713" algn="l"/>
                <a:tab pos="5806166" algn="l"/>
                <a:tab pos="6635618" algn="l"/>
                <a:tab pos="7465070" algn="l"/>
                <a:tab pos="8294522" algn="l"/>
                <a:tab pos="9123975" algn="l"/>
              </a:tabLst>
            </a:pPr>
            <a:r>
              <a:rPr lang="de-DE" altLang="en-US" sz="2800" dirty="0" err="1" smtClean="0">
                <a:ea typeface="Arial" charset="0"/>
                <a:cs typeface="Arial" charset="0"/>
              </a:rPr>
              <a:t>Evidence</a:t>
            </a:r>
            <a:r>
              <a:rPr lang="de-DE" altLang="en-US" sz="2800" dirty="0" smtClean="0">
                <a:ea typeface="Arial" charset="0"/>
                <a:cs typeface="Arial" charset="0"/>
              </a:rPr>
              <a:t> </a:t>
            </a:r>
            <a:r>
              <a:rPr lang="de-DE" altLang="en-US" sz="2800" dirty="0" err="1" smtClean="0">
                <a:ea typeface="Arial" charset="0"/>
                <a:cs typeface="Arial" charset="0"/>
              </a:rPr>
              <a:t>for</a:t>
            </a:r>
            <a:r>
              <a:rPr lang="de-DE" altLang="en-US" sz="2800" dirty="0" smtClean="0">
                <a:ea typeface="Arial" charset="0"/>
                <a:cs typeface="Arial" charset="0"/>
              </a:rPr>
              <a:t> </a:t>
            </a:r>
            <a:r>
              <a:rPr lang="de-DE" altLang="en-US" sz="2800" dirty="0" err="1" smtClean="0">
                <a:ea typeface="Arial" charset="0"/>
                <a:cs typeface="Arial" charset="0"/>
              </a:rPr>
              <a:t>Condensate</a:t>
            </a:r>
            <a:r>
              <a:rPr lang="de-DE" altLang="en-US" sz="2800" dirty="0" smtClean="0">
                <a:ea typeface="Arial" charset="0"/>
                <a:cs typeface="Arial" charset="0"/>
              </a:rPr>
              <a:t> </a:t>
            </a:r>
            <a:r>
              <a:rPr lang="de-DE" altLang="en-US" sz="2800" dirty="0" err="1" smtClean="0">
                <a:ea typeface="Arial" charset="0"/>
                <a:cs typeface="Arial" charset="0"/>
              </a:rPr>
              <a:t>phase</a:t>
            </a:r>
            <a:r>
              <a:rPr lang="de-DE" altLang="en-US" sz="2800" dirty="0" smtClean="0">
                <a:ea typeface="Arial" charset="0"/>
                <a:cs typeface="Arial" charset="0"/>
              </a:rPr>
              <a:t> at </a:t>
            </a:r>
            <a:r>
              <a:rPr lang="en-US" altLang="en-US" sz="2800" b="1" dirty="0" smtClean="0">
                <a:ea typeface="Arial" charset="0"/>
                <a:cs typeface="Arial" charset="0"/>
              </a:rPr>
              <a:t>𝜈</a:t>
            </a:r>
            <a:r>
              <a:rPr lang="en-US" altLang="en-US" sz="2800" baseline="-25000" dirty="0" smtClean="0">
                <a:ea typeface="Arial" charset="0"/>
                <a:cs typeface="Arial" charset="0"/>
              </a:rPr>
              <a:t>tot</a:t>
            </a:r>
            <a:r>
              <a:rPr lang="en-US" altLang="en-US" sz="2800" dirty="0" smtClean="0">
                <a:ea typeface="Arial" charset="0"/>
                <a:cs typeface="Arial" charset="0"/>
              </a:rPr>
              <a:t> = 1</a:t>
            </a:r>
            <a:endParaRPr lang="de-DE" altLang="en-US" sz="2800" dirty="0">
              <a:ea typeface="Arial" charset="0"/>
              <a:cs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927100" y="5295900"/>
            <a:ext cx="3111500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At </a:t>
            </a:r>
            <a:r>
              <a:rPr lang="en-US" sz="2000" i="1" dirty="0" err="1" smtClean="0"/>
              <a:t>v</a:t>
            </a:r>
            <a:r>
              <a:rPr lang="en-US" sz="2000" baseline="-25000" dirty="0" err="1" smtClean="0"/>
              <a:t>T</a:t>
            </a:r>
            <a:r>
              <a:rPr lang="en-US" sz="2000" dirty="0" smtClean="0"/>
              <a:t> = 1, drive and drag layer both show quantized Hall resistance</a:t>
            </a:r>
            <a:endParaRPr lang="en-US" sz="2000" dirty="0"/>
          </a:p>
        </p:txBody>
      </p:sp>
      <p:cxnSp>
        <p:nvCxnSpPr>
          <p:cNvPr id="4" name="Straight Arrow Connector 3"/>
          <p:cNvCxnSpPr/>
          <p:nvPr/>
        </p:nvCxnSpPr>
        <p:spPr>
          <a:xfrm flipH="1" flipV="1">
            <a:off x="954088" y="2559050"/>
            <a:ext cx="488950" cy="2770188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8" name="TextBox 7"/>
          <p:cNvSpPr txBox="1"/>
          <p:nvPr/>
        </p:nvSpPr>
        <p:spPr>
          <a:xfrm>
            <a:off x="4876800" y="5334000"/>
            <a:ext cx="311150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</a:t>
            </a:r>
            <a:r>
              <a:rPr lang="en-US" sz="2000" dirty="0" err="1" smtClean="0"/>
              <a:t>counterflow</a:t>
            </a:r>
            <a:r>
              <a:rPr lang="en-US" sz="2000" dirty="0" smtClean="0"/>
              <a:t> geometry, Hall drag = 0 at </a:t>
            </a:r>
            <a:r>
              <a:rPr lang="en-US" sz="2000" i="1" dirty="0" err="1"/>
              <a:t>v</a:t>
            </a:r>
            <a:r>
              <a:rPr lang="en-US" sz="2000" baseline="-25000" dirty="0" err="1"/>
              <a:t>T</a:t>
            </a:r>
            <a:r>
              <a:rPr lang="en-US" sz="2000" dirty="0"/>
              <a:t> = 1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H="1" flipV="1">
            <a:off x="5549900" y="4572000"/>
            <a:ext cx="63500" cy="749300"/>
          </a:xfrm>
          <a:prstGeom prst="straightConnector1">
            <a:avLst/>
          </a:prstGeom>
          <a:ln>
            <a:solidFill>
              <a:schemeClr val="tx1"/>
            </a:solidFill>
            <a:tailEnd type="triangle" w="lg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682894680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0" y="-11113"/>
            <a:ext cx="9144000" cy="654051"/>
          </a:xfrm>
          <a:prstGeom prst="roundRect">
            <a:avLst>
              <a:gd name="adj" fmla="val 218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lIns="81639" tIns="40820" rIns="81639" bIns="40820" anchor="ctr" anchorCtr="1"/>
          <a:lstStyle>
            <a:lvl1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rgbClr val="0070C0"/>
                </a:solidFill>
                <a:latin typeface="Arial" charset="0"/>
              </a:rPr>
              <a:t>New Control of Graphene Devices</a:t>
            </a:r>
            <a:endParaRPr lang="en-US" altLang="en-US" sz="3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2318329" y="2301394"/>
            <a:ext cx="449347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Artificial </a:t>
            </a:r>
            <a:r>
              <a:rPr lang="en-US" sz="3200" dirty="0" err="1" smtClean="0"/>
              <a:t>Superlattices</a:t>
            </a:r>
            <a:endParaRPr lang="en-US" sz="3200" dirty="0" smtClean="0"/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Gate-defined structures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Interlayer Rotation</a:t>
            </a:r>
          </a:p>
        </p:txBody>
      </p:sp>
    </p:spTree>
    <p:extLst>
      <p:ext uri="{BB962C8B-B14F-4D97-AF65-F5344CB8AC3E}">
        <p14:creationId xmlns:p14="http://schemas.microsoft.com/office/powerpoint/2010/main" val="696892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9485" y="3643347"/>
            <a:ext cx="3235259" cy="2262155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226489" y="6048376"/>
            <a:ext cx="331681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Triangular lattice of holes in SiO</a:t>
            </a:r>
            <a:r>
              <a:rPr lang="en-US" baseline="-25000" dirty="0" smtClean="0"/>
              <a:t>2</a:t>
            </a:r>
            <a:r>
              <a:rPr lang="en-US" dirty="0" smtClean="0"/>
              <a:t>, 40nm periodicity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2575" y="1271588"/>
            <a:ext cx="2784771" cy="2073189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67229" y="1214438"/>
            <a:ext cx="4514515" cy="2236233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1218" y="3521394"/>
            <a:ext cx="4279858" cy="3208019"/>
          </a:xfrm>
          <a:prstGeom prst="rect">
            <a:avLst/>
          </a:prstGeom>
        </p:spPr>
      </p:pic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0" y="-11113"/>
            <a:ext cx="9144000" cy="654051"/>
          </a:xfrm>
          <a:prstGeom prst="roundRect">
            <a:avLst>
              <a:gd name="adj" fmla="val 218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lIns="81639" tIns="40820" rIns="81639" bIns="40820" anchor="ctr" anchorCtr="1"/>
          <a:lstStyle>
            <a:lvl1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rgbClr val="0070C0"/>
                </a:solidFill>
                <a:latin typeface="Arial" charset="0"/>
              </a:rPr>
              <a:t>Artificial </a:t>
            </a:r>
            <a:r>
              <a:rPr lang="en-US" altLang="en-US" sz="3200" dirty="0" err="1" smtClean="0">
                <a:solidFill>
                  <a:srgbClr val="0070C0"/>
                </a:solidFill>
                <a:latin typeface="Arial" charset="0"/>
              </a:rPr>
              <a:t>Superlattices</a:t>
            </a:r>
            <a:endParaRPr lang="en-US" altLang="en-US" sz="3200" dirty="0">
              <a:solidFill>
                <a:srgbClr val="0070C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25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1"/>
          <p:cNvSpPr txBox="1">
            <a:spLocks noChangeArrowheads="1"/>
          </p:cNvSpPr>
          <p:nvPr/>
        </p:nvSpPr>
        <p:spPr bwMode="auto">
          <a:xfrm>
            <a:off x="278681" y="-63500"/>
            <a:ext cx="8228160" cy="965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xmlns="" val="1"/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 kern="1200">
                <a:solidFill>
                  <a:srgbClr val="0000FF"/>
                </a:solidFill>
                <a:latin typeface="Arial" charset="0"/>
                <a:ea typeface="ＭＳ Ｐゴシック" charset="0"/>
                <a:cs typeface="+mj-cs"/>
              </a:defRPr>
            </a:lvl1pPr>
            <a:lvl2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Arial" charset="0"/>
                <a:ea typeface="ＭＳ Ｐゴシック" charset="0"/>
              </a:defRPr>
            </a:lvl2pPr>
            <a:lvl3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Arial" charset="0"/>
                <a:ea typeface="ＭＳ Ｐゴシック" charset="0"/>
              </a:defRPr>
            </a:lvl3pPr>
            <a:lvl4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Arial" charset="0"/>
                <a:ea typeface="ＭＳ Ｐゴシック" charset="0"/>
              </a:defRPr>
            </a:lvl4pPr>
            <a:lvl5pPr algn="ctr" defTabSz="457200" rtl="0" eaLnBrk="0" fontAlgn="base" hangingPunct="0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Arial" charset="0"/>
                <a:ea typeface="ＭＳ Ｐゴシック" charset="0"/>
              </a:defRPr>
            </a:lvl5pPr>
            <a:lvl6pPr marL="4572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Arial" charset="0"/>
              </a:defRPr>
            </a:lvl6pPr>
            <a:lvl7pPr marL="9144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Arial" charset="0"/>
              </a:defRPr>
            </a:lvl7pPr>
            <a:lvl8pPr marL="13716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Arial" charset="0"/>
              </a:defRPr>
            </a:lvl8pPr>
            <a:lvl9pPr marL="1828800" algn="ctr" defTabSz="457200" rtl="0" fontAlgn="base">
              <a:spcBef>
                <a:spcPct val="0"/>
              </a:spcBef>
              <a:spcAft>
                <a:spcPct val="0"/>
              </a:spcAft>
              <a:defRPr sz="3200">
                <a:solidFill>
                  <a:srgbClr val="0000FF"/>
                </a:solidFill>
                <a:latin typeface="Arial" charset="0"/>
              </a:defRPr>
            </a:lvl9pPr>
          </a:lstStyle>
          <a:p>
            <a:pPr>
              <a:tabLst>
                <a:tab pos="0" algn="l"/>
                <a:tab pos="829452" algn="l"/>
                <a:tab pos="1658904" algn="l"/>
                <a:tab pos="2488357" algn="l"/>
                <a:tab pos="3317809" algn="l"/>
                <a:tab pos="4147261" algn="l"/>
                <a:tab pos="4976713" algn="l"/>
                <a:tab pos="5806166" algn="l"/>
                <a:tab pos="6635618" algn="l"/>
                <a:tab pos="7465070" algn="l"/>
                <a:tab pos="8294522" algn="l"/>
                <a:tab pos="9123975" algn="l"/>
              </a:tabLst>
            </a:pPr>
            <a:r>
              <a:rPr lang="de-DE" altLang="en-US" sz="2800" dirty="0" err="1" smtClean="0">
                <a:ea typeface="Arial" charset="0"/>
                <a:cs typeface="Arial" charset="0"/>
              </a:rPr>
              <a:t>How</a:t>
            </a:r>
            <a:r>
              <a:rPr lang="de-DE" altLang="en-US" sz="2800" dirty="0" smtClean="0">
                <a:ea typeface="Arial" charset="0"/>
                <a:cs typeface="Arial" charset="0"/>
              </a:rPr>
              <a:t> </a:t>
            </a:r>
            <a:r>
              <a:rPr lang="de-DE" altLang="en-US" sz="2800" dirty="0" err="1" smtClean="0">
                <a:ea typeface="Arial" charset="0"/>
                <a:cs typeface="Arial" charset="0"/>
              </a:rPr>
              <a:t>can</a:t>
            </a:r>
            <a:r>
              <a:rPr lang="de-DE" altLang="en-US" sz="2800" dirty="0" smtClean="0">
                <a:ea typeface="Arial" charset="0"/>
                <a:cs typeface="Arial" charset="0"/>
              </a:rPr>
              <a:t> </a:t>
            </a:r>
            <a:r>
              <a:rPr lang="de-DE" altLang="en-US" sz="2800" dirty="0" err="1" smtClean="0">
                <a:ea typeface="Arial" charset="0"/>
                <a:cs typeface="Arial" charset="0"/>
              </a:rPr>
              <a:t>we</a:t>
            </a:r>
            <a:r>
              <a:rPr lang="de-DE" altLang="en-US" sz="2800" dirty="0" smtClean="0">
                <a:ea typeface="Arial" charset="0"/>
                <a:cs typeface="Arial" charset="0"/>
              </a:rPr>
              <a:t> </a:t>
            </a:r>
            <a:r>
              <a:rPr lang="de-DE" altLang="en-US" sz="2800" dirty="0" err="1" smtClean="0">
                <a:ea typeface="Arial" charset="0"/>
                <a:cs typeface="Arial" charset="0"/>
              </a:rPr>
              <a:t>make</a:t>
            </a:r>
            <a:r>
              <a:rPr lang="de-DE" altLang="en-US" sz="2800" dirty="0" smtClean="0">
                <a:ea typeface="Arial" charset="0"/>
                <a:cs typeface="Arial" charset="0"/>
              </a:rPr>
              <a:t> graphene </a:t>
            </a:r>
            <a:r>
              <a:rPr lang="de-DE" altLang="en-US" sz="2800" dirty="0" err="1" smtClean="0">
                <a:ea typeface="Arial" charset="0"/>
                <a:cs typeface="Arial" charset="0"/>
              </a:rPr>
              <a:t>even</a:t>
            </a:r>
            <a:r>
              <a:rPr lang="de-DE" altLang="en-US" sz="2800" dirty="0" smtClean="0">
                <a:ea typeface="Arial" charset="0"/>
                <a:cs typeface="Arial" charset="0"/>
              </a:rPr>
              <a:t> </a:t>
            </a:r>
            <a:r>
              <a:rPr lang="de-DE" altLang="en-US" sz="2800" dirty="0" err="1" smtClean="0">
                <a:ea typeface="Arial" charset="0"/>
                <a:cs typeface="Arial" charset="0"/>
              </a:rPr>
              <a:t>better</a:t>
            </a:r>
            <a:r>
              <a:rPr lang="de-DE" altLang="en-US" sz="2800" dirty="0" smtClean="0">
                <a:ea typeface="Arial" charset="0"/>
                <a:cs typeface="Arial" charset="0"/>
              </a:rPr>
              <a:t>?</a:t>
            </a:r>
            <a:endParaRPr lang="de-DE" altLang="en-US" sz="2800" dirty="0">
              <a:ea typeface="Arial" charset="0"/>
              <a:cs typeface="Arial" charset="0"/>
            </a:endParaRP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 rotWithShape="1">
          <a:blip r:embed="rId3" cstate="screen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9543"/>
          <a:stretch/>
        </p:blipFill>
        <p:spPr>
          <a:xfrm>
            <a:off x="294216" y="1393825"/>
            <a:ext cx="8320700" cy="2929466"/>
          </a:xfrm>
          <a:prstGeom prst="rect">
            <a:avLst/>
          </a:prstGeom>
        </p:spPr>
      </p:pic>
      <p:sp>
        <p:nvSpPr>
          <p:cNvPr id="10" name="Rectangle 9"/>
          <p:cNvSpPr/>
          <p:nvPr/>
        </p:nvSpPr>
        <p:spPr>
          <a:xfrm>
            <a:off x="355600" y="1168400"/>
            <a:ext cx="711200" cy="711200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TextBox 10"/>
          <p:cNvSpPr txBox="1"/>
          <p:nvPr/>
        </p:nvSpPr>
        <p:spPr>
          <a:xfrm>
            <a:off x="236946" y="4684184"/>
            <a:ext cx="8907054" cy="156966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Use graphite as top / bottom gates: better electrostatic uniformity</a:t>
            </a:r>
          </a:p>
          <a:p>
            <a:endParaRPr lang="en-US" sz="2400" dirty="0" smtClean="0"/>
          </a:p>
          <a:p>
            <a:r>
              <a:rPr lang="en-US" sz="2400" dirty="0" smtClean="0"/>
              <a:t>Use top gate to define channel region</a:t>
            </a:r>
          </a:p>
          <a:p>
            <a:r>
              <a:rPr lang="en-US" sz="2400" dirty="0" smtClean="0"/>
              <a:t>	Adjust back gate / Magnetic field to maintain insulating (</a:t>
            </a:r>
            <a:r>
              <a:rPr lang="en-US" sz="2400" i="1" dirty="0" smtClean="0"/>
              <a:t>v</a:t>
            </a:r>
            <a:r>
              <a:rPr lang="en-US" sz="2400" dirty="0" smtClean="0"/>
              <a:t>=0) state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770680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805543"/>
            <a:ext cx="8643406" cy="6052457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13035" y="2968673"/>
            <a:ext cx="274876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</a:rPr>
              <a:t>Gate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defined</a:t>
            </a:r>
            <a:r>
              <a:rPr lang="fr-FR" sz="2400" dirty="0">
                <a:solidFill>
                  <a:srgbClr val="FF0000"/>
                </a:solidFill>
              </a:rPr>
              <a:t> - </a:t>
            </a:r>
            <a:r>
              <a:rPr lang="fr-FR" sz="2400" dirty="0" err="1">
                <a:solidFill>
                  <a:srgbClr val="FF0000"/>
                </a:solidFill>
              </a:rPr>
              <a:t>metal</a:t>
            </a:r>
            <a:endParaRPr lang="fr-FR" sz="2400" dirty="0">
              <a:solidFill>
                <a:srgbClr val="FF0000"/>
              </a:solidFill>
            </a:endParaRPr>
          </a:p>
        </p:txBody>
      </p:sp>
      <p:sp>
        <p:nvSpPr>
          <p:cNvPr id="4" name="ZoneTexte 3"/>
          <p:cNvSpPr txBox="1"/>
          <p:nvPr/>
        </p:nvSpPr>
        <p:spPr>
          <a:xfrm>
            <a:off x="1937716" y="990452"/>
            <a:ext cx="1179875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rgbClr val="FF0000"/>
                </a:solidFill>
              </a:rPr>
              <a:t>Etched</a:t>
            </a:r>
            <a:endParaRPr lang="fr-FR" sz="2800" dirty="0">
              <a:solidFill>
                <a:srgbClr val="FF0000"/>
              </a:solidFill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1684707" y="4897225"/>
            <a:ext cx="307500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400" dirty="0" err="1">
                <a:solidFill>
                  <a:srgbClr val="FF0000"/>
                </a:solidFill>
              </a:rPr>
              <a:t>Gate</a:t>
            </a:r>
            <a:r>
              <a:rPr lang="fr-FR" sz="2400" dirty="0">
                <a:solidFill>
                  <a:srgbClr val="FF0000"/>
                </a:solidFill>
              </a:rPr>
              <a:t> </a:t>
            </a:r>
            <a:r>
              <a:rPr lang="fr-FR" sz="2400" dirty="0" err="1">
                <a:solidFill>
                  <a:srgbClr val="FF0000"/>
                </a:solidFill>
              </a:rPr>
              <a:t>defined</a:t>
            </a:r>
            <a:r>
              <a:rPr lang="fr-FR" sz="2400" dirty="0">
                <a:solidFill>
                  <a:srgbClr val="FF0000"/>
                </a:solidFill>
              </a:rPr>
              <a:t> - graphite</a:t>
            </a:r>
          </a:p>
        </p:txBody>
      </p:sp>
      <p:sp>
        <p:nvSpPr>
          <p:cNvPr id="6" name="ZoneTexte 5"/>
          <p:cNvSpPr txBox="1"/>
          <p:nvPr/>
        </p:nvSpPr>
        <p:spPr>
          <a:xfrm>
            <a:off x="1260071" y="43542"/>
            <a:ext cx="5589222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smtClean="0">
                <a:solidFill>
                  <a:srgbClr val="0432FF"/>
                </a:solidFill>
              </a:rPr>
              <a:t>Qualitative </a:t>
            </a:r>
            <a:r>
              <a:rPr lang="fr-FR" sz="3200" dirty="0" err="1">
                <a:solidFill>
                  <a:srgbClr val="0432FF"/>
                </a:solidFill>
              </a:rPr>
              <a:t>I</a:t>
            </a:r>
            <a:r>
              <a:rPr lang="fr-FR" sz="3200" dirty="0" err="1" smtClean="0">
                <a:solidFill>
                  <a:srgbClr val="0432FF"/>
                </a:solidFill>
              </a:rPr>
              <a:t>mprovement</a:t>
            </a:r>
            <a:r>
              <a:rPr lang="fr-FR" sz="3200" dirty="0" smtClean="0">
                <a:solidFill>
                  <a:srgbClr val="0432FF"/>
                </a:solidFill>
              </a:rPr>
              <a:t> in QHE</a:t>
            </a:r>
            <a:endParaRPr lang="fr-FR" sz="32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8891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Image 1" descr="Figure3_V0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7764" y="914401"/>
            <a:ext cx="8248717" cy="5707626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580117" y="0"/>
            <a:ext cx="8563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smtClean="0">
                <a:solidFill>
                  <a:srgbClr val="0432FF"/>
                </a:solidFill>
              </a:rPr>
              <a:t>New </a:t>
            </a:r>
            <a:r>
              <a:rPr lang="fr-FR" sz="2800" dirty="0" err="1" smtClean="0">
                <a:solidFill>
                  <a:srgbClr val="0432FF"/>
                </a:solidFill>
              </a:rPr>
              <a:t>physics</a:t>
            </a:r>
            <a:r>
              <a:rPr lang="fr-FR" sz="2800" dirty="0" smtClean="0">
                <a:solidFill>
                  <a:srgbClr val="0432FF"/>
                </a:solidFill>
              </a:rPr>
              <a:t> </a:t>
            </a:r>
            <a:r>
              <a:rPr lang="fr-FR" sz="2800" dirty="0" err="1" smtClean="0">
                <a:solidFill>
                  <a:srgbClr val="0432FF"/>
                </a:solidFill>
              </a:rPr>
              <a:t>reachable</a:t>
            </a:r>
            <a:r>
              <a:rPr lang="fr-FR" sz="2800" dirty="0" smtClean="0">
                <a:solidFill>
                  <a:srgbClr val="0432FF"/>
                </a:solidFill>
              </a:rPr>
              <a:t> </a:t>
            </a:r>
            <a:r>
              <a:rPr lang="fr-FR" sz="2800" dirty="0" err="1" smtClean="0">
                <a:solidFill>
                  <a:srgbClr val="0432FF"/>
                </a:solidFill>
              </a:rPr>
              <a:t>thanks</a:t>
            </a:r>
            <a:r>
              <a:rPr lang="fr-FR" sz="2800" dirty="0" smtClean="0">
                <a:solidFill>
                  <a:srgbClr val="0432FF"/>
                </a:solidFill>
              </a:rPr>
              <a:t> to the </a:t>
            </a:r>
            <a:r>
              <a:rPr lang="fr-FR" sz="2800" dirty="0" err="1" smtClean="0">
                <a:solidFill>
                  <a:srgbClr val="0432FF"/>
                </a:solidFill>
              </a:rPr>
              <a:t>gate</a:t>
            </a:r>
            <a:r>
              <a:rPr lang="fr-FR" sz="2800" dirty="0" smtClean="0">
                <a:solidFill>
                  <a:srgbClr val="0432FF"/>
                </a:solidFill>
              </a:rPr>
              <a:t> </a:t>
            </a:r>
            <a:r>
              <a:rPr lang="fr-FR" sz="2800" dirty="0" err="1" smtClean="0">
                <a:solidFill>
                  <a:srgbClr val="0432FF"/>
                </a:solidFill>
              </a:rPr>
              <a:t>defined</a:t>
            </a:r>
            <a:r>
              <a:rPr lang="fr-FR" sz="2800" dirty="0" smtClean="0">
                <a:solidFill>
                  <a:srgbClr val="0432FF"/>
                </a:solidFill>
              </a:rPr>
              <a:t> </a:t>
            </a:r>
            <a:r>
              <a:rPr lang="fr-FR" sz="2800" dirty="0" err="1" smtClean="0">
                <a:solidFill>
                  <a:srgbClr val="0432FF"/>
                </a:solidFill>
              </a:rPr>
              <a:t>devices</a:t>
            </a:r>
            <a:endParaRPr lang="fr-FR" sz="2800" dirty="0">
              <a:solidFill>
                <a:srgbClr val="0432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10137322" y="1170625"/>
            <a:ext cx="17674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err="1" smtClean="0"/>
              <a:t>Reentrance</a:t>
            </a:r>
            <a:r>
              <a:rPr lang="fr-FR" dirty="0" smtClean="0"/>
              <a:t> state</a:t>
            </a:r>
            <a:endParaRPr lang="fr-FR" dirty="0"/>
          </a:p>
        </p:txBody>
      </p:sp>
    </p:spTree>
    <p:extLst>
      <p:ext uri="{BB962C8B-B14F-4D97-AF65-F5344CB8AC3E}">
        <p14:creationId xmlns:p14="http://schemas.microsoft.com/office/powerpoint/2010/main" val="16446208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 2" descr="reentrance3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6927" y="874643"/>
            <a:ext cx="7104622" cy="5428375"/>
          </a:xfrm>
          <a:prstGeom prst="rect">
            <a:avLst/>
          </a:prstGeom>
        </p:spPr>
      </p:pic>
      <p:sp>
        <p:nvSpPr>
          <p:cNvPr id="4" name="ZoneTexte 3"/>
          <p:cNvSpPr txBox="1"/>
          <p:nvPr/>
        </p:nvSpPr>
        <p:spPr>
          <a:xfrm>
            <a:off x="381334" y="39757"/>
            <a:ext cx="8563883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smtClean="0">
                <a:solidFill>
                  <a:srgbClr val="0432FF"/>
                </a:solidFill>
              </a:rPr>
              <a:t>New </a:t>
            </a:r>
            <a:r>
              <a:rPr lang="fr-FR" sz="2800" dirty="0" err="1" smtClean="0">
                <a:solidFill>
                  <a:srgbClr val="0432FF"/>
                </a:solidFill>
              </a:rPr>
              <a:t>physics</a:t>
            </a:r>
            <a:r>
              <a:rPr lang="fr-FR" sz="2800" dirty="0" smtClean="0">
                <a:solidFill>
                  <a:srgbClr val="0432FF"/>
                </a:solidFill>
              </a:rPr>
              <a:t> </a:t>
            </a:r>
            <a:r>
              <a:rPr lang="fr-FR" sz="2800" dirty="0" err="1" smtClean="0">
                <a:solidFill>
                  <a:srgbClr val="0432FF"/>
                </a:solidFill>
              </a:rPr>
              <a:t>reachable</a:t>
            </a:r>
            <a:r>
              <a:rPr lang="fr-FR" sz="2800" dirty="0" smtClean="0">
                <a:solidFill>
                  <a:srgbClr val="0432FF"/>
                </a:solidFill>
              </a:rPr>
              <a:t> </a:t>
            </a:r>
            <a:r>
              <a:rPr lang="fr-FR" sz="2800" dirty="0" err="1" smtClean="0">
                <a:solidFill>
                  <a:srgbClr val="0432FF"/>
                </a:solidFill>
              </a:rPr>
              <a:t>thanks</a:t>
            </a:r>
            <a:r>
              <a:rPr lang="fr-FR" sz="2800" dirty="0" smtClean="0">
                <a:solidFill>
                  <a:srgbClr val="0432FF"/>
                </a:solidFill>
              </a:rPr>
              <a:t> to the </a:t>
            </a:r>
            <a:r>
              <a:rPr lang="fr-FR" sz="2800" dirty="0" err="1" smtClean="0">
                <a:solidFill>
                  <a:srgbClr val="0432FF"/>
                </a:solidFill>
              </a:rPr>
              <a:t>gate</a:t>
            </a:r>
            <a:r>
              <a:rPr lang="fr-FR" sz="2800" dirty="0" smtClean="0">
                <a:solidFill>
                  <a:srgbClr val="0432FF"/>
                </a:solidFill>
              </a:rPr>
              <a:t> </a:t>
            </a:r>
            <a:r>
              <a:rPr lang="fr-FR" sz="2800" dirty="0" err="1" smtClean="0">
                <a:solidFill>
                  <a:srgbClr val="0432FF"/>
                </a:solidFill>
              </a:rPr>
              <a:t>defined</a:t>
            </a:r>
            <a:r>
              <a:rPr lang="fr-FR" sz="2800" dirty="0" smtClean="0">
                <a:solidFill>
                  <a:srgbClr val="0432FF"/>
                </a:solidFill>
              </a:rPr>
              <a:t> </a:t>
            </a:r>
            <a:r>
              <a:rPr lang="fr-FR" sz="2800" dirty="0" err="1" smtClean="0">
                <a:solidFill>
                  <a:srgbClr val="0432FF"/>
                </a:solidFill>
              </a:rPr>
              <a:t>devices</a:t>
            </a:r>
            <a:endParaRPr lang="fr-FR" sz="2800" dirty="0">
              <a:solidFill>
                <a:srgbClr val="0432FF"/>
              </a:solidFill>
            </a:endParaRPr>
          </a:p>
        </p:txBody>
      </p:sp>
      <p:sp>
        <p:nvSpPr>
          <p:cNvPr id="6" name="ZoneTexte 5"/>
          <p:cNvSpPr txBox="1"/>
          <p:nvPr/>
        </p:nvSpPr>
        <p:spPr>
          <a:xfrm>
            <a:off x="2729356" y="1568190"/>
            <a:ext cx="3443635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000" dirty="0" err="1" smtClean="0">
                <a:solidFill>
                  <a:srgbClr val="0432FF"/>
                </a:solidFill>
              </a:rPr>
              <a:t>Re-entrant</a:t>
            </a:r>
            <a:r>
              <a:rPr lang="fr-FR" sz="2000" dirty="0" smtClean="0">
                <a:solidFill>
                  <a:srgbClr val="0432FF"/>
                </a:solidFill>
              </a:rPr>
              <a:t> quantum Hall states</a:t>
            </a:r>
            <a:endParaRPr lang="fr-FR" sz="2000" dirty="0">
              <a:solidFill>
                <a:srgbClr val="0432FF"/>
              </a:solidFill>
            </a:endParaRPr>
          </a:p>
        </p:txBody>
      </p:sp>
      <p:cxnSp>
        <p:nvCxnSpPr>
          <p:cNvPr id="8" name="Straight Arrow Connector 7"/>
          <p:cNvCxnSpPr/>
          <p:nvPr/>
        </p:nvCxnSpPr>
        <p:spPr>
          <a:xfrm flipH="1">
            <a:off x="3273286" y="2027582"/>
            <a:ext cx="384313" cy="1391478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Arrow Connector 9"/>
          <p:cNvCxnSpPr/>
          <p:nvPr/>
        </p:nvCxnSpPr>
        <p:spPr>
          <a:xfrm>
            <a:off x="3849756" y="2047460"/>
            <a:ext cx="271670" cy="1066801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/>
          <p:nvPr/>
        </p:nvCxnSpPr>
        <p:spPr>
          <a:xfrm>
            <a:off x="4161183" y="2027583"/>
            <a:ext cx="848139" cy="58309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>
            <a:stCxn id="6" idx="2"/>
          </p:cNvCxnSpPr>
          <p:nvPr/>
        </p:nvCxnSpPr>
        <p:spPr>
          <a:xfrm>
            <a:off x="4451174" y="1968300"/>
            <a:ext cx="1353278" cy="72535"/>
          </a:xfrm>
          <a:prstGeom prst="straightConnector1">
            <a:avLst/>
          </a:prstGeom>
          <a:ln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31532269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7" name="Text Box 1"/>
          <p:cNvSpPr txBox="1">
            <a:spLocks noChangeArrowheads="1"/>
          </p:cNvSpPr>
          <p:nvPr/>
        </p:nvSpPr>
        <p:spPr bwMode="auto">
          <a:xfrm>
            <a:off x="-1588" y="198438"/>
            <a:ext cx="918051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>
              <a:solidFill>
                <a:srgbClr val="000000"/>
              </a:solidFill>
              <a:latin typeface="Arial" charset="0"/>
            </a:endParaRPr>
          </a:p>
        </p:txBody>
      </p:sp>
      <p:pic>
        <p:nvPicPr>
          <p:cNvPr id="2457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08063" y="1093788"/>
            <a:ext cx="3030537" cy="26304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</p:pic>
      <p:sp>
        <p:nvSpPr>
          <p:cNvPr id="24579" name="Text Box 3"/>
          <p:cNvSpPr txBox="1">
            <a:spLocks noChangeArrowheads="1"/>
          </p:cNvSpPr>
          <p:nvPr/>
        </p:nvSpPr>
        <p:spPr bwMode="auto">
          <a:xfrm>
            <a:off x="1346200" y="3678238"/>
            <a:ext cx="2208213" cy="3635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b="1">
                <a:solidFill>
                  <a:srgbClr val="000000"/>
                </a:solidFill>
                <a:latin typeface="Arial" charset="0"/>
              </a:rPr>
              <a:t>Boron Nitride</a:t>
            </a:r>
          </a:p>
        </p:txBody>
      </p:sp>
      <p:graphicFrame>
        <p:nvGraphicFramePr>
          <p:cNvPr id="6150" name="Group 6"/>
          <p:cNvGraphicFramePr>
            <a:graphicFrameLocks noGrp="1"/>
          </p:cNvGraphicFramePr>
          <p:nvPr/>
        </p:nvGraphicFramePr>
        <p:xfrm>
          <a:off x="1143000" y="4924425"/>
          <a:ext cx="7021513" cy="1173163"/>
        </p:xfrm>
        <a:graphic>
          <a:graphicData uri="http://schemas.openxmlformats.org/drawingml/2006/table">
            <a:tbl>
              <a:tblPr/>
              <a:tblGrid>
                <a:gridCol w="844550"/>
                <a:gridCol w="1347788"/>
                <a:gridCol w="2114550"/>
                <a:gridCol w="2714625"/>
              </a:tblGrid>
              <a:tr h="409575">
                <a:tc>
                  <a:txBody>
                    <a:bodyPr/>
                    <a:lstStyle>
                      <a:lvl1pPr>
                        <a:spcBef>
                          <a:spcPct val="20000"/>
                        </a:spcBef>
                        <a:buFont typeface="Arial" charset="0"/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>
                        <a:spcBef>
                          <a:spcPct val="20000"/>
                        </a:spcBef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572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l" defTabSz="4572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en-US" altLang="en-US" sz="1600" b="0" i="0" u="none" strike="noStrike" cap="none" normalizeH="0" baseline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charset="-128"/>
                      </a:endParaRPr>
                    </a:p>
                  </a:txBody>
                  <a:tcPr marL="82945" marR="82945" marT="41438" marB="41438" anchor="ctr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Band Gap</a:t>
                      </a:r>
                    </a:p>
                  </a:txBody>
                  <a:tcPr marL="82945" marR="82945" marT="14389" marB="41438" anchor="ctr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Dielectric Constant</a:t>
                      </a:r>
                    </a:p>
                  </a:txBody>
                  <a:tcPr marL="82945" marR="82945" marT="14389" marB="41438" anchor="ctr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Optical Phonon Energy</a:t>
                      </a:r>
                    </a:p>
                  </a:txBody>
                  <a:tcPr marL="82945" marR="82945" marT="14389" marB="41438" anchor="ctr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458788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BN</a:t>
                      </a:r>
                    </a:p>
                  </a:txBody>
                  <a:tcPr marL="82945" marR="82945" marT="14389" marB="41438" anchor="ctr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5.8 eV</a:t>
                      </a:r>
                    </a:p>
                  </a:txBody>
                  <a:tcPr marL="82945" marR="82945" marT="14389" marB="41438" anchor="ctr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~3.5</a:t>
                      </a:r>
                    </a:p>
                  </a:txBody>
                  <a:tcPr marL="82945" marR="82945" marT="14389" marB="41438" anchor="ctr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&gt;100 meV</a:t>
                      </a:r>
                    </a:p>
                  </a:txBody>
                  <a:tcPr marL="82945" marR="82945" marT="14389" marB="41438" anchor="ctr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>
                      <a:noFill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304800"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SiO2</a:t>
                      </a:r>
                    </a:p>
                  </a:txBody>
                  <a:tcPr marL="82945" marR="82945" marT="14389" marB="41438" anchor="ctr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8.9 eV</a:t>
                      </a:r>
                    </a:p>
                  </a:txBody>
                  <a:tcPr marL="82945" marR="82945" marT="14389" marB="41438" anchor="ctr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3.9</a:t>
                      </a:r>
                    </a:p>
                  </a:txBody>
                  <a:tcPr marL="82945" marR="82945" marT="14389" marB="41438" anchor="ctr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>
                      <a:lvl1pPr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20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1pPr>
                      <a:lvl2pPr marL="742950" indent="-28575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2pPr>
                      <a:lvl3pPr marL="11430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3pPr>
                      <a:lvl4pPr marL="16002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4pPr>
                      <a:lvl5pPr marL="2057400" indent="-228600" defTabSz="449263">
                        <a:spcBef>
                          <a:spcPct val="20000"/>
                        </a:spcBef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5pPr>
                      <a:lvl6pPr marL="25146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6pPr>
                      <a:lvl7pPr marL="29718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7pPr>
                      <a:lvl8pPr marL="34290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8pPr>
                      <a:lvl9pPr marL="3886200" indent="-228600" defTabSz="449263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  <a:defRPr sz="1200">
                          <a:solidFill>
                            <a:schemeClr val="tx1"/>
                          </a:solidFill>
                          <a:latin typeface="Arial" charset="0"/>
                          <a:ea typeface="ＭＳ Ｐゴシック" charset="-128"/>
                        </a:defRPr>
                      </a:lvl9pPr>
                    </a:lstStyle>
                    <a:p>
                      <a:pPr marL="0" marR="0" lvl="0" indent="0" algn="ctr" defTabSz="449263" rtl="0" eaLnBrk="1" fontAlgn="base" latinLnBrk="0" hangingPunct="0">
                        <a:lnSpc>
                          <a:spcPct val="93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>
                          <a:srgbClr val="000000"/>
                        </a:buClr>
                        <a:buSzPct val="100000"/>
                        <a:buFont typeface="Times New Roman" charset="0"/>
                        <a:buNone/>
                        <a:tabLst>
                          <a:tab pos="723900" algn="l"/>
                          <a:tab pos="1447800" algn="l"/>
                          <a:tab pos="2171700" algn="l"/>
                          <a:tab pos="2895600" algn="l"/>
                          <a:tab pos="3619500" algn="l"/>
                          <a:tab pos="4343400" algn="l"/>
                          <a:tab pos="5067300" algn="l"/>
                          <a:tab pos="5791200" algn="l"/>
                          <a:tab pos="6515100" algn="l"/>
                          <a:tab pos="7239000" algn="l"/>
                        </a:tabLst>
                      </a:pPr>
                      <a:r>
                        <a:rPr kumimoji="0" lang="en-US" altLang="en-US" sz="1600" b="0" i="0" u="none" strike="noStrike" cap="none" normalizeH="0" baseline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latin typeface="Arial" charset="0"/>
                          <a:ea typeface="ＭＳ Ｐゴシック" charset="-128"/>
                        </a:rPr>
                        <a:t>59 meV</a:t>
                      </a:r>
                    </a:p>
                  </a:txBody>
                  <a:tcPr marL="82945" marR="82945" marT="14389" marB="41438" anchor="ctr" horzOverflow="overflow">
                    <a:lnL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>
                      <a:noFill/>
                    </a:lnT>
                    <a:lnB w="72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  <p:sp>
        <p:nvSpPr>
          <p:cNvPr id="24601" name="Text Box 50"/>
          <p:cNvSpPr txBox="1">
            <a:spLocks noChangeArrowheads="1"/>
          </p:cNvSpPr>
          <p:nvPr/>
        </p:nvSpPr>
        <p:spPr bwMode="auto">
          <a:xfrm>
            <a:off x="2895600" y="4533900"/>
            <a:ext cx="3505200" cy="3635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GB" altLang="en-US" sz="1800">
                <a:solidFill>
                  <a:srgbClr val="000000"/>
                </a:solidFill>
                <a:latin typeface="Arial" charset="0"/>
              </a:rPr>
              <a:t>Optical properties of h-BN</a:t>
            </a:r>
          </a:p>
        </p:txBody>
      </p:sp>
      <p:sp>
        <p:nvSpPr>
          <p:cNvPr id="24602" name="TextBox 10"/>
          <p:cNvSpPr txBox="1">
            <a:spLocks noChangeArrowheads="1"/>
          </p:cNvSpPr>
          <p:nvPr/>
        </p:nvSpPr>
        <p:spPr bwMode="auto">
          <a:xfrm>
            <a:off x="4572000" y="1722438"/>
            <a:ext cx="4489450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altLang="en-US" sz="2000">
                <a:solidFill>
                  <a:srgbClr val="000000"/>
                </a:solidFill>
                <a:latin typeface="Arial" charset="0"/>
              </a:rPr>
              <a:t> &lt; 2% lattice mismatch to graphene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altLang="en-US" sz="2000">
                <a:solidFill>
                  <a:srgbClr val="000000"/>
                </a:solidFill>
                <a:latin typeface="Arial" charset="0"/>
              </a:rPr>
              <a:t> atomically flat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altLang="en-US" sz="2000">
                <a:solidFill>
                  <a:srgbClr val="000000"/>
                </a:solidFill>
                <a:latin typeface="Arial" charset="0"/>
              </a:rPr>
              <a:t> chemically inert, stable to high temp.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altLang="en-US" sz="2000">
                <a:solidFill>
                  <a:srgbClr val="000000"/>
                </a:solidFill>
                <a:latin typeface="Arial" charset="0"/>
              </a:rPr>
              <a:t> no dangling bonds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US" altLang="en-US" sz="2000">
                <a:solidFill>
                  <a:srgbClr val="000000"/>
                </a:solidFill>
                <a:latin typeface="Arial" charset="0"/>
              </a:rPr>
              <a:t> good dielectric properties</a:t>
            </a:r>
          </a:p>
        </p:txBody>
      </p:sp>
      <p:sp>
        <p:nvSpPr>
          <p:cNvPr id="24603" name="AutoShape 4"/>
          <p:cNvSpPr>
            <a:spLocks noChangeArrowheads="1"/>
          </p:cNvSpPr>
          <p:nvPr/>
        </p:nvSpPr>
        <p:spPr bwMode="auto">
          <a:xfrm>
            <a:off x="0" y="0"/>
            <a:ext cx="9144000" cy="654050"/>
          </a:xfrm>
          <a:prstGeom prst="roundRect">
            <a:avLst>
              <a:gd name="adj" fmla="val 218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 anchor="ctr" anchorCtr="1"/>
          <a:lstStyle>
            <a:lvl1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70C0"/>
                </a:solidFill>
                <a:latin typeface="Arial" charset="0"/>
              </a:rPr>
              <a:t>Boron Nitride – graphene’s insulating ‘cousin’</a:t>
            </a:r>
          </a:p>
        </p:txBody>
      </p:sp>
    </p:spTree>
    <p:extLst>
      <p:ext uri="{BB962C8B-B14F-4D97-AF65-F5344CB8AC3E}">
        <p14:creationId xmlns:p14="http://schemas.microsoft.com/office/powerpoint/2010/main" val="102007502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" name="ZoneTexte 3"/>
          <p:cNvSpPr txBox="1"/>
          <p:nvPr/>
        </p:nvSpPr>
        <p:spPr>
          <a:xfrm>
            <a:off x="1945090" y="0"/>
            <a:ext cx="459016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rgbClr val="0432FF"/>
                </a:solidFill>
              </a:rPr>
              <a:t>Controlling</a:t>
            </a:r>
            <a:r>
              <a:rPr lang="fr-FR" sz="2800" dirty="0" smtClean="0">
                <a:solidFill>
                  <a:srgbClr val="0432FF"/>
                </a:solidFill>
              </a:rPr>
              <a:t> </a:t>
            </a:r>
            <a:r>
              <a:rPr lang="fr-FR" sz="2800" dirty="0" err="1" smtClean="0">
                <a:solidFill>
                  <a:srgbClr val="0432FF"/>
                </a:solidFill>
              </a:rPr>
              <a:t>Interlayer</a:t>
            </a:r>
            <a:r>
              <a:rPr lang="fr-FR" sz="2800" dirty="0" smtClean="0">
                <a:solidFill>
                  <a:srgbClr val="0432FF"/>
                </a:solidFill>
              </a:rPr>
              <a:t> Rotation</a:t>
            </a:r>
            <a:endParaRPr lang="fr-FR" sz="2800" dirty="0">
              <a:solidFill>
                <a:srgbClr val="0432FF"/>
              </a:solidFill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35559" y="3498574"/>
            <a:ext cx="5962058" cy="3359426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81437" y="980661"/>
            <a:ext cx="7159767" cy="2299804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440557" y="6211669"/>
            <a:ext cx="270344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Chari, </a:t>
            </a:r>
            <a:r>
              <a:rPr lang="en-US" dirty="0" err="1" smtClean="0"/>
              <a:t>Ribero</a:t>
            </a:r>
            <a:r>
              <a:rPr lang="en-US" dirty="0" smtClean="0"/>
              <a:t>, Dean, Shepard, Nano Lett (2016)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056243" y="3657599"/>
            <a:ext cx="3087757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Angle-dependent contact resistance between graphene and graphite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7711159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9972" y="1155032"/>
            <a:ext cx="52951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dirty="0"/>
              <a:t>BN on </a:t>
            </a:r>
            <a:r>
              <a:rPr lang="fr-FR" sz="2100" dirty="0" err="1"/>
              <a:t>graphene</a:t>
            </a:r>
            <a:r>
              <a:rPr lang="fr-FR" sz="2100" dirty="0"/>
              <a:t> (band structure manipulation)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25401" y="1866162"/>
            <a:ext cx="3096638" cy="310337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9206" y="4345933"/>
            <a:ext cx="3350871" cy="572947"/>
          </a:xfrm>
          <a:prstGeom prst="rect">
            <a:avLst/>
          </a:prstGeom>
          <a:solidFill>
            <a:srgbClr val="AE48FA"/>
          </a:solidFill>
          <a:ln>
            <a:solidFill>
              <a:srgbClr val="AE48FA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7" name="Rectangle 6"/>
          <p:cNvSpPr/>
          <p:nvPr/>
        </p:nvSpPr>
        <p:spPr>
          <a:xfrm>
            <a:off x="729206" y="3886924"/>
            <a:ext cx="3350871" cy="260430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8" name="ZoneTexte 7"/>
          <p:cNvSpPr txBox="1"/>
          <p:nvPr/>
        </p:nvSpPr>
        <p:spPr>
          <a:xfrm>
            <a:off x="4664262" y="3878242"/>
            <a:ext cx="37695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FR" smtClean="0"/>
              <a:t>BN</a:t>
            </a:r>
            <a:endParaRPr lang="fr-FR"/>
          </a:p>
        </p:txBody>
      </p:sp>
      <p:cxnSp>
        <p:nvCxnSpPr>
          <p:cNvPr id="10" name="Connecteur droit avec flèche 9"/>
          <p:cNvCxnSpPr>
            <a:stCxn id="8" idx="1"/>
            <a:endCxn id="7" idx="3"/>
          </p:cNvCxnSpPr>
          <p:nvPr/>
        </p:nvCxnSpPr>
        <p:spPr>
          <a:xfrm flipH="1" flipV="1">
            <a:off x="4080077" y="4017139"/>
            <a:ext cx="584185" cy="184269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>
            <a:stCxn id="8" idx="3"/>
          </p:cNvCxnSpPr>
          <p:nvPr/>
        </p:nvCxnSpPr>
        <p:spPr>
          <a:xfrm flipV="1">
            <a:off x="5041216" y="4016741"/>
            <a:ext cx="711844" cy="184667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4" name="Rectangle 13"/>
          <p:cNvSpPr/>
          <p:nvPr/>
        </p:nvSpPr>
        <p:spPr>
          <a:xfrm>
            <a:off x="729206" y="3826951"/>
            <a:ext cx="3350871" cy="34289"/>
          </a:xfrm>
          <a:prstGeom prst="rect">
            <a:avLst/>
          </a:prstGeom>
          <a:solidFill>
            <a:schemeClr val="bg2">
              <a:lumMod val="5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5" name="ZoneTexte 14"/>
          <p:cNvSpPr txBox="1"/>
          <p:nvPr/>
        </p:nvSpPr>
        <p:spPr>
          <a:xfrm>
            <a:off x="4449191" y="3313637"/>
            <a:ext cx="107612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graphene</a:t>
            </a:r>
            <a:endParaRPr lang="fr-FR" dirty="0"/>
          </a:p>
        </p:txBody>
      </p:sp>
      <p:cxnSp>
        <p:nvCxnSpPr>
          <p:cNvPr id="21" name="Connecteur droit avec flèche 20"/>
          <p:cNvCxnSpPr>
            <a:stCxn id="15" idx="1"/>
            <a:endCxn id="14" idx="3"/>
          </p:cNvCxnSpPr>
          <p:nvPr/>
        </p:nvCxnSpPr>
        <p:spPr>
          <a:xfrm flipH="1">
            <a:off x="4080077" y="3498303"/>
            <a:ext cx="369114" cy="345793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6" name="Connecteur droit avec flèche 25"/>
          <p:cNvCxnSpPr>
            <a:stCxn id="15" idx="3"/>
            <a:endCxn id="3" idx="1"/>
          </p:cNvCxnSpPr>
          <p:nvPr/>
        </p:nvCxnSpPr>
        <p:spPr>
          <a:xfrm flipV="1">
            <a:off x="5525319" y="3417847"/>
            <a:ext cx="100082" cy="80456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Rectangle 27"/>
          <p:cNvSpPr/>
          <p:nvPr/>
        </p:nvSpPr>
        <p:spPr>
          <a:xfrm>
            <a:off x="729206" y="3539683"/>
            <a:ext cx="737886" cy="287267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29" name="Rectangle 28"/>
          <p:cNvSpPr/>
          <p:nvPr/>
        </p:nvSpPr>
        <p:spPr>
          <a:xfrm>
            <a:off x="3342191" y="3540676"/>
            <a:ext cx="737886" cy="287267"/>
          </a:xfrm>
          <a:prstGeom prst="rect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0" name="Rectangle 29"/>
          <p:cNvSpPr/>
          <p:nvPr/>
        </p:nvSpPr>
        <p:spPr>
          <a:xfrm>
            <a:off x="1859169" y="3512497"/>
            <a:ext cx="1113907" cy="291102"/>
          </a:xfrm>
          <a:prstGeom prst="rect">
            <a:avLst/>
          </a:prstGeom>
          <a:solidFill>
            <a:schemeClr val="accent1">
              <a:lumMod val="60000"/>
              <a:lumOff val="40000"/>
            </a:schemeClr>
          </a:solidFill>
          <a:ln>
            <a:solidFill>
              <a:schemeClr val="accent1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31" name="ZoneTexte 30"/>
          <p:cNvSpPr txBox="1"/>
          <p:nvPr/>
        </p:nvSpPr>
        <p:spPr>
          <a:xfrm>
            <a:off x="4406584" y="2740984"/>
            <a:ext cx="115608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BN </a:t>
            </a:r>
            <a:r>
              <a:rPr lang="fr-FR" dirty="0" err="1" smtClean="0"/>
              <a:t>handle</a:t>
            </a:r>
            <a:endParaRPr lang="fr-FR" dirty="0"/>
          </a:p>
        </p:txBody>
      </p:sp>
      <p:cxnSp>
        <p:nvCxnSpPr>
          <p:cNvPr id="33" name="Connecteur droit avec flèche 32"/>
          <p:cNvCxnSpPr>
            <a:stCxn id="31" idx="1"/>
          </p:cNvCxnSpPr>
          <p:nvPr/>
        </p:nvCxnSpPr>
        <p:spPr>
          <a:xfrm flipH="1">
            <a:off x="2734211" y="2925650"/>
            <a:ext cx="1672373" cy="581481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5" name="Connecteur droit avec flèche 34"/>
          <p:cNvCxnSpPr>
            <a:stCxn id="31" idx="3"/>
          </p:cNvCxnSpPr>
          <p:nvPr/>
        </p:nvCxnSpPr>
        <p:spPr>
          <a:xfrm>
            <a:off x="5562670" y="2925650"/>
            <a:ext cx="860971" cy="163998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9" name="ZoneTexte 38"/>
          <p:cNvSpPr txBox="1"/>
          <p:nvPr/>
        </p:nvSpPr>
        <p:spPr>
          <a:xfrm>
            <a:off x="732046" y="2996761"/>
            <a:ext cx="9989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Contacts</a:t>
            </a:r>
            <a:endParaRPr lang="fr-FR"/>
          </a:p>
        </p:txBody>
      </p:sp>
      <p:sp>
        <p:nvSpPr>
          <p:cNvPr id="40" name="Rectangle 39"/>
          <p:cNvSpPr/>
          <p:nvPr/>
        </p:nvSpPr>
        <p:spPr>
          <a:xfrm>
            <a:off x="732005" y="4193198"/>
            <a:ext cx="3350871" cy="107952"/>
          </a:xfrm>
          <a:prstGeom prst="rect">
            <a:avLst/>
          </a:prstGeom>
          <a:solidFill>
            <a:schemeClr val="bg2">
              <a:lumMod val="2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41" name="ZoneTexte 40"/>
          <p:cNvSpPr txBox="1"/>
          <p:nvPr/>
        </p:nvSpPr>
        <p:spPr>
          <a:xfrm>
            <a:off x="4302415" y="4282551"/>
            <a:ext cx="145963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 smtClean="0"/>
              <a:t>Graphite </a:t>
            </a:r>
            <a:r>
              <a:rPr lang="fr-FR" dirty="0" err="1" smtClean="0"/>
              <a:t>gate</a:t>
            </a:r>
            <a:endParaRPr lang="fr-FR" dirty="0"/>
          </a:p>
        </p:txBody>
      </p:sp>
      <p:cxnSp>
        <p:nvCxnSpPr>
          <p:cNvPr id="44" name="Connecteur droit avec flèche 43"/>
          <p:cNvCxnSpPr>
            <a:stCxn id="41" idx="1"/>
          </p:cNvCxnSpPr>
          <p:nvPr/>
        </p:nvCxnSpPr>
        <p:spPr>
          <a:xfrm flipH="1" flipV="1">
            <a:off x="4080077" y="4261537"/>
            <a:ext cx="222338" cy="20568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6" name="Connecteur droit avec flèche 45"/>
          <p:cNvCxnSpPr>
            <a:stCxn id="39" idx="2"/>
            <a:endCxn id="28" idx="0"/>
          </p:cNvCxnSpPr>
          <p:nvPr/>
        </p:nvCxnSpPr>
        <p:spPr>
          <a:xfrm flipH="1">
            <a:off x="1098149" y="3366093"/>
            <a:ext cx="133393" cy="17359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9" name="Triangle isocèle 8"/>
          <p:cNvSpPr/>
          <p:nvPr/>
        </p:nvSpPr>
        <p:spPr>
          <a:xfrm flipV="1">
            <a:off x="1770674" y="2859723"/>
            <a:ext cx="298276" cy="931220"/>
          </a:xfrm>
          <a:prstGeom prst="triangle">
            <a:avLst/>
          </a:prstGeom>
          <a:solidFill>
            <a:schemeClr val="tx1">
              <a:lumMod val="75000"/>
              <a:lumOff val="25000"/>
            </a:schemeClr>
          </a:solidFill>
          <a:ln>
            <a:solidFill>
              <a:srgbClr val="595959"/>
            </a:solidFill>
          </a:ln>
          <a:scene3d>
            <a:camera prst="isometricOffAxis1Right"/>
            <a:lightRig rig="threePt" dir="t"/>
          </a:scene3d>
          <a:sp3d>
            <a:bevelT/>
            <a:bevelB/>
          </a:sp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0" name="Rectangle 49"/>
          <p:cNvSpPr/>
          <p:nvPr/>
        </p:nvSpPr>
        <p:spPr>
          <a:xfrm>
            <a:off x="1508271" y="2411155"/>
            <a:ext cx="2877011" cy="512849"/>
          </a:xfrm>
          <a:prstGeom prst="rect">
            <a:avLst/>
          </a:prstGeom>
          <a:solidFill>
            <a:srgbClr val="10253F"/>
          </a:solidFill>
          <a:scene3d>
            <a:camera prst="isometricOffAxis1Top"/>
            <a:lightRig rig="threePt" dir="t"/>
          </a:scene3d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ZoneTexte 50"/>
          <p:cNvSpPr txBox="1"/>
          <p:nvPr/>
        </p:nvSpPr>
        <p:spPr>
          <a:xfrm rot="20921669">
            <a:off x="3361797" y="2344743"/>
            <a:ext cx="92525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>
                <a:solidFill>
                  <a:schemeClr val="bg1"/>
                </a:solidFill>
              </a:rPr>
              <a:t>AFM tip</a:t>
            </a:r>
            <a:endParaRPr lang="en-US" dirty="0">
              <a:solidFill>
                <a:schemeClr val="bg1"/>
              </a:solidFill>
            </a:endParaRPr>
          </a:p>
        </p:txBody>
      </p:sp>
      <p:sp>
        <p:nvSpPr>
          <p:cNvPr id="52" name="ZoneTexte 51"/>
          <p:cNvSpPr txBox="1"/>
          <p:nvPr/>
        </p:nvSpPr>
        <p:spPr>
          <a:xfrm>
            <a:off x="6744189" y="3876442"/>
            <a:ext cx="96936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HSQ/BN</a:t>
            </a:r>
            <a:endParaRPr lang="fr-FR"/>
          </a:p>
        </p:txBody>
      </p:sp>
      <p:sp>
        <p:nvSpPr>
          <p:cNvPr id="32" name="ZoneTexte 3"/>
          <p:cNvSpPr txBox="1"/>
          <p:nvPr/>
        </p:nvSpPr>
        <p:spPr>
          <a:xfrm>
            <a:off x="1216221" y="79514"/>
            <a:ext cx="6937797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800" dirty="0" err="1" smtClean="0">
                <a:solidFill>
                  <a:srgbClr val="0432FF"/>
                </a:solidFill>
              </a:rPr>
              <a:t>Controlling</a:t>
            </a:r>
            <a:r>
              <a:rPr lang="fr-FR" sz="2800" dirty="0" smtClean="0">
                <a:solidFill>
                  <a:srgbClr val="0432FF"/>
                </a:solidFill>
              </a:rPr>
              <a:t> </a:t>
            </a:r>
            <a:r>
              <a:rPr lang="fr-FR" sz="2800" dirty="0" err="1" smtClean="0">
                <a:solidFill>
                  <a:srgbClr val="0432FF"/>
                </a:solidFill>
              </a:rPr>
              <a:t>Interlayer</a:t>
            </a:r>
            <a:r>
              <a:rPr lang="fr-FR" sz="2800" dirty="0" smtClean="0">
                <a:solidFill>
                  <a:srgbClr val="0432FF"/>
                </a:solidFill>
              </a:rPr>
              <a:t> Rotation: Graphene / BN</a:t>
            </a:r>
            <a:endParaRPr lang="fr-FR" sz="2800" dirty="0">
              <a:solidFill>
                <a:srgbClr val="0432FF"/>
              </a:solidFill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736035" y="5327375"/>
            <a:ext cx="352917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Shape ‘handle’ structure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Rotate with AFM</a:t>
            </a:r>
          </a:p>
          <a:p>
            <a:pPr marL="285750" indent="-285750">
              <a:buFont typeface="Arial" charset="0"/>
              <a:buChar char="•"/>
            </a:pPr>
            <a:r>
              <a:rPr lang="en-US" sz="2400" dirty="0" smtClean="0"/>
              <a:t>Measure transport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3993852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9973" y="1155032"/>
            <a:ext cx="2958887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dirty="0"/>
              <a:t>BN on </a:t>
            </a:r>
            <a:r>
              <a:rPr lang="fr-FR" sz="2100" dirty="0" err="1"/>
              <a:t>graphene</a:t>
            </a:r>
            <a:r>
              <a:rPr lang="fr-FR" sz="2100" dirty="0"/>
              <a:t> (friction)</a:t>
            </a:r>
          </a:p>
        </p:txBody>
      </p:sp>
      <p:pic>
        <p:nvPicPr>
          <p:cNvPr id="3" name="Imag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86486" y="1774976"/>
            <a:ext cx="5170932" cy="3753612"/>
          </a:xfrm>
          <a:prstGeom prst="rect">
            <a:avLst/>
          </a:prstGeom>
        </p:spPr>
      </p:pic>
      <p:sp>
        <p:nvSpPr>
          <p:cNvPr id="10" name="ZoneTexte 9"/>
          <p:cNvSpPr txBox="1"/>
          <p:nvPr/>
        </p:nvSpPr>
        <p:spPr>
          <a:xfrm>
            <a:off x="5086350" y="1516513"/>
            <a:ext cx="128067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mtClean="0"/>
              <a:t>photodiode</a:t>
            </a:r>
            <a:endParaRPr lang="fr-FR"/>
          </a:p>
        </p:txBody>
      </p:sp>
      <p:pic>
        <p:nvPicPr>
          <p:cNvPr id="5" name="Imag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826" y="1547448"/>
            <a:ext cx="4387224" cy="2909840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652454" y="2140142"/>
            <a:ext cx="136716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/>
              <a:t>Graphite/BN</a:t>
            </a:r>
          </a:p>
        </p:txBody>
      </p:sp>
      <p:sp>
        <p:nvSpPr>
          <p:cNvPr id="7" name="ZoneTexte 3"/>
          <p:cNvSpPr txBox="1"/>
          <p:nvPr/>
        </p:nvSpPr>
        <p:spPr>
          <a:xfrm>
            <a:off x="2528186" y="92766"/>
            <a:ext cx="3086807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rgbClr val="0432FF"/>
                </a:solidFill>
              </a:rPr>
              <a:t>Interlayer</a:t>
            </a:r>
            <a:r>
              <a:rPr lang="fr-FR" sz="3200" dirty="0" smtClean="0">
                <a:solidFill>
                  <a:srgbClr val="0432FF"/>
                </a:solidFill>
              </a:rPr>
              <a:t> friction</a:t>
            </a:r>
            <a:endParaRPr lang="fr-FR" sz="3200" dirty="0">
              <a:solidFill>
                <a:srgbClr val="0432FF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622852" y="4929809"/>
            <a:ext cx="327328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Layers ‘lock’ together </a:t>
            </a:r>
            <a:r>
              <a:rPr lang="en-US" sz="2400" smtClean="0"/>
              <a:t>at commensurate angles</a:t>
            </a:r>
            <a:endParaRPr lang="en-US" sz="2400"/>
          </a:p>
        </p:txBody>
      </p:sp>
    </p:spTree>
    <p:extLst>
      <p:ext uri="{BB962C8B-B14F-4D97-AF65-F5344CB8AC3E}">
        <p14:creationId xmlns:p14="http://schemas.microsoft.com/office/powerpoint/2010/main" val="47454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ZoneTexte 1"/>
          <p:cNvSpPr txBox="1"/>
          <p:nvPr/>
        </p:nvSpPr>
        <p:spPr>
          <a:xfrm>
            <a:off x="369972" y="1155032"/>
            <a:ext cx="5295168" cy="41549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2100" dirty="0"/>
              <a:t>BN on </a:t>
            </a:r>
            <a:r>
              <a:rPr lang="fr-FR" sz="2100" dirty="0" err="1"/>
              <a:t>graphene</a:t>
            </a:r>
            <a:r>
              <a:rPr lang="fr-FR" sz="2100" dirty="0"/>
              <a:t> (band structure manipulation)</a:t>
            </a: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48" y="1650291"/>
            <a:ext cx="4881283" cy="3771900"/>
          </a:xfrm>
          <a:prstGeom prst="rect">
            <a:avLst/>
          </a:prstGeom>
        </p:spPr>
      </p:pic>
      <p:pic>
        <p:nvPicPr>
          <p:cNvPr id="4" name="Imag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0867" y="1856895"/>
            <a:ext cx="4327148" cy="3311651"/>
          </a:xfrm>
          <a:prstGeom prst="rect">
            <a:avLst/>
          </a:prstGeom>
        </p:spPr>
      </p:pic>
      <p:sp>
        <p:nvSpPr>
          <p:cNvPr id="8" name="ZoneTexte 7"/>
          <p:cNvSpPr txBox="1"/>
          <p:nvPr/>
        </p:nvSpPr>
        <p:spPr>
          <a:xfrm>
            <a:off x="7703893" y="4162109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fr-FR" dirty="0"/>
              <a:t>=14 nm</a:t>
            </a:r>
          </a:p>
        </p:txBody>
      </p:sp>
      <p:cxnSp>
        <p:nvCxnSpPr>
          <p:cNvPr id="9" name="Connecteur droit avec flèche 8"/>
          <p:cNvCxnSpPr/>
          <p:nvPr/>
        </p:nvCxnSpPr>
        <p:spPr>
          <a:xfrm flipH="1">
            <a:off x="7431030" y="4346115"/>
            <a:ext cx="256562" cy="14388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ZoneTexte 9"/>
          <p:cNvSpPr txBox="1"/>
          <p:nvPr/>
        </p:nvSpPr>
        <p:spPr>
          <a:xfrm>
            <a:off x="7241749" y="2089325"/>
            <a:ext cx="10198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dirty="0">
                <a:latin typeface="Symbol" charset="2"/>
                <a:ea typeface="Symbol" charset="2"/>
                <a:cs typeface="Symbol" charset="2"/>
              </a:rPr>
              <a:t>l</a:t>
            </a:r>
            <a:r>
              <a:rPr lang="fr-FR" dirty="0"/>
              <a:t>=10 nm</a:t>
            </a:r>
          </a:p>
        </p:txBody>
      </p:sp>
      <p:cxnSp>
        <p:nvCxnSpPr>
          <p:cNvPr id="11" name="Connecteur droit avec flèche 10"/>
          <p:cNvCxnSpPr/>
          <p:nvPr/>
        </p:nvCxnSpPr>
        <p:spPr>
          <a:xfrm>
            <a:off x="8212207" y="2276998"/>
            <a:ext cx="136663" cy="0"/>
          </a:xfrm>
          <a:prstGeom prst="straightConnector1">
            <a:avLst/>
          </a:prstGeom>
          <a:ln w="38100"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20" name="Grouper 19"/>
          <p:cNvGrpSpPr/>
          <p:nvPr/>
        </p:nvGrpSpPr>
        <p:grpSpPr>
          <a:xfrm>
            <a:off x="882714" y="1843115"/>
            <a:ext cx="744068" cy="1464231"/>
            <a:chOff x="1176952" y="1314487"/>
            <a:chExt cx="992090" cy="1952308"/>
          </a:xfrm>
        </p:grpSpPr>
        <p:pic>
          <p:nvPicPr>
            <p:cNvPr id="21" name="Image 20" descr="Capture d’écran 2016-06-28 à 08.42.35.png"/>
            <p:cNvPicPr>
              <a:picLocks noChangeAspect="1"/>
            </p:cNvPicPr>
            <p:nvPr/>
          </p:nvPicPr>
          <p:blipFill rotWithShape="1"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-1" t="-1" r="8988" b="6243"/>
            <a:stretch/>
          </p:blipFill>
          <p:spPr>
            <a:xfrm>
              <a:off x="1176952" y="1314487"/>
              <a:ext cx="992090" cy="1952308"/>
            </a:xfrm>
            <a:prstGeom prst="rect">
              <a:avLst/>
            </a:prstGeom>
          </p:spPr>
        </p:pic>
        <p:sp>
          <p:nvSpPr>
            <p:cNvPr id="22" name="Rectangle 21"/>
            <p:cNvSpPr/>
            <p:nvPr/>
          </p:nvSpPr>
          <p:spPr>
            <a:xfrm>
              <a:off x="1286539" y="1348480"/>
              <a:ext cx="159488" cy="1488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1286539" y="2360770"/>
              <a:ext cx="159488" cy="148856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fr-FR"/>
            </a:p>
          </p:txBody>
        </p:sp>
      </p:grpSp>
      <p:grpSp>
        <p:nvGrpSpPr>
          <p:cNvPr id="27" name="Grouper 26"/>
          <p:cNvGrpSpPr/>
          <p:nvPr/>
        </p:nvGrpSpPr>
        <p:grpSpPr>
          <a:xfrm>
            <a:off x="6650274" y="2147944"/>
            <a:ext cx="1047802" cy="1225736"/>
            <a:chOff x="9416243" y="-136978"/>
            <a:chExt cx="1947084" cy="2057906"/>
          </a:xfrm>
        </p:grpSpPr>
        <p:pic>
          <p:nvPicPr>
            <p:cNvPr id="24" name="Image 23" descr="Moire-4.png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416243" y="-136978"/>
              <a:ext cx="1947084" cy="2057906"/>
            </a:xfrm>
            <a:prstGeom prst="rect">
              <a:avLst/>
            </a:prstGeom>
          </p:spPr>
        </p:pic>
        <p:cxnSp>
          <p:nvCxnSpPr>
            <p:cNvPr id="25" name="Connecteur droit avec flèche 24"/>
            <p:cNvCxnSpPr/>
            <p:nvPr/>
          </p:nvCxnSpPr>
          <p:spPr>
            <a:xfrm>
              <a:off x="10389785" y="591682"/>
              <a:ext cx="476689" cy="177800"/>
            </a:xfrm>
            <a:prstGeom prst="straightConnector1">
              <a:avLst/>
            </a:prstGeom>
            <a:ln w="28575">
              <a:solidFill>
                <a:schemeClr val="bg1"/>
              </a:solidFill>
              <a:headEnd type="triangle"/>
              <a:tailEnd type="triangle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6" name="ZoneTexte 25"/>
            <p:cNvSpPr txBox="1"/>
            <p:nvPr/>
          </p:nvSpPr>
          <p:spPr>
            <a:xfrm>
              <a:off x="10555170" y="311250"/>
              <a:ext cx="578482" cy="6200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FR" dirty="0" smtClean="0">
                  <a:solidFill>
                    <a:schemeClr val="bg1"/>
                  </a:solidFill>
                  <a:latin typeface="Symbol" charset="2"/>
                  <a:ea typeface="Symbol" charset="2"/>
                  <a:cs typeface="Symbol" charset="2"/>
                </a:rPr>
                <a:t>l</a:t>
              </a:r>
              <a:endParaRPr lang="fr-FR" dirty="0">
                <a:solidFill>
                  <a:schemeClr val="bg1"/>
                </a:solidFill>
                <a:latin typeface="Symbol" charset="2"/>
                <a:ea typeface="Symbol" charset="2"/>
                <a:cs typeface="Symbol" charset="2"/>
              </a:endParaRPr>
            </a:p>
          </p:txBody>
        </p:sp>
      </p:grpSp>
      <p:sp>
        <p:nvSpPr>
          <p:cNvPr id="17" name="ZoneTexte 3"/>
          <p:cNvSpPr txBox="1"/>
          <p:nvPr/>
        </p:nvSpPr>
        <p:spPr>
          <a:xfrm>
            <a:off x="1719803" y="0"/>
            <a:ext cx="5293950" cy="58477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FR" sz="3200" dirty="0" err="1" smtClean="0">
                <a:solidFill>
                  <a:srgbClr val="0432FF"/>
                </a:solidFill>
              </a:rPr>
              <a:t>Controlling</a:t>
            </a:r>
            <a:r>
              <a:rPr lang="fr-FR" sz="3200" dirty="0" smtClean="0">
                <a:solidFill>
                  <a:srgbClr val="0432FF"/>
                </a:solidFill>
              </a:rPr>
              <a:t> Moire’ </a:t>
            </a:r>
            <a:r>
              <a:rPr lang="fr-FR" sz="3200" dirty="0" err="1" smtClean="0">
                <a:solidFill>
                  <a:srgbClr val="0432FF"/>
                </a:solidFill>
              </a:rPr>
              <a:t>Wavelength</a:t>
            </a:r>
            <a:endParaRPr lang="fr-FR" sz="3200" dirty="0">
              <a:solidFill>
                <a:srgbClr val="0432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81720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0" y="-11113"/>
            <a:ext cx="9144000" cy="654051"/>
          </a:xfrm>
          <a:prstGeom prst="roundRect">
            <a:avLst>
              <a:gd name="adj" fmla="val 218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lIns="81639" tIns="40820" rIns="81639" bIns="40820" anchor="ctr" anchorCtr="1"/>
          <a:lstStyle>
            <a:lvl1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rgbClr val="0070C0"/>
                </a:solidFill>
                <a:latin typeface="Arial" charset="0"/>
              </a:rPr>
              <a:t>Graphene Light Sources</a:t>
            </a:r>
            <a:endParaRPr lang="en-US" altLang="en-US" sz="3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42475" y="1871904"/>
            <a:ext cx="6371360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Suspended Graphene Emitters</a:t>
            </a:r>
          </a:p>
          <a:p>
            <a:pPr marL="342900" indent="-342900">
              <a:buFont typeface="+mj-lt"/>
              <a:buAutoNum type="arabicPeriod"/>
            </a:pPr>
            <a:r>
              <a:rPr lang="en-US" sz="3200" dirty="0" smtClean="0"/>
              <a:t>Ultrafast BN-encapsulated Emitters</a:t>
            </a:r>
          </a:p>
        </p:txBody>
      </p:sp>
    </p:spTree>
    <p:extLst>
      <p:ext uri="{BB962C8B-B14F-4D97-AF65-F5344CB8AC3E}">
        <p14:creationId xmlns:p14="http://schemas.microsoft.com/office/powerpoint/2010/main" val="18850481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-180109" y="2496560"/>
            <a:ext cx="9144000" cy="654051"/>
          </a:xfrm>
          <a:prstGeom prst="roundRect">
            <a:avLst>
              <a:gd name="adj" fmla="val 218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lIns="81639" tIns="40820" rIns="81639" bIns="40820" anchor="ctr" anchorCtr="1"/>
          <a:lstStyle>
            <a:lvl1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rgbClr val="0070C0"/>
                </a:solidFill>
                <a:latin typeface="Arial" charset="0"/>
              </a:rPr>
              <a:t>2D Semiconductors</a:t>
            </a:r>
            <a:endParaRPr lang="en-US" altLang="en-US" sz="3200" dirty="0">
              <a:solidFill>
                <a:srgbClr val="0070C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934410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9569" name="직사각형 198"/>
          <p:cNvSpPr>
            <a:spLocks noChangeArrowheads="1"/>
          </p:cNvSpPr>
          <p:nvPr/>
        </p:nvSpPr>
        <p:spPr bwMode="auto">
          <a:xfrm>
            <a:off x="998538" y="134938"/>
            <a:ext cx="7334250" cy="5222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ko-KR" sz="2800">
                <a:solidFill>
                  <a:srgbClr val="0070C0"/>
                </a:solidFill>
                <a:latin typeface="Arial" charset="0"/>
              </a:rPr>
              <a:t> Encapsulated MoS</a:t>
            </a:r>
            <a:r>
              <a:rPr lang="en-US" altLang="ko-KR" sz="2800" baseline="-25000">
                <a:solidFill>
                  <a:srgbClr val="0070C0"/>
                </a:solidFill>
                <a:latin typeface="Arial" charset="0"/>
              </a:rPr>
              <a:t>2</a:t>
            </a:r>
            <a:r>
              <a:rPr lang="en-US" altLang="ko-KR" sz="2800">
                <a:solidFill>
                  <a:srgbClr val="0070C0"/>
                </a:solidFill>
                <a:latin typeface="Arial" charset="0"/>
              </a:rPr>
              <a:t> with graphene contacts </a:t>
            </a:r>
          </a:p>
        </p:txBody>
      </p:sp>
      <p:sp>
        <p:nvSpPr>
          <p:cNvPr id="109570" name="TextBox 11"/>
          <p:cNvSpPr txBox="1">
            <a:spLocks noChangeArrowheads="1"/>
          </p:cNvSpPr>
          <p:nvPr/>
        </p:nvSpPr>
        <p:spPr bwMode="auto">
          <a:xfrm>
            <a:off x="3344863" y="6581775"/>
            <a:ext cx="3151187" cy="2762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200">
                <a:latin typeface="Arial" charset="0"/>
              </a:rPr>
              <a:t>X. Cui, G. H. Lee et al.,Nature Nano (2015)</a:t>
            </a:r>
          </a:p>
        </p:txBody>
      </p:sp>
      <p:pic>
        <p:nvPicPr>
          <p:cNvPr id="10957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3754" y="938790"/>
            <a:ext cx="8148638" cy="55626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ctangle 1"/>
          <p:cNvSpPr/>
          <p:nvPr/>
        </p:nvSpPr>
        <p:spPr>
          <a:xfrm>
            <a:off x="1033463" y="982663"/>
            <a:ext cx="457200" cy="406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541338" y="4402138"/>
            <a:ext cx="457200" cy="406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3284538" y="4503738"/>
            <a:ext cx="457200" cy="406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41" name="Title 4"/>
          <p:cNvSpPr txBox="1">
            <a:spLocks/>
          </p:cNvSpPr>
          <p:nvPr/>
        </p:nvSpPr>
        <p:spPr bwMode="auto">
          <a:xfrm>
            <a:off x="0" y="87313"/>
            <a:ext cx="899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>
                <a:solidFill>
                  <a:srgbClr val="0070C0"/>
                </a:solidFill>
                <a:latin typeface="Arial" charset="0"/>
              </a:rPr>
              <a:t>Multi-terminal transport</a:t>
            </a:r>
          </a:p>
        </p:txBody>
      </p:sp>
      <p:pic>
        <p:nvPicPr>
          <p:cNvPr id="112642" name="Picture 10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560388" y="579438"/>
            <a:ext cx="5916613" cy="6513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2643" name="TextBox 1"/>
          <p:cNvSpPr txBox="1">
            <a:spLocks noChangeArrowheads="1"/>
          </p:cNvSpPr>
          <p:nvPr/>
        </p:nvSpPr>
        <p:spPr bwMode="auto">
          <a:xfrm>
            <a:off x="5508625" y="4481513"/>
            <a:ext cx="3635375" cy="19399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000">
                <a:latin typeface="Arial" charset="0"/>
              </a:rPr>
              <a:t>Electron-phonon mobility:  µ~T</a:t>
            </a:r>
            <a:r>
              <a:rPr lang="en-US" altLang="en-US" sz="2000" baseline="30000">
                <a:latin typeface="Arial" charset="0"/>
              </a:rPr>
              <a:t>-2</a:t>
            </a:r>
            <a:r>
              <a:rPr lang="en-US" altLang="en-US" sz="2000">
                <a:latin typeface="Arial" charset="0"/>
              </a:rPr>
              <a:t> for all samples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2000">
                <a:latin typeface="Arial" charset="0"/>
              </a:rPr>
              <a:t>contrast to on SiO</a:t>
            </a:r>
            <a:r>
              <a:rPr lang="en-US" altLang="en-US" sz="2000" baseline="-25000">
                <a:latin typeface="Arial" charset="0"/>
              </a:rPr>
              <a:t>2</a:t>
            </a:r>
            <a:endParaRPr lang="en-US" altLang="en-US" sz="2000">
              <a:latin typeface="Arial" charset="0"/>
            </a:endParaRPr>
          </a:p>
          <a:p>
            <a:pPr eaLnBrk="1" hangingPunct="1">
              <a:buFont typeface="Arial" charset="0"/>
              <a:buChar char="•"/>
            </a:pPr>
            <a:r>
              <a:rPr lang="en-US" altLang="en-US" sz="2000">
                <a:latin typeface="Arial" charset="0"/>
              </a:rPr>
              <a:t>Independent of gate voltage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 sz="2000">
                <a:latin typeface="Arial" charset="0"/>
              </a:rPr>
              <a:t>50-150 at R.T. </a:t>
            </a:r>
          </a:p>
        </p:txBody>
      </p:sp>
      <p:sp>
        <p:nvSpPr>
          <p:cNvPr id="8" name="Rectangle 7"/>
          <p:cNvSpPr/>
          <p:nvPr/>
        </p:nvSpPr>
        <p:spPr>
          <a:xfrm>
            <a:off x="0" y="1084263"/>
            <a:ext cx="457200" cy="406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228600" y="1049338"/>
            <a:ext cx="457200" cy="406400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3971925" y="1301750"/>
            <a:ext cx="407988" cy="423863"/>
          </a:xfrm>
          <a:prstGeom prst="rect">
            <a:avLst/>
          </a:prstGeom>
          <a:solidFill>
            <a:srgbClr val="FFFFFF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graphicFrame>
        <p:nvGraphicFramePr>
          <p:cNvPr id="112647" name="Object 12"/>
          <p:cNvGraphicFramePr>
            <a:graphicFrameLocks noChangeAspect="1"/>
          </p:cNvGraphicFramePr>
          <p:nvPr/>
        </p:nvGraphicFramePr>
        <p:xfrm>
          <a:off x="5181600" y="933450"/>
          <a:ext cx="4217988" cy="3287713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2754" name="Graph" r:id="rId4" imgW="2679700" imgH="2082800" progId="Origin50.Graph">
                  <p:embed/>
                </p:oleObj>
              </mc:Choice>
              <mc:Fallback>
                <p:oleObj name="Graph" r:id="rId4" imgW="2679700" imgH="2082800" progId="Origin50.Graph">
                  <p:embed/>
                  <p:pic>
                    <p:nvPicPr>
                      <p:cNvPr id="0" name="Object 12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5181600" y="933450"/>
                        <a:ext cx="4217988" cy="3287713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  <p:sp>
        <p:nvSpPr>
          <p:cNvPr id="112648" name="TextBox 2"/>
          <p:cNvSpPr txBox="1">
            <a:spLocks noChangeArrowheads="1"/>
          </p:cNvSpPr>
          <p:nvPr/>
        </p:nvSpPr>
        <p:spPr bwMode="auto">
          <a:xfrm>
            <a:off x="3036888" y="1414463"/>
            <a:ext cx="18478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>
                <a:latin typeface="Arial" charset="0"/>
              </a:rPr>
              <a:t>Hall mobility</a:t>
            </a: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6737" name="Title 4"/>
          <p:cNvSpPr txBox="1">
            <a:spLocks/>
          </p:cNvSpPr>
          <p:nvPr/>
        </p:nvSpPr>
        <p:spPr bwMode="auto">
          <a:xfrm>
            <a:off x="0" y="50800"/>
            <a:ext cx="899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3200">
                <a:solidFill>
                  <a:srgbClr val="0070C0"/>
                </a:solidFill>
                <a:latin typeface="Arial" charset="0"/>
              </a:rPr>
              <a:t>Quantum Oscillations</a:t>
            </a:r>
          </a:p>
        </p:txBody>
      </p:sp>
      <p:sp>
        <p:nvSpPr>
          <p:cNvPr id="116738" name="TextBox 4"/>
          <p:cNvSpPr txBox="1">
            <a:spLocks noChangeArrowheads="1"/>
          </p:cNvSpPr>
          <p:nvPr/>
        </p:nvSpPr>
        <p:spPr bwMode="auto">
          <a:xfrm>
            <a:off x="711200" y="6002338"/>
            <a:ext cx="797560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>
                <a:latin typeface="Arial" charset="0"/>
              </a:rPr>
              <a:t>Tunable SdH Oscillations in monolayer MoS</a:t>
            </a:r>
            <a:r>
              <a:rPr lang="en-US" altLang="en-US" baseline="-25000">
                <a:latin typeface="Arial" charset="0"/>
              </a:rPr>
              <a:t>2</a:t>
            </a:r>
            <a:endParaRPr lang="en-US" altLang="en-US">
              <a:latin typeface="Arial" charset="0"/>
            </a:endParaRPr>
          </a:p>
        </p:txBody>
      </p:sp>
      <p:pic>
        <p:nvPicPr>
          <p:cNvPr id="116739" name="Picture 19" descr="Rxx.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202238" y="812800"/>
            <a:ext cx="3941762" cy="4910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16740" name="TextBox 20"/>
          <p:cNvSpPr txBox="1">
            <a:spLocks noChangeArrowheads="1"/>
          </p:cNvSpPr>
          <p:nvPr/>
        </p:nvSpPr>
        <p:spPr bwMode="auto">
          <a:xfrm rot="-5400000">
            <a:off x="4828381" y="2924969"/>
            <a:ext cx="976313" cy="466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="1">
                <a:latin typeface="Arial" charset="0"/>
              </a:rPr>
              <a:t>B (T)</a:t>
            </a:r>
          </a:p>
        </p:txBody>
      </p:sp>
      <p:sp>
        <p:nvSpPr>
          <p:cNvPr id="116741" name="TextBox 21"/>
          <p:cNvSpPr txBox="1">
            <a:spLocks noChangeArrowheads="1"/>
          </p:cNvSpPr>
          <p:nvPr/>
        </p:nvSpPr>
        <p:spPr bwMode="auto">
          <a:xfrm>
            <a:off x="6810375" y="5408613"/>
            <a:ext cx="1581150" cy="4619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b="1">
                <a:latin typeface="Arial" charset="0"/>
              </a:rPr>
              <a:t>V</a:t>
            </a:r>
            <a:r>
              <a:rPr lang="en-US" altLang="en-US" b="1" baseline="-25000">
                <a:latin typeface="Arial" charset="0"/>
              </a:rPr>
              <a:t>BG</a:t>
            </a:r>
            <a:r>
              <a:rPr lang="en-US" altLang="en-US" b="1">
                <a:latin typeface="Arial" charset="0"/>
              </a:rPr>
              <a:t> (V)</a:t>
            </a:r>
          </a:p>
        </p:txBody>
      </p:sp>
      <p:sp>
        <p:nvSpPr>
          <p:cNvPr id="116742" name="TextBox 5"/>
          <p:cNvSpPr txBox="1">
            <a:spLocks noChangeArrowheads="1"/>
          </p:cNvSpPr>
          <p:nvPr/>
        </p:nvSpPr>
        <p:spPr bwMode="auto">
          <a:xfrm>
            <a:off x="7670800" y="787400"/>
            <a:ext cx="1004888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>
                <a:latin typeface="Arial" charset="0"/>
              </a:rPr>
              <a:t>R</a:t>
            </a:r>
            <a:r>
              <a:rPr lang="en-US" altLang="en-US" sz="1800" baseline="-25000">
                <a:latin typeface="Arial" charset="0"/>
              </a:rPr>
              <a:t>xx</a:t>
            </a:r>
            <a:r>
              <a:rPr lang="en-US" altLang="en-US" sz="1800">
                <a:latin typeface="Arial" charset="0"/>
              </a:rPr>
              <a:t> (kΩ)</a:t>
            </a:r>
          </a:p>
        </p:txBody>
      </p:sp>
      <p:graphicFrame>
        <p:nvGraphicFramePr>
          <p:cNvPr id="116743" name="Object 24"/>
          <p:cNvGraphicFramePr>
            <a:graphicFrameLocks noChangeAspect="1"/>
          </p:cNvGraphicFramePr>
          <p:nvPr/>
        </p:nvGraphicFramePr>
        <p:xfrm>
          <a:off x="0" y="1481138"/>
          <a:ext cx="5043488" cy="3154362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3725" name="Graph" r:id="rId4" imgW="4127500" imgH="2578100" progId="Origin50.Graph">
                  <p:embed/>
                </p:oleObj>
              </mc:Choice>
              <mc:Fallback>
                <p:oleObj name="Graph" r:id="rId4" imgW="4127500" imgH="2578100" progId="Origin50.Graph">
                  <p:embed/>
                  <p:pic>
                    <p:nvPicPr>
                      <p:cNvPr id="0" name=""/>
                      <p:cNvPicPr>
                        <a:picLocks noChangeAspect="1" noChangeArrowheads="1"/>
                      </p:cNvPicPr>
                      <p:nvPr/>
                    </p:nvPicPr>
                    <p:blipFill>
                      <a:blip r:embed="rId5">
                        <a:extLst>
                          <a:ext uri="{28A0092B-C50C-407E-A947-70E740481C1C}">
                            <a14:useLocalDpi xmlns:a14="http://schemas.microsoft.com/office/drawing/2010/main" val="0"/>
                          </a:ext>
                        </a:extLst>
                      </a:blip>
                      <a:srcRect/>
                      <a:stretch>
                        <a:fillRect/>
                      </a:stretch>
                    </p:blipFill>
                    <p:spPr bwMode="auto">
                      <a:xfrm>
                        <a:off x="0" y="1481138"/>
                        <a:ext cx="5043488" cy="3154362"/>
                      </a:xfrm>
                      <a:prstGeom prst="rect">
                        <a:avLst/>
                      </a:prstGeom>
                      <a:noFill/>
                      <a:ln>
                        <a:noFill/>
                      </a:ln>
                      <a:extLst>
                        <a:ext uri="{909E8E84-426E-40DD-AFC4-6F175D3DCCD1}">
                          <a14:hiddenFill xmlns:a14="http://schemas.microsoft.com/office/drawing/2010/main">
                            <a:solidFill>
                              <a:srgbClr val="FFFFFF"/>
                            </a:solidFill>
                          </a14:hiddenFill>
                        </a:ext>
                        <a:ext uri="{91240B29-F687-4F45-9708-019B960494DF}">
                          <a14:hiddenLine xmlns:a14="http://schemas.microsoft.com/office/drawing/2010/main" w="9525">
                            <a:solidFill>
                              <a:srgbClr val="000000"/>
                            </a:solidFill>
                            <a:miter lim="800000"/>
                            <a:headEnd/>
                            <a:tailEnd/>
                          </a14:hiddenLine>
                        </a:ext>
                      </a:extLst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15508321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AutoShape 2"/>
          <p:cNvSpPr>
            <a:spLocks noChangeArrowheads="1"/>
          </p:cNvSpPr>
          <p:nvPr/>
        </p:nvSpPr>
        <p:spPr bwMode="auto">
          <a:xfrm>
            <a:off x="0" y="0"/>
            <a:ext cx="9144000" cy="654051"/>
          </a:xfrm>
          <a:prstGeom prst="roundRect">
            <a:avLst>
              <a:gd name="adj" fmla="val 218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</p:spPr>
        <p:txBody>
          <a:bodyPr lIns="81639" tIns="40820" rIns="81639" bIns="40820" anchor="ctr" anchorCtr="1"/>
          <a:lstStyle>
            <a:lvl1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 dirty="0" smtClean="0">
                <a:solidFill>
                  <a:srgbClr val="0070C0"/>
                </a:solidFill>
                <a:latin typeface="Arial" charset="0"/>
              </a:rPr>
              <a:t>2D Semiconductors – current challenges</a:t>
            </a:r>
            <a:endParaRPr lang="en-US" altLang="en-US" sz="32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828800" y="2343150"/>
            <a:ext cx="4802790" cy="193899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Contacts</a:t>
            </a:r>
          </a:p>
          <a:p>
            <a:endParaRPr lang="en-US" sz="2400" dirty="0"/>
          </a:p>
          <a:p>
            <a:r>
              <a:rPr lang="en-US" sz="2400" dirty="0" err="1" smtClean="0"/>
              <a:t>Achieiving</a:t>
            </a:r>
            <a:r>
              <a:rPr lang="en-US" sz="2400" dirty="0" smtClean="0"/>
              <a:t> intrinsic optical properties</a:t>
            </a:r>
          </a:p>
          <a:p>
            <a:endParaRPr lang="en-US" sz="2400" dirty="0"/>
          </a:p>
          <a:p>
            <a:r>
              <a:rPr lang="en-US" sz="2400" dirty="0" smtClean="0"/>
              <a:t>Materials Quality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6711741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625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11213" y="825500"/>
            <a:ext cx="7331075" cy="50530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6626" name="Rectangle 8"/>
          <p:cNvSpPr>
            <a:spLocks noChangeArrowheads="1"/>
          </p:cNvSpPr>
          <p:nvPr/>
        </p:nvSpPr>
        <p:spPr bwMode="auto">
          <a:xfrm>
            <a:off x="0" y="5780088"/>
            <a:ext cx="8902700" cy="1077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latin typeface="Arial" charset="0"/>
              </a:rPr>
              <a:t>Watanabe, K., Taniguchi, T. &amp; Kanda, H. “Direct-bandgap properties and evidence for ultraviolet lasing of hexagonal boron nitride single crystal.” </a:t>
            </a:r>
            <a:r>
              <a:rPr lang="en-US" altLang="en-US" sz="1600" i="1">
                <a:latin typeface="Arial" charset="0"/>
              </a:rPr>
              <a:t>Nature Mater</a:t>
            </a:r>
            <a:r>
              <a:rPr lang="en-US" altLang="en-US" sz="1600">
                <a:latin typeface="Arial" charset="0"/>
              </a:rPr>
              <a:t>. </a:t>
            </a:r>
            <a:r>
              <a:rPr lang="en-US" altLang="en-US" sz="1600" b="1">
                <a:latin typeface="Arial" charset="0"/>
              </a:rPr>
              <a:t>3</a:t>
            </a:r>
            <a:r>
              <a:rPr lang="en-US" altLang="en-US" sz="1600">
                <a:latin typeface="Arial" charset="0"/>
              </a:rPr>
              <a:t>, 404–409 (2004).</a:t>
            </a:r>
          </a:p>
          <a:p>
            <a:pPr eaLnBrk="1" hangingPunct="1"/>
            <a:r>
              <a:rPr lang="en-US" altLang="en-US" sz="1600">
                <a:latin typeface="Arial" charset="0"/>
              </a:rPr>
              <a:t>Taniguchi, T. &amp; Watanabe, K. “Synthesis of high-purity boron nitride single</a:t>
            </a:r>
          </a:p>
          <a:p>
            <a:pPr eaLnBrk="1" hangingPunct="1"/>
            <a:r>
              <a:rPr lang="en-US" altLang="en-US" sz="1600">
                <a:latin typeface="Arial" charset="0"/>
              </a:rPr>
              <a:t>crystals under high pressure by using Ba–Bn solvent</a:t>
            </a:r>
            <a:r>
              <a:rPr lang="en-US" altLang="en-US" sz="1600" i="1">
                <a:latin typeface="Arial" charset="0"/>
              </a:rPr>
              <a:t>.” J. Cryst. Growth </a:t>
            </a:r>
            <a:r>
              <a:rPr lang="en-US" altLang="en-US" sz="1600" b="1">
                <a:latin typeface="Arial" charset="0"/>
              </a:rPr>
              <a:t>303</a:t>
            </a:r>
            <a:r>
              <a:rPr lang="en-US" altLang="en-US" sz="1600">
                <a:latin typeface="Arial" charset="0"/>
              </a:rPr>
              <a:t>, 525–529 (2007).</a:t>
            </a:r>
          </a:p>
        </p:txBody>
      </p:sp>
      <p:sp>
        <p:nvSpPr>
          <p:cNvPr id="26627" name="AutoShape 4"/>
          <p:cNvSpPr>
            <a:spLocks noChangeArrowheads="1"/>
          </p:cNvSpPr>
          <p:nvPr/>
        </p:nvSpPr>
        <p:spPr bwMode="auto">
          <a:xfrm>
            <a:off x="0" y="31750"/>
            <a:ext cx="9144000" cy="654050"/>
          </a:xfrm>
          <a:prstGeom prst="roundRect">
            <a:avLst>
              <a:gd name="adj" fmla="val 218"/>
            </a:avLst>
          </a:prstGeom>
          <a:solidFill>
            <a:srgbClr val="FFFFFF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 anchor="ctr" anchorCtr="1"/>
          <a:lstStyle>
            <a:lvl1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>
                <a:solidFill>
                  <a:srgbClr val="0070C0"/>
                </a:solidFill>
                <a:latin typeface="Arial" charset="0"/>
              </a:rPr>
              <a:t>The Source…</a:t>
            </a:r>
          </a:p>
        </p:txBody>
      </p:sp>
      <p:sp>
        <p:nvSpPr>
          <p:cNvPr id="5" name="Rectangle 4"/>
          <p:cNvSpPr/>
          <p:nvPr/>
        </p:nvSpPr>
        <p:spPr>
          <a:xfrm rot="21024260">
            <a:off x="4425950" y="903288"/>
            <a:ext cx="1492250" cy="603250"/>
          </a:xfrm>
          <a:prstGeom prst="rect">
            <a:avLst/>
          </a:prstGeom>
          <a:noFill/>
          <a:ln w="38100" cmpd="sng">
            <a:solidFill>
              <a:srgbClr val="FFFF00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</p:spTree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</p:bld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7" name="TextBox 7"/>
          <p:cNvSpPr txBox="1">
            <a:spLocks noChangeArrowheads="1"/>
          </p:cNvSpPr>
          <p:nvPr/>
        </p:nvSpPr>
        <p:spPr bwMode="auto">
          <a:xfrm>
            <a:off x="0" y="0"/>
            <a:ext cx="9144000" cy="584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 algn="ctr" eaLnBrk="1" hangingPunct="1">
              <a:spcBef>
                <a:spcPct val="0"/>
              </a:spcBef>
              <a:buFont typeface="Arial" charset="0"/>
              <a:buNone/>
            </a:pPr>
            <a:r>
              <a:rPr lang="en-US" altLang="en-US" i="1" dirty="0" smtClean="0">
                <a:solidFill>
                  <a:srgbClr val="1A2C64"/>
                </a:solidFill>
              </a:rPr>
              <a:t>Contacts to TMDCs</a:t>
            </a:r>
            <a:endParaRPr lang="en-US" altLang="en-US" sz="1800" i="1" dirty="0">
              <a:solidFill>
                <a:srgbClr val="1A2C64"/>
              </a:solidFill>
            </a:endParaRPr>
          </a:p>
        </p:txBody>
      </p:sp>
      <p:sp>
        <p:nvSpPr>
          <p:cNvPr id="19463" name="TextBox 7"/>
          <p:cNvSpPr txBox="1">
            <a:spLocks noChangeArrowheads="1"/>
          </p:cNvSpPr>
          <p:nvPr/>
        </p:nvSpPr>
        <p:spPr bwMode="auto">
          <a:xfrm>
            <a:off x="868073" y="1000993"/>
            <a:ext cx="1827213" cy="260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charset="0"/>
                <a:ea typeface="MS PGothic" charset="-128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charset="0"/>
                <a:ea typeface="MS PGothic" charset="-128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charset="0"/>
                <a:ea typeface="MS PGothic" charset="-128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5pPr>
            <a:lvl6pPr marL="25146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6pPr>
            <a:lvl7pPr marL="29718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7pPr>
            <a:lvl8pPr marL="34290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8pPr>
            <a:lvl9pPr marL="3886200" indent="-228600" defTabSz="4572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charset="0"/>
                <a:ea typeface="MS PGothic" charset="-128"/>
              </a:defRPr>
            </a:lvl9pPr>
          </a:lstStyle>
          <a:p>
            <a:pPr>
              <a:spcBef>
                <a:spcPct val="0"/>
              </a:spcBef>
              <a:buFontTx/>
              <a:buNone/>
            </a:pPr>
            <a:r>
              <a:rPr lang="en-US" altLang="en-US" sz="1100" dirty="0"/>
              <a:t>A. </a:t>
            </a:r>
            <a:r>
              <a:rPr lang="en-US" altLang="en-US" sz="1100" dirty="0" err="1"/>
              <a:t>Allain</a:t>
            </a:r>
            <a:r>
              <a:rPr lang="en-US" altLang="en-US" sz="1100" dirty="0"/>
              <a:t>. Nature Mat. (2015)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618694" y="5741409"/>
            <a:ext cx="365326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Metal contacts:  Fermi Level Pinning maintains </a:t>
            </a:r>
            <a:r>
              <a:rPr lang="en-US" dirty="0" err="1" smtClean="0"/>
              <a:t>Schottky</a:t>
            </a:r>
            <a:r>
              <a:rPr lang="en-US" dirty="0" smtClean="0"/>
              <a:t> barrier even with large change in metal work function</a:t>
            </a:r>
            <a:endParaRPr lang="en-US" dirty="0"/>
          </a:p>
        </p:txBody>
      </p:sp>
      <p:pic>
        <p:nvPicPr>
          <p:cNvPr id="15" name="그림 108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071" t="-348" r="4893" b="43575"/>
          <a:stretch>
            <a:fillRect/>
          </a:stretch>
        </p:blipFill>
        <p:spPr bwMode="auto">
          <a:xfrm>
            <a:off x="-214313" y="1075213"/>
            <a:ext cx="4714876" cy="475907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2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11398" t="29630" r="59914" b="38670"/>
          <a:stretch/>
        </p:blipFill>
        <p:spPr bwMode="auto">
          <a:xfrm>
            <a:off x="5543549" y="847724"/>
            <a:ext cx="2357092" cy="177796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9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40562" y="2466398"/>
            <a:ext cx="4088680" cy="31828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5377295" y="5671958"/>
            <a:ext cx="3574473" cy="923330"/>
          </a:xfrm>
          <a:prstGeom prst="rect">
            <a:avLst/>
          </a:prstGeom>
          <a:noFill/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Can make </a:t>
            </a:r>
            <a:r>
              <a:rPr lang="en-US" dirty="0" err="1" smtClean="0"/>
              <a:t>Ohmic</a:t>
            </a:r>
            <a:r>
              <a:rPr lang="en-US" dirty="0" smtClean="0"/>
              <a:t> contacts with graphene – but only at very high carrier density for </a:t>
            </a:r>
            <a:r>
              <a:rPr lang="en-US" dirty="0" err="1" smtClean="0"/>
              <a:t>monlayers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5983563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3303" y="914256"/>
            <a:ext cx="4965699" cy="230045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Title 4"/>
          <p:cNvSpPr txBox="1">
            <a:spLocks/>
          </p:cNvSpPr>
          <p:nvPr/>
        </p:nvSpPr>
        <p:spPr bwMode="auto">
          <a:xfrm>
            <a:off x="0" y="50800"/>
            <a:ext cx="899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 dirty="0" smtClean="0">
                <a:solidFill>
                  <a:srgbClr val="0070C0"/>
                </a:solidFill>
                <a:latin typeface="Arial" charset="0"/>
              </a:rPr>
              <a:t>Hybrid Metal / hBN Contacts </a:t>
            </a:r>
            <a:endParaRPr lang="en-US" altLang="en-US" sz="2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95925" y="1246909"/>
            <a:ext cx="3362325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Theory:  strong hybridization between transition metals and hBN/graphene strongly shifts work function</a:t>
            </a:r>
          </a:p>
          <a:p>
            <a:r>
              <a:rPr lang="en-US" altLang="en-US" dirty="0"/>
              <a:t>(</a:t>
            </a:r>
            <a:r>
              <a:rPr lang="en-US" altLang="en-US" dirty="0" smtClean="0"/>
              <a:t>M</a:t>
            </a:r>
            <a:r>
              <a:rPr lang="en-US" altLang="en-US" dirty="0"/>
              <a:t>. </a:t>
            </a:r>
            <a:r>
              <a:rPr lang="en-US" altLang="en-US" dirty="0" err="1"/>
              <a:t>Farmanbar</a:t>
            </a:r>
            <a:r>
              <a:rPr lang="en-US" altLang="en-US" dirty="0"/>
              <a:t> et al. PRB. (2016</a:t>
            </a:r>
            <a:r>
              <a:rPr lang="en-US" altLang="en-US" dirty="0" smtClean="0"/>
              <a:t>))</a:t>
            </a:r>
            <a:endParaRPr lang="en-US" altLang="en-US" dirty="0"/>
          </a:p>
          <a:p>
            <a:endParaRPr lang="en-US" dirty="0"/>
          </a:p>
        </p:txBody>
      </p:sp>
      <p:pic>
        <p:nvPicPr>
          <p:cNvPr id="6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65922" y="3189143"/>
            <a:ext cx="2590800" cy="1085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16" descr="final X100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304" t="30409" r="31725" b="37817"/>
          <a:stretch>
            <a:fillRect/>
          </a:stretch>
        </p:blipFill>
        <p:spPr bwMode="auto">
          <a:xfrm>
            <a:off x="988581" y="4387129"/>
            <a:ext cx="2433637" cy="19351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aphicFrame>
        <p:nvGraphicFramePr>
          <p:cNvPr id="12" name="Object 11"/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092475719"/>
              </p:ext>
            </p:extLst>
          </p:nvPr>
        </p:nvGraphicFramePr>
        <p:xfrm>
          <a:off x="3851474" y="3114675"/>
          <a:ext cx="5020378" cy="3743325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116825" name="Graph" r:id="rId6" imgW="4389120" imgH="3108960" progId="Origin50.Graph">
                  <p:embed/>
                </p:oleObj>
              </mc:Choice>
              <mc:Fallback>
                <p:oleObj name="Graph" r:id="rId6" imgW="4389120" imgH="3108960" progId="Origin50.Graph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7"/>
                      <a:stretch>
                        <a:fillRect/>
                      </a:stretch>
                    </p:blipFill>
                    <p:spPr>
                      <a:xfrm>
                        <a:off x="3851474" y="3114675"/>
                        <a:ext cx="5020378" cy="3743325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</p:spTree>
    <p:extLst>
      <p:ext uri="{BB962C8B-B14F-4D97-AF65-F5344CB8AC3E}">
        <p14:creationId xmlns:p14="http://schemas.microsoft.com/office/powerpoint/2010/main" val="352479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4"/>
          <p:cNvSpPr txBox="1">
            <a:spLocks/>
          </p:cNvSpPr>
          <p:nvPr/>
        </p:nvSpPr>
        <p:spPr bwMode="auto">
          <a:xfrm>
            <a:off x="0" y="103809"/>
            <a:ext cx="899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 dirty="0" smtClean="0">
                <a:solidFill>
                  <a:srgbClr val="0070C0"/>
                </a:solidFill>
                <a:latin typeface="Arial" charset="0"/>
              </a:rPr>
              <a:t>Approaching the Intrinsic Limit for TMD PL</a:t>
            </a:r>
            <a:endParaRPr lang="en-US" altLang="en-US" sz="2800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b="1538"/>
          <a:stretch/>
        </p:blipFill>
        <p:spPr>
          <a:xfrm>
            <a:off x="154332" y="953880"/>
            <a:ext cx="5583540" cy="2915755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8307" y="3838808"/>
            <a:ext cx="5362163" cy="240020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1007166" y="6387548"/>
            <a:ext cx="445795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G. Moody, </a:t>
            </a:r>
            <a:r>
              <a:rPr lang="is-IS" dirty="0" smtClean="0"/>
              <a:t>…., A. Knorr, X. Li, Nat. Comm 2015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179265" y="1298713"/>
            <a:ext cx="2519985" cy="206210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2DFTS measurements:</a:t>
            </a:r>
          </a:p>
          <a:p>
            <a:endParaRPr lang="en-US" sz="1200" dirty="0"/>
          </a:p>
          <a:p>
            <a:r>
              <a:rPr lang="en-US" sz="2000" dirty="0" smtClean="0"/>
              <a:t>Extrinsic </a:t>
            </a:r>
          </a:p>
          <a:p>
            <a:r>
              <a:rPr lang="en-US" sz="2000" dirty="0" smtClean="0"/>
              <a:t>broadening: &gt; 10 </a:t>
            </a:r>
            <a:r>
              <a:rPr lang="en-US" sz="2000" dirty="0" err="1" smtClean="0"/>
              <a:t>meV</a:t>
            </a:r>
            <a:endParaRPr lang="en-US" sz="2000" dirty="0" smtClean="0"/>
          </a:p>
          <a:p>
            <a:endParaRPr lang="en-US" sz="1200" dirty="0"/>
          </a:p>
          <a:p>
            <a:r>
              <a:rPr lang="en-US" sz="2000" dirty="0" smtClean="0"/>
              <a:t>Intrinsic </a:t>
            </a:r>
          </a:p>
          <a:p>
            <a:r>
              <a:rPr lang="en-US" sz="2000" dirty="0" smtClean="0"/>
              <a:t>broadening: ~ 2 </a:t>
            </a:r>
            <a:r>
              <a:rPr lang="en-US" sz="2000" dirty="0" err="1" smtClean="0"/>
              <a:t>meV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6255025" y="4333462"/>
            <a:ext cx="2623931" cy="1015663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Can we minimize or eliminate </a:t>
            </a:r>
            <a:r>
              <a:rPr lang="en-US" sz="2000" smtClean="0"/>
              <a:t>extrinsic effects?</a:t>
            </a:r>
            <a:endParaRPr lang="en-US" sz="2000" dirty="0"/>
          </a:p>
        </p:txBody>
      </p:sp>
      <p:sp>
        <p:nvSpPr>
          <p:cNvPr id="12" name="TextBox 11"/>
          <p:cNvSpPr txBox="1"/>
          <p:nvPr/>
        </p:nvSpPr>
        <p:spPr>
          <a:xfrm>
            <a:off x="1205947" y="2875723"/>
            <a:ext cx="744691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smtClean="0">
                <a:solidFill>
                  <a:srgbClr val="FFFFFF"/>
                </a:solidFill>
              </a:rPr>
              <a:t>WSe</a:t>
            </a:r>
            <a:r>
              <a:rPr lang="en-US" sz="2000" baseline="-25000" smtClean="0">
                <a:solidFill>
                  <a:srgbClr val="FFFFFF"/>
                </a:solidFill>
              </a:rPr>
              <a:t>2</a:t>
            </a:r>
            <a:endParaRPr lang="en-US" sz="2000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117483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4"/>
          <p:cNvSpPr txBox="1">
            <a:spLocks/>
          </p:cNvSpPr>
          <p:nvPr/>
        </p:nvSpPr>
        <p:spPr bwMode="auto">
          <a:xfrm>
            <a:off x="0" y="50800"/>
            <a:ext cx="899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 dirty="0" smtClean="0">
                <a:solidFill>
                  <a:srgbClr val="0070C0"/>
                </a:solidFill>
                <a:latin typeface="Arial" charset="0"/>
              </a:rPr>
              <a:t>Approaching the Intrinsic Limit for TMD PL</a:t>
            </a:r>
            <a:endParaRPr lang="en-US" altLang="en-US" sz="2800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214313" y="1064572"/>
            <a:ext cx="8815388" cy="564949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7800975" y="785811"/>
            <a:ext cx="101181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T = 4 K</a:t>
            </a:r>
            <a:endParaRPr lang="en-US" sz="2400"/>
          </a:p>
        </p:txBody>
      </p:sp>
      <p:sp>
        <p:nvSpPr>
          <p:cNvPr id="9" name="TextBox 8"/>
          <p:cNvSpPr txBox="1"/>
          <p:nvPr/>
        </p:nvSpPr>
        <p:spPr>
          <a:xfrm>
            <a:off x="4342621" y="6488668"/>
            <a:ext cx="48013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O. </a:t>
            </a:r>
            <a:r>
              <a:rPr lang="en-US" dirty="0" err="1" smtClean="0"/>
              <a:t>Ajayi</a:t>
            </a:r>
            <a:r>
              <a:rPr lang="en-US" dirty="0" smtClean="0"/>
              <a:t>, T. Heinz, S. </a:t>
            </a:r>
            <a:r>
              <a:rPr lang="en-US" dirty="0" err="1" smtClean="0"/>
              <a:t>Strauf</a:t>
            </a:r>
            <a:r>
              <a:rPr lang="en-US" dirty="0" smtClean="0"/>
              <a:t>, XY  Zhu, JH, submitted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30629718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4"/>
          <p:cNvSpPr txBox="1">
            <a:spLocks/>
          </p:cNvSpPr>
          <p:nvPr/>
        </p:nvSpPr>
        <p:spPr bwMode="auto">
          <a:xfrm>
            <a:off x="0" y="50800"/>
            <a:ext cx="899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 dirty="0" smtClean="0">
                <a:solidFill>
                  <a:srgbClr val="0070C0"/>
                </a:solidFill>
                <a:latin typeface="Arial" charset="0"/>
              </a:rPr>
              <a:t>Approaching the Intrinsic Limit for TMD PL</a:t>
            </a:r>
            <a:endParaRPr lang="en-US" altLang="en-US" sz="2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26157" y="1457739"/>
            <a:ext cx="3352800" cy="13914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2"/>
          <a:srcRect r="47611"/>
          <a:stretch/>
        </p:blipFill>
        <p:spPr>
          <a:xfrm>
            <a:off x="0" y="820530"/>
            <a:ext cx="3586163" cy="60374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043361" y="2257426"/>
            <a:ext cx="2782685" cy="16312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Highly consistent spectra</a:t>
            </a:r>
          </a:p>
          <a:p>
            <a:endParaRPr lang="en-US" sz="2000" dirty="0"/>
          </a:p>
          <a:p>
            <a:r>
              <a:rPr lang="en-US" sz="2000" dirty="0" smtClean="0"/>
              <a:t>Broad low-E absorption</a:t>
            </a:r>
          </a:p>
          <a:p>
            <a:endParaRPr lang="en-US" sz="2000" dirty="0"/>
          </a:p>
          <a:p>
            <a:r>
              <a:rPr lang="en-US" sz="2000" dirty="0" smtClean="0"/>
              <a:t>High-E ’shoulder’</a:t>
            </a:r>
          </a:p>
        </p:txBody>
      </p:sp>
    </p:spTree>
    <p:extLst>
      <p:ext uri="{BB962C8B-B14F-4D97-AF65-F5344CB8AC3E}">
        <p14:creationId xmlns:p14="http://schemas.microsoft.com/office/powerpoint/2010/main" val="469594135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4"/>
          <p:cNvSpPr txBox="1">
            <a:spLocks/>
          </p:cNvSpPr>
          <p:nvPr/>
        </p:nvSpPr>
        <p:spPr bwMode="auto">
          <a:xfrm>
            <a:off x="0" y="50800"/>
            <a:ext cx="899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 dirty="0" smtClean="0">
                <a:solidFill>
                  <a:srgbClr val="0070C0"/>
                </a:solidFill>
                <a:latin typeface="Arial" charset="0"/>
              </a:rPr>
              <a:t>Approaching the Intrinsic Limit for TMD PL</a:t>
            </a:r>
            <a:endParaRPr lang="en-US" altLang="en-US" sz="2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5526157" y="1457739"/>
            <a:ext cx="3352800" cy="1391478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820530"/>
            <a:ext cx="6845301" cy="603747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6889107" y="1814511"/>
            <a:ext cx="2254893" cy="31393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FWHM ~ 2 </a:t>
            </a:r>
            <a:r>
              <a:rPr lang="en-US" dirty="0" err="1" smtClean="0"/>
              <a:t>meV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Voigt Fit (Lorentzian with Gaussian broadening)</a:t>
            </a:r>
          </a:p>
          <a:p>
            <a:endParaRPr lang="en-US" dirty="0"/>
          </a:p>
          <a:p>
            <a:r>
              <a:rPr lang="en-US" dirty="0" smtClean="0"/>
              <a:t>Homogeneous width ~ 1.4 </a:t>
            </a:r>
            <a:r>
              <a:rPr lang="en-US" dirty="0" err="1" smtClean="0"/>
              <a:t>meV</a:t>
            </a:r>
            <a:endParaRPr lang="en-US" dirty="0" smtClean="0"/>
          </a:p>
          <a:p>
            <a:endParaRPr lang="en-US" dirty="0"/>
          </a:p>
          <a:p>
            <a:r>
              <a:rPr lang="en-US" dirty="0" smtClean="0"/>
              <a:t>Heterogeneous </a:t>
            </a:r>
            <a:r>
              <a:rPr lang="en-US" dirty="0" err="1" smtClean="0"/>
              <a:t>brodening</a:t>
            </a:r>
            <a:r>
              <a:rPr lang="en-US" dirty="0" smtClean="0"/>
              <a:t> ~ 0.9 </a:t>
            </a:r>
            <a:r>
              <a:rPr lang="en-US" dirty="0" err="1" smtClean="0"/>
              <a:t>meV</a:t>
            </a:r>
            <a:endParaRPr lang="en-US" dirty="0" smtClean="0"/>
          </a:p>
        </p:txBody>
      </p:sp>
    </p:spTree>
    <p:extLst>
      <p:ext uri="{BB962C8B-B14F-4D97-AF65-F5344CB8AC3E}">
        <p14:creationId xmlns:p14="http://schemas.microsoft.com/office/powerpoint/2010/main" val="47208941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7273" y="1061638"/>
            <a:ext cx="4404815" cy="4404815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48473" y="1047126"/>
            <a:ext cx="4419327" cy="4419327"/>
          </a:xfrm>
          <a:prstGeom prst="rect">
            <a:avLst/>
          </a:prstGeom>
        </p:spPr>
      </p:pic>
      <p:grpSp>
        <p:nvGrpSpPr>
          <p:cNvPr id="16" name="Group 15"/>
          <p:cNvGrpSpPr/>
          <p:nvPr/>
        </p:nvGrpSpPr>
        <p:grpSpPr>
          <a:xfrm>
            <a:off x="5606041" y="4991555"/>
            <a:ext cx="3309359" cy="369333"/>
            <a:chOff x="5606041" y="4768117"/>
            <a:chExt cx="3309359" cy="369333"/>
          </a:xfrm>
        </p:grpSpPr>
        <p:cxnSp>
          <p:nvCxnSpPr>
            <p:cNvPr id="18" name="Straight Connector 17"/>
            <p:cNvCxnSpPr/>
            <p:nvPr/>
          </p:nvCxnSpPr>
          <p:spPr>
            <a:xfrm>
              <a:off x="7810568" y="5105400"/>
              <a:ext cx="1104832" cy="0"/>
            </a:xfrm>
            <a:prstGeom prst="line">
              <a:avLst/>
            </a:prstGeom>
            <a:ln w="571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Rectangle 18"/>
            <p:cNvSpPr/>
            <p:nvPr/>
          </p:nvSpPr>
          <p:spPr>
            <a:xfrm>
              <a:off x="5606041" y="4768117"/>
              <a:ext cx="3300813" cy="3693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5" algn="ctr"/>
              <a:r>
                <a:rPr lang="en-US" dirty="0" smtClean="0"/>
                <a:t>100nm</a:t>
              </a:r>
              <a:endParaRPr lang="en-US" dirty="0"/>
            </a:p>
          </p:txBody>
        </p:sp>
      </p:grpSp>
      <p:grpSp>
        <p:nvGrpSpPr>
          <p:cNvPr id="20" name="Group 19"/>
          <p:cNvGrpSpPr/>
          <p:nvPr/>
        </p:nvGrpSpPr>
        <p:grpSpPr>
          <a:xfrm>
            <a:off x="1076771" y="4959505"/>
            <a:ext cx="3300813" cy="369333"/>
            <a:chOff x="5614587" y="4768117"/>
            <a:chExt cx="3300813" cy="369333"/>
          </a:xfrm>
        </p:grpSpPr>
        <p:cxnSp>
          <p:nvCxnSpPr>
            <p:cNvPr id="21" name="Straight Connector 20"/>
            <p:cNvCxnSpPr/>
            <p:nvPr/>
          </p:nvCxnSpPr>
          <p:spPr>
            <a:xfrm>
              <a:off x="7810568" y="5105400"/>
              <a:ext cx="1104832" cy="0"/>
            </a:xfrm>
            <a:prstGeom prst="line">
              <a:avLst/>
            </a:prstGeom>
            <a:ln w="57150">
              <a:solidFill>
                <a:schemeClr val="tx2">
                  <a:lumMod val="75000"/>
                </a:schemeClr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22" name="Rectangle 21"/>
            <p:cNvSpPr/>
            <p:nvPr/>
          </p:nvSpPr>
          <p:spPr>
            <a:xfrm>
              <a:off x="5614587" y="4768117"/>
              <a:ext cx="3300813" cy="369333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pPr lvl="5" algn="ctr"/>
              <a:r>
                <a:rPr lang="en-US" dirty="0" smtClean="0">
                  <a:solidFill>
                    <a:schemeClr val="bg1"/>
                  </a:solidFill>
                </a:rPr>
                <a:t>100nm</a:t>
              </a:r>
              <a:endParaRPr lang="en-US" dirty="0">
                <a:solidFill>
                  <a:schemeClr val="bg1"/>
                </a:solidFill>
              </a:endParaRPr>
            </a:p>
          </p:txBody>
        </p:sp>
      </p:grpSp>
      <p:sp>
        <p:nvSpPr>
          <p:cNvPr id="24" name="TextBox 23"/>
          <p:cNvSpPr txBox="1"/>
          <p:nvPr/>
        </p:nvSpPr>
        <p:spPr>
          <a:xfrm>
            <a:off x="577987" y="5715961"/>
            <a:ext cx="3876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2.6% of Mo are vacancies</a:t>
            </a:r>
          </a:p>
          <a:p>
            <a:r>
              <a:rPr lang="en-US" dirty="0" smtClean="0"/>
              <a:t>1.28 % Interstitial or </a:t>
            </a:r>
            <a:r>
              <a:rPr lang="en-US" dirty="0" err="1" smtClean="0"/>
              <a:t>Antisites</a:t>
            </a:r>
            <a:r>
              <a:rPr lang="en-US" dirty="0" smtClean="0"/>
              <a:t> per Mo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148262" y="5672138"/>
            <a:ext cx="387622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.33% of Mo are vacancies</a:t>
            </a:r>
          </a:p>
          <a:p>
            <a:r>
              <a:rPr lang="en-US" dirty="0" smtClean="0"/>
              <a:t>.16 % Interstitial or </a:t>
            </a:r>
            <a:r>
              <a:rPr lang="en-US" dirty="0" err="1" smtClean="0"/>
              <a:t>Antisites</a:t>
            </a:r>
            <a:r>
              <a:rPr lang="en-US" dirty="0" smtClean="0"/>
              <a:t> per Mo</a:t>
            </a:r>
            <a:endParaRPr lang="en-US" dirty="0"/>
          </a:p>
        </p:txBody>
      </p:sp>
      <p:sp>
        <p:nvSpPr>
          <p:cNvPr id="118785" name="Title 4"/>
          <p:cNvSpPr txBox="1">
            <a:spLocks/>
          </p:cNvSpPr>
          <p:nvPr/>
        </p:nvSpPr>
        <p:spPr bwMode="auto">
          <a:xfrm>
            <a:off x="0" y="50800"/>
            <a:ext cx="899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 dirty="0" smtClean="0">
                <a:solidFill>
                  <a:srgbClr val="0070C0"/>
                </a:solidFill>
                <a:latin typeface="Arial" charset="0"/>
              </a:rPr>
              <a:t>Atomic defects in TMDs</a:t>
            </a:r>
            <a:endParaRPr lang="en-US" altLang="en-US" sz="2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373847" y="1093813"/>
            <a:ext cx="2568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Commercial MoSe</a:t>
            </a:r>
            <a:r>
              <a:rPr lang="en-US" sz="2400" baseline="-25000" smtClean="0">
                <a:solidFill>
                  <a:schemeClr val="bg1"/>
                </a:solidFill>
              </a:rPr>
              <a:t>2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4819085" y="1122389"/>
            <a:ext cx="2714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solidFill>
                  <a:schemeClr val="bg1"/>
                </a:solidFill>
              </a:rPr>
              <a:t>Home-grown MoSe</a:t>
            </a:r>
            <a:r>
              <a:rPr lang="en-US" sz="2400" baseline="-25000" dirty="0" smtClean="0">
                <a:solidFill>
                  <a:schemeClr val="bg1"/>
                </a:solidFill>
              </a:rPr>
              <a:t>2</a:t>
            </a:r>
            <a:endParaRPr lang="en-US" sz="2400" dirty="0">
              <a:solidFill>
                <a:schemeClr val="bg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1000125" y="6457890"/>
            <a:ext cx="72294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Growth: Hone / </a:t>
            </a:r>
            <a:r>
              <a:rPr lang="en-US" sz="2000" dirty="0" err="1" smtClean="0"/>
              <a:t>Barmak</a:t>
            </a:r>
            <a:r>
              <a:rPr lang="en-US" sz="2000" dirty="0" smtClean="0"/>
              <a:t> groups   STM imaging: </a:t>
            </a:r>
            <a:r>
              <a:rPr lang="en-US" sz="2000" dirty="0" err="1" smtClean="0"/>
              <a:t>Pasupathy</a:t>
            </a:r>
            <a:r>
              <a:rPr lang="en-US" sz="2000" dirty="0" smtClean="0"/>
              <a:t> group</a:t>
            </a:r>
            <a:endParaRPr lang="en-US" sz="2000" dirty="0"/>
          </a:p>
        </p:txBody>
      </p:sp>
    </p:spTree>
    <p:extLst>
      <p:ext uri="{BB962C8B-B14F-4D97-AF65-F5344CB8AC3E}">
        <p14:creationId xmlns:p14="http://schemas.microsoft.com/office/powerpoint/2010/main" val="5348432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4"/>
          <p:cNvSpPr txBox="1">
            <a:spLocks/>
          </p:cNvSpPr>
          <p:nvPr/>
        </p:nvSpPr>
        <p:spPr bwMode="auto">
          <a:xfrm>
            <a:off x="0" y="50800"/>
            <a:ext cx="899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 dirty="0" smtClean="0">
                <a:solidFill>
                  <a:srgbClr val="0070C0"/>
                </a:solidFill>
                <a:latin typeface="Arial" charset="0"/>
              </a:rPr>
              <a:t>Atomic defects in TMDs</a:t>
            </a:r>
            <a:endParaRPr lang="en-US" altLang="en-US" sz="2800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90525" y="876300"/>
            <a:ext cx="7796213" cy="5152280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757237" y="6200775"/>
            <a:ext cx="722223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Most common </a:t>
            </a:r>
            <a:r>
              <a:rPr lang="en-US" sz="2400" smtClean="0"/>
              <a:t>defects are metal </a:t>
            </a:r>
            <a:r>
              <a:rPr lang="en-US" sz="2400" dirty="0" smtClean="0"/>
              <a:t>vacancies or interstitials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3868197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8785" name="Title 4"/>
          <p:cNvSpPr txBox="1">
            <a:spLocks/>
          </p:cNvSpPr>
          <p:nvPr/>
        </p:nvSpPr>
        <p:spPr bwMode="auto">
          <a:xfrm>
            <a:off x="0" y="50800"/>
            <a:ext cx="8991600" cy="457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algn="ctr" eaLnBrk="1" hangingPunct="1"/>
            <a:r>
              <a:rPr lang="en-US" altLang="en-US" sz="2800" dirty="0" smtClean="0">
                <a:solidFill>
                  <a:srgbClr val="0070C0"/>
                </a:solidFill>
                <a:latin typeface="Arial" charset="0"/>
              </a:rPr>
              <a:t>How can we get better?</a:t>
            </a:r>
            <a:endParaRPr lang="en-US" altLang="en-US" sz="28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10" name="TextBox 9"/>
          <p:cNvSpPr txBox="1"/>
          <p:nvPr/>
        </p:nvSpPr>
        <p:spPr>
          <a:xfrm>
            <a:off x="1282449" y="741820"/>
            <a:ext cx="256884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Commercial MoSe</a:t>
            </a:r>
            <a:r>
              <a:rPr lang="en-US" sz="2400" baseline="-25000" smtClean="0"/>
              <a:t>2</a:t>
            </a:r>
            <a:endParaRPr lang="en-US" sz="2400"/>
          </a:p>
        </p:txBody>
      </p:sp>
      <p:sp>
        <p:nvSpPr>
          <p:cNvPr id="11" name="TextBox 10"/>
          <p:cNvSpPr txBox="1"/>
          <p:nvPr/>
        </p:nvSpPr>
        <p:spPr>
          <a:xfrm>
            <a:off x="4384662" y="741821"/>
            <a:ext cx="271478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Home-grown MoSe</a:t>
            </a:r>
            <a:r>
              <a:rPr lang="en-US" sz="2400" baseline="-25000" dirty="0" smtClean="0"/>
              <a:t>2</a:t>
            </a:r>
            <a:endParaRPr lang="en-US" sz="24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122217" y="1199573"/>
            <a:ext cx="6054437" cy="2833166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94508" y="1818091"/>
            <a:ext cx="6109856" cy="4721253"/>
          </a:xfrm>
          <a:prstGeom prst="rect">
            <a:avLst/>
          </a:prstGeom>
        </p:spPr>
      </p:pic>
      <p:sp>
        <p:nvSpPr>
          <p:cNvPr id="2" name="Rectangle 1"/>
          <p:cNvSpPr/>
          <p:nvPr/>
        </p:nvSpPr>
        <p:spPr>
          <a:xfrm>
            <a:off x="2216727" y="2175164"/>
            <a:ext cx="2978728" cy="44334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5929745" y="2272145"/>
            <a:ext cx="72487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/>
              <a:t>77 K</a:t>
            </a:r>
            <a:endParaRPr lang="en-US" sz="2400"/>
          </a:p>
        </p:txBody>
      </p:sp>
      <p:cxnSp>
        <p:nvCxnSpPr>
          <p:cNvPr id="7" name="Straight Arrow Connector 6"/>
          <p:cNvCxnSpPr/>
          <p:nvPr/>
        </p:nvCxnSpPr>
        <p:spPr>
          <a:xfrm>
            <a:off x="2784764" y="1149927"/>
            <a:ext cx="1745672" cy="399010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2" name="Straight Arrow Connector 11"/>
          <p:cNvCxnSpPr>
            <a:stCxn id="11" idx="2"/>
          </p:cNvCxnSpPr>
          <p:nvPr/>
        </p:nvCxnSpPr>
        <p:spPr>
          <a:xfrm flipH="1">
            <a:off x="4959928" y="1203486"/>
            <a:ext cx="782125" cy="1899932"/>
          </a:xfrm>
          <a:prstGeom prst="straightConnector1">
            <a:avLst/>
          </a:prstGeom>
          <a:ln>
            <a:solidFill>
              <a:srgbClr val="FF0000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TextBox 14"/>
          <p:cNvSpPr txBox="1"/>
          <p:nvPr/>
        </p:nvSpPr>
        <p:spPr>
          <a:xfrm>
            <a:off x="6012875" y="3380509"/>
            <a:ext cx="2424544" cy="92333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PL yield dominated by point defects (Mo and Se vacancies) 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27773311"/>
      </p:ext>
    </p:extLst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5169" name="Group 3"/>
          <p:cNvGrpSpPr>
            <a:grpSpLocks/>
          </p:cNvGrpSpPr>
          <p:nvPr/>
        </p:nvGrpSpPr>
        <p:grpSpPr bwMode="auto">
          <a:xfrm>
            <a:off x="844550" y="3668713"/>
            <a:ext cx="5259388" cy="2581275"/>
            <a:chOff x="1832860" y="2701695"/>
            <a:chExt cx="6974139" cy="3722254"/>
          </a:xfrm>
        </p:grpSpPr>
        <p:sp>
          <p:nvSpPr>
            <p:cNvPr id="5" name="Oval 4"/>
            <p:cNvSpPr>
              <a:spLocks noChangeAspect="1"/>
            </p:cNvSpPr>
            <p:nvPr/>
          </p:nvSpPr>
          <p:spPr>
            <a:xfrm>
              <a:off x="3586394" y="2701695"/>
              <a:ext cx="2159815" cy="2161013"/>
            </a:xfrm>
            <a:prstGeom prst="ellipse">
              <a:avLst/>
            </a:prstGeom>
            <a:solidFill>
              <a:srgbClr val="00206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50" dirty="0">
                  <a:solidFill>
                    <a:schemeClr val="bg1"/>
                  </a:solidFill>
                </a:rPr>
                <a:t>CDW</a:t>
              </a:r>
              <a:br>
                <a:rPr lang="en-US" sz="1350" dirty="0">
                  <a:solidFill>
                    <a:schemeClr val="bg1"/>
                  </a:solidFill>
                </a:rPr>
              </a:br>
              <a:r>
                <a:rPr lang="en-US" sz="1350" dirty="0">
                  <a:solidFill>
                    <a:schemeClr val="bg1"/>
                  </a:solidFill>
                </a:rPr>
                <a:t>(</a:t>
              </a:r>
              <a:r>
                <a:rPr lang="en-US" sz="1350" b="1" dirty="0">
                  <a:solidFill>
                    <a:schemeClr val="tx1"/>
                  </a:solidFill>
                </a:rPr>
                <a:t>1T-TaS</a:t>
              </a:r>
              <a:r>
                <a:rPr lang="en-US" sz="1350" b="1" baseline="-25000" dirty="0">
                  <a:solidFill>
                    <a:schemeClr val="tx1"/>
                  </a:solidFill>
                </a:rPr>
                <a:t>2</a:t>
              </a:r>
              <a:r>
                <a:rPr lang="en-US" sz="1350" dirty="0">
                  <a:solidFill>
                    <a:schemeClr val="bg1"/>
                  </a:solidFill>
                </a:rPr>
                <a:t>, TaSe</a:t>
              </a:r>
              <a:r>
                <a:rPr lang="en-US" sz="1350" baseline="-25000" dirty="0">
                  <a:solidFill>
                    <a:schemeClr val="bg1"/>
                  </a:solidFill>
                </a:rPr>
                <a:t>2</a:t>
              </a:r>
              <a:r>
                <a:rPr lang="en-US" sz="1350" dirty="0">
                  <a:solidFill>
                    <a:schemeClr val="bg1"/>
                  </a:solidFill>
                </a:rPr>
                <a:t>,</a:t>
              </a:r>
            </a:p>
            <a:p>
              <a:pPr algn="ctr">
                <a:defRPr/>
              </a:pPr>
              <a:r>
                <a:rPr lang="en-US" sz="1350" dirty="0">
                  <a:solidFill>
                    <a:schemeClr val="bg1"/>
                  </a:solidFill>
                </a:rPr>
                <a:t>VSe</a:t>
              </a:r>
              <a:r>
                <a:rPr lang="en-US" sz="1350" baseline="-25000" dirty="0">
                  <a:solidFill>
                    <a:schemeClr val="bg1"/>
                  </a:solidFill>
                </a:rPr>
                <a:t>2</a:t>
              </a:r>
              <a:r>
                <a:rPr lang="en-US" sz="1350" dirty="0">
                  <a:solidFill>
                    <a:schemeClr val="bg1"/>
                  </a:solidFill>
                </a:rPr>
                <a:t>, TiSe</a:t>
              </a:r>
              <a:r>
                <a:rPr lang="en-US" sz="1350" baseline="-25000" dirty="0">
                  <a:solidFill>
                    <a:schemeClr val="bg1"/>
                  </a:solidFill>
                </a:rPr>
                <a:t>2</a:t>
              </a:r>
              <a:r>
                <a:rPr lang="en-US" sz="1350" dirty="0">
                  <a:solidFill>
                    <a:schemeClr val="bg1"/>
                  </a:solidFill>
                </a:rPr>
                <a:t>)</a:t>
              </a:r>
              <a:r>
                <a:rPr lang="en-US" sz="1350" baseline="-25000" dirty="0">
                  <a:solidFill>
                    <a:schemeClr val="bg1"/>
                  </a:solidFill>
                </a:rPr>
                <a:t> </a:t>
              </a:r>
            </a:p>
          </p:txBody>
        </p:sp>
        <p:sp>
          <p:nvSpPr>
            <p:cNvPr id="6" name="Oval 5"/>
            <p:cNvSpPr>
              <a:spLocks noChangeAspect="1"/>
            </p:cNvSpPr>
            <p:nvPr/>
          </p:nvSpPr>
          <p:spPr>
            <a:xfrm>
              <a:off x="5386239" y="2701695"/>
              <a:ext cx="2161920" cy="2161013"/>
            </a:xfrm>
            <a:prstGeom prst="ellipse">
              <a:avLst/>
            </a:prstGeom>
            <a:solidFill>
              <a:srgbClr val="FF000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50" dirty="0">
                  <a:solidFill>
                    <a:schemeClr val="bg1"/>
                  </a:solidFill>
                </a:rPr>
                <a:t>SDW</a:t>
              </a:r>
            </a:p>
            <a:p>
              <a:pPr algn="ctr">
                <a:defRPr/>
              </a:pPr>
              <a:r>
                <a:rPr lang="en-US" sz="1350" dirty="0">
                  <a:solidFill>
                    <a:schemeClr val="bg1"/>
                  </a:solidFill>
                </a:rPr>
                <a:t>(</a:t>
              </a:r>
              <a:r>
                <a:rPr lang="en-US" sz="1350" dirty="0" err="1">
                  <a:solidFill>
                    <a:schemeClr val="bg1"/>
                  </a:solidFill>
                </a:rPr>
                <a:t>FeTe</a:t>
              </a:r>
              <a:r>
                <a:rPr lang="en-US" sz="1350" dirty="0">
                  <a:solidFill>
                    <a:schemeClr val="bg1"/>
                  </a:solidFill>
                </a:rPr>
                <a:t>)</a:t>
              </a:r>
            </a:p>
          </p:txBody>
        </p:sp>
        <p:sp>
          <p:nvSpPr>
            <p:cNvPr id="7" name="Oval 6"/>
            <p:cNvSpPr>
              <a:spLocks noChangeAspect="1"/>
            </p:cNvSpPr>
            <p:nvPr/>
          </p:nvSpPr>
          <p:spPr>
            <a:xfrm>
              <a:off x="4485264" y="4262936"/>
              <a:ext cx="2161920" cy="2161013"/>
            </a:xfrm>
            <a:prstGeom prst="ellipse">
              <a:avLst/>
            </a:prstGeom>
            <a:solidFill>
              <a:srgbClr val="00B050">
                <a:alpha val="50000"/>
              </a:srgb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r>
                <a:rPr lang="en-US" sz="1350" dirty="0">
                  <a:solidFill>
                    <a:schemeClr val="bg1"/>
                  </a:solidFill>
                </a:rPr>
                <a:t>SC</a:t>
              </a:r>
            </a:p>
            <a:p>
              <a:pPr algn="ctr">
                <a:defRPr/>
              </a:pPr>
              <a:r>
                <a:rPr lang="en-US" sz="1350" dirty="0">
                  <a:solidFill>
                    <a:schemeClr val="bg1"/>
                  </a:solidFill>
                </a:rPr>
                <a:t>(</a:t>
              </a:r>
              <a:r>
                <a:rPr lang="en-US" sz="1350" dirty="0" err="1">
                  <a:solidFill>
                    <a:schemeClr val="bg1"/>
                  </a:solidFill>
                </a:rPr>
                <a:t>FeSe</a:t>
              </a:r>
              <a:r>
                <a:rPr lang="en-US" sz="1350" dirty="0">
                  <a:solidFill>
                    <a:schemeClr val="bg1"/>
                  </a:solidFill>
                </a:rPr>
                <a:t>) </a:t>
              </a:r>
            </a:p>
          </p:txBody>
        </p:sp>
        <p:cxnSp>
          <p:nvCxnSpPr>
            <p:cNvPr id="8" name="Straight Arrow Connector 7"/>
            <p:cNvCxnSpPr/>
            <p:nvPr/>
          </p:nvCxnSpPr>
          <p:spPr>
            <a:xfrm flipH="1" flipV="1">
              <a:off x="6024080" y="4606317"/>
              <a:ext cx="1321992" cy="686763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9" name="TextBox 8"/>
            <p:cNvSpPr txBox="1"/>
            <p:nvPr/>
          </p:nvSpPr>
          <p:spPr>
            <a:xfrm>
              <a:off x="7318705" y="5293080"/>
              <a:ext cx="1488294" cy="334225"/>
            </a:xfrm>
            <a:prstGeom prst="rect">
              <a:avLst/>
            </a:prstGeom>
            <a:noFill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50" dirty="0" err="1">
                  <a:ea typeface="ＭＳ Ｐゴシック" charset="0"/>
                </a:rPr>
                <a:t>FeTeS</a:t>
              </a:r>
              <a:r>
                <a:rPr lang="en-US" sz="1350" dirty="0">
                  <a:ea typeface="ＭＳ Ｐゴシック" charset="0"/>
                </a:rPr>
                <a:t>, </a:t>
              </a:r>
              <a:r>
                <a:rPr lang="en-US" sz="1350" dirty="0" err="1">
                  <a:ea typeface="ＭＳ Ｐゴシック" charset="0"/>
                </a:rPr>
                <a:t>FeTeSe</a:t>
              </a:r>
              <a:endParaRPr lang="en-US" sz="1350" dirty="0">
                <a:ea typeface="ＭＳ Ｐゴシック" charset="0"/>
              </a:endParaRPr>
            </a:p>
          </p:txBody>
        </p:sp>
        <p:cxnSp>
          <p:nvCxnSpPr>
            <p:cNvPr id="10" name="Straight Arrow Connector 9"/>
            <p:cNvCxnSpPr/>
            <p:nvPr/>
          </p:nvCxnSpPr>
          <p:spPr>
            <a:xfrm flipV="1">
              <a:off x="3573764" y="4606317"/>
              <a:ext cx="1446191" cy="608930"/>
            </a:xfrm>
            <a:prstGeom prst="straightConnector1">
              <a:avLst/>
            </a:prstGeom>
            <a:ln>
              <a:solidFill>
                <a:schemeClr val="tx1"/>
              </a:solidFill>
              <a:tailEnd type="arrow"/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sp>
          <p:nvSpPr>
            <p:cNvPr id="11" name="Rectangle 10"/>
            <p:cNvSpPr/>
            <p:nvPr/>
          </p:nvSpPr>
          <p:spPr>
            <a:xfrm>
              <a:off x="1832860" y="5215247"/>
              <a:ext cx="2128239" cy="336513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sz="1350" dirty="0">
                  <a:ea typeface="ＭＳ Ｐゴシック" charset="0"/>
                </a:rPr>
                <a:t>2H-TaS</a:t>
              </a:r>
              <a:r>
                <a:rPr lang="en-US" sz="1350" baseline="-25000" dirty="0">
                  <a:ea typeface="ＭＳ Ｐゴシック" charset="0"/>
                </a:rPr>
                <a:t>2</a:t>
              </a:r>
              <a:r>
                <a:rPr lang="en-US" sz="1350" dirty="0">
                  <a:ea typeface="ＭＳ Ｐゴシック" charset="0"/>
                </a:rPr>
                <a:t>, TaSe</a:t>
              </a:r>
              <a:r>
                <a:rPr lang="en-US" sz="1350" baseline="-25000" dirty="0">
                  <a:ea typeface="ＭＳ Ｐゴシック" charset="0"/>
                </a:rPr>
                <a:t>2</a:t>
              </a:r>
              <a:r>
                <a:rPr lang="en-US" sz="1350" dirty="0">
                  <a:ea typeface="ＭＳ Ｐゴシック" charset="0"/>
                </a:rPr>
                <a:t>, NbSe</a:t>
              </a:r>
              <a:r>
                <a:rPr lang="en-US" sz="1350" baseline="-25000" dirty="0">
                  <a:ea typeface="ＭＳ Ｐゴシック" charset="0"/>
                </a:rPr>
                <a:t>2</a:t>
              </a:r>
              <a:endParaRPr lang="en-US" sz="1350" dirty="0">
                <a:ea typeface="ＭＳ Ｐゴシック" charset="0"/>
              </a:endParaRPr>
            </a:p>
          </p:txBody>
        </p:sp>
      </p:grpSp>
      <p:sp>
        <p:nvSpPr>
          <p:cNvPr id="135170" name="Title 1"/>
          <p:cNvSpPr txBox="1">
            <a:spLocks/>
          </p:cNvSpPr>
          <p:nvPr/>
        </p:nvSpPr>
        <p:spPr bwMode="auto">
          <a:xfrm>
            <a:off x="1995762" y="0"/>
            <a:ext cx="5721220" cy="7651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68580" tIns="34290" rIns="68580" bIns="34290"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defTabSz="914400" eaLnBrk="1" hangingPunct="1">
              <a:lnSpc>
                <a:spcPct val="90000"/>
              </a:lnSpc>
            </a:pPr>
            <a:r>
              <a:rPr lang="en-US" altLang="en-US" sz="3300" dirty="0" smtClean="0">
                <a:solidFill>
                  <a:srgbClr val="0432FF"/>
                </a:solidFill>
              </a:rPr>
              <a:t>Air-sensitive </a:t>
            </a:r>
            <a:r>
              <a:rPr lang="en-US" altLang="en-US" sz="3300" smtClean="0">
                <a:solidFill>
                  <a:srgbClr val="0432FF"/>
                </a:solidFill>
              </a:rPr>
              <a:t>2D Materials </a:t>
            </a:r>
            <a:endParaRPr lang="en-US" altLang="en-US" sz="3300" dirty="0">
              <a:solidFill>
                <a:srgbClr val="0432FF"/>
              </a:solidFill>
            </a:endParaRPr>
          </a:p>
        </p:txBody>
      </p:sp>
      <p:pic>
        <p:nvPicPr>
          <p:cNvPr id="135171" name="Picture 18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06425" y="936625"/>
            <a:ext cx="6621463" cy="25114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grpSp>
        <p:nvGrpSpPr>
          <p:cNvPr id="135172" name="Group 19"/>
          <p:cNvGrpSpPr>
            <a:grpSpLocks/>
          </p:cNvGrpSpPr>
          <p:nvPr/>
        </p:nvGrpSpPr>
        <p:grpSpPr bwMode="auto">
          <a:xfrm>
            <a:off x="2511425" y="1654175"/>
            <a:ext cx="2854325" cy="484188"/>
            <a:chOff x="4241167" y="3515483"/>
            <a:chExt cx="3926440" cy="700056"/>
          </a:xfrm>
        </p:grpSpPr>
        <p:sp>
          <p:nvSpPr>
            <p:cNvPr id="21" name="Rectangle 20"/>
            <p:cNvSpPr/>
            <p:nvPr/>
          </p:nvSpPr>
          <p:spPr>
            <a:xfrm>
              <a:off x="7545230" y="3515483"/>
              <a:ext cx="622377" cy="358061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5929231" y="3873544"/>
              <a:ext cx="565599" cy="34199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4241167" y="3800096"/>
              <a:ext cx="563416" cy="34199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4804583" y="3800096"/>
              <a:ext cx="563416" cy="341995"/>
            </a:xfrm>
            <a:prstGeom prst="rect">
              <a:avLst/>
            </a:prstGeom>
            <a:noFill/>
            <a:ln w="25400"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135173" name="Group 24"/>
          <p:cNvGrpSpPr>
            <a:grpSpLocks/>
          </p:cNvGrpSpPr>
          <p:nvPr/>
        </p:nvGrpSpPr>
        <p:grpSpPr bwMode="auto">
          <a:xfrm>
            <a:off x="1900238" y="1654175"/>
            <a:ext cx="4348162" cy="1187450"/>
            <a:chOff x="3363132" y="3515483"/>
            <a:chExt cx="5982346" cy="1716001"/>
          </a:xfrm>
        </p:grpSpPr>
        <p:grpSp>
          <p:nvGrpSpPr>
            <p:cNvPr id="135181" name="Group 25"/>
            <p:cNvGrpSpPr>
              <a:grpSpLocks/>
            </p:cNvGrpSpPr>
            <p:nvPr/>
          </p:nvGrpSpPr>
          <p:grpSpPr bwMode="auto">
            <a:xfrm>
              <a:off x="3363132" y="3515483"/>
              <a:ext cx="5982346" cy="1716001"/>
              <a:chOff x="3363132" y="3515483"/>
              <a:chExt cx="5982346" cy="1716001"/>
            </a:xfrm>
          </p:grpSpPr>
          <p:sp>
            <p:nvSpPr>
              <p:cNvPr id="28" name="Rectangle 27"/>
              <p:cNvSpPr/>
              <p:nvPr/>
            </p:nvSpPr>
            <p:spPr>
              <a:xfrm>
                <a:off x="3363132" y="4912602"/>
                <a:ext cx="666161" cy="318882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/>
              </a:p>
            </p:txBody>
          </p:sp>
          <p:sp>
            <p:nvSpPr>
              <p:cNvPr id="29" name="Rectangle 28"/>
              <p:cNvSpPr/>
              <p:nvPr/>
            </p:nvSpPr>
            <p:spPr>
              <a:xfrm>
                <a:off x="8168230" y="3515483"/>
                <a:ext cx="1177248" cy="360177"/>
              </a:xfrm>
              <a:prstGeom prst="rect">
                <a:avLst/>
              </a:prstGeom>
              <a:noFill/>
              <a:ln w="25400">
                <a:solidFill>
                  <a:schemeClr val="tx1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en-US" sz="1350"/>
              </a:p>
            </p:txBody>
          </p:sp>
        </p:grpSp>
        <p:sp>
          <p:nvSpPr>
            <p:cNvPr id="27" name="Rectangle 26"/>
            <p:cNvSpPr/>
            <p:nvPr/>
          </p:nvSpPr>
          <p:spPr>
            <a:xfrm>
              <a:off x="6508287" y="3875660"/>
              <a:ext cx="471773" cy="350999"/>
            </a:xfrm>
            <a:prstGeom prst="rect">
              <a:avLst/>
            </a:prstGeom>
            <a:noFill/>
            <a:ln w="25400">
              <a:solidFill>
                <a:schemeClr val="tx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grpSp>
        <p:nvGrpSpPr>
          <p:cNvPr id="135174" name="Group 29"/>
          <p:cNvGrpSpPr>
            <a:grpSpLocks/>
          </p:cNvGrpSpPr>
          <p:nvPr/>
        </p:nvGrpSpPr>
        <p:grpSpPr bwMode="auto">
          <a:xfrm>
            <a:off x="7173913" y="1376363"/>
            <a:ext cx="1209675" cy="1150937"/>
            <a:chOff x="10844994" y="3115159"/>
            <a:chExt cx="1176138" cy="1663016"/>
          </a:xfrm>
        </p:grpSpPr>
        <p:sp>
          <p:nvSpPr>
            <p:cNvPr id="31" name="TextBox 30"/>
            <p:cNvSpPr txBox="1"/>
            <p:nvPr/>
          </p:nvSpPr>
          <p:spPr>
            <a:xfrm>
              <a:off x="11096582" y="3264256"/>
              <a:ext cx="774831" cy="676676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350" dirty="0" err="1">
                  <a:ea typeface="ＭＳ Ｐゴシック" charset="0"/>
                </a:rPr>
                <a:t>FeSe</a:t>
              </a:r>
              <a:endParaRPr lang="en-US" sz="1350" dirty="0">
                <a:ea typeface="ＭＳ Ｐゴシック" charset="0"/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11096582" y="3647324"/>
              <a:ext cx="723896" cy="6766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350" dirty="0" err="1">
                  <a:ea typeface="ＭＳ Ｐゴシック" charset="0"/>
                </a:rPr>
                <a:t>FeTe</a:t>
              </a:r>
              <a:endParaRPr lang="en-US" sz="1350" dirty="0">
                <a:ea typeface="ＭＳ Ｐゴシック" charset="0"/>
              </a:endParaRPr>
            </a:p>
          </p:txBody>
        </p:sp>
        <p:sp>
          <p:nvSpPr>
            <p:cNvPr id="33" name="TextBox 32"/>
            <p:cNvSpPr txBox="1"/>
            <p:nvPr/>
          </p:nvSpPr>
          <p:spPr>
            <a:xfrm>
              <a:off x="10844994" y="4101500"/>
              <a:ext cx="1176138" cy="676675"/>
            </a:xfrm>
            <a:prstGeom prst="rect">
              <a:avLst/>
            </a:prstGeom>
            <a:noFill/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US" sz="1350">
                  <a:ea typeface="ＭＳ Ｐゴシック" charset="0"/>
                </a:rPr>
                <a:t>FeSe</a:t>
              </a:r>
              <a:r>
                <a:rPr lang="en-US" sz="1350" baseline="-25000">
                  <a:ea typeface="ＭＳ Ｐゴシック" charset="0"/>
                </a:rPr>
                <a:t>x</a:t>
              </a:r>
              <a:r>
                <a:rPr lang="en-US" sz="1350">
                  <a:ea typeface="ＭＳ Ｐゴシック" charset="0"/>
                </a:rPr>
                <a:t>Te</a:t>
              </a:r>
              <a:r>
                <a:rPr lang="en-US" sz="1350" baseline="-25000">
                  <a:ea typeface="ＭＳ Ｐゴシック" charset="0"/>
                </a:rPr>
                <a:t>1-x</a:t>
              </a:r>
              <a:endParaRPr lang="en-US" sz="1350" dirty="0">
                <a:ea typeface="ＭＳ Ｐゴシック" charset="0"/>
              </a:endParaRPr>
            </a:p>
          </p:txBody>
        </p:sp>
        <p:sp>
          <p:nvSpPr>
            <p:cNvPr id="34" name="Rectangle 33"/>
            <p:cNvSpPr/>
            <p:nvPr/>
          </p:nvSpPr>
          <p:spPr>
            <a:xfrm>
              <a:off x="10844994" y="3115159"/>
              <a:ext cx="1176138" cy="1518506"/>
            </a:xfrm>
            <a:prstGeom prst="rect">
              <a:avLst/>
            </a:prstGeom>
            <a:noFill/>
            <a:ln w="25400">
              <a:solidFill>
                <a:schemeClr val="accent6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en-US" sz="1350"/>
            </a:p>
          </p:txBody>
        </p:sp>
      </p:grpSp>
      <p:sp>
        <p:nvSpPr>
          <p:cNvPr id="135175" name="TextBox 2"/>
          <p:cNvSpPr txBox="1">
            <a:spLocks noChangeArrowheads="1"/>
          </p:cNvSpPr>
          <p:nvPr/>
        </p:nvSpPr>
        <p:spPr bwMode="auto">
          <a:xfrm>
            <a:off x="7348538" y="2600325"/>
            <a:ext cx="17954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en-US" sz="2000"/>
              <a:t>Air-sensitive materials</a:t>
            </a:r>
          </a:p>
        </p:txBody>
      </p:sp>
      <p:sp>
        <p:nvSpPr>
          <p:cNvPr id="135176" name="TextBox 34"/>
          <p:cNvSpPr txBox="1">
            <a:spLocks noChangeArrowheads="1"/>
          </p:cNvSpPr>
          <p:nvPr/>
        </p:nvSpPr>
        <p:spPr bwMode="auto">
          <a:xfrm>
            <a:off x="5464175" y="4219575"/>
            <a:ext cx="2295525" cy="400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r>
              <a:rPr lang="en-US" altLang="en-US" sz="2000"/>
              <a:t>Novel Phenomena</a:t>
            </a:r>
          </a:p>
        </p:txBody>
      </p:sp>
    </p:spTree>
    <p:extLst>
      <p:ext uri="{BB962C8B-B14F-4D97-AF65-F5344CB8AC3E}">
        <p14:creationId xmlns:p14="http://schemas.microsoft.com/office/powerpoint/2010/main" val="91061958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3" name="Slide Number Placeholder 1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32C0EDD6-F04F-4947-8B14-A1EC38E25771}" type="slidenum">
              <a:rPr lang="en-US" altLang="en-US" sz="1400">
                <a:solidFill>
                  <a:schemeClr val="accent2"/>
                </a:solidFill>
                <a:latin typeface="Arial" charset="0"/>
              </a:rPr>
              <a:pPr/>
              <a:t>5</a:t>
            </a:fld>
            <a:endParaRPr lang="en-US" alt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28674" name="TextBox 10"/>
          <p:cNvSpPr txBox="1">
            <a:spLocks noChangeArrowheads="1"/>
          </p:cNvSpPr>
          <p:nvPr/>
        </p:nvSpPr>
        <p:spPr bwMode="auto">
          <a:xfrm>
            <a:off x="257175" y="5192713"/>
            <a:ext cx="3225800" cy="1322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600">
                <a:latin typeface="Arial" charset="0"/>
              </a:rPr>
              <a:t>C.R. Dean, A.F. Young, I. Meric, C. Lee, L. Wang, S.Sorgenfrei,</a:t>
            </a:r>
          </a:p>
          <a:p>
            <a:pPr eaLnBrk="1" hangingPunct="1"/>
            <a:r>
              <a:rPr lang="en-US" altLang="en-US" sz="1600">
                <a:latin typeface="Arial" charset="0"/>
              </a:rPr>
              <a:t>K. Watanabe, T. Taniguchi, P. Kim, K.L. Shepard, J. Hone, Nature Nano (2010)</a:t>
            </a:r>
          </a:p>
        </p:txBody>
      </p:sp>
      <p:pic>
        <p:nvPicPr>
          <p:cNvPr id="28675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5263" y="1547813"/>
            <a:ext cx="5919787" cy="34813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6" name="Picture 2" descr="C:\Documents and Settings\Admin\My Documents\PostDoc\Devices\N125_tranto_BN15b\N125_BN15_pmma_x100.jpg"/>
          <p:cNvPicPr>
            <a:picLocks noChangeAspect="1" noChangeArrowheads="1"/>
          </p:cNvPicPr>
          <p:nvPr/>
        </p:nvPicPr>
        <p:blipFill>
          <a:blip r:embed="rId3">
            <a:lum bright="-8000" contrast="60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6800" y="1066800"/>
            <a:ext cx="2603500" cy="2468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8677" name="Picture 4" descr="C:\Documents and Settings\Admin\My Documents\PostDoc\Devices\N125_tranto_BN15b\Measurements\transfer device images\dev images\50.jpg"/>
          <p:cNvPicPr>
            <a:picLocks noChangeAspect="1" noChangeArrowheads="1"/>
          </p:cNvPicPr>
          <p:nvPr/>
        </p:nvPicPr>
        <p:blipFill>
          <a:blip r:embed="rId4">
            <a:lum contrast="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46800" y="3594100"/>
            <a:ext cx="2616200" cy="2559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8678" name="AutoShape 2"/>
          <p:cNvSpPr>
            <a:spLocks noChangeArrowheads="1"/>
          </p:cNvSpPr>
          <p:nvPr/>
        </p:nvSpPr>
        <p:spPr bwMode="auto">
          <a:xfrm>
            <a:off x="0" y="0"/>
            <a:ext cx="9144000" cy="654050"/>
          </a:xfrm>
          <a:prstGeom prst="roundRect">
            <a:avLst>
              <a:gd name="adj" fmla="val 21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 anchor="ctr" anchorCtr="1"/>
          <a:lstStyle>
            <a:lvl1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Arial" charset="0"/>
              </a:rPr>
              <a:t>‘Polymer transfer’ of graphene onto BN</a:t>
            </a:r>
          </a:p>
        </p:txBody>
      </p:sp>
      <p:pic>
        <p:nvPicPr>
          <p:cNvPr id="28679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522663" y="4832350"/>
            <a:ext cx="2281237" cy="17113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33137" y="102937"/>
            <a:ext cx="7937500" cy="512763"/>
          </a:xfrm>
        </p:spPr>
        <p:txBody>
          <a:bodyPr rtlCol="0">
            <a:normAutofit fontScale="90000"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US" smtClean="0">
                <a:solidFill>
                  <a:srgbClr val="0070C0"/>
                </a:solidFill>
                <a:ea typeface="+mj-ea"/>
              </a:rPr>
              <a:t>Incandescent Visible Light Emission</a:t>
            </a:r>
            <a:endParaRPr lang="en-US" dirty="0">
              <a:solidFill>
                <a:srgbClr val="0070C0"/>
              </a:solidFill>
              <a:ea typeface="+mj-ea"/>
            </a:endParaRPr>
          </a:p>
        </p:txBody>
      </p:sp>
      <p:sp>
        <p:nvSpPr>
          <p:cNvPr id="84994" name="Slide Number Placeholder 2"/>
          <p:cNvSpPr>
            <a:spLocks noGrp="1"/>
          </p:cNvSpPr>
          <p:nvPr>
            <p:ph type="sldNum" sz="quarter" idx="2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9F091CB7-6584-7747-A02C-6E20BC145F5C}" type="slidenum">
              <a:rPr lang="en-US" altLang="en-US" sz="1200">
                <a:solidFill>
                  <a:srgbClr val="898989"/>
                </a:solidFill>
                <a:latin typeface="Arial" charset="0"/>
              </a:rPr>
              <a:pPr/>
              <a:t>50</a:t>
            </a:fld>
            <a:endParaRPr lang="en-US" altLang="en-US" sz="1200">
              <a:solidFill>
                <a:srgbClr val="898989"/>
              </a:solidFill>
              <a:latin typeface="Arial" charset="0"/>
            </a:endParaRPr>
          </a:p>
        </p:txBody>
      </p:sp>
      <p:sp>
        <p:nvSpPr>
          <p:cNvPr id="84995" name="Text Placeholder 6"/>
          <p:cNvSpPr>
            <a:spLocks noGrp="1"/>
          </p:cNvSpPr>
          <p:nvPr>
            <p:ph type="body" sz="quarter" idx="15"/>
          </p:nvPr>
        </p:nvSpPr>
        <p:spPr>
          <a:xfrm>
            <a:off x="6940550" y="6218238"/>
            <a:ext cx="938213" cy="382587"/>
          </a:xfrm>
        </p:spPr>
        <p:txBody>
          <a:bodyPr/>
          <a:lstStyle/>
          <a:p>
            <a:pPr algn="ctr" eaLnBrk="1" hangingPunct="1"/>
            <a:r>
              <a:rPr lang="en-US" altLang="en-US" sz="1000">
                <a:solidFill>
                  <a:srgbClr val="406AA6"/>
                </a:solidFill>
                <a:ea typeface="ＭＳ Ｐゴシック" charset="-128"/>
              </a:rPr>
              <a:t>Unpublished </a:t>
            </a:r>
          </a:p>
        </p:txBody>
      </p:sp>
      <p:pic>
        <p:nvPicPr>
          <p:cNvPr id="84996" name="Picture 2" descr="6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94093" y="1092200"/>
            <a:ext cx="8747125" cy="3563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4997" name="TextBox 4"/>
          <p:cNvSpPr txBox="1">
            <a:spLocks noChangeArrowheads="1"/>
          </p:cNvSpPr>
          <p:nvPr/>
        </p:nvSpPr>
        <p:spPr bwMode="auto">
          <a:xfrm>
            <a:off x="1625600" y="4927600"/>
            <a:ext cx="6083300" cy="8302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 marL="2857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buFont typeface="Arial" charset="0"/>
              <a:buChar char="•"/>
            </a:pPr>
            <a:r>
              <a:rPr lang="en-US" altLang="en-US">
                <a:latin typeface="Arial" charset="0"/>
              </a:rPr>
              <a:t>Stable emission for ~ 10 minutes in air</a:t>
            </a:r>
          </a:p>
          <a:p>
            <a:pPr eaLnBrk="1" hangingPunct="1">
              <a:buFont typeface="Arial" charset="0"/>
              <a:buChar char="•"/>
            </a:pPr>
            <a:r>
              <a:rPr lang="en-US" altLang="en-US">
                <a:latin typeface="Arial" charset="0"/>
              </a:rPr>
              <a:t>Stable emission for ~ 10 years in vacuum </a:t>
            </a:r>
          </a:p>
        </p:txBody>
      </p:sp>
    </p:spTree>
    <p:extLst>
      <p:ext uri="{BB962C8B-B14F-4D97-AF65-F5344CB8AC3E}">
        <p14:creationId xmlns:p14="http://schemas.microsoft.com/office/powerpoint/2010/main" val="2718523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6193" name="Title 1"/>
          <p:cNvSpPr>
            <a:spLocks noGrp="1"/>
          </p:cNvSpPr>
          <p:nvPr>
            <p:ph type="title"/>
          </p:nvPr>
        </p:nvSpPr>
        <p:spPr>
          <a:xfrm>
            <a:off x="1125453" y="0"/>
            <a:ext cx="6799346" cy="703263"/>
          </a:xfrm>
        </p:spPr>
        <p:txBody>
          <a:bodyPr/>
          <a:lstStyle/>
          <a:p>
            <a:r>
              <a:rPr lang="en-US" altLang="en-US" dirty="0" smtClean="0">
                <a:ea typeface="ＭＳ Ｐゴシック" charset="-128"/>
              </a:rPr>
              <a:t>2D ‘Stacking’ system </a:t>
            </a:r>
            <a:r>
              <a:rPr lang="en-US" altLang="en-US" smtClean="0">
                <a:ea typeface="ＭＳ Ｐゴシック" charset="-128"/>
              </a:rPr>
              <a:t>in glovebox</a:t>
            </a:r>
            <a:endParaRPr lang="en-US" altLang="en-US" dirty="0">
              <a:ea typeface="ＭＳ Ｐゴシック" charset="-128"/>
            </a:endParaRPr>
          </a:p>
        </p:txBody>
      </p:sp>
      <p:pic>
        <p:nvPicPr>
          <p:cNvPr id="136194" name="Picture 32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b="11501"/>
          <a:stretch/>
        </p:blipFill>
        <p:spPr bwMode="auto">
          <a:xfrm>
            <a:off x="617538" y="1020763"/>
            <a:ext cx="8220075" cy="46741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extBox 1"/>
          <p:cNvSpPr txBox="1"/>
          <p:nvPr/>
        </p:nvSpPr>
        <p:spPr>
          <a:xfrm>
            <a:off x="1668379" y="5791201"/>
            <a:ext cx="4910255" cy="83099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Encapsulate in glove box using hBN</a:t>
            </a:r>
          </a:p>
          <a:p>
            <a:pPr marL="342900" indent="-342900">
              <a:buFont typeface="Arial" charset="0"/>
              <a:buChar char="•"/>
            </a:pPr>
            <a:r>
              <a:rPr lang="en-US" sz="2400" dirty="0" smtClean="0"/>
              <a:t>Fabricate electrodes etc. afterward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469971442"/>
      </p:ext>
    </p:extLst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881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223963"/>
            <a:ext cx="5475288" cy="53927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882" name="TextBox 2"/>
          <p:cNvSpPr txBox="1">
            <a:spLocks noChangeArrowheads="1"/>
          </p:cNvSpPr>
          <p:nvPr/>
        </p:nvSpPr>
        <p:spPr bwMode="auto">
          <a:xfrm>
            <a:off x="2065338" y="6364288"/>
            <a:ext cx="1589087" cy="3079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400">
                <a:latin typeface="Arial" charset="0"/>
              </a:rPr>
              <a:t>Staley, PRB 2009</a:t>
            </a:r>
          </a:p>
        </p:txBody>
      </p:sp>
      <p:sp>
        <p:nvSpPr>
          <p:cNvPr id="122883" name="TextBox 3"/>
          <p:cNvSpPr txBox="1">
            <a:spLocks noChangeArrowheads="1"/>
          </p:cNvSpPr>
          <p:nvPr/>
        </p:nvSpPr>
        <p:spPr bwMode="auto">
          <a:xfrm>
            <a:off x="1785938" y="42863"/>
            <a:ext cx="5781675" cy="5857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Arial" charset="0"/>
              </a:rPr>
              <a:t>Superconductivity in 2D NbSe</a:t>
            </a:r>
            <a:r>
              <a:rPr lang="en-US" altLang="en-US" sz="3200" baseline="-25000">
                <a:solidFill>
                  <a:srgbClr val="0070C0"/>
                </a:solidFill>
                <a:latin typeface="Arial" charset="0"/>
              </a:rPr>
              <a:t>2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527675" y="2082800"/>
            <a:ext cx="3227388" cy="3416300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eaLnBrk="1" fontAlgn="auto" hangingPunct="1">
              <a:spcBef>
                <a:spcPts val="0"/>
              </a:spcBef>
              <a:spcAft>
                <a:spcPts val="0"/>
              </a:spcAft>
              <a:defRPr/>
            </a:pPr>
            <a:r>
              <a:rPr lang="en-US" sz="2400" dirty="0">
                <a:latin typeface="Arial"/>
                <a:ea typeface="+mn-ea"/>
              </a:rPr>
              <a:t>Prior work:  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Arial"/>
                <a:ea typeface="+mn-ea"/>
              </a:rPr>
              <a:t>Bulk superconducting with </a:t>
            </a:r>
            <a:r>
              <a:rPr lang="en-US" sz="2400" dirty="0" err="1">
                <a:latin typeface="Arial"/>
                <a:ea typeface="+mn-ea"/>
              </a:rPr>
              <a:t>T</a:t>
            </a:r>
            <a:r>
              <a:rPr lang="en-US" sz="2400" baseline="-25000" dirty="0" err="1">
                <a:latin typeface="Arial"/>
                <a:ea typeface="+mn-ea"/>
              </a:rPr>
              <a:t>c</a:t>
            </a:r>
            <a:r>
              <a:rPr lang="en-US" sz="2400" dirty="0">
                <a:latin typeface="Arial"/>
                <a:ea typeface="+mn-ea"/>
              </a:rPr>
              <a:t> ~ 5 K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Arial"/>
                <a:ea typeface="+mn-ea"/>
              </a:rPr>
              <a:t>Thin NbSe</a:t>
            </a:r>
            <a:r>
              <a:rPr lang="en-US" sz="2400" baseline="-25000" dirty="0">
                <a:latin typeface="Arial"/>
                <a:ea typeface="+mn-ea"/>
              </a:rPr>
              <a:t>2</a:t>
            </a:r>
            <a:r>
              <a:rPr lang="en-US" sz="2400" dirty="0">
                <a:latin typeface="Arial"/>
                <a:ea typeface="+mn-ea"/>
              </a:rPr>
              <a:t> is not superconducting</a:t>
            </a:r>
          </a:p>
          <a:p>
            <a:pPr marL="342900" indent="-342900" eaLnBrk="1" fontAlgn="auto" hangingPunct="1">
              <a:spcBef>
                <a:spcPts val="0"/>
              </a:spcBef>
              <a:spcAft>
                <a:spcPts val="0"/>
              </a:spcAft>
              <a:buFont typeface="Arial"/>
              <a:buChar char="•"/>
              <a:defRPr/>
            </a:pPr>
            <a:r>
              <a:rPr lang="en-US" sz="2400" dirty="0">
                <a:latin typeface="Arial"/>
                <a:ea typeface="+mn-ea"/>
              </a:rPr>
              <a:t>High sheet resistance (disordered limit?)</a:t>
            </a:r>
          </a:p>
        </p:txBody>
      </p:sp>
    </p:spTree>
    <p:extLst>
      <p:ext uri="{BB962C8B-B14F-4D97-AF65-F5344CB8AC3E}">
        <p14:creationId xmlns:p14="http://schemas.microsoft.com/office/powerpoint/2010/main" val="11581506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4929" name="TextBox 3"/>
          <p:cNvSpPr txBox="1">
            <a:spLocks noChangeArrowheads="1"/>
          </p:cNvSpPr>
          <p:nvPr/>
        </p:nvSpPr>
        <p:spPr bwMode="auto">
          <a:xfrm>
            <a:off x="284353" y="146177"/>
            <a:ext cx="8555547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dirty="0">
                <a:solidFill>
                  <a:srgbClr val="0070C0"/>
                </a:solidFill>
                <a:latin typeface="Arial" charset="0"/>
              </a:rPr>
              <a:t>Superconductivity in </a:t>
            </a:r>
            <a:r>
              <a:rPr lang="en-US" altLang="en-US" sz="2800" dirty="0" smtClean="0">
                <a:solidFill>
                  <a:srgbClr val="0070C0"/>
                </a:solidFill>
                <a:latin typeface="Arial" charset="0"/>
              </a:rPr>
              <a:t>BN-encapsulated bilayer </a:t>
            </a:r>
            <a:r>
              <a:rPr lang="en-US" altLang="en-US" sz="2800" dirty="0">
                <a:solidFill>
                  <a:srgbClr val="0070C0"/>
                </a:solidFill>
                <a:latin typeface="Arial" charset="0"/>
              </a:rPr>
              <a:t>NbSe</a:t>
            </a:r>
            <a:r>
              <a:rPr lang="en-US" altLang="en-US" sz="2800" baseline="-25000" dirty="0">
                <a:solidFill>
                  <a:srgbClr val="0070C0"/>
                </a:solidFill>
                <a:latin typeface="Arial" charset="0"/>
              </a:rPr>
              <a:t>2</a:t>
            </a:r>
          </a:p>
        </p:txBody>
      </p:sp>
      <p:sp>
        <p:nvSpPr>
          <p:cNvPr id="3" name="Rectangle 2"/>
          <p:cNvSpPr/>
          <p:nvPr/>
        </p:nvSpPr>
        <p:spPr>
          <a:xfrm>
            <a:off x="582613" y="895350"/>
            <a:ext cx="603250" cy="561975"/>
          </a:xfrm>
          <a:prstGeom prst="rect">
            <a:avLst/>
          </a:prstGeom>
          <a:solidFill>
            <a:schemeClr val="bg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en-US">
              <a:solidFill>
                <a:srgbClr val="FFFFFF"/>
              </a:solidFill>
              <a:latin typeface="Arial" charset="0"/>
              <a:ea typeface="ＭＳ Ｐゴシック" charset="0"/>
            </a:endParaRPr>
          </a:p>
        </p:txBody>
      </p:sp>
      <p:pic>
        <p:nvPicPr>
          <p:cNvPr id="124931" name="Picture 10" descr="C:\Users\awtsen\Desktop\Picture1.bmp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5185"/>
          <a:stretch>
            <a:fillRect/>
          </a:stretch>
        </p:blipFill>
        <p:spPr bwMode="auto">
          <a:xfrm>
            <a:off x="965200" y="850900"/>
            <a:ext cx="7702550" cy="5492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4932" name="TextBox 4"/>
          <p:cNvSpPr txBox="1">
            <a:spLocks noChangeArrowheads="1"/>
          </p:cNvSpPr>
          <p:nvPr/>
        </p:nvSpPr>
        <p:spPr bwMode="auto">
          <a:xfrm>
            <a:off x="1989138" y="3200400"/>
            <a:ext cx="2112962" cy="461963"/>
          </a:xfrm>
          <a:prstGeom prst="rect">
            <a:avLst/>
          </a:prstGeom>
          <a:solidFill>
            <a:schemeClr val="bg1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>
                <a:latin typeface="Arial" charset="0"/>
              </a:rPr>
              <a:t>2-layer NbSe</a:t>
            </a:r>
            <a:r>
              <a:rPr lang="en-US" altLang="en-US" baseline="-25000">
                <a:latin typeface="Arial" charset="0"/>
              </a:rPr>
              <a:t>2</a:t>
            </a:r>
            <a:endParaRPr lang="en-US" altLang="en-US">
              <a:latin typeface="Arial" charset="0"/>
            </a:endParaRPr>
          </a:p>
        </p:txBody>
      </p:sp>
      <p:sp>
        <p:nvSpPr>
          <p:cNvPr id="124933" name="Rectangle 6"/>
          <p:cNvSpPr>
            <a:spLocks noChangeArrowheads="1"/>
          </p:cNvSpPr>
          <p:nvPr/>
        </p:nvSpPr>
        <p:spPr bwMode="auto">
          <a:xfrm>
            <a:off x="254000" y="6211888"/>
            <a:ext cx="8567738" cy="6461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1800" dirty="0">
                <a:latin typeface="Arial" charset="0"/>
              </a:rPr>
              <a:t>AW </a:t>
            </a:r>
            <a:r>
              <a:rPr lang="en-US" altLang="en-US" sz="1800" dirty="0" err="1">
                <a:latin typeface="Arial" charset="0"/>
              </a:rPr>
              <a:t>Tsen</a:t>
            </a:r>
            <a:r>
              <a:rPr lang="en-US" altLang="en-US" sz="1800" dirty="0">
                <a:latin typeface="Arial" charset="0"/>
              </a:rPr>
              <a:t>, B Hunt, YD Kim, ZJ Yuan, S </a:t>
            </a:r>
            <a:r>
              <a:rPr lang="en-US" altLang="en-US" sz="1800" dirty="0" err="1">
                <a:latin typeface="Arial" charset="0"/>
              </a:rPr>
              <a:t>Jia</a:t>
            </a:r>
            <a:r>
              <a:rPr lang="en-US" altLang="en-US" sz="1800" dirty="0">
                <a:latin typeface="Arial" charset="0"/>
              </a:rPr>
              <a:t>, RJ Cava, J Hone, P Kim, CR Dean, AN </a:t>
            </a:r>
            <a:r>
              <a:rPr lang="en-US" altLang="en-US" sz="1800" dirty="0" err="1">
                <a:latin typeface="Arial" charset="0"/>
              </a:rPr>
              <a:t>Pasupathy</a:t>
            </a:r>
            <a:r>
              <a:rPr lang="en-US" altLang="en-US" sz="1800" dirty="0">
                <a:latin typeface="Arial" charset="0"/>
              </a:rPr>
              <a:t>, </a:t>
            </a:r>
            <a:r>
              <a:rPr lang="en-US" altLang="en-US" sz="1800" dirty="0" smtClean="0">
                <a:latin typeface="Arial" charset="0"/>
              </a:rPr>
              <a:t>Nature Physics (2016)</a:t>
            </a:r>
            <a:endParaRPr lang="en-US" altLang="en-US" sz="1800" dirty="0"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545863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5799" y="1086430"/>
            <a:ext cx="6309605" cy="5228645"/>
          </a:xfrm>
          <a:prstGeom prst="rect">
            <a:avLst/>
          </a:prstGeom>
        </p:spPr>
      </p:pic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4353" y="146177"/>
            <a:ext cx="4641014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dirty="0" err="1" smtClean="0">
                <a:solidFill>
                  <a:srgbClr val="0070C0"/>
                </a:solidFill>
                <a:latin typeface="Arial" charset="0"/>
              </a:rPr>
              <a:t>Scaleup</a:t>
            </a:r>
            <a:r>
              <a:rPr lang="en-US" altLang="en-US" sz="2800" dirty="0" smtClean="0">
                <a:solidFill>
                  <a:srgbClr val="0070C0"/>
                </a:solidFill>
                <a:latin typeface="Arial" charset="0"/>
              </a:rPr>
              <a:t> – CVD-grown hBN </a:t>
            </a:r>
            <a:endParaRPr lang="en-US" altLang="en-US" sz="2800" baseline="-25000" dirty="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442913" y="6472238"/>
            <a:ext cx="4204292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S. Kim</a:t>
            </a:r>
            <a:r>
              <a:rPr lang="is-IS" dirty="0" smtClean="0"/>
              <a:t>… YH Lee, J. Kong, Nat. Comm (2015)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35339681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>
            <a:spLocks noChangeArrowheads="1"/>
          </p:cNvSpPr>
          <p:nvPr/>
        </p:nvSpPr>
        <p:spPr bwMode="auto">
          <a:xfrm>
            <a:off x="284353" y="146177"/>
            <a:ext cx="4580100" cy="5232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2800" dirty="0" err="1" smtClean="0">
                <a:solidFill>
                  <a:srgbClr val="0070C0"/>
                </a:solidFill>
                <a:latin typeface="Arial" charset="0"/>
              </a:rPr>
              <a:t>Scaleup</a:t>
            </a:r>
            <a:r>
              <a:rPr lang="en-US" altLang="en-US" sz="2800" dirty="0" smtClean="0">
                <a:solidFill>
                  <a:srgbClr val="0070C0"/>
                </a:solidFill>
                <a:latin typeface="Arial" charset="0"/>
              </a:rPr>
              <a:t> – passivating SiO</a:t>
            </a:r>
            <a:r>
              <a:rPr lang="en-US" altLang="en-US" sz="2800" baseline="-25000" dirty="0" smtClean="0">
                <a:solidFill>
                  <a:srgbClr val="0070C0"/>
                </a:solidFill>
                <a:latin typeface="Arial" charset="0"/>
              </a:rPr>
              <a:t>2 </a:t>
            </a:r>
            <a:endParaRPr lang="en-US" altLang="en-US" sz="2800" baseline="-25000" dirty="0">
              <a:solidFill>
                <a:srgbClr val="0070C0"/>
              </a:solidFill>
              <a:latin typeface="Arial" charset="0"/>
            </a:endParaRPr>
          </a:p>
        </p:txBody>
      </p:sp>
      <p:pic>
        <p:nvPicPr>
          <p:cNvPr id="6" name="Picture 5" descr="T_miu.eps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862" y="1097802"/>
            <a:ext cx="7286626" cy="5392926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4743451" y="3071814"/>
            <a:ext cx="2386012" cy="485776"/>
          </a:xfrm>
          <a:prstGeom prst="rect">
            <a:avLst/>
          </a:prstGeom>
          <a:solidFill>
            <a:schemeClr val="accent1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Si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4738689" y="2943225"/>
            <a:ext cx="2386012" cy="123824"/>
          </a:xfrm>
          <a:prstGeom prst="rect">
            <a:avLst/>
          </a:prstGeom>
          <a:solidFill>
            <a:schemeClr val="accent1">
              <a:lumMod val="40000"/>
              <a:lumOff val="60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cxnSp>
        <p:nvCxnSpPr>
          <p:cNvPr id="9" name="Straight Connector 8"/>
          <p:cNvCxnSpPr/>
          <p:nvPr/>
        </p:nvCxnSpPr>
        <p:spPr>
          <a:xfrm flipV="1">
            <a:off x="4757738" y="2928938"/>
            <a:ext cx="2343150" cy="0"/>
          </a:xfrm>
          <a:prstGeom prst="line">
            <a:avLst/>
          </a:prstGeom>
          <a:ln>
            <a:solidFill>
              <a:srgbClr val="FF0000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0" name="Straight Connector 9"/>
          <p:cNvCxnSpPr/>
          <p:nvPr/>
        </p:nvCxnSpPr>
        <p:spPr>
          <a:xfrm flipV="1">
            <a:off x="5210175" y="2881313"/>
            <a:ext cx="1371600" cy="0"/>
          </a:xfrm>
          <a:prstGeom prst="line">
            <a:avLst/>
          </a:prstGeom>
          <a:ln>
            <a:solidFill>
              <a:schemeClr val="tx1"/>
            </a:solidFill>
            <a:tailEnd type="non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1" name="Rectangle 10"/>
          <p:cNvSpPr/>
          <p:nvPr/>
        </p:nvSpPr>
        <p:spPr>
          <a:xfrm>
            <a:off x="5233989" y="2752725"/>
            <a:ext cx="1371600" cy="123824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/>
          <p:cNvSpPr/>
          <p:nvPr/>
        </p:nvSpPr>
        <p:spPr>
          <a:xfrm>
            <a:off x="4738689" y="2733675"/>
            <a:ext cx="571501" cy="18097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Rectangle 12"/>
          <p:cNvSpPr/>
          <p:nvPr/>
        </p:nvSpPr>
        <p:spPr>
          <a:xfrm>
            <a:off x="6538912" y="2728912"/>
            <a:ext cx="571501" cy="180976"/>
          </a:xfrm>
          <a:prstGeom prst="rect">
            <a:avLst/>
          </a:prstGeom>
          <a:solidFill>
            <a:srgbClr val="FFC000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TextBox 13"/>
          <p:cNvSpPr txBox="1"/>
          <p:nvPr/>
        </p:nvSpPr>
        <p:spPr>
          <a:xfrm>
            <a:off x="4186238" y="2871787"/>
            <a:ext cx="57419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SiO</a:t>
            </a:r>
            <a:r>
              <a:rPr lang="en-US" baseline="-25000" dirty="0" smtClean="0"/>
              <a:t>2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5672138" y="2414588"/>
            <a:ext cx="4587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/>
              <a:t>BN</a:t>
            </a:r>
            <a:endParaRPr lang="en-US"/>
          </a:p>
        </p:txBody>
      </p:sp>
      <p:sp>
        <p:nvSpPr>
          <p:cNvPr id="16" name="TextBox 15"/>
          <p:cNvSpPr txBox="1"/>
          <p:nvPr/>
        </p:nvSpPr>
        <p:spPr>
          <a:xfrm>
            <a:off x="4143375" y="2543175"/>
            <a:ext cx="61908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mtClean="0">
                <a:solidFill>
                  <a:srgbClr val="FF0000"/>
                </a:solidFill>
              </a:rPr>
              <a:t>SAM</a:t>
            </a:r>
            <a:endParaRPr lang="en-US">
              <a:solidFill>
                <a:srgbClr val="FF0000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486524" y="2271713"/>
            <a:ext cx="11129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Graphene</a:t>
            </a:r>
            <a:endParaRPr lang="en-US" dirty="0"/>
          </a:p>
        </p:txBody>
      </p:sp>
      <p:cxnSp>
        <p:nvCxnSpPr>
          <p:cNvPr id="19" name="Straight Arrow Connector 18"/>
          <p:cNvCxnSpPr/>
          <p:nvPr/>
        </p:nvCxnSpPr>
        <p:spPr>
          <a:xfrm flipH="1">
            <a:off x="6257925" y="2571750"/>
            <a:ext cx="214313" cy="27146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TextBox 19"/>
          <p:cNvSpPr txBox="1"/>
          <p:nvPr/>
        </p:nvSpPr>
        <p:spPr>
          <a:xfrm>
            <a:off x="5657850" y="6488668"/>
            <a:ext cx="33419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C. Zhang, XY Zhu, JH, unpublished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773738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8001" name="Rectangle 9"/>
          <p:cNvSpPr>
            <a:spLocks noGrp="1" noChangeArrowheads="1"/>
          </p:cNvSpPr>
          <p:nvPr>
            <p:ph type="title"/>
          </p:nvPr>
        </p:nvSpPr>
        <p:spPr>
          <a:xfrm>
            <a:off x="1193800" y="147638"/>
            <a:ext cx="6045200" cy="457200"/>
          </a:xfrm>
        </p:spPr>
        <p:txBody>
          <a:bodyPr/>
          <a:lstStyle/>
          <a:p>
            <a:pPr eaLnBrk="1" hangingPunct="1"/>
            <a:r>
              <a:rPr lang="en-US" altLang="en-US" b="1">
                <a:ea typeface="ＭＳ Ｐゴシック" charset="-128"/>
              </a:rPr>
              <a:t>Major Contributors</a:t>
            </a:r>
          </a:p>
        </p:txBody>
      </p:sp>
      <p:sp>
        <p:nvSpPr>
          <p:cNvPr id="128002" name="Slide Number Placeholder 4"/>
          <p:cNvSpPr>
            <a:spLocks noGrp="1"/>
          </p:cNvSpPr>
          <p:nvPr>
            <p:ph type="sldNum" sz="quarter" idx="12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fld id="{98A6841F-14AE-0947-8A93-68261A1BF5BA}" type="slidenum">
              <a:rPr lang="en-US" altLang="en-US" sz="1400">
                <a:solidFill>
                  <a:schemeClr val="accent2"/>
                </a:solidFill>
                <a:latin typeface="Arial" charset="0"/>
              </a:rPr>
              <a:pPr/>
              <a:t>56</a:t>
            </a:fld>
            <a:endParaRPr lang="en-US" altLang="en-US" sz="1400">
              <a:solidFill>
                <a:schemeClr val="accent2"/>
              </a:solidFill>
              <a:latin typeface="Arial" charset="0"/>
            </a:endParaRPr>
          </a:p>
        </p:txBody>
      </p:sp>
      <p:sp>
        <p:nvSpPr>
          <p:cNvPr id="128003" name="Text Box 10"/>
          <p:cNvSpPr txBox="1">
            <a:spLocks noChangeArrowheads="1"/>
          </p:cNvSpPr>
          <p:nvPr/>
        </p:nvSpPr>
        <p:spPr bwMode="auto">
          <a:xfrm>
            <a:off x="716396" y="962038"/>
            <a:ext cx="3263900" cy="34163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u="sng" dirty="0">
                <a:latin typeface="Arial" charset="0"/>
              </a:rPr>
              <a:t>Hone group:</a:t>
            </a:r>
          </a:p>
          <a:p>
            <a:pPr eaLnBrk="1" hangingPunct="1"/>
            <a:r>
              <a:rPr lang="en-US" altLang="en-US" dirty="0">
                <a:latin typeface="Arial" charset="0"/>
              </a:rPr>
              <a:t>Y-D </a:t>
            </a:r>
            <a:r>
              <a:rPr lang="en-US" altLang="en-US" dirty="0" smtClean="0">
                <a:latin typeface="Arial" charset="0"/>
              </a:rPr>
              <a:t>Kim</a:t>
            </a:r>
          </a:p>
          <a:p>
            <a:pPr eaLnBrk="1" hangingPunct="1"/>
            <a:r>
              <a:rPr lang="en-US" altLang="en-US" dirty="0" smtClean="0">
                <a:latin typeface="Arial" charset="0"/>
              </a:rPr>
              <a:t>Lei </a:t>
            </a:r>
            <a:r>
              <a:rPr lang="en-US" altLang="en-US" dirty="0">
                <a:latin typeface="Arial" charset="0"/>
              </a:rPr>
              <a:t>Wang</a:t>
            </a:r>
          </a:p>
          <a:p>
            <a:pPr eaLnBrk="1" hangingPunct="1"/>
            <a:r>
              <a:rPr lang="en-US" altLang="en-US" dirty="0" err="1">
                <a:latin typeface="Arial" charset="0"/>
              </a:rPr>
              <a:t>Yuanda</a:t>
            </a:r>
            <a:r>
              <a:rPr lang="en-US" altLang="en-US" dirty="0">
                <a:latin typeface="Arial" charset="0"/>
              </a:rPr>
              <a:t> Gao</a:t>
            </a:r>
          </a:p>
          <a:p>
            <a:pPr eaLnBrk="1" hangingPunct="1"/>
            <a:r>
              <a:rPr lang="en-US" altLang="en-US" dirty="0" smtClean="0">
                <a:latin typeface="Arial" charset="0"/>
              </a:rPr>
              <a:t>Alex </a:t>
            </a:r>
            <a:r>
              <a:rPr lang="en-US" altLang="en-US" dirty="0">
                <a:latin typeface="Arial" charset="0"/>
              </a:rPr>
              <a:t>Cui</a:t>
            </a:r>
          </a:p>
          <a:p>
            <a:pPr eaLnBrk="1" hangingPunct="1"/>
            <a:r>
              <a:rPr lang="en-US" altLang="en-US" dirty="0" err="1" smtClean="0">
                <a:latin typeface="Arial" charset="0"/>
              </a:rPr>
              <a:t>Ghidewon</a:t>
            </a:r>
            <a:r>
              <a:rPr lang="en-US" altLang="en-US" dirty="0" smtClean="0">
                <a:latin typeface="Arial" charset="0"/>
              </a:rPr>
              <a:t> </a:t>
            </a:r>
            <a:r>
              <a:rPr lang="en-US" altLang="en-US" dirty="0" err="1">
                <a:latin typeface="Arial" charset="0"/>
              </a:rPr>
              <a:t>Arefe</a:t>
            </a:r>
            <a:endParaRPr lang="en-US" altLang="en-US" dirty="0">
              <a:latin typeface="Arial" charset="0"/>
            </a:endParaRPr>
          </a:p>
          <a:p>
            <a:pPr eaLnBrk="1" hangingPunct="1"/>
            <a:r>
              <a:rPr lang="en-US" altLang="en-US" dirty="0" smtClean="0">
                <a:latin typeface="Arial" charset="0"/>
              </a:rPr>
              <a:t>Demi </a:t>
            </a:r>
            <a:r>
              <a:rPr lang="en-US" altLang="en-US" dirty="0" err="1" smtClean="0">
                <a:latin typeface="Arial" charset="0"/>
              </a:rPr>
              <a:t>Ajayi</a:t>
            </a:r>
            <a:endParaRPr lang="en-US" altLang="en-US" dirty="0" smtClean="0">
              <a:latin typeface="Arial" charset="0"/>
            </a:endParaRPr>
          </a:p>
          <a:p>
            <a:pPr eaLnBrk="1" hangingPunct="1"/>
            <a:r>
              <a:rPr lang="en-US" altLang="en-US" dirty="0" smtClean="0">
                <a:latin typeface="Arial" charset="0"/>
              </a:rPr>
              <a:t>Jenny </a:t>
            </a:r>
            <a:r>
              <a:rPr lang="en-US" altLang="en-US" dirty="0" err="1" smtClean="0">
                <a:latin typeface="Arial" charset="0"/>
              </a:rPr>
              <a:t>Ardelean</a:t>
            </a:r>
            <a:endParaRPr lang="en-US" altLang="en-US" dirty="0" smtClean="0">
              <a:latin typeface="Arial" charset="0"/>
            </a:endParaRPr>
          </a:p>
          <a:p>
            <a:pPr eaLnBrk="1" hangingPunct="1"/>
            <a:r>
              <a:rPr lang="en-US" altLang="en-US" dirty="0" smtClean="0">
                <a:latin typeface="Arial" charset="0"/>
              </a:rPr>
              <a:t>Julia Zhang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28004" name="Text Box 18"/>
          <p:cNvSpPr txBox="1">
            <a:spLocks noChangeArrowheads="1"/>
          </p:cNvSpPr>
          <p:nvPr/>
        </p:nvSpPr>
        <p:spPr bwMode="auto">
          <a:xfrm>
            <a:off x="3912867" y="5096173"/>
            <a:ext cx="4214814" cy="120032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dirty="0">
                <a:latin typeface="Arial" charset="0"/>
              </a:rPr>
              <a:t>Funding: NSF </a:t>
            </a:r>
            <a:r>
              <a:rPr lang="en-US" altLang="en-US" dirty="0" smtClean="0">
                <a:latin typeface="Arial" charset="0"/>
              </a:rPr>
              <a:t>MRSEC, NSF DMR, SRC / INDEX</a:t>
            </a:r>
            <a:r>
              <a:rPr lang="en-US" altLang="en-US" smtClean="0">
                <a:latin typeface="Arial" charset="0"/>
              </a:rPr>
              <a:t>, DOE BES, </a:t>
            </a:r>
            <a:r>
              <a:rPr lang="en-US" altLang="en-US" dirty="0" smtClean="0">
                <a:latin typeface="Arial" charset="0"/>
              </a:rPr>
              <a:t>ONR, AFOSR BRI</a:t>
            </a:r>
            <a:endParaRPr lang="en-US" altLang="en-US" dirty="0">
              <a:latin typeface="Arial" charset="0"/>
            </a:endParaRPr>
          </a:p>
        </p:txBody>
      </p:sp>
      <p:sp>
        <p:nvSpPr>
          <p:cNvPr id="128005" name="Text Box 12"/>
          <p:cNvSpPr txBox="1">
            <a:spLocks noChangeArrowheads="1"/>
          </p:cNvSpPr>
          <p:nvPr/>
        </p:nvSpPr>
        <p:spPr bwMode="auto">
          <a:xfrm>
            <a:off x="3941442" y="759898"/>
            <a:ext cx="4322017" cy="30777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400" dirty="0">
              <a:latin typeface="Arial" charset="0"/>
            </a:endParaRPr>
          </a:p>
          <a:p>
            <a:pPr eaLnBrk="1" hangingPunct="1"/>
            <a:r>
              <a:rPr lang="en-US" altLang="en-US" u="sng" dirty="0" err="1" smtClean="0">
                <a:latin typeface="Arial" charset="0"/>
              </a:rPr>
              <a:t>Pasupathy</a:t>
            </a:r>
            <a:r>
              <a:rPr lang="en-US" altLang="en-US" u="sng" dirty="0" smtClean="0">
                <a:latin typeface="Arial" charset="0"/>
              </a:rPr>
              <a:t> group</a:t>
            </a:r>
            <a:endParaRPr lang="en-US" altLang="en-US" dirty="0" smtClean="0">
              <a:latin typeface="Arial" charset="0"/>
            </a:endParaRPr>
          </a:p>
          <a:p>
            <a:pPr eaLnBrk="1" hangingPunct="1"/>
            <a:r>
              <a:rPr lang="en-US" altLang="en-US" dirty="0" smtClean="0">
                <a:latin typeface="Arial" charset="0"/>
              </a:rPr>
              <a:t>Drew </a:t>
            </a:r>
            <a:r>
              <a:rPr lang="en-US" altLang="en-US" dirty="0" err="1" smtClean="0">
                <a:latin typeface="Arial" charset="0"/>
              </a:rPr>
              <a:t>Edelberg</a:t>
            </a:r>
            <a:endParaRPr lang="en-US" altLang="en-US" dirty="0" smtClean="0">
              <a:latin typeface="Arial" charset="0"/>
            </a:endParaRPr>
          </a:p>
          <a:p>
            <a:pPr eaLnBrk="1" hangingPunct="1"/>
            <a:endParaRPr lang="en-US" altLang="en-US" u="sng" dirty="0">
              <a:latin typeface="Arial" charset="0"/>
            </a:endParaRPr>
          </a:p>
          <a:p>
            <a:pPr eaLnBrk="1" hangingPunct="1"/>
            <a:r>
              <a:rPr lang="en-US" altLang="en-US" u="sng" dirty="0" smtClean="0">
                <a:latin typeface="Arial" charset="0"/>
              </a:rPr>
              <a:t>Kim group</a:t>
            </a:r>
            <a:r>
              <a:rPr lang="en-US" altLang="en-US" dirty="0" smtClean="0">
                <a:latin typeface="Arial" charset="0"/>
              </a:rPr>
              <a:t> (Harvard)</a:t>
            </a:r>
          </a:p>
          <a:p>
            <a:pPr eaLnBrk="1" hangingPunct="1"/>
            <a:endParaRPr lang="en-US" altLang="en-US" dirty="0" smtClean="0">
              <a:latin typeface="Arial" charset="0"/>
            </a:endParaRPr>
          </a:p>
          <a:p>
            <a:pPr eaLnBrk="1" hangingPunct="1"/>
            <a:r>
              <a:rPr lang="en-US" altLang="en-US" u="sng" dirty="0" smtClean="0">
                <a:latin typeface="Arial" charset="0"/>
              </a:rPr>
              <a:t>S. </a:t>
            </a:r>
            <a:r>
              <a:rPr lang="en-US" altLang="en-US" u="sng" dirty="0" err="1" smtClean="0">
                <a:latin typeface="Arial" charset="0"/>
              </a:rPr>
              <a:t>Strauf</a:t>
            </a:r>
            <a:r>
              <a:rPr lang="en-US" altLang="en-US" u="sng" dirty="0" smtClean="0">
                <a:latin typeface="Arial" charset="0"/>
              </a:rPr>
              <a:t> group </a:t>
            </a:r>
            <a:r>
              <a:rPr lang="en-US" altLang="en-US" dirty="0" smtClean="0">
                <a:latin typeface="Arial" charset="0"/>
              </a:rPr>
              <a:t>(Stevens Inst.)</a:t>
            </a:r>
            <a:endParaRPr lang="en-US" altLang="en-US" dirty="0">
              <a:latin typeface="Arial" charset="0"/>
            </a:endParaRPr>
          </a:p>
          <a:p>
            <a:pPr eaLnBrk="1" hangingPunct="1"/>
            <a:endParaRPr lang="en-US" altLang="en-US" dirty="0">
              <a:latin typeface="Arial" charset="0"/>
            </a:endParaRPr>
          </a:p>
          <a:p>
            <a:pPr eaLnBrk="1" hangingPunct="1"/>
            <a:endParaRPr lang="en-US" altLang="en-US" sz="1200" dirty="0">
              <a:latin typeface="Arial" charset="0"/>
            </a:endParaRPr>
          </a:p>
        </p:txBody>
      </p:sp>
      <p:sp>
        <p:nvSpPr>
          <p:cNvPr id="128006" name="TextBox 20"/>
          <p:cNvSpPr txBox="1">
            <a:spLocks noChangeArrowheads="1"/>
          </p:cNvSpPr>
          <p:nvPr/>
        </p:nvSpPr>
        <p:spPr bwMode="auto">
          <a:xfrm>
            <a:off x="-190500" y="4419600"/>
            <a:ext cx="184150" cy="369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>
              <a:latin typeface="Arial" charset="0"/>
            </a:endParaRPr>
          </a:p>
        </p:txBody>
      </p:sp>
      <p:sp>
        <p:nvSpPr>
          <p:cNvPr id="128007" name="TextBox 8"/>
          <p:cNvSpPr txBox="1">
            <a:spLocks noChangeArrowheads="1"/>
          </p:cNvSpPr>
          <p:nvPr/>
        </p:nvSpPr>
        <p:spPr bwMode="auto">
          <a:xfrm>
            <a:off x="3998592" y="3601512"/>
            <a:ext cx="4090737" cy="830997"/>
          </a:xfrm>
          <a:prstGeom prst="rect">
            <a:avLst/>
          </a:prstGeom>
          <a:noFill/>
          <a:ln w="9525">
            <a:solidFill>
              <a:srgbClr val="FF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squar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mtClean="0">
                <a:latin typeface="Arial" charset="0"/>
              </a:rPr>
              <a:t>T</a:t>
            </a:r>
            <a:r>
              <a:rPr lang="en-US" altLang="en-US">
                <a:latin typeface="Arial" charset="0"/>
              </a:rPr>
              <a:t>. </a:t>
            </a:r>
            <a:r>
              <a:rPr lang="en-US" altLang="en-US" dirty="0">
                <a:latin typeface="Arial" charset="0"/>
              </a:rPr>
              <a:t>Taniguchi, K. Watanabe (NIMS, Japan)</a:t>
            </a:r>
          </a:p>
        </p:txBody>
      </p:sp>
      <p:sp>
        <p:nvSpPr>
          <p:cNvPr id="128008" name="Rectangle 1"/>
          <p:cNvSpPr>
            <a:spLocks noChangeArrowheads="1"/>
          </p:cNvSpPr>
          <p:nvPr/>
        </p:nvSpPr>
        <p:spPr bwMode="auto">
          <a:xfrm>
            <a:off x="705237" y="4492531"/>
            <a:ext cx="2310248" cy="19389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u="sng" dirty="0">
                <a:latin typeface="Arial" charset="0"/>
              </a:rPr>
              <a:t>Dean group:</a:t>
            </a:r>
          </a:p>
          <a:p>
            <a:pPr eaLnBrk="1" hangingPunct="1"/>
            <a:r>
              <a:rPr lang="en-US" altLang="en-US" dirty="0" smtClean="0">
                <a:latin typeface="Arial" charset="0"/>
              </a:rPr>
              <a:t>Rebeca Ribeiro</a:t>
            </a:r>
          </a:p>
          <a:p>
            <a:pPr eaLnBrk="1" hangingPunct="1"/>
            <a:r>
              <a:rPr lang="en-US" altLang="en-US" dirty="0" err="1" smtClean="0">
                <a:latin typeface="Arial" charset="0"/>
              </a:rPr>
              <a:t>Shaowen</a:t>
            </a:r>
            <a:r>
              <a:rPr lang="en-US" altLang="en-US" dirty="0" smtClean="0">
                <a:latin typeface="Arial" charset="0"/>
              </a:rPr>
              <a:t> Chen</a:t>
            </a:r>
          </a:p>
          <a:p>
            <a:pPr eaLnBrk="1" hangingPunct="1"/>
            <a:r>
              <a:rPr lang="en-US" altLang="en-US" dirty="0" err="1" smtClean="0">
                <a:latin typeface="Arial" charset="0"/>
              </a:rPr>
              <a:t>Jia</a:t>
            </a:r>
            <a:r>
              <a:rPr lang="en-US" altLang="en-US" dirty="0" smtClean="0">
                <a:latin typeface="Arial" charset="0"/>
              </a:rPr>
              <a:t> Li</a:t>
            </a:r>
          </a:p>
          <a:p>
            <a:pPr eaLnBrk="1" hangingPunct="1"/>
            <a:r>
              <a:rPr lang="en-US" altLang="en-US" dirty="0" err="1" smtClean="0">
                <a:latin typeface="Arial" charset="0"/>
              </a:rPr>
              <a:t>En</a:t>
            </a:r>
            <a:r>
              <a:rPr lang="en-US" altLang="en-US" dirty="0" smtClean="0">
                <a:latin typeface="Arial" charset="0"/>
              </a:rPr>
              <a:t>-min Shih</a:t>
            </a:r>
            <a:endParaRPr lang="en-US" altLang="en-US" dirty="0">
              <a:latin typeface="Arial" charset="0"/>
            </a:endParaRPr>
          </a:p>
        </p:txBody>
      </p:sp>
    </p:spTree>
  </p:cSld>
  <p:clrMapOvr>
    <a:masterClrMapping/>
  </p:clrMapOvr>
  <p:transition spd="slow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Text Box 1"/>
          <p:cNvSpPr txBox="1">
            <a:spLocks noChangeArrowheads="1"/>
          </p:cNvSpPr>
          <p:nvPr/>
        </p:nvSpPr>
        <p:spPr bwMode="auto">
          <a:xfrm>
            <a:off x="-36513" y="198438"/>
            <a:ext cx="9180513" cy="48736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 lIns="82945" tIns="41473" rIns="82945" bIns="41473" anchor="ctr"/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>
              <a:latin typeface="Arial" charset="0"/>
            </a:endParaRPr>
          </a:p>
        </p:txBody>
      </p:sp>
      <p:sp>
        <p:nvSpPr>
          <p:cNvPr id="29698" name="AutoShape 2"/>
          <p:cNvSpPr>
            <a:spLocks noChangeArrowheads="1"/>
          </p:cNvSpPr>
          <p:nvPr/>
        </p:nvSpPr>
        <p:spPr bwMode="auto">
          <a:xfrm>
            <a:off x="0" y="17463"/>
            <a:ext cx="9144000" cy="654050"/>
          </a:xfrm>
          <a:prstGeom prst="roundRect">
            <a:avLst>
              <a:gd name="adj" fmla="val 218"/>
            </a:avLst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lIns="81639" tIns="40820" rIns="81639" bIns="40820" anchor="ctr" anchorCtr="1"/>
          <a:lstStyle>
            <a:lvl1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  <a:tab pos="853598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r>
              <a:rPr lang="en-US" altLang="en-US" sz="3200">
                <a:solidFill>
                  <a:srgbClr val="0070C0"/>
                </a:solidFill>
                <a:latin typeface="Arial" charset="0"/>
              </a:rPr>
              <a:t>Improved Performance</a:t>
            </a:r>
            <a:endParaRPr lang="en-US" altLang="en-US" sz="3200" baseline="-25000">
              <a:solidFill>
                <a:srgbClr val="0070C0"/>
              </a:solidFill>
              <a:latin typeface="Arial" charset="0"/>
            </a:endParaRPr>
          </a:p>
        </p:txBody>
      </p:sp>
      <p:sp>
        <p:nvSpPr>
          <p:cNvPr id="29699" name="Text Box 9"/>
          <p:cNvSpPr txBox="1">
            <a:spLocks noChangeArrowheads="1"/>
          </p:cNvSpPr>
          <p:nvPr/>
        </p:nvSpPr>
        <p:spPr bwMode="auto">
          <a:xfrm>
            <a:off x="419308" y="1455048"/>
            <a:ext cx="3981450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GB" altLang="en-US" dirty="0">
                <a:solidFill>
                  <a:srgbClr val="000000"/>
                </a:solidFill>
                <a:latin typeface="Arial" charset="0"/>
              </a:rPr>
              <a:t>Enhanced mobility </a:t>
            </a:r>
          </a:p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GB" altLang="en-US" dirty="0">
                <a:solidFill>
                  <a:srgbClr val="000000"/>
                </a:solidFill>
                <a:latin typeface="Arial" charset="0"/>
              </a:rPr>
              <a:t>lower disorder</a:t>
            </a:r>
          </a:p>
        </p:txBody>
      </p:sp>
      <p:pic>
        <p:nvPicPr>
          <p:cNvPr id="29700" name="Picture 19" descr="Untitled-12.png"/>
          <p:cNvPicPr>
            <a:picLocks noChangeAspect="1"/>
          </p:cNvPicPr>
          <p:nvPr/>
        </p:nvPicPr>
        <p:blipFill>
          <a:blip r:embed="rId3">
            <a:lum contrast="52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935896" y="913201"/>
            <a:ext cx="3591339" cy="309344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9701" name="TextBox 21"/>
          <p:cNvSpPr txBox="1">
            <a:spLocks noChangeArrowheads="1"/>
          </p:cNvSpPr>
          <p:nvPr/>
        </p:nvSpPr>
        <p:spPr bwMode="auto">
          <a:xfrm>
            <a:off x="946150" y="2863850"/>
            <a:ext cx="185738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/>
            <a:endParaRPr lang="en-US" altLang="en-US" sz="1800">
              <a:latin typeface="Arial" charset="0"/>
            </a:endParaRPr>
          </a:p>
        </p:txBody>
      </p:sp>
      <p:pic>
        <p:nvPicPr>
          <p:cNvPr id="25" name="Picture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7201" y="4002088"/>
            <a:ext cx="5772150" cy="28559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7" name="Text Box 9"/>
          <p:cNvSpPr txBox="1">
            <a:spLocks noChangeArrowheads="1"/>
          </p:cNvSpPr>
          <p:nvPr/>
        </p:nvSpPr>
        <p:spPr bwMode="auto">
          <a:xfrm>
            <a:off x="319917" y="3224213"/>
            <a:ext cx="3981450" cy="925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81639" tIns="40820" rIns="81639" bIns="40820"/>
          <a:lstStyle>
            <a:lvl1pPr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1pPr>
            <a:lvl2pPr marL="742950" indent="-28575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2pPr>
            <a:lvl3pPr marL="11430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3pPr>
            <a:lvl4pPr marL="16002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4pPr>
            <a:lvl5pPr marL="2057400" indent="-228600"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5pPr>
            <a:lvl6pPr marL="25146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6pPr>
            <a:lvl7pPr marL="29718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7pPr>
            <a:lvl8pPr marL="34290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8pPr>
            <a:lvl9pPr marL="3886200" indent="-228600" defTabSz="457200" eaLnBrk="0" fontAlgn="base" hangingPunct="0">
              <a:spcBef>
                <a:spcPct val="0"/>
              </a:spcBef>
              <a:spcAft>
                <a:spcPct val="0"/>
              </a:spcAft>
              <a:tabLst>
                <a:tab pos="0" algn="l"/>
                <a:tab pos="404813" algn="l"/>
                <a:tab pos="812800" algn="l"/>
                <a:tab pos="1220788" algn="l"/>
                <a:tab pos="1627188" algn="l"/>
                <a:tab pos="2035175" algn="l"/>
                <a:tab pos="2443163" algn="l"/>
                <a:tab pos="2851150" algn="l"/>
                <a:tab pos="3257550" algn="l"/>
                <a:tab pos="3665538" algn="l"/>
                <a:tab pos="4073525" algn="l"/>
                <a:tab pos="4479925" algn="l"/>
                <a:tab pos="4887913" algn="l"/>
                <a:tab pos="5295900" algn="l"/>
                <a:tab pos="5703888" algn="l"/>
                <a:tab pos="6110288" algn="l"/>
                <a:tab pos="6518275" algn="l"/>
                <a:tab pos="6926263" algn="l"/>
                <a:tab pos="7332663" algn="l"/>
                <a:tab pos="7740650" algn="l"/>
                <a:tab pos="8148638" algn="l"/>
              </a:tabLst>
              <a:defRPr sz="2400">
                <a:solidFill>
                  <a:schemeClr val="tx1"/>
                </a:solidFill>
                <a:latin typeface="Calibri" charset="0"/>
                <a:ea typeface="ＭＳ Ｐゴシック" charset="-128"/>
              </a:defRPr>
            </a:lvl9pPr>
          </a:lstStyle>
          <a:p>
            <a:pPr eaLnBrk="1" hangingPunct="1">
              <a:spcAft>
                <a:spcPts val="600"/>
              </a:spcAft>
              <a:buFont typeface="Arial" charset="0"/>
              <a:buChar char="•"/>
            </a:pPr>
            <a:r>
              <a:rPr lang="en-GB" altLang="en-US" smtClean="0">
                <a:solidFill>
                  <a:srgbClr val="000000"/>
                </a:solidFill>
                <a:latin typeface="Arial" charset="0"/>
              </a:rPr>
              <a:t>Many FQHE states</a:t>
            </a:r>
            <a:endParaRPr lang="en-GB" altLang="en-US" dirty="0">
              <a:solidFill>
                <a:srgbClr val="000000"/>
              </a:solidFill>
              <a:latin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20564891"/>
      </p:ext>
    </p:extLst>
  </p:cSld>
  <p:clrMapOvr>
    <a:masterClrMapping/>
  </p:clrMapOvr>
  <p:transition spd="med"/>
  <p:timing>
    <p:tnLst>
      <p:par>
        <p:cTn id="1" dur="indefinite" restart="never" nodeType="tmRoot">
          <p:childTnLst>
            <p:seq concurrent="1" nextAc="seek">
              <p:cTn id="2" dur="0" nodeType="mainSeq"/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AutoShape 2"/>
          <p:cNvSpPr>
            <a:spLocks noChangeArrowheads="1"/>
          </p:cNvSpPr>
          <p:nvPr/>
        </p:nvSpPr>
        <p:spPr bwMode="auto">
          <a:xfrm>
            <a:off x="0" y="0"/>
            <a:ext cx="9144000" cy="653829"/>
          </a:xfrm>
          <a:prstGeom prst="roundRect">
            <a:avLst>
              <a:gd name="adj" fmla="val 218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400" b="1" dirty="0" smtClean="0">
                <a:solidFill>
                  <a:srgbClr val="000090"/>
                </a:solidFill>
                <a:latin typeface="Arial"/>
                <a:ea typeface="Arial Unicode MS" pitchFamily="34" charset="0"/>
                <a:cs typeface="Arial Unicode MS" pitchFamily="34" charset="0"/>
              </a:rPr>
              <a:t>Making Layered Structures</a:t>
            </a:r>
            <a:endParaRPr lang="en-US" sz="2400" b="1" dirty="0">
              <a:solidFill>
                <a:srgbClr val="000090"/>
              </a:solidFill>
              <a:latin typeface="Arial"/>
              <a:ea typeface="Arial Unicode MS" pitchFamily="34" charset="0"/>
              <a:cs typeface="Arial Unicode MS" pitchFamily="34" charset="0"/>
            </a:endParaRPr>
          </a:p>
        </p:txBody>
      </p:sp>
      <p:sp>
        <p:nvSpPr>
          <p:cNvPr id="27" name="Rectangle 3"/>
          <p:cNvSpPr>
            <a:spLocks noChangeArrowheads="1"/>
          </p:cNvSpPr>
          <p:nvPr/>
        </p:nvSpPr>
        <p:spPr bwMode="auto">
          <a:xfrm>
            <a:off x="0" y="736237"/>
            <a:ext cx="9144000" cy="134937"/>
          </a:xfrm>
          <a:prstGeom prst="rect">
            <a:avLst/>
          </a:prstGeom>
          <a:gradFill rotWithShape="0">
            <a:gsLst>
              <a:gs pos="0">
                <a:srgbClr val="3870A8"/>
              </a:gs>
              <a:gs pos="100000">
                <a:srgbClr val="71C6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pic>
        <p:nvPicPr>
          <p:cNvPr id="34" name="Picture 33" descr="geim_layers_nature.png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61930" y="1084470"/>
            <a:ext cx="7862800" cy="5436389"/>
          </a:xfrm>
          <a:prstGeom prst="rect">
            <a:avLst/>
          </a:prstGeom>
        </p:spPr>
      </p:pic>
      <p:sp>
        <p:nvSpPr>
          <p:cNvPr id="35" name="TextBox 34"/>
          <p:cNvSpPr txBox="1"/>
          <p:nvPr/>
        </p:nvSpPr>
        <p:spPr>
          <a:xfrm>
            <a:off x="325919" y="1179992"/>
            <a:ext cx="198068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</a:rPr>
              <a:t>The vision….</a:t>
            </a:r>
            <a:endParaRPr lang="en-US" sz="2400" dirty="0">
              <a:latin typeface="Arial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5237184" y="6488668"/>
            <a:ext cx="21349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err="1" smtClean="0">
                <a:latin typeface="Arial"/>
              </a:rPr>
              <a:t>Geim</a:t>
            </a:r>
            <a:r>
              <a:rPr lang="en-US" dirty="0" smtClean="0">
                <a:latin typeface="Arial"/>
              </a:rPr>
              <a:t>, Nature 2013</a:t>
            </a:r>
            <a:endParaRPr lang="en-US" dirty="0">
              <a:latin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560824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PPVA110_BNPVA173_G110.000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16865" y="1481580"/>
            <a:ext cx="3211007" cy="3756526"/>
          </a:xfrm>
          <a:prstGeom prst="rect">
            <a:avLst/>
          </a:prstGeom>
        </p:spPr>
      </p:pic>
      <p:grpSp>
        <p:nvGrpSpPr>
          <p:cNvPr id="3" name="Group 15"/>
          <p:cNvGrpSpPr/>
          <p:nvPr/>
        </p:nvGrpSpPr>
        <p:grpSpPr>
          <a:xfrm>
            <a:off x="1439736" y="5760837"/>
            <a:ext cx="2800455" cy="721499"/>
            <a:chOff x="1024153" y="4631087"/>
            <a:chExt cx="2800455" cy="721499"/>
          </a:xfrm>
        </p:grpSpPr>
        <p:grpSp>
          <p:nvGrpSpPr>
            <p:cNvPr id="4" name="Group 11"/>
            <p:cNvGrpSpPr/>
            <p:nvPr/>
          </p:nvGrpSpPr>
          <p:grpSpPr>
            <a:xfrm>
              <a:off x="1448568" y="4822258"/>
              <a:ext cx="2376040" cy="530328"/>
              <a:chOff x="1448568" y="4822258"/>
              <a:chExt cx="2376040" cy="53032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448568" y="4874676"/>
                <a:ext cx="2376040" cy="47791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448568" y="4822258"/>
                <a:ext cx="2376040" cy="4572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024153" y="4915632"/>
              <a:ext cx="50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/>
                </a:rPr>
                <a:t>BN</a:t>
              </a:r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21931" y="4631087"/>
              <a:ext cx="364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/>
                </a:rPr>
                <a:t>G</a:t>
              </a:r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</p:grpSp>
      <p:cxnSp>
        <p:nvCxnSpPr>
          <p:cNvPr id="38" name="Straight Connector 37"/>
          <p:cNvCxnSpPr/>
          <p:nvPr/>
        </p:nvCxnSpPr>
        <p:spPr>
          <a:xfrm>
            <a:off x="2928172" y="5007661"/>
            <a:ext cx="1476974" cy="0"/>
          </a:xfrm>
          <a:prstGeom prst="line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312717" y="4613877"/>
            <a:ext cx="822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/>
              </a:rPr>
              <a:t>10 µ</a:t>
            </a:r>
            <a:r>
              <a:rPr lang="en-US" dirty="0" err="1" smtClean="0">
                <a:solidFill>
                  <a:srgbClr val="FFFFFF"/>
                </a:solidFill>
                <a:latin typeface="Arial"/>
              </a:rPr>
              <a:t>m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auto">
          <a:xfrm>
            <a:off x="0" y="-11545"/>
            <a:ext cx="9144000" cy="653829"/>
          </a:xfrm>
          <a:prstGeom prst="roundRect">
            <a:avLst>
              <a:gd name="adj" fmla="val 218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400" b="1" dirty="0" smtClean="0">
                <a:solidFill>
                  <a:srgbClr val="000090"/>
                </a:solidFill>
                <a:latin typeface="Arial"/>
                <a:ea typeface="Arial Unicode MS" pitchFamily="34" charset="0"/>
                <a:cs typeface="Arial Unicode MS" pitchFamily="34" charset="0"/>
              </a:rPr>
              <a:t>Making Layered Structures</a:t>
            </a:r>
            <a:endParaRPr lang="en-US" sz="2400" b="1" dirty="0">
              <a:solidFill>
                <a:srgbClr val="000090"/>
              </a:solidFill>
              <a:latin typeface="Arial"/>
              <a:ea typeface="Arial Unicode MS" pitchFamily="34" charset="0"/>
              <a:cs typeface="Arial Unicode MS" pitchFamily="34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0" y="686676"/>
            <a:ext cx="9144000" cy="134937"/>
          </a:xfrm>
          <a:prstGeom prst="rect">
            <a:avLst/>
          </a:prstGeom>
          <a:gradFill rotWithShape="0">
            <a:gsLst>
              <a:gs pos="0">
                <a:srgbClr val="3870A8"/>
              </a:gs>
              <a:gs pos="100000">
                <a:srgbClr val="71C6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1884" y="912615"/>
            <a:ext cx="1989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</a:rPr>
              <a:t>The reality…</a:t>
            </a:r>
            <a:endParaRPr lang="en-US" sz="2400" dirty="0">
              <a:latin typeface="Arial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391478" y="1497496"/>
            <a:ext cx="3114261" cy="3723861"/>
          </a:xfrm>
          <a:custGeom>
            <a:avLst/>
            <a:gdLst>
              <a:gd name="connsiteX0" fmla="*/ 13252 w 3114261"/>
              <a:gd name="connsiteY0" fmla="*/ 3551582 h 3723861"/>
              <a:gd name="connsiteX1" fmla="*/ 265044 w 3114261"/>
              <a:gd name="connsiteY1" fmla="*/ 0 h 3723861"/>
              <a:gd name="connsiteX2" fmla="*/ 3101009 w 3114261"/>
              <a:gd name="connsiteY2" fmla="*/ 39756 h 3723861"/>
              <a:gd name="connsiteX3" fmla="*/ 3114261 w 3114261"/>
              <a:gd name="connsiteY3" fmla="*/ 3670852 h 3723861"/>
              <a:gd name="connsiteX4" fmla="*/ 0 w 3114261"/>
              <a:gd name="connsiteY4" fmla="*/ 3723861 h 372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4261" h="3723861">
                <a:moveTo>
                  <a:pt x="13252" y="3551582"/>
                </a:moveTo>
                <a:lnTo>
                  <a:pt x="265044" y="0"/>
                </a:lnTo>
                <a:lnTo>
                  <a:pt x="3101009" y="39756"/>
                </a:lnTo>
                <a:cubicBezTo>
                  <a:pt x="3105426" y="1250121"/>
                  <a:pt x="3109844" y="2460487"/>
                  <a:pt x="3114261" y="3670852"/>
                </a:cubicBezTo>
                <a:lnTo>
                  <a:pt x="0" y="3723861"/>
                </a:lnTo>
              </a:path>
            </a:pathLst>
          </a:custGeom>
          <a:noFill/>
          <a:ln w="38100"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43131" y="1497497"/>
            <a:ext cx="550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BN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740310" y="1563329"/>
            <a:ext cx="2428567" cy="3588774"/>
          </a:xfrm>
          <a:custGeom>
            <a:avLst/>
            <a:gdLst>
              <a:gd name="connsiteX0" fmla="*/ 0 w 2428567"/>
              <a:gd name="connsiteY0" fmla="*/ 3529781 h 3588774"/>
              <a:gd name="connsiteX1" fmla="*/ 196645 w 2428567"/>
              <a:gd name="connsiteY1" fmla="*/ 0 h 3588774"/>
              <a:gd name="connsiteX2" fmla="*/ 1897625 w 2428567"/>
              <a:gd name="connsiteY2" fmla="*/ 245806 h 3588774"/>
              <a:gd name="connsiteX3" fmla="*/ 2428567 w 2428567"/>
              <a:gd name="connsiteY3" fmla="*/ 865239 h 3588774"/>
              <a:gd name="connsiteX4" fmla="*/ 2330245 w 2428567"/>
              <a:gd name="connsiteY4" fmla="*/ 3588774 h 3588774"/>
              <a:gd name="connsiteX5" fmla="*/ 0 w 2428567"/>
              <a:gd name="connsiteY5" fmla="*/ 3529781 h 358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8567" h="3588774">
                <a:moveTo>
                  <a:pt x="0" y="3529781"/>
                </a:moveTo>
                <a:lnTo>
                  <a:pt x="196645" y="0"/>
                </a:lnTo>
                <a:lnTo>
                  <a:pt x="1897625" y="245806"/>
                </a:lnTo>
                <a:lnTo>
                  <a:pt x="2428567" y="865239"/>
                </a:lnTo>
                <a:lnTo>
                  <a:pt x="2330245" y="3588774"/>
                </a:lnTo>
                <a:lnTo>
                  <a:pt x="0" y="3529781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36955" y="1651819"/>
            <a:ext cx="1420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Graphene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12007924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GPPVA110_BNPVA173_G110.000.jp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brightnessContrast brigh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1316865" y="1481580"/>
            <a:ext cx="3211007" cy="3756526"/>
          </a:xfrm>
          <a:prstGeom prst="rect">
            <a:avLst/>
          </a:prstGeom>
        </p:spPr>
      </p:pic>
      <p:grpSp>
        <p:nvGrpSpPr>
          <p:cNvPr id="3" name="Group 15"/>
          <p:cNvGrpSpPr/>
          <p:nvPr/>
        </p:nvGrpSpPr>
        <p:grpSpPr>
          <a:xfrm>
            <a:off x="1439736" y="5760837"/>
            <a:ext cx="2800455" cy="721499"/>
            <a:chOff x="1024153" y="4631087"/>
            <a:chExt cx="2800455" cy="721499"/>
          </a:xfrm>
        </p:grpSpPr>
        <p:grpSp>
          <p:nvGrpSpPr>
            <p:cNvPr id="4" name="Group 11"/>
            <p:cNvGrpSpPr/>
            <p:nvPr/>
          </p:nvGrpSpPr>
          <p:grpSpPr>
            <a:xfrm>
              <a:off x="1448568" y="4822258"/>
              <a:ext cx="2376040" cy="530328"/>
              <a:chOff x="1448568" y="4822258"/>
              <a:chExt cx="2376040" cy="530328"/>
            </a:xfrm>
          </p:grpSpPr>
          <p:sp>
            <p:nvSpPr>
              <p:cNvPr id="10" name="Rectangle 9"/>
              <p:cNvSpPr/>
              <p:nvPr/>
            </p:nvSpPr>
            <p:spPr>
              <a:xfrm>
                <a:off x="1448568" y="4874676"/>
                <a:ext cx="2376040" cy="477910"/>
              </a:xfrm>
              <a:prstGeom prst="rect">
                <a:avLst/>
              </a:prstGeom>
              <a:solidFill>
                <a:schemeClr val="bg2">
                  <a:lumMod val="75000"/>
                </a:schemeClr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  <a:latin typeface="Arial"/>
                </a:endParaRPr>
              </a:p>
            </p:txBody>
          </p:sp>
          <p:sp>
            <p:nvSpPr>
              <p:cNvPr id="11" name="Rectangle 10"/>
              <p:cNvSpPr/>
              <p:nvPr/>
            </p:nvSpPr>
            <p:spPr>
              <a:xfrm>
                <a:off x="1448568" y="4822258"/>
                <a:ext cx="2376040" cy="45720"/>
              </a:xfrm>
              <a:prstGeom prst="rect">
                <a:avLst/>
              </a:prstGeom>
              <a:solidFill>
                <a:schemeClr val="tx1"/>
              </a:solidFill>
              <a:ln>
                <a:noFill/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 defTabSz="457200" fontAlgn="auto">
                  <a:spcBef>
                    <a:spcPts val="0"/>
                  </a:spcBef>
                  <a:spcAft>
                    <a:spcPts val="0"/>
                  </a:spcAft>
                </a:pPr>
                <a:endParaRPr lang="en-US" dirty="0">
                  <a:solidFill>
                    <a:prstClr val="white"/>
                  </a:solidFill>
                  <a:latin typeface="Arial"/>
                </a:endParaRPr>
              </a:p>
            </p:txBody>
          </p:sp>
        </p:grpSp>
        <p:sp>
          <p:nvSpPr>
            <p:cNvPr id="14" name="TextBox 13"/>
            <p:cNvSpPr txBox="1"/>
            <p:nvPr/>
          </p:nvSpPr>
          <p:spPr>
            <a:xfrm>
              <a:off x="1024153" y="4915632"/>
              <a:ext cx="505329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/>
                </a:rPr>
                <a:t>BN</a:t>
              </a:r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  <p:sp>
          <p:nvSpPr>
            <p:cNvPr id="15" name="TextBox 14"/>
            <p:cNvSpPr txBox="1"/>
            <p:nvPr/>
          </p:nvSpPr>
          <p:spPr>
            <a:xfrm>
              <a:off x="1121931" y="4631087"/>
              <a:ext cx="36421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defTabSz="457200" fontAlgn="auto">
                <a:spcBef>
                  <a:spcPts val="0"/>
                </a:spcBef>
                <a:spcAft>
                  <a:spcPts val="0"/>
                </a:spcAft>
              </a:pPr>
              <a:r>
                <a:rPr lang="en-US" dirty="0" smtClean="0">
                  <a:solidFill>
                    <a:prstClr val="black"/>
                  </a:solidFill>
                  <a:latin typeface="Arial"/>
                </a:rPr>
                <a:t>G</a:t>
              </a:r>
              <a:endParaRPr lang="en-US" dirty="0">
                <a:solidFill>
                  <a:prstClr val="black"/>
                </a:solidFill>
                <a:latin typeface="Arial"/>
              </a:endParaRPr>
            </a:p>
          </p:txBody>
        </p:sp>
      </p:grpSp>
      <p:sp>
        <p:nvSpPr>
          <p:cNvPr id="21" name="Rectangle 20"/>
          <p:cNvSpPr/>
          <p:nvPr/>
        </p:nvSpPr>
        <p:spPr>
          <a:xfrm>
            <a:off x="5280189" y="6061256"/>
            <a:ext cx="2376040" cy="47791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280189" y="6008838"/>
            <a:ext cx="2376040" cy="45720"/>
          </a:xfrm>
          <a:prstGeom prst="rect">
            <a:avLst/>
          </a:prstGeom>
          <a:solidFill>
            <a:schemeClr val="tx1"/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4855774" y="6102212"/>
            <a:ext cx="50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</a:rPr>
              <a:t>BN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4953552" y="5817667"/>
            <a:ext cx="36421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</a:rPr>
              <a:t>G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5272548" y="5530930"/>
            <a:ext cx="2376040" cy="477910"/>
          </a:xfrm>
          <a:prstGeom prst="rect">
            <a:avLst/>
          </a:prstGeom>
          <a:solidFill>
            <a:schemeClr val="bg2">
              <a:lumMod val="75000"/>
            </a:schemeClr>
          </a:soli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defTabSz="457200" fontAlgn="auto">
              <a:spcBef>
                <a:spcPts val="0"/>
              </a:spcBef>
              <a:spcAft>
                <a:spcPts val="0"/>
              </a:spcAft>
            </a:pPr>
            <a:endParaRPr lang="en-US" dirty="0">
              <a:solidFill>
                <a:prstClr val="white"/>
              </a:solidFill>
              <a:latin typeface="Arial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871621" y="5462648"/>
            <a:ext cx="50532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prstClr val="black"/>
                </a:solidFill>
                <a:latin typeface="Arial"/>
              </a:rPr>
              <a:t>BN</a:t>
            </a:r>
            <a:endParaRPr lang="en-US" dirty="0">
              <a:solidFill>
                <a:prstClr val="black"/>
              </a:solidFill>
              <a:latin typeface="Arial"/>
            </a:endParaRPr>
          </a:p>
        </p:txBody>
      </p:sp>
      <p:cxnSp>
        <p:nvCxnSpPr>
          <p:cNvPr id="38" name="Straight Connector 37"/>
          <p:cNvCxnSpPr/>
          <p:nvPr/>
        </p:nvCxnSpPr>
        <p:spPr>
          <a:xfrm>
            <a:off x="2928172" y="5007661"/>
            <a:ext cx="1476974" cy="0"/>
          </a:xfrm>
          <a:prstGeom prst="line">
            <a:avLst/>
          </a:prstGeom>
          <a:ln w="57150" cap="flat" cmpd="sng" algn="ctr">
            <a:solidFill>
              <a:schemeClr val="bg1"/>
            </a:solidFill>
            <a:prstDash val="solid"/>
            <a:round/>
            <a:headEnd type="none" w="med" len="med"/>
            <a:tailEnd type="none" w="med" len="med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9" name="TextBox 38"/>
          <p:cNvSpPr txBox="1"/>
          <p:nvPr/>
        </p:nvSpPr>
        <p:spPr>
          <a:xfrm>
            <a:off x="3312717" y="4613877"/>
            <a:ext cx="82294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defTabSz="457200" fontAlgn="auto">
              <a:spcBef>
                <a:spcPts val="0"/>
              </a:spcBef>
              <a:spcAft>
                <a:spcPts val="0"/>
              </a:spcAft>
            </a:pPr>
            <a:r>
              <a:rPr lang="en-US" dirty="0" smtClean="0">
                <a:solidFill>
                  <a:srgbClr val="FFFFFF"/>
                </a:solidFill>
                <a:latin typeface="Arial"/>
              </a:rPr>
              <a:t>10 µ</a:t>
            </a:r>
            <a:r>
              <a:rPr lang="en-US" dirty="0" err="1" smtClean="0">
                <a:solidFill>
                  <a:srgbClr val="FFFFFF"/>
                </a:solidFill>
                <a:latin typeface="Arial"/>
              </a:rPr>
              <a:t>m</a:t>
            </a:r>
            <a:endParaRPr lang="en-US" dirty="0">
              <a:solidFill>
                <a:srgbClr val="FFFFFF"/>
              </a:solidFill>
              <a:latin typeface="Arial"/>
            </a:endParaRPr>
          </a:p>
        </p:txBody>
      </p:sp>
      <p:sp>
        <p:nvSpPr>
          <p:cNvPr id="23" name="AutoShape 2"/>
          <p:cNvSpPr>
            <a:spLocks noChangeArrowheads="1"/>
          </p:cNvSpPr>
          <p:nvPr/>
        </p:nvSpPr>
        <p:spPr bwMode="auto">
          <a:xfrm>
            <a:off x="0" y="-11545"/>
            <a:ext cx="9144000" cy="653829"/>
          </a:xfrm>
          <a:prstGeom prst="roundRect">
            <a:avLst>
              <a:gd name="adj" fmla="val 218"/>
            </a:avLst>
          </a:prstGeom>
          <a:solidFill>
            <a:srgbClr val="FFFFFF"/>
          </a:solidFill>
          <a:ln w="9525">
            <a:solidFill>
              <a:srgbClr val="FFFFFF"/>
            </a:solidFill>
            <a:round/>
            <a:headEnd/>
            <a:tailEnd/>
          </a:ln>
          <a:effectLst/>
        </p:spPr>
        <p:txBody>
          <a:bodyPr lIns="81639" tIns="40820" rIns="81639" bIns="40820" anchor="ctr" anchorCtr="1">
            <a:prstTxWarp prst="textNoShape">
              <a:avLst/>
            </a:prstTxWarp>
          </a:bodyPr>
          <a:lstStyle/>
          <a:p>
            <a:pPr fontAlgn="auto">
              <a:spcBef>
                <a:spcPts val="0"/>
              </a:spcBef>
              <a:spcAft>
                <a:spcPts val="0"/>
              </a:spcAft>
              <a:tabLst>
                <a:tab pos="0" algn="l"/>
                <a:tab pos="406086" algn="l"/>
                <a:tab pos="813612" algn="l"/>
                <a:tab pos="1221138" algn="l"/>
                <a:tab pos="1628664" algn="l"/>
                <a:tab pos="2036190" algn="l"/>
                <a:tab pos="2443717" algn="l"/>
                <a:tab pos="2851242" algn="l"/>
                <a:tab pos="3258769" algn="l"/>
                <a:tab pos="3666294" algn="l"/>
                <a:tab pos="4073821" algn="l"/>
                <a:tab pos="4481346" algn="l"/>
                <a:tab pos="4888873" algn="l"/>
                <a:tab pos="5296398" algn="l"/>
                <a:tab pos="5703925" algn="l"/>
                <a:tab pos="6111450" algn="l"/>
                <a:tab pos="6518977" algn="l"/>
                <a:tab pos="6926502" algn="l"/>
                <a:tab pos="7334029" algn="l"/>
                <a:tab pos="7741554" algn="l"/>
                <a:tab pos="8149081" algn="l"/>
                <a:tab pos="8536446" algn="l"/>
              </a:tabLst>
            </a:pPr>
            <a:r>
              <a:rPr lang="en-US" sz="2400" b="1" dirty="0" smtClean="0">
                <a:solidFill>
                  <a:srgbClr val="000090"/>
                </a:solidFill>
                <a:latin typeface="Arial"/>
                <a:ea typeface="Arial Unicode MS" pitchFamily="34" charset="0"/>
                <a:cs typeface="Arial Unicode MS" pitchFamily="34" charset="0"/>
              </a:rPr>
              <a:t>Making Layered Structures</a:t>
            </a:r>
            <a:endParaRPr lang="en-US" sz="2400" b="1" dirty="0">
              <a:solidFill>
                <a:srgbClr val="000090"/>
              </a:solidFill>
              <a:latin typeface="Arial"/>
              <a:ea typeface="Arial Unicode MS" pitchFamily="34" charset="0"/>
              <a:cs typeface="Arial Unicode MS" pitchFamily="34" charset="0"/>
            </a:endParaRPr>
          </a:p>
        </p:txBody>
      </p:sp>
      <p:sp>
        <p:nvSpPr>
          <p:cNvPr id="24" name="Rectangle 3"/>
          <p:cNvSpPr>
            <a:spLocks noChangeArrowheads="1"/>
          </p:cNvSpPr>
          <p:nvPr/>
        </p:nvSpPr>
        <p:spPr bwMode="auto">
          <a:xfrm>
            <a:off x="0" y="686676"/>
            <a:ext cx="9144000" cy="134937"/>
          </a:xfrm>
          <a:prstGeom prst="rect">
            <a:avLst/>
          </a:prstGeom>
          <a:gradFill rotWithShape="0">
            <a:gsLst>
              <a:gs pos="0">
                <a:srgbClr val="3870A8"/>
              </a:gs>
              <a:gs pos="100000">
                <a:srgbClr val="71C6FF"/>
              </a:gs>
            </a:gsLst>
            <a:lin ang="0" scaled="1"/>
          </a:gradFill>
          <a:ln w="9525">
            <a:noFill/>
            <a:miter lim="800000"/>
            <a:headEnd/>
            <a:tailEnd/>
          </a:ln>
          <a:effectLst/>
        </p:spPr>
        <p:txBody>
          <a:bodyPr wrap="none" anchor="ctr">
            <a:prstTxWarp prst="textNoShape">
              <a:avLst/>
            </a:prstTxWarp>
          </a:bodyPr>
          <a:lstStyle/>
          <a:p>
            <a:endParaRPr lang="en-US" dirty="0">
              <a:latin typeface="Arial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451884" y="912615"/>
            <a:ext cx="198984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>
                <a:latin typeface="Arial"/>
              </a:rPr>
              <a:t>The reality…</a:t>
            </a:r>
            <a:endParaRPr lang="en-US" sz="2400" dirty="0">
              <a:latin typeface="Arial"/>
            </a:endParaRPr>
          </a:p>
        </p:txBody>
      </p:sp>
      <p:sp>
        <p:nvSpPr>
          <p:cNvPr id="6" name="Freeform 5"/>
          <p:cNvSpPr/>
          <p:nvPr/>
        </p:nvSpPr>
        <p:spPr>
          <a:xfrm>
            <a:off x="1391478" y="1497496"/>
            <a:ext cx="3114261" cy="3723861"/>
          </a:xfrm>
          <a:custGeom>
            <a:avLst/>
            <a:gdLst>
              <a:gd name="connsiteX0" fmla="*/ 13252 w 3114261"/>
              <a:gd name="connsiteY0" fmla="*/ 3551582 h 3723861"/>
              <a:gd name="connsiteX1" fmla="*/ 265044 w 3114261"/>
              <a:gd name="connsiteY1" fmla="*/ 0 h 3723861"/>
              <a:gd name="connsiteX2" fmla="*/ 3101009 w 3114261"/>
              <a:gd name="connsiteY2" fmla="*/ 39756 h 3723861"/>
              <a:gd name="connsiteX3" fmla="*/ 3114261 w 3114261"/>
              <a:gd name="connsiteY3" fmla="*/ 3670852 h 3723861"/>
              <a:gd name="connsiteX4" fmla="*/ 0 w 3114261"/>
              <a:gd name="connsiteY4" fmla="*/ 3723861 h 3723861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114261" h="3723861">
                <a:moveTo>
                  <a:pt x="13252" y="3551582"/>
                </a:moveTo>
                <a:lnTo>
                  <a:pt x="265044" y="0"/>
                </a:lnTo>
                <a:lnTo>
                  <a:pt x="3101009" y="39756"/>
                </a:lnTo>
                <a:cubicBezTo>
                  <a:pt x="3105426" y="1250121"/>
                  <a:pt x="3109844" y="2460487"/>
                  <a:pt x="3114261" y="3670852"/>
                </a:cubicBezTo>
                <a:lnTo>
                  <a:pt x="0" y="3723861"/>
                </a:lnTo>
              </a:path>
            </a:pathLst>
          </a:custGeom>
          <a:noFill/>
          <a:ln w="38100">
            <a:solidFill>
              <a:schemeClr val="bg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3843131" y="1497497"/>
            <a:ext cx="550151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smtClean="0">
                <a:solidFill>
                  <a:schemeClr val="bg1"/>
                </a:solidFill>
              </a:rPr>
              <a:t>BN</a:t>
            </a:r>
            <a:endParaRPr lang="en-US" sz="2400">
              <a:solidFill>
                <a:schemeClr val="bg1"/>
              </a:solidFill>
            </a:endParaRPr>
          </a:p>
        </p:txBody>
      </p:sp>
      <p:sp>
        <p:nvSpPr>
          <p:cNvPr id="12" name="Freeform 11"/>
          <p:cNvSpPr/>
          <p:nvPr/>
        </p:nvSpPr>
        <p:spPr>
          <a:xfrm>
            <a:off x="1740310" y="1563329"/>
            <a:ext cx="2428567" cy="3588774"/>
          </a:xfrm>
          <a:custGeom>
            <a:avLst/>
            <a:gdLst>
              <a:gd name="connsiteX0" fmla="*/ 0 w 2428567"/>
              <a:gd name="connsiteY0" fmla="*/ 3529781 h 3588774"/>
              <a:gd name="connsiteX1" fmla="*/ 196645 w 2428567"/>
              <a:gd name="connsiteY1" fmla="*/ 0 h 3588774"/>
              <a:gd name="connsiteX2" fmla="*/ 1897625 w 2428567"/>
              <a:gd name="connsiteY2" fmla="*/ 245806 h 3588774"/>
              <a:gd name="connsiteX3" fmla="*/ 2428567 w 2428567"/>
              <a:gd name="connsiteY3" fmla="*/ 865239 h 3588774"/>
              <a:gd name="connsiteX4" fmla="*/ 2330245 w 2428567"/>
              <a:gd name="connsiteY4" fmla="*/ 3588774 h 3588774"/>
              <a:gd name="connsiteX5" fmla="*/ 0 w 2428567"/>
              <a:gd name="connsiteY5" fmla="*/ 3529781 h 358877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2428567" h="3588774">
                <a:moveTo>
                  <a:pt x="0" y="3529781"/>
                </a:moveTo>
                <a:lnTo>
                  <a:pt x="196645" y="0"/>
                </a:lnTo>
                <a:lnTo>
                  <a:pt x="1897625" y="245806"/>
                </a:lnTo>
                <a:lnTo>
                  <a:pt x="2428567" y="865239"/>
                </a:lnTo>
                <a:lnTo>
                  <a:pt x="2330245" y="3588774"/>
                </a:lnTo>
                <a:lnTo>
                  <a:pt x="0" y="3529781"/>
                </a:lnTo>
                <a:close/>
              </a:path>
            </a:pathLst>
          </a:custGeom>
          <a:noFill/>
          <a:ln w="38100">
            <a:solidFill>
              <a:schemeClr val="tx1"/>
            </a:solidFill>
            <a:prstDash val="dash"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936955" y="1651819"/>
            <a:ext cx="1420838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Graphene</a:t>
            </a:r>
            <a:endParaRPr lang="en-US" sz="2400" dirty="0"/>
          </a:p>
        </p:txBody>
      </p:sp>
    </p:spTree>
    <p:extLst>
      <p:ext uri="{BB962C8B-B14F-4D97-AF65-F5344CB8AC3E}">
        <p14:creationId xmlns:p14="http://schemas.microsoft.com/office/powerpoint/2010/main" val="8315880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>
        <a:solidFill>
          <a:schemeClr val="tx1"/>
        </a:solidFill>
        <a:ln>
          <a:noFill/>
        </a:ln>
        <a:effectLst/>
      </a:spPr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>
        <a:ln>
          <a:tailEnd type="arrow"/>
        </a:ln>
        <a:effectLst/>
      </a:spPr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7240</TotalTime>
  <Words>2526</Words>
  <Application>Microsoft Office PowerPoint</Application>
  <PresentationFormat>On-screen Show (4:3)</PresentationFormat>
  <Paragraphs>351</Paragraphs>
  <Slides>56</Slides>
  <Notes>25</Notes>
  <HiddenSlides>0</HiddenSlides>
  <MMClips>0</MMClips>
  <ScaleCrop>false</ScaleCrop>
  <HeadingPairs>
    <vt:vector size="8" baseType="variant">
      <vt:variant>
        <vt:lpstr>Fonts Used</vt:lpstr>
      </vt:variant>
      <vt:variant>
        <vt:i4>8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2</vt:i4>
      </vt:variant>
      <vt:variant>
        <vt:lpstr>Slide Titles</vt:lpstr>
      </vt:variant>
      <vt:variant>
        <vt:i4>56</vt:i4>
      </vt:variant>
    </vt:vector>
  </HeadingPairs>
  <TitlesOfParts>
    <vt:vector size="67" baseType="lpstr">
      <vt:lpstr>Arial Unicode MS</vt:lpstr>
      <vt:lpstr>MS PGothic</vt:lpstr>
      <vt:lpstr>MS PGothic</vt:lpstr>
      <vt:lpstr>Arial</vt:lpstr>
      <vt:lpstr>Calibri</vt:lpstr>
      <vt:lpstr>Mangal</vt:lpstr>
      <vt:lpstr>Symbol</vt:lpstr>
      <vt:lpstr>Times New Roman</vt:lpstr>
      <vt:lpstr>Office Theme</vt:lpstr>
      <vt:lpstr>Equation</vt:lpstr>
      <vt:lpstr>Graph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Using Magnetic Focusing to Study Refraction</vt:lpstr>
      <vt:lpstr>Negative refraction in p-n junctions</vt:lpstr>
      <vt:lpstr>PowerPoint Presentation</vt:lpstr>
      <vt:lpstr>Evidence for Condensate phase at 𝜈tot = 1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Incandescent Visible Light Emission</vt:lpstr>
      <vt:lpstr>2D ‘Stacking’ system in glovebox</vt:lpstr>
      <vt:lpstr>PowerPoint Presentation</vt:lpstr>
      <vt:lpstr>PowerPoint Presentation</vt:lpstr>
      <vt:lpstr>PowerPoint Presentation</vt:lpstr>
      <vt:lpstr>PowerPoint Presentation</vt:lpstr>
      <vt:lpstr>Major Contributors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Walker, Linda</cp:lastModifiedBy>
  <cp:revision>125</cp:revision>
  <cp:lastPrinted>2015-11-04T02:28:59Z</cp:lastPrinted>
  <dcterms:created xsi:type="dcterms:W3CDTF">2016-02-02T21:18:12Z</dcterms:created>
  <dcterms:modified xsi:type="dcterms:W3CDTF">2017-03-06T22:23:47Z</dcterms:modified>
</cp:coreProperties>
</file>