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57" r:id="rId4"/>
    <p:sldId id="328" r:id="rId5"/>
    <p:sldId id="309" r:id="rId6"/>
    <p:sldId id="298" r:id="rId7"/>
    <p:sldId id="311" r:id="rId8"/>
    <p:sldId id="280" r:id="rId9"/>
    <p:sldId id="273" r:id="rId10"/>
    <p:sldId id="274" r:id="rId11"/>
    <p:sldId id="299" r:id="rId12"/>
    <p:sldId id="334" r:id="rId13"/>
    <p:sldId id="301" r:id="rId14"/>
    <p:sldId id="302" r:id="rId15"/>
    <p:sldId id="277" r:id="rId16"/>
    <p:sldId id="329" r:id="rId17"/>
    <p:sldId id="303" r:id="rId18"/>
    <p:sldId id="312" r:id="rId19"/>
    <p:sldId id="335" r:id="rId20"/>
    <p:sldId id="313" r:id="rId21"/>
    <p:sldId id="284" r:id="rId22"/>
    <p:sldId id="314" r:id="rId23"/>
    <p:sldId id="287" r:id="rId24"/>
    <p:sldId id="323" r:id="rId25"/>
    <p:sldId id="315" r:id="rId26"/>
    <p:sldId id="316" r:id="rId27"/>
    <p:sldId id="330" r:id="rId28"/>
    <p:sldId id="305" r:id="rId29"/>
    <p:sldId id="292" r:id="rId30"/>
    <p:sldId id="336" r:id="rId31"/>
    <p:sldId id="331" r:id="rId32"/>
    <p:sldId id="297" r:id="rId33"/>
    <p:sldId id="289" r:id="rId34"/>
    <p:sldId id="318" r:id="rId35"/>
    <p:sldId id="306" r:id="rId36"/>
    <p:sldId id="293" r:id="rId37"/>
    <p:sldId id="290" r:id="rId38"/>
    <p:sldId id="294" r:id="rId39"/>
    <p:sldId id="333" r:id="rId40"/>
    <p:sldId id="295" r:id="rId41"/>
    <p:sldId id="285" r:id="rId42"/>
    <p:sldId id="307" r:id="rId43"/>
    <p:sldId id="326" r:id="rId44"/>
    <p:sldId id="327" r:id="rId45"/>
    <p:sldId id="324" r:id="rId46"/>
    <p:sldId id="332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21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3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F43E-CE87-E44F-BEAF-2A62BAD256C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B5A03-445B-E349-9805-67932847C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6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6858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18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2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8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0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CF10A-EF13-9D47-8AD6-4CDE9BA13AD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1C28-B09D-5349-80F8-F89C9EB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769" y="884987"/>
            <a:ext cx="8458200" cy="11025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reinvigorated US fusion energy program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769" y="4293936"/>
            <a:ext cx="8682231" cy="1314450"/>
          </a:xfrm>
        </p:spPr>
        <p:txBody>
          <a:bodyPr>
            <a:normAutofit/>
          </a:bodyPr>
          <a:lstStyle/>
          <a:p>
            <a:pPr algn="l"/>
            <a:r>
              <a:rPr lang="en-US" sz="2000" i="1" dirty="0" smtClean="0">
                <a:solidFill>
                  <a:srgbClr val="000000"/>
                </a:solidFill>
              </a:rPr>
              <a:t>Reflecting, in part, discussions with T. Carter, R. </a:t>
            </a:r>
            <a:r>
              <a:rPr lang="en-US" sz="2000" i="1" dirty="0" err="1" smtClean="0">
                <a:solidFill>
                  <a:srgbClr val="000000"/>
                </a:solidFill>
              </a:rPr>
              <a:t>Fonck</a:t>
            </a:r>
            <a:r>
              <a:rPr lang="en-US" sz="2000" i="1" dirty="0" smtClean="0">
                <a:solidFill>
                  <a:srgbClr val="000000"/>
                </a:solidFill>
              </a:rPr>
              <a:t>, M. Haynes, D. Maurer,</a:t>
            </a:r>
          </a:p>
          <a:p>
            <a:pPr algn="l"/>
            <a:r>
              <a:rPr lang="en-US" sz="2000" i="1" dirty="0" smtClean="0">
                <a:solidFill>
                  <a:srgbClr val="000000"/>
                </a:solidFill>
              </a:rPr>
              <a:t>D. </a:t>
            </a:r>
            <a:r>
              <a:rPr lang="en-US" sz="2000" i="1" dirty="0" err="1" smtClean="0">
                <a:solidFill>
                  <a:srgbClr val="000000"/>
                </a:solidFill>
              </a:rPr>
              <a:t>Meade,G</a:t>
            </a:r>
            <a:r>
              <a:rPr lang="en-US" sz="2000" i="1" dirty="0" smtClean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Navratil</a:t>
            </a:r>
            <a:r>
              <a:rPr lang="en-US" sz="2000" i="1" dirty="0" smtClean="0">
                <a:solidFill>
                  <a:srgbClr val="000000"/>
                </a:solidFill>
              </a:rPr>
              <a:t>, G. </a:t>
            </a:r>
            <a:r>
              <a:rPr lang="en-US" sz="2000" i="1" dirty="0" err="1" smtClean="0">
                <a:solidFill>
                  <a:srgbClr val="000000"/>
                </a:solidFill>
              </a:rPr>
              <a:t>Tynan</a:t>
            </a:r>
            <a:r>
              <a:rPr lang="en-US" sz="2000" i="1" dirty="0" smtClean="0">
                <a:solidFill>
                  <a:srgbClr val="000000"/>
                </a:solidFill>
              </a:rPr>
              <a:t>, D. Whyte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386" y="3145941"/>
            <a:ext cx="6272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S. Prager</a:t>
            </a:r>
          </a:p>
          <a:p>
            <a:pPr algn="ctr"/>
            <a:r>
              <a:rPr lang="en-US" sz="2200" dirty="0" smtClean="0"/>
              <a:t>Princeton University</a:t>
            </a:r>
            <a:endParaRPr lang="en-US" sz="2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96371" y="1971135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1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4320" y="4478690"/>
            <a:ext cx="8778240" cy="61241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73" y="56576"/>
            <a:ext cx="8500029" cy="85725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 is losing research leadership and vitality for 2 coupled reasons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56" y="1200151"/>
            <a:ext cx="8704050" cy="339447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No current strategic plan for fusion energy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0000FF"/>
                </a:solidFill>
              </a:rPr>
              <a:t>absence of DOE-sanctioned community process,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no consideration of slip in ITER timeline (20 </a:t>
            </a:r>
            <a:r>
              <a:rPr lang="en-US" sz="2400" dirty="0" err="1" smtClean="0">
                <a:solidFill>
                  <a:srgbClr val="0000FF"/>
                </a:solidFill>
              </a:rPr>
              <a:t>yrs</a:t>
            </a:r>
            <a:r>
              <a:rPr lang="en-US" sz="2400" dirty="0" smtClean="0">
                <a:solidFill>
                  <a:srgbClr val="0000FF"/>
                </a:solidFill>
              </a:rPr>
              <a:t> to DT operations)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Lack of major investment in new US research facilities and capabilities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20 year gap in major investments (</a:t>
            </a:r>
            <a:r>
              <a:rPr lang="en-US" sz="2400" dirty="0" smtClean="0">
                <a:solidFill>
                  <a:srgbClr val="0000FF"/>
                </a:solidFill>
              </a:rPr>
              <a:t>~$ </a:t>
            </a:r>
            <a:r>
              <a:rPr lang="en-US" sz="2400" dirty="0">
                <a:solidFill>
                  <a:srgbClr val="0000FF"/>
                </a:solidFill>
              </a:rPr>
              <a:t>1B) in US </a:t>
            </a:r>
            <a:r>
              <a:rPr lang="en-US" sz="2400" dirty="0" smtClean="0">
                <a:solidFill>
                  <a:srgbClr val="0000FF"/>
                </a:solidFill>
              </a:rPr>
              <a:t>facilities,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    recent </a:t>
            </a:r>
            <a:r>
              <a:rPr lang="en-US" sz="2400" dirty="0">
                <a:solidFill>
                  <a:srgbClr val="0000FF"/>
                </a:solidFill>
              </a:rPr>
              <a:t>closure of </a:t>
            </a:r>
            <a:r>
              <a:rPr lang="en-US" sz="2400" dirty="0" smtClean="0">
                <a:solidFill>
                  <a:srgbClr val="0000FF"/>
                </a:solidFill>
              </a:rPr>
              <a:t>CMOD </a:t>
            </a:r>
            <a:r>
              <a:rPr lang="en-US" sz="2400" dirty="0">
                <a:solidFill>
                  <a:srgbClr val="0000FF"/>
                </a:solidFill>
              </a:rPr>
              <a:t>(2016), closure of TFTR (1997) leaves only </a:t>
            </a:r>
            <a:r>
              <a:rPr lang="en-US" sz="2400" dirty="0" smtClean="0">
                <a:solidFill>
                  <a:srgbClr val="0000FF"/>
                </a:solidFill>
              </a:rPr>
              <a:t>	DIII-D </a:t>
            </a:r>
            <a:r>
              <a:rPr lang="en-US" sz="2400" dirty="0">
                <a:solidFill>
                  <a:srgbClr val="0000FF"/>
                </a:solidFill>
              </a:rPr>
              <a:t>(1986</a:t>
            </a:r>
            <a:r>
              <a:rPr lang="en-US" sz="2400" dirty="0" smtClean="0">
                <a:solidFill>
                  <a:srgbClr val="0000FF"/>
                </a:solidFill>
              </a:rPr>
              <a:t>) and NSTX-U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smtClean="0">
                <a:solidFill>
                  <a:srgbClr val="0000FF"/>
                </a:solidFill>
              </a:rPr>
              <a:t>1999/2019)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8120" y="902703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882" y="4479179"/>
            <a:ext cx="860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660066"/>
                </a:solidFill>
              </a:rPr>
              <a:t>This contrasts sharply with our international partners</a:t>
            </a:r>
            <a:endParaRPr lang="en-US" sz="28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7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60800" y="654962"/>
            <a:ext cx="5283200" cy="2214327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54962"/>
            <a:ext cx="3987800" cy="4488539"/>
          </a:xfrm>
          <a:prstGeom prst="rect">
            <a:avLst/>
          </a:prstGeom>
          <a:solidFill>
            <a:srgbClr val="F8FF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00" y="1"/>
            <a:ext cx="9144000" cy="6350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ITER partners have roadmaps to DEMO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2" y="1602549"/>
            <a:ext cx="3221455" cy="33314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971726" y="2814940"/>
            <a:ext cx="4943149" cy="2328561"/>
            <a:chOff x="646546" y="780640"/>
            <a:chExt cx="7728816" cy="569665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46" y="780640"/>
              <a:ext cx="7728816" cy="569665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4267200" y="3581400"/>
              <a:ext cx="762000" cy="8477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24" y="699991"/>
            <a:ext cx="4152900" cy="2169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100" y="1116100"/>
            <a:ext cx="404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European roadmap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987800" y="2752725"/>
            <a:ext cx="5283200" cy="24765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40200" y="3095626"/>
            <a:ext cx="1371600" cy="200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sentation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7" y="272160"/>
            <a:ext cx="8058082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1447" y="0"/>
            <a:ext cx="855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EU roadmap in a nutshell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5280" y="526075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1769" y="1657801"/>
            <a:ext cx="8969830" cy="1705299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And similarly for China, S. Korea, Japan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(the US is distinct in its absence of a fusion roadmap)</a:t>
            </a:r>
            <a:r>
              <a:rPr lang="en-US" dirty="0" smtClean="0"/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0702" y="1108315"/>
            <a:ext cx="3468818" cy="124477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9401" y="1"/>
            <a:ext cx="8686800" cy="536972"/>
          </a:xfrm>
        </p:spPr>
        <p:txBody>
          <a:bodyPr>
            <a:no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cientific facilities are increasing across the world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523" y="3469803"/>
            <a:ext cx="3348725" cy="167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7" y="3207544"/>
            <a:ext cx="3738563" cy="19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523" y="1306286"/>
            <a:ext cx="3322217" cy="16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22801" y="3048377"/>
            <a:ext cx="465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Korea: superconducting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 (2008)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22801" y="708205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China: superconducting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 (2006)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9375" y="2914650"/>
            <a:ext cx="434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Japan: superconducting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 (2019)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8120" y="130628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major facilities</a:t>
            </a:r>
          </a:p>
          <a:p>
            <a:pPr algn="ctr"/>
            <a:r>
              <a:rPr lang="en-US" sz="2800" dirty="0" smtClean="0"/>
              <a:t>In Asia </a:t>
            </a: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143" y="3367626"/>
            <a:ext cx="2543813" cy="149579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48120" y="72839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0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61829" y="1108315"/>
            <a:ext cx="3468818" cy="68451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30647" y="708205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Germany: superconducting </a:t>
            </a:r>
            <a:r>
              <a:rPr lang="en-US" sz="2000" dirty="0" err="1" smtClean="0"/>
              <a:t>stellarator</a:t>
            </a:r>
            <a:r>
              <a:rPr lang="en-US" sz="2000" dirty="0" smtClean="0"/>
              <a:t> (2016)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08" y="2607945"/>
            <a:ext cx="2680811" cy="184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48120" y="2147934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France: ITER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-167101" y="4220170"/>
            <a:ext cx="958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The world has entered the era of superconducting facilities (steady-state)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71" y="2707598"/>
            <a:ext cx="2835707" cy="1457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71" y="1108315"/>
            <a:ext cx="2835707" cy="15346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21025" y="3049991"/>
            <a:ext cx="173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France: SC </a:t>
            </a:r>
            <a:r>
              <a:rPr lang="en-US" dirty="0" err="1" smtClean="0"/>
              <a:t>tokamak</a:t>
            </a:r>
            <a:r>
              <a:rPr lang="en-US" dirty="0" smtClean="0"/>
              <a:t> (2016)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3671" y="1204753"/>
            <a:ext cx="333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European Union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44363" y="4681835"/>
            <a:ext cx="5789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A leading indicator</a:t>
            </a:r>
            <a:endParaRPr lang="en-US" sz="2000" i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79401" y="1"/>
            <a:ext cx="8686800" cy="536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Scientific facilities are increasing across the world</a:t>
            </a:r>
            <a:endParaRPr lang="en-US" sz="3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8120" y="72839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2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8958" y="290287"/>
            <a:ext cx="946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Collaboration on facilities abroad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1481" y="1574377"/>
            <a:ext cx="8329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An important, valuable opportunity for the US (and host labs)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But, international collaboration is not a substitute for US leadership.  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5280" y="1039655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88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fusion research sectors not sufficiently healthy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1063231"/>
            <a:ext cx="8516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Universities: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 critical situation. </a:t>
            </a:r>
            <a:r>
              <a:rPr lang="en-US" sz="2400" dirty="0">
                <a:solidFill>
                  <a:srgbClr val="0000FF"/>
                </a:solidFill>
              </a:rPr>
              <a:t>Prospects for faculty positions </a:t>
            </a:r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dirty="0" smtClean="0">
                <a:solidFill>
                  <a:srgbClr val="0000FF"/>
                </a:solidFill>
              </a:rPr>
              <a:t>eak</a:t>
            </a:r>
            <a:r>
              <a:rPr lang="en-US" sz="2400" dirty="0">
                <a:solidFill>
                  <a:srgbClr val="0000FF"/>
                </a:solidFill>
              </a:rPr>
              <a:t>, despite scientific </a:t>
            </a:r>
            <a:r>
              <a:rPr lang="en-US" sz="2400" dirty="0" smtClean="0">
                <a:solidFill>
                  <a:srgbClr val="0000FF"/>
                </a:solidFill>
              </a:rPr>
              <a:t>interest.  Due to decline in research projects and gov’t long-term commitment. (see UFA report, D. </a:t>
            </a:r>
            <a:r>
              <a:rPr lang="en-US" sz="2400" dirty="0" err="1" smtClean="0">
                <a:solidFill>
                  <a:srgbClr val="0000FF"/>
                </a:solidFill>
              </a:rPr>
              <a:t>Mauer</a:t>
            </a:r>
            <a:r>
              <a:rPr lang="en-US" sz="2400" dirty="0" smtClean="0">
                <a:solidFill>
                  <a:srgbClr val="0000FF"/>
                </a:solidFill>
              </a:rPr>
              <a:t> talk)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7148" y="106322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819250"/>
            <a:ext cx="8516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National l</a:t>
            </a:r>
            <a:r>
              <a:rPr lang="en-US" sz="2400" dirty="0" smtClean="0"/>
              <a:t>abs</a:t>
            </a:r>
            <a:r>
              <a:rPr lang="en-US" sz="2400" dirty="0"/>
              <a:t>: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Similar causes led to few national labs with MFE as priority</a:t>
            </a:r>
          </a:p>
          <a:p>
            <a:endParaRPr lang="en-US" sz="2400" dirty="0"/>
          </a:p>
          <a:p>
            <a:r>
              <a:rPr lang="en-US" sz="2400" dirty="0"/>
              <a:t>Industry: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Little involvement in DOE </a:t>
            </a:r>
            <a:r>
              <a:rPr lang="en-US" sz="2400" dirty="0" smtClean="0">
                <a:solidFill>
                  <a:srgbClr val="0000FF"/>
                </a:solidFill>
              </a:rPr>
              <a:t>program (except GA), </a:t>
            </a:r>
            <a:r>
              <a:rPr lang="en-US" sz="2400" dirty="0">
                <a:solidFill>
                  <a:srgbClr val="0000FF"/>
                </a:solidFill>
              </a:rPr>
              <a:t>but new phenomenon of fusion startup companies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637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47" y="606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But the stage is set for the US to transition to a dynamic, leading fusion program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66" y="1486506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have a world-leading workforce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With many innovative and important ideas ready to pursue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9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new fusion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02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Vision: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660066"/>
                </a:solidFill>
              </a:rPr>
              <a:t>Employ new scientific advances for an improved fusion power system and an accelerated path to fusion </a:t>
            </a:r>
            <a:r>
              <a:rPr lang="en-US" sz="2400" i="1" dirty="0">
                <a:solidFill>
                  <a:srgbClr val="660066"/>
                </a:solidFill>
              </a:rPr>
              <a:t>energy, </a:t>
            </a:r>
            <a:endParaRPr lang="en-US" sz="2400" i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660066"/>
                </a:solidFill>
              </a:rPr>
              <a:t>building </a:t>
            </a:r>
            <a:r>
              <a:rPr lang="en-US" sz="2400" i="1" dirty="0">
                <a:solidFill>
                  <a:srgbClr val="660066"/>
                </a:solidFill>
              </a:rPr>
              <a:t>upon the existing knowledge base and international activities</a:t>
            </a:r>
            <a:endParaRPr lang="en-US" sz="2400" i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8120" y="106322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83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new fusion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02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Vision: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660066"/>
                </a:solidFill>
              </a:rPr>
              <a:t>Employ </a:t>
            </a:r>
            <a:r>
              <a:rPr lang="en-US" sz="2400" b="1" i="1" dirty="0" smtClean="0">
                <a:solidFill>
                  <a:srgbClr val="000000"/>
                </a:solidFill>
              </a:rPr>
              <a:t>new scientific advances </a:t>
            </a:r>
            <a:r>
              <a:rPr lang="en-US" sz="2400" i="1" dirty="0" smtClean="0">
                <a:solidFill>
                  <a:srgbClr val="660066"/>
                </a:solidFill>
              </a:rPr>
              <a:t>for an </a:t>
            </a:r>
            <a:r>
              <a:rPr lang="en-US" sz="2400" b="1" i="1" dirty="0" smtClean="0">
                <a:solidFill>
                  <a:srgbClr val="000000"/>
                </a:solidFill>
              </a:rPr>
              <a:t>improved</a:t>
            </a:r>
            <a:r>
              <a:rPr lang="en-US" sz="2400" i="1" dirty="0" smtClean="0">
                <a:solidFill>
                  <a:srgbClr val="660066"/>
                </a:solidFill>
              </a:rPr>
              <a:t> fusion power system and an accelerated path to fusion </a:t>
            </a:r>
            <a:r>
              <a:rPr lang="en-US" sz="2400" i="1" dirty="0">
                <a:solidFill>
                  <a:srgbClr val="660066"/>
                </a:solidFill>
              </a:rPr>
              <a:t>energy, </a:t>
            </a:r>
            <a:endParaRPr lang="en-US" sz="2400" i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000000"/>
                </a:solidFill>
              </a:rPr>
              <a:t>building </a:t>
            </a:r>
            <a:r>
              <a:rPr lang="en-US" sz="2400" b="1" i="1" dirty="0">
                <a:solidFill>
                  <a:srgbClr val="000000"/>
                </a:solidFill>
              </a:rPr>
              <a:t>upon </a:t>
            </a:r>
            <a:r>
              <a:rPr lang="en-US" sz="2400" i="1" dirty="0">
                <a:solidFill>
                  <a:srgbClr val="660066"/>
                </a:solidFill>
              </a:rPr>
              <a:t>the existing knowledge base and international activities</a:t>
            </a:r>
            <a:endParaRPr lang="en-US" sz="2400" i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243169"/>
            <a:ext cx="844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following strategy is described programmatically; the underlying fundamental science is implicit, but not articulated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8120" y="106322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70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74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committee charge is large and expansive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94" y="1368490"/>
            <a:ext cx="8915206" cy="3775010"/>
          </a:xfrm>
        </p:spPr>
        <p:txBody>
          <a:bodyPr>
            <a:no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 advance the US to world leadership in fusion research</a:t>
            </a:r>
          </a:p>
          <a:p>
            <a:endParaRPr lang="en-US" sz="2400" dirty="0" smtClean="0"/>
          </a:p>
          <a:p>
            <a:r>
              <a:rPr lang="en-US" sz="2400" dirty="0" smtClean="0"/>
              <a:t>To develop fusion energy as a priority for the US</a:t>
            </a:r>
          </a:p>
          <a:p>
            <a:endParaRPr lang="en-US" sz="2400" dirty="0" smtClean="0"/>
          </a:p>
          <a:p>
            <a:r>
              <a:rPr lang="en-US" sz="2400" dirty="0" smtClean="0"/>
              <a:t>Projecting both near- and long-term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This is a crucial and timely opportunity for the US fusion research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(and for the field of plasma physics)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120" y="106322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97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72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Three premises for strategy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9" y="794254"/>
            <a:ext cx="8765788" cy="434924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sz="2600" dirty="0" smtClean="0"/>
              <a:t>Pursue ideas to improve </a:t>
            </a:r>
            <a:r>
              <a:rPr lang="en-US" sz="2600" dirty="0"/>
              <a:t>the fusion vision and accelerate its </a:t>
            </a:r>
            <a:r>
              <a:rPr lang="en-US" sz="2600" dirty="0" smtClean="0"/>
              <a:t>pace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	</a:t>
            </a:r>
            <a:r>
              <a:rPr lang="en-US" sz="2600" dirty="0">
                <a:solidFill>
                  <a:srgbClr val="0000FF"/>
                </a:solidFill>
              </a:rPr>
              <a:t>New opportunities have emerged within physics </a:t>
            </a:r>
            <a:r>
              <a:rPr lang="en-US" sz="2600" dirty="0" smtClean="0">
                <a:solidFill>
                  <a:srgbClr val="0000FF"/>
                </a:solidFill>
              </a:rPr>
              <a:t>and engineering for 	improvements </a:t>
            </a:r>
            <a:r>
              <a:rPr lang="en-US" sz="2600" dirty="0">
                <a:solidFill>
                  <a:srgbClr val="0000FF"/>
                </a:solidFill>
              </a:rPr>
              <a:t>and solutions to </a:t>
            </a:r>
            <a:r>
              <a:rPr lang="en-US" sz="2600" dirty="0" smtClean="0">
                <a:solidFill>
                  <a:srgbClr val="0000FF"/>
                </a:solidFill>
              </a:rPr>
              <a:t>remaining challenges,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Allow for higher risk tolerance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600" dirty="0" smtClean="0"/>
              <a:t>Builds on and leverages the US and world </a:t>
            </a:r>
            <a:r>
              <a:rPr lang="en-US" sz="2600" dirty="0" err="1" smtClean="0"/>
              <a:t>tokamak</a:t>
            </a:r>
            <a:r>
              <a:rPr lang="en-US" sz="2600" dirty="0" smtClean="0"/>
              <a:t>/ITER program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Accommodates tension between staying with proven performance </a:t>
            </a:r>
            <a:r>
              <a:rPr lang="en-US" sz="2600" dirty="0" err="1" smtClean="0">
                <a:solidFill>
                  <a:srgbClr val="0000FF"/>
                </a:solidFill>
              </a:rPr>
              <a:t>vs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exploring new </a:t>
            </a:r>
            <a:r>
              <a:rPr lang="en-US" sz="2600" dirty="0" smtClean="0">
                <a:solidFill>
                  <a:srgbClr val="0000FF"/>
                </a:solidFill>
              </a:rPr>
              <a:t>ideas</a:t>
            </a: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3</a:t>
            </a:r>
            <a:r>
              <a:rPr lang="en-US" sz="2600" dirty="0" smtClean="0">
                <a:solidFill>
                  <a:srgbClr val="0000FF"/>
                </a:solidFill>
              </a:rPr>
              <a:t>.	</a:t>
            </a:r>
            <a:r>
              <a:rPr lang="en-US" sz="2600" dirty="0" smtClean="0"/>
              <a:t>Incorporates </a:t>
            </a:r>
            <a:r>
              <a:rPr lang="en-US" sz="2600" dirty="0" smtClean="0"/>
              <a:t>a US DT program (and facility) as an integrating goal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With a mission that complements ITER, and includes advances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since the ITER design and those that accrue through #1</a:t>
            </a:r>
            <a:endParaRPr lang="en-US" sz="26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76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60" y="56347"/>
            <a:ext cx="8229600" cy="61995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Features of above strategy</a:t>
            </a:r>
            <a:endParaRPr lang="en-US" sz="3600" dirty="0">
              <a:solidFill>
                <a:srgbClr val="C212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19" y="990193"/>
            <a:ext cx="8955489" cy="446719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A distinct US approach that complements, and benefits from, the world program;                                                                                 </a:t>
            </a:r>
            <a:r>
              <a:rPr lang="en-US" sz="2400" dirty="0" smtClean="0">
                <a:solidFill>
                  <a:srgbClr val="C21228"/>
                </a:solidFill>
              </a:rPr>
              <a:t>departs from the dominant ITER -&gt; DEMO -&gt; Reactor </a:t>
            </a:r>
            <a:r>
              <a:rPr lang="en-US" sz="2400" dirty="0" smtClean="0">
                <a:solidFill>
                  <a:srgbClr val="C21228"/>
                </a:solidFill>
              </a:rPr>
              <a:t>framework   </a:t>
            </a:r>
            <a:r>
              <a:rPr lang="en-US" sz="2400" dirty="0" smtClean="0"/>
              <a:t>(both too risky and leads to too large a reactor)</a:t>
            </a:r>
            <a:endParaRPr lang="en-US" sz="2400" dirty="0" smtClean="0"/>
          </a:p>
          <a:p>
            <a:pPr>
              <a:spcBef>
                <a:spcPts val="1776"/>
              </a:spcBef>
              <a:spcAft>
                <a:spcPts val="1800"/>
              </a:spcAft>
            </a:pPr>
            <a:r>
              <a:rPr lang="en-US" sz="2400" dirty="0" smtClean="0"/>
              <a:t>Requires a substantially restructured, reinvigorated,  US program</a:t>
            </a:r>
          </a:p>
          <a:p>
            <a:pPr>
              <a:spcBef>
                <a:spcPts val="1776"/>
              </a:spcBef>
            </a:pPr>
            <a:r>
              <a:rPr lang="en-US" sz="2400" dirty="0" smtClean="0"/>
              <a:t>Would restore the US to a world leadership position in fusion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41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9083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xamples of major new research elements suitable to a new strategy</a:t>
            </a:r>
            <a:endParaRPr lang="en-US" sz="2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87680" y="2782687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0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010"/>
            <a:ext cx="8561540" cy="411449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Create fusion plasma core</a:t>
            </a:r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0000FF"/>
                </a:solidFill>
              </a:rPr>
              <a:t>high gain, steady-state, disruption-free, compact</a:t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2800" dirty="0" smtClean="0"/>
          </a:p>
          <a:p>
            <a:pPr marL="514350" indent="-514350">
              <a:buAutoNum type="arabicPeriod" startAt="2"/>
            </a:pPr>
            <a:r>
              <a:rPr lang="en-US" sz="2800" dirty="0" smtClean="0"/>
              <a:t>Tame </a:t>
            </a:r>
            <a:r>
              <a:rPr lang="en-US" sz="2800" dirty="0"/>
              <a:t>the </a:t>
            </a:r>
            <a:r>
              <a:rPr lang="en-US" sz="2800" dirty="0" smtClean="0"/>
              <a:t>plasma-wall </a:t>
            </a:r>
            <a:r>
              <a:rPr lang="en-US" sz="2800" dirty="0"/>
              <a:t>Interface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survivable materials, plasma control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3</a:t>
            </a:r>
            <a:r>
              <a:rPr lang="en-US" sz="2800" dirty="0"/>
              <a:t>.  Harness </a:t>
            </a:r>
            <a:r>
              <a:rPr lang="en-US" sz="2800" dirty="0" smtClean="0"/>
              <a:t>fusion power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 smtClean="0"/>
              <a:t> 	</a:t>
            </a:r>
            <a:r>
              <a:rPr lang="en-US" sz="2800" dirty="0"/>
              <a:t>	</a:t>
            </a:r>
            <a:r>
              <a:rPr lang="en-US" sz="2800" dirty="0">
                <a:solidFill>
                  <a:srgbClr val="0000FF"/>
                </a:solidFill>
              </a:rPr>
              <a:t>t</a:t>
            </a:r>
            <a:r>
              <a:rPr lang="en-US" sz="2800" dirty="0" smtClean="0">
                <a:solidFill>
                  <a:srgbClr val="0000FF"/>
                </a:solidFill>
              </a:rPr>
              <a:t>ritium </a:t>
            </a:r>
            <a:r>
              <a:rPr lang="en-US" sz="2800" dirty="0">
                <a:solidFill>
                  <a:srgbClr val="0000FF"/>
                </a:solidFill>
              </a:rPr>
              <a:t>breeding, structural materials, energy 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		conversion, environmental attractiveness</a:t>
            </a:r>
          </a:p>
          <a:p>
            <a:pPr marL="0" lv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514350" indent="-514350">
              <a:buAutoNum type="arabicPeriod" startAt="4"/>
            </a:pPr>
            <a:r>
              <a:rPr lang="en-US" sz="2800" dirty="0" smtClean="0"/>
              <a:t>Establish an integrated fusion power concept that is</a:t>
            </a:r>
          </a:p>
          <a:p>
            <a:pPr marL="0" indent="0">
              <a:buNone/>
            </a:pPr>
            <a:r>
              <a:rPr lang="en-US" sz="2800" dirty="0" smtClean="0"/>
              <a:t> 	commercially attractive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economic, reliable, high availability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76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Program mission elements</a:t>
            </a:r>
            <a:endParaRPr lang="en-US" sz="36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144" y="1687438"/>
            <a:ext cx="2851855" cy="16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00100" y="892017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47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In each area,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are “big ideas,” many pioneered in the US, not being explored significantly, that can have large impact</a:t>
            </a:r>
          </a:p>
          <a:p>
            <a:endParaRPr lang="en-US" sz="2400" dirty="0"/>
          </a:p>
          <a:p>
            <a:r>
              <a:rPr lang="en-US" sz="2400" dirty="0" smtClean="0"/>
              <a:t>Most ideas have “moderate cost” next steps and “substantial cost” integrating/demonstration steps;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000090"/>
                </a:solidFill>
              </a:rPr>
              <a:t>the strategy is relatively robust to funding level</a:t>
            </a:r>
          </a:p>
          <a:p>
            <a:endParaRPr lang="en-US" sz="2400" dirty="0"/>
          </a:p>
          <a:p>
            <a:r>
              <a:rPr lang="en-US" sz="2400" dirty="0" smtClean="0"/>
              <a:t>Many ideas, no one “silver bullet” for fusion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35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264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the fusion plasma core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80" y="660814"/>
            <a:ext cx="8686800" cy="431430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Realize a smaller, steady-state </a:t>
            </a:r>
            <a:r>
              <a:rPr lang="en-US" sz="2800" dirty="0" err="1" smtClean="0"/>
              <a:t>tokamak</a:t>
            </a:r>
            <a:r>
              <a:rPr lang="en-US" sz="2800" dirty="0" smtClean="0"/>
              <a:t> vision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High temperature/high field SC magnets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Low aspect ratio </a:t>
            </a:r>
            <a:r>
              <a:rPr lang="en-US" sz="2800" dirty="0" err="1" smtClean="0">
                <a:solidFill>
                  <a:srgbClr val="0000FF"/>
                </a:solidFill>
              </a:rPr>
              <a:t>tokamak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Improved operating regimes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2. Develop new 3D magnetic configurations for intrinsic steady-state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Optimize </a:t>
            </a:r>
            <a:r>
              <a:rPr lang="en-US" sz="2800" dirty="0" err="1" smtClean="0">
                <a:solidFill>
                  <a:srgbClr val="0000FF"/>
                </a:solidFill>
              </a:rPr>
              <a:t>stellarator</a:t>
            </a:r>
            <a:r>
              <a:rPr lang="en-US" sz="2800" dirty="0" smtClean="0">
                <a:solidFill>
                  <a:srgbClr val="0000FF"/>
                </a:solidFill>
              </a:rPr>
              <a:t> for high performance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Aim toward DT facility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3. Establish a program for high risk, high payoff exploratory concepts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With an evaluation structure with metrics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47342" y="51176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11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264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the fusion plasma core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80" y="636271"/>
            <a:ext cx="8686800" cy="431430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Realize a smaller, steady-state </a:t>
            </a:r>
            <a:r>
              <a:rPr lang="en-US" sz="2800" dirty="0" err="1" smtClean="0"/>
              <a:t>tokamak</a:t>
            </a:r>
            <a:r>
              <a:rPr lang="en-US" sz="2800" dirty="0" smtClean="0"/>
              <a:t> vision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High temperature SC magnets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Low aspect ratio </a:t>
            </a:r>
            <a:r>
              <a:rPr lang="en-US" sz="2800" dirty="0" err="1" smtClean="0">
                <a:solidFill>
                  <a:srgbClr val="0000FF"/>
                </a:solidFill>
              </a:rPr>
              <a:t>tokamak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Improved operating regimes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. Develop new 3D magnetic configurations for intrinsic steady-state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Optimize </a:t>
            </a:r>
            <a:r>
              <a:rPr lang="en-US" sz="2800" dirty="0" err="1" smtClean="0">
                <a:solidFill>
                  <a:srgbClr val="FF0000"/>
                </a:solidFill>
              </a:rPr>
              <a:t>stellarator</a:t>
            </a:r>
            <a:r>
              <a:rPr lang="en-US" sz="2800" dirty="0" smtClean="0">
                <a:solidFill>
                  <a:srgbClr val="FF0000"/>
                </a:solidFill>
              </a:rPr>
              <a:t> for high performance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	Aim  toward DT facility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 smtClean="0">
                <a:solidFill>
                  <a:srgbClr val="FF0000"/>
                </a:solidFill>
              </a:rPr>
              <a:t>Establish a program for high risk, high payoff exploratory concepts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	With an evaluation structure with metrics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94667" y="1158416"/>
            <a:ext cx="4049333" cy="954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94667" y="1150708"/>
            <a:ext cx="4049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 new activity,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potentially transformative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7342" y="527870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84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0844" y="1680237"/>
            <a:ext cx="747740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/>
              <a:t>				    β</a:t>
            </a:r>
            <a:r>
              <a:rPr lang="en-US" sz="3600" baseline="30000" dirty="0"/>
              <a:t>2</a:t>
            </a:r>
            <a:r>
              <a:rPr lang="en-US" sz="3600" dirty="0"/>
              <a:t>B</a:t>
            </a:r>
            <a:r>
              <a:rPr lang="en-US" sz="3600" baseline="30000" dirty="0"/>
              <a:t>4                </a:t>
            </a:r>
            <a:r>
              <a:rPr lang="en-US" sz="2400" dirty="0"/>
              <a:t>where β = p/B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r>
              <a:rPr lang="en-US" sz="3600" baseline="30000" dirty="0"/>
              <a:t>								</a:t>
            </a:r>
            <a:r>
              <a:rPr lang="en-US" sz="3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6548" y="1866226"/>
            <a:ext cx="13849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20743914">
            <a:off x="4453140" y="3109028"/>
            <a:ext cx="407033" cy="795351"/>
          </a:xfrm>
          <a:prstGeom prst="up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01889" y="3788976"/>
            <a:ext cx="3956362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Increase B by pushing technology </a:t>
            </a:r>
          </a:p>
          <a:p>
            <a:r>
              <a:rPr lang="en-US" sz="2400" dirty="0">
                <a:solidFill>
                  <a:srgbClr val="660066"/>
                </a:solidFill>
              </a:rPr>
              <a:t>(</a:t>
            </a:r>
            <a:r>
              <a:rPr lang="en-US" sz="2400" dirty="0" err="1">
                <a:solidFill>
                  <a:srgbClr val="660066"/>
                </a:solidFill>
              </a:rPr>
              <a:t>e.g</a:t>
            </a:r>
            <a:r>
              <a:rPr lang="en-US" sz="2400" dirty="0">
                <a:solidFill>
                  <a:srgbClr val="660066"/>
                </a:solidFill>
              </a:rPr>
              <a:t>, high </a:t>
            </a:r>
            <a:r>
              <a:rPr lang="en-US" sz="2400" dirty="0" err="1">
                <a:solidFill>
                  <a:srgbClr val="660066"/>
                </a:solidFill>
              </a:rPr>
              <a:t>Tc</a:t>
            </a:r>
            <a:r>
              <a:rPr lang="en-US" sz="2400" dirty="0">
                <a:solidFill>
                  <a:srgbClr val="660066"/>
                </a:solidFill>
              </a:rPr>
              <a:t> superconductors)</a:t>
            </a:r>
          </a:p>
        </p:txBody>
      </p:sp>
      <p:sp>
        <p:nvSpPr>
          <p:cNvPr id="11" name="Up Arrow 10"/>
          <p:cNvSpPr/>
          <p:nvPr/>
        </p:nvSpPr>
        <p:spPr>
          <a:xfrm rot="674273">
            <a:off x="3701891" y="3138014"/>
            <a:ext cx="386909" cy="795351"/>
          </a:xfrm>
          <a:prstGeom prst="up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4933" y="4032998"/>
            <a:ext cx="396859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  Increase </a:t>
            </a:r>
            <a:r>
              <a:rPr lang="en-US" sz="2400" dirty="0">
                <a:solidFill>
                  <a:srgbClr val="660066"/>
                </a:solidFill>
              </a:rPr>
              <a:t>β,</a:t>
            </a:r>
            <a:r>
              <a:rPr lang="en-US" sz="2400" dirty="0" err="1">
                <a:solidFill>
                  <a:srgbClr val="660066"/>
                </a:solidFill>
              </a:rPr>
              <a:t>κ</a:t>
            </a:r>
            <a:r>
              <a:rPr lang="en-US" sz="2400" dirty="0">
                <a:solidFill>
                  <a:srgbClr val="660066"/>
                </a:solidFill>
              </a:rPr>
              <a:t> by 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  pushing physics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(spherical </a:t>
            </a:r>
            <a:r>
              <a:rPr lang="en-US" sz="2400" dirty="0" err="1" smtClean="0">
                <a:solidFill>
                  <a:srgbClr val="660066"/>
                </a:solidFill>
              </a:rPr>
              <a:t>tokamak</a:t>
            </a:r>
            <a:r>
              <a:rPr lang="en-US" sz="2400" dirty="0" smtClean="0">
                <a:solidFill>
                  <a:srgbClr val="660066"/>
                </a:solidFill>
              </a:rPr>
              <a:t>)</a:t>
            </a:r>
            <a:endParaRPr lang="en-US" sz="2400" dirty="0">
              <a:solidFill>
                <a:srgbClr val="660066"/>
              </a:solidFill>
            </a:endParaRPr>
          </a:p>
          <a:p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0957" y="1635139"/>
            <a:ext cx="1038798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dirty="0"/>
              <a:t>~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59902"/>
              </p:ext>
            </p:extLst>
          </p:nvPr>
        </p:nvGraphicFramePr>
        <p:xfrm>
          <a:off x="4229100" y="2984113"/>
          <a:ext cx="1143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9100" y="2984113"/>
                        <a:ext cx="114300" cy="12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614634" y="2500490"/>
            <a:ext cx="2165416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dirty="0"/>
              <a:t>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436757"/>
              </p:ext>
            </p:extLst>
          </p:nvPr>
        </p:nvGraphicFramePr>
        <p:xfrm>
          <a:off x="5694420" y="2764331"/>
          <a:ext cx="1143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4420" y="2764331"/>
                        <a:ext cx="114300" cy="12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80193" y="2395491"/>
            <a:ext cx="7899859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/>
              <a:t>                        </a:t>
            </a:r>
            <a:r>
              <a:rPr lang="en-US" sz="3600" baseline="30000" dirty="0"/>
              <a:t> </a:t>
            </a:r>
            <a:r>
              <a:rPr lang="en-US" sz="3600" dirty="0"/>
              <a:t>    (</a:t>
            </a:r>
            <a:r>
              <a:rPr lang="en-US" sz="3600" dirty="0" err="1"/>
              <a:t>κ</a:t>
            </a:r>
            <a:r>
              <a:rPr lang="en-US" sz="3600" dirty="0"/>
              <a:t>β</a:t>
            </a:r>
            <a:r>
              <a:rPr lang="en-US" sz="3600" baseline="-25000" dirty="0"/>
              <a:t>N</a:t>
            </a:r>
            <a:r>
              <a:rPr lang="en-US" sz="3600" dirty="0"/>
              <a:t>B)</a:t>
            </a:r>
            <a:r>
              <a:rPr lang="en-US" sz="3600" baseline="30000" dirty="0"/>
              <a:t>4       </a:t>
            </a:r>
            <a:r>
              <a:rPr lang="en-US" sz="2400" dirty="0"/>
              <a:t>for fixed bootstrap </a:t>
            </a:r>
            <a:r>
              <a:rPr lang="en-US" sz="2400" dirty="0" smtClean="0"/>
              <a:t>fraction</a:t>
            </a:r>
          </a:p>
          <a:p>
            <a:r>
              <a:rPr lang="en-US" sz="2400" baseline="30000" dirty="0"/>
              <a:t>  </a:t>
            </a:r>
            <a:r>
              <a:rPr lang="en-US" sz="2400" dirty="0" smtClean="0"/>
              <a:t>                                                                </a:t>
            </a:r>
            <a:r>
              <a:rPr lang="en-US" sz="1400" dirty="0" smtClean="0"/>
              <a:t> </a:t>
            </a:r>
            <a:r>
              <a:rPr lang="en-US" sz="2000" dirty="0"/>
              <a:t>(β</a:t>
            </a:r>
            <a:r>
              <a:rPr lang="en-US" sz="2000" baseline="-25000" dirty="0"/>
              <a:t>N</a:t>
            </a:r>
            <a:r>
              <a:rPr lang="en-US" sz="2000" dirty="0"/>
              <a:t>  =   β/(I/</a:t>
            </a:r>
            <a:r>
              <a:rPr lang="en-US" sz="2000" dirty="0" err="1"/>
              <a:t>aB</a:t>
            </a:r>
            <a:r>
              <a:rPr lang="en-US" sz="2000" dirty="0" smtClean="0"/>
              <a:t>) ,</a:t>
            </a:r>
            <a:r>
              <a:rPr lang="en-US" sz="2000" dirty="0" err="1" smtClean="0"/>
              <a:t>κ</a:t>
            </a:r>
            <a:r>
              <a:rPr lang="en-US" sz="2000" dirty="0" smtClean="0"/>
              <a:t> = </a:t>
            </a:r>
            <a:r>
              <a:rPr lang="en-US" dirty="0" smtClean="0"/>
              <a:t>elongation</a:t>
            </a:r>
            <a:r>
              <a:rPr lang="en-US" sz="2000" dirty="0" smtClean="0"/>
              <a:t> ) 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 </a:t>
            </a:r>
            <a:endParaRPr lang="en-US" sz="2000" dirty="0"/>
          </a:p>
          <a:p>
            <a:endParaRPr lang="en-US" sz="3600" baseline="30000" dirty="0"/>
          </a:p>
          <a:p>
            <a:r>
              <a:rPr lang="en-US" sz="3600" baseline="30000" dirty="0"/>
              <a:t>								</a:t>
            </a:r>
            <a:r>
              <a:rPr lang="en-US" sz="36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6546" y="2411105"/>
            <a:ext cx="1038798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dirty="0"/>
              <a:t>~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92656"/>
            <a:ext cx="650516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/>
              <a:t>fusion power           (pressure)</a:t>
            </a:r>
            <a:r>
              <a:rPr lang="en-US" sz="3000" baseline="30000" dirty="0"/>
              <a:t>2</a:t>
            </a:r>
            <a:r>
              <a:rPr lang="en-US" sz="3000" dirty="0"/>
              <a:t>       </a:t>
            </a:r>
          </a:p>
          <a:p>
            <a:r>
              <a:rPr lang="en-US" sz="30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6644" y="971551"/>
            <a:ext cx="376805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dirty="0"/>
              <a:t>~</a:t>
            </a:r>
          </a:p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228600"/>
            <a:ext cx="7886700" cy="5143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Pushing fusion to smaller size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914400"/>
            <a:ext cx="78867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9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 animBg="1"/>
      <p:bldP spid="12" grpId="0"/>
      <p:bldP spid="14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85091" y="83761"/>
            <a:ext cx="7647710" cy="579315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object 6"/>
          <p:cNvSpPr txBox="1"/>
          <p:nvPr/>
        </p:nvSpPr>
        <p:spPr>
          <a:xfrm>
            <a:off x="374474" y="288080"/>
            <a:ext cx="8769529" cy="25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14"/>
              </a:lnSpc>
            </a:pPr>
            <a:r>
              <a:rPr lang="en-US" sz="2700" spc="-4" dirty="0">
                <a:latin typeface="Arial"/>
                <a:cs typeface="Arial"/>
              </a:rPr>
              <a:t>“Compact” </a:t>
            </a:r>
            <a:r>
              <a:rPr lang="en-US" sz="2700" spc="-4" dirty="0" smtClean="0">
                <a:latin typeface="Arial"/>
                <a:cs typeface="Arial"/>
              </a:rPr>
              <a:t>fusion </a:t>
            </a:r>
            <a:r>
              <a:rPr lang="en-US" sz="2700" spc="-4" dirty="0">
                <a:latin typeface="Arial"/>
                <a:cs typeface="Arial"/>
              </a:rPr>
              <a:t>pilot plant/FNSF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006" y="609871"/>
            <a:ext cx="7408003" cy="6694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i="1" dirty="0">
                <a:solidFill>
                  <a:srgbClr val="FF0000"/>
                </a:solidFill>
              </a:rPr>
              <a:t>Generates net electricity</a:t>
            </a:r>
            <a:r>
              <a:rPr lang="en-US" i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i="1" dirty="0"/>
              <a:t> breeds tritium, high neutron </a:t>
            </a:r>
            <a:r>
              <a:rPr lang="en-US" i="1" dirty="0" err="1"/>
              <a:t>fluence</a:t>
            </a:r>
            <a:r>
              <a:rPr lang="en-US" i="1" dirty="0"/>
              <a:t>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8084" y="1581166"/>
            <a:ext cx="3260377" cy="30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011" y="4592826"/>
            <a:ext cx="46863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Volume within cryostat about 1/3 that of ITER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385" y="1581166"/>
            <a:ext cx="21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 design (MIT)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8388" y="1950498"/>
            <a:ext cx="5108442" cy="2875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4862" y="2322761"/>
            <a:ext cx="3038503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Major radius = 3 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High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</a:t>
            </a:r>
            <a:r>
              <a:rPr lang="en-US" dirty="0" smtClean="0"/>
              <a:t>SC  for high field</a:t>
            </a:r>
          </a:p>
          <a:p>
            <a:pPr algn="ctr"/>
            <a:r>
              <a:rPr lang="en-US" dirty="0" smtClean="0"/>
              <a:t> and/or smaller magnets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84471" y="1211834"/>
            <a:ext cx="194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 design (PPPL)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4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Advancing the High </a:t>
            </a:r>
            <a:r>
              <a:rPr lang="en-US" sz="3200" dirty="0"/>
              <a:t>M</a:t>
            </a:r>
            <a:r>
              <a:rPr lang="en-US" sz="3200" dirty="0" smtClean="0"/>
              <a:t>agnetic </a:t>
            </a:r>
            <a:r>
              <a:rPr lang="en-US" sz="3200" dirty="0"/>
              <a:t>F</a:t>
            </a:r>
            <a:r>
              <a:rPr lang="en-US" sz="3200" dirty="0" smtClean="0"/>
              <a:t>ield </a:t>
            </a:r>
            <a:r>
              <a:rPr lang="en-US" sz="3200" dirty="0"/>
              <a:t>A</a:t>
            </a:r>
            <a:r>
              <a:rPr lang="en-US" sz="3200" dirty="0" smtClean="0"/>
              <a:t>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64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magnet R/D for fusion (3 – 5 years)</a:t>
            </a:r>
            <a:endParaRPr lang="en-US" sz="24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	</a:t>
            </a:r>
            <a:r>
              <a:rPr lang="en-US" sz="2400" dirty="0" smtClean="0">
                <a:solidFill>
                  <a:srgbClr val="FF6600"/>
                </a:solidFill>
              </a:rPr>
              <a:t>	</a:t>
            </a:r>
            <a:r>
              <a:rPr lang="en-US" sz="2400" dirty="0" smtClean="0">
                <a:solidFill>
                  <a:srgbClr val="0532FF"/>
                </a:solidFill>
              </a:rPr>
              <a:t>Prototype coil tests (incl. for 3D systems)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532FF"/>
                </a:solidFill>
              </a:rPr>
              <a:t>	</a:t>
            </a:r>
            <a:r>
              <a:rPr lang="en-US" sz="2400" dirty="0" smtClean="0">
                <a:solidFill>
                  <a:srgbClr val="0532FF"/>
                </a:solidFill>
              </a:rPr>
              <a:t>	Develop </a:t>
            </a:r>
            <a:r>
              <a:rPr lang="en-US" sz="2400" dirty="0">
                <a:solidFill>
                  <a:srgbClr val="0532FF"/>
                </a:solidFill>
              </a:rPr>
              <a:t>d</a:t>
            </a:r>
            <a:r>
              <a:rPr lang="en-US" sz="2400" dirty="0" smtClean="0">
                <a:solidFill>
                  <a:srgbClr val="0532FF"/>
                </a:solidFill>
              </a:rPr>
              <a:t>emountable joints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532FF"/>
                </a:solidFill>
              </a:rPr>
              <a:t>	</a:t>
            </a:r>
            <a:r>
              <a:rPr lang="en-US" sz="2400" dirty="0" smtClean="0">
                <a:solidFill>
                  <a:srgbClr val="0532FF"/>
                </a:solidFill>
              </a:rPr>
              <a:t>	(Moderate cost)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	</a:t>
            </a:r>
            <a:r>
              <a:rPr lang="en-US" sz="2400" dirty="0" smtClean="0">
                <a:solidFill>
                  <a:srgbClr val="000090"/>
                </a:solidFill>
              </a:rPr>
              <a:t>	</a:t>
            </a:r>
            <a:endParaRPr lang="en-US" sz="2400" dirty="0"/>
          </a:p>
          <a:p>
            <a:r>
              <a:rPr lang="en-US" sz="2400" dirty="0" smtClean="0"/>
              <a:t>Enables a compact confinement experiment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	</a:t>
            </a: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i="1" dirty="0" smtClean="0">
                <a:solidFill>
                  <a:srgbClr val="0000FF"/>
                </a:solidFill>
              </a:rPr>
              <a:t>e.g., </a:t>
            </a:r>
            <a:r>
              <a:rPr lang="en-US" sz="2400" dirty="0" err="1" smtClean="0">
                <a:solidFill>
                  <a:srgbClr val="0000FF"/>
                </a:solidFill>
              </a:rPr>
              <a:t>divertor</a:t>
            </a:r>
            <a:r>
              <a:rPr lang="en-US" sz="2400" dirty="0" smtClean="0">
                <a:solidFill>
                  <a:srgbClr val="0000FF"/>
                </a:solidFill>
              </a:rPr>
              <a:t> test tokamak, DT experiment</a:t>
            </a:r>
            <a:endParaRPr lang="is-I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s-IS" sz="2400" dirty="0" smtClean="0">
                <a:solidFill>
                  <a:srgbClr val="0000FF"/>
                </a:solidFill>
              </a:rPr>
              <a:t>    		(Substantial cost)</a:t>
            </a:r>
          </a:p>
          <a:p>
            <a:pPr marL="0" indent="0">
              <a:buNone/>
            </a:pPr>
            <a:endParaRPr lang="is-IS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3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03" y="537423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Fusion research at mid-life identity crisis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0183" y="1200151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39700" y="1430984"/>
            <a:ext cx="321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Several paradoxes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85225" y="2204239"/>
            <a:ext cx="3178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Technical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Timeline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US standing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9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264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the fusion plasma core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80" y="660814"/>
            <a:ext cx="8686800" cy="431430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rgbClr val="D9D9D9"/>
                </a:solidFill>
              </a:rPr>
              <a:t>Realize a smaller, steady-state </a:t>
            </a:r>
            <a:r>
              <a:rPr lang="en-US" sz="2800" dirty="0" err="1" smtClean="0">
                <a:solidFill>
                  <a:srgbClr val="D9D9D9"/>
                </a:solidFill>
              </a:rPr>
              <a:t>tokamak</a:t>
            </a:r>
            <a:r>
              <a:rPr lang="en-US" sz="2800" dirty="0" smtClean="0">
                <a:solidFill>
                  <a:srgbClr val="D9D9D9"/>
                </a:solidFill>
              </a:rPr>
              <a:t> vision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D9D9D9"/>
                </a:solidFill>
              </a:rPr>
              <a:t>	</a:t>
            </a:r>
            <a:r>
              <a:rPr lang="en-US" sz="2800" dirty="0" smtClean="0">
                <a:solidFill>
                  <a:srgbClr val="D9D9D9"/>
                </a:solidFill>
              </a:rPr>
              <a:t>	High temperature/high field SC magnets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D9D9D9"/>
                </a:solidFill>
              </a:rPr>
              <a:t>	</a:t>
            </a:r>
            <a:r>
              <a:rPr lang="en-US" sz="2800" dirty="0" smtClean="0">
                <a:solidFill>
                  <a:srgbClr val="D9D9D9"/>
                </a:solidFill>
              </a:rPr>
              <a:t>	Low aspect ratio </a:t>
            </a:r>
            <a:r>
              <a:rPr lang="en-US" sz="2800" dirty="0" err="1" smtClean="0">
                <a:solidFill>
                  <a:srgbClr val="D9D9D9"/>
                </a:solidFill>
              </a:rPr>
              <a:t>tokamak</a:t>
            </a:r>
            <a:endParaRPr lang="en-US" sz="2800" dirty="0" smtClean="0">
              <a:solidFill>
                <a:srgbClr val="D9D9D9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D9D9D9"/>
                </a:solidFill>
              </a:rPr>
              <a:t>	</a:t>
            </a:r>
            <a:r>
              <a:rPr lang="en-US" sz="2800" dirty="0" smtClean="0">
                <a:solidFill>
                  <a:srgbClr val="D9D9D9"/>
                </a:solidFill>
              </a:rPr>
              <a:t>	Improved operating regimes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2. Develop new 3D magnetic configurations for intrinsic steady-state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Optimize </a:t>
            </a:r>
            <a:r>
              <a:rPr lang="en-US" sz="2800" dirty="0" err="1" smtClean="0">
                <a:solidFill>
                  <a:srgbClr val="0000FF"/>
                </a:solidFill>
              </a:rPr>
              <a:t>stellarator</a:t>
            </a:r>
            <a:r>
              <a:rPr lang="en-US" sz="2800" dirty="0" smtClean="0">
                <a:solidFill>
                  <a:srgbClr val="0000FF"/>
                </a:solidFill>
              </a:rPr>
              <a:t> for high performance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Aim toward DT facility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D9D9D9"/>
                </a:solidFill>
              </a:rPr>
              <a:t>3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D9D9D9"/>
                </a:solidFill>
              </a:rPr>
              <a:t>Establish a program for high risk, high payoff exploratory concepts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D9D9D9"/>
                </a:solidFill>
              </a:rPr>
              <a:t>	</a:t>
            </a:r>
            <a:r>
              <a:rPr lang="en-US" sz="2800" dirty="0" smtClean="0">
                <a:solidFill>
                  <a:srgbClr val="D9D9D9"/>
                </a:solidFill>
              </a:rPr>
              <a:t>	With an evaluation structure with metrics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47342" y="51176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6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1247" y="3847120"/>
            <a:ext cx="8612090" cy="118277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864" y="633916"/>
            <a:ext cx="2927136" cy="18179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125" y="50067"/>
            <a:ext cx="698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Super-optimizing plasma confinement (</a:t>
            </a:r>
            <a:r>
              <a:rPr lang="en-US" sz="2400" dirty="0" err="1" smtClean="0"/>
              <a:t>stellarators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79815"/>
            <a:ext cx="78867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247" y="774848"/>
            <a:ext cx="85133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3D magnetic field: </a:t>
            </a:r>
            <a:r>
              <a:rPr lang="en-US" sz="2400" dirty="0" smtClean="0">
                <a:solidFill>
                  <a:srgbClr val="0000FF"/>
                </a:solidFill>
              </a:rPr>
              <a:t>no symmetry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		       huge magnetic design space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Merges most advanced physics and computation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4033" y="1498921"/>
            <a:ext cx="84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W7-X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247" y="2129065"/>
            <a:ext cx="90027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Can vary: </a:t>
            </a:r>
            <a:r>
              <a:rPr lang="en-US" sz="2400" dirty="0">
                <a:solidFill>
                  <a:srgbClr val="0000FF"/>
                </a:solidFill>
              </a:rPr>
              <a:t>symmetries (helical, </a:t>
            </a:r>
            <a:r>
              <a:rPr lang="en-US" sz="2400" dirty="0" err="1">
                <a:solidFill>
                  <a:srgbClr val="0000FF"/>
                </a:solidFill>
              </a:rPr>
              <a:t>toroidal</a:t>
            </a:r>
            <a:r>
              <a:rPr lang="en-US" sz="2400" dirty="0">
                <a:solidFill>
                  <a:srgbClr val="0000FF"/>
                </a:solidFill>
              </a:rPr>
              <a:t>), no symmetry, magnetic shear, curvature, aspect ratio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Optimizes</a:t>
            </a:r>
            <a:r>
              <a:rPr lang="en-US" sz="2400" dirty="0">
                <a:solidFill>
                  <a:srgbClr val="0000FF"/>
                </a:solidFill>
              </a:rPr>
              <a:t>:  thermal confinement, energetic particle confinement, MHD stability, </a:t>
            </a:r>
            <a:r>
              <a:rPr lang="en-US" sz="2400" dirty="0">
                <a:solidFill>
                  <a:srgbClr val="FF0000"/>
                </a:solidFill>
              </a:rPr>
              <a:t>turbulent transport</a:t>
            </a:r>
            <a:r>
              <a:rPr lang="is-IS" sz="2400" dirty="0"/>
              <a:t>…....</a:t>
            </a:r>
            <a:r>
              <a:rPr lang="en-US" sz="2400" dirty="0"/>
              <a:t> </a:t>
            </a:r>
            <a:endParaRPr lang="is-I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247" y="3847120"/>
            <a:ext cx="9002753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s-IS" sz="2400" dirty="0">
                <a:solidFill>
                  <a:srgbClr val="660066"/>
                </a:solidFill>
              </a:rPr>
              <a:t>Result:	</a:t>
            </a:r>
            <a:r>
              <a:rPr lang="en-US" sz="2400" dirty="0">
                <a:solidFill>
                  <a:srgbClr val="660066"/>
                </a:solidFill>
              </a:rPr>
              <a:t>Steady-state, disruption-free		Challenges:</a:t>
            </a:r>
          </a:p>
          <a:p>
            <a:r>
              <a:rPr lang="en-US" sz="2400" dirty="0">
                <a:solidFill>
                  <a:srgbClr val="660066"/>
                </a:solidFill>
              </a:rPr>
              <a:t>		Well-confined						Experimental validation</a:t>
            </a:r>
          </a:p>
          <a:p>
            <a:r>
              <a:rPr lang="en-US" sz="2400" dirty="0">
                <a:solidFill>
                  <a:srgbClr val="660066"/>
                </a:solidFill>
              </a:rPr>
              <a:t>		High fusion energy gain			Find optimum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7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1932" y="4572000"/>
            <a:ext cx="5769468" cy="46166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58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Advancing the </a:t>
            </a:r>
            <a:r>
              <a:rPr lang="en-US" sz="3200" dirty="0" err="1" smtClean="0"/>
              <a:t>stellarator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35670"/>
            <a:ext cx="8490577" cy="398411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Begin a national optimization/design study now</a:t>
            </a:r>
            <a:endParaRPr lang="en-US" sz="28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	</a:t>
            </a:r>
            <a:r>
              <a:rPr lang="en-US" sz="2800" dirty="0" smtClean="0">
                <a:solidFill>
                  <a:srgbClr val="FF6600"/>
                </a:solidFill>
              </a:rPr>
              <a:t>	</a:t>
            </a:r>
            <a:r>
              <a:rPr lang="en-US" sz="2800" dirty="0" smtClean="0">
                <a:solidFill>
                  <a:srgbClr val="0532FF"/>
                </a:solidFill>
              </a:rPr>
              <a:t>Focused on design that complements international effort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532FF"/>
                </a:solidFill>
              </a:rPr>
              <a:t>	</a:t>
            </a:r>
            <a:r>
              <a:rPr lang="en-US" sz="2800" dirty="0" smtClean="0">
                <a:solidFill>
                  <a:srgbClr val="0532FF"/>
                </a:solidFill>
              </a:rPr>
              <a:t>	</a:t>
            </a:r>
            <a:r>
              <a:rPr lang="en-US" sz="2600" i="1" dirty="0" smtClean="0">
                <a:solidFill>
                  <a:srgbClr val="0532FF"/>
                </a:solidFill>
              </a:rPr>
              <a:t>(e.g., </a:t>
            </a:r>
            <a:r>
              <a:rPr lang="en-US" sz="2600" i="1" dirty="0" err="1" smtClean="0">
                <a:solidFill>
                  <a:srgbClr val="0532FF"/>
                </a:solidFill>
              </a:rPr>
              <a:t>quasisymmetry</a:t>
            </a:r>
            <a:r>
              <a:rPr lang="en-US" sz="2600" i="1" dirty="0" smtClean="0">
                <a:solidFill>
                  <a:srgbClr val="0532FF"/>
                </a:solidFill>
              </a:rPr>
              <a:t>, incorporate new ideas such as turbulent 			        transport optimization, magnet simplification, energetic particle   	       	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i="1" dirty="0" smtClean="0">
                <a:solidFill>
                  <a:srgbClr val="0532FF"/>
                </a:solidFill>
              </a:rPr>
              <a:t>                confinement, strong flow</a:t>
            </a:r>
            <a:r>
              <a:rPr lang="is-IS" sz="2600" i="1" dirty="0" smtClean="0">
                <a:solidFill>
                  <a:srgbClr val="0532FF"/>
                </a:solidFill>
              </a:rPr>
              <a:t>…..</a:t>
            </a:r>
            <a:r>
              <a:rPr lang="en-US" sz="2600" i="1" dirty="0" smtClean="0">
                <a:solidFill>
                  <a:srgbClr val="0532FF"/>
                </a:solidFill>
              </a:rPr>
              <a:t>)</a:t>
            </a:r>
            <a:endParaRPr lang="en-US" sz="2600" i="1" dirty="0"/>
          </a:p>
          <a:p>
            <a:endParaRPr lang="en-US" sz="2800" dirty="0" smtClean="0"/>
          </a:p>
          <a:p>
            <a:r>
              <a:rPr lang="en-US" sz="2800" dirty="0" smtClean="0"/>
              <a:t>Construct a mid-scale facility to test these ideas</a:t>
            </a:r>
          </a:p>
          <a:p>
            <a:pPr marL="457200" lvl="1" indent="0">
              <a:buNone/>
            </a:pPr>
            <a:r>
              <a:rPr lang="en-US" sz="2400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~ moderate cost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00FF"/>
                </a:solidFill>
              </a:rPr>
              <a:t> 		</a:t>
            </a:r>
            <a:endParaRPr lang="is-I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s-IS" sz="2800" dirty="0" smtClean="0"/>
              <a:t>•   </a:t>
            </a:r>
            <a:r>
              <a:rPr lang="en-US" sz="2800" dirty="0" smtClean="0"/>
              <a:t>Advance toward a world-leadership</a:t>
            </a:r>
            <a:r>
              <a:rPr lang="en-US" sz="2800" dirty="0"/>
              <a:t>-scale </a:t>
            </a:r>
            <a:r>
              <a:rPr lang="en-US" sz="2800" dirty="0" smtClean="0"/>
              <a:t>experiment</a:t>
            </a:r>
          </a:p>
          <a:p>
            <a:pPr marL="0" indent="0">
              <a:buNone/>
            </a:pPr>
            <a:r>
              <a:rPr lang="en-US" sz="2800" dirty="0" smtClean="0"/>
              <a:t>     	 	</a:t>
            </a:r>
            <a:r>
              <a:rPr lang="en-US" sz="2800" dirty="0" smtClean="0">
                <a:solidFill>
                  <a:srgbClr val="0000FF"/>
                </a:solidFill>
              </a:rPr>
              <a:t>design could be similar or complementary to mid-scale facility,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	 	(substantial cost) 	</a:t>
            </a:r>
            <a:endParaRPr lang="is-I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874" y="4510445"/>
            <a:ext cx="869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All new and potentially transformative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2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99" y="511987"/>
            <a:ext cx="8519453" cy="4360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	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Develop liquid metal boundaries	</a:t>
            </a:r>
          </a:p>
          <a:p>
            <a:pPr>
              <a:buFont typeface="Arial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Explore and deploy new advanced magnetic </a:t>
            </a:r>
            <a:r>
              <a:rPr lang="en-US" sz="2400" dirty="0" err="1" smtClean="0">
                <a:solidFill>
                  <a:srgbClr val="0000FF"/>
                </a:solidFill>
              </a:rPr>
              <a:t>divertor</a:t>
            </a:r>
            <a:r>
              <a:rPr lang="en-US" sz="2400" dirty="0" smtClean="0">
                <a:solidFill>
                  <a:srgbClr val="0000FF"/>
                </a:solidFill>
              </a:rPr>
              <a:t> topologies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Linear test stands – materials exposed to plasma flux</a:t>
            </a:r>
          </a:p>
          <a:p>
            <a:pPr>
              <a:buFont typeface="Arial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Explore additive manufacturing for advanced solid walls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499" y="144743"/>
            <a:ext cx="910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Tame the plasma-wall interface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297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99" y="511987"/>
            <a:ext cx="8519453" cy="4360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	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Develop liquid metal boundaries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New and potentially transformative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Explore and deploy new advanced magnetic </a:t>
            </a:r>
            <a:r>
              <a:rPr lang="en-US" sz="2400" dirty="0" err="1" smtClean="0">
                <a:solidFill>
                  <a:srgbClr val="0000FF"/>
                </a:solidFill>
              </a:rPr>
              <a:t>divertor</a:t>
            </a:r>
            <a:r>
              <a:rPr lang="en-US" sz="2400" dirty="0" smtClean="0">
                <a:solidFill>
                  <a:srgbClr val="0000FF"/>
                </a:solidFill>
              </a:rPr>
              <a:t> topologies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Existing program, but many additional opportunities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Linear test stands – materials exposed to plasma flux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New program, moving beyond existing facilities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Explore additive manufacturing for advanced solid walls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Largely unexplored for fusion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499" y="144743"/>
            <a:ext cx="910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 Tame the plasma-wall interface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86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143001"/>
            <a:ext cx="8476239" cy="32635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Self-regenerating</a:t>
            </a:r>
            <a:r>
              <a:rPr lang="en-US" sz="2400" dirty="0" smtClean="0">
                <a:solidFill>
                  <a:srgbClr val="0000FF"/>
                </a:solidFill>
              </a:rPr>
              <a:t>,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o </a:t>
            </a:r>
            <a:r>
              <a:rPr lang="en-US" sz="2400" dirty="0">
                <a:solidFill>
                  <a:srgbClr val="0000FF"/>
                </a:solidFill>
              </a:rPr>
              <a:t>erosion, neutron damage, heat overload (if moving)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Highly </a:t>
            </a:r>
            <a:r>
              <a:rPr lang="en-US" sz="2400" dirty="0" smtClean="0">
                <a:solidFill>
                  <a:srgbClr val="0000FF"/>
                </a:solidFill>
              </a:rPr>
              <a:t>absorbing (if lithium): </a:t>
            </a:r>
            <a:r>
              <a:rPr lang="en-US" sz="2400" dirty="0">
                <a:solidFill>
                  <a:srgbClr val="0000FF"/>
                </a:solidFill>
              </a:rPr>
              <a:t>no influx to plasma, improves confinement</a:t>
            </a:r>
            <a:r>
              <a:rPr lang="en-US" sz="2400" dirty="0" smtClean="0">
                <a:solidFill>
                  <a:srgbClr val="0000FF"/>
                </a:solidFill>
              </a:rPr>
              <a:t>,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rgbClr val="660066"/>
                </a:solidFill>
              </a:rPr>
              <a:t>Many science and engineering </a:t>
            </a:r>
            <a:r>
              <a:rPr lang="en-US" sz="2400" b="1" i="1" dirty="0">
                <a:solidFill>
                  <a:srgbClr val="660066"/>
                </a:solidFill>
              </a:rPr>
              <a:t>challenges to establish feasibility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7886700" cy="5143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Liquid metals for the plasma-facing material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14400"/>
            <a:ext cx="78867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2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313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Developing Liquid </a:t>
            </a:r>
            <a:r>
              <a:rPr lang="en-US" sz="3200" dirty="0"/>
              <a:t>M</a:t>
            </a:r>
            <a:r>
              <a:rPr lang="en-US" sz="3200" dirty="0" smtClean="0"/>
              <a:t>etal </a:t>
            </a:r>
            <a:r>
              <a:rPr lang="en-US" sz="3200" dirty="0"/>
              <a:t>B</a:t>
            </a:r>
            <a:r>
              <a:rPr lang="en-US" sz="3200" dirty="0" smtClean="0"/>
              <a:t>oundaries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05" y="729316"/>
            <a:ext cx="8229600" cy="394334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 smtClean="0"/>
              <a:t>•</a:t>
            </a: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dirty="0" smtClean="0"/>
              <a:t>Broad R&amp;D program:  next 5 – 7 years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		Surface science studies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Linear test stands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Liquid flow tests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Studies in existing </a:t>
            </a:r>
            <a:r>
              <a:rPr lang="en-US" sz="2400" dirty="0" err="1" smtClean="0">
                <a:solidFill>
                  <a:srgbClr val="0000FF"/>
                </a:solidFill>
              </a:rPr>
              <a:t>toroidal</a:t>
            </a:r>
            <a:r>
              <a:rPr lang="en-US" sz="2400" dirty="0" smtClean="0">
                <a:solidFill>
                  <a:srgbClr val="0000FF"/>
                </a:solidFill>
              </a:rPr>
              <a:t> facilities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(Moderate cost)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•</a:t>
            </a: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dirty="0" smtClean="0"/>
              <a:t>Integrated fusion facility with LM boundary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Integrated </a:t>
            </a:r>
            <a:r>
              <a:rPr lang="en-US" sz="2400" dirty="0" smtClean="0">
                <a:solidFill>
                  <a:srgbClr val="0000FF"/>
                </a:solidFill>
              </a:rPr>
              <a:t>viability of liquid surfaces,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Engineering design/construction begin in ~ 5 years,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Possibly two stages – </a:t>
            </a:r>
            <a:r>
              <a:rPr lang="en-US" sz="2400" dirty="0" err="1" smtClean="0">
                <a:solidFill>
                  <a:srgbClr val="0000FF"/>
                </a:solidFill>
              </a:rPr>
              <a:t>divertor</a:t>
            </a:r>
            <a:r>
              <a:rPr lang="en-US" sz="2400" dirty="0" smtClean="0">
                <a:solidFill>
                  <a:srgbClr val="0000FF"/>
                </a:solidFill>
              </a:rPr>
              <a:t>, full wall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(Substantial cost)</a:t>
            </a:r>
            <a:r>
              <a:rPr lang="en-US" dirty="0"/>
              <a:t>	</a:t>
            </a:r>
          </a:p>
        </p:txBody>
      </p:sp>
      <p:pic>
        <p:nvPicPr>
          <p:cNvPr id="5" name="Picture 63" descr="http://surface.pppl.gov/images/samp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572" y="839395"/>
            <a:ext cx="1540918" cy="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75826" y="373392"/>
            <a:ext cx="876075" cy="1939310"/>
          </a:xfrm>
          <a:prstGeom prst="rect">
            <a:avLst/>
          </a:prstGeom>
        </p:spPr>
      </p:pic>
      <p:pic>
        <p:nvPicPr>
          <p:cNvPr id="7" name="Picture 5" descr="LiTok-elev-righ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572" y="1901607"/>
            <a:ext cx="1367571" cy="157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3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132"/>
            <a:ext cx="8229600" cy="65692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3.	Harness fusion power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943"/>
            <a:ext cx="8229600" cy="398322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Materials and blanket research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compact neutron source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innovative blankets (immersion, DCLL)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(moderate cost)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US </a:t>
            </a:r>
            <a:r>
              <a:rPr lang="en-US" sz="2800" b="1" dirty="0">
                <a:solidFill>
                  <a:srgbClr val="000000"/>
                </a:solidFill>
              </a:rPr>
              <a:t>DT </a:t>
            </a:r>
            <a:r>
              <a:rPr lang="en-US" sz="2800" b="1" dirty="0" smtClean="0">
                <a:solidFill>
                  <a:srgbClr val="000000"/>
                </a:solidFill>
              </a:rPr>
              <a:t>facility</a:t>
            </a:r>
            <a:r>
              <a:rPr lang="en-US" sz="2800" dirty="0" smtClean="0">
                <a:solidFill>
                  <a:srgbClr val="000000"/>
                </a:solidFill>
              </a:rPr>
              <a:t>: Initiate now </a:t>
            </a:r>
            <a:r>
              <a:rPr lang="en-US" sz="2800" dirty="0">
                <a:solidFill>
                  <a:srgbClr val="000000"/>
                </a:solidFill>
              </a:rPr>
              <a:t>a community planning process for p</a:t>
            </a:r>
            <a:r>
              <a:rPr lang="en-US" sz="2800" dirty="0" smtClean="0">
                <a:solidFill>
                  <a:srgbClr val="000000"/>
                </a:solidFill>
              </a:rPr>
              <a:t>ossible missions, complementing ITER: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	</a:t>
            </a:r>
            <a:r>
              <a:rPr lang="en-US" sz="2800" dirty="0">
                <a:solidFill>
                  <a:srgbClr val="0000FF"/>
                </a:solidFill>
              </a:rPr>
              <a:t>Fusion nuclear science facility (FNSF)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	High gain burning plasma science (Q &gt; </a:t>
            </a:r>
            <a:r>
              <a:rPr lang="en-US" sz="2800" dirty="0" smtClean="0">
                <a:solidFill>
                  <a:srgbClr val="0000FF"/>
                </a:solidFill>
              </a:rPr>
              <a:t>10)</a:t>
            </a: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	Pilot plant (net electricity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(very substantial cost)</a:t>
            </a:r>
          </a:p>
        </p:txBody>
      </p:sp>
    </p:spTree>
    <p:extLst>
      <p:ext uri="{BB962C8B-B14F-4D97-AF65-F5344CB8AC3E}">
        <p14:creationId xmlns:p14="http://schemas.microsoft.com/office/powerpoint/2010/main" val="112656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9"/>
            <a:ext cx="8229600" cy="560483"/>
          </a:xfrm>
        </p:spPr>
        <p:txBody>
          <a:bodyPr>
            <a:noAutofit/>
          </a:bodyPr>
          <a:lstStyle/>
          <a:p>
            <a:r>
              <a:rPr lang="en-US" sz="3600" dirty="0" smtClean="0"/>
              <a:t>US DT Facility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63276"/>
            <a:ext cx="8383297" cy="4151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Next 3-5 years:</a:t>
            </a:r>
            <a:endParaRPr lang="is-IS" sz="2600" dirty="0"/>
          </a:p>
          <a:p>
            <a:r>
              <a:rPr lang="is-IS" sz="2600" dirty="0" smtClean="0">
                <a:solidFill>
                  <a:srgbClr val="0000FF"/>
                </a:solidFill>
              </a:rPr>
              <a:t>Identify mission</a:t>
            </a:r>
          </a:p>
          <a:p>
            <a:pPr marL="0" indent="0">
              <a:buNone/>
            </a:pPr>
            <a:r>
              <a:rPr lang="is-IS" sz="2600" dirty="0">
                <a:solidFill>
                  <a:srgbClr val="0000FF"/>
                </a:solidFill>
              </a:rPr>
              <a:t>	</a:t>
            </a:r>
            <a:r>
              <a:rPr lang="is-IS" sz="2600" dirty="0" smtClean="0">
                <a:solidFill>
                  <a:srgbClr val="0000FF"/>
                </a:solidFill>
              </a:rPr>
              <a:t>(FNSF, high gain burning plasma science, net electricity)</a:t>
            </a:r>
            <a:endParaRPr lang="en-US" sz="2600" dirty="0" smtClean="0">
              <a:solidFill>
                <a:srgbClr val="0000FF"/>
              </a:solidFill>
            </a:endParaRPr>
          </a:p>
          <a:p>
            <a:r>
              <a:rPr lang="en-US" sz="2600" dirty="0">
                <a:solidFill>
                  <a:srgbClr val="0000FF"/>
                </a:solidFill>
              </a:rPr>
              <a:t>Develop optimal path(s) to a DT experimental program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	(</a:t>
            </a:r>
            <a:r>
              <a:rPr lang="en-US" sz="2600" i="1" dirty="0" smtClean="0">
                <a:solidFill>
                  <a:srgbClr val="0000FF"/>
                </a:solidFill>
              </a:rPr>
              <a:t>e.g.</a:t>
            </a:r>
            <a:r>
              <a:rPr lang="en-US" sz="2600" dirty="0" smtClean="0">
                <a:solidFill>
                  <a:srgbClr val="0000FF"/>
                </a:solidFill>
              </a:rPr>
              <a:t>, AT, ST, high field, optimized </a:t>
            </a:r>
            <a:r>
              <a:rPr lang="en-US" sz="2600" dirty="0" err="1" smtClean="0">
                <a:solidFill>
                  <a:srgbClr val="0000FF"/>
                </a:solidFill>
              </a:rPr>
              <a:t>stellarator</a:t>
            </a:r>
            <a:r>
              <a:rPr lang="is-IS" sz="2600" dirty="0" smtClean="0">
                <a:solidFill>
                  <a:srgbClr val="0000FF"/>
                </a:solidFill>
              </a:rPr>
              <a:t>…...)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3000" dirty="0" smtClean="0"/>
              <a:t>In 3-5</a:t>
            </a:r>
            <a:r>
              <a:rPr lang="en-US" sz="3000" dirty="0" smtClean="0">
                <a:solidFill>
                  <a:srgbClr val="FF6600"/>
                </a:solidFill>
              </a:rPr>
              <a:t> </a:t>
            </a:r>
            <a:r>
              <a:rPr lang="en-US" sz="3000" dirty="0" smtClean="0"/>
              <a:t>years: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Review status and decide mission/timing of DT facility</a:t>
            </a:r>
            <a:endParaRPr lang="en-US" sz="26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0878" y="751224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Increasing opportunities in computation and theory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6506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Computation (at all scales, up to </a:t>
            </a:r>
            <a:r>
              <a:rPr lang="en-US" sz="2400" dirty="0" err="1" smtClean="0"/>
              <a:t>exascale</a:t>
            </a:r>
            <a:r>
              <a:rPr lang="en-US" sz="2400" dirty="0" smtClean="0"/>
              <a:t>), in concert with theory, underlies all fusion topics</a:t>
            </a:r>
          </a:p>
          <a:p>
            <a:endParaRPr lang="en-US" sz="2400" dirty="0"/>
          </a:p>
          <a:p>
            <a:r>
              <a:rPr lang="en-US" sz="2400" dirty="0" smtClean="0"/>
              <a:t>Tremendous opportunities are strongly in line with DOE/national emphasis on large-scale computation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0878" y="106322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3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smtClean="0"/>
              <a:t>Technical paradox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1" y="1603489"/>
            <a:ext cx="8729108" cy="600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481" y="857250"/>
            <a:ext cx="85576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Remarkable progress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0000FF"/>
                </a:solidFill>
              </a:rPr>
              <a:t>Tokamak</a:t>
            </a:r>
            <a:r>
              <a:rPr lang="en-US" sz="2400" dirty="0">
                <a:solidFill>
                  <a:srgbClr val="0000FF"/>
                </a:solidFill>
              </a:rPr>
              <a:t> performance, </a:t>
            </a:r>
            <a:r>
              <a:rPr lang="en-US" sz="2400" dirty="0" smtClean="0">
                <a:solidFill>
                  <a:srgbClr val="0000FF"/>
                </a:solidFill>
              </a:rPr>
              <a:t>fusion plasma </a:t>
            </a:r>
            <a:r>
              <a:rPr lang="en-US" sz="2400" dirty="0">
                <a:solidFill>
                  <a:srgbClr val="0000FF"/>
                </a:solidFill>
              </a:rPr>
              <a:t>physics, fusion </a:t>
            </a:r>
            <a:r>
              <a:rPr lang="en-US" sz="2400" dirty="0" smtClean="0">
                <a:solidFill>
                  <a:srgbClr val="0000FF"/>
                </a:solidFill>
              </a:rPr>
              <a:t>engineering</a:t>
            </a:r>
            <a:endParaRPr lang="en-US" sz="2400" dirty="0">
              <a:solidFill>
                <a:srgbClr val="0000FF"/>
              </a:solidFill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Constructing ITER - a reactor-scale, burning plasma experiment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481" y="2290842"/>
            <a:ext cx="872910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But,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More </a:t>
            </a:r>
            <a:r>
              <a:rPr lang="en-US" sz="2400" dirty="0">
                <a:solidFill>
                  <a:srgbClr val="0000FF"/>
                </a:solidFill>
              </a:rPr>
              <a:t>scientific and engineering challenges </a:t>
            </a:r>
            <a:r>
              <a:rPr lang="en-US" sz="2400" dirty="0" smtClean="0">
                <a:solidFill>
                  <a:srgbClr val="0000FF"/>
                </a:solidFill>
              </a:rPr>
              <a:t>lie ahead,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hallenges </a:t>
            </a:r>
            <a:r>
              <a:rPr lang="en-US" sz="2400" dirty="0">
                <a:solidFill>
                  <a:srgbClr val="0000FF"/>
                </a:solidFill>
              </a:rPr>
              <a:t>of steady-state, </a:t>
            </a:r>
            <a:r>
              <a:rPr lang="en-US" sz="2400" dirty="0" smtClean="0">
                <a:solidFill>
                  <a:srgbClr val="0000FF"/>
                </a:solidFill>
              </a:rPr>
              <a:t>disruption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>
                <a:solidFill>
                  <a:srgbClr val="0000FF"/>
                </a:solidFill>
              </a:rPr>
              <a:t>high performance are persistent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	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ITER embodies the strengths and challenges of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tokamak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	confinement (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Q = 10, but for 8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minutes)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>
              <a:spcBef>
                <a:spcPts val="600"/>
              </a:spcBef>
            </a:pP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		EU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DEMO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embodies current knowledge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base -&gt; large, pulsed</a:t>
            </a:r>
            <a:endParaRPr lang="en-US" sz="2400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377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With or Without the US in ITER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49028"/>
            <a:ext cx="8229600" cy="33944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Above strategic vision and goals are unchanged ⇒ the strategy is relatively robust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If US not in ITER: affects timing and mission of US DT program, decreases emphasis on ITER prep research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48120" y="1095075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533" y="4466935"/>
            <a:ext cx="863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Although if the US pulls out, an earthquake could result with unpredictable consequences</a:t>
            </a:r>
            <a:endParaRPr lang="en-US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3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7" y="56345"/>
            <a:ext cx="8940108" cy="61995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This strategy would be a 4</a:t>
            </a:r>
            <a:r>
              <a:rPr lang="en-US" sz="3600" baseline="30000" dirty="0" smtClean="0">
                <a:solidFill>
                  <a:srgbClr val="000000"/>
                </a:solidFill>
              </a:rPr>
              <a:t>th</a:t>
            </a:r>
            <a:r>
              <a:rPr lang="en-US" sz="3600" dirty="0" smtClean="0">
                <a:solidFill>
                  <a:srgbClr val="000000"/>
                </a:solidFill>
              </a:rPr>
              <a:t> shift for fusion research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19" y="676304"/>
            <a:ext cx="8955489" cy="4467197"/>
          </a:xfrm>
        </p:spPr>
        <p:txBody>
          <a:bodyPr>
            <a:normAutofit fontScale="77500" lnSpcReduction="20000"/>
          </a:bodyPr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70s/80s: 	Surge in </a:t>
            </a:r>
            <a:r>
              <a:rPr lang="en-US" sz="2800" dirty="0" err="1">
                <a:solidFill>
                  <a:srgbClr val="0000FF"/>
                </a:solidFill>
              </a:rPr>
              <a:t>tokamak</a:t>
            </a:r>
            <a:r>
              <a:rPr lang="en-US" sz="2800" dirty="0">
                <a:solidFill>
                  <a:srgbClr val="0000FF"/>
                </a:solidFill>
              </a:rPr>
              <a:t> research (facilities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		</a:t>
            </a:r>
            <a:r>
              <a:rPr lang="en-US" sz="2800" dirty="0" err="1" smtClean="0">
                <a:solidFill>
                  <a:srgbClr val="000000"/>
                </a:solidFill>
              </a:rPr>
              <a:t>Tokamak</a:t>
            </a:r>
            <a:r>
              <a:rPr lang="en-US" sz="2800" dirty="0" smtClean="0">
                <a:solidFill>
                  <a:srgbClr val="000000"/>
                </a:solidFill>
              </a:rPr>
              <a:t> performance/understanding exploded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728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0000FF"/>
                </a:solidFill>
              </a:rPr>
              <a:t>mid-90s:  	Restructuring: shift to science foundations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			</a:t>
            </a:r>
            <a:r>
              <a:rPr lang="en-US" sz="2800" strike="dblStrike" dirty="0" smtClean="0"/>
              <a:t>CIT/BPX</a:t>
            </a:r>
            <a:r>
              <a:rPr lang="en-US" sz="2800" dirty="0" smtClean="0"/>
              <a:t>  </a:t>
            </a:r>
            <a:r>
              <a:rPr lang="en-US" sz="2800" strike="dblStrike" dirty="0" smtClean="0"/>
              <a:t>TFTR</a:t>
            </a:r>
            <a:r>
              <a:rPr lang="en-US" sz="2800" dirty="0" smtClean="0"/>
              <a:t>  </a:t>
            </a:r>
            <a:r>
              <a:rPr lang="en-US" sz="2800" strike="dblStrike" dirty="0" smtClean="0"/>
              <a:t>TPX</a:t>
            </a:r>
            <a:r>
              <a:rPr lang="en-US" sz="2800" dirty="0" smtClean="0"/>
              <a:t>  &amp; US out of ITER,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		</a:t>
            </a: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en-US" sz="2800" dirty="0" smtClean="0">
                <a:solidFill>
                  <a:srgbClr val="000000"/>
                </a:solidFill>
              </a:rPr>
              <a:t>ucceeded in reinvigorating fusion science</a:t>
            </a:r>
          </a:p>
          <a:p>
            <a:pPr marL="0" indent="0">
              <a:spcBef>
                <a:spcPts val="1728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mid-2000s: 	Presidential ITER initiative and coordinated world effort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		</a:t>
            </a:r>
            <a:r>
              <a:rPr lang="en-US" sz="2800" dirty="0" smtClean="0">
                <a:solidFill>
                  <a:srgbClr val="000000"/>
                </a:solidFill>
              </a:rPr>
              <a:t>ITER moves forward as focus of world program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			but, </a:t>
            </a:r>
            <a:r>
              <a:rPr lang="en-US" sz="2800" dirty="0" smtClean="0"/>
              <a:t>US domestic capabilities wane relative to world</a:t>
            </a:r>
          </a:p>
          <a:p>
            <a:pPr marL="0" indent="0">
              <a:spcBef>
                <a:spcPts val="1728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      </a:t>
            </a: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       </a:t>
            </a:r>
            <a:r>
              <a:rPr lang="en-US" sz="2800" dirty="0" smtClean="0">
                <a:solidFill>
                  <a:srgbClr val="0000FF"/>
                </a:solidFill>
              </a:rPr>
              <a:t>2018: 	Establish an </a:t>
            </a:r>
            <a:r>
              <a:rPr lang="en-US" sz="2800" dirty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ggressive program, exploiting new 				                      innovative ideas, to carry the US to fusion energy: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		</a:t>
            </a:r>
            <a:r>
              <a:rPr lang="en-US" sz="2800" dirty="0" smtClean="0"/>
              <a:t>Re-assert US leadership</a:t>
            </a:r>
          </a:p>
          <a:p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8120" y="765751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7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42953" y="142875"/>
            <a:ext cx="7886699" cy="40005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-18511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Typical fusion plan in other nations (simplified)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06993" y="2491536"/>
            <a:ext cx="2060721" cy="447607"/>
          </a:xfrm>
          <a:prstGeom prst="roundRect">
            <a:avLst>
              <a:gd name="adj" fmla="val 21874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800" i="1" dirty="0">
                <a:solidFill>
                  <a:srgbClr val="660066"/>
                </a:solidFill>
              </a:rPr>
              <a:t>ITER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33891" y="1698815"/>
            <a:ext cx="269796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High performance,</a:t>
            </a:r>
          </a:p>
          <a:p>
            <a:pPr algn="ctr"/>
            <a:r>
              <a:rPr lang="en-US" dirty="0"/>
              <a:t>steady 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88873"/>
            <a:ext cx="200025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Plasma-material </a:t>
            </a:r>
          </a:p>
          <a:p>
            <a:pPr algn="ctr"/>
            <a:r>
              <a:rPr lang="en-US" dirty="0"/>
              <a:t>interface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27181" y="809054"/>
            <a:ext cx="5282741" cy="38029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Solid tungsten   (</a:t>
            </a:r>
            <a:r>
              <a:rPr lang="en-US" dirty="0" err="1">
                <a:solidFill>
                  <a:srgbClr val="0000FF"/>
                </a:solidFill>
              </a:rPr>
              <a:t>tokamaks</a:t>
            </a:r>
            <a:r>
              <a:rPr lang="en-US" dirty="0">
                <a:solidFill>
                  <a:srgbClr val="0000FF"/>
                </a:solidFill>
              </a:rPr>
              <a:t> and test facilities)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57175" y="2491536"/>
            <a:ext cx="200025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burning</a:t>
            </a:r>
          </a:p>
          <a:p>
            <a:pPr algn="ctr"/>
            <a:r>
              <a:rPr lang="en-US" dirty="0"/>
              <a:t>plasmas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7180" y="1698814"/>
            <a:ext cx="5282741" cy="42038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Tokamaks</a:t>
            </a:r>
            <a:r>
              <a:rPr lang="en-US" dirty="0">
                <a:solidFill>
                  <a:srgbClr val="0000FF"/>
                </a:solidFill>
              </a:rPr>
              <a:t>, limited </a:t>
            </a:r>
            <a:r>
              <a:rPr lang="en-US" dirty="0" err="1">
                <a:solidFill>
                  <a:srgbClr val="0000FF"/>
                </a:solidFill>
              </a:rPr>
              <a:t>stellarator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8137" y="3314958"/>
            <a:ext cx="200025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Fusion nuclear science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33891" y="4295341"/>
            <a:ext cx="20002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Integration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91304" y="4295341"/>
            <a:ext cx="3734553" cy="449239"/>
          </a:xfrm>
          <a:prstGeom prst="roundRect">
            <a:avLst>
              <a:gd name="adj" fmla="val 21874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Large-</a:t>
            </a:r>
            <a:r>
              <a:rPr lang="en-US" sz="2400" dirty="0" err="1">
                <a:solidFill>
                  <a:srgbClr val="0000FF"/>
                </a:solidFill>
              </a:rPr>
              <a:t>tokamak</a:t>
            </a:r>
            <a:r>
              <a:rPr lang="en-US" sz="2400" dirty="0">
                <a:solidFill>
                  <a:srgbClr val="0000FF"/>
                </a:solidFill>
              </a:rPr>
              <a:t> DEMO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27181" y="3343276"/>
            <a:ext cx="5702471" cy="54217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Blanket development studies, TBM in ITER,  possible IFMIF</a:t>
            </a:r>
          </a:p>
        </p:txBody>
      </p:sp>
    </p:spTree>
    <p:extLst>
      <p:ext uri="{BB962C8B-B14F-4D97-AF65-F5344CB8AC3E}">
        <p14:creationId xmlns:p14="http://schemas.microsoft.com/office/powerpoint/2010/main" val="296343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42953" y="142875"/>
            <a:ext cx="8172449" cy="40005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-185118"/>
            <a:ext cx="8401050" cy="994172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A sample new US program in the international context</a:t>
            </a:r>
            <a:endParaRPr lang="en-US" sz="2700" dirty="0"/>
          </a:p>
        </p:txBody>
      </p:sp>
      <p:sp>
        <p:nvSpPr>
          <p:cNvPr id="4" name="Rounded Rectangle 3"/>
          <p:cNvSpPr/>
          <p:nvPr/>
        </p:nvSpPr>
        <p:spPr>
          <a:xfrm>
            <a:off x="4506993" y="2491536"/>
            <a:ext cx="2060721" cy="447607"/>
          </a:xfrm>
          <a:prstGeom prst="roundRect">
            <a:avLst>
              <a:gd name="adj" fmla="val 21874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800" i="1" dirty="0">
                <a:solidFill>
                  <a:srgbClr val="660066"/>
                </a:solidFill>
              </a:rPr>
              <a:t>ITER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33891" y="1698815"/>
            <a:ext cx="269796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High performance,</a:t>
            </a:r>
          </a:p>
          <a:p>
            <a:pPr algn="ctr"/>
            <a:r>
              <a:rPr lang="en-US" dirty="0"/>
              <a:t>steady 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88873"/>
            <a:ext cx="200025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Plasma-material </a:t>
            </a:r>
          </a:p>
          <a:p>
            <a:pPr algn="ctr"/>
            <a:r>
              <a:rPr lang="en-US" dirty="0"/>
              <a:t>interface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27181" y="809054"/>
            <a:ext cx="5282741" cy="38029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Solid tungsten   (</a:t>
            </a:r>
            <a:r>
              <a:rPr lang="en-US" dirty="0" err="1">
                <a:solidFill>
                  <a:srgbClr val="0000FF"/>
                </a:solidFill>
              </a:rPr>
              <a:t>tokamaks</a:t>
            </a:r>
            <a:r>
              <a:rPr lang="en-US" dirty="0">
                <a:solidFill>
                  <a:srgbClr val="0000FF"/>
                </a:solidFill>
              </a:rPr>
              <a:t> and test facilities)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57175" y="2491536"/>
            <a:ext cx="200025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burning</a:t>
            </a:r>
          </a:p>
          <a:p>
            <a:pPr algn="ctr"/>
            <a:r>
              <a:rPr lang="en-US" dirty="0"/>
              <a:t>plasmas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7180" y="1698814"/>
            <a:ext cx="5282741" cy="42038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Tokamaks</a:t>
            </a:r>
            <a:r>
              <a:rPr lang="en-US" dirty="0">
                <a:solidFill>
                  <a:srgbClr val="0000FF"/>
                </a:solidFill>
              </a:rPr>
              <a:t>, limited </a:t>
            </a:r>
            <a:r>
              <a:rPr lang="en-US" dirty="0" err="1">
                <a:solidFill>
                  <a:srgbClr val="0000FF"/>
                </a:solidFill>
              </a:rPr>
              <a:t>stellarator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8137" y="3314958"/>
            <a:ext cx="200025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Fusion nuclear science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33891" y="4295341"/>
            <a:ext cx="20002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Integration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91304" y="4295341"/>
            <a:ext cx="3734553" cy="449239"/>
          </a:xfrm>
          <a:prstGeom prst="roundRect">
            <a:avLst>
              <a:gd name="adj" fmla="val 21874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Large-</a:t>
            </a:r>
            <a:r>
              <a:rPr lang="en-US" sz="2400" dirty="0" err="1">
                <a:solidFill>
                  <a:srgbClr val="0000FF"/>
                </a:solidFill>
              </a:rPr>
              <a:t>tokamak</a:t>
            </a:r>
            <a:r>
              <a:rPr lang="en-US" sz="2400" dirty="0">
                <a:solidFill>
                  <a:srgbClr val="0000FF"/>
                </a:solidFill>
              </a:rPr>
              <a:t> DEMO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27181" y="3343276"/>
            <a:ext cx="5702471" cy="54217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Blanket development studies, TBM in ITER,  possible IFMIF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27181" y="1216478"/>
            <a:ext cx="5282741" cy="38029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Liquid metals (</a:t>
            </a:r>
            <a:r>
              <a:rPr lang="en-US" dirty="0" err="1">
                <a:solidFill>
                  <a:srgbClr val="FF0000"/>
                </a:solidFill>
              </a:rPr>
              <a:t>tokamak</a:t>
            </a:r>
            <a:r>
              <a:rPr lang="en-US" dirty="0">
                <a:solidFill>
                  <a:srgbClr val="FF0000"/>
                </a:solidFill>
              </a:rPr>
              <a:t>, test facilities)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27181" y="2131916"/>
            <a:ext cx="5988221" cy="38029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 HTS reduced size </a:t>
            </a:r>
            <a:r>
              <a:rPr lang="en-US" dirty="0" err="1" smtClean="0">
                <a:solidFill>
                  <a:srgbClr val="FF0000"/>
                </a:solidFill>
              </a:rPr>
              <a:t>tokamak</a:t>
            </a:r>
            <a:r>
              <a:rPr lang="en-US" dirty="0" smtClean="0">
                <a:solidFill>
                  <a:srgbClr val="FF0000"/>
                </a:solidFill>
              </a:rPr>
              <a:t>/ST; a unique-design </a:t>
            </a:r>
            <a:r>
              <a:rPr lang="en-US" dirty="0" err="1" smtClean="0">
                <a:solidFill>
                  <a:srgbClr val="FF0000"/>
                </a:solidFill>
              </a:rPr>
              <a:t>stellarator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27181" y="3014431"/>
            <a:ext cx="5282741" cy="38029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Reduced-cost </a:t>
            </a:r>
            <a:r>
              <a:rPr lang="en-US" sz="2400" dirty="0" smtClean="0">
                <a:solidFill>
                  <a:srgbClr val="FF0000"/>
                </a:solidFill>
              </a:rPr>
              <a:t>BPX, FNSF,  </a:t>
            </a:r>
            <a:r>
              <a:rPr lang="en-US" sz="2400" dirty="0">
                <a:solidFill>
                  <a:srgbClr val="FF0000"/>
                </a:solidFill>
              </a:rPr>
              <a:t>or Pilot </a:t>
            </a:r>
            <a:r>
              <a:rPr lang="en-US" sz="2400" dirty="0" smtClean="0">
                <a:solidFill>
                  <a:srgbClr val="FF0000"/>
                </a:solidFill>
              </a:rPr>
              <a:t>Plant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9951" y="3741753"/>
            <a:ext cx="5133939" cy="57389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Compact neutron source, innovative blanket designs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91304" y="4744580"/>
            <a:ext cx="3734553" cy="38029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More compact DEMO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4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19" y="205979"/>
            <a:ext cx="8523737" cy="85725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The above can be described via challenges in fundamental science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20" y="1239159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 burning plasma is itself a major physics accomplishment – a new complex, physical system</a:t>
            </a:r>
          </a:p>
          <a:p>
            <a:endParaRPr lang="en-US" sz="2400" dirty="0"/>
          </a:p>
          <a:p>
            <a:r>
              <a:rPr lang="en-US" sz="2400" dirty="0" smtClean="0"/>
              <a:t>The strategy is driven by major questions in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0000FF"/>
                </a:solidFill>
              </a:rPr>
              <a:t>  plasma physics (turbulence, self-organization, breaking of     	  	  magnetic topology, symmetry effects</a:t>
            </a:r>
            <a:r>
              <a:rPr lang="is-IS" sz="2400" dirty="0" smtClean="0">
                <a:solidFill>
                  <a:srgbClr val="0000FF"/>
                </a:solidFill>
              </a:rPr>
              <a:t>…..),</a:t>
            </a:r>
          </a:p>
          <a:p>
            <a:pPr marL="0" indent="0">
              <a:buNone/>
            </a:pPr>
            <a:r>
              <a:rPr lang="is-IS" sz="2400" dirty="0">
                <a:solidFill>
                  <a:srgbClr val="0000FF"/>
                </a:solidFill>
              </a:rPr>
              <a:t>	</a:t>
            </a:r>
            <a:r>
              <a:rPr lang="is-IS" sz="2400" dirty="0" smtClean="0">
                <a:solidFill>
                  <a:srgbClr val="0000FF"/>
                </a:solidFill>
              </a:rPr>
              <a:t>  material science (under extreme conditions)</a:t>
            </a:r>
          </a:p>
          <a:p>
            <a:pPr marL="0" indent="0">
              <a:buNone/>
            </a:pPr>
            <a:endParaRPr lang="is-IS" sz="2400" dirty="0"/>
          </a:p>
          <a:p>
            <a:r>
              <a:rPr lang="is-IS" sz="2400" dirty="0" smtClean="0"/>
              <a:t>The connections to other areas of science is large and specific</a:t>
            </a:r>
          </a:p>
          <a:p>
            <a:pPr marL="0" indent="0">
              <a:buNone/>
            </a:pPr>
            <a:r>
              <a:rPr lang="is-IS" sz="2400" dirty="0"/>
              <a:t> </a:t>
            </a:r>
            <a:r>
              <a:rPr lang="is-IS" sz="2400" dirty="0" smtClean="0"/>
              <a:t>   </a:t>
            </a:r>
            <a:r>
              <a:rPr lang="is-IS" sz="2400" dirty="0" smtClean="0">
                <a:solidFill>
                  <a:srgbClr val="0000FF"/>
                </a:solidFill>
              </a:rPr>
              <a:t>     (astrophysics, complex </a:t>
            </a:r>
            <a:r>
              <a:rPr lang="is-IS" sz="2400" dirty="0" smtClean="0">
                <a:solidFill>
                  <a:srgbClr val="0000FF"/>
                </a:solidFill>
              </a:rPr>
              <a:t>systems, accelerator physics.....)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8120" y="106322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3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205979"/>
            <a:ext cx="8469086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should fusion R/D be organized within DOE?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159"/>
            <a:ext cx="8686800" cy="33944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Office of Science (FES) must remain a key sponsor, given the remaining fundamental challenges in plasma physics and material sciences</a:t>
            </a:r>
          </a:p>
          <a:p>
            <a:endParaRPr lang="en-US" sz="2400" dirty="0"/>
          </a:p>
          <a:p>
            <a:r>
              <a:rPr lang="en-US" sz="2400" dirty="0" smtClean="0"/>
              <a:t>The Office of Science cannot tackle all the critical challenges in fusion engineering and technology</a:t>
            </a:r>
          </a:p>
          <a:p>
            <a:endParaRPr lang="en-US" sz="2400" dirty="0"/>
          </a:p>
          <a:p>
            <a:r>
              <a:rPr lang="en-US" sz="2400" dirty="0" smtClean="0"/>
              <a:t>Thus, a possible approach is to sponsor fusion energy research in both OS and an applied energy office, coordinated from above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387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7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Closing 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08" y="1095480"/>
            <a:ext cx="8686800" cy="3394472"/>
          </a:xfrm>
        </p:spPr>
        <p:txBody>
          <a:bodyPr>
            <a:noAutofit/>
          </a:bodyPr>
          <a:lstStyle/>
          <a:p>
            <a:r>
              <a:rPr lang="en-US" sz="2400" dirty="0" smtClean="0"/>
              <a:t>A frank assessment of the health of the current program is important, and sets the stage from which to grow a new strategy</a:t>
            </a:r>
          </a:p>
          <a:p>
            <a:pPr>
              <a:spcBef>
                <a:spcPts val="2376"/>
              </a:spcBef>
            </a:pPr>
            <a:r>
              <a:rPr lang="en-US" sz="2400" dirty="0" smtClean="0"/>
              <a:t>A new strategy emphasizing innovations for an improved fusion system concept and accelerated path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120" y="893886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21015" y="2927509"/>
            <a:ext cx="75580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</a:rPr>
              <a:t>Can be embarked upon with moderate new </a:t>
            </a:r>
            <a:r>
              <a:rPr lang="en-US" sz="2400" dirty="0" smtClean="0">
                <a:solidFill>
                  <a:srgbClr val="0000FF"/>
                </a:solidFill>
              </a:rPr>
              <a:t>funds,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</a:rPr>
              <a:t>Forms the basis for aggressive roadmap to fusion </a:t>
            </a:r>
            <a:r>
              <a:rPr lang="en-US" sz="2400" dirty="0" smtClean="0">
                <a:solidFill>
                  <a:srgbClr val="0000FF"/>
                </a:solidFill>
              </a:rPr>
              <a:t>power, 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</a:rPr>
              <a:t>Builds constructively upon the current </a:t>
            </a:r>
            <a:r>
              <a:rPr lang="en-US" sz="2400" dirty="0" smtClean="0">
                <a:solidFill>
                  <a:srgbClr val="0000FF"/>
                </a:solidFill>
              </a:rPr>
              <a:t>program,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</a:rPr>
              <a:t>Re-establishes the US as a world </a:t>
            </a:r>
            <a:r>
              <a:rPr lang="en-US" sz="2400" dirty="0" smtClean="0">
                <a:solidFill>
                  <a:srgbClr val="0000FF"/>
                </a:solidFill>
              </a:rPr>
              <a:t>leader,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</a:rPr>
              <a:t>Is scientifically exciting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0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03" y="68996"/>
            <a:ext cx="8686800" cy="85725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smtClean="0"/>
              <a:t>Timescale paradox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03" y="3446265"/>
            <a:ext cx="8229600" cy="3394472"/>
          </a:xfrm>
        </p:spPr>
        <p:txBody>
          <a:bodyPr/>
          <a:lstStyle/>
          <a:p>
            <a:pPr>
              <a:buFontTx/>
              <a:buChar char="-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603" y="1108070"/>
            <a:ext cx="8784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Now there is a societal desire to achieve fusion urgently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r>
              <a:rPr lang="en-US" sz="2400" dirty="0" smtClean="0"/>
              <a:t>But,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time to fusion power is paced by facility construction times (</a:t>
            </a:r>
            <a:r>
              <a:rPr lang="en-US" sz="2400" dirty="0" smtClean="0"/>
              <a:t>fusion </a:t>
            </a:r>
            <a:r>
              <a:rPr lang="en-US" sz="2400" dirty="0"/>
              <a:t>cannot be proven/developed at small </a:t>
            </a:r>
            <a:r>
              <a:rPr lang="en-US" sz="2400" dirty="0" smtClean="0"/>
              <a:t>scale, then scaled up)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419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u="sng" dirty="0" smtClean="0"/>
              <a:t>US leadership paradox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US workforce is at the world forefront (although narrowing)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But,</a:t>
            </a:r>
          </a:p>
          <a:p>
            <a:pPr marL="0" indent="0">
              <a:buNone/>
            </a:pPr>
            <a:r>
              <a:rPr lang="en-US" sz="2400" dirty="0" smtClean="0"/>
              <a:t>	The US research program is not</a:t>
            </a:r>
          </a:p>
          <a:p>
            <a:pPr marL="0" indent="0">
              <a:buNone/>
            </a:pPr>
            <a:r>
              <a:rPr lang="en-US" sz="2400" dirty="0" smtClean="0"/>
              <a:t>	(more later)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869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A redefined US program can alleviate all 3 paradoxes by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679" y="1287304"/>
            <a:ext cx="8229600" cy="3394472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Resolving technical hurdles, emphasizing innovation for improvements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Accelerating the time to fusion landmarks and fusion power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Bringing the US to the world forefront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52" y="205979"/>
            <a:ext cx="8762257" cy="85725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The interim charge – assess current status of US research– is substantive and important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647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</a:t>
            </a:r>
            <a:r>
              <a:rPr lang="en-US" sz="2400" dirty="0" smtClean="0"/>
              <a:t>ubstantive</a:t>
            </a:r>
            <a:r>
              <a:rPr lang="en-US" sz="2400" dirty="0" smtClean="0">
                <a:solidFill>
                  <a:srgbClr val="0000FF"/>
                </a:solidFill>
              </a:rPr>
              <a:t>:  Deserves </a:t>
            </a:r>
            <a:r>
              <a:rPr lang="en-US" sz="2400" dirty="0">
                <a:solidFill>
                  <a:srgbClr val="0000FF"/>
                </a:solidFill>
              </a:rPr>
              <a:t>a frank and accurate </a:t>
            </a:r>
            <a:r>
              <a:rPr lang="en-US" sz="2400" dirty="0" smtClean="0">
                <a:solidFill>
                  <a:srgbClr val="0000FF"/>
                </a:solidFill>
              </a:rPr>
              <a:t>assessment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of the health and stature of the US program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Important</a:t>
            </a:r>
            <a:r>
              <a:rPr lang="en-US" sz="2400" dirty="0" smtClean="0">
                <a:solidFill>
                  <a:srgbClr val="0000FF"/>
                </a:solidFill>
              </a:rPr>
              <a:t>: Defines </a:t>
            </a:r>
            <a:r>
              <a:rPr lang="en-US" sz="2400" dirty="0">
                <a:solidFill>
                  <a:srgbClr val="0000FF"/>
                </a:solidFill>
              </a:rPr>
              <a:t>the landscape from which a new strategic plan will be </a:t>
            </a:r>
            <a:r>
              <a:rPr lang="en-US" sz="2400" dirty="0" smtClean="0">
                <a:solidFill>
                  <a:srgbClr val="0000FF"/>
                </a:solidFill>
              </a:rPr>
              <a:t>launched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Not been previously articulated “officially” </a:t>
            </a:r>
            <a:r>
              <a:rPr lang="en-US" sz="2400" dirty="0"/>
              <a:t> </a:t>
            </a:r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8120" y="1063229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36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320" y="4367676"/>
            <a:ext cx="8778240" cy="61241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16" y="1222209"/>
            <a:ext cx="8428432" cy="33944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Built upon major investments in 1980 – 2000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(TFTR, DIII-D, NSTX, CMOD, coupled to strong base program)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One metric is the US share of international research prizes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Nuclear </a:t>
            </a:r>
            <a:r>
              <a:rPr lang="en-US" sz="2400" dirty="0">
                <a:solidFill>
                  <a:srgbClr val="0000FF"/>
                </a:solidFill>
              </a:rPr>
              <a:t>Fusion prize – 8 out of 11 to work led by US scientists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Alfven Prize, EPS – US scientists won 8 out of 17 years, mainly 						 for fusion </a:t>
            </a:r>
            <a:r>
              <a:rPr lang="en-US" sz="2400" dirty="0" smtClean="0">
                <a:solidFill>
                  <a:srgbClr val="0000FF"/>
                </a:solidFill>
              </a:rPr>
              <a:t>research </a:t>
            </a:r>
            <a:r>
              <a:rPr lang="en-US" sz="2400" dirty="0" smtClean="0"/>
              <a:t>		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16" y="355335"/>
            <a:ext cx="87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 has been a world leader in nearly all areas of fusion research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8120" y="902703"/>
            <a:ext cx="78867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149" y="4377856"/>
            <a:ext cx="8852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660066"/>
                </a:solidFill>
              </a:rPr>
              <a:t>This metric is a </a:t>
            </a:r>
            <a:r>
              <a:rPr lang="en-US" sz="2400" i="1" dirty="0">
                <a:solidFill>
                  <a:srgbClr val="660066"/>
                </a:solidFill>
              </a:rPr>
              <a:t>lagging indicator of investments built up over decades</a:t>
            </a:r>
          </a:p>
          <a:p>
            <a:endParaRPr 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3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11990</TotalTime>
  <Words>1712</Words>
  <Application>Microsoft Macintosh PowerPoint</Application>
  <PresentationFormat>On-screen Show (16:9)</PresentationFormat>
  <Paragraphs>391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Equation</vt:lpstr>
      <vt:lpstr>A reinvigorated US fusion energy program</vt:lpstr>
      <vt:lpstr>The committee charge is large and expansive</vt:lpstr>
      <vt:lpstr>Fusion research at mid-life identity crisis </vt:lpstr>
      <vt:lpstr>Technical paradox</vt:lpstr>
      <vt:lpstr>Timescale paradox</vt:lpstr>
      <vt:lpstr>US leadership paradox</vt:lpstr>
      <vt:lpstr>A redefined US program can alleviate all 3 paradoxes by</vt:lpstr>
      <vt:lpstr>The interim charge – assess current status of US research– is substantive and important</vt:lpstr>
      <vt:lpstr>PowerPoint Presentation</vt:lpstr>
      <vt:lpstr>US is losing research leadership and vitality for 2 coupled reasons</vt:lpstr>
      <vt:lpstr>Our ITER partners have roadmaps to DEMO</vt:lpstr>
      <vt:lpstr>PowerPoint Presentation</vt:lpstr>
      <vt:lpstr>Scientific facilities are increasing across the world</vt:lpstr>
      <vt:lpstr>PowerPoint Presentation</vt:lpstr>
      <vt:lpstr>PowerPoint Presentation</vt:lpstr>
      <vt:lpstr>All fusion research sectors not sufficiently healthy</vt:lpstr>
      <vt:lpstr>But the stage is set for the US to transition to a dynamic, leading fusion program</vt:lpstr>
      <vt:lpstr>A new fusion strategy</vt:lpstr>
      <vt:lpstr>A new fusion strategy</vt:lpstr>
      <vt:lpstr>Three premises for strategy</vt:lpstr>
      <vt:lpstr>Features of above strategy</vt:lpstr>
      <vt:lpstr>Examples of major new research elements suitable to a new strategy</vt:lpstr>
      <vt:lpstr>Program mission elements</vt:lpstr>
      <vt:lpstr>In each area,</vt:lpstr>
      <vt:lpstr>Create the fusion plasma core</vt:lpstr>
      <vt:lpstr>Create the fusion plasma core</vt:lpstr>
      <vt:lpstr>PowerPoint Presentation</vt:lpstr>
      <vt:lpstr>PowerPoint Presentation</vt:lpstr>
      <vt:lpstr>Advancing the High Magnetic Field Approach</vt:lpstr>
      <vt:lpstr>Create the fusion plasma core</vt:lpstr>
      <vt:lpstr>PowerPoint Presentation</vt:lpstr>
      <vt:lpstr>Advancing the stellarator</vt:lpstr>
      <vt:lpstr>PowerPoint Presentation</vt:lpstr>
      <vt:lpstr>PowerPoint Presentation</vt:lpstr>
      <vt:lpstr>PowerPoint Presentation</vt:lpstr>
      <vt:lpstr>Developing Liquid Metal Boundaries</vt:lpstr>
      <vt:lpstr>3. Harness fusion power </vt:lpstr>
      <vt:lpstr>US DT Facility</vt:lpstr>
      <vt:lpstr>Increasing opportunities in computation and theory</vt:lpstr>
      <vt:lpstr>With or Without the US in ITER</vt:lpstr>
      <vt:lpstr>This strategy would be a 4th shift for fusion research</vt:lpstr>
      <vt:lpstr>Typical fusion plan in other nations (simplified)</vt:lpstr>
      <vt:lpstr>A sample new US program in the international context</vt:lpstr>
      <vt:lpstr>The above can be described via challenges in fundamental science</vt:lpstr>
      <vt:lpstr>How should fusion R/D be organized within DOE?</vt:lpstr>
      <vt:lpstr>Closing comments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Prager</dc:creator>
  <cp:lastModifiedBy>Stewart Prager</cp:lastModifiedBy>
  <cp:revision>160</cp:revision>
  <dcterms:created xsi:type="dcterms:W3CDTF">2017-07-07T15:31:32Z</dcterms:created>
  <dcterms:modified xsi:type="dcterms:W3CDTF">2017-08-29T04:08:35Z</dcterms:modified>
</cp:coreProperties>
</file>