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858" r:id="rId1"/>
  </p:sldMasterIdLst>
  <p:notesMasterIdLst>
    <p:notesMasterId r:id="rId49"/>
  </p:notesMasterIdLst>
  <p:handoutMasterIdLst>
    <p:handoutMasterId r:id="rId50"/>
  </p:handoutMasterIdLst>
  <p:sldIdLst>
    <p:sldId id="938" r:id="rId2"/>
    <p:sldId id="1177" r:id="rId3"/>
    <p:sldId id="1206" r:id="rId4"/>
    <p:sldId id="1207" r:id="rId5"/>
    <p:sldId id="1238" r:id="rId6"/>
    <p:sldId id="1124" r:id="rId7"/>
    <p:sldId id="1180" r:id="rId8"/>
    <p:sldId id="1126" r:id="rId9"/>
    <p:sldId id="1181" r:id="rId10"/>
    <p:sldId id="1120" r:id="rId11"/>
    <p:sldId id="1208" r:id="rId12"/>
    <p:sldId id="1200" r:id="rId13"/>
    <p:sldId id="1201" r:id="rId14"/>
    <p:sldId id="1202" r:id="rId15"/>
    <p:sldId id="1203" r:id="rId16"/>
    <p:sldId id="1221" r:id="rId17"/>
    <p:sldId id="1235" r:id="rId18"/>
    <p:sldId id="1204" r:id="rId19"/>
    <p:sldId id="1231" r:id="rId20"/>
    <p:sldId id="1228" r:id="rId21"/>
    <p:sldId id="1229" r:id="rId22"/>
    <p:sldId id="1230" r:id="rId23"/>
    <p:sldId id="1210" r:id="rId24"/>
    <p:sldId id="1150" r:id="rId25"/>
    <p:sldId id="1151" r:id="rId26"/>
    <p:sldId id="1190" r:id="rId27"/>
    <p:sldId id="1242" r:id="rId28"/>
    <p:sldId id="1153" r:id="rId29"/>
    <p:sldId id="1175" r:id="rId30"/>
    <p:sldId id="1144" r:id="rId31"/>
    <p:sldId id="1240" r:id="rId32"/>
    <p:sldId id="1232" r:id="rId33"/>
    <p:sldId id="1212" r:id="rId34"/>
    <p:sldId id="1214" r:id="rId35"/>
    <p:sldId id="1220" r:id="rId36"/>
    <p:sldId id="1215" r:id="rId37"/>
    <p:sldId id="1243" r:id="rId38"/>
    <p:sldId id="1244" r:id="rId39"/>
    <p:sldId id="1245" r:id="rId40"/>
    <p:sldId id="1246" r:id="rId41"/>
    <p:sldId id="1216" r:id="rId42"/>
    <p:sldId id="1168" r:id="rId43"/>
    <p:sldId id="1241" r:id="rId44"/>
    <p:sldId id="1217" r:id="rId45"/>
    <p:sldId id="1218" r:id="rId46"/>
    <p:sldId id="1219" r:id="rId47"/>
    <p:sldId id="1239" r:id="rId48"/>
  </p:sldIdLst>
  <p:sldSz cx="10058400" cy="7772400"/>
  <p:notesSz cx="9283700" cy="6985000"/>
  <p:defaultTextStyle>
    <a:defPPr>
      <a:defRPr lang="en-US"/>
    </a:defPPr>
    <a:lvl1pPr algn="l" rtl="0" fontAlgn="base">
      <a:spcBef>
        <a:spcPct val="0"/>
      </a:spcBef>
      <a:spcAft>
        <a:spcPct val="0"/>
      </a:spcAft>
      <a:defRPr sz="1400" b="1" kern="1200">
        <a:solidFill>
          <a:schemeClr val="tx1"/>
        </a:solidFill>
        <a:latin typeface="Century Gothic" pitchFamily="34" charset="0"/>
        <a:ea typeface="MS PGothic" pitchFamily="34" charset="-128"/>
        <a:cs typeface="Arial" charset="0"/>
      </a:defRPr>
    </a:lvl1pPr>
    <a:lvl2pPr marL="495860" algn="l" rtl="0" fontAlgn="base">
      <a:spcBef>
        <a:spcPct val="0"/>
      </a:spcBef>
      <a:spcAft>
        <a:spcPct val="0"/>
      </a:spcAft>
      <a:defRPr sz="1400" b="1" kern="1200">
        <a:solidFill>
          <a:schemeClr val="tx1"/>
        </a:solidFill>
        <a:latin typeface="Century Gothic" pitchFamily="34" charset="0"/>
        <a:ea typeface="MS PGothic" pitchFamily="34" charset="-128"/>
        <a:cs typeface="Arial" charset="0"/>
      </a:defRPr>
    </a:lvl2pPr>
    <a:lvl3pPr marL="991716" algn="l" rtl="0" fontAlgn="base">
      <a:spcBef>
        <a:spcPct val="0"/>
      </a:spcBef>
      <a:spcAft>
        <a:spcPct val="0"/>
      </a:spcAft>
      <a:defRPr sz="1400" b="1" kern="1200">
        <a:solidFill>
          <a:schemeClr val="tx1"/>
        </a:solidFill>
        <a:latin typeface="Century Gothic" pitchFamily="34" charset="0"/>
        <a:ea typeface="MS PGothic" pitchFamily="34" charset="-128"/>
        <a:cs typeface="Arial" charset="0"/>
      </a:defRPr>
    </a:lvl3pPr>
    <a:lvl4pPr marL="1487578" algn="l" rtl="0" fontAlgn="base">
      <a:spcBef>
        <a:spcPct val="0"/>
      </a:spcBef>
      <a:spcAft>
        <a:spcPct val="0"/>
      </a:spcAft>
      <a:defRPr sz="1400" b="1" kern="1200">
        <a:solidFill>
          <a:schemeClr val="tx1"/>
        </a:solidFill>
        <a:latin typeface="Century Gothic" pitchFamily="34" charset="0"/>
        <a:ea typeface="MS PGothic" pitchFamily="34" charset="-128"/>
        <a:cs typeface="Arial" charset="0"/>
      </a:defRPr>
    </a:lvl4pPr>
    <a:lvl5pPr marL="1983440" algn="l" rtl="0" fontAlgn="base">
      <a:spcBef>
        <a:spcPct val="0"/>
      </a:spcBef>
      <a:spcAft>
        <a:spcPct val="0"/>
      </a:spcAft>
      <a:defRPr sz="1400" b="1" kern="1200">
        <a:solidFill>
          <a:schemeClr val="tx1"/>
        </a:solidFill>
        <a:latin typeface="Century Gothic" pitchFamily="34" charset="0"/>
        <a:ea typeface="MS PGothic" pitchFamily="34" charset="-128"/>
        <a:cs typeface="Arial" charset="0"/>
      </a:defRPr>
    </a:lvl5pPr>
    <a:lvl6pPr marL="2479301" algn="l" defTabSz="991716" rtl="0" eaLnBrk="1" latinLnBrk="0" hangingPunct="1">
      <a:defRPr sz="1400" b="1" kern="1200">
        <a:solidFill>
          <a:schemeClr val="tx1"/>
        </a:solidFill>
        <a:latin typeface="Century Gothic" pitchFamily="34" charset="0"/>
        <a:ea typeface="MS PGothic" pitchFamily="34" charset="-128"/>
        <a:cs typeface="Arial" charset="0"/>
      </a:defRPr>
    </a:lvl6pPr>
    <a:lvl7pPr marL="2975159" algn="l" defTabSz="991716" rtl="0" eaLnBrk="1" latinLnBrk="0" hangingPunct="1">
      <a:defRPr sz="1400" b="1" kern="1200">
        <a:solidFill>
          <a:schemeClr val="tx1"/>
        </a:solidFill>
        <a:latin typeface="Century Gothic" pitchFamily="34" charset="0"/>
        <a:ea typeface="MS PGothic" pitchFamily="34" charset="-128"/>
        <a:cs typeface="Arial" charset="0"/>
      </a:defRPr>
    </a:lvl7pPr>
    <a:lvl8pPr marL="3471018" algn="l" defTabSz="991716" rtl="0" eaLnBrk="1" latinLnBrk="0" hangingPunct="1">
      <a:defRPr sz="1400" b="1" kern="1200">
        <a:solidFill>
          <a:schemeClr val="tx1"/>
        </a:solidFill>
        <a:latin typeface="Century Gothic" pitchFamily="34" charset="0"/>
        <a:ea typeface="MS PGothic" pitchFamily="34" charset="-128"/>
        <a:cs typeface="Arial" charset="0"/>
      </a:defRPr>
    </a:lvl8pPr>
    <a:lvl9pPr marL="3966880" algn="l" defTabSz="991716" rtl="0" eaLnBrk="1" latinLnBrk="0" hangingPunct="1">
      <a:defRPr sz="1400" b="1" kern="1200">
        <a:solidFill>
          <a:schemeClr val="tx1"/>
        </a:solidFill>
        <a:latin typeface="Century Gothic" pitchFamily="34" charset="0"/>
        <a:ea typeface="MS PGothic" pitchFamily="34" charset="-128"/>
        <a:cs typeface="Arial" charset="0"/>
      </a:defRPr>
    </a:lvl9pPr>
  </p:defaultTextStyle>
  <p:extLst>
    <p:ext uri="{EFAFB233-063F-42B5-8137-9DF3F51BA10A}">
      <p15:sldGuideLst xmlns="" xmlns:p15="http://schemas.microsoft.com/office/powerpoint/2012/main">
        <p15:guide id="1" orient="horz" pos="4895">
          <p15:clr>
            <a:srgbClr val="A4A3A4"/>
          </p15:clr>
        </p15:guide>
        <p15:guide id="2" pos="326">
          <p15:clr>
            <a:srgbClr val="A4A3A4"/>
          </p15:clr>
        </p15:guide>
      </p15:sldGuideLst>
    </p:ext>
    <p:ext uri="{2D200454-40CA-4A62-9FC3-DE9A4176ACB9}">
      <p15:notesGuideLst xmlns="" xmlns:p15="http://schemas.microsoft.com/office/powerpoint/2012/main">
        <p15:guide id="1" orient="horz" pos="2924">
          <p15:clr>
            <a:srgbClr val="A4A3A4"/>
          </p15:clr>
        </p15:guide>
        <p15:guide id="2" pos="22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BD26"/>
    <a:srgbClr val="FFBB10"/>
    <a:srgbClr val="8F87D0"/>
    <a:srgbClr val="645F90"/>
    <a:srgbClr val="FF98A0"/>
    <a:srgbClr val="FF9AA2"/>
    <a:srgbClr val="C59FC4"/>
    <a:srgbClr val="C4ECCA"/>
    <a:srgbClr val="B7C1FF"/>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52" autoAdjust="0"/>
    <p:restoredTop sz="95872" autoAdjust="0"/>
  </p:normalViewPr>
  <p:slideViewPr>
    <p:cSldViewPr snapToGrid="0">
      <p:cViewPr>
        <p:scale>
          <a:sx n="100" d="100"/>
          <a:sy n="100" d="100"/>
        </p:scale>
        <p:origin x="-1160" y="176"/>
      </p:cViewPr>
      <p:guideLst>
        <p:guide orient="horz" pos="4895"/>
        <p:guide pos="3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1" d="100"/>
        <a:sy n="171" d="100"/>
      </p:scale>
      <p:origin x="0" y="9696"/>
    </p:cViewPr>
  </p:sorterViewPr>
  <p:notesViewPr>
    <p:cSldViewPr snapToGrid="0">
      <p:cViewPr varScale="1">
        <p:scale>
          <a:sx n="108" d="100"/>
          <a:sy n="108" d="100"/>
        </p:scale>
        <p:origin x="-2296" y="-96"/>
      </p:cViewPr>
      <p:guideLst>
        <p:guide orient="horz" pos="2200"/>
        <p:guide pos="292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2" y="0"/>
            <a:ext cx="4024007" cy="348296"/>
          </a:xfrm>
          <a:prstGeom prst="rect">
            <a:avLst/>
          </a:prstGeom>
          <a:noFill/>
          <a:ln w="9525">
            <a:noFill/>
            <a:miter lim="800000"/>
            <a:headEnd/>
            <a:tailEnd/>
          </a:ln>
        </p:spPr>
        <p:txBody>
          <a:bodyPr vert="horz" wrap="square" lIns="92104" tIns="46052" rIns="92104" bIns="46052" numCol="1" anchor="t" anchorCtr="0" compatLnSpc="1">
            <a:prstTxWarp prst="textNoShape">
              <a:avLst/>
            </a:prstTxWarp>
          </a:bodyPr>
          <a:lstStyle>
            <a:lvl1pPr defTabSz="921457" eaLnBrk="0" hangingPunct="0">
              <a:defRPr sz="1200" b="0">
                <a:latin typeface="Times" pitchFamily="18" charset="0"/>
                <a:ea typeface="굴림" pitchFamily="34" charset="-127"/>
                <a:cs typeface="+mn-cs"/>
              </a:defRPr>
            </a:lvl1pPr>
          </a:lstStyle>
          <a:p>
            <a:pPr>
              <a:defRPr/>
            </a:pPr>
            <a:endParaRPr lang="en-US" altLang="ko-KR"/>
          </a:p>
        </p:txBody>
      </p:sp>
      <p:sp>
        <p:nvSpPr>
          <p:cNvPr id="28675" name="Rectangle 3"/>
          <p:cNvSpPr>
            <a:spLocks noGrp="1" noChangeArrowheads="1"/>
          </p:cNvSpPr>
          <p:nvPr>
            <p:ph type="dt" sz="quarter" idx="1"/>
          </p:nvPr>
        </p:nvSpPr>
        <p:spPr bwMode="auto">
          <a:xfrm>
            <a:off x="5257551" y="0"/>
            <a:ext cx="4024006" cy="348296"/>
          </a:xfrm>
          <a:prstGeom prst="rect">
            <a:avLst/>
          </a:prstGeom>
          <a:noFill/>
          <a:ln w="9525">
            <a:noFill/>
            <a:miter lim="800000"/>
            <a:headEnd/>
            <a:tailEnd/>
          </a:ln>
        </p:spPr>
        <p:txBody>
          <a:bodyPr vert="horz" wrap="square" lIns="92104" tIns="46052" rIns="92104" bIns="46052" numCol="1" anchor="t" anchorCtr="0" compatLnSpc="1">
            <a:prstTxWarp prst="textNoShape">
              <a:avLst/>
            </a:prstTxWarp>
          </a:bodyPr>
          <a:lstStyle>
            <a:lvl1pPr algn="r" defTabSz="921457" eaLnBrk="0" hangingPunct="0">
              <a:defRPr sz="1200" b="0">
                <a:latin typeface="Times" pitchFamily="18" charset="0"/>
                <a:ea typeface="굴림" pitchFamily="34" charset="-127"/>
                <a:cs typeface="+mn-cs"/>
              </a:defRPr>
            </a:lvl1pPr>
          </a:lstStyle>
          <a:p>
            <a:pPr>
              <a:defRPr/>
            </a:pPr>
            <a:endParaRPr lang="en-US" altLang="ko-KR"/>
          </a:p>
        </p:txBody>
      </p:sp>
      <p:sp>
        <p:nvSpPr>
          <p:cNvPr id="28676" name="Rectangle 4"/>
          <p:cNvSpPr>
            <a:spLocks noGrp="1" noChangeArrowheads="1"/>
          </p:cNvSpPr>
          <p:nvPr>
            <p:ph type="ftr" sz="quarter" idx="2"/>
          </p:nvPr>
        </p:nvSpPr>
        <p:spPr bwMode="auto">
          <a:xfrm>
            <a:off x="2" y="6635512"/>
            <a:ext cx="4024007" cy="348296"/>
          </a:xfrm>
          <a:prstGeom prst="rect">
            <a:avLst/>
          </a:prstGeom>
          <a:noFill/>
          <a:ln w="9525">
            <a:noFill/>
            <a:miter lim="800000"/>
            <a:headEnd/>
            <a:tailEnd/>
          </a:ln>
        </p:spPr>
        <p:txBody>
          <a:bodyPr vert="horz" wrap="square" lIns="92104" tIns="46052" rIns="92104" bIns="46052" numCol="1" anchor="b" anchorCtr="0" compatLnSpc="1">
            <a:prstTxWarp prst="textNoShape">
              <a:avLst/>
            </a:prstTxWarp>
          </a:bodyPr>
          <a:lstStyle>
            <a:lvl1pPr defTabSz="921457" eaLnBrk="0" hangingPunct="0">
              <a:defRPr sz="1200" b="0">
                <a:latin typeface="Times" pitchFamily="18" charset="0"/>
                <a:ea typeface="굴림" pitchFamily="34" charset="-127"/>
                <a:cs typeface="+mn-cs"/>
              </a:defRPr>
            </a:lvl1pPr>
          </a:lstStyle>
          <a:p>
            <a:pPr>
              <a:defRPr/>
            </a:pPr>
            <a:endParaRPr lang="en-US" altLang="ko-KR"/>
          </a:p>
        </p:txBody>
      </p:sp>
      <p:sp>
        <p:nvSpPr>
          <p:cNvPr id="28677" name="Rectangle 5"/>
          <p:cNvSpPr>
            <a:spLocks noGrp="1" noChangeArrowheads="1"/>
          </p:cNvSpPr>
          <p:nvPr>
            <p:ph type="sldNum" sz="quarter" idx="3"/>
          </p:nvPr>
        </p:nvSpPr>
        <p:spPr bwMode="auto">
          <a:xfrm>
            <a:off x="5257551" y="6635512"/>
            <a:ext cx="4024006" cy="348296"/>
          </a:xfrm>
          <a:prstGeom prst="rect">
            <a:avLst/>
          </a:prstGeom>
          <a:noFill/>
          <a:ln w="9525">
            <a:noFill/>
            <a:miter lim="800000"/>
            <a:headEnd/>
            <a:tailEnd/>
          </a:ln>
        </p:spPr>
        <p:txBody>
          <a:bodyPr vert="horz" wrap="square" lIns="92104" tIns="46052" rIns="92104" bIns="46052" numCol="1" anchor="b" anchorCtr="0" compatLnSpc="1">
            <a:prstTxWarp prst="textNoShape">
              <a:avLst/>
            </a:prstTxWarp>
          </a:bodyPr>
          <a:lstStyle>
            <a:lvl1pPr algn="r" defTabSz="918715" eaLnBrk="0" hangingPunct="0">
              <a:defRPr sz="1200" b="0">
                <a:latin typeface="Times" charset="0"/>
                <a:ea typeface="굴림" charset="-127"/>
                <a:cs typeface="+mn-cs"/>
              </a:defRPr>
            </a:lvl1pPr>
          </a:lstStyle>
          <a:p>
            <a:pPr>
              <a:defRPr/>
            </a:pPr>
            <a:fld id="{CB68369E-E4C5-470A-9645-39CA84D4C9B1}" type="slidenum">
              <a:rPr lang="ko-KR" altLang="en-US"/>
              <a:pPr>
                <a:defRPr/>
              </a:pPr>
              <a:t>‹#›</a:t>
            </a:fld>
            <a:endParaRPr lang="en-US" altLang="ko-KR"/>
          </a:p>
        </p:txBody>
      </p:sp>
    </p:spTree>
    <p:extLst>
      <p:ext uri="{BB962C8B-B14F-4D97-AF65-F5344CB8AC3E}">
        <p14:creationId xmlns:p14="http://schemas.microsoft.com/office/powerpoint/2010/main" val="2027025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2" y="0"/>
            <a:ext cx="4024007" cy="348296"/>
          </a:xfrm>
          <a:prstGeom prst="rect">
            <a:avLst/>
          </a:prstGeom>
          <a:noFill/>
          <a:ln w="9525">
            <a:noFill/>
            <a:miter lim="800000"/>
            <a:headEnd/>
            <a:tailEnd/>
          </a:ln>
        </p:spPr>
        <p:txBody>
          <a:bodyPr vert="horz" wrap="square" lIns="92104" tIns="46052" rIns="92104" bIns="46052" numCol="1" anchor="t" anchorCtr="0" compatLnSpc="1">
            <a:prstTxWarp prst="textNoShape">
              <a:avLst/>
            </a:prstTxWarp>
          </a:bodyPr>
          <a:lstStyle>
            <a:lvl1pPr defTabSz="921457" eaLnBrk="0" hangingPunct="0">
              <a:defRPr sz="1200" b="0">
                <a:latin typeface="Times" pitchFamily="18" charset="0"/>
                <a:ea typeface="굴림" pitchFamily="34" charset="-127"/>
                <a:cs typeface="+mn-cs"/>
              </a:defRPr>
            </a:lvl1pPr>
          </a:lstStyle>
          <a:p>
            <a:pPr>
              <a:defRPr/>
            </a:pPr>
            <a:endParaRPr lang="en-US" altLang="ko-KR"/>
          </a:p>
        </p:txBody>
      </p:sp>
      <p:sp>
        <p:nvSpPr>
          <p:cNvPr id="19459" name="Rectangle 3"/>
          <p:cNvSpPr>
            <a:spLocks noGrp="1" noChangeArrowheads="1"/>
          </p:cNvSpPr>
          <p:nvPr>
            <p:ph type="dt" idx="1"/>
          </p:nvPr>
        </p:nvSpPr>
        <p:spPr bwMode="auto">
          <a:xfrm>
            <a:off x="5257551" y="0"/>
            <a:ext cx="4024006" cy="348296"/>
          </a:xfrm>
          <a:prstGeom prst="rect">
            <a:avLst/>
          </a:prstGeom>
          <a:noFill/>
          <a:ln w="9525">
            <a:noFill/>
            <a:miter lim="800000"/>
            <a:headEnd/>
            <a:tailEnd/>
          </a:ln>
        </p:spPr>
        <p:txBody>
          <a:bodyPr vert="horz" wrap="square" lIns="92104" tIns="46052" rIns="92104" bIns="46052" numCol="1" anchor="t" anchorCtr="0" compatLnSpc="1">
            <a:prstTxWarp prst="textNoShape">
              <a:avLst/>
            </a:prstTxWarp>
          </a:bodyPr>
          <a:lstStyle>
            <a:lvl1pPr algn="r" defTabSz="921457" eaLnBrk="0" hangingPunct="0">
              <a:defRPr sz="1200" b="0">
                <a:latin typeface="Times" pitchFamily="18" charset="0"/>
                <a:ea typeface="굴림" pitchFamily="34" charset="-127"/>
                <a:cs typeface="+mn-cs"/>
              </a:defRPr>
            </a:lvl1pPr>
          </a:lstStyle>
          <a:p>
            <a:pPr>
              <a:defRPr/>
            </a:pPr>
            <a:endParaRPr lang="en-US" altLang="ko-KR"/>
          </a:p>
        </p:txBody>
      </p:sp>
      <p:sp>
        <p:nvSpPr>
          <p:cNvPr id="48132" name="Rectangle 4"/>
          <p:cNvSpPr>
            <a:spLocks noGrp="1" noRot="1" noChangeAspect="1" noChangeArrowheads="1" noTextEdit="1"/>
          </p:cNvSpPr>
          <p:nvPr>
            <p:ph type="sldImg" idx="2"/>
          </p:nvPr>
        </p:nvSpPr>
        <p:spPr bwMode="auto">
          <a:xfrm>
            <a:off x="2946400" y="523875"/>
            <a:ext cx="3390900" cy="2619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929442" y="3318353"/>
            <a:ext cx="7424819" cy="3141819"/>
          </a:xfrm>
          <a:prstGeom prst="rect">
            <a:avLst/>
          </a:prstGeom>
          <a:noFill/>
          <a:ln w="9525">
            <a:noFill/>
            <a:miter lim="800000"/>
            <a:headEnd/>
            <a:tailEnd/>
          </a:ln>
        </p:spPr>
        <p:txBody>
          <a:bodyPr vert="horz" wrap="square" lIns="92104" tIns="46052" rIns="92104" bIns="46052"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19462" name="Rectangle 6"/>
          <p:cNvSpPr>
            <a:spLocks noGrp="1" noChangeArrowheads="1"/>
          </p:cNvSpPr>
          <p:nvPr>
            <p:ph type="ftr" sz="quarter" idx="4"/>
          </p:nvPr>
        </p:nvSpPr>
        <p:spPr bwMode="auto">
          <a:xfrm>
            <a:off x="2" y="6635512"/>
            <a:ext cx="4024007" cy="348296"/>
          </a:xfrm>
          <a:prstGeom prst="rect">
            <a:avLst/>
          </a:prstGeom>
          <a:noFill/>
          <a:ln w="9525">
            <a:noFill/>
            <a:miter lim="800000"/>
            <a:headEnd/>
            <a:tailEnd/>
          </a:ln>
        </p:spPr>
        <p:txBody>
          <a:bodyPr vert="horz" wrap="square" lIns="92104" tIns="46052" rIns="92104" bIns="46052" numCol="1" anchor="b" anchorCtr="0" compatLnSpc="1">
            <a:prstTxWarp prst="textNoShape">
              <a:avLst/>
            </a:prstTxWarp>
          </a:bodyPr>
          <a:lstStyle>
            <a:lvl1pPr defTabSz="921457" eaLnBrk="0" hangingPunct="0">
              <a:defRPr sz="1200" b="0">
                <a:latin typeface="Times" pitchFamily="18" charset="0"/>
                <a:ea typeface="굴림" pitchFamily="34" charset="-127"/>
                <a:cs typeface="+mn-cs"/>
              </a:defRPr>
            </a:lvl1pPr>
          </a:lstStyle>
          <a:p>
            <a:pPr>
              <a:defRPr/>
            </a:pPr>
            <a:endParaRPr lang="en-US" altLang="ko-KR"/>
          </a:p>
        </p:txBody>
      </p:sp>
      <p:sp>
        <p:nvSpPr>
          <p:cNvPr id="19463" name="Rectangle 7"/>
          <p:cNvSpPr>
            <a:spLocks noGrp="1" noChangeArrowheads="1"/>
          </p:cNvSpPr>
          <p:nvPr>
            <p:ph type="sldNum" sz="quarter" idx="5"/>
          </p:nvPr>
        </p:nvSpPr>
        <p:spPr bwMode="auto">
          <a:xfrm>
            <a:off x="5257551" y="6635512"/>
            <a:ext cx="4024006" cy="348296"/>
          </a:xfrm>
          <a:prstGeom prst="rect">
            <a:avLst/>
          </a:prstGeom>
          <a:noFill/>
          <a:ln w="9525">
            <a:noFill/>
            <a:miter lim="800000"/>
            <a:headEnd/>
            <a:tailEnd/>
          </a:ln>
        </p:spPr>
        <p:txBody>
          <a:bodyPr vert="horz" wrap="square" lIns="92104" tIns="46052" rIns="92104" bIns="46052" numCol="1" anchor="b" anchorCtr="0" compatLnSpc="1">
            <a:prstTxWarp prst="textNoShape">
              <a:avLst/>
            </a:prstTxWarp>
          </a:bodyPr>
          <a:lstStyle>
            <a:lvl1pPr algn="r" defTabSz="918715" eaLnBrk="0" hangingPunct="0">
              <a:defRPr sz="1200" b="0">
                <a:latin typeface="Times" charset="0"/>
                <a:ea typeface="굴림" charset="-127"/>
                <a:cs typeface="+mn-cs"/>
              </a:defRPr>
            </a:lvl1pPr>
          </a:lstStyle>
          <a:p>
            <a:pPr>
              <a:defRPr/>
            </a:pPr>
            <a:fld id="{62071139-66A3-46A2-8B47-2AB8605799A7}" type="slidenum">
              <a:rPr lang="ko-KR" altLang="en-US"/>
              <a:pPr>
                <a:defRPr/>
              </a:pPr>
              <a:t>‹#›</a:t>
            </a:fld>
            <a:endParaRPr lang="en-US" altLang="ko-KR"/>
          </a:p>
        </p:txBody>
      </p:sp>
    </p:spTree>
    <p:extLst>
      <p:ext uri="{BB962C8B-B14F-4D97-AF65-F5344CB8AC3E}">
        <p14:creationId xmlns:p14="http://schemas.microsoft.com/office/powerpoint/2010/main" val="21663929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Times" pitchFamily="18" charset="0"/>
        <a:ea typeface="MS PGothic" pitchFamily="34" charset="-128"/>
        <a:cs typeface="ＭＳ Ｐゴシック" charset="-128"/>
      </a:defRPr>
    </a:lvl1pPr>
    <a:lvl2pPr marL="495860" algn="l" rtl="0" eaLnBrk="0" fontAlgn="base" hangingPunct="0">
      <a:spcBef>
        <a:spcPct val="30000"/>
      </a:spcBef>
      <a:spcAft>
        <a:spcPct val="0"/>
      </a:spcAft>
      <a:defRPr sz="1300" kern="1200">
        <a:solidFill>
          <a:schemeClr val="tx1"/>
        </a:solidFill>
        <a:latin typeface="Times" pitchFamily="18" charset="0"/>
        <a:ea typeface="MS PGothic" pitchFamily="34" charset="-128"/>
        <a:cs typeface="+mn-cs"/>
      </a:defRPr>
    </a:lvl2pPr>
    <a:lvl3pPr marL="991716" algn="l" rtl="0" eaLnBrk="0" fontAlgn="base" hangingPunct="0">
      <a:spcBef>
        <a:spcPct val="30000"/>
      </a:spcBef>
      <a:spcAft>
        <a:spcPct val="0"/>
      </a:spcAft>
      <a:defRPr sz="1300" kern="1200">
        <a:solidFill>
          <a:schemeClr val="tx1"/>
        </a:solidFill>
        <a:latin typeface="Times" pitchFamily="18" charset="0"/>
        <a:ea typeface="MS PGothic" pitchFamily="34" charset="-128"/>
        <a:cs typeface="+mn-cs"/>
      </a:defRPr>
    </a:lvl3pPr>
    <a:lvl4pPr marL="1487578" algn="l" rtl="0" eaLnBrk="0" fontAlgn="base" hangingPunct="0">
      <a:spcBef>
        <a:spcPct val="30000"/>
      </a:spcBef>
      <a:spcAft>
        <a:spcPct val="0"/>
      </a:spcAft>
      <a:defRPr sz="1300" kern="1200">
        <a:solidFill>
          <a:schemeClr val="tx1"/>
        </a:solidFill>
        <a:latin typeface="Times" pitchFamily="18" charset="0"/>
        <a:ea typeface="MS PGothic" pitchFamily="34" charset="-128"/>
        <a:cs typeface="+mn-cs"/>
      </a:defRPr>
    </a:lvl4pPr>
    <a:lvl5pPr marL="1983440" algn="l" rtl="0" eaLnBrk="0" fontAlgn="base" hangingPunct="0">
      <a:spcBef>
        <a:spcPct val="30000"/>
      </a:spcBef>
      <a:spcAft>
        <a:spcPct val="0"/>
      </a:spcAft>
      <a:defRPr sz="1300" kern="1200">
        <a:solidFill>
          <a:schemeClr val="tx1"/>
        </a:solidFill>
        <a:latin typeface="Times" pitchFamily="18" charset="0"/>
        <a:ea typeface="MS PGothic" pitchFamily="34" charset="-128"/>
        <a:cs typeface="+mn-cs"/>
      </a:defRPr>
    </a:lvl5pPr>
    <a:lvl6pPr marL="2479301" algn="l" defTabSz="991716" rtl="0" eaLnBrk="1" latinLnBrk="0" hangingPunct="1">
      <a:defRPr sz="1300" kern="1200">
        <a:solidFill>
          <a:schemeClr val="tx1"/>
        </a:solidFill>
        <a:latin typeface="+mn-lt"/>
        <a:ea typeface="+mn-ea"/>
        <a:cs typeface="+mn-cs"/>
      </a:defRPr>
    </a:lvl6pPr>
    <a:lvl7pPr marL="2975159" algn="l" defTabSz="991716" rtl="0" eaLnBrk="1" latinLnBrk="0" hangingPunct="1">
      <a:defRPr sz="1300" kern="1200">
        <a:solidFill>
          <a:schemeClr val="tx1"/>
        </a:solidFill>
        <a:latin typeface="+mn-lt"/>
        <a:ea typeface="+mn-ea"/>
        <a:cs typeface="+mn-cs"/>
      </a:defRPr>
    </a:lvl7pPr>
    <a:lvl8pPr marL="3471018" algn="l" defTabSz="991716" rtl="0" eaLnBrk="1" latinLnBrk="0" hangingPunct="1">
      <a:defRPr sz="1300" kern="1200">
        <a:solidFill>
          <a:schemeClr val="tx1"/>
        </a:solidFill>
        <a:latin typeface="+mn-lt"/>
        <a:ea typeface="+mn-ea"/>
        <a:cs typeface="+mn-cs"/>
      </a:defRPr>
    </a:lvl8pPr>
    <a:lvl9pPr marL="3966880" algn="l" defTabSz="99171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6400" y="523875"/>
            <a:ext cx="3390900" cy="2619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1</a:t>
            </a:fld>
            <a:endParaRPr lang="en-US" altLang="ko-KR"/>
          </a:p>
        </p:txBody>
      </p:sp>
    </p:spTree>
    <p:extLst>
      <p:ext uri="{BB962C8B-B14F-4D97-AF65-F5344CB8AC3E}">
        <p14:creationId xmlns:p14="http://schemas.microsoft.com/office/powerpoint/2010/main" val="305325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18</a:t>
            </a:fld>
            <a:endParaRPr lang="en-US" altLang="ko-KR"/>
          </a:p>
        </p:txBody>
      </p:sp>
    </p:spTree>
    <p:extLst>
      <p:ext uri="{BB962C8B-B14F-4D97-AF65-F5344CB8AC3E}">
        <p14:creationId xmlns:p14="http://schemas.microsoft.com/office/powerpoint/2010/main" val="1871172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0458" y="106512"/>
            <a:ext cx="3390900" cy="2619375"/>
          </a:xfrm>
        </p:spPr>
      </p:sp>
      <p:sp>
        <p:nvSpPr>
          <p:cNvPr id="3" name="Notes Placeholder 2"/>
          <p:cNvSpPr>
            <a:spLocks noGrp="1"/>
          </p:cNvSpPr>
          <p:nvPr>
            <p:ph type="body" idx="1"/>
          </p:nvPr>
        </p:nvSpPr>
        <p:spPr/>
        <p:txBody>
          <a:bodyPr/>
          <a:lstStyle/>
          <a:p>
            <a:r>
              <a:rPr lang="en-US" dirty="0" smtClean="0"/>
              <a:t>ANOMAOUS</a:t>
            </a:r>
            <a:r>
              <a:rPr lang="en-US" baseline="0" dirty="0" smtClean="0"/>
              <a:t> DISSIPATION </a:t>
            </a:r>
            <a:r>
              <a:rPr lang="mr-IN" baseline="0" dirty="0" smtClean="0"/>
              <a:t>–</a:t>
            </a:r>
            <a:r>
              <a:rPr lang="en-US" baseline="0" dirty="0" smtClean="0"/>
              <a:t> NOTE EXP AND THEORY ARE DIFFERENT REGIMES AND EFFECTS</a:t>
            </a:r>
            <a:endParaRPr lang="en-US" dirty="0" smtClean="0"/>
          </a:p>
          <a:p>
            <a:r>
              <a:rPr lang="en-US" dirty="0" smtClean="0"/>
              <a:t>Increases</a:t>
            </a:r>
            <a:r>
              <a:rPr lang="en-US" baseline="0" dirty="0" smtClean="0"/>
              <a:t> in critical electric field. Progress in theory and experiment in explaining anomalously fast dissipation of </a:t>
            </a:r>
            <a:r>
              <a:rPr lang="en-US" baseline="0" dirty="0" err="1" smtClean="0"/>
              <a:t>REs.</a:t>
            </a:r>
            <a:endParaRPr lang="en-US" baseline="0" dirty="0" smtClean="0"/>
          </a:p>
          <a:p>
            <a:r>
              <a:rPr lang="en-US" baseline="0" dirty="0" smtClean="0"/>
              <a:t>(Bold claim was these additional dissipation effects had not been included before - this is not as new as it was sold).</a:t>
            </a:r>
          </a:p>
          <a:p>
            <a:r>
              <a:rPr lang="en-US" baseline="0" dirty="0" smtClean="0"/>
              <a:t>Note different regimes </a:t>
            </a:r>
            <a:r>
              <a:rPr lang="mr-IN" baseline="0" dirty="0" smtClean="0"/>
              <a:t>–</a:t>
            </a:r>
            <a:r>
              <a:rPr lang="en-US" baseline="0" dirty="0" smtClean="0"/>
              <a:t> no argon vs argon. Theory case is singly stripped.</a:t>
            </a:r>
          </a:p>
          <a:p>
            <a:r>
              <a:rPr lang="en-US" baseline="0" dirty="0" smtClean="0"/>
              <a:t>Relevant to mitigation scenario </a:t>
            </a:r>
            <a:r>
              <a:rPr lang="mr-IN" baseline="0" dirty="0" smtClean="0"/>
              <a:t>–</a:t>
            </a:r>
            <a:r>
              <a:rPr lang="en-US" baseline="0" dirty="0" smtClean="0"/>
              <a:t> use impurities to dissipate runaways.</a:t>
            </a:r>
          </a:p>
          <a:p>
            <a:r>
              <a:rPr lang="en-US" baseline="0" dirty="0" smtClean="0"/>
              <a:t>Closing in on agreement with theory.</a:t>
            </a:r>
          </a:p>
          <a:p>
            <a:endParaRPr lang="en-US" dirty="0"/>
          </a:p>
          <a:p>
            <a:r>
              <a:rPr lang="en-US" baseline="0" dirty="0" smtClean="0"/>
              <a:t>Note that first experiment </a:t>
            </a:r>
            <a:r>
              <a:rPr lang="en-US" baseline="0" dirty="0" err="1" smtClean="0"/>
              <a:t>obserfation</a:t>
            </a:r>
            <a:r>
              <a:rPr lang="en-US" dirty="0" smtClean="0"/>
              <a:t> presented by </a:t>
            </a:r>
            <a:r>
              <a:rPr lang="en-US" dirty="0" err="1" smtClean="0"/>
              <a:t>Hollman</a:t>
            </a:r>
            <a:r>
              <a:rPr lang="en-US" dirty="0" smtClean="0"/>
              <a:t> 2013 (2012 IAEA)</a:t>
            </a:r>
            <a:endParaRPr lang="en-US" baseline="0" dirty="0" smtClean="0"/>
          </a:p>
          <a:p>
            <a:endParaRPr lang="en-US" dirty="0"/>
          </a:p>
          <a:p>
            <a:r>
              <a:rPr lang="en-US" dirty="0" smtClean="0"/>
              <a:t>SCREAM </a:t>
            </a:r>
            <a:r>
              <a:rPr lang="en-US" dirty="0" err="1" smtClean="0"/>
              <a:t>SciDAC</a:t>
            </a:r>
            <a:r>
              <a:rPr lang="en-US" dirty="0" smtClean="0"/>
              <a:t>  Simulation Center for Runaway Electron Avoidance and </a:t>
            </a:r>
            <a:r>
              <a:rPr lang="en-US" dirty="0" err="1" smtClean="0"/>
              <a:t>Mitigtion</a:t>
            </a:r>
            <a:r>
              <a:rPr lang="en-US" dirty="0" smtClean="0"/>
              <a:t>.</a:t>
            </a:r>
          </a:p>
          <a:p>
            <a:endParaRPr lang="en-US" dirty="0"/>
          </a:p>
          <a:p>
            <a:r>
              <a:rPr lang="en-US" dirty="0" smtClean="0"/>
              <a:t>BPO:  Disruption Task Group  Val </a:t>
            </a:r>
            <a:r>
              <a:rPr lang="en-US" dirty="0" err="1" smtClean="0"/>
              <a:t>Izzo</a:t>
            </a:r>
            <a:r>
              <a:rPr lang="en-US" dirty="0" smtClean="0"/>
              <a:t>, </a:t>
            </a:r>
            <a:r>
              <a:rPr lang="en-US" dirty="0" err="1" smtClean="0"/>
              <a:t>Bov</a:t>
            </a:r>
            <a:r>
              <a:rPr lang="en-US" dirty="0" smtClean="0"/>
              <a:t> </a:t>
            </a:r>
            <a:r>
              <a:rPr lang="en-US" dirty="0" err="1" smtClean="0"/>
              <a:t>Granetz</a:t>
            </a:r>
            <a:endParaRPr lang="en-US" dirty="0" smtClean="0"/>
          </a:p>
          <a:p>
            <a:endParaRPr lang="en-US" dirty="0"/>
          </a:p>
        </p:txBody>
      </p:sp>
      <p:sp>
        <p:nvSpPr>
          <p:cNvPr id="4" name="Slide Number Placeholder 3"/>
          <p:cNvSpPr>
            <a:spLocks noGrp="1"/>
          </p:cNvSpPr>
          <p:nvPr>
            <p:ph type="sldNum" sz="quarter" idx="10"/>
          </p:nvPr>
        </p:nvSpPr>
        <p:spPr/>
        <p:txBody>
          <a:bodyPr/>
          <a:lstStyle/>
          <a:p>
            <a:fld id="{59E6A94B-8109-414B-B0FC-A61F743A113C}" type="slidenum">
              <a:rPr lang="en-US" smtClean="0"/>
              <a:t>19</a:t>
            </a:fld>
            <a:endParaRPr lang="en-US"/>
          </a:p>
        </p:txBody>
      </p:sp>
    </p:spTree>
    <p:extLst>
      <p:ext uri="{BB962C8B-B14F-4D97-AF65-F5344CB8AC3E}">
        <p14:creationId xmlns:p14="http://schemas.microsoft.com/office/powerpoint/2010/main" val="119753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20</a:t>
            </a:fld>
            <a:endParaRPr lang="en-US" altLang="ko-KR"/>
          </a:p>
        </p:txBody>
      </p:sp>
    </p:spTree>
    <p:extLst>
      <p:ext uri="{BB962C8B-B14F-4D97-AF65-F5344CB8AC3E}">
        <p14:creationId xmlns:p14="http://schemas.microsoft.com/office/powerpoint/2010/main" val="3484942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6400" y="523875"/>
            <a:ext cx="3390900" cy="2619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FDF33-D08F-FE48-8096-C90625929EF1}" type="slidenum">
              <a:rPr lang="en-US" smtClean="0"/>
              <a:pPr>
                <a:defRPr/>
              </a:pPr>
              <a:t>24</a:t>
            </a:fld>
            <a:endParaRPr lang="en-US" dirty="0"/>
          </a:p>
        </p:txBody>
      </p:sp>
    </p:spTree>
    <p:extLst>
      <p:ext uri="{BB962C8B-B14F-4D97-AF65-F5344CB8AC3E}">
        <p14:creationId xmlns:p14="http://schemas.microsoft.com/office/powerpoint/2010/main" val="1807999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6400" y="523875"/>
            <a:ext cx="3390900" cy="2619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FDF33-D08F-FE48-8096-C90625929EF1}" type="slidenum">
              <a:rPr lang="en-US" smtClean="0"/>
              <a:pPr>
                <a:defRPr/>
              </a:pPr>
              <a:t>25</a:t>
            </a:fld>
            <a:endParaRPr lang="en-US" dirty="0"/>
          </a:p>
        </p:txBody>
      </p:sp>
    </p:spTree>
    <p:extLst>
      <p:ext uri="{BB962C8B-B14F-4D97-AF65-F5344CB8AC3E}">
        <p14:creationId xmlns:p14="http://schemas.microsoft.com/office/powerpoint/2010/main" val="180799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700" dirty="0" smtClean="0">
                <a:sym typeface="Wingdings"/>
              </a:rPr>
              <a:t>ITPA has </a:t>
            </a:r>
            <a:r>
              <a:rPr lang="en-US" sz="1700" dirty="0">
                <a:sym typeface="Wingdings"/>
              </a:rPr>
              <a:t>resulted in the achievement of a broad physics basis essential for the ITER design and useful for all fusion programs and progress toward fusion energy generally</a:t>
            </a:r>
            <a:endParaRPr lang="en-US" sz="1700" dirty="0"/>
          </a:p>
          <a:p>
            <a:endParaRPr lang="en-US" dirty="0" smtClean="0"/>
          </a:p>
          <a:p>
            <a:pPr marL="0" lvl="1"/>
            <a:r>
              <a:rPr lang="en-US" dirty="0"/>
              <a:t>contribute to the preparation of the documentation which will constitute the definition of the ITER operations framework</a:t>
            </a:r>
          </a:p>
          <a:p>
            <a:endParaRPr lang="en-US" dirty="0"/>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28</a:t>
            </a:fld>
            <a:endParaRPr lang="en-US" altLang="ko-KR"/>
          </a:p>
        </p:txBody>
      </p:sp>
    </p:spTree>
    <p:extLst>
      <p:ext uri="{BB962C8B-B14F-4D97-AF65-F5344CB8AC3E}">
        <p14:creationId xmlns:p14="http://schemas.microsoft.com/office/powerpoint/2010/main" val="401696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6400" y="523875"/>
            <a:ext cx="3390900" cy="2619375"/>
          </a:xfrm>
        </p:spPr>
      </p:sp>
      <p:sp>
        <p:nvSpPr>
          <p:cNvPr id="3" name="Notes Placeholder 2"/>
          <p:cNvSpPr>
            <a:spLocks noGrp="1"/>
          </p:cNvSpPr>
          <p:nvPr>
            <p:ph type="body" idx="1"/>
          </p:nvPr>
        </p:nvSpPr>
        <p:spPr/>
        <p:txBody>
          <a:bodyPr/>
          <a:lstStyle/>
          <a:p>
            <a:r>
              <a:rPr lang="en-US" dirty="0" smtClean="0"/>
              <a:t>U.S. Facilities : Excellent Research Tools to provide frontier (cutting-edge) (world-leading) fusion science</a:t>
            </a:r>
          </a:p>
          <a:p>
            <a:r>
              <a:rPr lang="en-US" dirty="0" smtClean="0"/>
              <a:t>Mature facilities with established infrastructure, experienced operations staff -&gt; safe reliable </a:t>
            </a:r>
            <a:r>
              <a:rPr lang="en-US" dirty="0" err="1" smtClean="0"/>
              <a:t>operattion</a:t>
            </a:r>
            <a:endParaRPr lang="en-US" dirty="0" smtClean="0"/>
          </a:p>
          <a:p>
            <a:endParaRPr lang="en-US" dirty="0" smtClean="0"/>
          </a:p>
          <a:p>
            <a:r>
              <a:rPr lang="en-US" dirty="0" smtClean="0"/>
              <a:t>World leading and complementary capabilities </a:t>
            </a:r>
          </a:p>
          <a:p>
            <a:pPr marL="285750" indent="-285750">
              <a:buFontTx/>
              <a:buChar char="-"/>
            </a:pPr>
            <a:r>
              <a:rPr lang="en-US" dirty="0" smtClean="0"/>
              <a:t>Comprehensive set of diagnostics enables in-depth scientific investigations and model validation </a:t>
            </a:r>
          </a:p>
          <a:p>
            <a:pPr marL="285750" indent="-285750">
              <a:buFontTx/>
              <a:buChar char="-"/>
            </a:pPr>
            <a:r>
              <a:rPr lang="en-US" dirty="0" smtClean="0"/>
              <a:t>Powerful set of control tools </a:t>
            </a:r>
          </a:p>
          <a:p>
            <a:pPr marL="285750" indent="-285750">
              <a:buFontTx/>
              <a:buChar char="-"/>
            </a:pPr>
            <a:r>
              <a:rPr lang="en-US" dirty="0" smtClean="0"/>
              <a:t>H &amp; CD,  flexible shaping , density control with </a:t>
            </a:r>
            <a:r>
              <a:rPr lang="en-US" dirty="0" err="1" smtClean="0"/>
              <a:t>cryopumps</a:t>
            </a:r>
            <a:r>
              <a:rPr lang="en-US" dirty="0" smtClean="0"/>
              <a:t>, flexible 3d coil set </a:t>
            </a:r>
          </a:p>
          <a:p>
            <a:pPr marL="285750" indent="-285750">
              <a:buFontTx/>
              <a:buChar char="-"/>
            </a:pPr>
            <a:r>
              <a:rPr lang="en-US" dirty="0" err="1" smtClean="0"/>
              <a:t>Divertor</a:t>
            </a:r>
            <a:r>
              <a:rPr lang="en-US" dirty="0" smtClean="0"/>
              <a:t> structures top &amp; bottom, easily modified.</a:t>
            </a:r>
          </a:p>
          <a:p>
            <a:pPr marL="285750" indent="-285750">
              <a:buFontTx/>
              <a:buChar char="-"/>
            </a:pPr>
            <a:r>
              <a:rPr lang="en-US" dirty="0" smtClean="0"/>
              <a:t>International Team</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30</a:t>
            </a:fld>
            <a:endParaRPr lang="en-US" altLang="ko-KR"/>
          </a:p>
        </p:txBody>
      </p:sp>
    </p:spTree>
    <p:extLst>
      <p:ext uri="{BB962C8B-B14F-4D97-AF65-F5344CB8AC3E}">
        <p14:creationId xmlns:p14="http://schemas.microsoft.com/office/powerpoint/2010/main" val="1001244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8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02A3E95E-54D0-1147-AA4F-75DE55F5B56F}" type="slidenum">
              <a:rPr lang="en-US" sz="1200"/>
              <a:pPr/>
              <a:t>31</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6400" y="523875"/>
            <a:ext cx="3390900" cy="2619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35</a:t>
            </a:fld>
            <a:endParaRPr lang="en-US" altLang="ko-KR"/>
          </a:p>
        </p:txBody>
      </p:sp>
    </p:spTree>
    <p:extLst>
      <p:ext uri="{BB962C8B-B14F-4D97-AF65-F5344CB8AC3E}">
        <p14:creationId xmlns:p14="http://schemas.microsoft.com/office/powerpoint/2010/main" val="1941314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H89P for ARIES II is 2.65 ~1.6 H98y</a:t>
            </a:r>
          </a:p>
          <a:p>
            <a:r>
              <a:rPr lang="en-US" dirty="0" smtClean="0"/>
              <a:t>ARC (B.N </a:t>
            </a:r>
            <a:r>
              <a:rPr lang="en-US" dirty="0" err="1" smtClean="0"/>
              <a:t>Sorbom</a:t>
            </a:r>
            <a:r>
              <a:rPr lang="en-US" dirty="0" smtClean="0"/>
              <a:t>, Aug 2015)  H89p =2.8 is ~ H98y = 1.8</a:t>
            </a:r>
          </a:p>
          <a:p>
            <a:r>
              <a:rPr lang="en-US" dirty="0" smtClean="0"/>
              <a:t>If ITER assumed H98Y of 1.8, then R*B could be 1.8 smaller -  3.5 m </a:t>
            </a:r>
            <a:endParaRPr lang="en-US" dirty="0"/>
          </a:p>
          <a:p>
            <a:r>
              <a:rPr lang="en-US" dirty="0" smtClean="0"/>
              <a:t>				1.6 	3.9m		</a:t>
            </a:r>
            <a:endParaRPr lang="en-US" dirty="0"/>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45</a:t>
            </a:fld>
            <a:endParaRPr lang="en-US" altLang="ko-KR"/>
          </a:p>
        </p:txBody>
      </p:sp>
    </p:spTree>
    <p:extLst>
      <p:ext uri="{BB962C8B-B14F-4D97-AF65-F5344CB8AC3E}">
        <p14:creationId xmlns:p14="http://schemas.microsoft.com/office/powerpoint/2010/main" val="189867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to say that fusion energy development requires the burning plasma step.  </a:t>
            </a:r>
          </a:p>
          <a:p>
            <a:r>
              <a:rPr lang="en-US" dirty="0" smtClean="0"/>
              <a:t>A key question is how important is the burning plasma step without the energy goal?</a:t>
            </a:r>
          </a:p>
          <a:p>
            <a:endParaRPr lang="en-US" dirty="0"/>
          </a:p>
          <a:p>
            <a:r>
              <a:rPr lang="en-US" dirty="0" smtClean="0"/>
              <a:t>All panels that have addressed Burning Plasmas have affirmed the importance of burning plasmas - and affirmed BP as the next critical step on the path to fusion energy </a:t>
            </a:r>
          </a:p>
          <a:p>
            <a:r>
              <a:rPr lang="en-US" dirty="0" smtClean="0"/>
              <a:t>FESAC 1996</a:t>
            </a:r>
          </a:p>
          <a:p>
            <a:r>
              <a:rPr lang="en-US" dirty="0" smtClean="0"/>
              <a:t>Snowmass</a:t>
            </a:r>
          </a:p>
          <a:p>
            <a:r>
              <a:rPr lang="en-US" dirty="0" smtClean="0"/>
              <a:t>FESAC 2003</a:t>
            </a:r>
          </a:p>
          <a:p>
            <a:r>
              <a:rPr lang="en-US" dirty="0" smtClean="0"/>
              <a:t>NRC 2004</a:t>
            </a:r>
          </a:p>
          <a:p>
            <a:r>
              <a:rPr lang="en-US" dirty="0" smtClean="0"/>
              <a:t>NAS 2010</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5</a:t>
            </a:fld>
            <a:endParaRPr lang="en-US" altLang="ko-KR"/>
          </a:p>
        </p:txBody>
      </p:sp>
    </p:spTree>
    <p:extLst>
      <p:ext uri="{BB962C8B-B14F-4D97-AF65-F5344CB8AC3E}">
        <p14:creationId xmlns:p14="http://schemas.microsoft.com/office/powerpoint/2010/main" val="3712487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6400" y="523875"/>
            <a:ext cx="3390900" cy="2619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8</a:t>
            </a:fld>
            <a:endParaRPr lang="en-US" altLang="ko-KR"/>
          </a:p>
        </p:txBody>
      </p:sp>
    </p:spTree>
    <p:extLst>
      <p:ext uri="{BB962C8B-B14F-4D97-AF65-F5344CB8AC3E}">
        <p14:creationId xmlns:p14="http://schemas.microsoft.com/office/powerpoint/2010/main" val="2130102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for W7-X</a:t>
            </a:r>
          </a:p>
          <a:p>
            <a:r>
              <a:rPr lang="en-US" dirty="0" smtClean="0"/>
              <a:t>Plasma phys. Control. Fusion 58 (2016)  074006</a:t>
            </a:r>
            <a:endParaRPr lang="en-US" dirty="0"/>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9</a:t>
            </a:fld>
            <a:endParaRPr lang="en-US" altLang="ko-KR"/>
          </a:p>
        </p:txBody>
      </p:sp>
    </p:spTree>
    <p:extLst>
      <p:ext uri="{BB962C8B-B14F-4D97-AF65-F5344CB8AC3E}">
        <p14:creationId xmlns:p14="http://schemas.microsoft.com/office/powerpoint/2010/main" val="350599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xfrm>
            <a:off x="2946400" y="82550"/>
            <a:ext cx="3390900" cy="2619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spcBef>
                <a:spcPct val="0"/>
              </a:spcBef>
            </a:pPr>
            <a:r>
              <a:rPr lang="en-US" dirty="0" err="1"/>
              <a:t>Orso</a:t>
            </a:r>
            <a:r>
              <a:rPr lang="en-US" dirty="0"/>
              <a:t> says that they only do flux matching using TGLF+NEO between 0.3&lt;rho&lt;0.8 using TGYRO as indicated on the figure.  He does this to avoid the drift-ordering break down near the axis and to avoid dealing with </a:t>
            </a:r>
            <a:r>
              <a:rPr lang="en-US" dirty="0" err="1"/>
              <a:t>sawteeth</a:t>
            </a:r>
            <a:r>
              <a:rPr lang="en-US" dirty="0"/>
              <a:t>.  instead he has an approach to use a linear profile of inverse gradient scale length from the magnetic axis to rho=0.3.   </a:t>
            </a:r>
            <a:endParaRPr lang="en-US" dirty="0" smtClean="0"/>
          </a:p>
          <a:p>
            <a:pPr eaLnBrk="1" hangingPunct="1">
              <a:spcBef>
                <a:spcPct val="0"/>
              </a:spcBef>
            </a:pPr>
            <a:endParaRPr lang="en-US" dirty="0"/>
          </a:p>
          <a:p>
            <a:pPr eaLnBrk="1" hangingPunct="1">
              <a:spcBef>
                <a:spcPct val="0"/>
              </a:spcBef>
            </a:pPr>
            <a:r>
              <a:rPr lang="en-US" dirty="0" smtClean="0"/>
              <a:t> </a:t>
            </a:r>
            <a:r>
              <a:rPr lang="en-US" dirty="0"/>
              <a:t>The JINTRAC system of codes for integrated simulations couples the JETTO transport solver for the core, and EDGE2D for the edge region.  It has been used in simulations to evolve a JET discharge from L-mode through the L-H transition to </a:t>
            </a:r>
            <a:r>
              <a:rPr lang="en-US" dirty="0" err="1"/>
              <a:t>ELMing</a:t>
            </a:r>
            <a:r>
              <a:rPr lang="en-US" dirty="0"/>
              <a:t> H-mode and a subsequent back transition to L-mode after the beams are later turned off.</a:t>
            </a:r>
            <a:endParaRPr lang="en-US" altLang="en-US" dirty="0">
              <a:ea typeface="ＭＳ Ｐゴシック" charset="-128"/>
            </a:endParaRP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5D253EF8-6375-C748-862F-0B4C976EBCD9}" type="slidenum">
              <a:rPr lang="en-US" altLang="en-US" sz="1200">
                <a:solidFill>
                  <a:prstClr val="black"/>
                </a:solidFill>
              </a:rPr>
              <a:pPr eaLnBrk="1" hangingPunct="1"/>
              <a:t>13</a:t>
            </a:fld>
            <a:endParaRPr lang="en-US" altLang="en-US" sz="1200">
              <a:solidFill>
                <a:prstClr val="black"/>
              </a:solidFill>
            </a:endParaRPr>
          </a:p>
        </p:txBody>
      </p:sp>
    </p:spTree>
    <p:extLst>
      <p:ext uri="{BB962C8B-B14F-4D97-AF65-F5344CB8AC3E}">
        <p14:creationId xmlns:p14="http://schemas.microsoft.com/office/powerpoint/2010/main" val="125120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6400" y="82550"/>
            <a:ext cx="3390900" cy="2619375"/>
          </a:xfrm>
        </p:spPr>
      </p:sp>
      <p:sp>
        <p:nvSpPr>
          <p:cNvPr id="3" name="Notes Placeholder 2"/>
          <p:cNvSpPr>
            <a:spLocks noGrp="1"/>
          </p:cNvSpPr>
          <p:nvPr>
            <p:ph type="body" idx="1"/>
          </p:nvPr>
        </p:nvSpPr>
        <p:spPr/>
        <p:txBody>
          <a:bodyPr>
            <a:normAutofit/>
          </a:bodyPr>
          <a:lstStyle/>
          <a:p>
            <a:r>
              <a:rPr lang="en-US" dirty="0"/>
              <a:t>More recent publications using MEGA to simulate fast ion transport, profile stiffness and flattening include:</a:t>
            </a:r>
          </a:p>
          <a:p>
            <a:r>
              <a:rPr lang="en-US" dirty="0"/>
              <a:t>  </a:t>
            </a:r>
            <a:r>
              <a:rPr lang="en-US" i="1" dirty="0"/>
              <a:t>Y </a:t>
            </a:r>
            <a:r>
              <a:rPr lang="en-US" i="1" dirty="0" err="1"/>
              <a:t>Todo</a:t>
            </a:r>
            <a:r>
              <a:rPr lang="en-US" i="1" dirty="0"/>
              <a:t>  2016 New Journal of Physics  </a:t>
            </a:r>
            <a:r>
              <a:rPr lang="en-US" b="1" i="1" dirty="0"/>
              <a:t>18</a:t>
            </a:r>
            <a:r>
              <a:rPr lang="en-US" i="1" dirty="0"/>
              <a:t> 115005 </a:t>
            </a:r>
            <a:endParaRPr lang="en-US" dirty="0"/>
          </a:p>
          <a:p>
            <a:r>
              <a:rPr lang="es-ES_tradnl" i="1" dirty="0"/>
              <a:t> Y. Todo et al  2016 Nuclear </a:t>
            </a:r>
            <a:r>
              <a:rPr lang="es-ES_tradnl" i="1" dirty="0" err="1"/>
              <a:t>Fusion</a:t>
            </a:r>
            <a:r>
              <a:rPr lang="es-ES_tradnl" i="1" dirty="0"/>
              <a:t>  </a:t>
            </a:r>
            <a:r>
              <a:rPr lang="es-ES_tradnl" b="1" i="1" dirty="0"/>
              <a:t>56</a:t>
            </a:r>
            <a:r>
              <a:rPr lang="es-ES_tradnl" i="1" dirty="0"/>
              <a:t> 112008 </a:t>
            </a:r>
            <a:endParaRPr lang="es-ES_tradnl" i="1" dirty="0" smtClean="0"/>
          </a:p>
          <a:p>
            <a:endParaRPr lang="es-ES_tradnl" i="1" dirty="0"/>
          </a:p>
          <a:p>
            <a:r>
              <a:rPr lang="es-ES_tradnl" i="1" dirty="0" smtClean="0"/>
              <a:t>New </a:t>
            </a:r>
            <a:r>
              <a:rPr lang="es-ES_tradnl" i="1" dirty="0" err="1" smtClean="0"/>
              <a:t>diagnostics</a:t>
            </a:r>
            <a:r>
              <a:rPr lang="es-ES_tradnl" i="1" dirty="0" smtClean="0"/>
              <a:t> </a:t>
            </a:r>
          </a:p>
          <a:p>
            <a:r>
              <a:rPr lang="es-ES_tradnl" i="1" dirty="0" smtClean="0"/>
              <a:t> FIDA -- </a:t>
            </a:r>
            <a:r>
              <a:rPr lang="es-ES_tradnl" i="1" dirty="0" err="1" smtClean="0"/>
              <a:t>fast</a:t>
            </a:r>
            <a:r>
              <a:rPr lang="es-ES_tradnl" i="1" dirty="0" smtClean="0"/>
              <a:t> ion D-</a:t>
            </a:r>
            <a:r>
              <a:rPr lang="es-ES_tradnl" i="1" dirty="0" err="1" smtClean="0"/>
              <a:t>alph</a:t>
            </a:r>
            <a:endParaRPr lang="es-ES_tradnl" i="1" dirty="0" smtClean="0"/>
          </a:p>
          <a:p>
            <a:r>
              <a:rPr lang="es-ES_tradnl" i="1" dirty="0" smtClean="0"/>
              <a:t>ECEI  -- </a:t>
            </a:r>
            <a:r>
              <a:rPr lang="es-ES_tradnl" i="1" dirty="0" err="1" smtClean="0"/>
              <a:t>electron</a:t>
            </a:r>
            <a:r>
              <a:rPr lang="es-ES_tradnl" i="1" dirty="0" smtClean="0"/>
              <a:t> </a:t>
            </a:r>
            <a:r>
              <a:rPr lang="es-ES_tradnl" i="1" dirty="0" err="1" smtClean="0"/>
              <a:t>cyclotron</a:t>
            </a:r>
            <a:r>
              <a:rPr lang="es-ES_tradnl" i="1" dirty="0" smtClean="0"/>
              <a:t> </a:t>
            </a:r>
            <a:r>
              <a:rPr lang="es-ES_tradnl" i="1" dirty="0" err="1" smtClean="0"/>
              <a:t>eimission</a:t>
            </a:r>
            <a:r>
              <a:rPr lang="es-ES_tradnl" i="1" dirty="0" smtClean="0"/>
              <a:t> </a:t>
            </a:r>
            <a:r>
              <a:rPr lang="es-ES_tradnl" i="1" dirty="0" err="1" smtClean="0"/>
              <a:t>imaging</a:t>
            </a:r>
            <a:endParaRPr lang="es-ES_tradnl" i="1" dirty="0" smtClean="0"/>
          </a:p>
          <a:p>
            <a:r>
              <a:rPr lang="es-ES_tradnl" i="1" dirty="0" err="1" smtClean="0"/>
              <a:t>Interferometry</a:t>
            </a:r>
            <a:r>
              <a:rPr lang="es-ES_tradnl" i="1" dirty="0" smtClean="0"/>
              <a:t>   -- </a:t>
            </a:r>
            <a:r>
              <a:rPr lang="es-ES_tradnl" i="1" dirty="0" err="1" smtClean="0"/>
              <a:t>very</a:t>
            </a:r>
            <a:r>
              <a:rPr lang="es-ES_tradnl" i="1" dirty="0" smtClean="0"/>
              <a:t> </a:t>
            </a:r>
            <a:r>
              <a:rPr lang="es-ES_tradnl" i="1" dirty="0" err="1" smtClean="0"/>
              <a:t>high</a:t>
            </a:r>
            <a:r>
              <a:rPr lang="es-ES_tradnl" i="1" dirty="0" smtClean="0"/>
              <a:t> </a:t>
            </a:r>
            <a:r>
              <a:rPr lang="es-ES_tradnl" i="1" dirty="0" err="1" smtClean="0"/>
              <a:t>bandwidth</a:t>
            </a:r>
            <a:r>
              <a:rPr lang="es-ES_tradnl" i="1" dirty="0" smtClean="0"/>
              <a:t>   Hz</a:t>
            </a:r>
          </a:p>
          <a:p>
            <a:r>
              <a:rPr lang="es-ES_tradnl" i="1" dirty="0" smtClean="0"/>
              <a:t>Variable </a:t>
            </a:r>
            <a:r>
              <a:rPr lang="es-ES_tradnl" i="1" dirty="0" err="1" smtClean="0"/>
              <a:t>beam</a:t>
            </a:r>
            <a:r>
              <a:rPr lang="es-ES_tradnl" i="1" dirty="0" smtClean="0"/>
              <a:t> </a:t>
            </a:r>
            <a:r>
              <a:rPr lang="es-ES_tradnl" i="1" dirty="0" err="1" smtClean="0"/>
              <a:t>voltate</a:t>
            </a:r>
            <a:r>
              <a:rPr lang="es-ES_tradnl" i="1" dirty="0" smtClean="0"/>
              <a:t> --and input </a:t>
            </a:r>
            <a:r>
              <a:rPr lang="es-ES_tradnl" i="1" dirty="0" err="1" smtClean="0"/>
              <a:t>distribution</a:t>
            </a:r>
            <a:endParaRPr lang="es-ES_tradnl" dirty="0"/>
          </a:p>
          <a:p>
            <a:endParaRPr lang="en-US" dirty="0"/>
          </a:p>
        </p:txBody>
      </p:sp>
      <p:sp>
        <p:nvSpPr>
          <p:cNvPr id="4" name="Slide Number Placeholder 3"/>
          <p:cNvSpPr>
            <a:spLocks noGrp="1"/>
          </p:cNvSpPr>
          <p:nvPr>
            <p:ph type="sldNum" sz="quarter" idx="10"/>
          </p:nvPr>
        </p:nvSpPr>
        <p:spPr/>
        <p:txBody>
          <a:bodyPr/>
          <a:lstStyle/>
          <a:p>
            <a:fld id="{59E6A94B-8109-414B-B0FC-A61F743A113C}" type="slidenum">
              <a:rPr lang="en-US" smtClean="0"/>
              <a:t>14</a:t>
            </a:fld>
            <a:endParaRPr lang="en-US"/>
          </a:p>
        </p:txBody>
      </p:sp>
    </p:spTree>
    <p:extLst>
      <p:ext uri="{BB962C8B-B14F-4D97-AF65-F5344CB8AC3E}">
        <p14:creationId xmlns:p14="http://schemas.microsoft.com/office/powerpoint/2010/main" val="46444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6400" y="82550"/>
            <a:ext cx="3390900" cy="2619375"/>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9E6A94B-8109-414B-B0FC-A61F743A113C}" type="slidenum">
              <a:rPr lang="en-US" smtClean="0"/>
              <a:t>15</a:t>
            </a:fld>
            <a:endParaRPr lang="en-US"/>
          </a:p>
        </p:txBody>
      </p:sp>
    </p:spTree>
    <p:extLst>
      <p:ext uri="{BB962C8B-B14F-4D97-AF65-F5344CB8AC3E}">
        <p14:creationId xmlns:p14="http://schemas.microsoft.com/office/powerpoint/2010/main" val="1830198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16</a:t>
            </a:fld>
            <a:endParaRPr lang="en-US" altLang="ko-KR"/>
          </a:p>
        </p:txBody>
      </p:sp>
    </p:spTree>
    <p:extLst>
      <p:ext uri="{BB962C8B-B14F-4D97-AF65-F5344CB8AC3E}">
        <p14:creationId xmlns:p14="http://schemas.microsoft.com/office/powerpoint/2010/main" val="1302886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17</a:t>
            </a:fld>
            <a:endParaRPr lang="en-US" altLang="ko-KR"/>
          </a:p>
        </p:txBody>
      </p:sp>
    </p:spTree>
    <p:extLst>
      <p:ext uri="{BB962C8B-B14F-4D97-AF65-F5344CB8AC3E}">
        <p14:creationId xmlns:p14="http://schemas.microsoft.com/office/powerpoint/2010/main" val="4243071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title"/>
          </p:nvPr>
        </p:nvSpPr>
        <p:spPr>
          <a:xfrm>
            <a:off x="12" y="-1"/>
            <a:ext cx="10058399" cy="1083099"/>
          </a:xfrm>
        </p:spPr>
        <p:txBody>
          <a:bodyPr/>
          <a:lstStyle>
            <a:lvl1pPr>
              <a:defRPr>
                <a:latin typeface="Century Gothic"/>
                <a:cs typeface="Century Gothic"/>
              </a:defRPr>
            </a:lvl1pPr>
          </a:lstStyle>
          <a:p>
            <a:r>
              <a:rPr lang="en-US" dirty="0" smtClean="0"/>
              <a:t>Click to edit Master title style</a:t>
            </a:r>
            <a:endParaRPr lang="en-US" dirty="0"/>
          </a:p>
        </p:txBody>
      </p:sp>
      <p:sp>
        <p:nvSpPr>
          <p:cNvPr id="6" name="Content Placeholder 2"/>
          <p:cNvSpPr>
            <a:spLocks noGrp="1"/>
          </p:cNvSpPr>
          <p:nvPr>
            <p:ph idx="1"/>
          </p:nvPr>
        </p:nvSpPr>
        <p:spPr>
          <a:xfrm>
            <a:off x="670560" y="1813560"/>
            <a:ext cx="8633460" cy="5095240"/>
          </a:xfrm>
        </p:spPr>
        <p:txBody>
          <a:bodyPr/>
          <a:lstStyle/>
          <a:p>
            <a:pPr lvl="0"/>
            <a:r>
              <a:rPr lang="en-US" altLang="ko-KR" dirty="0" smtClean="0"/>
              <a:t>Click to edit Master text styles</a:t>
            </a:r>
          </a:p>
          <a:p>
            <a:pPr lvl="1"/>
            <a:r>
              <a:rPr lang="en-US" altLang="ko-KR" dirty="0" smtClean="0"/>
              <a:t>Second level</a:t>
            </a:r>
          </a:p>
          <a:p>
            <a:pPr lvl="2"/>
            <a:r>
              <a:rPr lang="en-US" altLang="ko-KR" dirty="0" smtClean="0"/>
              <a:t>Third level</a:t>
            </a:r>
            <a:endParaRPr lang="en-US" altLang="ko-KR" dirty="0"/>
          </a:p>
        </p:txBody>
      </p:sp>
    </p:spTree>
    <p:extLst>
      <p:ext uri="{BB962C8B-B14F-4D97-AF65-F5344CB8AC3E}">
        <p14:creationId xmlns:p14="http://schemas.microsoft.com/office/powerpoint/2010/main" val="260330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 y="0"/>
            <a:ext cx="10058399" cy="1083099"/>
          </a:xfrm>
        </p:spPr>
        <p:txBody>
          <a:bodyPr/>
          <a:lstStyle>
            <a:lvl1pPr>
              <a:defRPr>
                <a:solidFill>
                  <a:schemeClr val="bg1"/>
                </a:solidFill>
                <a:latin typeface="Century Gothic"/>
                <a:cs typeface="Century Gothic"/>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altLang="ko-KR" dirty="0" smtClean="0"/>
              <a:t>Click to edit Master text styles</a:t>
            </a:r>
          </a:p>
          <a:p>
            <a:pPr lvl="1"/>
            <a:r>
              <a:rPr lang="en-US" altLang="ko-KR" dirty="0" smtClean="0"/>
              <a:t>Second level</a:t>
            </a:r>
          </a:p>
          <a:p>
            <a:pPr lvl="2"/>
            <a:r>
              <a:rPr lang="en-US" altLang="ko-KR" dirty="0" smtClean="0"/>
              <a:t>Third level</a:t>
            </a:r>
            <a:endParaRPr lang="en-US" altLang="ko-KR" dirty="0"/>
          </a:p>
        </p:txBody>
      </p:sp>
    </p:spTree>
    <p:extLst>
      <p:ext uri="{BB962C8B-B14F-4D97-AF65-F5344CB8AC3E}">
        <p14:creationId xmlns:p14="http://schemas.microsoft.com/office/powerpoint/2010/main" val="2331858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0" descr="PowerPoint_Template_page_201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0795"/>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GA_logo_2.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673023" y="7387382"/>
            <a:ext cx="2009934" cy="33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Grp="1" noChangeArrowheads="1"/>
          </p:cNvSpPr>
          <p:nvPr>
            <p:ph type="ctrTitle"/>
          </p:nvPr>
        </p:nvSpPr>
        <p:spPr>
          <a:xfrm>
            <a:off x="0" y="0"/>
            <a:ext cx="10058400" cy="1036320"/>
          </a:xfrm>
          <a:prstGeom prst="rect">
            <a:avLst/>
          </a:prstGeom>
        </p:spPr>
        <p:txBody>
          <a:bodyPr/>
          <a:lstStyle>
            <a:lvl1pPr algn="ctr">
              <a:defRPr sz="3900" b="1">
                <a:solidFill>
                  <a:schemeClr val="bg1"/>
                </a:solidFill>
              </a:defRPr>
            </a:lvl1pPr>
          </a:lstStyle>
          <a:p>
            <a:pPr lvl="0"/>
            <a:r>
              <a:rPr lang="en-US" noProof="0" dirty="0" smtClean="0"/>
              <a:t>Click to edit Master title style</a:t>
            </a:r>
          </a:p>
        </p:txBody>
      </p:sp>
      <p:pic>
        <p:nvPicPr>
          <p:cNvPr id="7" name="Picture 6" descr="blsf.jp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1025581"/>
            <a:ext cx="10058400" cy="6235911"/>
          </a:xfrm>
          <a:prstGeom prst="rect">
            <a:avLst/>
          </a:prstGeom>
        </p:spPr>
      </p:pic>
    </p:spTree>
    <p:extLst>
      <p:ext uri="{BB962C8B-B14F-4D97-AF65-F5344CB8AC3E}">
        <p14:creationId xmlns:p14="http://schemas.microsoft.com/office/powerpoint/2010/main" val="3093074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11"/>
          <p:cNvSpPr>
            <a:spLocks noGrp="1" noChangeArrowheads="1"/>
          </p:cNvSpPr>
          <p:nvPr>
            <p:ph type="title" idx="4294967295"/>
          </p:nvPr>
        </p:nvSpPr>
        <p:spPr>
          <a:xfrm>
            <a:off x="-9191" y="246231"/>
            <a:ext cx="10058400" cy="558723"/>
          </a:xfrm>
          <a:prstGeom prst="rect">
            <a:avLst/>
          </a:prstGeom>
        </p:spPr>
        <p:txBody>
          <a:bodyPr/>
          <a:lstStyle/>
          <a:p>
            <a:endParaRPr lang="en-US" dirty="0" smtClean="0"/>
          </a:p>
        </p:txBody>
      </p:sp>
      <p:sp>
        <p:nvSpPr>
          <p:cNvPr id="4" name="Slide Number Placeholder 7"/>
          <p:cNvSpPr txBox="1">
            <a:spLocks/>
          </p:cNvSpPr>
          <p:nvPr userDrawn="1"/>
        </p:nvSpPr>
        <p:spPr>
          <a:xfrm>
            <a:off x="312740" y="7528189"/>
            <a:ext cx="1017141" cy="257281"/>
          </a:xfrm>
          <a:prstGeom prst="rect">
            <a:avLst/>
          </a:prstGeom>
        </p:spPr>
        <p:txBody>
          <a:bodyPr vert="horz" wrap="square" lIns="0" tIns="0" rIns="0" bIns="0" numCol="1" anchor="ctr" anchorCtr="0" compatLnSpc="1">
            <a:prstTxWarp prst="textNoShape">
              <a:avLst/>
            </a:prstTxWarp>
          </a:bodyPr>
          <a:lstStyle>
            <a:defPPr lvl="0">
              <a:defRPr lang="en-US"/>
            </a:defPPr>
            <a:lvl1pPr lvl="0" algn="l" defTabSz="457200" rtl="0" fontAlgn="base">
              <a:spcBef>
                <a:spcPct val="0"/>
              </a:spcBef>
              <a:spcAft>
                <a:spcPct val="0"/>
              </a:spcAft>
              <a:defRPr sz="1000" kern="1200">
                <a:solidFill>
                  <a:srgbClr val="898989"/>
                </a:solidFill>
                <a:latin typeface="Century Gothic"/>
                <a:ea typeface="ＭＳ Ｐゴシック" charset="0"/>
                <a:cs typeface="Century Gothic"/>
              </a:defRPr>
            </a:lvl1pPr>
            <a:lvl2pPr marL="457200" lvl="1"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lvl="2"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lvl="3"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lvl="4"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lvl="5" algn="l" defTabSz="457200" rtl="0" eaLnBrk="1" latinLnBrk="0" hangingPunct="1">
              <a:defRPr kern="1200">
                <a:solidFill>
                  <a:schemeClr val="tx1"/>
                </a:solidFill>
                <a:latin typeface="Arial" charset="0"/>
                <a:ea typeface="ＭＳ Ｐゴシック" charset="0"/>
                <a:cs typeface="ＭＳ Ｐゴシック" charset="0"/>
              </a:defRPr>
            </a:lvl6pPr>
            <a:lvl7pPr marL="2743200" lvl="6" algn="l" defTabSz="457200" rtl="0" eaLnBrk="1" latinLnBrk="0" hangingPunct="1">
              <a:defRPr kern="1200">
                <a:solidFill>
                  <a:schemeClr val="tx1"/>
                </a:solidFill>
                <a:latin typeface="Arial" charset="0"/>
                <a:ea typeface="ＭＳ Ｐゴシック" charset="0"/>
                <a:cs typeface="ＭＳ Ｐゴシック" charset="0"/>
              </a:defRPr>
            </a:lvl7pPr>
            <a:lvl8pPr marL="3200400" lvl="7" algn="l" defTabSz="457200" rtl="0" eaLnBrk="1" latinLnBrk="0" hangingPunct="1">
              <a:defRPr kern="1200">
                <a:solidFill>
                  <a:schemeClr val="tx1"/>
                </a:solidFill>
                <a:latin typeface="Arial" charset="0"/>
                <a:ea typeface="ＭＳ Ｐゴシック" charset="0"/>
                <a:cs typeface="ＭＳ Ｐゴシック" charset="0"/>
              </a:defRPr>
            </a:lvl8pPr>
            <a:lvl9pPr marL="3657600" lvl="8"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sz="1000" dirty="0" smtClean="0"/>
              <a:t>1706-0101/ </a:t>
            </a:r>
            <a:fld id="{EC2BB81A-096A-1E4D-A499-CA9613F138B5}" type="slidenum">
              <a:rPr lang="en-US" sz="1000" smtClean="0"/>
              <a:pPr/>
              <a:t>‹#›</a:t>
            </a:fld>
            <a:endParaRPr lang="en-US" sz="1000" dirty="0"/>
          </a:p>
        </p:txBody>
      </p:sp>
    </p:spTree>
    <p:extLst>
      <p:ext uri="{BB962C8B-B14F-4D97-AF65-F5344CB8AC3E}">
        <p14:creationId xmlns:p14="http://schemas.microsoft.com/office/powerpoint/2010/main" val="1857207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sp>
        <p:nvSpPr>
          <p:cNvPr id="2" name="Title 1"/>
          <p:cNvSpPr>
            <a:spLocks noGrp="1"/>
          </p:cNvSpPr>
          <p:nvPr>
            <p:ph type="title"/>
          </p:nvPr>
        </p:nvSpPr>
        <p:spPr>
          <a:xfrm>
            <a:off x="335280" y="113348"/>
            <a:ext cx="9387840" cy="863600"/>
          </a:xfrm>
          <a:prstGeom prst="rect">
            <a:avLst/>
          </a:prstGeom>
        </p:spPr>
        <p:txBody>
          <a:bodyPr/>
          <a:lstStyle>
            <a:lvl1pPr>
              <a:defRPr sz="2900"/>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335283" y="1209040"/>
            <a:ext cx="9471660" cy="5527040"/>
          </a:xfrm>
          <a:prstGeom prst="rect">
            <a:avLst/>
          </a:prstGeom>
        </p:spPr>
        <p:txBody>
          <a:bodyPr/>
          <a:lstStyle>
            <a:lvl1pPr>
              <a:spcBef>
                <a:spcPts val="1114"/>
              </a:spcBef>
              <a:defRPr/>
            </a:lvl1pPr>
            <a:lvl2pPr>
              <a:spcBef>
                <a:spcPts val="1003"/>
              </a:spcBef>
              <a:defRPr/>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917828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PowerPoint_Template_page_2012.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0"/>
            <a:ext cx="10058400" cy="108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73" tIns="49585" rIns="99173" bIns="49585" numCol="1" anchor="ctr" anchorCtr="0" compatLnSpc="1">
            <a:prstTxWarp prst="textNoShape">
              <a:avLst/>
            </a:prstTxWarp>
          </a:bodyPr>
          <a:lstStyle/>
          <a:p>
            <a:pPr lvl="0"/>
            <a:r>
              <a:rPr lang="en-US" altLang="ko-KR" dirty="0" smtClean="0"/>
              <a:t>Click to edit Master title style</a:t>
            </a:r>
          </a:p>
        </p:txBody>
      </p:sp>
      <p:sp>
        <p:nvSpPr>
          <p:cNvPr id="1028" name="Rectangle 3"/>
          <p:cNvSpPr>
            <a:spLocks noGrp="1" noChangeArrowheads="1"/>
          </p:cNvSpPr>
          <p:nvPr>
            <p:ph type="body" idx="1"/>
          </p:nvPr>
        </p:nvSpPr>
        <p:spPr bwMode="auto">
          <a:xfrm>
            <a:off x="670560" y="1813560"/>
            <a:ext cx="86334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73" tIns="49585" rIns="99173" bIns="49585" numCol="1" anchor="t" anchorCtr="0" compatLnSpc="1">
            <a:prstTxWarp prst="textNoShape">
              <a:avLst/>
            </a:prstTxWarp>
          </a:bodyPr>
          <a:lstStyle/>
          <a:p>
            <a:pPr lvl="0"/>
            <a:r>
              <a:rPr lang="en-US" altLang="ko-KR" dirty="0" smtClean="0"/>
              <a:t>Click to edit Master text styles</a:t>
            </a:r>
          </a:p>
          <a:p>
            <a:pPr lvl="1"/>
            <a:r>
              <a:rPr lang="en-US" altLang="ko-KR" dirty="0" smtClean="0"/>
              <a:t>Second level</a:t>
            </a:r>
          </a:p>
          <a:p>
            <a:pPr lvl="2"/>
            <a:r>
              <a:rPr lang="en-US" altLang="ko-KR" dirty="0" smtClean="0"/>
              <a:t>Third level</a:t>
            </a:r>
          </a:p>
        </p:txBody>
      </p:sp>
      <p:sp>
        <p:nvSpPr>
          <p:cNvPr id="1030" name="Rectangle 6"/>
          <p:cNvSpPr txBox="1">
            <a:spLocks noChangeArrowheads="1"/>
          </p:cNvSpPr>
          <p:nvPr/>
        </p:nvSpPr>
        <p:spPr bwMode="auto">
          <a:xfrm>
            <a:off x="0" y="7363188"/>
            <a:ext cx="1521178" cy="345440"/>
          </a:xfrm>
          <a:prstGeom prst="rect">
            <a:avLst/>
          </a:prstGeom>
          <a:noFill/>
          <a:ln>
            <a:noFill/>
          </a:ln>
          <a:extLst/>
        </p:spPr>
        <p:txBody>
          <a:bodyPr lIns="99067" tIns="49534" rIns="99067" bIns="49534"/>
          <a:lstStyle>
            <a:lvl1pPr eaLnBrk="0" hangingPunct="0">
              <a:defRPr sz="1400" b="1">
                <a:solidFill>
                  <a:schemeClr val="tx1"/>
                </a:solidFill>
                <a:latin typeface="Century Gothic" pitchFamily="34" charset="0"/>
                <a:ea typeface="MS PGothic" pitchFamily="34" charset="-128"/>
              </a:defRPr>
            </a:lvl1pPr>
            <a:lvl2pPr marL="742950" indent="-285750" eaLnBrk="0" hangingPunct="0">
              <a:defRPr sz="1400" b="1">
                <a:solidFill>
                  <a:schemeClr val="tx1"/>
                </a:solidFill>
                <a:latin typeface="Century Gothic" pitchFamily="34" charset="0"/>
                <a:ea typeface="MS PGothic" pitchFamily="34" charset="-128"/>
              </a:defRPr>
            </a:lvl2pPr>
            <a:lvl3pPr marL="1143000" indent="-228600" eaLnBrk="0" hangingPunct="0">
              <a:defRPr sz="1400" b="1">
                <a:solidFill>
                  <a:schemeClr val="tx1"/>
                </a:solidFill>
                <a:latin typeface="Century Gothic" pitchFamily="34" charset="0"/>
                <a:ea typeface="MS PGothic" pitchFamily="34" charset="-128"/>
              </a:defRPr>
            </a:lvl3pPr>
            <a:lvl4pPr marL="1600200" indent="-228600" eaLnBrk="0" hangingPunct="0">
              <a:defRPr sz="1400" b="1">
                <a:solidFill>
                  <a:schemeClr val="tx1"/>
                </a:solidFill>
                <a:latin typeface="Century Gothic" pitchFamily="34" charset="0"/>
                <a:ea typeface="MS PGothic" pitchFamily="34" charset="-128"/>
              </a:defRPr>
            </a:lvl4pPr>
            <a:lvl5pPr marL="2057400" indent="-228600" eaLnBrk="0" hangingPunct="0">
              <a:defRPr sz="1400" b="1">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Century Gothic" pitchFamily="34" charset="0"/>
                <a:ea typeface="MS PGothic" pitchFamily="34" charset="-128"/>
              </a:defRPr>
            </a:lvl9pPr>
          </a:lstStyle>
          <a:p>
            <a:pPr algn="l" eaLnBrk="1" hangingPunct="1">
              <a:defRPr/>
            </a:pPr>
            <a:r>
              <a:rPr lang="en-US" altLang="ko-KR" sz="1200" b="1" dirty="0" smtClean="0">
                <a:solidFill>
                  <a:srgbClr val="FFFFFF"/>
                </a:solidFill>
                <a:ea typeface="Gulim" pitchFamily="34" charset="-127"/>
              </a:rPr>
              <a:t>    </a:t>
            </a:r>
            <a:fld id="{781E29AE-1A6C-45D8-9BFC-D7C821985D71}" type="slidenum">
              <a:rPr lang="ko-KR" altLang="en-US" sz="1200" b="1" smtClean="0">
                <a:solidFill>
                  <a:srgbClr val="FFFFFF"/>
                </a:solidFill>
                <a:ea typeface="Gulim" pitchFamily="34" charset="-127"/>
              </a:rPr>
              <a:pPr algn="l" eaLnBrk="1" hangingPunct="1">
                <a:defRPr/>
              </a:pPr>
              <a:t>‹#›</a:t>
            </a:fld>
            <a:endParaRPr lang="en-US" altLang="ko-KR" sz="1200" b="1" dirty="0" smtClean="0">
              <a:solidFill>
                <a:srgbClr val="FFFFFF"/>
              </a:solidFill>
              <a:latin typeface="Times" pitchFamily="18" charset="0"/>
              <a:ea typeface="Gulim" pitchFamily="34" charset="-127"/>
            </a:endParaRPr>
          </a:p>
        </p:txBody>
      </p:sp>
      <p:pic>
        <p:nvPicPr>
          <p:cNvPr id="2" name="Picture 9" descr="GA_logo_white.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8001321" y="7340345"/>
            <a:ext cx="1756728" cy="32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userDrawn="1"/>
        </p:nvSpPr>
        <p:spPr bwMode="auto">
          <a:xfrm>
            <a:off x="3033042" y="7392915"/>
            <a:ext cx="3695065" cy="24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162" tIns="49580" rIns="99162" bIns="49580">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fontAlgn="auto">
              <a:spcBef>
                <a:spcPts val="0"/>
              </a:spcBef>
              <a:spcAft>
                <a:spcPts val="0"/>
              </a:spcAft>
              <a:defRPr/>
            </a:pPr>
            <a:r>
              <a:rPr lang="en-US" sz="900" b="1" dirty="0" smtClean="0">
                <a:solidFill>
                  <a:srgbClr val="FFFFFF"/>
                </a:solidFill>
                <a:latin typeface="Century Gothic" charset="0"/>
                <a:cs typeface="Century Gothic" charset="0"/>
              </a:rPr>
              <a:t>T.</a:t>
            </a:r>
            <a:r>
              <a:rPr lang="en-US" sz="900" b="1" baseline="0" dirty="0" smtClean="0">
                <a:solidFill>
                  <a:srgbClr val="FFFFFF"/>
                </a:solidFill>
                <a:latin typeface="Century Gothic" charset="0"/>
                <a:cs typeface="Century Gothic" charset="0"/>
              </a:rPr>
              <a:t> S. Taylor</a:t>
            </a:r>
            <a:r>
              <a:rPr lang="en-US" sz="900" b="1" dirty="0" smtClean="0">
                <a:solidFill>
                  <a:srgbClr val="FFFFFF"/>
                </a:solidFill>
                <a:latin typeface="Century Gothic" charset="0"/>
                <a:cs typeface="Century Gothic" charset="0"/>
              </a:rPr>
              <a:t>/NAS</a:t>
            </a:r>
            <a:r>
              <a:rPr lang="en-US" sz="900" b="1" baseline="0" dirty="0" smtClean="0">
                <a:solidFill>
                  <a:srgbClr val="FFFFFF"/>
                </a:solidFill>
                <a:latin typeface="Century Gothic" charset="0"/>
                <a:cs typeface="Century Gothic" charset="0"/>
              </a:rPr>
              <a:t> Committee/Aug 29, 2017</a:t>
            </a:r>
            <a:endParaRPr lang="en-US" sz="900" b="1" dirty="0" smtClean="0">
              <a:solidFill>
                <a:srgbClr val="FFFFFF"/>
              </a:solidFill>
              <a:latin typeface="Century Gothic" charset="0"/>
              <a:cs typeface="Century Gothic" charset="0"/>
            </a:endParaRPr>
          </a:p>
        </p:txBody>
      </p:sp>
    </p:spTree>
  </p:cSld>
  <p:clrMap bg1="lt1" tx1="dk1" bg2="lt2" tx2="dk2" accent1="accent1" accent2="accent2" accent3="accent3" accent4="accent4" accent5="accent5" accent6="accent6" hlink="hlink" folHlink="folHlink"/>
  <p:sldLayoutIdLst>
    <p:sldLayoutId id="2147485489" r:id="rId1"/>
    <p:sldLayoutId id="2147485490" r:id="rId2"/>
    <p:sldLayoutId id="2147485492" r:id="rId3"/>
    <p:sldLayoutId id="2147485493" r:id="rId4"/>
    <p:sldLayoutId id="2147485494" r:id="rId5"/>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2800" b="1">
          <a:solidFill>
            <a:srgbClr val="FFFFFF"/>
          </a:solidFill>
          <a:latin typeface="Century Gothic"/>
          <a:ea typeface="MS PGothic" pitchFamily="34" charset="-128"/>
          <a:cs typeface="Century Gothic"/>
        </a:defRPr>
      </a:lvl1pPr>
      <a:lvl2pPr algn="ctr" rtl="0" eaLnBrk="0" fontAlgn="base" hangingPunct="0">
        <a:spcBef>
          <a:spcPct val="0"/>
        </a:spcBef>
        <a:spcAft>
          <a:spcPct val="0"/>
        </a:spcAft>
        <a:defRPr sz="2800" b="1">
          <a:solidFill>
            <a:schemeClr val="bg1"/>
          </a:solidFill>
          <a:latin typeface="Century Gothic" pitchFamily="-105" charset="0"/>
          <a:ea typeface="MS PGothic" pitchFamily="34" charset="-128"/>
          <a:cs typeface="Century Gothic" pitchFamily="34" charset="0"/>
        </a:defRPr>
      </a:lvl2pPr>
      <a:lvl3pPr algn="ctr" rtl="0" eaLnBrk="0" fontAlgn="base" hangingPunct="0">
        <a:spcBef>
          <a:spcPct val="0"/>
        </a:spcBef>
        <a:spcAft>
          <a:spcPct val="0"/>
        </a:spcAft>
        <a:defRPr sz="2800" b="1">
          <a:solidFill>
            <a:schemeClr val="bg1"/>
          </a:solidFill>
          <a:latin typeface="Century Gothic" pitchFamily="-105" charset="0"/>
          <a:ea typeface="MS PGothic" pitchFamily="34" charset="-128"/>
          <a:cs typeface="Century Gothic" pitchFamily="34" charset="0"/>
        </a:defRPr>
      </a:lvl3pPr>
      <a:lvl4pPr algn="ctr" rtl="0" eaLnBrk="0" fontAlgn="base" hangingPunct="0">
        <a:spcBef>
          <a:spcPct val="0"/>
        </a:spcBef>
        <a:spcAft>
          <a:spcPct val="0"/>
        </a:spcAft>
        <a:defRPr sz="2800" b="1">
          <a:solidFill>
            <a:schemeClr val="bg1"/>
          </a:solidFill>
          <a:latin typeface="Century Gothic" pitchFamily="-105" charset="0"/>
          <a:ea typeface="MS PGothic" pitchFamily="34" charset="-128"/>
          <a:cs typeface="Century Gothic" pitchFamily="34" charset="0"/>
        </a:defRPr>
      </a:lvl4pPr>
      <a:lvl5pPr algn="ctr" rtl="0" eaLnBrk="0" fontAlgn="base" hangingPunct="0">
        <a:spcBef>
          <a:spcPct val="0"/>
        </a:spcBef>
        <a:spcAft>
          <a:spcPct val="0"/>
        </a:spcAft>
        <a:defRPr sz="2800" b="1">
          <a:solidFill>
            <a:schemeClr val="bg1"/>
          </a:solidFill>
          <a:latin typeface="Century Gothic" pitchFamily="-105" charset="0"/>
          <a:ea typeface="MS PGothic" pitchFamily="34" charset="-128"/>
          <a:cs typeface="Century Gothic" pitchFamily="34" charset="0"/>
        </a:defRPr>
      </a:lvl5pPr>
      <a:lvl6pPr marL="495860" algn="l" rtl="0" fontAlgn="base">
        <a:spcBef>
          <a:spcPct val="0"/>
        </a:spcBef>
        <a:spcAft>
          <a:spcPct val="0"/>
        </a:spcAft>
        <a:defRPr sz="2800" b="1">
          <a:solidFill>
            <a:schemeClr val="bg1"/>
          </a:solidFill>
          <a:latin typeface="Century Gothic" pitchFamily="34" charset="0"/>
        </a:defRPr>
      </a:lvl6pPr>
      <a:lvl7pPr marL="991716" algn="l" rtl="0" fontAlgn="base">
        <a:spcBef>
          <a:spcPct val="0"/>
        </a:spcBef>
        <a:spcAft>
          <a:spcPct val="0"/>
        </a:spcAft>
        <a:defRPr sz="2800" b="1">
          <a:solidFill>
            <a:schemeClr val="bg1"/>
          </a:solidFill>
          <a:latin typeface="Century Gothic" pitchFamily="34" charset="0"/>
        </a:defRPr>
      </a:lvl7pPr>
      <a:lvl8pPr marL="1487578" algn="l" rtl="0" fontAlgn="base">
        <a:spcBef>
          <a:spcPct val="0"/>
        </a:spcBef>
        <a:spcAft>
          <a:spcPct val="0"/>
        </a:spcAft>
        <a:defRPr sz="2800" b="1">
          <a:solidFill>
            <a:schemeClr val="bg1"/>
          </a:solidFill>
          <a:latin typeface="Century Gothic" pitchFamily="34" charset="0"/>
        </a:defRPr>
      </a:lvl8pPr>
      <a:lvl9pPr marL="1983440" algn="l" rtl="0" fontAlgn="base">
        <a:spcBef>
          <a:spcPct val="0"/>
        </a:spcBef>
        <a:spcAft>
          <a:spcPct val="0"/>
        </a:spcAft>
        <a:defRPr sz="2800" b="1">
          <a:solidFill>
            <a:schemeClr val="bg1"/>
          </a:solidFill>
          <a:latin typeface="Century Gothic" pitchFamily="34" charset="0"/>
        </a:defRPr>
      </a:lvl9pPr>
    </p:titleStyle>
    <p:bodyStyle>
      <a:lvl1pPr marL="371895" indent="-371895"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772" indent="-309910"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146" indent="-318521"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510" indent="-247931"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369" indent="-247931"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230" indent="-247931" algn="l" rtl="0" fontAlgn="base">
        <a:spcBef>
          <a:spcPct val="20000"/>
        </a:spcBef>
        <a:spcAft>
          <a:spcPct val="0"/>
        </a:spcAft>
        <a:buChar char="»"/>
        <a:defRPr sz="2200">
          <a:solidFill>
            <a:schemeClr val="tx1"/>
          </a:solidFill>
          <a:latin typeface="+mn-lt"/>
        </a:defRPr>
      </a:lvl6pPr>
      <a:lvl7pPr marL="3223091" indent="-247931" algn="l" rtl="0" fontAlgn="base">
        <a:spcBef>
          <a:spcPct val="20000"/>
        </a:spcBef>
        <a:spcAft>
          <a:spcPct val="0"/>
        </a:spcAft>
        <a:buChar char="»"/>
        <a:defRPr sz="2200">
          <a:solidFill>
            <a:schemeClr val="tx1"/>
          </a:solidFill>
          <a:latin typeface="+mn-lt"/>
        </a:defRPr>
      </a:lvl7pPr>
      <a:lvl8pPr marL="3718950" indent="-247931" algn="l" rtl="0" fontAlgn="base">
        <a:spcBef>
          <a:spcPct val="20000"/>
        </a:spcBef>
        <a:spcAft>
          <a:spcPct val="0"/>
        </a:spcAft>
        <a:buChar char="»"/>
        <a:defRPr sz="2200">
          <a:solidFill>
            <a:schemeClr val="tx1"/>
          </a:solidFill>
          <a:latin typeface="+mn-lt"/>
        </a:defRPr>
      </a:lvl8pPr>
      <a:lvl9pPr marL="4214809" indent="-247931" algn="l" rtl="0" fontAlgn="base">
        <a:spcBef>
          <a:spcPct val="20000"/>
        </a:spcBef>
        <a:spcAft>
          <a:spcPct val="0"/>
        </a:spcAft>
        <a:buChar char="»"/>
        <a:defRPr sz="2200">
          <a:solidFill>
            <a:schemeClr val="tx1"/>
          </a:solidFill>
          <a:latin typeface="+mn-lt"/>
        </a:defRPr>
      </a:lvl9pPr>
    </p:bodyStyle>
    <p:otherStyle>
      <a:defPPr>
        <a:defRPr lang="en-US"/>
      </a:defPPr>
      <a:lvl1pPr marL="0" algn="l" defTabSz="991716" rtl="0" eaLnBrk="1" latinLnBrk="0" hangingPunct="1">
        <a:defRPr sz="2000" kern="1200">
          <a:solidFill>
            <a:schemeClr val="tx1"/>
          </a:solidFill>
          <a:latin typeface="+mn-lt"/>
          <a:ea typeface="+mn-ea"/>
          <a:cs typeface="+mn-cs"/>
        </a:defRPr>
      </a:lvl1pPr>
      <a:lvl2pPr marL="495860" algn="l" defTabSz="991716" rtl="0" eaLnBrk="1" latinLnBrk="0" hangingPunct="1">
        <a:defRPr sz="2000" kern="1200">
          <a:solidFill>
            <a:schemeClr val="tx1"/>
          </a:solidFill>
          <a:latin typeface="+mn-lt"/>
          <a:ea typeface="+mn-ea"/>
          <a:cs typeface="+mn-cs"/>
        </a:defRPr>
      </a:lvl2pPr>
      <a:lvl3pPr marL="991716" algn="l" defTabSz="991716" rtl="0" eaLnBrk="1" latinLnBrk="0" hangingPunct="1">
        <a:defRPr sz="2000" kern="1200">
          <a:solidFill>
            <a:schemeClr val="tx1"/>
          </a:solidFill>
          <a:latin typeface="+mn-lt"/>
          <a:ea typeface="+mn-ea"/>
          <a:cs typeface="+mn-cs"/>
        </a:defRPr>
      </a:lvl3pPr>
      <a:lvl4pPr marL="1487578" algn="l" defTabSz="991716" rtl="0" eaLnBrk="1" latinLnBrk="0" hangingPunct="1">
        <a:defRPr sz="2000" kern="1200">
          <a:solidFill>
            <a:schemeClr val="tx1"/>
          </a:solidFill>
          <a:latin typeface="+mn-lt"/>
          <a:ea typeface="+mn-ea"/>
          <a:cs typeface="+mn-cs"/>
        </a:defRPr>
      </a:lvl4pPr>
      <a:lvl5pPr marL="1983440" algn="l" defTabSz="991716" rtl="0" eaLnBrk="1" latinLnBrk="0" hangingPunct="1">
        <a:defRPr sz="2000" kern="1200">
          <a:solidFill>
            <a:schemeClr val="tx1"/>
          </a:solidFill>
          <a:latin typeface="+mn-lt"/>
          <a:ea typeface="+mn-ea"/>
          <a:cs typeface="+mn-cs"/>
        </a:defRPr>
      </a:lvl5pPr>
      <a:lvl6pPr marL="2479301" algn="l" defTabSz="991716" rtl="0" eaLnBrk="1" latinLnBrk="0" hangingPunct="1">
        <a:defRPr sz="2000" kern="1200">
          <a:solidFill>
            <a:schemeClr val="tx1"/>
          </a:solidFill>
          <a:latin typeface="+mn-lt"/>
          <a:ea typeface="+mn-ea"/>
          <a:cs typeface="+mn-cs"/>
        </a:defRPr>
      </a:lvl6pPr>
      <a:lvl7pPr marL="2975159" algn="l" defTabSz="991716" rtl="0" eaLnBrk="1" latinLnBrk="0" hangingPunct="1">
        <a:defRPr sz="2000" kern="1200">
          <a:solidFill>
            <a:schemeClr val="tx1"/>
          </a:solidFill>
          <a:latin typeface="+mn-lt"/>
          <a:ea typeface="+mn-ea"/>
          <a:cs typeface="+mn-cs"/>
        </a:defRPr>
      </a:lvl7pPr>
      <a:lvl8pPr marL="3471018" algn="l" defTabSz="991716" rtl="0" eaLnBrk="1" latinLnBrk="0" hangingPunct="1">
        <a:defRPr sz="2000" kern="1200">
          <a:solidFill>
            <a:schemeClr val="tx1"/>
          </a:solidFill>
          <a:latin typeface="+mn-lt"/>
          <a:ea typeface="+mn-ea"/>
          <a:cs typeface="+mn-cs"/>
        </a:defRPr>
      </a:lvl8pPr>
      <a:lvl9pPr marL="3966880" algn="l" defTabSz="991716"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emf"/><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9.png"/><Relationship Id="rId7" Type="http://schemas.openxmlformats.org/officeDocument/2006/relationships/image" Target="../media/image10.jpeg"/><Relationship Id="rId8" Type="http://schemas.microsoft.com/office/2007/relationships/hdphoto" Target="../media/hdphoto2.wdp"/><Relationship Id="rId9"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1" Type="http://schemas.openxmlformats.org/officeDocument/2006/relationships/image" Target="../media/image54.tiff"/><Relationship Id="rId12" Type="http://schemas.openxmlformats.org/officeDocument/2006/relationships/image" Target="../media/image55.tiff"/><Relationship Id="rId13" Type="http://schemas.openxmlformats.org/officeDocument/2006/relationships/image" Target="../media/image56.jpeg"/><Relationship Id="rId14" Type="http://schemas.openxmlformats.org/officeDocument/2006/relationships/image" Target="../media/image57.png"/><Relationship Id="rId15" Type="http://schemas.microsoft.com/office/2007/relationships/hdphoto" Target="../media/hdphoto7.wdp"/><Relationship Id="rId16" Type="http://schemas.openxmlformats.org/officeDocument/2006/relationships/image" Target="../media/image58.png"/><Relationship Id="rId17" Type="http://schemas.openxmlformats.org/officeDocument/2006/relationships/image" Target="../media/image59.jpeg"/><Relationship Id="rId18" Type="http://schemas.microsoft.com/office/2007/relationships/hdphoto" Target="../media/hdphoto8.wdp"/><Relationship Id="rId19" Type="http://schemas.openxmlformats.org/officeDocument/2006/relationships/image" Target="../media/image60.jpe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4.jpeg"/><Relationship Id="rId4" Type="http://schemas.microsoft.com/office/2007/relationships/hdphoto" Target="../media/hdphoto3.wdp"/><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microsoft.com/office/2007/relationships/hdphoto" Target="../media/hdphoto6.wdp"/><Relationship Id="rId9" Type="http://schemas.openxmlformats.org/officeDocument/2006/relationships/image" Target="../media/image52.png"/><Relationship Id="rId10" Type="http://schemas.openxmlformats.org/officeDocument/2006/relationships/image" Target="../media/image53.tiff"/></Relationships>
</file>

<file path=ppt/slides/_rels/slide25.xml.rels><?xml version="1.0" encoding="UTF-8" standalone="yes"?>
<Relationships xmlns="http://schemas.openxmlformats.org/package/2006/relationships"><Relationship Id="rId11" Type="http://schemas.openxmlformats.org/officeDocument/2006/relationships/image" Target="../media/image54.tiff"/><Relationship Id="rId12" Type="http://schemas.openxmlformats.org/officeDocument/2006/relationships/image" Target="../media/image55.tiff"/><Relationship Id="rId13" Type="http://schemas.openxmlformats.org/officeDocument/2006/relationships/image" Target="../media/image56.jpeg"/><Relationship Id="rId14" Type="http://schemas.openxmlformats.org/officeDocument/2006/relationships/image" Target="../media/image57.png"/><Relationship Id="rId15" Type="http://schemas.microsoft.com/office/2007/relationships/hdphoto" Target="../media/hdphoto7.wdp"/><Relationship Id="rId16" Type="http://schemas.openxmlformats.org/officeDocument/2006/relationships/image" Target="../media/image58.png"/><Relationship Id="rId17" Type="http://schemas.openxmlformats.org/officeDocument/2006/relationships/image" Target="../media/image59.jpeg"/><Relationship Id="rId18" Type="http://schemas.microsoft.com/office/2007/relationships/hdphoto" Target="../media/hdphoto9.wdp"/><Relationship Id="rId19" Type="http://schemas.openxmlformats.org/officeDocument/2006/relationships/image" Target="../media/image60.jpeg"/><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 Id="rId4" Type="http://schemas.microsoft.com/office/2007/relationships/hdphoto" Target="../media/hdphoto3.wdp"/><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microsoft.com/office/2007/relationships/hdphoto" Target="../media/hdphoto6.wdp"/><Relationship Id="rId9" Type="http://schemas.openxmlformats.org/officeDocument/2006/relationships/image" Target="../media/image52.png"/><Relationship Id="rId10" Type="http://schemas.openxmlformats.org/officeDocument/2006/relationships/image" Target="../media/image5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4" Type="http://schemas.microsoft.com/office/2007/relationships/hdphoto" Target="../media/hdphoto10.wdp"/><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5" Type="http://schemas.openxmlformats.org/officeDocument/2006/relationships/image" Target="../media/image69.jp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2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image" Target="../media/image19.tiff"/><Relationship Id="rId12" Type="http://schemas.openxmlformats.org/officeDocument/2006/relationships/image" Target="../media/image20.tiff"/><Relationship Id="rId13" Type="http://schemas.openxmlformats.org/officeDocument/2006/relationships/image" Target="../media/image21.tiff"/><Relationship Id="rId14" Type="http://schemas.openxmlformats.org/officeDocument/2006/relationships/image" Target="../media/image22.jpeg"/><Relationship Id="rId15" Type="http://schemas.openxmlformats.org/officeDocument/2006/relationships/image" Target="../media/image23.png"/><Relationship Id="rId16" Type="http://schemas.microsoft.com/office/2007/relationships/hdphoto" Target="../media/hdphoto5.wdp"/><Relationship Id="rId17" Type="http://schemas.openxmlformats.org/officeDocument/2006/relationships/image" Target="../media/image24.png"/><Relationship Id="rId18"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microsoft.com/office/2007/relationships/hdphoto" Target="../media/hdphoto3.wdp"/><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microsoft.com/office/2007/relationships/hdphoto" Target="../media/hdphoto4.wdp"/><Relationship Id="rId10"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267381"/>
            <a:ext cx="10058400" cy="654136"/>
          </a:xfrm>
          <a:prstGeom prst="rect">
            <a:avLst/>
          </a:prstGeom>
          <a:noFill/>
          <a:ln>
            <a:noFill/>
          </a:ln>
          <a:effectLst/>
          <a:extLst/>
        </p:spPr>
        <p:txBody>
          <a:bodyPr lIns="99173" tIns="49585" rIns="99173" bIns="49585">
            <a:spAutoFit/>
          </a:bodyPr>
          <a:lstStyle/>
          <a:p>
            <a:pPr algn="ctr" fontAlgn="auto">
              <a:spcBef>
                <a:spcPct val="50000"/>
              </a:spcBef>
              <a:spcAft>
                <a:spcPts val="0"/>
              </a:spcAft>
              <a:defRPr/>
            </a:pPr>
            <a:r>
              <a:rPr lang="en-US" sz="3500" dirty="0">
                <a:solidFill>
                  <a:schemeClr val="bg1"/>
                </a:solidFill>
                <a:latin typeface="Century Gothic" charset="0"/>
                <a:ea typeface="+mn-ea"/>
                <a:cs typeface="+mn-cs"/>
              </a:rPr>
              <a:t>Perspective on Fusion </a:t>
            </a:r>
            <a:r>
              <a:rPr lang="en-US" sz="3600" dirty="0">
                <a:solidFill>
                  <a:schemeClr val="bg1"/>
                </a:solidFill>
                <a:latin typeface="Century Gothic" charset="0"/>
                <a:ea typeface="+mn-ea"/>
                <a:cs typeface="+mn-cs"/>
              </a:rPr>
              <a:t>Energy</a:t>
            </a:r>
            <a:r>
              <a:rPr lang="en-US" sz="3500" dirty="0">
                <a:solidFill>
                  <a:schemeClr val="bg1"/>
                </a:solidFill>
                <a:latin typeface="Century Gothic" charset="0"/>
                <a:ea typeface="+mn-ea"/>
                <a:cs typeface="+mn-cs"/>
              </a:rPr>
              <a:t> Strategy</a:t>
            </a:r>
          </a:p>
        </p:txBody>
      </p:sp>
      <p:pic>
        <p:nvPicPr>
          <p:cNvPr id="4" name="Picture 3" descr="fusion p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346" y="1452880"/>
            <a:ext cx="10042754" cy="5858934"/>
          </a:xfrm>
          <a:prstGeom prst="rect">
            <a:avLst/>
          </a:prstGeom>
        </p:spPr>
      </p:pic>
      <p:sp>
        <p:nvSpPr>
          <p:cNvPr id="34" name="Text Box 10"/>
          <p:cNvSpPr txBox="1">
            <a:spLocks noChangeArrowheads="1"/>
          </p:cNvSpPr>
          <p:nvPr/>
        </p:nvSpPr>
        <p:spPr bwMode="auto">
          <a:xfrm>
            <a:off x="379593" y="1114275"/>
            <a:ext cx="4967107" cy="590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9173" tIns="49585" rIns="99173" bIns="49585">
            <a:spAutoFit/>
          </a:bodyPr>
          <a:lstStyle/>
          <a:p>
            <a:pPr fontAlgn="auto">
              <a:spcBef>
                <a:spcPts val="0"/>
              </a:spcBef>
              <a:spcAft>
                <a:spcPts val="0"/>
              </a:spcAft>
              <a:defRPr/>
            </a:pPr>
            <a:r>
              <a:rPr lang="en-US" sz="1700" dirty="0">
                <a:solidFill>
                  <a:schemeClr val="bg1"/>
                </a:solidFill>
                <a:ea typeface="+mn-ea"/>
                <a:cs typeface="+mn-cs"/>
              </a:rPr>
              <a:t>By</a:t>
            </a:r>
          </a:p>
          <a:p>
            <a:pPr fontAlgn="auto">
              <a:spcBef>
                <a:spcPts val="0"/>
              </a:spcBef>
              <a:spcAft>
                <a:spcPts val="0"/>
              </a:spcAft>
              <a:defRPr/>
            </a:pPr>
            <a:r>
              <a:rPr lang="en-US" sz="2600" dirty="0">
                <a:solidFill>
                  <a:schemeClr val="bg1"/>
                </a:solidFill>
                <a:ea typeface="+mn-ea"/>
                <a:cs typeface="+mn-cs"/>
              </a:rPr>
              <a:t>Tony S. </a:t>
            </a:r>
            <a:r>
              <a:rPr lang="en-US" sz="2600" dirty="0" smtClean="0">
                <a:solidFill>
                  <a:schemeClr val="bg1"/>
                </a:solidFill>
                <a:ea typeface="+mn-ea"/>
                <a:cs typeface="+mn-cs"/>
              </a:rPr>
              <a:t>Taylor</a:t>
            </a:r>
          </a:p>
          <a:p>
            <a:pPr fontAlgn="auto">
              <a:spcBef>
                <a:spcPts val="0"/>
              </a:spcBef>
              <a:spcAft>
                <a:spcPts val="0"/>
              </a:spcAft>
              <a:defRPr/>
            </a:pPr>
            <a:endParaRPr lang="en-US" sz="1800" dirty="0">
              <a:solidFill>
                <a:schemeClr val="bg1"/>
              </a:solidFill>
              <a:ea typeface="+mn-ea"/>
              <a:cs typeface="+mn-cs"/>
            </a:endParaRPr>
          </a:p>
          <a:p>
            <a:pPr fontAlgn="auto">
              <a:spcBef>
                <a:spcPts val="0"/>
              </a:spcBef>
              <a:spcAft>
                <a:spcPts val="0"/>
              </a:spcAft>
              <a:defRPr/>
            </a:pPr>
            <a:r>
              <a:rPr lang="en-US" sz="2000" dirty="0" smtClean="0">
                <a:solidFill>
                  <a:schemeClr val="bg1"/>
                </a:solidFill>
                <a:ea typeface="+mn-ea"/>
                <a:cs typeface="+mn-cs"/>
              </a:rPr>
              <a:t>With</a:t>
            </a:r>
          </a:p>
          <a:p>
            <a:pPr fontAlgn="auto">
              <a:spcBef>
                <a:spcPts val="0"/>
              </a:spcBef>
              <a:spcAft>
                <a:spcPts val="0"/>
              </a:spcAft>
              <a:defRPr/>
            </a:pPr>
            <a:r>
              <a:rPr lang="en-US" sz="2000" dirty="0" smtClean="0">
                <a:solidFill>
                  <a:schemeClr val="bg1"/>
                </a:solidFill>
                <a:ea typeface="+mn-ea"/>
                <a:cs typeface="+mn-cs"/>
              </a:rPr>
              <a:t>M. Wade</a:t>
            </a:r>
          </a:p>
          <a:p>
            <a:pPr fontAlgn="auto">
              <a:spcBef>
                <a:spcPts val="0"/>
              </a:spcBef>
              <a:spcAft>
                <a:spcPts val="0"/>
              </a:spcAft>
              <a:defRPr/>
            </a:pPr>
            <a:r>
              <a:rPr lang="en-US" sz="2000" dirty="0" smtClean="0">
                <a:solidFill>
                  <a:schemeClr val="bg1"/>
                </a:solidFill>
                <a:ea typeface="+mn-ea"/>
                <a:cs typeface="+mn-cs"/>
              </a:rPr>
              <a:t>W. Solomon </a:t>
            </a:r>
          </a:p>
          <a:p>
            <a:pPr fontAlgn="auto">
              <a:spcBef>
                <a:spcPts val="0"/>
              </a:spcBef>
              <a:spcAft>
                <a:spcPts val="0"/>
              </a:spcAft>
              <a:defRPr/>
            </a:pPr>
            <a:endParaRPr lang="en-US" sz="2200" dirty="0">
              <a:solidFill>
                <a:schemeClr val="bg1"/>
              </a:solidFill>
              <a:ea typeface="+mn-ea"/>
              <a:cs typeface="+mn-cs"/>
            </a:endParaRPr>
          </a:p>
          <a:p>
            <a:pPr fontAlgn="auto">
              <a:spcBef>
                <a:spcPts val="0"/>
              </a:spcBef>
              <a:spcAft>
                <a:spcPts val="0"/>
              </a:spcAft>
              <a:defRPr/>
            </a:pPr>
            <a:endParaRPr lang="en-US" sz="2200" dirty="0" smtClean="0">
              <a:solidFill>
                <a:schemeClr val="bg1"/>
              </a:solidFill>
              <a:ea typeface="+mn-ea"/>
              <a:cs typeface="+mn-cs"/>
            </a:endParaRPr>
          </a:p>
          <a:p>
            <a:pPr fontAlgn="auto">
              <a:spcBef>
                <a:spcPts val="0"/>
              </a:spcBef>
              <a:spcAft>
                <a:spcPts val="0"/>
              </a:spcAft>
              <a:defRPr/>
            </a:pPr>
            <a:endParaRPr lang="en-US" sz="2200" dirty="0">
              <a:solidFill>
                <a:schemeClr val="bg1"/>
              </a:solidFill>
              <a:ea typeface="+mn-ea"/>
              <a:cs typeface="+mn-cs"/>
            </a:endParaRPr>
          </a:p>
          <a:p>
            <a:r>
              <a:rPr lang="en-US" sz="2000" dirty="0">
                <a:solidFill>
                  <a:schemeClr val="bg1"/>
                </a:solidFill>
              </a:rPr>
              <a:t>Presented at  </a:t>
            </a:r>
          </a:p>
          <a:p>
            <a:r>
              <a:rPr lang="en-US" sz="2600" dirty="0">
                <a:solidFill>
                  <a:schemeClr val="bg1"/>
                </a:solidFill>
              </a:rPr>
              <a:t>NAS Committee for a</a:t>
            </a:r>
          </a:p>
          <a:p>
            <a:r>
              <a:rPr lang="en-US" sz="2600" dirty="0">
                <a:solidFill>
                  <a:schemeClr val="bg1"/>
                </a:solidFill>
              </a:rPr>
              <a:t>Strategic Plan for U.S. </a:t>
            </a:r>
          </a:p>
          <a:p>
            <a:r>
              <a:rPr lang="en-US" sz="2600" dirty="0">
                <a:solidFill>
                  <a:schemeClr val="bg1"/>
                </a:solidFill>
                <a:ea typeface="+mn-ea"/>
                <a:cs typeface="+mn-cs"/>
              </a:rPr>
              <a:t>Burning Plasma Research</a:t>
            </a:r>
          </a:p>
          <a:p>
            <a:endParaRPr lang="en-US" sz="2600" dirty="0">
              <a:solidFill>
                <a:schemeClr val="bg1"/>
              </a:solidFill>
              <a:ea typeface="+mn-ea"/>
              <a:cs typeface="+mn-cs"/>
            </a:endParaRPr>
          </a:p>
          <a:p>
            <a:endParaRPr lang="en-US" sz="2200" dirty="0">
              <a:solidFill>
                <a:schemeClr val="bg1"/>
              </a:solidFill>
              <a:ea typeface="+mn-ea"/>
              <a:cs typeface="+mn-cs"/>
            </a:endParaRPr>
          </a:p>
          <a:p>
            <a:pPr fontAlgn="auto">
              <a:spcBef>
                <a:spcPts val="0"/>
              </a:spcBef>
              <a:spcAft>
                <a:spcPts val="0"/>
              </a:spcAft>
              <a:defRPr/>
            </a:pPr>
            <a:endParaRPr lang="en-US" sz="2200" dirty="0">
              <a:solidFill>
                <a:schemeClr val="bg1"/>
              </a:solidFill>
              <a:ea typeface="+mn-ea"/>
              <a:cs typeface="+mn-cs"/>
            </a:endParaRPr>
          </a:p>
          <a:p>
            <a:pPr fontAlgn="auto">
              <a:spcBef>
                <a:spcPts val="0"/>
              </a:spcBef>
              <a:spcAft>
                <a:spcPts val="0"/>
              </a:spcAft>
              <a:defRPr/>
            </a:pPr>
            <a:r>
              <a:rPr lang="en-US" sz="2200" dirty="0">
                <a:solidFill>
                  <a:schemeClr val="bg1"/>
                </a:solidFill>
                <a:ea typeface="+mn-ea"/>
                <a:cs typeface="+mn-cs"/>
              </a:rPr>
              <a:t>August 29, 2017</a:t>
            </a:r>
          </a:p>
        </p:txBody>
      </p:sp>
      <p:sp>
        <p:nvSpPr>
          <p:cNvPr id="6" name="TextBox 5"/>
          <p:cNvSpPr txBox="1"/>
          <p:nvPr/>
        </p:nvSpPr>
        <p:spPr>
          <a:xfrm>
            <a:off x="-908048" y="4936919"/>
            <a:ext cx="200283" cy="315582"/>
          </a:xfrm>
          <a:prstGeom prst="rect">
            <a:avLst/>
          </a:prstGeom>
          <a:noFill/>
        </p:spPr>
        <p:txBody>
          <a:bodyPr wrap="none" lIns="99173" tIns="49585" rIns="99173" bIns="49585" rtlCol="0">
            <a:spAutoFit/>
          </a:bodyPr>
          <a:lstStyle/>
          <a:p>
            <a:endParaRPr lang="en-US" dirty="0"/>
          </a:p>
        </p:txBody>
      </p:sp>
    </p:spTree>
    <p:extLst>
      <p:ext uri="{BB962C8B-B14F-4D97-AF65-F5344CB8AC3E}">
        <p14:creationId xmlns:p14="http://schemas.microsoft.com/office/powerpoint/2010/main" val="20786873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Panels Have Affirmed the Importance of Burning Plasmas and Opportunity to Participate in ITER</a:t>
            </a:r>
            <a:endParaRPr lang="en-US" dirty="0"/>
          </a:p>
        </p:txBody>
      </p:sp>
      <p:sp>
        <p:nvSpPr>
          <p:cNvPr id="3" name="Content Placeholder 2"/>
          <p:cNvSpPr>
            <a:spLocks noGrp="1"/>
          </p:cNvSpPr>
          <p:nvPr>
            <p:ph idx="1"/>
          </p:nvPr>
        </p:nvSpPr>
        <p:spPr>
          <a:xfrm>
            <a:off x="183298" y="1177624"/>
            <a:ext cx="6912899" cy="5095240"/>
          </a:xfrm>
        </p:spPr>
        <p:txBody>
          <a:bodyPr/>
          <a:lstStyle/>
          <a:p>
            <a:pPr marL="0" indent="0">
              <a:spcBef>
                <a:spcPts val="800"/>
              </a:spcBef>
              <a:buNone/>
            </a:pPr>
            <a:r>
              <a:rPr lang="en-US" dirty="0" smtClean="0"/>
              <a:t>NRC Burning Plasma Report 2004</a:t>
            </a:r>
          </a:p>
          <a:p>
            <a:pPr>
              <a:spcBef>
                <a:spcPts val="800"/>
              </a:spcBef>
            </a:pPr>
            <a:r>
              <a:rPr lang="en-US" dirty="0" smtClean="0"/>
              <a:t>“</a:t>
            </a:r>
            <a:r>
              <a:rPr lang="en-US" dirty="0"/>
              <a:t>Participation in a burning plasma </a:t>
            </a:r>
            <a:r>
              <a:rPr lang="en-US" dirty="0" smtClean="0"/>
              <a:t>experiment </a:t>
            </a:r>
            <a:r>
              <a:rPr lang="en-US" dirty="0"/>
              <a:t>is a critical missing element in the U.S. fusion science program”</a:t>
            </a:r>
            <a:r>
              <a:rPr lang="en-US" dirty="0" smtClean="0"/>
              <a:t>.</a:t>
            </a:r>
            <a:endParaRPr lang="en-US" dirty="0"/>
          </a:p>
          <a:p>
            <a:pPr>
              <a:spcBef>
                <a:spcPts val="800"/>
              </a:spcBef>
            </a:pPr>
            <a:r>
              <a:rPr lang="en-US" dirty="0" smtClean="0"/>
              <a:t>“The </a:t>
            </a:r>
            <a:r>
              <a:rPr lang="en-US" dirty="0"/>
              <a:t>United States should participate in the International Thermonuclear Experimental Reactor (ITER) </a:t>
            </a:r>
            <a:r>
              <a:rPr lang="en-US" dirty="0" smtClean="0"/>
              <a:t>project”</a:t>
            </a:r>
            <a:endParaRPr lang="en-US" dirty="0"/>
          </a:p>
          <a:p>
            <a:pPr>
              <a:spcBef>
                <a:spcPts val="800"/>
              </a:spcBef>
            </a:pPr>
            <a:r>
              <a:rPr lang="en-US" b="0" dirty="0" smtClean="0"/>
              <a:t>“</a:t>
            </a:r>
            <a:r>
              <a:rPr lang="en-US" b="0" dirty="0"/>
              <a:t>Progress toward the fusion energy goal requires this step” </a:t>
            </a:r>
          </a:p>
          <a:p>
            <a:pPr>
              <a:spcBef>
                <a:spcPts val="800"/>
              </a:spcBef>
            </a:pPr>
            <a:r>
              <a:rPr lang="en-US" dirty="0" smtClean="0"/>
              <a:t>“</a:t>
            </a:r>
            <a:r>
              <a:rPr lang="en-US" b="0" dirty="0"/>
              <a:t>There is now high confidence in the readiness to proceed to the burning plasma </a:t>
            </a:r>
            <a:r>
              <a:rPr lang="en-US" b="0" dirty="0" smtClean="0"/>
              <a:t>step.</a:t>
            </a:r>
            <a:r>
              <a:rPr lang="en-US" dirty="0" smtClean="0"/>
              <a:t>”</a:t>
            </a:r>
            <a:endParaRPr lang="en-US" dirty="0"/>
          </a:p>
          <a:p>
            <a:pPr>
              <a:spcBef>
                <a:spcPts val="800"/>
              </a:spcBef>
            </a:pPr>
            <a:r>
              <a:rPr lang="en-US" b="0" dirty="0" smtClean="0"/>
              <a:t>“</a:t>
            </a:r>
            <a:r>
              <a:rPr lang="en-US" b="0" dirty="0"/>
              <a:t>The tokamak is the only fusion configuration ready for implementing such an </a:t>
            </a:r>
            <a:r>
              <a:rPr lang="en-US" b="0" dirty="0" smtClean="0"/>
              <a:t>experiment.”</a:t>
            </a:r>
          </a:p>
          <a:p>
            <a:pPr marL="0" indent="0">
              <a:spcBef>
                <a:spcPts val="800"/>
              </a:spcBef>
              <a:buNone/>
            </a:pPr>
            <a:r>
              <a:rPr lang="en-US" dirty="0" smtClean="0"/>
              <a:t>NAS Decadal Study 2010</a:t>
            </a:r>
          </a:p>
          <a:p>
            <a:pPr>
              <a:spcBef>
                <a:spcPts val="800"/>
              </a:spcBef>
            </a:pPr>
            <a:r>
              <a:rPr lang="en-US" b="0" dirty="0"/>
              <a:t>“</a:t>
            </a:r>
            <a:r>
              <a:rPr lang="en-US" dirty="0"/>
              <a:t>It is clear that the next critical step in the development of fusion power is a burning plasma experiment. ITER is that step</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35292" y="1396059"/>
            <a:ext cx="2115307" cy="29508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rot lat="900000" lon="0" rev="21300000"/>
            </a:camera>
            <a:lightRig rig="threePt" dir="t">
              <a:rot lat="0" lon="0" rev="2700000"/>
            </a:lightRig>
          </a:scene3d>
          <a:sp3d>
            <a:bevelT h="38100"/>
            <a:contourClr>
              <a:srgbClr val="C0C0C0"/>
            </a:contourClr>
          </a:sp3d>
        </p:spPr>
      </p:pic>
      <p:pic>
        <p:nvPicPr>
          <p:cNvPr id="6" name="Picture 5" descr="PlasmaScience2010_ima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77014" y="3503691"/>
            <a:ext cx="2082312" cy="29753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rot lat="900000" lon="0" rev="21300000"/>
            </a:camera>
            <a:lightRig rig="threePt" dir="t">
              <a:rot lat="0" lon="0" rev="2700000"/>
            </a:lightRig>
          </a:scene3d>
          <a:sp3d>
            <a:bevelT h="38100"/>
            <a:contourClr>
              <a:srgbClr val="C0C0C0"/>
            </a:contourClr>
          </a:sp3d>
        </p:spPr>
      </p:pic>
      <p:sp>
        <p:nvSpPr>
          <p:cNvPr id="8" name="Rounded Rectangle 7"/>
          <p:cNvSpPr/>
          <p:nvPr/>
        </p:nvSpPr>
        <p:spPr>
          <a:xfrm>
            <a:off x="353502" y="6134632"/>
            <a:ext cx="7109290" cy="1041988"/>
          </a:xfrm>
          <a:prstGeom prst="round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ctr"/>
            <a:r>
              <a:rPr lang="en-US" sz="2000" dirty="0">
                <a:solidFill>
                  <a:srgbClr val="FFF537"/>
                </a:solidFill>
                <a:latin typeface="Century Gothic"/>
                <a:cs typeface="Century Gothic"/>
              </a:rPr>
              <a:t>Strongly recommend that this NAS committee reaffirm the importance of burning plasmas and the unique opportunity of ITER</a:t>
            </a:r>
          </a:p>
        </p:txBody>
      </p:sp>
    </p:spTree>
    <p:extLst>
      <p:ext uri="{BB962C8B-B14F-4D97-AF65-F5344CB8AC3E}">
        <p14:creationId xmlns:p14="http://schemas.microsoft.com/office/powerpoint/2010/main" val="9256505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318" y="1894762"/>
            <a:ext cx="9743575" cy="4560370"/>
          </a:xfrm>
        </p:spPr>
        <p:txBody>
          <a:bodyPr/>
          <a:lstStyle/>
          <a:p>
            <a:pPr marL="0" indent="0">
              <a:spcBef>
                <a:spcPts val="1680"/>
              </a:spcBef>
              <a:buNone/>
            </a:pPr>
            <a:r>
              <a:rPr lang="en-US" sz="2500" dirty="0"/>
              <a:t>Executive Summary:</a:t>
            </a:r>
          </a:p>
          <a:p>
            <a:pPr>
              <a:spcBef>
                <a:spcPts val="4000"/>
              </a:spcBef>
            </a:pPr>
            <a:r>
              <a:rPr lang="en-US" sz="2000" strike="sngStrike" dirty="0"/>
              <a:t>T</a:t>
            </a:r>
            <a:r>
              <a:rPr lang="en-US" sz="2000" dirty="0"/>
              <a:t>he understanding of key physics governing underlying performance has advanced dramatically</a:t>
            </a:r>
          </a:p>
          <a:p>
            <a:pPr>
              <a:spcBef>
                <a:spcPts val="4000"/>
              </a:spcBef>
            </a:pPr>
            <a:r>
              <a:rPr lang="en-US" sz="2000" dirty="0">
                <a:solidFill>
                  <a:srgbClr val="000000"/>
                </a:solidFill>
              </a:rPr>
              <a:t>The U.S. fusion program remains at the forefront </a:t>
            </a:r>
            <a:r>
              <a:rPr lang="en-US" sz="2000" dirty="0" smtClean="0">
                <a:solidFill>
                  <a:srgbClr val="000000"/>
                </a:solidFill>
              </a:rPr>
              <a:t>of </a:t>
            </a:r>
            <a:r>
              <a:rPr lang="en-US" sz="2000" dirty="0">
                <a:solidFill>
                  <a:srgbClr val="000000"/>
                </a:solidFill>
              </a:rPr>
              <a:t>fusion science.</a:t>
            </a:r>
          </a:p>
          <a:p>
            <a:pPr>
              <a:spcBef>
                <a:spcPts val="4000"/>
              </a:spcBef>
            </a:pPr>
            <a:r>
              <a:rPr lang="en-US" sz="2000" dirty="0">
                <a:solidFill>
                  <a:srgbClr val="0000FF"/>
                </a:solidFill>
              </a:rPr>
              <a:t>Research since the NAS Burning Plasma Report (2004) has strengthened our confidence in burning plasma (ITER) performance.</a:t>
            </a:r>
          </a:p>
          <a:p>
            <a:pPr>
              <a:spcBef>
                <a:spcPts val="1680"/>
              </a:spcBef>
            </a:pPr>
            <a:endParaRPr lang="en-US" dirty="0">
              <a:solidFill>
                <a:srgbClr val="0000FF"/>
              </a:solidFill>
            </a:endParaRPr>
          </a:p>
        </p:txBody>
      </p:sp>
      <p:sp>
        <p:nvSpPr>
          <p:cNvPr id="4" name="Title 1"/>
          <p:cNvSpPr>
            <a:spLocks noGrp="1"/>
          </p:cNvSpPr>
          <p:nvPr>
            <p:ph type="title"/>
          </p:nvPr>
        </p:nvSpPr>
        <p:spPr/>
        <p:txBody>
          <a:bodyPr/>
          <a:lstStyle/>
          <a:p>
            <a:r>
              <a:rPr lang="en-US" sz="3200" dirty="0" smtClean="0"/>
              <a:t>Scientific Developments since 2004 NAS Report</a:t>
            </a:r>
            <a:endParaRPr lang="en-US" sz="3200" dirty="0"/>
          </a:p>
        </p:txBody>
      </p:sp>
    </p:spTree>
    <p:extLst>
      <p:ext uri="{BB962C8B-B14F-4D97-AF65-F5344CB8AC3E}">
        <p14:creationId xmlns:p14="http://schemas.microsoft.com/office/powerpoint/2010/main" val="2741538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78941387"/>
              </p:ext>
            </p:extLst>
          </p:nvPr>
        </p:nvGraphicFramePr>
        <p:xfrm>
          <a:off x="209549" y="3181626"/>
          <a:ext cx="9730598" cy="3992710"/>
        </p:xfrm>
        <a:graphic>
          <a:graphicData uri="http://schemas.openxmlformats.org/drawingml/2006/table">
            <a:tbl>
              <a:tblPr firstRow="1" bandRow="1">
                <a:tableStyleId>{5C22544A-7EE6-4342-B048-85BDC9FD1C3A}</a:tableStyleId>
              </a:tblPr>
              <a:tblGrid>
                <a:gridCol w="2205761"/>
                <a:gridCol w="3423995"/>
                <a:gridCol w="4100842"/>
              </a:tblGrid>
              <a:tr h="366607">
                <a:tc>
                  <a:txBody>
                    <a:bodyPr/>
                    <a:lstStyle/>
                    <a:p>
                      <a:r>
                        <a:rPr lang="en-US" sz="1600" dirty="0" smtClean="0"/>
                        <a:t>Issue</a:t>
                      </a:r>
                      <a:endParaRPr lang="en-US" sz="1600" b="1" dirty="0">
                        <a:solidFill>
                          <a:schemeClr val="tx1"/>
                        </a:solidFill>
                      </a:endParaRPr>
                    </a:p>
                  </a:txBody>
                  <a:tcPr marL="100584" marR="100584" marT="51816" marB="51816"/>
                </a:tc>
                <a:tc>
                  <a:txBody>
                    <a:bodyPr/>
                    <a:lstStyle/>
                    <a:p>
                      <a:r>
                        <a:rPr lang="en-US" sz="1600" dirty="0" smtClean="0"/>
                        <a:t>ITER Physics Basis (1998, 2007)</a:t>
                      </a:r>
                      <a:endParaRPr lang="en-US" sz="1600" b="1" dirty="0">
                        <a:solidFill>
                          <a:schemeClr val="tx1"/>
                        </a:solidFill>
                      </a:endParaRPr>
                    </a:p>
                  </a:txBody>
                  <a:tcPr marL="100584" marR="100584" marT="51816" marB="51816"/>
                </a:tc>
                <a:tc>
                  <a:txBody>
                    <a:bodyPr/>
                    <a:lstStyle/>
                    <a:p>
                      <a:r>
                        <a:rPr lang="en-US" sz="1600" dirty="0" smtClean="0"/>
                        <a:t>Present</a:t>
                      </a:r>
                      <a:endParaRPr lang="en-US" sz="1600" b="1" dirty="0">
                        <a:solidFill>
                          <a:schemeClr val="tx1"/>
                        </a:solidFill>
                      </a:endParaRPr>
                    </a:p>
                  </a:txBody>
                  <a:tcPr marL="100584" marR="100584" marT="51816" marB="51816"/>
                </a:tc>
              </a:tr>
              <a:tr h="420285">
                <a:tc>
                  <a:txBody>
                    <a:bodyPr/>
                    <a:lstStyle/>
                    <a:p>
                      <a:r>
                        <a:rPr lang="en-US" sz="1600" b="1" dirty="0" smtClean="0"/>
                        <a:t>Rotation</a:t>
                      </a:r>
                      <a:endParaRPr lang="en-US" sz="1600" b="1" dirty="0">
                        <a:solidFill>
                          <a:schemeClr val="tx1"/>
                        </a:solidFill>
                      </a:endParaRPr>
                    </a:p>
                  </a:txBody>
                  <a:tcPr marL="100584" marR="100584" marT="51816" marB="51816"/>
                </a:tc>
                <a:tc>
                  <a:txBody>
                    <a:bodyPr/>
                    <a:lstStyle/>
                    <a:p>
                      <a:r>
                        <a:rPr lang="en-US" sz="1600" dirty="0" smtClean="0"/>
                        <a:t>Co-NBI, high rotation</a:t>
                      </a:r>
                      <a:endParaRPr lang="en-US" sz="1600" b="1" dirty="0">
                        <a:solidFill>
                          <a:schemeClr val="tx1"/>
                        </a:solidFill>
                      </a:endParaRPr>
                    </a:p>
                  </a:txBody>
                  <a:tcPr marL="100584" marR="100584" marT="51816" marB="51816"/>
                </a:tc>
                <a:tc>
                  <a:txBody>
                    <a:bodyPr/>
                    <a:lstStyle/>
                    <a:p>
                      <a:r>
                        <a:rPr lang="en-US" sz="1600" dirty="0" smtClean="0"/>
                        <a:t>Zero applied torque</a:t>
                      </a:r>
                      <a:r>
                        <a:rPr lang="en-US" sz="1600" baseline="0" dirty="0" smtClean="0"/>
                        <a:t> solutions found</a:t>
                      </a:r>
                      <a:endParaRPr lang="en-US" sz="1600" b="1" dirty="0">
                        <a:solidFill>
                          <a:schemeClr val="tx1"/>
                        </a:solidFill>
                      </a:endParaRPr>
                    </a:p>
                  </a:txBody>
                  <a:tcPr marL="100584" marR="100584" marT="51816" marB="51816"/>
                </a:tc>
              </a:tr>
              <a:tr h="420285">
                <a:tc>
                  <a:txBody>
                    <a:bodyPr/>
                    <a:lstStyle/>
                    <a:p>
                      <a:r>
                        <a:rPr lang="en-US" sz="1600" b="1" dirty="0" smtClean="0"/>
                        <a:t>Electron heating</a:t>
                      </a:r>
                      <a:endParaRPr lang="en-US" sz="1600" b="1" dirty="0">
                        <a:solidFill>
                          <a:schemeClr val="tx1"/>
                        </a:solidFill>
                      </a:endParaRPr>
                    </a:p>
                  </a:txBody>
                  <a:tcPr marL="100584" marR="100584" marT="51816" marB="51816"/>
                </a:tc>
                <a:tc>
                  <a:txBody>
                    <a:bodyPr/>
                    <a:lstStyle/>
                    <a:p>
                      <a:r>
                        <a:rPr lang="en-US" sz="1600" dirty="0" smtClean="0"/>
                        <a:t>Ion dominant</a:t>
                      </a:r>
                      <a:endParaRPr lang="en-US" sz="1600" b="1" dirty="0">
                        <a:solidFill>
                          <a:schemeClr val="tx1"/>
                        </a:solidFill>
                      </a:endParaRPr>
                    </a:p>
                  </a:txBody>
                  <a:tcPr marL="100584" marR="100584" marT="51816" marB="51816"/>
                </a:tc>
                <a:tc>
                  <a:txBody>
                    <a:bodyPr/>
                    <a:lstStyle/>
                    <a:p>
                      <a:r>
                        <a:rPr lang="en-US" sz="1600" dirty="0" smtClean="0"/>
                        <a:t>Electron dominant heating explored</a:t>
                      </a:r>
                      <a:endParaRPr lang="en-US" sz="1600" b="1" dirty="0">
                        <a:solidFill>
                          <a:schemeClr val="tx1"/>
                        </a:solidFill>
                      </a:endParaRPr>
                    </a:p>
                  </a:txBody>
                  <a:tcPr marL="100584" marR="100584" marT="51816" marB="51816"/>
                </a:tc>
              </a:tr>
              <a:tr h="591312">
                <a:tc>
                  <a:txBody>
                    <a:bodyPr/>
                    <a:lstStyle/>
                    <a:p>
                      <a:r>
                        <a:rPr lang="en-US" sz="1600" b="1" dirty="0" smtClean="0"/>
                        <a:t>Operational</a:t>
                      </a:r>
                      <a:r>
                        <a:rPr lang="en-US" sz="1600" b="1" baseline="0" dirty="0" smtClean="0"/>
                        <a:t> issues</a:t>
                      </a:r>
                      <a:endParaRPr lang="en-US" sz="1600" b="1" dirty="0">
                        <a:solidFill>
                          <a:schemeClr val="tx1"/>
                        </a:solidFill>
                      </a:endParaRPr>
                    </a:p>
                  </a:txBody>
                  <a:tcPr marL="100584" marR="100584" marT="51816" marB="51816"/>
                </a:tc>
                <a:tc>
                  <a:txBody>
                    <a:bodyPr/>
                    <a:lstStyle/>
                    <a:p>
                      <a:r>
                        <a:rPr lang="en-US" sz="1600" dirty="0" smtClean="0"/>
                        <a:t>Basic EC/low</a:t>
                      </a:r>
                      <a:r>
                        <a:rPr lang="en-US" sz="1600" baseline="0" dirty="0" smtClean="0"/>
                        <a:t> voltage startup, </a:t>
                      </a:r>
                      <a:r>
                        <a:rPr lang="en-US" sz="1600" baseline="0" dirty="0" err="1" smtClean="0"/>
                        <a:t>rampdown</a:t>
                      </a:r>
                      <a:r>
                        <a:rPr lang="en-US" sz="1600" baseline="0" dirty="0" smtClean="0"/>
                        <a:t> in constant shape</a:t>
                      </a:r>
                      <a:endParaRPr lang="en-US" sz="1600" b="1" dirty="0">
                        <a:solidFill>
                          <a:schemeClr val="tx1"/>
                        </a:solidFill>
                      </a:endParaRPr>
                    </a:p>
                  </a:txBody>
                  <a:tcPr marL="100584" marR="100584" marT="51816" marB="51816"/>
                </a:tc>
                <a:tc>
                  <a:txBody>
                    <a:bodyPr/>
                    <a:lstStyle/>
                    <a:p>
                      <a:r>
                        <a:rPr lang="en-US" sz="1600" dirty="0" smtClean="0"/>
                        <a:t>Integrated tests of EC startup and </a:t>
                      </a:r>
                      <a:r>
                        <a:rPr lang="en-US" sz="1600" dirty="0" err="1" smtClean="0"/>
                        <a:t>rampdown</a:t>
                      </a:r>
                      <a:r>
                        <a:rPr lang="en-US" sz="1600" dirty="0" smtClean="0"/>
                        <a:t> with shape control</a:t>
                      </a:r>
                      <a:endParaRPr lang="en-US" sz="1600" b="1" dirty="0">
                        <a:solidFill>
                          <a:schemeClr val="tx1"/>
                        </a:solidFill>
                      </a:endParaRPr>
                    </a:p>
                  </a:txBody>
                  <a:tcPr marL="100584" marR="100584" marT="51816" marB="51816"/>
                </a:tc>
              </a:tr>
              <a:tr h="591312">
                <a:tc>
                  <a:txBody>
                    <a:bodyPr/>
                    <a:lstStyle/>
                    <a:p>
                      <a:r>
                        <a:rPr lang="en-US" sz="1600" b="1" dirty="0" smtClean="0"/>
                        <a:t>ELM mitigation</a:t>
                      </a:r>
                      <a:endParaRPr lang="en-US" sz="1600" b="1" dirty="0">
                        <a:solidFill>
                          <a:schemeClr val="tx1"/>
                        </a:solidFill>
                      </a:endParaRPr>
                    </a:p>
                  </a:txBody>
                  <a:tcPr marL="100584" marR="100584" marT="51816" marB="51816"/>
                </a:tc>
                <a:tc>
                  <a:txBody>
                    <a:bodyPr/>
                    <a:lstStyle/>
                    <a:p>
                      <a:r>
                        <a:rPr lang="en-US" sz="1600" dirty="0" smtClean="0"/>
                        <a:t>First indications</a:t>
                      </a:r>
                      <a:r>
                        <a:rPr lang="en-US" sz="1600" baseline="0" dirty="0" smtClean="0"/>
                        <a:t> of mitigation by RMP</a:t>
                      </a:r>
                      <a:endParaRPr lang="en-US" sz="1600" b="1" dirty="0">
                        <a:solidFill>
                          <a:schemeClr val="tx1"/>
                        </a:solidFill>
                      </a:endParaRPr>
                    </a:p>
                  </a:txBody>
                  <a:tcPr marL="100584" marR="100584" marT="51816" marB="51816"/>
                </a:tc>
                <a:tc>
                  <a:txBody>
                    <a:bodyPr/>
                    <a:lstStyle/>
                    <a:p>
                      <a:r>
                        <a:rPr lang="en-US" sz="1600" dirty="0" smtClean="0"/>
                        <a:t>RMP</a:t>
                      </a:r>
                      <a:r>
                        <a:rPr lang="en-US" sz="1600" baseline="0" dirty="0" smtClean="0"/>
                        <a:t> ELM suppression in baseline and advanced scenario, pellet pacing</a:t>
                      </a:r>
                      <a:endParaRPr lang="en-US" sz="1600" b="1" dirty="0">
                        <a:solidFill>
                          <a:schemeClr val="tx1"/>
                        </a:solidFill>
                      </a:endParaRPr>
                    </a:p>
                  </a:txBody>
                  <a:tcPr marL="100584" marR="100584" marT="51816" marB="51816"/>
                </a:tc>
              </a:tr>
              <a:tr h="591312">
                <a:tc>
                  <a:txBody>
                    <a:bodyPr/>
                    <a:lstStyle/>
                    <a:p>
                      <a:r>
                        <a:rPr lang="en-US" sz="1600" b="1" dirty="0" smtClean="0"/>
                        <a:t>Heat flux mitigation</a:t>
                      </a:r>
                      <a:endParaRPr lang="en-US" sz="1600" b="1" dirty="0">
                        <a:solidFill>
                          <a:schemeClr val="tx1"/>
                        </a:solidFill>
                      </a:endParaRPr>
                    </a:p>
                  </a:txBody>
                  <a:tcPr marL="100584" marR="100584" marT="51816" marB="51816"/>
                </a:tc>
                <a:tc>
                  <a:txBody>
                    <a:bodyPr/>
                    <a:lstStyle/>
                    <a:p>
                      <a:r>
                        <a:rPr lang="en-US" sz="1600" dirty="0" smtClean="0"/>
                        <a:t>Basic radiative</a:t>
                      </a:r>
                      <a:r>
                        <a:rPr lang="en-US" sz="1600" baseline="0" dirty="0" smtClean="0"/>
                        <a:t> divertor demonstration</a:t>
                      </a:r>
                      <a:endParaRPr lang="en-US" sz="1600" b="1" dirty="0">
                        <a:solidFill>
                          <a:schemeClr val="tx1"/>
                        </a:solidFill>
                      </a:endParaRPr>
                    </a:p>
                  </a:txBody>
                  <a:tcPr marL="100584" marR="100584" marT="51816" marB="51816"/>
                </a:tc>
                <a:tc>
                  <a:txBody>
                    <a:bodyPr/>
                    <a:lstStyle/>
                    <a:p>
                      <a:r>
                        <a:rPr lang="en-US" sz="1600" dirty="0" err="1" smtClean="0"/>
                        <a:t>Radiative</a:t>
                      </a:r>
                      <a:r>
                        <a:rPr lang="en-US" sz="1600" baseline="0" dirty="0" smtClean="0"/>
                        <a:t> </a:t>
                      </a:r>
                      <a:r>
                        <a:rPr lang="en-US" sz="1600" baseline="0" dirty="0" err="1" smtClean="0"/>
                        <a:t>divertor</a:t>
                      </a:r>
                      <a:r>
                        <a:rPr lang="en-US" sz="1600" baseline="0" dirty="0" smtClean="0"/>
                        <a:t> in operating scenario</a:t>
                      </a:r>
                      <a:endParaRPr lang="en-US" sz="1600" b="1" dirty="0">
                        <a:solidFill>
                          <a:schemeClr val="tx1"/>
                        </a:solidFill>
                      </a:endParaRPr>
                    </a:p>
                  </a:txBody>
                  <a:tcPr marL="100584" marR="100584" marT="51816" marB="51816"/>
                </a:tc>
              </a:tr>
              <a:tr h="591312">
                <a:tc>
                  <a:txBody>
                    <a:bodyPr/>
                    <a:lstStyle/>
                    <a:p>
                      <a:r>
                        <a:rPr lang="en-US" sz="1600" b="1" dirty="0" smtClean="0"/>
                        <a:t>Disruption</a:t>
                      </a:r>
                      <a:r>
                        <a:rPr lang="en-US" sz="1600" b="1" baseline="0" dirty="0" smtClean="0"/>
                        <a:t> mitigation</a:t>
                      </a:r>
                      <a:endParaRPr lang="en-US" sz="1600" b="1" dirty="0">
                        <a:solidFill>
                          <a:schemeClr val="tx1"/>
                        </a:solidFill>
                      </a:endParaRPr>
                    </a:p>
                  </a:txBody>
                  <a:tcPr marL="100584" marR="100584" marT="51816" marB="51816"/>
                </a:tc>
                <a:tc>
                  <a:txBody>
                    <a:bodyPr/>
                    <a:lstStyle/>
                    <a:p>
                      <a:r>
                        <a:rPr lang="en-US" sz="1600" dirty="0" smtClean="0"/>
                        <a:t>Basic physics</a:t>
                      </a:r>
                      <a:r>
                        <a:rPr lang="en-US" sz="1600" baseline="0" dirty="0" smtClean="0"/>
                        <a:t> understood</a:t>
                      </a:r>
                      <a:endParaRPr lang="en-US" sz="1600" b="1" dirty="0">
                        <a:solidFill>
                          <a:schemeClr val="tx1"/>
                        </a:solidFill>
                      </a:endParaRPr>
                    </a:p>
                  </a:txBody>
                  <a:tcPr marL="100584" marR="100584" marT="51816" marB="51816"/>
                </a:tc>
                <a:tc>
                  <a:txBody>
                    <a:bodyPr/>
                    <a:lstStyle/>
                    <a:p>
                      <a:r>
                        <a:rPr lang="en-US" sz="1600" dirty="0" smtClean="0"/>
                        <a:t>MGI and SPI tested</a:t>
                      </a:r>
                      <a:endParaRPr lang="en-US" sz="1600" b="1" dirty="0">
                        <a:solidFill>
                          <a:schemeClr val="tx1"/>
                        </a:solidFill>
                      </a:endParaRPr>
                    </a:p>
                  </a:txBody>
                  <a:tcPr marL="100584" marR="100584" marT="51816" marB="51816"/>
                </a:tc>
              </a:tr>
              <a:tr h="420285">
                <a:tc>
                  <a:txBody>
                    <a:bodyPr/>
                    <a:lstStyle/>
                    <a:p>
                      <a:r>
                        <a:rPr lang="en-US" sz="1600" b="1" dirty="0" smtClean="0"/>
                        <a:t>PMI</a:t>
                      </a:r>
                      <a:endParaRPr lang="en-US" sz="1600" b="1" dirty="0">
                        <a:solidFill>
                          <a:schemeClr val="tx1"/>
                        </a:solidFill>
                      </a:endParaRPr>
                    </a:p>
                  </a:txBody>
                  <a:tcPr marL="100584" marR="100584" marT="51816" marB="51816"/>
                </a:tc>
                <a:tc>
                  <a:txBody>
                    <a:bodyPr/>
                    <a:lstStyle/>
                    <a:p>
                      <a:r>
                        <a:rPr lang="en-US" sz="1600" baseline="0" dirty="0" smtClean="0"/>
                        <a:t>Mostly in graphite walls</a:t>
                      </a:r>
                      <a:endParaRPr lang="en-US" sz="1600" b="1" dirty="0">
                        <a:solidFill>
                          <a:schemeClr val="tx1"/>
                        </a:solidFill>
                      </a:endParaRPr>
                    </a:p>
                  </a:txBody>
                  <a:tcPr marL="100584" marR="100584" marT="51816" marB="51816"/>
                </a:tc>
                <a:tc>
                  <a:txBody>
                    <a:bodyPr/>
                    <a:lstStyle/>
                    <a:p>
                      <a:r>
                        <a:rPr lang="en-US" sz="1600" dirty="0" smtClean="0"/>
                        <a:t>Direct tests of ITER-like wall</a:t>
                      </a:r>
                      <a:endParaRPr lang="en-US" sz="1600" b="1" dirty="0">
                        <a:solidFill>
                          <a:schemeClr val="tx1"/>
                        </a:solidFill>
                      </a:endParaRPr>
                    </a:p>
                  </a:txBody>
                  <a:tcPr marL="100584" marR="100584" marT="51816" marB="51816"/>
                </a:tc>
              </a:tr>
            </a:tbl>
          </a:graphicData>
        </a:graphic>
      </p:graphicFrame>
      <p:sp>
        <p:nvSpPr>
          <p:cNvPr id="2" name="Title 1"/>
          <p:cNvSpPr>
            <a:spLocks noGrp="1"/>
          </p:cNvSpPr>
          <p:nvPr>
            <p:ph type="title"/>
          </p:nvPr>
        </p:nvSpPr>
        <p:spPr>
          <a:xfrm>
            <a:off x="118257" y="104127"/>
            <a:ext cx="9821891" cy="863600"/>
          </a:xfrm>
        </p:spPr>
        <p:txBody>
          <a:bodyPr/>
          <a:lstStyle/>
          <a:p>
            <a:r>
              <a:rPr lang="en-US" spc="-89" dirty="0"/>
              <a:t>Scenarios Match ITER Q=10 Dimensionless Parameters Relevant to Fusion Power &amp; Gain in Present-Day </a:t>
            </a:r>
            <a:r>
              <a:rPr lang="en-US" spc="-89" dirty="0" err="1"/>
              <a:t>Expts</a:t>
            </a:r>
            <a:endParaRPr lang="en-US" spc="-89"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7608" y="1134824"/>
            <a:ext cx="2855082" cy="196597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8218" y="1120718"/>
            <a:ext cx="2755151" cy="2002966"/>
          </a:xfrm>
          <a:prstGeom prst="rect">
            <a:avLst/>
          </a:prstGeom>
        </p:spPr>
      </p:pic>
      <p:sp>
        <p:nvSpPr>
          <p:cNvPr id="11" name="TextBox 10"/>
          <p:cNvSpPr txBox="1"/>
          <p:nvPr/>
        </p:nvSpPr>
        <p:spPr>
          <a:xfrm>
            <a:off x="3505689" y="1134823"/>
            <a:ext cx="1477837" cy="349098"/>
          </a:xfrm>
          <a:prstGeom prst="rect">
            <a:avLst/>
          </a:prstGeom>
          <a:noFill/>
        </p:spPr>
        <p:txBody>
          <a:bodyPr wrap="none" lIns="101870" tIns="50935" rIns="101870" bIns="50935" rtlCol="0">
            <a:spAutoFit/>
          </a:bodyPr>
          <a:lstStyle/>
          <a:p>
            <a:pPr eaLnBrk="1" hangingPunct="1"/>
            <a:r>
              <a:rPr lang="en-US" sz="1600">
                <a:solidFill>
                  <a:srgbClr val="0000FF"/>
                </a:solidFill>
                <a:latin typeface="Century Gothic"/>
              </a:rPr>
              <a:t>ITER baseline</a:t>
            </a:r>
            <a:endParaRPr lang="en-US" sz="1600" dirty="0">
              <a:solidFill>
                <a:srgbClr val="0000FF"/>
              </a:solidFill>
              <a:latin typeface="Century Gothic"/>
            </a:endParaRPr>
          </a:p>
        </p:txBody>
      </p:sp>
      <p:sp>
        <p:nvSpPr>
          <p:cNvPr id="13" name="TextBox 12"/>
          <p:cNvSpPr txBox="1"/>
          <p:nvPr/>
        </p:nvSpPr>
        <p:spPr>
          <a:xfrm>
            <a:off x="7431898" y="1157704"/>
            <a:ext cx="1264638" cy="349098"/>
          </a:xfrm>
          <a:prstGeom prst="rect">
            <a:avLst/>
          </a:prstGeom>
          <a:noFill/>
        </p:spPr>
        <p:txBody>
          <a:bodyPr wrap="none" lIns="101870" tIns="50935" rIns="101870" bIns="50935" rtlCol="0">
            <a:spAutoFit/>
          </a:bodyPr>
          <a:lstStyle/>
          <a:p>
            <a:pPr eaLnBrk="1" hangingPunct="1"/>
            <a:r>
              <a:rPr lang="en-US" sz="1600">
                <a:solidFill>
                  <a:srgbClr val="0000FF"/>
                </a:solidFill>
                <a:latin typeface="Century Gothic"/>
              </a:rPr>
              <a:t>Advanced</a:t>
            </a:r>
            <a:endParaRPr lang="en-US" sz="1600" dirty="0">
              <a:solidFill>
                <a:srgbClr val="0000FF"/>
              </a:solidFill>
              <a:latin typeface="Century Gothic"/>
            </a:endParaRPr>
          </a:p>
        </p:txBody>
      </p:sp>
    </p:spTree>
    <p:extLst>
      <p:ext uri="{BB962C8B-B14F-4D97-AF65-F5344CB8AC3E}">
        <p14:creationId xmlns:p14="http://schemas.microsoft.com/office/powerpoint/2010/main" val="3390208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1"/>
          <p:cNvSpPr>
            <a:spLocks noGrp="1"/>
          </p:cNvSpPr>
          <p:nvPr>
            <p:ph idx="1"/>
          </p:nvPr>
        </p:nvSpPr>
        <p:spPr>
          <a:xfrm>
            <a:off x="108268" y="1071089"/>
            <a:ext cx="9744108" cy="4891315"/>
          </a:xfrm>
        </p:spPr>
        <p:txBody>
          <a:bodyPr>
            <a:normAutofit/>
          </a:bodyPr>
          <a:lstStyle/>
          <a:p>
            <a:pPr marL="0" indent="0" defTabSz="507585">
              <a:lnSpc>
                <a:spcPct val="90000"/>
              </a:lnSpc>
              <a:buNone/>
            </a:pPr>
            <a:r>
              <a:rPr lang="en-US" altLang="en-US" u="sng" dirty="0" smtClean="0">
                <a:ea typeface="ＭＳ Ｐゴシック" charset="-128"/>
              </a:rPr>
              <a:t>2004 status:</a:t>
            </a:r>
          </a:p>
          <a:p>
            <a:pPr marL="247602" indent="-247602" defTabSz="507585">
              <a:lnSpc>
                <a:spcPct val="90000"/>
              </a:lnSpc>
              <a:buFont typeface="Arial" charset="0"/>
              <a:buChar char="•"/>
            </a:pPr>
            <a:r>
              <a:rPr lang="en-US" altLang="en-US" dirty="0" smtClean="0">
                <a:ea typeface="ＭＳ Ｐゴシック" charset="-128"/>
              </a:rPr>
              <a:t>Manually-intensive </a:t>
            </a:r>
            <a:r>
              <a:rPr lang="en-US" altLang="en-US" dirty="0">
                <a:ea typeface="ＭＳ Ｐゴシック" charset="-128"/>
              </a:rPr>
              <a:t>“Herculean” simulations.  Missing first principle pedestal model, rotation </a:t>
            </a:r>
            <a:r>
              <a:rPr lang="en-US" altLang="en-US" dirty="0" err="1">
                <a:ea typeface="ＭＳ Ｐゴシック" charset="-128"/>
              </a:rPr>
              <a:t>etc</a:t>
            </a:r>
            <a:endParaRPr lang="en-US" altLang="en-US" dirty="0">
              <a:ea typeface="ＭＳ Ｐゴシック" charset="-128"/>
            </a:endParaRPr>
          </a:p>
          <a:p>
            <a:pPr marL="247602" indent="-247602" defTabSz="507585">
              <a:lnSpc>
                <a:spcPct val="90000"/>
              </a:lnSpc>
              <a:buFont typeface="Arial" charset="0"/>
              <a:buChar char="•"/>
            </a:pPr>
            <a:endParaRPr lang="en-US" altLang="en-US" dirty="0" smtClean="0">
              <a:ea typeface="ＭＳ Ｐゴシック" charset="-128"/>
            </a:endParaRPr>
          </a:p>
          <a:p>
            <a:pPr marL="0" indent="0" defTabSz="507585">
              <a:lnSpc>
                <a:spcPct val="90000"/>
              </a:lnSpc>
              <a:buNone/>
            </a:pPr>
            <a:r>
              <a:rPr lang="en-US" altLang="en-US" u="sng" dirty="0" smtClean="0">
                <a:ea typeface="ＭＳ Ｐゴシック" charset="-128"/>
              </a:rPr>
              <a:t>2017 status:</a:t>
            </a:r>
          </a:p>
          <a:p>
            <a:pPr marL="247602" indent="-247602" defTabSz="507585">
              <a:lnSpc>
                <a:spcPct val="90000"/>
              </a:lnSpc>
              <a:buFont typeface="Arial" charset="0"/>
              <a:buChar char="•"/>
            </a:pPr>
            <a:r>
              <a:rPr lang="en-US" altLang="en-US" dirty="0" smtClean="0">
                <a:ea typeface="ＭＳ Ｐゴシック" charset="-128"/>
              </a:rPr>
              <a:t>Self-consistent </a:t>
            </a:r>
            <a:r>
              <a:rPr lang="en-US" altLang="en-US" dirty="0">
                <a:ea typeface="ＭＳ Ｐゴシック" charset="-128"/>
              </a:rPr>
              <a:t>coupling of core &amp; </a:t>
            </a:r>
            <a:r>
              <a:rPr lang="en-US" altLang="en-US" dirty="0" smtClean="0">
                <a:ea typeface="ＭＳ Ｐゴシック" charset="-128"/>
              </a:rPr>
              <a:t/>
            </a:r>
            <a:br>
              <a:rPr lang="en-US" altLang="en-US" dirty="0" smtClean="0">
                <a:ea typeface="ＭＳ Ｐゴシック" charset="-128"/>
              </a:rPr>
            </a:br>
            <a:r>
              <a:rPr lang="en-US" altLang="en-US" dirty="0" smtClean="0">
                <a:ea typeface="ＭＳ Ｐゴシック" charset="-128"/>
              </a:rPr>
              <a:t>pedestal </a:t>
            </a:r>
            <a:r>
              <a:rPr lang="en-US" altLang="en-US" dirty="0">
                <a:ea typeface="ＭＳ Ｐゴシック" charset="-128"/>
              </a:rPr>
              <a:t>theoretical models </a:t>
            </a:r>
          </a:p>
          <a:p>
            <a:pPr marL="247602" indent="-247602" defTabSz="507585">
              <a:lnSpc>
                <a:spcPct val="90000"/>
              </a:lnSpc>
              <a:buFont typeface="Arial" charset="0"/>
              <a:buChar char="•"/>
            </a:pPr>
            <a:r>
              <a:rPr lang="en-US" altLang="en-US" dirty="0">
                <a:ea typeface="ＭＳ Ｐゴシック" charset="-128"/>
              </a:rPr>
              <a:t>Enables prediction and </a:t>
            </a:r>
            <a:r>
              <a:rPr lang="en-US" altLang="en-US" dirty="0" smtClean="0">
                <a:ea typeface="ＭＳ Ｐゴシック" charset="-128"/>
              </a:rPr>
              <a:t>optimization</a:t>
            </a:r>
            <a:br>
              <a:rPr lang="en-US" altLang="en-US" dirty="0" smtClean="0">
                <a:ea typeface="ＭＳ Ｐゴシック" charset="-128"/>
              </a:rPr>
            </a:br>
            <a:r>
              <a:rPr lang="en-US" altLang="en-US" dirty="0" smtClean="0">
                <a:ea typeface="ＭＳ Ｐゴシック" charset="-128"/>
              </a:rPr>
              <a:t>of ITER </a:t>
            </a:r>
            <a:r>
              <a:rPr lang="en-US" altLang="en-US" dirty="0">
                <a:ea typeface="ＭＳ Ｐゴシック" charset="-128"/>
              </a:rPr>
              <a:t>fusion gain:  Q~12 possible</a:t>
            </a:r>
          </a:p>
          <a:p>
            <a:pPr marL="247602" indent="-247602" defTabSz="507585">
              <a:lnSpc>
                <a:spcPct val="90000"/>
              </a:lnSpc>
              <a:buFont typeface="Arial" charset="0"/>
              <a:buChar char="•"/>
            </a:pPr>
            <a:endParaRPr lang="en-US" altLang="en-US" dirty="0">
              <a:ea typeface="ＭＳ Ｐゴシック" charset="-128"/>
            </a:endParaRPr>
          </a:p>
          <a:p>
            <a:pPr lvl="1">
              <a:lnSpc>
                <a:spcPct val="90000"/>
              </a:lnSpc>
            </a:pPr>
            <a:endParaRPr lang="en-US" altLang="en-US" dirty="0">
              <a:ea typeface="ＭＳ Ｐゴシック" charset="-128"/>
            </a:endParaRPr>
          </a:p>
          <a:p>
            <a:pPr marL="247602" indent="-247602" defTabSz="507585">
              <a:lnSpc>
                <a:spcPct val="90000"/>
              </a:lnSpc>
              <a:buFont typeface="Arial" charset="0"/>
              <a:buChar char="•"/>
            </a:pPr>
            <a:endParaRPr lang="en-US" altLang="en-US" dirty="0">
              <a:ea typeface="ＭＳ Ｐゴシック" charset="-128"/>
            </a:endParaRPr>
          </a:p>
        </p:txBody>
      </p:sp>
      <p:sp>
        <p:nvSpPr>
          <p:cNvPr id="9218" name="Title 2"/>
          <p:cNvSpPr>
            <a:spLocks noGrp="1"/>
          </p:cNvSpPr>
          <p:nvPr>
            <p:ph type="title" idx="4294967295"/>
          </p:nvPr>
        </p:nvSpPr>
        <p:spPr/>
        <p:txBody>
          <a:bodyPr/>
          <a:lstStyle/>
          <a:p>
            <a:r>
              <a:rPr lang="en-US" altLang="en-US">
                <a:ea typeface="ＭＳ Ｐゴシック" charset="-128"/>
              </a:rPr>
              <a:t>Theory-Experiment Validation Has Increased Confidence in ITER Achieving its Q=10 mission</a:t>
            </a:r>
          </a:p>
        </p:txBody>
      </p:sp>
      <p:pic>
        <p:nvPicPr>
          <p:cNvPr id="922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6751" y="4333607"/>
            <a:ext cx="4678604" cy="238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6"/>
          <p:cNvSpPr txBox="1">
            <a:spLocks noChangeArrowheads="1"/>
          </p:cNvSpPr>
          <p:nvPr/>
        </p:nvSpPr>
        <p:spPr bwMode="auto">
          <a:xfrm>
            <a:off x="2069652" y="5587104"/>
            <a:ext cx="1496537" cy="38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entury Gothic" charset="0"/>
                <a:ea typeface="ＭＳ Ｐゴシック" charset="-128"/>
              </a:defRPr>
            </a:lvl9pPr>
          </a:lstStyle>
          <a:p>
            <a:pPr defTabSz="509174" eaLnBrk="1" hangingPunct="1"/>
            <a:r>
              <a:rPr lang="en-US" altLang="en-US" sz="1800" dirty="0">
                <a:solidFill>
                  <a:srgbClr val="0000FF"/>
                </a:solidFill>
              </a:rPr>
              <a:t>(TGLF+NEO)</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b="17137"/>
          <a:stretch/>
        </p:blipFill>
        <p:spPr>
          <a:xfrm>
            <a:off x="5379346" y="2287987"/>
            <a:ext cx="4679056" cy="4107751"/>
          </a:xfrm>
          <a:prstGeom prst="rect">
            <a:avLst/>
          </a:prstGeom>
        </p:spPr>
      </p:pic>
      <p:sp>
        <p:nvSpPr>
          <p:cNvPr id="10" name="Rounded Rectangle 9"/>
          <p:cNvSpPr>
            <a:spLocks noChangeArrowheads="1"/>
          </p:cNvSpPr>
          <p:nvPr/>
        </p:nvSpPr>
        <p:spPr bwMode="auto">
          <a:xfrm>
            <a:off x="6185198" y="6587823"/>
            <a:ext cx="3712817" cy="465042"/>
          </a:xfrm>
          <a:prstGeom prst="roundRect">
            <a:avLst>
              <a:gd name="adj" fmla="val 16667"/>
            </a:avLst>
          </a:prstGeom>
          <a:gradFill rotWithShape="1">
            <a:gsLst>
              <a:gs pos="0">
                <a:srgbClr val="C6D9F1"/>
              </a:gs>
              <a:gs pos="100000">
                <a:srgbClr val="8EB4E3"/>
              </a:gs>
            </a:gsLst>
            <a:lin ang="5400000"/>
          </a:gradFill>
          <a:ln w="9525">
            <a:solidFill>
              <a:srgbClr val="4A7EBB"/>
            </a:solidFill>
            <a:round/>
            <a:headEnd/>
            <a:tailEnd/>
          </a:ln>
          <a:effectLst>
            <a:outerShdw blurRad="40000" dist="23000" dir="5400000" rotWithShape="0">
              <a:srgbClr val="000000">
                <a:alpha val="34999"/>
              </a:srgbClr>
            </a:outerShdw>
          </a:effectLst>
        </p:spPr>
        <p:txBody>
          <a:bodyPr lIns="101870" tIns="50935" rIns="101870" bIns="50935" anchor="ct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entury Gothic" charset="0"/>
                <a:ea typeface="ＭＳ Ｐゴシック" charset="-128"/>
              </a:defRPr>
            </a:lvl9pPr>
          </a:lstStyle>
          <a:p>
            <a:pPr defTabSz="509174" eaLnBrk="1" hangingPunct="1"/>
            <a:r>
              <a:rPr lang="en-US" altLang="en-US" sz="1600" dirty="0" err="1">
                <a:solidFill>
                  <a:prstClr val="black"/>
                </a:solidFill>
              </a:rPr>
              <a:t>Romanelli</a:t>
            </a:r>
            <a:r>
              <a:rPr lang="en-US" altLang="en-US" sz="1600" dirty="0">
                <a:solidFill>
                  <a:prstClr val="black"/>
                </a:solidFill>
              </a:rPr>
              <a:t> Plasma </a:t>
            </a:r>
            <a:r>
              <a:rPr lang="en-US" altLang="en-US" sz="1600" dirty="0" err="1">
                <a:solidFill>
                  <a:prstClr val="black"/>
                </a:solidFill>
              </a:rPr>
              <a:t>Fus</a:t>
            </a:r>
            <a:r>
              <a:rPr lang="en-US" altLang="en-US" sz="1600" dirty="0">
                <a:solidFill>
                  <a:prstClr val="black"/>
                </a:solidFill>
              </a:rPr>
              <a:t>. Res 2014</a:t>
            </a:r>
          </a:p>
        </p:txBody>
      </p:sp>
      <p:sp>
        <p:nvSpPr>
          <p:cNvPr id="9" name="Rounded Rectangle 8"/>
          <p:cNvSpPr>
            <a:spLocks noChangeArrowheads="1"/>
          </p:cNvSpPr>
          <p:nvPr/>
        </p:nvSpPr>
        <p:spPr bwMode="auto">
          <a:xfrm>
            <a:off x="806909" y="6653423"/>
            <a:ext cx="3788598" cy="513096"/>
          </a:xfrm>
          <a:prstGeom prst="roundRect">
            <a:avLst>
              <a:gd name="adj" fmla="val 16667"/>
            </a:avLst>
          </a:prstGeom>
          <a:gradFill rotWithShape="1">
            <a:gsLst>
              <a:gs pos="0">
                <a:srgbClr val="C6D9F1"/>
              </a:gs>
              <a:gs pos="100000">
                <a:srgbClr val="8EB4E3"/>
              </a:gs>
            </a:gsLst>
            <a:lin ang="5400000"/>
          </a:gradFill>
          <a:ln w="9525">
            <a:solidFill>
              <a:srgbClr val="4A7EBB"/>
            </a:solidFill>
            <a:round/>
            <a:headEnd/>
            <a:tailEnd/>
          </a:ln>
          <a:effectLst>
            <a:outerShdw blurRad="40000" dist="23000" dir="5400000" rotWithShape="0">
              <a:srgbClr val="000000">
                <a:alpha val="34999"/>
              </a:srgbClr>
            </a:outerShdw>
          </a:effectLst>
        </p:spPr>
        <p:txBody>
          <a:bodyPr lIns="101870" tIns="50935" rIns="101870" bIns="50935" anchor="ct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entury Gothic" charset="0"/>
                <a:ea typeface="ＭＳ Ｐゴシック" charset="-128"/>
              </a:defRPr>
            </a:lvl9pPr>
          </a:lstStyle>
          <a:p>
            <a:pPr defTabSz="509174" eaLnBrk="1" hangingPunct="1"/>
            <a:r>
              <a:rPr lang="en-US" altLang="en-US" sz="1600" dirty="0" err="1">
                <a:solidFill>
                  <a:prstClr val="black"/>
                </a:solidFill>
              </a:rPr>
              <a:t>Meneghini</a:t>
            </a:r>
            <a:r>
              <a:rPr lang="en-US" altLang="en-US" sz="1600" dirty="0">
                <a:solidFill>
                  <a:prstClr val="black"/>
                </a:solidFill>
              </a:rPr>
              <a:t> </a:t>
            </a:r>
            <a:r>
              <a:rPr lang="en-US" altLang="en-US" sz="1600" dirty="0" err="1">
                <a:solidFill>
                  <a:prstClr val="black"/>
                </a:solidFill>
              </a:rPr>
              <a:t>Nucl</a:t>
            </a:r>
            <a:r>
              <a:rPr lang="en-US" altLang="en-US" sz="1600" dirty="0">
                <a:solidFill>
                  <a:prstClr val="black"/>
                </a:solidFill>
              </a:rPr>
              <a:t>. Fusion 2017,</a:t>
            </a:r>
          </a:p>
          <a:p>
            <a:pPr defTabSz="509174" eaLnBrk="1" hangingPunct="1"/>
            <a:r>
              <a:rPr lang="en-US" altLang="en-US" sz="1600" dirty="0">
                <a:solidFill>
                  <a:prstClr val="black"/>
                </a:solidFill>
              </a:rPr>
              <a:t>Snyder </a:t>
            </a:r>
            <a:r>
              <a:rPr lang="en-US" altLang="en-US" sz="1600" dirty="0" err="1">
                <a:solidFill>
                  <a:prstClr val="black"/>
                </a:solidFill>
              </a:rPr>
              <a:t>Nucl</a:t>
            </a:r>
            <a:r>
              <a:rPr lang="en-US" altLang="en-US" sz="1600" dirty="0">
                <a:solidFill>
                  <a:prstClr val="black"/>
                </a:solidFill>
              </a:rPr>
              <a:t>. Fusion Award 2014</a:t>
            </a:r>
          </a:p>
        </p:txBody>
      </p:sp>
      <p:sp>
        <p:nvSpPr>
          <p:cNvPr id="11" name="TextBox 10"/>
          <p:cNvSpPr txBox="1">
            <a:spLocks noChangeArrowheads="1"/>
          </p:cNvSpPr>
          <p:nvPr/>
        </p:nvSpPr>
        <p:spPr bwMode="auto">
          <a:xfrm>
            <a:off x="982133" y="3819001"/>
            <a:ext cx="3488267" cy="472209"/>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wrap="square" lIns="101882" tIns="50941" rIns="101882" bIns="50941">
            <a:spAutoFit/>
          </a:bodyPr>
          <a:lstStyle/>
          <a:p>
            <a:pPr algn="ctr">
              <a:defRPr/>
            </a:pPr>
            <a:r>
              <a:rPr lang="en-US" sz="1200" dirty="0" smtClean="0">
                <a:solidFill>
                  <a:schemeClr val="dk1"/>
                </a:solidFill>
                <a:latin typeface="+mn-lt"/>
                <a:ea typeface="+mn-ea"/>
                <a:cs typeface="+mn-cs"/>
              </a:rPr>
              <a:t>Profile Prediction (OMFIT, IPS, TRANSP, TGYRO using TGLF, NEO, EPED)</a:t>
            </a:r>
            <a:endParaRPr lang="en-US" sz="1200" dirty="0">
              <a:solidFill>
                <a:schemeClr val="dk1"/>
              </a:solidFill>
              <a:latin typeface="+mn-lt"/>
              <a:ea typeface="+mn-ea"/>
              <a:cs typeface="+mn-cs"/>
            </a:endParaRPr>
          </a:p>
        </p:txBody>
      </p:sp>
    </p:spTree>
    <p:extLst>
      <p:ext uri="{BB962C8B-B14F-4D97-AF65-F5344CB8AC3E}">
        <p14:creationId xmlns:p14="http://schemas.microsoft.com/office/powerpoint/2010/main" val="229132857"/>
      </p:ext>
    </p:extLst>
  </p:cSld>
  <p:clrMapOvr>
    <a:masterClrMapping/>
  </p:clrMapOvr>
  <mc:AlternateContent xmlns:mc="http://schemas.openxmlformats.org/markup-compatibility/2006" xmlns:p14="http://schemas.microsoft.com/office/powerpoint/2010/main">
    <mc:Choice Requires="p14">
      <p:transition spd="slow" p14:dur="2000" advTm="102247"/>
    </mc:Choice>
    <mc:Fallback xmlns="">
      <p:transition spd="slow" advTm="102247"/>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431" y="1547236"/>
            <a:ext cx="4386307" cy="3422160"/>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pPr algn="ctr"/>
            <a:endParaRPr lang="en-US"/>
          </a:p>
        </p:txBody>
      </p:sp>
      <p:sp>
        <p:nvSpPr>
          <p:cNvPr id="16" name="TextBox 15"/>
          <p:cNvSpPr txBox="1"/>
          <p:nvPr/>
        </p:nvSpPr>
        <p:spPr>
          <a:xfrm>
            <a:off x="344094" y="1137827"/>
            <a:ext cx="4177030" cy="383223"/>
          </a:xfrm>
          <a:prstGeom prst="rect">
            <a:avLst/>
          </a:prstGeom>
          <a:noFill/>
        </p:spPr>
        <p:txBody>
          <a:bodyPr lIns="101870" tIns="50935" rIns="101870" bIns="50935">
            <a:spAutoFit/>
          </a:bodyPr>
          <a:lstStyle/>
          <a:p>
            <a:pPr>
              <a:defRPr/>
            </a:pPr>
            <a:r>
              <a:rPr lang="en-US" sz="1800" dirty="0">
                <a:ea typeface="ＭＳ Ｐゴシック" charset="0"/>
                <a:cs typeface="ＭＳ Ｐゴシック" charset="0"/>
              </a:rPr>
              <a:t>ECH modification of RSAEs in DIII-D </a:t>
            </a:r>
          </a:p>
        </p:txBody>
      </p:sp>
      <p:grpSp>
        <p:nvGrpSpPr>
          <p:cNvPr id="4" name="Group 3"/>
          <p:cNvGrpSpPr/>
          <p:nvPr/>
        </p:nvGrpSpPr>
        <p:grpSpPr>
          <a:xfrm>
            <a:off x="187837" y="1620696"/>
            <a:ext cx="4262815" cy="3348701"/>
            <a:chOff x="120650" y="1155700"/>
            <a:chExt cx="4986338" cy="3321050"/>
          </a:xfrm>
          <a:noFill/>
        </p:grpSpPr>
        <p:pic>
          <p:nvPicPr>
            <p:cNvPr id="7172"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0650" y="1155700"/>
              <a:ext cx="4986338" cy="3321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3" name="TextBox 11"/>
            <p:cNvSpPr txBox="1">
              <a:spLocks noChangeArrowheads="1"/>
            </p:cNvSpPr>
            <p:nvPr/>
          </p:nvSpPr>
          <p:spPr bwMode="auto">
            <a:xfrm>
              <a:off x="1144587" y="3706813"/>
              <a:ext cx="1317625" cy="3968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a:spcBef>
                  <a:spcPct val="0"/>
                </a:spcBef>
                <a:buClrTx/>
                <a:buFontTx/>
                <a:buNone/>
              </a:pPr>
              <a:r>
                <a:rPr lang="en-US" altLang="en-US"/>
                <a:t>f</a:t>
              </a:r>
              <a:r>
                <a:rPr lang="en-US" altLang="en-US" baseline="-25000"/>
                <a:t>RSAE-min</a:t>
              </a:r>
            </a:p>
          </p:txBody>
        </p:sp>
        <p:sp>
          <p:nvSpPr>
            <p:cNvPr id="7174" name="TextBox 12"/>
            <p:cNvSpPr txBox="1">
              <a:spLocks noChangeArrowheads="1"/>
            </p:cNvSpPr>
            <p:nvPr/>
          </p:nvSpPr>
          <p:spPr bwMode="auto">
            <a:xfrm>
              <a:off x="1054100" y="3241675"/>
              <a:ext cx="1104900" cy="3968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a:spcBef>
                  <a:spcPct val="0"/>
                </a:spcBef>
                <a:buClrTx/>
                <a:buFontTx/>
                <a:buNone/>
              </a:pPr>
              <a:r>
                <a:rPr lang="en-US" altLang="en-US"/>
                <a:t>f</a:t>
              </a:r>
              <a:r>
                <a:rPr lang="en-US" altLang="en-US" baseline="-25000"/>
                <a:t>TAE</a:t>
              </a:r>
            </a:p>
          </p:txBody>
        </p:sp>
        <p:sp>
          <p:nvSpPr>
            <p:cNvPr id="7175" name="TextBox 14"/>
            <p:cNvSpPr txBox="1">
              <a:spLocks noChangeArrowheads="1"/>
            </p:cNvSpPr>
            <p:nvPr/>
          </p:nvSpPr>
          <p:spPr bwMode="auto">
            <a:xfrm>
              <a:off x="1250949" y="1739900"/>
              <a:ext cx="1104900" cy="3968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a:spcBef>
                  <a:spcPct val="0"/>
                </a:spcBef>
                <a:buClrTx/>
                <a:buFontTx/>
                <a:buNone/>
              </a:pPr>
              <a:r>
                <a:rPr lang="en-US" altLang="en-US"/>
                <a:t>f</a:t>
              </a:r>
              <a:r>
                <a:rPr lang="en-US" altLang="en-US" baseline="-25000"/>
                <a:t>TAE</a:t>
              </a:r>
            </a:p>
          </p:txBody>
        </p:sp>
        <p:sp>
          <p:nvSpPr>
            <p:cNvPr id="3" name="Freeform 2"/>
            <p:cNvSpPr>
              <a:spLocks/>
            </p:cNvSpPr>
            <p:nvPr/>
          </p:nvSpPr>
          <p:spPr bwMode="auto">
            <a:xfrm>
              <a:off x="1020763" y="2047875"/>
              <a:ext cx="3551237" cy="514350"/>
            </a:xfrm>
            <a:custGeom>
              <a:avLst/>
              <a:gdLst>
                <a:gd name="T0" fmla="*/ 6263 w 3551129"/>
                <a:gd name="T1" fmla="*/ 0 h 538620"/>
                <a:gd name="T2" fmla="*/ 0 w 3551129"/>
                <a:gd name="T3" fmla="*/ 513424 h 538620"/>
                <a:gd name="T4" fmla="*/ 231732 w 3551129"/>
                <a:gd name="T5" fmla="*/ 471634 h 538620"/>
                <a:gd name="T6" fmla="*/ 519830 w 3551129"/>
                <a:gd name="T7" fmla="*/ 394023 h 538620"/>
                <a:gd name="T8" fmla="*/ 1102291 w 3551129"/>
                <a:gd name="T9" fmla="*/ 423873 h 538620"/>
                <a:gd name="T10" fmla="*/ 1640910 w 3551129"/>
                <a:gd name="T11" fmla="*/ 435813 h 538620"/>
                <a:gd name="T12" fmla="*/ 1784959 w 3551129"/>
                <a:gd name="T13" fmla="*/ 441783 h 538620"/>
                <a:gd name="T14" fmla="*/ 1947797 w 3551129"/>
                <a:gd name="T15" fmla="*/ 399993 h 538620"/>
                <a:gd name="T16" fmla="*/ 2386208 w 3551129"/>
                <a:gd name="T17" fmla="*/ 399993 h 538620"/>
                <a:gd name="T18" fmla="*/ 2580362 w 3551129"/>
                <a:gd name="T19" fmla="*/ 423873 h 538620"/>
                <a:gd name="T20" fmla="*/ 2793304 w 3551129"/>
                <a:gd name="T21" fmla="*/ 429843 h 538620"/>
                <a:gd name="T22" fmla="*/ 2899776 w 3551129"/>
                <a:gd name="T23" fmla="*/ 399993 h 538620"/>
                <a:gd name="T24" fmla="*/ 3006247 w 3551129"/>
                <a:gd name="T25" fmla="*/ 417903 h 538620"/>
                <a:gd name="T26" fmla="*/ 3100192 w 3551129"/>
                <a:gd name="T27" fmla="*/ 405963 h 538620"/>
                <a:gd name="T28" fmla="*/ 3288082 w 3551129"/>
                <a:gd name="T29" fmla="*/ 417903 h 538620"/>
                <a:gd name="T30" fmla="*/ 3494762 w 3551129"/>
                <a:gd name="T31" fmla="*/ 417903 h 538620"/>
                <a:gd name="T32" fmla="*/ 3551129 w 3551129"/>
                <a:gd name="T33" fmla="*/ 417903 h 538620"/>
                <a:gd name="T34" fmla="*/ 3551129 w 3551129"/>
                <a:gd name="T35" fmla="*/ 17910 h 538620"/>
                <a:gd name="T36" fmla="*/ 3206663 w 3551129"/>
                <a:gd name="T37" fmla="*/ 35821 h 538620"/>
                <a:gd name="T38" fmla="*/ 2567836 w 3551129"/>
                <a:gd name="T39" fmla="*/ 89551 h 538620"/>
                <a:gd name="T40" fmla="*/ 2041743 w 3551129"/>
                <a:gd name="T41" fmla="*/ 119401 h 538620"/>
                <a:gd name="T42" fmla="*/ 1615858 w 3551129"/>
                <a:gd name="T43" fmla="*/ 125371 h 538620"/>
                <a:gd name="T44" fmla="*/ 1139869 w 3551129"/>
                <a:gd name="T45" fmla="*/ 131341 h 538620"/>
                <a:gd name="T46" fmla="*/ 901874 w 3551129"/>
                <a:gd name="T47" fmla="*/ 113431 h 538620"/>
                <a:gd name="T48" fmla="*/ 563671 w 3551129"/>
                <a:gd name="T49" fmla="*/ 107461 h 538620"/>
                <a:gd name="T50" fmla="*/ 206680 w 3551129"/>
                <a:gd name="T51" fmla="*/ 35821 h 538620"/>
                <a:gd name="T52" fmla="*/ 6263 w 3551129"/>
                <a:gd name="T53" fmla="*/ 0 h 5386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551129" h="538620">
                  <a:moveTo>
                    <a:pt x="6263" y="0"/>
                  </a:moveTo>
                  <a:cubicBezTo>
                    <a:pt x="4175" y="179540"/>
                    <a:pt x="2088" y="359080"/>
                    <a:pt x="0" y="538620"/>
                  </a:cubicBezTo>
                  <a:lnTo>
                    <a:pt x="231732" y="494779"/>
                  </a:lnTo>
                  <a:lnTo>
                    <a:pt x="519830" y="413359"/>
                  </a:lnTo>
                  <a:lnTo>
                    <a:pt x="1102291" y="444674"/>
                  </a:lnTo>
                  <a:lnTo>
                    <a:pt x="1640910" y="457200"/>
                  </a:lnTo>
                  <a:lnTo>
                    <a:pt x="1784959" y="463463"/>
                  </a:lnTo>
                  <a:lnTo>
                    <a:pt x="1947797" y="419622"/>
                  </a:lnTo>
                  <a:lnTo>
                    <a:pt x="2386208" y="419622"/>
                  </a:lnTo>
                  <a:lnTo>
                    <a:pt x="2580362" y="444674"/>
                  </a:lnTo>
                  <a:lnTo>
                    <a:pt x="2793304" y="450937"/>
                  </a:lnTo>
                  <a:lnTo>
                    <a:pt x="2899776" y="419622"/>
                  </a:lnTo>
                  <a:lnTo>
                    <a:pt x="3006247" y="438411"/>
                  </a:lnTo>
                  <a:lnTo>
                    <a:pt x="3100192" y="425885"/>
                  </a:lnTo>
                  <a:lnTo>
                    <a:pt x="3288082" y="438411"/>
                  </a:lnTo>
                  <a:lnTo>
                    <a:pt x="3494762" y="438411"/>
                  </a:lnTo>
                  <a:lnTo>
                    <a:pt x="3551129" y="438411"/>
                  </a:lnTo>
                  <a:lnTo>
                    <a:pt x="3551129" y="18789"/>
                  </a:lnTo>
                  <a:lnTo>
                    <a:pt x="3206663" y="37579"/>
                  </a:lnTo>
                  <a:lnTo>
                    <a:pt x="2567836" y="93946"/>
                  </a:lnTo>
                  <a:lnTo>
                    <a:pt x="2041743" y="125261"/>
                  </a:lnTo>
                  <a:lnTo>
                    <a:pt x="1615858" y="131524"/>
                  </a:lnTo>
                  <a:lnTo>
                    <a:pt x="1139869" y="137787"/>
                  </a:lnTo>
                  <a:lnTo>
                    <a:pt x="901874" y="118998"/>
                  </a:lnTo>
                  <a:lnTo>
                    <a:pt x="563671" y="112735"/>
                  </a:lnTo>
                  <a:lnTo>
                    <a:pt x="206680" y="37579"/>
                  </a:lnTo>
                  <a:lnTo>
                    <a:pt x="6263" y="0"/>
                  </a:lnTo>
                  <a:close/>
                </a:path>
              </a:pathLst>
            </a:custGeom>
            <a:grp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US"/>
            </a:p>
          </p:txBody>
        </p:sp>
        <p:sp>
          <p:nvSpPr>
            <p:cNvPr id="7179" name="TextBox 13"/>
            <p:cNvSpPr txBox="1">
              <a:spLocks noChangeArrowheads="1"/>
            </p:cNvSpPr>
            <p:nvPr/>
          </p:nvSpPr>
          <p:spPr bwMode="auto">
            <a:xfrm>
              <a:off x="1774824" y="2114550"/>
              <a:ext cx="1317625" cy="3968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charset="0"/>
                <a:buChar char="•"/>
                <a:defRPr sz="2000" b="1">
                  <a:solidFill>
                    <a:schemeClr val="tx1"/>
                  </a:solidFill>
                  <a:latin typeface="Century Gothic" charset="0"/>
                  <a:ea typeface="ＭＳ Ｐゴシック" charset="-128"/>
                </a:defRPr>
              </a:lvl1pPr>
              <a:lvl2pPr marL="742950" indent="-285750">
                <a:spcBef>
                  <a:spcPct val="20000"/>
                </a:spcBef>
                <a:buClr>
                  <a:schemeClr val="tx2"/>
                </a:buClr>
                <a:buFont typeface="Arial" charset="0"/>
                <a:buChar char="–"/>
                <a:defRPr>
                  <a:solidFill>
                    <a:schemeClr val="tx1"/>
                  </a:solidFill>
                  <a:latin typeface="Century Gothic" charset="0"/>
                  <a:ea typeface="ＭＳ Ｐゴシック" charset="-128"/>
                </a:defRPr>
              </a:lvl2pPr>
              <a:lvl3pPr marL="1143000" indent="-228600">
                <a:spcBef>
                  <a:spcPct val="20000"/>
                </a:spcBef>
                <a:buClr>
                  <a:schemeClr val="tx2"/>
                </a:buClr>
                <a:buFont typeface="Arial" charset="0"/>
                <a:buChar char="•"/>
                <a:defRPr sz="1600">
                  <a:solidFill>
                    <a:schemeClr val="tx1"/>
                  </a:solidFill>
                  <a:latin typeface="Century Gothic" charset="0"/>
                  <a:ea typeface="ＭＳ Ｐゴシック" charset="-128"/>
                </a:defRPr>
              </a:lvl3pPr>
              <a:lvl4pPr marL="1600200" indent="-228600">
                <a:spcBef>
                  <a:spcPct val="20000"/>
                </a:spcBef>
                <a:buFont typeface="Arial" charset="0"/>
                <a:buChar char="–"/>
                <a:defRPr sz="2000">
                  <a:solidFill>
                    <a:schemeClr val="tx1"/>
                  </a:solidFill>
                  <a:latin typeface="Century Gothic" charset="0"/>
                  <a:ea typeface="ＭＳ Ｐゴシック" charset="-128"/>
                </a:defRPr>
              </a:lvl4pPr>
              <a:lvl5pPr marL="2057400" indent="-228600">
                <a:spcBef>
                  <a:spcPct val="20000"/>
                </a:spcBef>
                <a:buFont typeface="Arial" charset="0"/>
                <a:buChar char="»"/>
                <a:defRPr sz="2000">
                  <a:solidFill>
                    <a:schemeClr val="tx1"/>
                  </a:solidFill>
                  <a:latin typeface="Century Gothic"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entury Gothic" charset="0"/>
                  <a:ea typeface="ＭＳ Ｐゴシック" charset="-128"/>
                </a:defRPr>
              </a:lvl9pPr>
            </a:lstStyle>
            <a:p>
              <a:pPr>
                <a:spcBef>
                  <a:spcPct val="0"/>
                </a:spcBef>
                <a:buClrTx/>
                <a:buFontTx/>
                <a:buNone/>
              </a:pPr>
              <a:r>
                <a:rPr lang="en-US" altLang="en-US"/>
                <a:t>f</a:t>
              </a:r>
              <a:r>
                <a:rPr lang="en-US" altLang="en-US" baseline="-25000"/>
                <a:t>RSAE-min</a:t>
              </a:r>
            </a:p>
          </p:txBody>
        </p:sp>
        <p:sp>
          <p:nvSpPr>
            <p:cNvPr id="5" name="Freeform 4"/>
            <p:cNvSpPr>
              <a:spLocks/>
            </p:cNvSpPr>
            <p:nvPr/>
          </p:nvSpPr>
          <p:spPr bwMode="auto">
            <a:xfrm>
              <a:off x="955675" y="3490913"/>
              <a:ext cx="819150" cy="541337"/>
            </a:xfrm>
            <a:custGeom>
              <a:avLst/>
              <a:gdLst>
                <a:gd name="T0" fmla="*/ 17813 w 819397"/>
                <a:gd name="T1" fmla="*/ 0 h 540328"/>
                <a:gd name="T2" fmla="*/ 0 w 819397"/>
                <a:gd name="T3" fmla="*/ 540328 h 540328"/>
                <a:gd name="T4" fmla="*/ 160317 w 819397"/>
                <a:gd name="T5" fmla="*/ 320634 h 540328"/>
                <a:gd name="T6" fmla="*/ 397823 w 819397"/>
                <a:gd name="T7" fmla="*/ 231569 h 540328"/>
                <a:gd name="T8" fmla="*/ 587828 w 819397"/>
                <a:gd name="T9" fmla="*/ 225632 h 540328"/>
                <a:gd name="T10" fmla="*/ 718457 w 819397"/>
                <a:gd name="T11" fmla="*/ 237507 h 540328"/>
                <a:gd name="T12" fmla="*/ 819397 w 819397"/>
                <a:gd name="T13" fmla="*/ 219694 h 540328"/>
                <a:gd name="T14" fmla="*/ 819397 w 819397"/>
                <a:gd name="T15" fmla="*/ 219694 h 540328"/>
                <a:gd name="T16" fmla="*/ 374072 w 819397"/>
                <a:gd name="T17" fmla="*/ 136567 h 540328"/>
                <a:gd name="T18" fmla="*/ 17813 w 819397"/>
                <a:gd name="T19" fmla="*/ 0 h 5403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9397" h="540328">
                  <a:moveTo>
                    <a:pt x="17813" y="0"/>
                  </a:moveTo>
                  <a:lnTo>
                    <a:pt x="0" y="540328"/>
                  </a:lnTo>
                  <a:lnTo>
                    <a:pt x="160317" y="320634"/>
                  </a:lnTo>
                  <a:lnTo>
                    <a:pt x="397823" y="231569"/>
                  </a:lnTo>
                  <a:lnTo>
                    <a:pt x="587828" y="225632"/>
                  </a:lnTo>
                  <a:lnTo>
                    <a:pt x="718457" y="237507"/>
                  </a:lnTo>
                  <a:lnTo>
                    <a:pt x="819397" y="219694"/>
                  </a:lnTo>
                  <a:lnTo>
                    <a:pt x="374072" y="136567"/>
                  </a:lnTo>
                  <a:lnTo>
                    <a:pt x="17813" y="0"/>
                  </a:lnTo>
                  <a:close/>
                </a:path>
              </a:pathLst>
            </a:custGeom>
            <a:grp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US"/>
            </a:p>
          </p:txBody>
        </p:sp>
      </p:grpSp>
      <p:sp>
        <p:nvSpPr>
          <p:cNvPr id="25" name="Title 1"/>
          <p:cNvSpPr>
            <a:spLocks noGrp="1"/>
          </p:cNvSpPr>
          <p:nvPr>
            <p:ph type="title" idx="4294967295"/>
          </p:nvPr>
        </p:nvSpPr>
        <p:spPr>
          <a:xfrm>
            <a:off x="167640" y="86360"/>
            <a:ext cx="9890760" cy="863600"/>
          </a:xfrm>
          <a:prstGeom prst="rect">
            <a:avLst/>
          </a:prstGeom>
        </p:spPr>
        <p:txBody>
          <a:bodyPr/>
          <a:lstStyle/>
          <a:p>
            <a:r>
              <a:rPr lang="en-US" altLang="en-US" sz="2700" dirty="0"/>
              <a:t>Major Advancement in Core Fluctuation Diagnostics Have Enabled Detailed Validation of Fast Ion Transport Models</a:t>
            </a:r>
          </a:p>
        </p:txBody>
      </p:sp>
      <p:sp>
        <p:nvSpPr>
          <p:cNvPr id="34" name="Content Placeholder 2"/>
          <p:cNvSpPr>
            <a:spLocks noGrp="1"/>
          </p:cNvSpPr>
          <p:nvPr>
            <p:ph idx="1"/>
          </p:nvPr>
        </p:nvSpPr>
        <p:spPr>
          <a:xfrm>
            <a:off x="5944046" y="1435974"/>
            <a:ext cx="4114354" cy="3578690"/>
          </a:xfrm>
        </p:spPr>
        <p:txBody>
          <a:bodyPr/>
          <a:lstStyle/>
          <a:p>
            <a:pPr marL="0" indent="0" defTabSz="507585">
              <a:lnSpc>
                <a:spcPct val="90000"/>
              </a:lnSpc>
              <a:buNone/>
            </a:pPr>
            <a:r>
              <a:rPr lang="en-US" altLang="en-US" u="sng" dirty="0">
                <a:ea typeface="ＭＳ Ｐゴシック" charset="-128"/>
              </a:rPr>
              <a:t>2004 status:</a:t>
            </a:r>
          </a:p>
          <a:p>
            <a:pPr marL="247602" indent="-247602" defTabSz="507585">
              <a:lnSpc>
                <a:spcPct val="90000"/>
              </a:lnSpc>
              <a:buFont typeface="Arial" charset="0"/>
              <a:buChar char="•"/>
            </a:pPr>
            <a:r>
              <a:rPr lang="en-US" altLang="en-US" b="0" dirty="0">
                <a:ea typeface="ＭＳ Ｐゴシック" charset="-128"/>
              </a:rPr>
              <a:t>Alfven </a:t>
            </a:r>
            <a:r>
              <a:rPr lang="en-US" altLang="en-US" b="0" dirty="0" err="1">
                <a:ea typeface="ＭＳ Ｐゴシック" charset="-128"/>
              </a:rPr>
              <a:t>Eigenmodes</a:t>
            </a:r>
            <a:r>
              <a:rPr lang="en-US" altLang="en-US" b="0" dirty="0">
                <a:ea typeface="ＭＳ Ｐゴシック" charset="-128"/>
              </a:rPr>
              <a:t> </a:t>
            </a:r>
            <a:r>
              <a:rPr lang="en-US" altLang="en-US" b="0" dirty="0" smtClean="0">
                <a:ea typeface="ＭＳ Ｐゴシック" charset="-128"/>
              </a:rPr>
              <a:t>and associated transport observed and characterized </a:t>
            </a:r>
          </a:p>
          <a:p>
            <a:pPr marL="0" indent="0" defTabSz="507585">
              <a:lnSpc>
                <a:spcPct val="90000"/>
              </a:lnSpc>
              <a:buNone/>
            </a:pPr>
            <a:endParaRPr lang="en-US" altLang="en-US" u="sng" dirty="0">
              <a:ea typeface="ＭＳ Ｐゴシック" charset="-128"/>
            </a:endParaRPr>
          </a:p>
          <a:p>
            <a:pPr marL="0" indent="0" defTabSz="507585">
              <a:lnSpc>
                <a:spcPct val="90000"/>
              </a:lnSpc>
              <a:buNone/>
            </a:pPr>
            <a:r>
              <a:rPr lang="en-US" altLang="en-US" u="sng" dirty="0" smtClean="0">
                <a:ea typeface="ＭＳ Ｐゴシック" charset="-128"/>
              </a:rPr>
              <a:t>2017 </a:t>
            </a:r>
            <a:r>
              <a:rPr lang="en-US" altLang="en-US" u="sng" dirty="0">
                <a:ea typeface="ＭＳ Ｐゴシック" charset="-128"/>
              </a:rPr>
              <a:t>status:</a:t>
            </a:r>
          </a:p>
          <a:p>
            <a:pPr marL="247602" indent="-247602" defTabSz="507585">
              <a:lnSpc>
                <a:spcPct val="90000"/>
              </a:lnSpc>
              <a:buFont typeface="Arial" charset="0"/>
              <a:buChar char="•"/>
            </a:pPr>
            <a:r>
              <a:rPr lang="en-US" altLang="en-US" b="0" dirty="0" smtClean="0">
                <a:ea typeface="ＭＳ Ｐゴシック" charset="-128"/>
              </a:rPr>
              <a:t>Fast-ion instability control tools show promise</a:t>
            </a:r>
          </a:p>
          <a:p>
            <a:pPr marL="247602" indent="-247602" defTabSz="507585">
              <a:lnSpc>
                <a:spcPct val="90000"/>
              </a:lnSpc>
              <a:buFont typeface="Arial" charset="0"/>
              <a:buChar char="•"/>
            </a:pPr>
            <a:r>
              <a:rPr lang="en-US" altLang="en-US" b="0" dirty="0" smtClean="0">
                <a:ea typeface="ＭＳ Ｐゴシック" charset="-128"/>
              </a:rPr>
              <a:t>First principles simulations reproduce measured modes &amp; transport (MEGA)</a:t>
            </a:r>
          </a:p>
          <a:p>
            <a:pPr marL="247602" indent="-247602" defTabSz="507585">
              <a:lnSpc>
                <a:spcPct val="90000"/>
              </a:lnSpc>
              <a:buFont typeface="Arial" charset="0"/>
              <a:buChar char="•"/>
            </a:pPr>
            <a:r>
              <a:rPr lang="en-US" altLang="en-US" b="0" dirty="0" smtClean="0">
                <a:ea typeface="ＭＳ Ｐゴシック" charset="-128"/>
              </a:rPr>
              <a:t>Reduced </a:t>
            </a:r>
            <a:r>
              <a:rPr lang="en-US" altLang="en-US" b="0" dirty="0">
                <a:ea typeface="ＭＳ Ｐゴシック" charset="-128"/>
              </a:rPr>
              <a:t>predictive models based on critical </a:t>
            </a:r>
            <a:r>
              <a:rPr lang="en-US" altLang="en-US" b="0" dirty="0" smtClean="0">
                <a:ea typeface="ＭＳ Ｐゴシック" charset="-128"/>
              </a:rPr>
              <a:t>gradient</a:t>
            </a:r>
            <a:endParaRPr lang="en-US" altLang="en-US" b="0" dirty="0">
              <a:ea typeface="ＭＳ Ｐゴシック" charset="-128"/>
            </a:endParaRPr>
          </a:p>
        </p:txBody>
      </p:sp>
      <p:sp>
        <p:nvSpPr>
          <p:cNvPr id="35" name="Rounded Rectangle 34"/>
          <p:cNvSpPr/>
          <p:nvPr/>
        </p:nvSpPr>
        <p:spPr>
          <a:xfrm>
            <a:off x="6299945" y="6054402"/>
            <a:ext cx="3364755" cy="854398"/>
          </a:xfrm>
          <a:prstGeom prst="roundRect">
            <a:avLst/>
          </a:prstGeom>
          <a:gradFill>
            <a:gsLst>
              <a:gs pos="0">
                <a:schemeClr val="tx2">
                  <a:lumMod val="40000"/>
                  <a:lumOff val="6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r>
              <a:rPr lang="en-US" sz="1600" dirty="0">
                <a:solidFill>
                  <a:schemeClr val="tx1"/>
                </a:solidFill>
              </a:rPr>
              <a:t>Van Zeeland </a:t>
            </a:r>
            <a:r>
              <a:rPr lang="en-US" sz="1600" dirty="0" err="1">
                <a:solidFill>
                  <a:schemeClr val="tx1"/>
                </a:solidFill>
              </a:rPr>
              <a:t>Nucl</a:t>
            </a:r>
            <a:r>
              <a:rPr lang="en-US" sz="1600" dirty="0">
                <a:solidFill>
                  <a:schemeClr val="tx1"/>
                </a:solidFill>
              </a:rPr>
              <a:t>. Fusion </a:t>
            </a:r>
            <a:r>
              <a:rPr lang="en-US" sz="1600" dirty="0" smtClean="0">
                <a:solidFill>
                  <a:schemeClr val="tx1"/>
                </a:solidFill>
              </a:rPr>
              <a:t>2016</a:t>
            </a:r>
          </a:p>
          <a:p>
            <a:r>
              <a:rPr lang="es-ES_tradnl" sz="1600" dirty="0" smtClean="0">
                <a:solidFill>
                  <a:schemeClr val="tx1"/>
                </a:solidFill>
              </a:rPr>
              <a:t>Y</a:t>
            </a:r>
            <a:r>
              <a:rPr lang="es-ES_tradnl" sz="1600" dirty="0">
                <a:solidFill>
                  <a:schemeClr val="tx1"/>
                </a:solidFill>
              </a:rPr>
              <a:t>. </a:t>
            </a:r>
            <a:r>
              <a:rPr lang="es-ES_tradnl" sz="1600" dirty="0" smtClean="0">
                <a:solidFill>
                  <a:schemeClr val="tx1"/>
                </a:solidFill>
              </a:rPr>
              <a:t>Todo </a:t>
            </a:r>
            <a:r>
              <a:rPr lang="en-US" sz="1600" dirty="0" err="1">
                <a:solidFill>
                  <a:schemeClr val="tx1"/>
                </a:solidFill>
              </a:rPr>
              <a:t>Nucl</a:t>
            </a:r>
            <a:r>
              <a:rPr lang="en-US" sz="1600" dirty="0">
                <a:solidFill>
                  <a:schemeClr val="tx1"/>
                </a:solidFill>
              </a:rPr>
              <a:t>. Fusion </a:t>
            </a:r>
            <a:r>
              <a:rPr lang="en-US" sz="1600" dirty="0" smtClean="0">
                <a:solidFill>
                  <a:schemeClr val="tx1"/>
                </a:solidFill>
              </a:rPr>
              <a:t>2016</a:t>
            </a:r>
            <a:endParaRPr lang="en-US" sz="1600" dirty="0">
              <a:solidFill>
                <a:schemeClr val="tx1"/>
              </a:solidFill>
            </a:endParaRPr>
          </a:p>
          <a:p>
            <a:r>
              <a:rPr lang="en-US" sz="1600" dirty="0" err="1">
                <a:solidFill>
                  <a:schemeClr val="tx1"/>
                </a:solidFill>
              </a:rPr>
              <a:t>Sharapov</a:t>
            </a:r>
            <a:r>
              <a:rPr lang="en-US" sz="1600" dirty="0">
                <a:solidFill>
                  <a:schemeClr val="tx1"/>
                </a:solidFill>
              </a:rPr>
              <a:t> IAEA 2016</a:t>
            </a:r>
          </a:p>
        </p:txBody>
      </p:sp>
      <p:pic>
        <p:nvPicPr>
          <p:cNvPr id="2" name="Picture 1"/>
          <p:cNvPicPr>
            <a:picLocks noChangeAspect="1"/>
          </p:cNvPicPr>
          <p:nvPr/>
        </p:nvPicPr>
        <p:blipFill>
          <a:blip r:embed="rId4">
            <a:alphaModFix amt="89000"/>
          </a:blip>
          <a:stretch>
            <a:fillRect/>
          </a:stretch>
        </p:blipFill>
        <p:spPr>
          <a:xfrm>
            <a:off x="1505513" y="4238274"/>
            <a:ext cx="4137573" cy="3022151"/>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606448"/>
      </p:ext>
    </p:extLst>
  </p:cSld>
  <p:clrMapOvr>
    <a:masterClrMapping/>
  </p:clrMapOvr>
  <mc:AlternateContent xmlns:mc="http://schemas.openxmlformats.org/markup-compatibility/2006" xmlns:p14="http://schemas.microsoft.com/office/powerpoint/2010/main">
    <mc:Choice Requires="p14">
      <p:transition spd="slow" p14:dur="2000" advTm="58828"/>
    </mc:Choice>
    <mc:Fallback xmlns="">
      <p:transition spd="slow" advTm="58828"/>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ELM Suppression Achieved in Fully Non-Inductive </a:t>
            </a:r>
            <a:br>
              <a:rPr lang="en-US" dirty="0" smtClean="0"/>
            </a:br>
            <a:r>
              <a:rPr lang="en-US" dirty="0" smtClean="0"/>
              <a:t>Hybrid Plasma with Minimal Impact on Performance</a:t>
            </a:r>
            <a:endParaRPr lang="en-US" dirty="0"/>
          </a:p>
        </p:txBody>
      </p:sp>
      <p:sp>
        <p:nvSpPr>
          <p:cNvPr id="2" name="Content Placeholder 1"/>
          <p:cNvSpPr>
            <a:spLocks noGrp="1"/>
          </p:cNvSpPr>
          <p:nvPr>
            <p:ph sz="quarter" idx="11"/>
          </p:nvPr>
        </p:nvSpPr>
        <p:spPr>
          <a:xfrm>
            <a:off x="335284" y="1416707"/>
            <a:ext cx="5229078" cy="5527040"/>
          </a:xfrm>
        </p:spPr>
        <p:txBody>
          <a:bodyPr/>
          <a:lstStyle/>
          <a:p>
            <a:pPr marL="0" indent="0" defTabSz="507585">
              <a:lnSpc>
                <a:spcPct val="90000"/>
              </a:lnSpc>
              <a:buNone/>
            </a:pPr>
            <a:r>
              <a:rPr lang="en-US" altLang="en-US" u="sng" dirty="0">
                <a:ea typeface="ＭＳ Ｐゴシック" charset="-128"/>
              </a:rPr>
              <a:t>2004 status:</a:t>
            </a:r>
          </a:p>
          <a:p>
            <a:pPr marL="247602" indent="-247602" defTabSz="507585">
              <a:lnSpc>
                <a:spcPct val="90000"/>
              </a:lnSpc>
            </a:pPr>
            <a:r>
              <a:rPr lang="en-US" altLang="en-US" dirty="0" smtClean="0">
                <a:ea typeface="ＭＳ Ｐゴシック" charset="-128"/>
              </a:rPr>
              <a:t>Proof-of-principle demonstrations of RMP ELM suppression, pellet pacing, and QH-mode</a:t>
            </a:r>
            <a:endParaRPr lang="en-US" altLang="en-US" dirty="0">
              <a:ea typeface="ＭＳ Ｐゴシック" charset="-128"/>
            </a:endParaRPr>
          </a:p>
          <a:p>
            <a:pPr marL="247602" indent="-247602" defTabSz="507585">
              <a:lnSpc>
                <a:spcPct val="90000"/>
              </a:lnSpc>
            </a:pPr>
            <a:endParaRPr lang="en-US" altLang="en-US" dirty="0">
              <a:ea typeface="ＭＳ Ｐゴシック" charset="-128"/>
            </a:endParaRPr>
          </a:p>
          <a:p>
            <a:pPr marL="0" indent="0" defTabSz="507585">
              <a:lnSpc>
                <a:spcPct val="90000"/>
              </a:lnSpc>
              <a:buNone/>
            </a:pPr>
            <a:r>
              <a:rPr lang="en-US" altLang="en-US" u="sng" dirty="0">
                <a:ea typeface="ＭＳ Ｐゴシック" charset="-128"/>
              </a:rPr>
              <a:t>2017 status:</a:t>
            </a:r>
          </a:p>
          <a:p>
            <a:r>
              <a:rPr lang="en-US" dirty="0" smtClean="0"/>
              <a:t>Extension of all technique </a:t>
            </a:r>
            <a:r>
              <a:rPr lang="en-US" dirty="0"/>
              <a:t>towards </a:t>
            </a:r>
            <a:r>
              <a:rPr lang="en-US" dirty="0" smtClean="0"/>
              <a:t/>
            </a:r>
            <a:br>
              <a:rPr lang="en-US" dirty="0" smtClean="0"/>
            </a:br>
            <a:r>
              <a:rPr lang="en-US" dirty="0" smtClean="0"/>
              <a:t>ITER conditions</a:t>
            </a:r>
          </a:p>
          <a:p>
            <a:r>
              <a:rPr lang="en-US" dirty="0" smtClean="0"/>
              <a:t>Long-pulse ELM suppression</a:t>
            </a:r>
          </a:p>
          <a:p>
            <a:r>
              <a:rPr lang="en-US" dirty="0" smtClean="0"/>
              <a:t>I-mode developed,</a:t>
            </a:r>
            <a:br>
              <a:rPr lang="en-US" dirty="0" smtClean="0"/>
            </a:br>
            <a:r>
              <a:rPr lang="en-US" dirty="0" smtClean="0"/>
              <a:t>QH-mode operation expanded</a:t>
            </a:r>
            <a:endParaRPr lang="en-US" dirty="0"/>
          </a:p>
          <a:p>
            <a:r>
              <a:rPr lang="en-US" dirty="0" smtClean="0"/>
              <a:t>Role </a:t>
            </a:r>
            <a:r>
              <a:rPr lang="en-US" dirty="0"/>
              <a:t>of plasma response </a:t>
            </a:r>
            <a:r>
              <a:rPr lang="en-US" dirty="0" smtClean="0"/>
              <a:t/>
            </a:r>
            <a:br>
              <a:rPr lang="en-US" dirty="0" smtClean="0"/>
            </a:br>
            <a:r>
              <a:rPr lang="en-US" dirty="0" smtClean="0"/>
              <a:t>and field penetration</a:t>
            </a:r>
          </a:p>
          <a:p>
            <a:pPr marL="247602" indent="-247602" defTabSz="507585">
              <a:lnSpc>
                <a:spcPct val="90000"/>
              </a:lnSpc>
            </a:pPr>
            <a:endParaRPr lang="en-US" altLang="en-US" dirty="0">
              <a:ea typeface="ＭＳ Ｐゴシック" charset="-128"/>
            </a:endParaRPr>
          </a:p>
        </p:txBody>
      </p:sp>
      <p:sp>
        <p:nvSpPr>
          <p:cNvPr id="20" name="Rounded Rectangle 19"/>
          <p:cNvSpPr/>
          <p:nvPr/>
        </p:nvSpPr>
        <p:spPr>
          <a:xfrm>
            <a:off x="648317" y="6071796"/>
            <a:ext cx="3292560" cy="816091"/>
          </a:xfrm>
          <a:prstGeom prst="roundRect">
            <a:avLst/>
          </a:prstGeom>
          <a:gradFill>
            <a:gsLst>
              <a:gs pos="0">
                <a:schemeClr val="tx2">
                  <a:lumMod val="40000"/>
                  <a:lumOff val="6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r>
              <a:rPr lang="en-US" sz="1600" dirty="0">
                <a:solidFill>
                  <a:schemeClr val="tx1"/>
                </a:solidFill>
              </a:rPr>
              <a:t>Petty </a:t>
            </a:r>
            <a:r>
              <a:rPr lang="en-US" sz="1600" dirty="0" err="1">
                <a:solidFill>
                  <a:schemeClr val="tx1"/>
                </a:solidFill>
              </a:rPr>
              <a:t>Nucl</a:t>
            </a:r>
            <a:r>
              <a:rPr lang="en-US" sz="1600" dirty="0">
                <a:solidFill>
                  <a:schemeClr val="tx1"/>
                </a:solidFill>
              </a:rPr>
              <a:t>. Fusion 2017</a:t>
            </a:r>
          </a:p>
          <a:p>
            <a:r>
              <a:rPr lang="en-US" sz="1600" dirty="0">
                <a:solidFill>
                  <a:schemeClr val="tx1"/>
                </a:solidFill>
              </a:rPr>
              <a:t>Oh IAEA 2016</a:t>
            </a:r>
          </a:p>
          <a:p>
            <a:r>
              <a:rPr lang="en-US" sz="1600" dirty="0">
                <a:solidFill>
                  <a:schemeClr val="tx1"/>
                </a:solidFill>
              </a:rPr>
              <a:t>Sun IAEA 2016</a:t>
            </a:r>
          </a:p>
        </p:txBody>
      </p:sp>
      <p:sp>
        <p:nvSpPr>
          <p:cNvPr id="47" name="Rectangle 46"/>
          <p:cNvSpPr/>
          <p:nvPr/>
        </p:nvSpPr>
        <p:spPr>
          <a:xfrm>
            <a:off x="5621004" y="4034772"/>
            <a:ext cx="4102116" cy="2972223"/>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pPr algn="ctr"/>
            <a:endParaRPr lang="en-US"/>
          </a:p>
        </p:txBody>
      </p:sp>
      <p:grpSp>
        <p:nvGrpSpPr>
          <p:cNvPr id="5" name="Group 4"/>
          <p:cNvGrpSpPr/>
          <p:nvPr/>
        </p:nvGrpSpPr>
        <p:grpSpPr>
          <a:xfrm>
            <a:off x="5473189" y="1502411"/>
            <a:ext cx="4221411" cy="5505300"/>
            <a:chOff x="4860032" y="732253"/>
            <a:chExt cx="3837647" cy="4857618"/>
          </a:xfrm>
        </p:grpSpPr>
        <p:grpSp>
          <p:nvGrpSpPr>
            <p:cNvPr id="55" name="Group 54"/>
            <p:cNvGrpSpPr/>
            <p:nvPr/>
          </p:nvGrpSpPr>
          <p:grpSpPr>
            <a:xfrm>
              <a:off x="4860032" y="747365"/>
              <a:ext cx="3837647" cy="4842506"/>
              <a:chOff x="4870450" y="936625"/>
              <a:chExt cx="3837647" cy="4842506"/>
            </a:xfrm>
          </p:grpSpPr>
          <p:pic>
            <p:nvPicPr>
              <p:cNvPr id="56" name="Picture 55" descr="rmp_161403.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1459" y="1147065"/>
                <a:ext cx="3283115" cy="4215383"/>
              </a:xfrm>
              <a:prstGeom prst="rect">
                <a:avLst/>
              </a:prstGeom>
            </p:spPr>
          </p:pic>
          <p:sp>
            <p:nvSpPr>
              <p:cNvPr id="57" name="TextBox 2"/>
              <p:cNvSpPr txBox="1">
                <a:spLocks noChangeArrowheads="1"/>
              </p:cNvSpPr>
              <p:nvPr/>
            </p:nvSpPr>
            <p:spPr bwMode="auto">
              <a:xfrm>
                <a:off x="7978775" y="936625"/>
                <a:ext cx="664456" cy="25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300">
                    <a:latin typeface="Helvetica" charset="0"/>
                    <a:cs typeface="Helvetica" charset="0"/>
                  </a:rPr>
                  <a:t>161403</a:t>
                </a:r>
              </a:p>
            </p:txBody>
          </p:sp>
          <p:sp>
            <p:nvSpPr>
              <p:cNvPr id="58" name="TextBox 7"/>
              <p:cNvSpPr txBox="1">
                <a:spLocks noChangeArrowheads="1"/>
              </p:cNvSpPr>
              <p:nvPr/>
            </p:nvSpPr>
            <p:spPr bwMode="auto">
              <a:xfrm>
                <a:off x="4943475" y="1987550"/>
                <a:ext cx="447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0.0</a:t>
                </a:r>
              </a:p>
            </p:txBody>
          </p:sp>
          <p:sp>
            <p:nvSpPr>
              <p:cNvPr id="59" name="TextBox 8"/>
              <p:cNvSpPr txBox="1">
                <a:spLocks noChangeArrowheads="1"/>
              </p:cNvSpPr>
              <p:nvPr/>
            </p:nvSpPr>
            <p:spPr bwMode="auto">
              <a:xfrm>
                <a:off x="4937125" y="1708150"/>
                <a:ext cx="4476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dirty="0">
                    <a:latin typeface="Helvetica" charset="0"/>
                    <a:cs typeface="Helvetica" charset="0"/>
                  </a:rPr>
                  <a:t>0.4</a:t>
                </a:r>
              </a:p>
            </p:txBody>
          </p:sp>
          <p:sp>
            <p:nvSpPr>
              <p:cNvPr id="60" name="TextBox 9"/>
              <p:cNvSpPr txBox="1">
                <a:spLocks noChangeArrowheads="1"/>
              </p:cNvSpPr>
              <p:nvPr/>
            </p:nvSpPr>
            <p:spPr bwMode="auto">
              <a:xfrm>
                <a:off x="4937125" y="1379538"/>
                <a:ext cx="447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0.8</a:t>
                </a:r>
              </a:p>
            </p:txBody>
          </p:sp>
          <p:sp>
            <p:nvSpPr>
              <p:cNvPr id="61" name="TextBox 10"/>
              <p:cNvSpPr txBox="1">
                <a:spLocks noChangeArrowheads="1"/>
              </p:cNvSpPr>
              <p:nvPr/>
            </p:nvSpPr>
            <p:spPr bwMode="auto">
              <a:xfrm>
                <a:off x="4943475" y="1058863"/>
                <a:ext cx="447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1.2</a:t>
                </a:r>
              </a:p>
            </p:txBody>
          </p:sp>
          <p:sp>
            <p:nvSpPr>
              <p:cNvPr id="62" name="TextBox 11"/>
              <p:cNvSpPr txBox="1">
                <a:spLocks noChangeArrowheads="1"/>
              </p:cNvSpPr>
              <p:nvPr/>
            </p:nvSpPr>
            <p:spPr bwMode="auto">
              <a:xfrm>
                <a:off x="5087938" y="4130675"/>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0</a:t>
                </a:r>
              </a:p>
            </p:txBody>
          </p:sp>
          <p:sp>
            <p:nvSpPr>
              <p:cNvPr id="63" name="TextBox 12"/>
              <p:cNvSpPr txBox="1">
                <a:spLocks noChangeArrowheads="1"/>
              </p:cNvSpPr>
              <p:nvPr/>
            </p:nvSpPr>
            <p:spPr bwMode="auto">
              <a:xfrm>
                <a:off x="5083175" y="3910013"/>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1</a:t>
                </a:r>
              </a:p>
            </p:txBody>
          </p:sp>
          <p:sp>
            <p:nvSpPr>
              <p:cNvPr id="64" name="TextBox 13"/>
              <p:cNvSpPr txBox="1">
                <a:spLocks noChangeArrowheads="1"/>
              </p:cNvSpPr>
              <p:nvPr/>
            </p:nvSpPr>
            <p:spPr bwMode="auto">
              <a:xfrm>
                <a:off x="5083175" y="3665538"/>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2</a:t>
                </a:r>
              </a:p>
            </p:txBody>
          </p:sp>
          <p:sp>
            <p:nvSpPr>
              <p:cNvPr id="65" name="TextBox 14"/>
              <p:cNvSpPr txBox="1">
                <a:spLocks noChangeArrowheads="1"/>
              </p:cNvSpPr>
              <p:nvPr/>
            </p:nvSpPr>
            <p:spPr bwMode="auto">
              <a:xfrm>
                <a:off x="5087938" y="3427413"/>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3</a:t>
                </a:r>
              </a:p>
            </p:txBody>
          </p:sp>
          <p:sp>
            <p:nvSpPr>
              <p:cNvPr id="66" name="TextBox 15"/>
              <p:cNvSpPr txBox="1">
                <a:spLocks noChangeArrowheads="1"/>
              </p:cNvSpPr>
              <p:nvPr/>
            </p:nvSpPr>
            <p:spPr bwMode="auto">
              <a:xfrm>
                <a:off x="5087938" y="3213100"/>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4</a:t>
                </a:r>
              </a:p>
            </p:txBody>
          </p:sp>
          <p:sp>
            <p:nvSpPr>
              <p:cNvPr id="67" name="TextBox 16"/>
              <p:cNvSpPr txBox="1">
                <a:spLocks noChangeArrowheads="1"/>
              </p:cNvSpPr>
              <p:nvPr/>
            </p:nvSpPr>
            <p:spPr bwMode="auto">
              <a:xfrm>
                <a:off x="4870450" y="3046413"/>
                <a:ext cx="506061" cy="31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dirty="0">
                    <a:latin typeface="Helvetica" charset="0"/>
                    <a:cs typeface="Helvetica" charset="0"/>
                  </a:rPr>
                  <a:t>-0.2</a:t>
                </a:r>
              </a:p>
            </p:txBody>
          </p:sp>
          <p:sp>
            <p:nvSpPr>
              <p:cNvPr id="68" name="TextBox 18"/>
              <p:cNvSpPr txBox="1">
                <a:spLocks noChangeArrowheads="1"/>
              </p:cNvSpPr>
              <p:nvPr/>
            </p:nvSpPr>
            <p:spPr bwMode="auto">
              <a:xfrm>
                <a:off x="4937125" y="2593975"/>
                <a:ext cx="447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0.0</a:t>
                </a:r>
              </a:p>
            </p:txBody>
          </p:sp>
          <p:sp>
            <p:nvSpPr>
              <p:cNvPr id="69" name="TextBox 20"/>
              <p:cNvSpPr txBox="1">
                <a:spLocks noChangeArrowheads="1"/>
              </p:cNvSpPr>
              <p:nvPr/>
            </p:nvSpPr>
            <p:spPr bwMode="auto">
              <a:xfrm>
                <a:off x="4943475" y="2141538"/>
                <a:ext cx="442004" cy="31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dirty="0">
                    <a:latin typeface="Helvetica" charset="0"/>
                    <a:cs typeface="Helvetica" charset="0"/>
                  </a:rPr>
                  <a:t>0.2</a:t>
                </a:r>
              </a:p>
            </p:txBody>
          </p:sp>
          <p:sp>
            <p:nvSpPr>
              <p:cNvPr id="70" name="TextBox 21"/>
              <p:cNvSpPr txBox="1">
                <a:spLocks noChangeArrowheads="1"/>
              </p:cNvSpPr>
              <p:nvPr/>
            </p:nvSpPr>
            <p:spPr bwMode="auto">
              <a:xfrm>
                <a:off x="5087938" y="5154613"/>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0</a:t>
                </a:r>
              </a:p>
            </p:txBody>
          </p:sp>
          <p:sp>
            <p:nvSpPr>
              <p:cNvPr id="71" name="TextBox 22"/>
              <p:cNvSpPr txBox="1">
                <a:spLocks noChangeArrowheads="1"/>
              </p:cNvSpPr>
              <p:nvPr/>
            </p:nvSpPr>
            <p:spPr bwMode="auto">
              <a:xfrm>
                <a:off x="5083175" y="4943475"/>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1</a:t>
                </a:r>
              </a:p>
            </p:txBody>
          </p:sp>
          <p:sp>
            <p:nvSpPr>
              <p:cNvPr id="72" name="TextBox 23"/>
              <p:cNvSpPr txBox="1">
                <a:spLocks noChangeArrowheads="1"/>
              </p:cNvSpPr>
              <p:nvPr/>
            </p:nvSpPr>
            <p:spPr bwMode="auto">
              <a:xfrm>
                <a:off x="5083175" y="4711700"/>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2</a:t>
                </a:r>
              </a:p>
            </p:txBody>
          </p:sp>
          <p:sp>
            <p:nvSpPr>
              <p:cNvPr id="73" name="TextBox 24"/>
              <p:cNvSpPr txBox="1">
                <a:spLocks noChangeArrowheads="1"/>
              </p:cNvSpPr>
              <p:nvPr/>
            </p:nvSpPr>
            <p:spPr bwMode="auto">
              <a:xfrm>
                <a:off x="5087938" y="4487863"/>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3</a:t>
                </a:r>
              </a:p>
            </p:txBody>
          </p:sp>
          <p:sp>
            <p:nvSpPr>
              <p:cNvPr id="74" name="TextBox 25"/>
              <p:cNvSpPr txBox="1">
                <a:spLocks noChangeArrowheads="1"/>
              </p:cNvSpPr>
              <p:nvPr/>
            </p:nvSpPr>
            <p:spPr bwMode="auto">
              <a:xfrm>
                <a:off x="5281613" y="1109663"/>
                <a:ext cx="795337"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I</a:t>
                </a:r>
                <a:r>
                  <a:rPr lang="en-US" sz="1700" baseline="-25000">
                    <a:latin typeface="Helvetica" charset="0"/>
                    <a:cs typeface="Helvetica" charset="0"/>
                  </a:rPr>
                  <a:t>P</a:t>
                </a:r>
                <a:r>
                  <a:rPr lang="en-US" sz="1700">
                    <a:latin typeface="Helvetica" charset="0"/>
                    <a:cs typeface="Helvetica" charset="0"/>
                  </a:rPr>
                  <a:t> (MA)</a:t>
                </a:r>
              </a:p>
            </p:txBody>
          </p:sp>
          <p:cxnSp>
            <p:nvCxnSpPr>
              <p:cNvPr id="75" name="Straight Arrow Connector 74"/>
              <p:cNvCxnSpPr/>
              <p:nvPr/>
            </p:nvCxnSpPr>
            <p:spPr>
              <a:xfrm flipH="1">
                <a:off x="7556500" y="1389063"/>
                <a:ext cx="0" cy="160337"/>
              </a:xfrm>
              <a:prstGeom prst="straightConnector1">
                <a:avLst/>
              </a:prstGeom>
              <a:ln w="12700" cmpd="sng">
                <a:solidFill>
                  <a:srgbClr val="FF0000"/>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7556500" y="1571625"/>
                <a:ext cx="0" cy="330200"/>
              </a:xfrm>
              <a:prstGeom prst="straightConnector1">
                <a:avLst/>
              </a:prstGeom>
              <a:ln w="12700" cmpd="sng">
                <a:solidFill>
                  <a:srgbClr val="008000"/>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7556500" y="1925638"/>
                <a:ext cx="0" cy="209550"/>
              </a:xfrm>
              <a:prstGeom prst="straightConnector1">
                <a:avLst/>
              </a:prstGeom>
              <a:ln w="12700" cmpd="sng">
                <a:solidFill>
                  <a:srgbClr val="0000FF"/>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78" name="TextBox 30"/>
              <p:cNvSpPr txBox="1">
                <a:spLocks noChangeArrowheads="1"/>
              </p:cNvSpPr>
              <p:nvPr/>
            </p:nvSpPr>
            <p:spPr bwMode="auto">
              <a:xfrm>
                <a:off x="7556500" y="1344613"/>
                <a:ext cx="489059" cy="2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000" dirty="0">
                    <a:solidFill>
                      <a:srgbClr val="FF0000"/>
                    </a:solidFill>
                    <a:latin typeface="Helvetica" charset="0"/>
                    <a:cs typeface="Helvetica" charset="0"/>
                  </a:rPr>
                  <a:t>ECCD</a:t>
                </a:r>
              </a:p>
            </p:txBody>
          </p:sp>
          <p:sp>
            <p:nvSpPr>
              <p:cNvPr id="79" name="TextBox 31"/>
              <p:cNvSpPr txBox="1">
                <a:spLocks noChangeArrowheads="1"/>
              </p:cNvSpPr>
              <p:nvPr/>
            </p:nvSpPr>
            <p:spPr bwMode="auto">
              <a:xfrm>
                <a:off x="7556500" y="1609725"/>
                <a:ext cx="496812" cy="2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000">
                    <a:solidFill>
                      <a:srgbClr val="008000"/>
                    </a:solidFill>
                    <a:latin typeface="Helvetica" charset="0"/>
                    <a:cs typeface="Helvetica" charset="0"/>
                  </a:rPr>
                  <a:t>NBCD</a:t>
                </a:r>
              </a:p>
            </p:txBody>
          </p:sp>
          <p:sp>
            <p:nvSpPr>
              <p:cNvPr id="80" name="TextBox 32"/>
              <p:cNvSpPr txBox="1">
                <a:spLocks noChangeArrowheads="1"/>
              </p:cNvSpPr>
              <p:nvPr/>
            </p:nvSpPr>
            <p:spPr bwMode="auto">
              <a:xfrm>
                <a:off x="7556500" y="1908175"/>
                <a:ext cx="696266" cy="2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000">
                    <a:solidFill>
                      <a:srgbClr val="0000FF"/>
                    </a:solidFill>
                    <a:latin typeface="Helvetica" charset="0"/>
                    <a:cs typeface="Helvetica" charset="0"/>
                  </a:rPr>
                  <a:t>bootstrap</a:t>
                </a:r>
              </a:p>
            </p:txBody>
          </p:sp>
          <p:sp>
            <p:nvSpPr>
              <p:cNvPr id="81" name="TextBox 33"/>
              <p:cNvSpPr txBox="1">
                <a:spLocks noChangeArrowheads="1"/>
              </p:cNvSpPr>
              <p:nvPr/>
            </p:nvSpPr>
            <p:spPr bwMode="auto">
              <a:xfrm>
                <a:off x="5286375" y="2192338"/>
                <a:ext cx="546493" cy="54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solidFill>
                      <a:srgbClr val="0000FF"/>
                    </a:solidFill>
                    <a:latin typeface="Helvetica" charset="0"/>
                    <a:cs typeface="Helvetica" charset="0"/>
                  </a:rPr>
                  <a:t>V</a:t>
                </a:r>
                <a:r>
                  <a:rPr lang="en-US" sz="1700" baseline="-25000">
                    <a:solidFill>
                      <a:srgbClr val="0000FF"/>
                    </a:solidFill>
                    <a:latin typeface="Helvetica" charset="0"/>
                    <a:cs typeface="Helvetica" charset="0"/>
                  </a:rPr>
                  <a:t>surf</a:t>
                </a:r>
                <a:r>
                  <a:rPr lang="en-US" sz="1700">
                    <a:solidFill>
                      <a:srgbClr val="0000FF"/>
                    </a:solidFill>
                    <a:latin typeface="Helvetica" charset="0"/>
                    <a:cs typeface="Helvetica" charset="0"/>
                  </a:rPr>
                  <a:t> </a:t>
                </a:r>
              </a:p>
              <a:p>
                <a:pPr eaLnBrk="1" hangingPunct="1"/>
                <a:r>
                  <a:rPr lang="en-US" sz="1700">
                    <a:solidFill>
                      <a:srgbClr val="0000FF"/>
                    </a:solidFill>
                    <a:latin typeface="Helvetica" charset="0"/>
                    <a:cs typeface="Helvetica" charset="0"/>
                  </a:rPr>
                  <a:t>(V)</a:t>
                </a:r>
              </a:p>
            </p:txBody>
          </p:sp>
          <p:sp>
            <p:nvSpPr>
              <p:cNvPr id="82" name="TextBox 34"/>
              <p:cNvSpPr txBox="1">
                <a:spLocks noChangeArrowheads="1"/>
              </p:cNvSpPr>
              <p:nvPr/>
            </p:nvSpPr>
            <p:spPr bwMode="auto">
              <a:xfrm>
                <a:off x="5878513" y="3316288"/>
                <a:ext cx="386936" cy="33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900">
                    <a:solidFill>
                      <a:srgbClr val="0000FF"/>
                    </a:solidFill>
                    <a:latin typeface="Symbol" charset="0"/>
                    <a:cs typeface="Symbol" charset="0"/>
                  </a:rPr>
                  <a:t>b</a:t>
                </a:r>
                <a:r>
                  <a:rPr lang="en-US" sz="1900" baseline="-25000">
                    <a:solidFill>
                      <a:srgbClr val="0000FF"/>
                    </a:solidFill>
                    <a:latin typeface="Helvetica" charset="0"/>
                    <a:cs typeface="Helvetica" charset="0"/>
                  </a:rPr>
                  <a:t>N</a:t>
                </a:r>
                <a:endParaRPr lang="en-US" sz="1900">
                  <a:solidFill>
                    <a:srgbClr val="0000FF"/>
                  </a:solidFill>
                  <a:latin typeface="Helvetica" charset="0"/>
                  <a:cs typeface="Helvetica" charset="0"/>
                </a:endParaRPr>
              </a:p>
            </p:txBody>
          </p:sp>
          <p:sp>
            <p:nvSpPr>
              <p:cNvPr id="83" name="TextBox 35"/>
              <p:cNvSpPr txBox="1">
                <a:spLocks noChangeArrowheads="1"/>
              </p:cNvSpPr>
              <p:nvPr/>
            </p:nvSpPr>
            <p:spPr bwMode="auto">
              <a:xfrm>
                <a:off x="6954838" y="3952875"/>
                <a:ext cx="520088" cy="31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solidFill>
                      <a:srgbClr val="008000"/>
                    </a:solidFill>
                    <a:latin typeface="Helvetica" charset="0"/>
                    <a:cs typeface="Helvetica" charset="0"/>
                  </a:rPr>
                  <a:t>q</a:t>
                </a:r>
                <a:r>
                  <a:rPr lang="en-US" sz="1700" baseline="-25000">
                    <a:solidFill>
                      <a:srgbClr val="008000"/>
                    </a:solidFill>
                    <a:latin typeface="Helvetica" charset="0"/>
                    <a:cs typeface="Helvetica" charset="0"/>
                  </a:rPr>
                  <a:t>min</a:t>
                </a:r>
              </a:p>
            </p:txBody>
          </p:sp>
          <p:sp>
            <p:nvSpPr>
              <p:cNvPr id="84" name="TextBox 36"/>
              <p:cNvSpPr txBox="1">
                <a:spLocks noChangeArrowheads="1"/>
              </p:cNvSpPr>
              <p:nvPr/>
            </p:nvSpPr>
            <p:spPr bwMode="auto">
              <a:xfrm>
                <a:off x="6702425" y="3660775"/>
                <a:ext cx="9699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solidFill>
                      <a:srgbClr val="FF0000"/>
                    </a:solidFill>
                    <a:latin typeface="Helvetica" charset="0"/>
                    <a:cs typeface="Helvetica" charset="0"/>
                  </a:rPr>
                  <a:t>I</a:t>
                </a:r>
                <a:r>
                  <a:rPr lang="en-US" sz="1700" baseline="-25000">
                    <a:solidFill>
                      <a:srgbClr val="FF0000"/>
                    </a:solidFill>
                    <a:latin typeface="Helvetica" charset="0"/>
                    <a:cs typeface="Helvetica" charset="0"/>
                  </a:rPr>
                  <a:t>RMP</a:t>
                </a:r>
                <a:r>
                  <a:rPr lang="en-US" sz="1700">
                    <a:solidFill>
                      <a:srgbClr val="FF0000"/>
                    </a:solidFill>
                    <a:latin typeface="Helvetica" charset="0"/>
                    <a:cs typeface="Helvetica" charset="0"/>
                  </a:rPr>
                  <a:t> (kA)</a:t>
                </a:r>
              </a:p>
            </p:txBody>
          </p:sp>
          <p:sp>
            <p:nvSpPr>
              <p:cNvPr id="85" name="TextBox 37"/>
              <p:cNvSpPr txBox="1">
                <a:spLocks noChangeArrowheads="1"/>
              </p:cNvSpPr>
              <p:nvPr/>
            </p:nvSpPr>
            <p:spPr bwMode="auto">
              <a:xfrm>
                <a:off x="5291138" y="4367213"/>
                <a:ext cx="3984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solidFill>
                      <a:srgbClr val="0000FF"/>
                    </a:solidFill>
                    <a:latin typeface="Helvetica" charset="0"/>
                    <a:cs typeface="Helvetica" charset="0"/>
                  </a:rPr>
                  <a:t>D</a:t>
                </a:r>
                <a:r>
                  <a:rPr lang="en-US" sz="1700" baseline="-25000">
                    <a:solidFill>
                      <a:srgbClr val="0000FF"/>
                    </a:solidFill>
                    <a:latin typeface="Symbol" charset="0"/>
                    <a:cs typeface="Symbol" charset="0"/>
                  </a:rPr>
                  <a:t>a</a:t>
                </a:r>
              </a:p>
            </p:txBody>
          </p:sp>
          <p:sp>
            <p:nvSpPr>
              <p:cNvPr id="86" name="TextBox 38"/>
              <p:cNvSpPr txBox="1">
                <a:spLocks noChangeArrowheads="1"/>
              </p:cNvSpPr>
              <p:nvPr/>
            </p:nvSpPr>
            <p:spPr bwMode="auto">
              <a:xfrm>
                <a:off x="5197475" y="5270500"/>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0</a:t>
                </a:r>
              </a:p>
            </p:txBody>
          </p:sp>
          <p:sp>
            <p:nvSpPr>
              <p:cNvPr id="87" name="TextBox 39"/>
              <p:cNvSpPr txBox="1">
                <a:spLocks noChangeArrowheads="1"/>
              </p:cNvSpPr>
              <p:nvPr/>
            </p:nvSpPr>
            <p:spPr bwMode="auto">
              <a:xfrm>
                <a:off x="5722938" y="5276850"/>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1</a:t>
                </a:r>
              </a:p>
            </p:txBody>
          </p:sp>
          <p:sp>
            <p:nvSpPr>
              <p:cNvPr id="88" name="TextBox 40"/>
              <p:cNvSpPr txBox="1">
                <a:spLocks noChangeArrowheads="1"/>
              </p:cNvSpPr>
              <p:nvPr/>
            </p:nvSpPr>
            <p:spPr bwMode="auto">
              <a:xfrm>
                <a:off x="6267450" y="5270500"/>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2</a:t>
                </a:r>
              </a:p>
            </p:txBody>
          </p:sp>
          <p:sp>
            <p:nvSpPr>
              <p:cNvPr id="89" name="TextBox 41"/>
              <p:cNvSpPr txBox="1">
                <a:spLocks noChangeArrowheads="1"/>
              </p:cNvSpPr>
              <p:nvPr/>
            </p:nvSpPr>
            <p:spPr bwMode="auto">
              <a:xfrm>
                <a:off x="6805613" y="5270500"/>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3</a:t>
                </a:r>
              </a:p>
            </p:txBody>
          </p:sp>
          <p:sp>
            <p:nvSpPr>
              <p:cNvPr id="90" name="TextBox 42"/>
              <p:cNvSpPr txBox="1">
                <a:spLocks noChangeArrowheads="1"/>
              </p:cNvSpPr>
              <p:nvPr/>
            </p:nvSpPr>
            <p:spPr bwMode="auto">
              <a:xfrm>
                <a:off x="7337425" y="5270500"/>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4</a:t>
                </a:r>
              </a:p>
            </p:txBody>
          </p:sp>
          <p:sp>
            <p:nvSpPr>
              <p:cNvPr id="91" name="TextBox 43"/>
              <p:cNvSpPr txBox="1">
                <a:spLocks noChangeArrowheads="1"/>
              </p:cNvSpPr>
              <p:nvPr/>
            </p:nvSpPr>
            <p:spPr bwMode="auto">
              <a:xfrm>
                <a:off x="7894638" y="5270500"/>
                <a:ext cx="280606"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5</a:t>
                </a:r>
              </a:p>
            </p:txBody>
          </p:sp>
          <p:sp>
            <p:nvSpPr>
              <p:cNvPr id="92" name="TextBox 44"/>
              <p:cNvSpPr txBox="1">
                <a:spLocks noChangeArrowheads="1"/>
              </p:cNvSpPr>
              <p:nvPr/>
            </p:nvSpPr>
            <p:spPr bwMode="auto">
              <a:xfrm>
                <a:off x="8439150" y="5270500"/>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6</a:t>
                </a:r>
              </a:p>
            </p:txBody>
          </p:sp>
          <p:sp>
            <p:nvSpPr>
              <p:cNvPr id="93" name="TextBox 45"/>
              <p:cNvSpPr txBox="1">
                <a:spLocks noChangeArrowheads="1"/>
              </p:cNvSpPr>
              <p:nvPr/>
            </p:nvSpPr>
            <p:spPr bwMode="auto">
              <a:xfrm>
                <a:off x="6564313" y="5461000"/>
                <a:ext cx="908722" cy="31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Time (s)</a:t>
                </a:r>
              </a:p>
            </p:txBody>
          </p:sp>
          <p:sp>
            <p:nvSpPr>
              <p:cNvPr id="94" name="TextBox 24"/>
              <p:cNvSpPr txBox="1">
                <a:spLocks noChangeArrowheads="1"/>
              </p:cNvSpPr>
              <p:nvPr/>
            </p:nvSpPr>
            <p:spPr bwMode="auto">
              <a:xfrm>
                <a:off x="5087938" y="4279900"/>
                <a:ext cx="268947" cy="3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54" tIns="43227" rIns="86454" bIns="43227">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700">
                    <a:latin typeface="Helvetica" charset="0"/>
                    <a:cs typeface="Helvetica" charset="0"/>
                  </a:rPr>
                  <a:t>4</a:t>
                </a:r>
              </a:p>
            </p:txBody>
          </p:sp>
        </p:grpSp>
        <p:sp>
          <p:nvSpPr>
            <p:cNvPr id="48" name="Rectangle 47"/>
            <p:cNvSpPr/>
            <p:nvPr/>
          </p:nvSpPr>
          <p:spPr>
            <a:xfrm>
              <a:off x="4926707" y="732253"/>
              <a:ext cx="3668068" cy="2363023"/>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a:stretch>
            <a:fillRect/>
          </a:stretch>
        </p:blipFill>
        <p:spPr>
          <a:xfrm>
            <a:off x="5551422" y="1248677"/>
            <a:ext cx="4082845" cy="2488392"/>
          </a:xfrm>
          <a:prstGeom prst="rect">
            <a:avLst/>
          </a:prstGeom>
          <a:ln w="25400">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6728644" y="3912446"/>
            <a:ext cx="2076876" cy="307766"/>
          </a:xfrm>
          <a:prstGeom prst="rect">
            <a:avLst/>
          </a:prstGeom>
          <a:noFill/>
        </p:spPr>
        <p:txBody>
          <a:bodyPr wrap="none" lIns="91429" tIns="45715" rIns="91429" bIns="45715" rtlCol="0">
            <a:spAutoFit/>
          </a:bodyPr>
          <a:lstStyle/>
          <a:p>
            <a:r>
              <a:rPr lang="en-US" dirty="0" smtClean="0"/>
              <a:t>DIII-D Hybrid scenario</a:t>
            </a:r>
            <a:endParaRPr lang="en-US" dirty="0"/>
          </a:p>
        </p:txBody>
      </p:sp>
    </p:spTree>
    <p:extLst>
      <p:ext uri="{BB962C8B-B14F-4D97-AF65-F5344CB8AC3E}">
        <p14:creationId xmlns:p14="http://schemas.microsoft.com/office/powerpoint/2010/main" val="4063003396"/>
      </p:ext>
    </p:extLst>
  </p:cSld>
  <p:clrMapOvr>
    <a:masterClrMapping/>
  </p:clrMapOvr>
  <mc:AlternateContent xmlns:mc="http://schemas.openxmlformats.org/markup-compatibility/2006" xmlns:p14="http://schemas.microsoft.com/office/powerpoint/2010/main">
    <mc:Choice Requires="p14">
      <p:transition spd="slow" p14:dur="2000" advTm="55949"/>
    </mc:Choice>
    <mc:Fallback xmlns="">
      <p:transition spd="slow" advTm="55949"/>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New Understanding in SOL Heat Flux Channel Width Developed Through Joint Experiments</a:t>
            </a:r>
            <a:endParaRPr lang="en-US" dirty="0"/>
          </a:p>
        </p:txBody>
      </p:sp>
      <p:sp>
        <p:nvSpPr>
          <p:cNvPr id="3" name="Content Placeholder 2"/>
          <p:cNvSpPr>
            <a:spLocks noGrp="1"/>
          </p:cNvSpPr>
          <p:nvPr>
            <p:ph idx="1"/>
          </p:nvPr>
        </p:nvSpPr>
        <p:spPr>
          <a:xfrm>
            <a:off x="269728" y="1412727"/>
            <a:ext cx="4452586" cy="5095240"/>
          </a:xfrm>
        </p:spPr>
        <p:txBody>
          <a:bodyPr/>
          <a:lstStyle/>
          <a:p>
            <a:pPr marL="0" indent="0" defTabSz="507585">
              <a:lnSpc>
                <a:spcPct val="90000"/>
              </a:lnSpc>
              <a:buNone/>
            </a:pPr>
            <a:r>
              <a:rPr lang="en-US" altLang="en-US" u="sng" dirty="0">
                <a:ea typeface="ＭＳ Ｐゴシック" charset="-128"/>
              </a:rPr>
              <a:t>2004 status:</a:t>
            </a:r>
          </a:p>
          <a:p>
            <a:pPr marL="247602" indent="-247602" defTabSz="507585">
              <a:lnSpc>
                <a:spcPct val="90000"/>
              </a:lnSpc>
            </a:pPr>
            <a:r>
              <a:rPr lang="en-US" altLang="en-US" b="0" dirty="0">
                <a:ea typeface="ＭＳ Ｐゴシック" charset="-128"/>
              </a:rPr>
              <a:t>Conflicting experimental data on heat flux </a:t>
            </a:r>
            <a:r>
              <a:rPr lang="en-US" altLang="en-US" b="0" dirty="0" smtClean="0">
                <a:ea typeface="ＭＳ Ｐゴシック" charset="-128"/>
              </a:rPr>
              <a:t>width; large experimental uncertainties</a:t>
            </a:r>
            <a:endParaRPr lang="en-US" altLang="en-US" b="0" dirty="0">
              <a:ea typeface="ＭＳ Ｐゴシック" charset="-128"/>
            </a:endParaRPr>
          </a:p>
          <a:p>
            <a:pPr marL="247602" indent="-247602" defTabSz="507585">
              <a:lnSpc>
                <a:spcPct val="90000"/>
              </a:lnSpc>
            </a:pPr>
            <a:endParaRPr lang="en-US" altLang="en-US" b="0" dirty="0">
              <a:ea typeface="ＭＳ Ｐゴシック" charset="-128"/>
            </a:endParaRPr>
          </a:p>
          <a:p>
            <a:pPr marL="247602" indent="-247602" defTabSz="507585">
              <a:lnSpc>
                <a:spcPct val="90000"/>
              </a:lnSpc>
            </a:pPr>
            <a:endParaRPr lang="en-US" altLang="en-US" dirty="0">
              <a:ea typeface="ＭＳ Ｐゴシック" charset="-128"/>
            </a:endParaRPr>
          </a:p>
          <a:p>
            <a:pPr marL="0" indent="0" defTabSz="507585">
              <a:lnSpc>
                <a:spcPct val="90000"/>
              </a:lnSpc>
              <a:buNone/>
            </a:pPr>
            <a:r>
              <a:rPr lang="en-US" altLang="en-US" u="sng" dirty="0">
                <a:ea typeface="ＭＳ Ｐゴシック" charset="-128"/>
              </a:rPr>
              <a:t>2017 status:</a:t>
            </a:r>
          </a:p>
          <a:p>
            <a:r>
              <a:rPr lang="en-US" b="0" dirty="0"/>
              <a:t>ITPA empirical scaling </a:t>
            </a:r>
            <a:r>
              <a:rPr lang="en-US" b="0" dirty="0" smtClean="0"/>
              <a:t>developed setting potential challenge for 15 MA ITER discharges (</a:t>
            </a:r>
            <a:r>
              <a:rPr lang="en-US" b="0" dirty="0" err="1" smtClean="0">
                <a:latin typeface="Symbol" charset="2"/>
                <a:ea typeface="Symbol" charset="2"/>
                <a:cs typeface="Symbol" charset="2"/>
              </a:rPr>
              <a:t>l</a:t>
            </a:r>
            <a:r>
              <a:rPr lang="en-US" b="0" baseline="-25000" dirty="0" err="1" smtClean="0"/>
              <a:t>q</a:t>
            </a:r>
            <a:r>
              <a:rPr lang="en-US" b="0" dirty="0" smtClean="0"/>
              <a:t> ~ 1mm)</a:t>
            </a:r>
          </a:p>
          <a:p>
            <a:pPr>
              <a:spcBef>
                <a:spcPts val="1200"/>
              </a:spcBef>
            </a:pPr>
            <a:r>
              <a:rPr lang="en-US" b="0" dirty="0"/>
              <a:t>High performance computing </a:t>
            </a:r>
            <a:r>
              <a:rPr lang="en-US" b="0" dirty="0" smtClean="0"/>
              <a:t>enabling </a:t>
            </a:r>
            <a:r>
              <a:rPr lang="en-US" b="0" dirty="0" err="1" smtClean="0"/>
              <a:t>gyrokinetic</a:t>
            </a:r>
            <a:r>
              <a:rPr lang="en-US" b="0" dirty="0" smtClean="0"/>
              <a:t> simulations of heat flux width</a:t>
            </a:r>
            <a:endParaRPr lang="en-US" b="0" dirty="0"/>
          </a:p>
          <a:p>
            <a:pPr>
              <a:spcBef>
                <a:spcPts val="1200"/>
              </a:spcBef>
            </a:pPr>
            <a:r>
              <a:rPr lang="en-US" b="0" dirty="0" smtClean="0"/>
              <a:t>New </a:t>
            </a:r>
            <a:r>
              <a:rPr lang="en-US" b="0" dirty="0"/>
              <a:t>role of electron turbulence </a:t>
            </a:r>
            <a:r>
              <a:rPr lang="en-US" b="0" dirty="0" smtClean="0"/>
              <a:t>found in simulations which may significantly broaden heat flux</a:t>
            </a:r>
          </a:p>
          <a:p>
            <a:endParaRPr lang="en-US" b="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2349" y="1953933"/>
            <a:ext cx="4932920" cy="4012828"/>
          </a:xfrm>
          <a:prstGeom prst="rect">
            <a:avLst/>
          </a:prstGeom>
          <a:noFill/>
          <a:ln w="254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ounded Rectangle 5"/>
          <p:cNvSpPr/>
          <p:nvPr/>
        </p:nvSpPr>
        <p:spPr>
          <a:xfrm>
            <a:off x="6244418" y="6228883"/>
            <a:ext cx="3147005" cy="816091"/>
          </a:xfrm>
          <a:prstGeom prst="roundRect">
            <a:avLst/>
          </a:prstGeom>
          <a:gradFill>
            <a:gsLst>
              <a:gs pos="0">
                <a:schemeClr val="tx2">
                  <a:lumMod val="40000"/>
                  <a:lumOff val="6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r>
              <a:rPr lang="en-US" sz="1600" dirty="0" err="1" smtClean="0">
                <a:solidFill>
                  <a:schemeClr val="tx1"/>
                </a:solidFill>
              </a:rPr>
              <a:t>Goldston</a:t>
            </a:r>
            <a:r>
              <a:rPr lang="en-US" sz="1600" dirty="0" smtClean="0">
                <a:solidFill>
                  <a:schemeClr val="tx1"/>
                </a:solidFill>
              </a:rPr>
              <a:t> </a:t>
            </a:r>
            <a:r>
              <a:rPr lang="en-US" sz="1600" dirty="0" err="1" smtClean="0">
                <a:solidFill>
                  <a:schemeClr val="tx1"/>
                </a:solidFill>
              </a:rPr>
              <a:t>Nucl</a:t>
            </a:r>
            <a:r>
              <a:rPr lang="en-US" sz="1600" dirty="0" smtClean="0">
                <a:solidFill>
                  <a:schemeClr val="tx1"/>
                </a:solidFill>
              </a:rPr>
              <a:t> Fusion, 2012</a:t>
            </a:r>
          </a:p>
          <a:p>
            <a:r>
              <a:rPr lang="en-US" sz="1600" dirty="0" err="1" smtClean="0">
                <a:solidFill>
                  <a:schemeClr val="tx1"/>
                </a:solidFill>
              </a:rPr>
              <a:t>Eich</a:t>
            </a:r>
            <a:r>
              <a:rPr lang="en-US" sz="1600" dirty="0" smtClean="0">
                <a:solidFill>
                  <a:schemeClr val="tx1"/>
                </a:solidFill>
              </a:rPr>
              <a:t>, </a:t>
            </a:r>
            <a:r>
              <a:rPr lang="en-US" sz="1600" dirty="0" err="1" smtClean="0">
                <a:solidFill>
                  <a:schemeClr val="tx1"/>
                </a:solidFill>
              </a:rPr>
              <a:t>Nucl</a:t>
            </a:r>
            <a:r>
              <a:rPr lang="en-US" sz="1600" dirty="0" smtClean="0">
                <a:solidFill>
                  <a:schemeClr val="tx1"/>
                </a:solidFill>
              </a:rPr>
              <a:t>. Fusion, 2013</a:t>
            </a:r>
          </a:p>
          <a:p>
            <a:r>
              <a:rPr lang="en-US" sz="1600" dirty="0" smtClean="0">
                <a:solidFill>
                  <a:schemeClr val="tx1"/>
                </a:solidFill>
              </a:rPr>
              <a:t>Chang, </a:t>
            </a:r>
            <a:r>
              <a:rPr lang="en-US" sz="1600" dirty="0" err="1" smtClean="0">
                <a:solidFill>
                  <a:schemeClr val="tx1"/>
                </a:solidFill>
              </a:rPr>
              <a:t>Nucl</a:t>
            </a:r>
            <a:r>
              <a:rPr lang="en-US" sz="1600" dirty="0" smtClean="0">
                <a:solidFill>
                  <a:schemeClr val="tx1"/>
                </a:solidFill>
              </a:rPr>
              <a:t>. Fusion, 2017, </a:t>
            </a:r>
            <a:endParaRPr lang="en-US" sz="1600" dirty="0">
              <a:solidFill>
                <a:schemeClr val="tx1"/>
              </a:solidFill>
            </a:endParaRPr>
          </a:p>
        </p:txBody>
      </p:sp>
    </p:spTree>
    <p:extLst>
      <p:ext uri="{BB962C8B-B14F-4D97-AF65-F5344CB8AC3E}">
        <p14:creationId xmlns:p14="http://schemas.microsoft.com/office/powerpoint/2010/main" val="4293484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Advances Have Been Made to Understand Tungsten Behavior Under Extreme Conditions</a:t>
            </a:r>
            <a:endParaRPr lang="en-US" dirty="0"/>
          </a:p>
        </p:txBody>
      </p:sp>
      <p:sp>
        <p:nvSpPr>
          <p:cNvPr id="3" name="Content Placeholder 2"/>
          <p:cNvSpPr>
            <a:spLocks noGrp="1"/>
          </p:cNvSpPr>
          <p:nvPr>
            <p:ph idx="1"/>
          </p:nvPr>
        </p:nvSpPr>
        <p:spPr>
          <a:xfrm>
            <a:off x="269727" y="1412727"/>
            <a:ext cx="4452586" cy="5095240"/>
          </a:xfrm>
        </p:spPr>
        <p:txBody>
          <a:bodyPr/>
          <a:lstStyle/>
          <a:p>
            <a:pPr marL="0" indent="0" defTabSz="507644">
              <a:lnSpc>
                <a:spcPct val="90000"/>
              </a:lnSpc>
              <a:buNone/>
            </a:pPr>
            <a:r>
              <a:rPr lang="en-US" altLang="en-US" u="sng" dirty="0">
                <a:ea typeface="ＭＳ Ｐゴシック" charset="-128"/>
              </a:rPr>
              <a:t>2004 status:</a:t>
            </a:r>
          </a:p>
          <a:p>
            <a:pPr marL="247631" indent="-247631" defTabSz="507644">
              <a:lnSpc>
                <a:spcPct val="90000"/>
              </a:lnSpc>
            </a:pPr>
            <a:r>
              <a:rPr lang="en-US" altLang="en-US" b="0" dirty="0" smtClean="0">
                <a:ea typeface="ＭＳ Ｐゴシック" charset="-128"/>
              </a:rPr>
              <a:t>Most devices favor low-Z wall for plasma performance</a:t>
            </a:r>
          </a:p>
          <a:p>
            <a:pPr marL="247631" indent="-247631" defTabSz="507644">
              <a:lnSpc>
                <a:spcPct val="90000"/>
              </a:lnSpc>
            </a:pPr>
            <a:endParaRPr lang="en-US" altLang="en-US" b="0" dirty="0">
              <a:ea typeface="ＭＳ Ｐゴシック" charset="-128"/>
            </a:endParaRPr>
          </a:p>
          <a:p>
            <a:pPr marL="247631" indent="-247631" defTabSz="507644">
              <a:lnSpc>
                <a:spcPct val="90000"/>
              </a:lnSpc>
            </a:pPr>
            <a:endParaRPr lang="en-US" altLang="en-US" dirty="0">
              <a:ea typeface="ＭＳ Ｐゴシック" charset="-128"/>
            </a:endParaRPr>
          </a:p>
          <a:p>
            <a:pPr marL="0" indent="0" defTabSz="507644">
              <a:lnSpc>
                <a:spcPct val="90000"/>
              </a:lnSpc>
              <a:buNone/>
            </a:pPr>
            <a:r>
              <a:rPr lang="en-US" altLang="en-US" u="sng" dirty="0">
                <a:ea typeface="ＭＳ Ｐゴシック" charset="-128"/>
              </a:rPr>
              <a:t>2017 status:</a:t>
            </a:r>
          </a:p>
          <a:p>
            <a:r>
              <a:rPr lang="en-US" b="0" dirty="0" smtClean="0"/>
              <a:t>ITER to start operation with </a:t>
            </a:r>
            <a:br>
              <a:rPr lang="en-US" b="0" dirty="0" smtClean="0"/>
            </a:br>
            <a:r>
              <a:rPr lang="en-US" b="0" dirty="0" smtClean="0"/>
              <a:t>full-W divertor</a:t>
            </a:r>
          </a:p>
          <a:p>
            <a:pPr>
              <a:spcBef>
                <a:spcPts val="1000"/>
              </a:spcBef>
            </a:pPr>
            <a:r>
              <a:rPr lang="en-US" b="0" dirty="0" smtClean="0"/>
              <a:t>JET ITER-like-wall (ILW) used to characterize tritium retention, fuel removal, cracking, melting, dust, plasma performance</a:t>
            </a:r>
          </a:p>
          <a:p>
            <a:pPr lvl="1"/>
            <a:r>
              <a:rPr lang="en-US" b="0" dirty="0" smtClean="0"/>
              <a:t>Low T retention (0.3%)</a:t>
            </a:r>
          </a:p>
          <a:p>
            <a:pPr lvl="1"/>
            <a:r>
              <a:rPr lang="en-US" dirty="0" smtClean="0"/>
              <a:t>Similar core confinement, pedestal </a:t>
            </a:r>
            <a:r>
              <a:rPr lang="en-US" dirty="0" err="1" smtClean="0"/>
              <a:t>Te</a:t>
            </a:r>
            <a:r>
              <a:rPr lang="en-US" dirty="0" smtClean="0"/>
              <a:t> reduced</a:t>
            </a:r>
            <a:endParaRPr lang="en-US" b="0" dirty="0" smtClean="0"/>
          </a:p>
          <a:p>
            <a:pPr>
              <a:spcBef>
                <a:spcPts val="1000"/>
              </a:spcBef>
            </a:pPr>
            <a:r>
              <a:rPr lang="en-US" b="0" dirty="0" smtClean="0"/>
              <a:t>Surface modifications (He-fuzz)</a:t>
            </a:r>
          </a:p>
        </p:txBody>
      </p:sp>
      <p:pic>
        <p:nvPicPr>
          <p:cNvPr id="1026" name="Picture 2" descr="TER-Like Wall in J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23562" y="1202498"/>
            <a:ext cx="3904952" cy="2592888"/>
          </a:xfrm>
          <a:prstGeom prst="rect">
            <a:avLst/>
          </a:prstGeom>
          <a:noFill/>
          <a:ln w="254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ounded Rectangle 6"/>
          <p:cNvSpPr>
            <a:spLocks noChangeArrowheads="1"/>
          </p:cNvSpPr>
          <p:nvPr/>
        </p:nvSpPr>
        <p:spPr bwMode="auto">
          <a:xfrm>
            <a:off x="442963" y="6749267"/>
            <a:ext cx="3514675" cy="408220"/>
          </a:xfrm>
          <a:prstGeom prst="roundRect">
            <a:avLst>
              <a:gd name="adj" fmla="val 16667"/>
            </a:avLst>
          </a:prstGeom>
          <a:gradFill rotWithShape="1">
            <a:gsLst>
              <a:gs pos="0">
                <a:srgbClr val="C6D9F1"/>
              </a:gs>
              <a:gs pos="100000">
                <a:srgbClr val="8EB4E3"/>
              </a:gs>
            </a:gsLst>
            <a:lin ang="5400000"/>
          </a:gradFill>
          <a:ln w="9525">
            <a:solidFill>
              <a:srgbClr val="4A7EBB"/>
            </a:solidFill>
            <a:round/>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entury Gothic" charset="0"/>
                <a:ea typeface="ＭＳ Ｐゴシック" charset="-128"/>
              </a:defRPr>
            </a:lvl9pPr>
          </a:lstStyle>
          <a:p>
            <a:pPr defTabSz="457039" eaLnBrk="1" hangingPunct="1"/>
            <a:r>
              <a:rPr lang="en-US" altLang="en-US" sz="1400" dirty="0" err="1" smtClean="0">
                <a:solidFill>
                  <a:prstClr val="black"/>
                </a:solidFill>
              </a:rPr>
              <a:t>Litaudon</a:t>
            </a:r>
            <a:r>
              <a:rPr lang="en-US" altLang="en-US" sz="1400" dirty="0" smtClean="0">
                <a:solidFill>
                  <a:prstClr val="black"/>
                </a:solidFill>
              </a:rPr>
              <a:t> </a:t>
            </a:r>
            <a:r>
              <a:rPr lang="en-US" altLang="en-US" sz="1400" dirty="0" err="1" smtClean="0">
                <a:solidFill>
                  <a:prstClr val="black"/>
                </a:solidFill>
              </a:rPr>
              <a:t>Nucl</a:t>
            </a:r>
            <a:r>
              <a:rPr lang="en-US" altLang="en-US" sz="1400" dirty="0" smtClean="0">
                <a:solidFill>
                  <a:prstClr val="black"/>
                </a:solidFill>
              </a:rPr>
              <a:t>. Fusion 2017</a:t>
            </a:r>
          </a:p>
          <a:p>
            <a:pPr defTabSz="457039" eaLnBrk="1" hangingPunct="1"/>
            <a:r>
              <a:rPr lang="en-US" altLang="en-US" sz="1400" dirty="0" smtClean="0">
                <a:solidFill>
                  <a:prstClr val="black"/>
                </a:solidFill>
              </a:rPr>
              <a:t>Baldwin </a:t>
            </a:r>
            <a:r>
              <a:rPr lang="en-US" altLang="en-US" sz="1400" dirty="0" err="1" smtClean="0">
                <a:solidFill>
                  <a:prstClr val="black"/>
                </a:solidFill>
              </a:rPr>
              <a:t>Nucl</a:t>
            </a:r>
            <a:r>
              <a:rPr lang="en-US" altLang="en-US" sz="1400" dirty="0" smtClean="0">
                <a:solidFill>
                  <a:prstClr val="black"/>
                </a:solidFill>
              </a:rPr>
              <a:t>. Fusion 2008</a:t>
            </a:r>
            <a:endParaRPr lang="en-US" altLang="en-US" sz="1400" dirty="0">
              <a:solidFill>
                <a:prstClr val="black"/>
              </a:solidFill>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8729"/>
          <a:stretch/>
        </p:blipFill>
        <p:spPr bwMode="auto">
          <a:xfrm>
            <a:off x="4500404" y="4598874"/>
            <a:ext cx="3640086" cy="2532238"/>
          </a:xfrm>
          <a:prstGeom prst="rect">
            <a:avLst/>
          </a:prstGeom>
          <a:noFill/>
          <a:ln w="254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317332" y="3272105"/>
            <a:ext cx="2538838" cy="2732089"/>
          </a:xfrm>
          <a:prstGeom prst="rect">
            <a:avLst/>
          </a:prstGeom>
          <a:noFill/>
          <a:ln w="254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Rectangle 2"/>
          <p:cNvSpPr txBox="1">
            <a:spLocks noChangeArrowheads="1"/>
          </p:cNvSpPr>
          <p:nvPr/>
        </p:nvSpPr>
        <p:spPr bwMode="auto">
          <a:xfrm>
            <a:off x="5065694" y="4577044"/>
            <a:ext cx="2251638" cy="322745"/>
          </a:xfrm>
          <a:prstGeom prst="rect">
            <a:avLst/>
          </a:prstGeom>
          <a:noFill/>
          <a:ln w="9525">
            <a:noFill/>
            <a:miter lim="800000"/>
            <a:headEnd/>
            <a:tailEnd/>
          </a:ln>
        </p:spPr>
        <p:txBody>
          <a:bodyPr>
            <a:prstTxWarp prst="textNoShape">
              <a:avLst/>
            </a:prstTxWarp>
          </a:bodyPr>
          <a:lstStyle/>
          <a:p>
            <a:pPr algn="ctr" eaLnBrk="0" hangingPunct="0">
              <a:spcAft>
                <a:spcPts val="600"/>
              </a:spcAft>
              <a:buSzPct val="125000"/>
              <a:defRPr/>
            </a:pPr>
            <a:r>
              <a:rPr lang="en-US" sz="2200" b="1" kern="0" dirty="0" smtClean="0">
                <a:solidFill>
                  <a:srgbClr val="FF0000"/>
                </a:solidFill>
                <a:latin typeface="Arial"/>
                <a:ea typeface="ＭＳ Ｐゴシック" pitchFamily="-110" charset="-128"/>
                <a:cs typeface="Arial"/>
                <a:sym typeface="Wingdings" panose="05000000000000000000" pitchFamily="2" charset="2"/>
              </a:rPr>
              <a:t>ITER </a:t>
            </a:r>
            <a:r>
              <a:rPr lang="en-US" sz="2200" b="1" kern="0" dirty="0" err="1" smtClean="0">
                <a:solidFill>
                  <a:srgbClr val="FF0000"/>
                </a:solidFill>
                <a:latin typeface="Arial"/>
                <a:ea typeface="ＭＳ Ｐゴシック" pitchFamily="-110" charset="-128"/>
                <a:cs typeface="Arial"/>
                <a:sym typeface="Wingdings" panose="05000000000000000000" pitchFamily="2" charset="2"/>
              </a:rPr>
              <a:t>Divertor</a:t>
            </a:r>
            <a:endParaRPr lang="en-US" sz="2200" b="1" kern="0" dirty="0" smtClean="0">
              <a:solidFill>
                <a:srgbClr val="FF0000"/>
              </a:solidFill>
              <a:latin typeface="Arial"/>
              <a:ea typeface="ＭＳ Ｐゴシック" pitchFamily="-110" charset="-128"/>
              <a:cs typeface="Arial"/>
              <a:sym typeface="Wingdings" panose="05000000000000000000" pitchFamily="2" charset="2"/>
            </a:endParaRPr>
          </a:p>
        </p:txBody>
      </p:sp>
    </p:spTree>
    <p:extLst>
      <p:ext uri="{BB962C8B-B14F-4D97-AF65-F5344CB8AC3E}">
        <p14:creationId xmlns:p14="http://schemas.microsoft.com/office/powerpoint/2010/main" val="3756347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Powerful Tools Have Been Developed to </a:t>
            </a:r>
            <a:r>
              <a:rPr lang="en-US" sz="2800" dirty="0" smtClean="0"/>
              <a:t/>
            </a:r>
            <a:br>
              <a:rPr lang="en-US" sz="2800" dirty="0" smtClean="0"/>
            </a:br>
            <a:r>
              <a:rPr lang="en-US" sz="2800" dirty="0" smtClean="0"/>
              <a:t>Predict </a:t>
            </a:r>
            <a:r>
              <a:rPr lang="en-US" sz="2800" dirty="0"/>
              <a:t>and Avoid Disruptions</a:t>
            </a:r>
          </a:p>
        </p:txBody>
      </p:sp>
      <p:sp>
        <p:nvSpPr>
          <p:cNvPr id="3" name="Content Placeholder 2"/>
          <p:cNvSpPr>
            <a:spLocks noGrp="1"/>
          </p:cNvSpPr>
          <p:nvPr>
            <p:ph sz="quarter" idx="11"/>
          </p:nvPr>
        </p:nvSpPr>
        <p:spPr>
          <a:xfrm>
            <a:off x="119759" y="6122336"/>
            <a:ext cx="9742682" cy="1060918"/>
          </a:xfrm>
        </p:spPr>
        <p:txBody>
          <a:bodyPr/>
          <a:lstStyle/>
          <a:p>
            <a:r>
              <a:rPr lang="en-US" dirty="0" smtClean="0"/>
              <a:t>Extensive suite of disruption avoidance techniques</a:t>
            </a:r>
            <a:endParaRPr lang="en-US" dirty="0"/>
          </a:p>
          <a:p>
            <a:pPr lvl="1"/>
            <a:r>
              <a:rPr lang="en-US" dirty="0" smtClean="0"/>
              <a:t>NTM </a:t>
            </a:r>
            <a:r>
              <a:rPr lang="en-US" dirty="0"/>
              <a:t>control by </a:t>
            </a:r>
            <a:r>
              <a:rPr lang="en-US" dirty="0" smtClean="0"/>
              <a:t>ECCD, MHD </a:t>
            </a:r>
            <a:r>
              <a:rPr lang="en-US" dirty="0"/>
              <a:t>instability </a:t>
            </a:r>
            <a:r>
              <a:rPr lang="en-US" dirty="0" smtClean="0"/>
              <a:t>control, MHD spectroscopy</a:t>
            </a:r>
            <a:endParaRPr lang="en-US" dirty="0"/>
          </a:p>
        </p:txBody>
      </p:sp>
      <p:sp>
        <p:nvSpPr>
          <p:cNvPr id="5" name="Content Placeholder 2"/>
          <p:cNvSpPr txBox="1">
            <a:spLocks/>
          </p:cNvSpPr>
          <p:nvPr/>
        </p:nvSpPr>
        <p:spPr bwMode="auto">
          <a:xfrm>
            <a:off x="157859" y="1193101"/>
            <a:ext cx="9742682" cy="285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35" tIns="50917" rIns="101835" bIns="50917" numCol="1" anchor="t" anchorCtr="0" compatLnSpc="1">
            <a:prstTxWarp prst="textNoShape">
              <a:avLst/>
            </a:prstTxWarp>
          </a:bodyPr>
          <a:lstStyle>
            <a:lvl1pPr marL="222172" indent="-222172" algn="l" defTabSz="457039" rtl="0" eaLnBrk="0" fontAlgn="base" hangingPunct="0">
              <a:spcBef>
                <a:spcPts val="1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682387" indent="-225347" algn="l" defTabSz="457039" rtl="0" eaLnBrk="0" fontAlgn="base" hangingPunct="0">
              <a:spcBef>
                <a:spcPts val="9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142599" indent="-228519" algn="l" defTabSz="457039" rtl="0" eaLnBrk="0" fontAlgn="base" hangingPunct="0">
              <a:spcBef>
                <a:spcPct val="20000"/>
              </a:spcBef>
              <a:spcAft>
                <a:spcPct val="0"/>
              </a:spcAft>
              <a:buClr>
                <a:schemeClr val="tx2"/>
              </a:buClr>
              <a:buFont typeface="Arial" charset="0"/>
              <a:buChar char="•"/>
              <a:defRPr sz="1800" kern="1200">
                <a:solidFill>
                  <a:schemeClr val="tx1"/>
                </a:solidFill>
                <a:latin typeface="+mn-lt"/>
                <a:ea typeface="ＭＳ Ｐゴシック" charset="0"/>
                <a:cs typeface="+mn-cs"/>
              </a:defRPr>
            </a:lvl3pPr>
            <a:lvl4pPr marL="1599638" indent="-228519" algn="l" defTabSz="457039"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6678" indent="-228519" algn="l" defTabSz="457039"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3718" indent="-228519"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8" indent="-228519"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7" indent="-228519"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7" indent="-228519" algn="l" defTabSz="457039"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t>Advanced disruption warning systems predict oncoming </a:t>
            </a:r>
            <a:r>
              <a:rPr lang="en-US" dirty="0" smtClean="0"/>
              <a:t>disruptions</a:t>
            </a:r>
          </a:p>
          <a:p>
            <a:pPr lvl="1">
              <a:defRPr/>
            </a:pPr>
            <a:r>
              <a:rPr lang="en-US" sz="2000" dirty="0">
                <a:solidFill>
                  <a:srgbClr val="0000FF"/>
                </a:solidFill>
                <a:cs typeface="ＭＳ Ｐゴシック" charset="0"/>
              </a:rPr>
              <a:t>NSTX</a:t>
            </a:r>
            <a:r>
              <a:rPr lang="en-US" sz="2000" dirty="0">
                <a:cs typeface="ＭＳ Ｐゴシック" charset="0"/>
              </a:rPr>
              <a:t>: &gt; 96% disruptions caught, &lt; 3% false alarm</a:t>
            </a:r>
            <a:endParaRPr lang="en-US" sz="2000" dirty="0">
              <a:solidFill>
                <a:srgbClr val="0000FF"/>
              </a:solidFill>
              <a:cs typeface="ＭＳ Ｐゴシック" charset="0"/>
            </a:endParaRPr>
          </a:p>
          <a:p>
            <a:pPr lvl="1">
              <a:defRPr/>
            </a:pPr>
            <a:r>
              <a:rPr lang="en-US" sz="2000" dirty="0">
                <a:solidFill>
                  <a:srgbClr val="0000FF"/>
                </a:solidFill>
                <a:cs typeface="ＭＳ Ｐゴシック" charset="0"/>
              </a:rPr>
              <a:t>JET</a:t>
            </a:r>
            <a:r>
              <a:rPr lang="en-US" sz="2000" dirty="0">
                <a:cs typeface="ＭＳ Ｐゴシック" charset="0"/>
              </a:rPr>
              <a:t>: &gt; 98% disruptions caught, &lt; 1% false alarm</a:t>
            </a:r>
          </a:p>
        </p:txBody>
      </p:sp>
      <p:pic>
        <p:nvPicPr>
          <p:cNvPr id="6"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9120" y="2479633"/>
            <a:ext cx="4568280" cy="348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2 Imagen" descr="C28_82429_83716_PrepMeeting.png"/>
          <p:cNvPicPr>
            <a:picLocks noChangeAspect="1"/>
          </p:cNvPicPr>
          <p:nvPr/>
        </p:nvPicPr>
        <p:blipFill rotWithShape="1">
          <a:blip r:embed="rId4" cstate="print">
            <a:extLst>
              <a:ext uri="{28A0092B-C50C-407E-A947-70E740481C1C}">
                <a14:useLocalDpi xmlns:a14="http://schemas.microsoft.com/office/drawing/2010/main"/>
              </a:ext>
            </a:extLst>
          </a:blip>
          <a:srcRect r="4226"/>
          <a:stretch/>
        </p:blipFill>
        <p:spPr bwMode="auto">
          <a:xfrm>
            <a:off x="4698844" y="3151718"/>
            <a:ext cx="5359558" cy="264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2494520" y="4125715"/>
            <a:ext cx="1967585" cy="484460"/>
          </a:xfrm>
          <a:prstGeom prst="roundRect">
            <a:avLst/>
          </a:prstGeom>
          <a:gradFill>
            <a:gsLst>
              <a:gs pos="0">
                <a:schemeClr val="tx2">
                  <a:lumMod val="40000"/>
                  <a:lumOff val="6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r>
              <a:rPr lang="nb-NO" sz="1600" dirty="0">
                <a:solidFill>
                  <a:schemeClr val="tx1"/>
                </a:solidFill>
              </a:rPr>
              <a:t>S. </a:t>
            </a:r>
            <a:r>
              <a:rPr lang="nb-NO" sz="1600" dirty="0" err="1">
                <a:solidFill>
                  <a:schemeClr val="tx1"/>
                </a:solidFill>
              </a:rPr>
              <a:t>Gerhardt</a:t>
            </a:r>
            <a:r>
              <a:rPr lang="nb-NO" sz="1600" dirty="0">
                <a:solidFill>
                  <a:schemeClr val="tx1"/>
                </a:solidFill>
              </a:rPr>
              <a:t> </a:t>
            </a:r>
            <a:r>
              <a:rPr lang="nb-NO" sz="1600" dirty="0" err="1">
                <a:solidFill>
                  <a:schemeClr val="tx1"/>
                </a:solidFill>
              </a:rPr>
              <a:t>Nucl</a:t>
            </a:r>
            <a:r>
              <a:rPr lang="nb-NO" sz="1600" dirty="0">
                <a:solidFill>
                  <a:schemeClr val="tx1"/>
                </a:solidFill>
              </a:rPr>
              <a:t>. </a:t>
            </a:r>
            <a:r>
              <a:rPr lang="nb-NO" sz="1600" dirty="0" err="1">
                <a:solidFill>
                  <a:schemeClr val="tx1"/>
                </a:solidFill>
              </a:rPr>
              <a:t>Fusion</a:t>
            </a:r>
            <a:r>
              <a:rPr lang="nb-NO" sz="1600" dirty="0">
                <a:solidFill>
                  <a:schemeClr val="tx1"/>
                </a:solidFill>
              </a:rPr>
              <a:t> 2013 </a:t>
            </a:r>
            <a:endParaRPr lang="en-US" sz="1600" dirty="0">
              <a:solidFill>
                <a:schemeClr val="tx1"/>
              </a:solidFill>
            </a:endParaRPr>
          </a:p>
        </p:txBody>
      </p:sp>
      <p:sp>
        <p:nvSpPr>
          <p:cNvPr id="11" name="Rounded Rectangle 10"/>
          <p:cNvSpPr/>
          <p:nvPr/>
        </p:nvSpPr>
        <p:spPr>
          <a:xfrm>
            <a:off x="7722299" y="3478155"/>
            <a:ext cx="1967585" cy="484460"/>
          </a:xfrm>
          <a:prstGeom prst="roundRect">
            <a:avLst/>
          </a:prstGeom>
          <a:gradFill>
            <a:gsLst>
              <a:gs pos="0">
                <a:schemeClr val="tx2">
                  <a:lumMod val="40000"/>
                  <a:lumOff val="6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r>
              <a:rPr lang="nb-NO" sz="1600" dirty="0">
                <a:solidFill>
                  <a:schemeClr val="tx1"/>
                </a:solidFill>
              </a:rPr>
              <a:t>A. </a:t>
            </a:r>
            <a:r>
              <a:rPr lang="nb-NO" sz="1600" dirty="0" err="1">
                <a:solidFill>
                  <a:schemeClr val="tx1"/>
                </a:solidFill>
              </a:rPr>
              <a:t>Murari</a:t>
            </a:r>
            <a:r>
              <a:rPr lang="nb-NO" sz="1600" dirty="0">
                <a:solidFill>
                  <a:schemeClr val="tx1"/>
                </a:solidFill>
              </a:rPr>
              <a:t>, ITPA MHD (2013)</a:t>
            </a:r>
          </a:p>
        </p:txBody>
      </p:sp>
    </p:spTree>
    <p:extLst>
      <p:ext uri="{BB962C8B-B14F-4D97-AF65-F5344CB8AC3E}">
        <p14:creationId xmlns:p14="http://schemas.microsoft.com/office/powerpoint/2010/main" val="2197689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074667" y="1160417"/>
            <a:ext cx="3863930" cy="3277993"/>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pPr algn="ctr"/>
            <a:endParaRPr lang="en-US"/>
          </a:p>
        </p:txBody>
      </p:sp>
      <p:sp>
        <p:nvSpPr>
          <p:cNvPr id="39" name="Rectangle 38"/>
          <p:cNvSpPr/>
          <p:nvPr/>
        </p:nvSpPr>
        <p:spPr>
          <a:xfrm>
            <a:off x="2872069" y="4535298"/>
            <a:ext cx="4480861" cy="2720532"/>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pPr algn="ctr"/>
            <a:endParaRPr lang="en-US"/>
          </a:p>
        </p:txBody>
      </p:sp>
      <p:sp>
        <p:nvSpPr>
          <p:cNvPr id="2" name="Content Placeholder 1"/>
          <p:cNvSpPr>
            <a:spLocks noGrp="1"/>
          </p:cNvSpPr>
          <p:nvPr>
            <p:ph idx="1"/>
          </p:nvPr>
        </p:nvSpPr>
        <p:spPr>
          <a:xfrm>
            <a:off x="178738" y="1096083"/>
            <a:ext cx="4626327" cy="5266574"/>
          </a:xfrm>
        </p:spPr>
        <p:txBody>
          <a:bodyPr/>
          <a:lstStyle/>
          <a:p>
            <a:pPr marL="0" indent="0" defTabSz="507585">
              <a:lnSpc>
                <a:spcPct val="90000"/>
              </a:lnSpc>
              <a:buNone/>
            </a:pPr>
            <a:r>
              <a:rPr lang="en-US" altLang="en-US" u="sng" dirty="0">
                <a:ea typeface="ＭＳ Ｐゴシック" charset="-128"/>
              </a:rPr>
              <a:t>2004 status:</a:t>
            </a:r>
          </a:p>
          <a:p>
            <a:pPr marL="247602" indent="-247602" defTabSz="507585">
              <a:lnSpc>
                <a:spcPct val="90000"/>
              </a:lnSpc>
            </a:pPr>
            <a:r>
              <a:rPr lang="en-US" altLang="en-US" b="0" dirty="0" smtClean="0">
                <a:ea typeface="ＭＳ Ｐゴシック" charset="-128"/>
              </a:rPr>
              <a:t>Critical electric field quantified, additional terms starting to be explored</a:t>
            </a:r>
            <a:endParaRPr lang="en-US" altLang="en-US" b="0" dirty="0">
              <a:ea typeface="ＭＳ Ｐゴシック" charset="-128"/>
            </a:endParaRPr>
          </a:p>
          <a:p>
            <a:pPr marL="247602" indent="-247602" defTabSz="507585">
              <a:lnSpc>
                <a:spcPct val="90000"/>
              </a:lnSpc>
            </a:pPr>
            <a:endParaRPr lang="en-US" altLang="en-US" dirty="0">
              <a:ea typeface="ＭＳ Ｐゴシック" charset="-128"/>
            </a:endParaRPr>
          </a:p>
          <a:p>
            <a:pPr marL="0" indent="0" defTabSz="507585">
              <a:lnSpc>
                <a:spcPct val="90000"/>
              </a:lnSpc>
              <a:buNone/>
            </a:pPr>
            <a:r>
              <a:rPr lang="en-US" altLang="en-US" u="sng" dirty="0">
                <a:ea typeface="ＭＳ Ｐゴシック" charset="-128"/>
              </a:rPr>
              <a:t>2017 status:</a:t>
            </a:r>
          </a:p>
          <a:p>
            <a:r>
              <a:rPr lang="en-US" b="0" dirty="0"/>
              <a:t>Simulations capture underlying dissipation </a:t>
            </a:r>
            <a:r>
              <a:rPr lang="en-US" b="0" dirty="0" smtClean="0"/>
              <a:t>mechanisms</a:t>
            </a:r>
          </a:p>
          <a:p>
            <a:r>
              <a:rPr lang="en-US" b="0" dirty="0"/>
              <a:t>D</a:t>
            </a:r>
            <a:r>
              <a:rPr lang="en-US" b="0" dirty="0" smtClean="0"/>
              <a:t>ominant </a:t>
            </a:r>
            <a:r>
              <a:rPr lang="en-US" b="0" dirty="0"/>
              <a:t>RE seed processes discovered </a:t>
            </a:r>
            <a:r>
              <a:rPr lang="en-US" b="0" dirty="0" smtClean="0"/>
              <a:t>(</a:t>
            </a:r>
            <a:r>
              <a:rPr lang="en-US" b="0" dirty="0"/>
              <a:t>hot tail</a:t>
            </a:r>
            <a:r>
              <a:rPr lang="en-US" b="0" dirty="0" smtClean="0"/>
              <a:t>)</a:t>
            </a:r>
          </a:p>
          <a:p>
            <a:r>
              <a:rPr lang="en-US" b="0" dirty="0" smtClean="0"/>
              <a:t>RE control developed </a:t>
            </a:r>
          </a:p>
          <a:p>
            <a:pPr marL="0" indent="0">
              <a:buNone/>
            </a:pPr>
            <a:endParaRPr lang="en-US" b="0" dirty="0" smtClean="0"/>
          </a:p>
          <a:p>
            <a:pPr marL="0" indent="0">
              <a:buNone/>
            </a:pPr>
            <a:r>
              <a:rPr lang="en-US" b="0" dirty="0" smtClean="0"/>
              <a:t>Strong U.S. focus</a:t>
            </a:r>
          </a:p>
          <a:p>
            <a:r>
              <a:rPr lang="en-US" b="0" dirty="0" smtClean="0"/>
              <a:t>Experiment</a:t>
            </a:r>
            <a:endParaRPr lang="en-US" b="0" dirty="0"/>
          </a:p>
          <a:p>
            <a:r>
              <a:rPr lang="en-US" b="0" dirty="0" err="1" smtClean="0"/>
              <a:t>SciDAC</a:t>
            </a:r>
            <a:r>
              <a:rPr lang="en-US" b="0" dirty="0" smtClean="0"/>
              <a:t>  SCREAM</a:t>
            </a:r>
          </a:p>
          <a:p>
            <a:r>
              <a:rPr lang="en-US" b="0" dirty="0" smtClean="0"/>
              <a:t>BPO task group</a:t>
            </a:r>
          </a:p>
          <a:p>
            <a:r>
              <a:rPr lang="en-US" b="0" dirty="0" smtClean="0"/>
              <a:t>ORNL/DIII-D </a:t>
            </a:r>
            <a:br>
              <a:rPr lang="en-US" b="0" dirty="0" smtClean="0"/>
            </a:br>
            <a:r>
              <a:rPr lang="en-US" b="0" dirty="0" smtClean="0"/>
              <a:t>pellets</a:t>
            </a:r>
          </a:p>
          <a:p>
            <a:pPr marL="0" indent="0">
              <a:buNone/>
            </a:pPr>
            <a:endParaRPr lang="en-US" b="0" dirty="0" smtClean="0"/>
          </a:p>
        </p:txBody>
      </p:sp>
      <p:sp>
        <p:nvSpPr>
          <p:cNvPr id="3" name="Title 2"/>
          <p:cNvSpPr>
            <a:spLocks noGrp="1"/>
          </p:cNvSpPr>
          <p:nvPr>
            <p:ph type="title" idx="4294967295"/>
          </p:nvPr>
        </p:nvSpPr>
        <p:spPr>
          <a:xfrm>
            <a:off x="502933" y="246230"/>
            <a:ext cx="9555467" cy="558723"/>
          </a:xfrm>
        </p:spPr>
        <p:txBody>
          <a:bodyPr/>
          <a:lstStyle/>
          <a:p>
            <a:r>
              <a:rPr lang="en-US" dirty="0" smtClean="0"/>
              <a:t>Strong Progress in Explaining Fast Dissipation </a:t>
            </a:r>
            <a:br>
              <a:rPr lang="en-US" dirty="0" smtClean="0"/>
            </a:br>
            <a:r>
              <a:rPr lang="en-US" dirty="0" smtClean="0"/>
              <a:t>of ‘Runaway’ Electrons at Plasma Termination</a:t>
            </a:r>
            <a:endParaRPr lang="en-US" dirty="0"/>
          </a:p>
        </p:txBody>
      </p:sp>
      <p:grpSp>
        <p:nvGrpSpPr>
          <p:cNvPr id="35" name="Group 34"/>
          <p:cNvGrpSpPr/>
          <p:nvPr/>
        </p:nvGrpSpPr>
        <p:grpSpPr>
          <a:xfrm>
            <a:off x="5113840" y="1160416"/>
            <a:ext cx="3771594" cy="3115746"/>
            <a:chOff x="5580128" y="967859"/>
            <a:chExt cx="3428722" cy="2749188"/>
          </a:xfrm>
        </p:grpSpPr>
        <p:grpSp>
          <p:nvGrpSpPr>
            <p:cNvPr id="17" name="Group 16"/>
            <p:cNvGrpSpPr/>
            <p:nvPr/>
          </p:nvGrpSpPr>
          <p:grpSpPr>
            <a:xfrm>
              <a:off x="5580128" y="967859"/>
              <a:ext cx="2092881" cy="1974124"/>
              <a:chOff x="5580128" y="967859"/>
              <a:chExt cx="2507315" cy="2249760"/>
            </a:xfrm>
          </p:grpSpPr>
          <p:grpSp>
            <p:nvGrpSpPr>
              <p:cNvPr id="5" name="Group 4"/>
              <p:cNvGrpSpPr/>
              <p:nvPr/>
            </p:nvGrpSpPr>
            <p:grpSpPr>
              <a:xfrm>
                <a:off x="5580128" y="967859"/>
                <a:ext cx="2507315" cy="2249760"/>
                <a:chOff x="5184457" y="2845128"/>
                <a:chExt cx="2078416" cy="1785650"/>
              </a:xfrm>
            </p:grpSpPr>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84457" y="2845128"/>
                  <a:ext cx="1923690" cy="178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reeform 13"/>
                <p:cNvSpPr/>
                <p:nvPr/>
              </p:nvSpPr>
              <p:spPr>
                <a:xfrm>
                  <a:off x="6356366" y="3737721"/>
                  <a:ext cx="906507" cy="764584"/>
                </a:xfrm>
                <a:custGeom>
                  <a:avLst/>
                  <a:gdLst>
                    <a:gd name="connsiteX0" fmla="*/ 211622 w 798382"/>
                    <a:gd name="connsiteY0" fmla="*/ 780311 h 780311"/>
                    <a:gd name="connsiteX1" fmla="*/ 91055 w 798382"/>
                    <a:gd name="connsiteY1" fmla="*/ 675816 h 780311"/>
                    <a:gd name="connsiteX2" fmla="*/ 2640 w 798382"/>
                    <a:gd name="connsiteY2" fmla="*/ 478882 h 780311"/>
                    <a:gd name="connsiteX3" fmla="*/ 34791 w 798382"/>
                    <a:gd name="connsiteY3" fmla="*/ 281949 h 780311"/>
                    <a:gd name="connsiteX4" fmla="*/ 151339 w 798382"/>
                    <a:gd name="connsiteY4" fmla="*/ 129225 h 780311"/>
                    <a:gd name="connsiteX5" fmla="*/ 356303 w 798382"/>
                    <a:gd name="connsiteY5" fmla="*/ 28749 h 780311"/>
                    <a:gd name="connsiteX6" fmla="*/ 529115 w 798382"/>
                    <a:gd name="connsiteY6" fmla="*/ 616 h 780311"/>
                    <a:gd name="connsiteX7" fmla="*/ 798382 w 798382"/>
                    <a:gd name="connsiteY7" fmla="*/ 8654 h 780311"/>
                    <a:gd name="connsiteX0" fmla="*/ 211622 w 798382"/>
                    <a:gd name="connsiteY0" fmla="*/ 764235 h 764235"/>
                    <a:gd name="connsiteX1" fmla="*/ 91055 w 798382"/>
                    <a:gd name="connsiteY1" fmla="*/ 675816 h 764235"/>
                    <a:gd name="connsiteX2" fmla="*/ 2640 w 798382"/>
                    <a:gd name="connsiteY2" fmla="*/ 478882 h 764235"/>
                    <a:gd name="connsiteX3" fmla="*/ 34791 w 798382"/>
                    <a:gd name="connsiteY3" fmla="*/ 281949 h 764235"/>
                    <a:gd name="connsiteX4" fmla="*/ 151339 w 798382"/>
                    <a:gd name="connsiteY4" fmla="*/ 129225 h 764235"/>
                    <a:gd name="connsiteX5" fmla="*/ 356303 w 798382"/>
                    <a:gd name="connsiteY5" fmla="*/ 28749 h 764235"/>
                    <a:gd name="connsiteX6" fmla="*/ 529115 w 798382"/>
                    <a:gd name="connsiteY6" fmla="*/ 616 h 764235"/>
                    <a:gd name="connsiteX7" fmla="*/ 798382 w 798382"/>
                    <a:gd name="connsiteY7" fmla="*/ 8654 h 764235"/>
                    <a:gd name="connsiteX0" fmla="*/ 210648 w 797408"/>
                    <a:gd name="connsiteY0" fmla="*/ 764235 h 764235"/>
                    <a:gd name="connsiteX1" fmla="*/ 74006 w 797408"/>
                    <a:gd name="connsiteY1" fmla="*/ 647682 h 764235"/>
                    <a:gd name="connsiteX2" fmla="*/ 1666 w 797408"/>
                    <a:gd name="connsiteY2" fmla="*/ 478882 h 764235"/>
                    <a:gd name="connsiteX3" fmla="*/ 33817 w 797408"/>
                    <a:gd name="connsiteY3" fmla="*/ 281949 h 764235"/>
                    <a:gd name="connsiteX4" fmla="*/ 150365 w 797408"/>
                    <a:gd name="connsiteY4" fmla="*/ 129225 h 764235"/>
                    <a:gd name="connsiteX5" fmla="*/ 355329 w 797408"/>
                    <a:gd name="connsiteY5" fmla="*/ 28749 h 764235"/>
                    <a:gd name="connsiteX6" fmla="*/ 528141 w 797408"/>
                    <a:gd name="connsiteY6" fmla="*/ 616 h 764235"/>
                    <a:gd name="connsiteX7" fmla="*/ 797408 w 797408"/>
                    <a:gd name="connsiteY7" fmla="*/ 8654 h 764235"/>
                    <a:gd name="connsiteX0" fmla="*/ 210648 w 797408"/>
                    <a:gd name="connsiteY0" fmla="*/ 764235 h 764235"/>
                    <a:gd name="connsiteX1" fmla="*/ 74006 w 797408"/>
                    <a:gd name="connsiteY1" fmla="*/ 647682 h 764235"/>
                    <a:gd name="connsiteX2" fmla="*/ 1666 w 797408"/>
                    <a:gd name="connsiteY2" fmla="*/ 478882 h 764235"/>
                    <a:gd name="connsiteX3" fmla="*/ 33817 w 797408"/>
                    <a:gd name="connsiteY3" fmla="*/ 281949 h 764235"/>
                    <a:gd name="connsiteX4" fmla="*/ 150365 w 797408"/>
                    <a:gd name="connsiteY4" fmla="*/ 129225 h 764235"/>
                    <a:gd name="connsiteX5" fmla="*/ 355329 w 797408"/>
                    <a:gd name="connsiteY5" fmla="*/ 28749 h 764235"/>
                    <a:gd name="connsiteX6" fmla="*/ 528141 w 797408"/>
                    <a:gd name="connsiteY6" fmla="*/ 616 h 764235"/>
                    <a:gd name="connsiteX7" fmla="*/ 797408 w 797408"/>
                    <a:gd name="connsiteY7" fmla="*/ 8654 h 764235"/>
                    <a:gd name="connsiteX0" fmla="*/ 210648 w 797408"/>
                    <a:gd name="connsiteY0" fmla="*/ 764235 h 764235"/>
                    <a:gd name="connsiteX1" fmla="*/ 74006 w 797408"/>
                    <a:gd name="connsiteY1" fmla="*/ 647682 h 764235"/>
                    <a:gd name="connsiteX2" fmla="*/ 1666 w 797408"/>
                    <a:gd name="connsiteY2" fmla="*/ 478882 h 764235"/>
                    <a:gd name="connsiteX3" fmla="*/ 33817 w 797408"/>
                    <a:gd name="connsiteY3" fmla="*/ 281949 h 764235"/>
                    <a:gd name="connsiteX4" fmla="*/ 150365 w 797408"/>
                    <a:gd name="connsiteY4" fmla="*/ 129225 h 764235"/>
                    <a:gd name="connsiteX5" fmla="*/ 355329 w 797408"/>
                    <a:gd name="connsiteY5" fmla="*/ 28749 h 764235"/>
                    <a:gd name="connsiteX6" fmla="*/ 528141 w 797408"/>
                    <a:gd name="connsiteY6" fmla="*/ 616 h 764235"/>
                    <a:gd name="connsiteX7" fmla="*/ 797408 w 797408"/>
                    <a:gd name="connsiteY7" fmla="*/ 8654 h 764235"/>
                    <a:gd name="connsiteX0" fmla="*/ 210648 w 797408"/>
                    <a:gd name="connsiteY0" fmla="*/ 767786 h 767786"/>
                    <a:gd name="connsiteX1" fmla="*/ 74006 w 797408"/>
                    <a:gd name="connsiteY1" fmla="*/ 651233 h 767786"/>
                    <a:gd name="connsiteX2" fmla="*/ 1666 w 797408"/>
                    <a:gd name="connsiteY2" fmla="*/ 482433 h 767786"/>
                    <a:gd name="connsiteX3" fmla="*/ 33817 w 797408"/>
                    <a:gd name="connsiteY3" fmla="*/ 285500 h 767786"/>
                    <a:gd name="connsiteX4" fmla="*/ 150365 w 797408"/>
                    <a:gd name="connsiteY4" fmla="*/ 132776 h 767786"/>
                    <a:gd name="connsiteX5" fmla="*/ 355329 w 797408"/>
                    <a:gd name="connsiteY5" fmla="*/ 32300 h 767786"/>
                    <a:gd name="connsiteX6" fmla="*/ 528141 w 797408"/>
                    <a:gd name="connsiteY6" fmla="*/ 4167 h 767786"/>
                    <a:gd name="connsiteX7" fmla="*/ 797408 w 797408"/>
                    <a:gd name="connsiteY7" fmla="*/ 148 h 767786"/>
                    <a:gd name="connsiteX0" fmla="*/ 218288 w 805048"/>
                    <a:gd name="connsiteY0" fmla="*/ 767786 h 767786"/>
                    <a:gd name="connsiteX1" fmla="*/ 81646 w 805048"/>
                    <a:gd name="connsiteY1" fmla="*/ 651233 h 767786"/>
                    <a:gd name="connsiteX2" fmla="*/ 1268 w 805048"/>
                    <a:gd name="connsiteY2" fmla="*/ 446262 h 767786"/>
                    <a:gd name="connsiteX3" fmla="*/ 41457 w 805048"/>
                    <a:gd name="connsiteY3" fmla="*/ 285500 h 767786"/>
                    <a:gd name="connsiteX4" fmla="*/ 158005 w 805048"/>
                    <a:gd name="connsiteY4" fmla="*/ 132776 h 767786"/>
                    <a:gd name="connsiteX5" fmla="*/ 362969 w 805048"/>
                    <a:gd name="connsiteY5" fmla="*/ 32300 h 767786"/>
                    <a:gd name="connsiteX6" fmla="*/ 535781 w 805048"/>
                    <a:gd name="connsiteY6" fmla="*/ 4167 h 767786"/>
                    <a:gd name="connsiteX7" fmla="*/ 805048 w 805048"/>
                    <a:gd name="connsiteY7" fmla="*/ 148 h 767786"/>
                    <a:gd name="connsiteX0" fmla="*/ 218288 w 805048"/>
                    <a:gd name="connsiteY0" fmla="*/ 767786 h 767786"/>
                    <a:gd name="connsiteX1" fmla="*/ 81646 w 805048"/>
                    <a:gd name="connsiteY1" fmla="*/ 651233 h 767786"/>
                    <a:gd name="connsiteX2" fmla="*/ 1268 w 805048"/>
                    <a:gd name="connsiteY2" fmla="*/ 474395 h 767786"/>
                    <a:gd name="connsiteX3" fmla="*/ 41457 w 805048"/>
                    <a:gd name="connsiteY3" fmla="*/ 285500 h 767786"/>
                    <a:gd name="connsiteX4" fmla="*/ 158005 w 805048"/>
                    <a:gd name="connsiteY4" fmla="*/ 132776 h 767786"/>
                    <a:gd name="connsiteX5" fmla="*/ 362969 w 805048"/>
                    <a:gd name="connsiteY5" fmla="*/ 32300 h 767786"/>
                    <a:gd name="connsiteX6" fmla="*/ 535781 w 805048"/>
                    <a:gd name="connsiteY6" fmla="*/ 4167 h 767786"/>
                    <a:gd name="connsiteX7" fmla="*/ 805048 w 805048"/>
                    <a:gd name="connsiteY7" fmla="*/ 148 h 767786"/>
                    <a:gd name="connsiteX0" fmla="*/ 218288 w 821124"/>
                    <a:gd name="connsiteY0" fmla="*/ 797343 h 797343"/>
                    <a:gd name="connsiteX1" fmla="*/ 81646 w 821124"/>
                    <a:gd name="connsiteY1" fmla="*/ 680790 h 797343"/>
                    <a:gd name="connsiteX2" fmla="*/ 1268 w 821124"/>
                    <a:gd name="connsiteY2" fmla="*/ 503952 h 797343"/>
                    <a:gd name="connsiteX3" fmla="*/ 41457 w 821124"/>
                    <a:gd name="connsiteY3" fmla="*/ 315057 h 797343"/>
                    <a:gd name="connsiteX4" fmla="*/ 158005 w 821124"/>
                    <a:gd name="connsiteY4" fmla="*/ 162333 h 797343"/>
                    <a:gd name="connsiteX5" fmla="*/ 362969 w 821124"/>
                    <a:gd name="connsiteY5" fmla="*/ 61857 h 797343"/>
                    <a:gd name="connsiteX6" fmla="*/ 535781 w 821124"/>
                    <a:gd name="connsiteY6" fmla="*/ 33724 h 797343"/>
                    <a:gd name="connsiteX7" fmla="*/ 821124 w 821124"/>
                    <a:gd name="connsiteY7" fmla="*/ 548162 h 797343"/>
                    <a:gd name="connsiteX0" fmla="*/ 218288 w 821124"/>
                    <a:gd name="connsiteY0" fmla="*/ 790862 h 790862"/>
                    <a:gd name="connsiteX1" fmla="*/ 81646 w 821124"/>
                    <a:gd name="connsiteY1" fmla="*/ 674309 h 790862"/>
                    <a:gd name="connsiteX2" fmla="*/ 1268 w 821124"/>
                    <a:gd name="connsiteY2" fmla="*/ 497471 h 790862"/>
                    <a:gd name="connsiteX3" fmla="*/ 41457 w 821124"/>
                    <a:gd name="connsiteY3" fmla="*/ 308576 h 790862"/>
                    <a:gd name="connsiteX4" fmla="*/ 158005 w 821124"/>
                    <a:gd name="connsiteY4" fmla="*/ 155852 h 790862"/>
                    <a:gd name="connsiteX5" fmla="*/ 362969 w 821124"/>
                    <a:gd name="connsiteY5" fmla="*/ 55376 h 790862"/>
                    <a:gd name="connsiteX6" fmla="*/ 535781 w 821124"/>
                    <a:gd name="connsiteY6" fmla="*/ 27243 h 790862"/>
                    <a:gd name="connsiteX7" fmla="*/ 748783 w 821124"/>
                    <a:gd name="connsiteY7" fmla="*/ 43320 h 790862"/>
                    <a:gd name="connsiteX8" fmla="*/ 821124 w 821124"/>
                    <a:gd name="connsiteY8" fmla="*/ 541681 h 790862"/>
                    <a:gd name="connsiteX0" fmla="*/ 218288 w 821124"/>
                    <a:gd name="connsiteY0" fmla="*/ 763911 h 763911"/>
                    <a:gd name="connsiteX1" fmla="*/ 81646 w 821124"/>
                    <a:gd name="connsiteY1" fmla="*/ 647358 h 763911"/>
                    <a:gd name="connsiteX2" fmla="*/ 1268 w 821124"/>
                    <a:gd name="connsiteY2" fmla="*/ 470520 h 763911"/>
                    <a:gd name="connsiteX3" fmla="*/ 41457 w 821124"/>
                    <a:gd name="connsiteY3" fmla="*/ 281625 h 763911"/>
                    <a:gd name="connsiteX4" fmla="*/ 158005 w 821124"/>
                    <a:gd name="connsiteY4" fmla="*/ 128901 h 763911"/>
                    <a:gd name="connsiteX5" fmla="*/ 362969 w 821124"/>
                    <a:gd name="connsiteY5" fmla="*/ 28425 h 763911"/>
                    <a:gd name="connsiteX6" fmla="*/ 535781 w 821124"/>
                    <a:gd name="connsiteY6" fmla="*/ 292 h 763911"/>
                    <a:gd name="connsiteX7" fmla="*/ 748783 w 821124"/>
                    <a:gd name="connsiteY7" fmla="*/ 16369 h 763911"/>
                    <a:gd name="connsiteX8" fmla="*/ 821124 w 821124"/>
                    <a:gd name="connsiteY8" fmla="*/ 514730 h 763911"/>
                    <a:gd name="connsiteX0" fmla="*/ 218288 w 821124"/>
                    <a:gd name="connsiteY0" fmla="*/ 769032 h 769032"/>
                    <a:gd name="connsiteX1" fmla="*/ 81646 w 821124"/>
                    <a:gd name="connsiteY1" fmla="*/ 652479 h 769032"/>
                    <a:gd name="connsiteX2" fmla="*/ 1268 w 821124"/>
                    <a:gd name="connsiteY2" fmla="*/ 475641 h 769032"/>
                    <a:gd name="connsiteX3" fmla="*/ 41457 w 821124"/>
                    <a:gd name="connsiteY3" fmla="*/ 286746 h 769032"/>
                    <a:gd name="connsiteX4" fmla="*/ 158005 w 821124"/>
                    <a:gd name="connsiteY4" fmla="*/ 134022 h 769032"/>
                    <a:gd name="connsiteX5" fmla="*/ 362969 w 821124"/>
                    <a:gd name="connsiteY5" fmla="*/ 33546 h 769032"/>
                    <a:gd name="connsiteX6" fmla="*/ 535781 w 821124"/>
                    <a:gd name="connsiteY6" fmla="*/ 5413 h 769032"/>
                    <a:gd name="connsiteX7" fmla="*/ 748783 w 821124"/>
                    <a:gd name="connsiteY7" fmla="*/ 5414 h 769032"/>
                    <a:gd name="connsiteX8" fmla="*/ 821124 w 821124"/>
                    <a:gd name="connsiteY8" fmla="*/ 519851 h 769032"/>
                    <a:gd name="connsiteX0" fmla="*/ 218288 w 821124"/>
                    <a:gd name="connsiteY0" fmla="*/ 769032 h 769032"/>
                    <a:gd name="connsiteX1" fmla="*/ 81646 w 821124"/>
                    <a:gd name="connsiteY1" fmla="*/ 652479 h 769032"/>
                    <a:gd name="connsiteX2" fmla="*/ 1268 w 821124"/>
                    <a:gd name="connsiteY2" fmla="*/ 475641 h 769032"/>
                    <a:gd name="connsiteX3" fmla="*/ 41457 w 821124"/>
                    <a:gd name="connsiteY3" fmla="*/ 286746 h 769032"/>
                    <a:gd name="connsiteX4" fmla="*/ 158005 w 821124"/>
                    <a:gd name="connsiteY4" fmla="*/ 134022 h 769032"/>
                    <a:gd name="connsiteX5" fmla="*/ 362969 w 821124"/>
                    <a:gd name="connsiteY5" fmla="*/ 33546 h 769032"/>
                    <a:gd name="connsiteX6" fmla="*/ 535781 w 821124"/>
                    <a:gd name="connsiteY6" fmla="*/ 5413 h 769032"/>
                    <a:gd name="connsiteX7" fmla="*/ 748783 w 821124"/>
                    <a:gd name="connsiteY7" fmla="*/ 5414 h 769032"/>
                    <a:gd name="connsiteX8" fmla="*/ 821124 w 821124"/>
                    <a:gd name="connsiteY8" fmla="*/ 519851 h 769032"/>
                    <a:gd name="connsiteX0" fmla="*/ 218288 w 821124"/>
                    <a:gd name="connsiteY0" fmla="*/ 765133 h 765133"/>
                    <a:gd name="connsiteX1" fmla="*/ 81646 w 821124"/>
                    <a:gd name="connsiteY1" fmla="*/ 648580 h 765133"/>
                    <a:gd name="connsiteX2" fmla="*/ 1268 w 821124"/>
                    <a:gd name="connsiteY2" fmla="*/ 471742 h 765133"/>
                    <a:gd name="connsiteX3" fmla="*/ 41457 w 821124"/>
                    <a:gd name="connsiteY3" fmla="*/ 282847 h 765133"/>
                    <a:gd name="connsiteX4" fmla="*/ 158005 w 821124"/>
                    <a:gd name="connsiteY4" fmla="*/ 130123 h 765133"/>
                    <a:gd name="connsiteX5" fmla="*/ 362969 w 821124"/>
                    <a:gd name="connsiteY5" fmla="*/ 29647 h 765133"/>
                    <a:gd name="connsiteX6" fmla="*/ 535781 w 821124"/>
                    <a:gd name="connsiteY6" fmla="*/ 1514 h 765133"/>
                    <a:gd name="connsiteX7" fmla="*/ 764859 w 821124"/>
                    <a:gd name="connsiteY7" fmla="*/ 9553 h 765133"/>
                    <a:gd name="connsiteX8" fmla="*/ 821124 w 821124"/>
                    <a:gd name="connsiteY8" fmla="*/ 515952 h 765133"/>
                    <a:gd name="connsiteX0" fmla="*/ 218288 w 821124"/>
                    <a:gd name="connsiteY0" fmla="*/ 764584 h 764584"/>
                    <a:gd name="connsiteX1" fmla="*/ 81646 w 821124"/>
                    <a:gd name="connsiteY1" fmla="*/ 648031 h 764584"/>
                    <a:gd name="connsiteX2" fmla="*/ 1268 w 821124"/>
                    <a:gd name="connsiteY2" fmla="*/ 471193 h 764584"/>
                    <a:gd name="connsiteX3" fmla="*/ 41457 w 821124"/>
                    <a:gd name="connsiteY3" fmla="*/ 282298 h 764584"/>
                    <a:gd name="connsiteX4" fmla="*/ 158005 w 821124"/>
                    <a:gd name="connsiteY4" fmla="*/ 129574 h 764584"/>
                    <a:gd name="connsiteX5" fmla="*/ 362969 w 821124"/>
                    <a:gd name="connsiteY5" fmla="*/ 29098 h 764584"/>
                    <a:gd name="connsiteX6" fmla="*/ 535781 w 821124"/>
                    <a:gd name="connsiteY6" fmla="*/ 965 h 764584"/>
                    <a:gd name="connsiteX7" fmla="*/ 764859 w 821124"/>
                    <a:gd name="connsiteY7" fmla="*/ 9004 h 764584"/>
                    <a:gd name="connsiteX8" fmla="*/ 821124 w 821124"/>
                    <a:gd name="connsiteY8" fmla="*/ 515403 h 764584"/>
                    <a:gd name="connsiteX0" fmla="*/ 218288 w 906507"/>
                    <a:gd name="connsiteY0" fmla="*/ 764584 h 764584"/>
                    <a:gd name="connsiteX1" fmla="*/ 81646 w 906507"/>
                    <a:gd name="connsiteY1" fmla="*/ 648031 h 764584"/>
                    <a:gd name="connsiteX2" fmla="*/ 1268 w 906507"/>
                    <a:gd name="connsiteY2" fmla="*/ 471193 h 764584"/>
                    <a:gd name="connsiteX3" fmla="*/ 41457 w 906507"/>
                    <a:gd name="connsiteY3" fmla="*/ 282298 h 764584"/>
                    <a:gd name="connsiteX4" fmla="*/ 158005 w 906507"/>
                    <a:gd name="connsiteY4" fmla="*/ 129574 h 764584"/>
                    <a:gd name="connsiteX5" fmla="*/ 362969 w 906507"/>
                    <a:gd name="connsiteY5" fmla="*/ 29098 h 764584"/>
                    <a:gd name="connsiteX6" fmla="*/ 535781 w 906507"/>
                    <a:gd name="connsiteY6" fmla="*/ 965 h 764584"/>
                    <a:gd name="connsiteX7" fmla="*/ 764859 w 906507"/>
                    <a:gd name="connsiteY7" fmla="*/ 9004 h 764584"/>
                    <a:gd name="connsiteX8" fmla="*/ 906507 w 906507"/>
                    <a:gd name="connsiteY8" fmla="*/ 750183 h 76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507" h="764584">
                      <a:moveTo>
                        <a:pt x="218288" y="764584"/>
                      </a:moveTo>
                      <a:cubicBezTo>
                        <a:pt x="175419" y="737455"/>
                        <a:pt x="117816" y="696929"/>
                        <a:pt x="81646" y="648031"/>
                      </a:cubicBezTo>
                      <a:cubicBezTo>
                        <a:pt x="45476" y="599133"/>
                        <a:pt x="7966" y="532149"/>
                        <a:pt x="1268" y="471193"/>
                      </a:cubicBezTo>
                      <a:cubicBezTo>
                        <a:pt x="-5430" y="410238"/>
                        <a:pt x="15334" y="339235"/>
                        <a:pt x="41457" y="282298"/>
                      </a:cubicBezTo>
                      <a:cubicBezTo>
                        <a:pt x="67580" y="225362"/>
                        <a:pt x="104420" y="171774"/>
                        <a:pt x="158005" y="129574"/>
                      </a:cubicBezTo>
                      <a:cubicBezTo>
                        <a:pt x="211590" y="87374"/>
                        <a:pt x="300006" y="50533"/>
                        <a:pt x="362969" y="29098"/>
                      </a:cubicBezTo>
                      <a:cubicBezTo>
                        <a:pt x="425932" y="7663"/>
                        <a:pt x="468799" y="4314"/>
                        <a:pt x="535781" y="965"/>
                      </a:cubicBezTo>
                      <a:cubicBezTo>
                        <a:pt x="602763" y="-2384"/>
                        <a:pt x="480187" y="3645"/>
                        <a:pt x="764859" y="9004"/>
                      </a:cubicBezTo>
                      <a:cubicBezTo>
                        <a:pt x="812416" y="247468"/>
                        <a:pt x="876365" y="691907"/>
                        <a:pt x="906507" y="750183"/>
                      </a:cubicBezTo>
                    </a:path>
                  </a:pathLst>
                </a:cu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99878"/>
                  <a:endParaRPr lang="en-US" sz="1800">
                    <a:solidFill>
                      <a:prstClr val="black"/>
                    </a:solidFill>
                    <a:latin typeface="Century Gothic"/>
                  </a:endParaRPr>
                </a:p>
              </p:txBody>
            </p:sp>
            <p:sp>
              <p:nvSpPr>
                <p:cNvPr id="15" name="Freeform 14"/>
                <p:cNvSpPr/>
                <p:nvPr/>
              </p:nvSpPr>
              <p:spPr>
                <a:xfrm>
                  <a:off x="6132268" y="3385522"/>
                  <a:ext cx="1088041" cy="800826"/>
                </a:xfrm>
                <a:custGeom>
                  <a:avLst/>
                  <a:gdLst>
                    <a:gd name="connsiteX0" fmla="*/ 973914 w 1088069"/>
                    <a:gd name="connsiteY0" fmla="*/ 0 h 792646"/>
                    <a:gd name="connsiteX1" fmla="*/ 731334 w 1088069"/>
                    <a:gd name="connsiteY1" fmla="*/ 3567 h 792646"/>
                    <a:gd name="connsiteX2" fmla="*/ 478052 w 1088069"/>
                    <a:gd name="connsiteY2" fmla="*/ 39242 h 792646"/>
                    <a:gd name="connsiteX3" fmla="*/ 224771 w 1088069"/>
                    <a:gd name="connsiteY3" fmla="*/ 110591 h 792646"/>
                    <a:gd name="connsiteX4" fmla="*/ 28 w 1088069"/>
                    <a:gd name="connsiteY4" fmla="*/ 224750 h 792646"/>
                    <a:gd name="connsiteX5" fmla="*/ 239040 w 1088069"/>
                    <a:gd name="connsiteY5" fmla="*/ 784841 h 792646"/>
                    <a:gd name="connsiteX6" fmla="*/ 1088069 w 1088069"/>
                    <a:gd name="connsiteY6" fmla="*/ 567226 h 792646"/>
                    <a:gd name="connsiteX0" fmla="*/ 973886 w 1088041"/>
                    <a:gd name="connsiteY0" fmla="*/ 0 h 792646"/>
                    <a:gd name="connsiteX1" fmla="*/ 731306 w 1088041"/>
                    <a:gd name="connsiteY1" fmla="*/ 3567 h 792646"/>
                    <a:gd name="connsiteX2" fmla="*/ 478024 w 1088041"/>
                    <a:gd name="connsiteY2" fmla="*/ 39242 h 792646"/>
                    <a:gd name="connsiteX3" fmla="*/ 224743 w 1088041"/>
                    <a:gd name="connsiteY3" fmla="*/ 110591 h 792646"/>
                    <a:gd name="connsiteX4" fmla="*/ 0 w 1088041"/>
                    <a:gd name="connsiteY4" fmla="*/ 224750 h 792646"/>
                    <a:gd name="connsiteX5" fmla="*/ 239012 w 1088041"/>
                    <a:gd name="connsiteY5" fmla="*/ 784841 h 792646"/>
                    <a:gd name="connsiteX6" fmla="*/ 1088041 w 1088041"/>
                    <a:gd name="connsiteY6" fmla="*/ 567226 h 792646"/>
                    <a:gd name="connsiteX0" fmla="*/ 973886 w 1088041"/>
                    <a:gd name="connsiteY0" fmla="*/ 0 h 792646"/>
                    <a:gd name="connsiteX1" fmla="*/ 731306 w 1088041"/>
                    <a:gd name="connsiteY1" fmla="*/ 3567 h 792646"/>
                    <a:gd name="connsiteX2" fmla="*/ 478024 w 1088041"/>
                    <a:gd name="connsiteY2" fmla="*/ 39242 h 792646"/>
                    <a:gd name="connsiteX3" fmla="*/ 224743 w 1088041"/>
                    <a:gd name="connsiteY3" fmla="*/ 110591 h 792646"/>
                    <a:gd name="connsiteX4" fmla="*/ 0 w 1088041"/>
                    <a:gd name="connsiteY4" fmla="*/ 224750 h 792646"/>
                    <a:gd name="connsiteX5" fmla="*/ 239012 w 1088041"/>
                    <a:gd name="connsiteY5" fmla="*/ 784841 h 792646"/>
                    <a:gd name="connsiteX6" fmla="*/ 1088041 w 1088041"/>
                    <a:gd name="connsiteY6" fmla="*/ 567226 h 792646"/>
                    <a:gd name="connsiteX0" fmla="*/ 973913 w 1088068"/>
                    <a:gd name="connsiteY0" fmla="*/ 0 h 800826"/>
                    <a:gd name="connsiteX1" fmla="*/ 731333 w 1088068"/>
                    <a:gd name="connsiteY1" fmla="*/ 3567 h 800826"/>
                    <a:gd name="connsiteX2" fmla="*/ 478051 w 1088068"/>
                    <a:gd name="connsiteY2" fmla="*/ 39242 h 800826"/>
                    <a:gd name="connsiteX3" fmla="*/ 224770 w 1088068"/>
                    <a:gd name="connsiteY3" fmla="*/ 110591 h 800826"/>
                    <a:gd name="connsiteX4" fmla="*/ 27 w 1088068"/>
                    <a:gd name="connsiteY4" fmla="*/ 224750 h 800826"/>
                    <a:gd name="connsiteX5" fmla="*/ 239039 w 1088068"/>
                    <a:gd name="connsiteY5" fmla="*/ 793224 h 800826"/>
                    <a:gd name="connsiteX6" fmla="*/ 1088068 w 1088068"/>
                    <a:gd name="connsiteY6" fmla="*/ 567226 h 800826"/>
                    <a:gd name="connsiteX0" fmla="*/ 973886 w 1088041"/>
                    <a:gd name="connsiteY0" fmla="*/ 0 h 800826"/>
                    <a:gd name="connsiteX1" fmla="*/ 731306 w 1088041"/>
                    <a:gd name="connsiteY1" fmla="*/ 3567 h 800826"/>
                    <a:gd name="connsiteX2" fmla="*/ 478024 w 1088041"/>
                    <a:gd name="connsiteY2" fmla="*/ 39242 h 800826"/>
                    <a:gd name="connsiteX3" fmla="*/ 224743 w 1088041"/>
                    <a:gd name="connsiteY3" fmla="*/ 110591 h 800826"/>
                    <a:gd name="connsiteX4" fmla="*/ 0 w 1088041"/>
                    <a:gd name="connsiteY4" fmla="*/ 224750 h 800826"/>
                    <a:gd name="connsiteX5" fmla="*/ 239012 w 1088041"/>
                    <a:gd name="connsiteY5" fmla="*/ 793224 h 800826"/>
                    <a:gd name="connsiteX6" fmla="*/ 1088041 w 1088041"/>
                    <a:gd name="connsiteY6" fmla="*/ 567226 h 80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041" h="800826">
                      <a:moveTo>
                        <a:pt x="973886" y="0"/>
                      </a:moveTo>
                      <a:lnTo>
                        <a:pt x="731306" y="3567"/>
                      </a:lnTo>
                      <a:cubicBezTo>
                        <a:pt x="648662" y="10107"/>
                        <a:pt x="562451" y="21405"/>
                        <a:pt x="478024" y="39242"/>
                      </a:cubicBezTo>
                      <a:cubicBezTo>
                        <a:pt x="393597" y="57079"/>
                        <a:pt x="304414" y="79673"/>
                        <a:pt x="224743" y="110591"/>
                      </a:cubicBezTo>
                      <a:lnTo>
                        <a:pt x="0" y="224750"/>
                      </a:lnTo>
                      <a:cubicBezTo>
                        <a:pt x="2378" y="338522"/>
                        <a:pt x="159341" y="603733"/>
                        <a:pt x="239012" y="793224"/>
                      </a:cubicBezTo>
                      <a:cubicBezTo>
                        <a:pt x="420352" y="850303"/>
                        <a:pt x="1088041" y="567226"/>
                        <a:pt x="1088041" y="567226"/>
                      </a:cubicBezTo>
                    </a:path>
                  </a:pathLst>
                </a:cu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99878"/>
                  <a:endParaRPr lang="en-US" sz="1800">
                    <a:solidFill>
                      <a:prstClr val="black"/>
                    </a:solidFill>
                    <a:latin typeface="Century Gothic"/>
                  </a:endParaRPr>
                </a:p>
              </p:txBody>
            </p:sp>
          </p:grpSp>
          <p:sp>
            <p:nvSpPr>
              <p:cNvPr id="6" name="Oval 5"/>
              <p:cNvSpPr/>
              <p:nvPr/>
            </p:nvSpPr>
            <p:spPr>
              <a:xfrm>
                <a:off x="6089770" y="1079717"/>
                <a:ext cx="757034" cy="558528"/>
              </a:xfrm>
              <a:prstGeom prst="ellipse">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grpSp>
        <p:grpSp>
          <p:nvGrpSpPr>
            <p:cNvPr id="7" name="Group 6"/>
            <p:cNvGrpSpPr/>
            <p:nvPr/>
          </p:nvGrpSpPr>
          <p:grpSpPr>
            <a:xfrm>
              <a:off x="6746941" y="1556110"/>
              <a:ext cx="2261909" cy="2160937"/>
              <a:chOff x="5486400" y="1556084"/>
              <a:chExt cx="2935705" cy="2406316"/>
            </a:xfrm>
          </p:grpSpPr>
          <p:sp>
            <p:nvSpPr>
              <p:cNvPr id="9" name="Rectangle 8"/>
              <p:cNvSpPr/>
              <p:nvPr/>
            </p:nvSpPr>
            <p:spPr>
              <a:xfrm>
                <a:off x="5486400" y="1556084"/>
                <a:ext cx="2935705" cy="2406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0568" y="1604534"/>
                <a:ext cx="2808303" cy="2277331"/>
              </a:xfrm>
              <a:prstGeom prst="rect">
                <a:avLst/>
              </a:prstGeom>
              <a:ln>
                <a:noFill/>
              </a:ln>
            </p:spPr>
          </p:pic>
        </p:grpSp>
        <p:cxnSp>
          <p:nvCxnSpPr>
            <p:cNvPr id="8" name="Straight Arrow Connector 7"/>
            <p:cNvCxnSpPr/>
            <p:nvPr/>
          </p:nvCxnSpPr>
          <p:spPr>
            <a:xfrm>
              <a:off x="6613755" y="1459578"/>
              <a:ext cx="587013" cy="485906"/>
            </a:xfrm>
            <a:prstGeom prst="straightConnector1">
              <a:avLst/>
            </a:prstGeom>
            <a:ln w="63500">
              <a:no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475331" y="1073952"/>
              <a:ext cx="1258956" cy="523220"/>
            </a:xfrm>
            <a:prstGeom prst="rect">
              <a:avLst/>
            </a:prstGeom>
            <a:noFill/>
            <a:ln>
              <a:noFill/>
            </a:ln>
          </p:spPr>
          <p:txBody>
            <a:bodyPr wrap="square" rtlCol="0">
              <a:spAutoFit/>
            </a:bodyPr>
            <a:lstStyle/>
            <a:p>
              <a:r>
                <a:rPr lang="en-US" sz="1600" dirty="0">
                  <a:latin typeface="Symbol" charset="2"/>
                  <a:ea typeface="Symbol" charset="2"/>
                  <a:cs typeface="Symbol" charset="2"/>
                </a:rPr>
                <a:t>g</a:t>
              </a:r>
              <a:r>
                <a:rPr lang="en-US" sz="1600" dirty="0"/>
                <a:t> ray camera</a:t>
              </a:r>
            </a:p>
          </p:txBody>
        </p:sp>
        <p:sp>
          <p:nvSpPr>
            <p:cNvPr id="38" name="TextBox 37"/>
            <p:cNvSpPr txBox="1"/>
            <p:nvPr/>
          </p:nvSpPr>
          <p:spPr>
            <a:xfrm>
              <a:off x="7190097" y="1823169"/>
              <a:ext cx="1258956" cy="561013"/>
            </a:xfrm>
            <a:prstGeom prst="rect">
              <a:avLst/>
            </a:prstGeom>
            <a:noFill/>
            <a:ln>
              <a:noFill/>
            </a:ln>
          </p:spPr>
          <p:txBody>
            <a:bodyPr wrap="square" rtlCol="0">
              <a:spAutoFit/>
            </a:bodyPr>
            <a:lstStyle/>
            <a:p>
              <a:pPr>
                <a:lnSpc>
                  <a:spcPct val="90000"/>
                </a:lnSpc>
              </a:pPr>
              <a:r>
                <a:rPr lang="en-US" sz="1300" dirty="0">
                  <a:solidFill>
                    <a:srgbClr val="C00000"/>
                  </a:solidFill>
                  <a:latin typeface="Arial Narrow" charset="0"/>
                  <a:ea typeface="Arial Narrow" charset="0"/>
                  <a:cs typeface="Arial Narrow" charset="0"/>
                </a:rPr>
                <a:t>Anomalously</a:t>
              </a:r>
              <a:br>
                <a:rPr lang="en-US" sz="1300" dirty="0">
                  <a:solidFill>
                    <a:srgbClr val="C00000"/>
                  </a:solidFill>
                  <a:latin typeface="Arial Narrow" charset="0"/>
                  <a:ea typeface="Arial Narrow" charset="0"/>
                  <a:cs typeface="Arial Narrow" charset="0"/>
                </a:rPr>
              </a:br>
              <a:r>
                <a:rPr lang="en-US" sz="1300" dirty="0">
                  <a:solidFill>
                    <a:srgbClr val="C00000"/>
                  </a:solidFill>
                  <a:latin typeface="Arial Narrow" charset="0"/>
                  <a:ea typeface="Arial Narrow" charset="0"/>
                  <a:cs typeface="Arial Narrow" charset="0"/>
                </a:rPr>
                <a:t>high </a:t>
              </a:r>
              <a:br>
                <a:rPr lang="en-US" sz="1300" dirty="0">
                  <a:solidFill>
                    <a:srgbClr val="C00000"/>
                  </a:solidFill>
                  <a:latin typeface="Arial Narrow" charset="0"/>
                  <a:ea typeface="Arial Narrow" charset="0"/>
                  <a:cs typeface="Arial Narrow" charset="0"/>
                </a:rPr>
              </a:br>
              <a:r>
                <a:rPr lang="en-US" sz="1300" dirty="0">
                  <a:solidFill>
                    <a:srgbClr val="C00000"/>
                  </a:solidFill>
                  <a:latin typeface="Arial Narrow" charset="0"/>
                  <a:ea typeface="Arial Narrow" charset="0"/>
                  <a:cs typeface="Arial Narrow" charset="0"/>
                </a:rPr>
                <a:t>dissipation</a:t>
              </a:r>
            </a:p>
          </p:txBody>
        </p:sp>
      </p:grpSp>
      <p:grpSp>
        <p:nvGrpSpPr>
          <p:cNvPr id="21" name="Group 20"/>
          <p:cNvGrpSpPr/>
          <p:nvPr/>
        </p:nvGrpSpPr>
        <p:grpSpPr>
          <a:xfrm>
            <a:off x="2969772" y="4816647"/>
            <a:ext cx="4443640" cy="2371825"/>
            <a:chOff x="5458604" y="1095332"/>
            <a:chExt cx="4039673" cy="2092788"/>
          </a:xfrm>
        </p:grpSpPr>
        <p:grpSp>
          <p:nvGrpSpPr>
            <p:cNvPr id="22" name="Group 10"/>
            <p:cNvGrpSpPr>
              <a:grpSpLocks/>
            </p:cNvGrpSpPr>
            <p:nvPr/>
          </p:nvGrpSpPr>
          <p:grpSpPr bwMode="auto">
            <a:xfrm>
              <a:off x="5458604" y="1136381"/>
              <a:ext cx="2123742" cy="1984825"/>
              <a:chOff x="4999768" y="4321013"/>
              <a:chExt cx="2722146" cy="2545027"/>
            </a:xfrm>
          </p:grpSpPr>
          <p:grpSp>
            <p:nvGrpSpPr>
              <p:cNvPr id="26" name="Group 7"/>
              <p:cNvGrpSpPr>
                <a:grpSpLocks noChangeAspect="1"/>
              </p:cNvGrpSpPr>
              <p:nvPr/>
            </p:nvGrpSpPr>
            <p:grpSpPr bwMode="auto">
              <a:xfrm>
                <a:off x="5798677" y="4321013"/>
                <a:ext cx="1923237" cy="2384583"/>
                <a:chOff x="5691031" y="4208463"/>
                <a:chExt cx="2136932" cy="2649537"/>
              </a:xfrm>
            </p:grpSpPr>
            <p:pic>
              <p:nvPicPr>
                <p:cNvPr id="28" name="Picture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15000" y="4208463"/>
                  <a:ext cx="2112963"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3"/>
                <p:cNvCxnSpPr>
                  <a:cxnSpLocks noChangeShapeType="1"/>
                </p:cNvCxnSpPr>
                <p:nvPr/>
              </p:nvCxnSpPr>
              <p:spPr bwMode="auto">
                <a:xfrm flipH="1">
                  <a:off x="6400800" y="4934120"/>
                  <a:ext cx="457202" cy="533400"/>
                </a:xfrm>
                <a:prstGeom prst="straightConnector1">
                  <a:avLst/>
                </a:prstGeom>
                <a:noFill/>
                <a:ln w="44450">
                  <a:solidFill>
                    <a:srgbClr val="660066"/>
                  </a:solidFill>
                  <a:prstDash val="sysDot"/>
                  <a:round/>
                  <a:headEnd/>
                  <a:tailEnd type="triangle" w="med" len="med"/>
                </a:ln>
                <a:extLst>
                  <a:ext uri="{909E8E84-426E-40dd-AFC4-6F175D3DCCD1}">
                    <a14:hiddenFill xmlns:a14="http://schemas.microsoft.com/office/drawing/2010/main">
                      <a:noFill/>
                    </a14:hiddenFill>
                  </a:ext>
                </a:extLst>
              </p:spPr>
            </p:cxnSp>
            <p:sp>
              <p:nvSpPr>
                <p:cNvPr id="30" name="TextBox 12"/>
                <p:cNvSpPr txBox="1">
                  <a:spLocks noChangeArrowheads="1"/>
                </p:cNvSpPr>
                <p:nvPr/>
              </p:nvSpPr>
              <p:spPr bwMode="auto">
                <a:xfrm>
                  <a:off x="5691031" y="4645464"/>
                  <a:ext cx="1163600" cy="5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700">
                      <a:solidFill>
                        <a:schemeClr val="tx1"/>
                      </a:solidFill>
                      <a:latin typeface="Times" charset="0"/>
                      <a:ea typeface="ＭＳ Ｐゴシック" charset="-128"/>
                    </a:defRPr>
                  </a:lvl1pPr>
                  <a:lvl2pPr marL="742950" indent="-285750">
                    <a:defRPr sz="2700">
                      <a:solidFill>
                        <a:schemeClr val="tx1"/>
                      </a:solidFill>
                      <a:latin typeface="Times" charset="0"/>
                      <a:ea typeface="ＭＳ Ｐゴシック" charset="-128"/>
                    </a:defRPr>
                  </a:lvl2pPr>
                  <a:lvl3pPr marL="1143000" indent="-228600">
                    <a:defRPr sz="2700">
                      <a:solidFill>
                        <a:schemeClr val="tx1"/>
                      </a:solidFill>
                      <a:latin typeface="Times" charset="0"/>
                      <a:ea typeface="ＭＳ Ｐゴシック" charset="-128"/>
                    </a:defRPr>
                  </a:lvl3pPr>
                  <a:lvl4pPr marL="1600200" indent="-228600">
                    <a:defRPr sz="2700">
                      <a:solidFill>
                        <a:schemeClr val="tx1"/>
                      </a:solidFill>
                      <a:latin typeface="Times" charset="0"/>
                      <a:ea typeface="ＭＳ Ｐゴシック" charset="-128"/>
                    </a:defRPr>
                  </a:lvl4pPr>
                  <a:lvl5pPr marL="2057400" indent="-228600">
                    <a:defRPr sz="2700">
                      <a:solidFill>
                        <a:schemeClr val="tx1"/>
                      </a:solidFill>
                      <a:latin typeface="Times" charset="0"/>
                      <a:ea typeface="ＭＳ Ｐゴシック" charset="-128"/>
                    </a:defRPr>
                  </a:lvl5pPr>
                  <a:lvl6pPr marL="2514600" indent="-228600" eaLnBrk="0" fontAlgn="base" hangingPunct="0">
                    <a:spcBef>
                      <a:spcPct val="0"/>
                    </a:spcBef>
                    <a:spcAft>
                      <a:spcPct val="0"/>
                    </a:spcAft>
                    <a:defRPr sz="2700">
                      <a:solidFill>
                        <a:schemeClr val="tx1"/>
                      </a:solidFill>
                      <a:latin typeface="Times" charset="0"/>
                      <a:ea typeface="ＭＳ Ｐゴシック" charset="-128"/>
                    </a:defRPr>
                  </a:lvl6pPr>
                  <a:lvl7pPr marL="2971800" indent="-228600" eaLnBrk="0" fontAlgn="base" hangingPunct="0">
                    <a:spcBef>
                      <a:spcPct val="0"/>
                    </a:spcBef>
                    <a:spcAft>
                      <a:spcPct val="0"/>
                    </a:spcAft>
                    <a:defRPr sz="2700">
                      <a:solidFill>
                        <a:schemeClr val="tx1"/>
                      </a:solidFill>
                      <a:latin typeface="Times" charset="0"/>
                      <a:ea typeface="ＭＳ Ｐゴシック" charset="-128"/>
                    </a:defRPr>
                  </a:lvl7pPr>
                  <a:lvl8pPr marL="3429000" indent="-228600" eaLnBrk="0" fontAlgn="base" hangingPunct="0">
                    <a:spcBef>
                      <a:spcPct val="0"/>
                    </a:spcBef>
                    <a:spcAft>
                      <a:spcPct val="0"/>
                    </a:spcAft>
                    <a:defRPr sz="2700">
                      <a:solidFill>
                        <a:schemeClr val="tx1"/>
                      </a:solidFill>
                      <a:latin typeface="Times" charset="0"/>
                      <a:ea typeface="ＭＳ Ｐゴシック" charset="-128"/>
                    </a:defRPr>
                  </a:lvl8pPr>
                  <a:lvl9pPr marL="3886200" indent="-228600" eaLnBrk="0" fontAlgn="base" hangingPunct="0">
                    <a:spcBef>
                      <a:spcPct val="0"/>
                    </a:spcBef>
                    <a:spcAft>
                      <a:spcPct val="0"/>
                    </a:spcAft>
                    <a:defRPr sz="2700">
                      <a:solidFill>
                        <a:schemeClr val="tx1"/>
                      </a:solidFill>
                      <a:latin typeface="Times" charset="0"/>
                      <a:ea typeface="ＭＳ Ｐゴシック" charset="-128"/>
                    </a:defRPr>
                  </a:lvl9pPr>
                </a:lstStyle>
                <a:p>
                  <a:pPr algn="ctr"/>
                  <a:r>
                    <a:rPr lang="en-US" altLang="x-none" sz="1200">
                      <a:solidFill>
                        <a:srgbClr val="660066"/>
                      </a:solidFill>
                      <a:latin typeface="Century Gothic" charset="0"/>
                    </a:rPr>
                    <a:t>Shattered</a:t>
                  </a:r>
                </a:p>
                <a:p>
                  <a:pPr algn="ctr"/>
                  <a:r>
                    <a:rPr lang="en-US" altLang="x-none" sz="1200" dirty="0">
                      <a:solidFill>
                        <a:srgbClr val="660066"/>
                      </a:solidFill>
                      <a:latin typeface="Century Gothic" charset="0"/>
                    </a:rPr>
                    <a:t>pellet</a:t>
                  </a:r>
                </a:p>
              </p:txBody>
            </p:sp>
          </p:grpSp>
          <p:sp>
            <p:nvSpPr>
              <p:cNvPr id="27" name="TextBox 12"/>
              <p:cNvSpPr txBox="1">
                <a:spLocks noChangeArrowheads="1"/>
              </p:cNvSpPr>
              <p:nvPr/>
            </p:nvSpPr>
            <p:spPr bwMode="auto">
              <a:xfrm>
                <a:off x="4999768" y="6431931"/>
                <a:ext cx="936189" cy="43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700">
                    <a:solidFill>
                      <a:schemeClr val="tx1"/>
                    </a:solidFill>
                    <a:latin typeface="Times" charset="0"/>
                    <a:ea typeface="ＭＳ Ｐゴシック" charset="-128"/>
                  </a:defRPr>
                </a:lvl1pPr>
                <a:lvl2pPr marL="742950" indent="-285750">
                  <a:defRPr sz="2700">
                    <a:solidFill>
                      <a:schemeClr val="tx1"/>
                    </a:solidFill>
                    <a:latin typeface="Times" charset="0"/>
                    <a:ea typeface="ＭＳ Ｐゴシック" charset="-128"/>
                  </a:defRPr>
                </a:lvl2pPr>
                <a:lvl3pPr marL="1143000" indent="-228600">
                  <a:defRPr sz="2700">
                    <a:solidFill>
                      <a:schemeClr val="tx1"/>
                    </a:solidFill>
                    <a:latin typeface="Times" charset="0"/>
                    <a:ea typeface="ＭＳ Ｐゴシック" charset="-128"/>
                  </a:defRPr>
                </a:lvl3pPr>
                <a:lvl4pPr marL="1600200" indent="-228600">
                  <a:defRPr sz="2700">
                    <a:solidFill>
                      <a:schemeClr val="tx1"/>
                    </a:solidFill>
                    <a:latin typeface="Times" charset="0"/>
                    <a:ea typeface="ＭＳ Ｐゴシック" charset="-128"/>
                  </a:defRPr>
                </a:lvl4pPr>
                <a:lvl5pPr marL="2057400" indent="-228600">
                  <a:defRPr sz="2700">
                    <a:solidFill>
                      <a:schemeClr val="tx1"/>
                    </a:solidFill>
                    <a:latin typeface="Times" charset="0"/>
                    <a:ea typeface="ＭＳ Ｐゴシック" charset="-128"/>
                  </a:defRPr>
                </a:lvl5pPr>
                <a:lvl6pPr marL="2514600" indent="-228600" eaLnBrk="0" fontAlgn="base" hangingPunct="0">
                  <a:spcBef>
                    <a:spcPct val="0"/>
                  </a:spcBef>
                  <a:spcAft>
                    <a:spcPct val="0"/>
                  </a:spcAft>
                  <a:defRPr sz="2700">
                    <a:solidFill>
                      <a:schemeClr val="tx1"/>
                    </a:solidFill>
                    <a:latin typeface="Times" charset="0"/>
                    <a:ea typeface="ＭＳ Ｐゴシック" charset="-128"/>
                  </a:defRPr>
                </a:lvl6pPr>
                <a:lvl7pPr marL="2971800" indent="-228600" eaLnBrk="0" fontAlgn="base" hangingPunct="0">
                  <a:spcBef>
                    <a:spcPct val="0"/>
                  </a:spcBef>
                  <a:spcAft>
                    <a:spcPct val="0"/>
                  </a:spcAft>
                  <a:defRPr sz="2700">
                    <a:solidFill>
                      <a:schemeClr val="tx1"/>
                    </a:solidFill>
                    <a:latin typeface="Times" charset="0"/>
                    <a:ea typeface="ＭＳ Ｐゴシック" charset="-128"/>
                  </a:defRPr>
                </a:lvl7pPr>
                <a:lvl8pPr marL="3429000" indent="-228600" eaLnBrk="0" fontAlgn="base" hangingPunct="0">
                  <a:spcBef>
                    <a:spcPct val="0"/>
                  </a:spcBef>
                  <a:spcAft>
                    <a:spcPct val="0"/>
                  </a:spcAft>
                  <a:defRPr sz="2700">
                    <a:solidFill>
                      <a:schemeClr val="tx1"/>
                    </a:solidFill>
                    <a:latin typeface="Times" charset="0"/>
                    <a:ea typeface="ＭＳ Ｐゴシック" charset="-128"/>
                  </a:defRPr>
                </a:lvl8pPr>
                <a:lvl9pPr marL="3886200" indent="-228600" eaLnBrk="0" fontAlgn="base" hangingPunct="0">
                  <a:spcBef>
                    <a:spcPct val="0"/>
                  </a:spcBef>
                  <a:spcAft>
                    <a:spcPct val="0"/>
                  </a:spcAft>
                  <a:defRPr sz="2700">
                    <a:solidFill>
                      <a:schemeClr val="tx1"/>
                    </a:solidFill>
                    <a:latin typeface="Times" charset="0"/>
                    <a:ea typeface="ＭＳ Ｐゴシック" charset="-128"/>
                  </a:defRPr>
                </a:lvl9pPr>
              </a:lstStyle>
              <a:p>
                <a:r>
                  <a:rPr lang="en-US" altLang="x-none" sz="1800" dirty="0">
                    <a:latin typeface="Century Gothic" charset="0"/>
                  </a:rPr>
                  <a:t>DIII-D</a:t>
                </a:r>
              </a:p>
            </p:txBody>
          </p:sp>
        </p:grpSp>
        <p:grpSp>
          <p:nvGrpSpPr>
            <p:cNvPr id="23" name="Group 1"/>
            <p:cNvGrpSpPr>
              <a:grpSpLocks/>
            </p:cNvGrpSpPr>
            <p:nvPr/>
          </p:nvGrpSpPr>
          <p:grpSpPr bwMode="auto">
            <a:xfrm>
              <a:off x="7655569" y="1095332"/>
              <a:ext cx="1842708" cy="2092788"/>
              <a:chOff x="7984008" y="4268698"/>
              <a:chExt cx="2362541" cy="2683168"/>
            </a:xfrm>
          </p:grpSpPr>
          <p:sp>
            <p:nvSpPr>
              <p:cNvPr id="24" name="TextBox 12"/>
              <p:cNvSpPr txBox="1">
                <a:spLocks noChangeArrowheads="1"/>
              </p:cNvSpPr>
              <p:nvPr/>
            </p:nvSpPr>
            <p:spPr bwMode="auto">
              <a:xfrm>
                <a:off x="9632978" y="6517805"/>
                <a:ext cx="713571" cy="43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700">
                    <a:solidFill>
                      <a:schemeClr val="tx1"/>
                    </a:solidFill>
                    <a:latin typeface="Times" charset="0"/>
                    <a:ea typeface="ＭＳ Ｐゴシック" charset="-128"/>
                  </a:defRPr>
                </a:lvl1pPr>
                <a:lvl2pPr marL="742950" indent="-285750">
                  <a:defRPr sz="2700">
                    <a:solidFill>
                      <a:schemeClr val="tx1"/>
                    </a:solidFill>
                    <a:latin typeface="Times" charset="0"/>
                    <a:ea typeface="ＭＳ Ｐゴシック" charset="-128"/>
                  </a:defRPr>
                </a:lvl2pPr>
                <a:lvl3pPr marL="1143000" indent="-228600">
                  <a:defRPr sz="2700">
                    <a:solidFill>
                      <a:schemeClr val="tx1"/>
                    </a:solidFill>
                    <a:latin typeface="Times" charset="0"/>
                    <a:ea typeface="ＭＳ Ｐゴシック" charset="-128"/>
                  </a:defRPr>
                </a:lvl3pPr>
                <a:lvl4pPr marL="1600200" indent="-228600">
                  <a:defRPr sz="2700">
                    <a:solidFill>
                      <a:schemeClr val="tx1"/>
                    </a:solidFill>
                    <a:latin typeface="Times" charset="0"/>
                    <a:ea typeface="ＭＳ Ｐゴシック" charset="-128"/>
                  </a:defRPr>
                </a:lvl4pPr>
                <a:lvl5pPr marL="2057400" indent="-228600">
                  <a:defRPr sz="2700">
                    <a:solidFill>
                      <a:schemeClr val="tx1"/>
                    </a:solidFill>
                    <a:latin typeface="Times" charset="0"/>
                    <a:ea typeface="ＭＳ Ｐゴシック" charset="-128"/>
                  </a:defRPr>
                </a:lvl5pPr>
                <a:lvl6pPr marL="2514600" indent="-228600" eaLnBrk="0" fontAlgn="base" hangingPunct="0">
                  <a:spcBef>
                    <a:spcPct val="0"/>
                  </a:spcBef>
                  <a:spcAft>
                    <a:spcPct val="0"/>
                  </a:spcAft>
                  <a:defRPr sz="2700">
                    <a:solidFill>
                      <a:schemeClr val="tx1"/>
                    </a:solidFill>
                    <a:latin typeface="Times" charset="0"/>
                    <a:ea typeface="ＭＳ Ｐゴシック" charset="-128"/>
                  </a:defRPr>
                </a:lvl6pPr>
                <a:lvl7pPr marL="2971800" indent="-228600" eaLnBrk="0" fontAlgn="base" hangingPunct="0">
                  <a:spcBef>
                    <a:spcPct val="0"/>
                  </a:spcBef>
                  <a:spcAft>
                    <a:spcPct val="0"/>
                  </a:spcAft>
                  <a:defRPr sz="2700">
                    <a:solidFill>
                      <a:schemeClr val="tx1"/>
                    </a:solidFill>
                    <a:latin typeface="Times" charset="0"/>
                    <a:ea typeface="ＭＳ Ｐゴシック" charset="-128"/>
                  </a:defRPr>
                </a:lvl7pPr>
                <a:lvl8pPr marL="3429000" indent="-228600" eaLnBrk="0" fontAlgn="base" hangingPunct="0">
                  <a:spcBef>
                    <a:spcPct val="0"/>
                  </a:spcBef>
                  <a:spcAft>
                    <a:spcPct val="0"/>
                  </a:spcAft>
                  <a:defRPr sz="2700">
                    <a:solidFill>
                      <a:schemeClr val="tx1"/>
                    </a:solidFill>
                    <a:latin typeface="Times" charset="0"/>
                    <a:ea typeface="ＭＳ Ｐゴシック" charset="-128"/>
                  </a:defRPr>
                </a:lvl8pPr>
                <a:lvl9pPr marL="3886200" indent="-228600" eaLnBrk="0" fontAlgn="base" hangingPunct="0">
                  <a:spcBef>
                    <a:spcPct val="0"/>
                  </a:spcBef>
                  <a:spcAft>
                    <a:spcPct val="0"/>
                  </a:spcAft>
                  <a:defRPr sz="2700">
                    <a:solidFill>
                      <a:schemeClr val="tx1"/>
                    </a:solidFill>
                    <a:latin typeface="Times" charset="0"/>
                    <a:ea typeface="ＭＳ Ｐゴシック" charset="-128"/>
                  </a:defRPr>
                </a:lvl9pPr>
              </a:lstStyle>
              <a:p>
                <a:r>
                  <a:rPr lang="en-US" altLang="x-none" sz="1800" dirty="0">
                    <a:latin typeface="Century Gothic" charset="0"/>
                  </a:rPr>
                  <a:t>ITER</a:t>
                </a:r>
              </a:p>
            </p:txBody>
          </p:sp>
          <p:pic>
            <p:nvPicPr>
              <p:cNvPr id="25" name="Picture 2" descr="Screen Shot 2016-04-06 at 8.41.28 A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984008" y="4268698"/>
                <a:ext cx="1655763"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7" name="Down Arrow 36"/>
          <p:cNvSpPr/>
          <p:nvPr/>
        </p:nvSpPr>
        <p:spPr>
          <a:xfrm rot="5400000" flipV="1">
            <a:off x="8037134" y="2765441"/>
            <a:ext cx="263237" cy="331185"/>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pPr algn="ctr"/>
            <a:endParaRPr lang="en-US"/>
          </a:p>
        </p:txBody>
      </p:sp>
      <p:grpSp>
        <p:nvGrpSpPr>
          <p:cNvPr id="43" name="Group 42"/>
          <p:cNvGrpSpPr/>
          <p:nvPr/>
        </p:nvGrpSpPr>
        <p:grpSpPr>
          <a:xfrm>
            <a:off x="6345622" y="3106535"/>
            <a:ext cx="3545442" cy="2778112"/>
            <a:chOff x="451604" y="3533589"/>
            <a:chExt cx="3223129" cy="2451275"/>
          </a:xfrm>
          <a:solidFill>
            <a:schemeClr val="bg1"/>
          </a:solidFill>
          <a:effectLst>
            <a:outerShdw blurRad="50800" dist="38100" dir="2700000" algn="tl" rotWithShape="0">
              <a:prstClr val="black">
                <a:alpha val="40000"/>
              </a:prstClr>
            </a:outerShdw>
          </a:effectLst>
        </p:grpSpPr>
        <p:pic>
          <p:nvPicPr>
            <p:cNvPr id="16" name="Picture 15"/>
            <p:cNvPicPr>
              <a:picLocks noChangeAspect="1"/>
            </p:cNvPicPr>
            <p:nvPr/>
          </p:nvPicPr>
          <p:blipFill>
            <a:blip r:embed="rId7"/>
            <a:stretch>
              <a:fillRect/>
            </a:stretch>
          </p:blipFill>
          <p:spPr>
            <a:xfrm>
              <a:off x="451604" y="3533589"/>
              <a:ext cx="3223129" cy="2451275"/>
            </a:xfrm>
            <a:prstGeom prst="rect">
              <a:avLst/>
            </a:prstGeom>
            <a:grpFill/>
            <a:ln w="25400">
              <a:solidFill>
                <a:schemeClr val="tx1"/>
              </a:solidFill>
            </a:ln>
          </p:spPr>
        </p:pic>
        <p:sp>
          <p:nvSpPr>
            <p:cNvPr id="36" name="Down Arrow 35"/>
            <p:cNvSpPr/>
            <p:nvPr/>
          </p:nvSpPr>
          <p:spPr>
            <a:xfrm flipV="1">
              <a:off x="3147036" y="3997576"/>
              <a:ext cx="232268" cy="556591"/>
            </a:xfrm>
            <a:prstGeom prst="downArrow">
              <a:avLst/>
            </a:prstGeom>
            <a:grp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1207018" y="4373238"/>
              <a:ext cx="1258956" cy="757130"/>
            </a:xfrm>
            <a:prstGeom prst="rect">
              <a:avLst/>
            </a:prstGeom>
            <a:grpFill/>
            <a:ln w="25400">
              <a:solidFill>
                <a:schemeClr val="tx1"/>
              </a:solidFill>
            </a:ln>
          </p:spPr>
          <p:txBody>
            <a:bodyPr wrap="square" rtlCol="0">
              <a:spAutoFit/>
            </a:bodyPr>
            <a:lstStyle/>
            <a:p>
              <a:pPr>
                <a:lnSpc>
                  <a:spcPct val="90000"/>
                </a:lnSpc>
              </a:pPr>
              <a:r>
                <a:rPr lang="en-US" sz="1800">
                  <a:solidFill>
                    <a:srgbClr val="C00000"/>
                  </a:solidFill>
                  <a:latin typeface="Arial Narrow" charset="0"/>
                  <a:ea typeface="Arial Narrow" charset="0"/>
                  <a:cs typeface="Arial Narrow" charset="0"/>
                </a:rPr>
                <a:t>New impurities model</a:t>
              </a:r>
              <a:endParaRPr lang="en-US" sz="1800" dirty="0">
                <a:solidFill>
                  <a:srgbClr val="C00000"/>
                </a:solidFill>
                <a:latin typeface="Arial Narrow" charset="0"/>
                <a:ea typeface="Arial Narrow" charset="0"/>
                <a:cs typeface="Arial Narrow" charset="0"/>
              </a:endParaRPr>
            </a:p>
          </p:txBody>
        </p:sp>
        <p:sp>
          <p:nvSpPr>
            <p:cNvPr id="42" name="TextBox 41"/>
            <p:cNvSpPr txBox="1"/>
            <p:nvPr/>
          </p:nvSpPr>
          <p:spPr>
            <a:xfrm rot="16200000">
              <a:off x="2327235" y="4127950"/>
              <a:ext cx="1258956" cy="490577"/>
            </a:xfrm>
            <a:prstGeom prst="rect">
              <a:avLst/>
            </a:prstGeom>
            <a:grpFill/>
            <a:ln w="25400">
              <a:solidFill>
                <a:schemeClr val="tx1"/>
              </a:solidFill>
            </a:ln>
          </p:spPr>
          <p:txBody>
            <a:bodyPr wrap="square" rtlCol="0">
              <a:spAutoFit/>
            </a:bodyPr>
            <a:lstStyle/>
            <a:p>
              <a:pPr>
                <a:lnSpc>
                  <a:spcPct val="90000"/>
                </a:lnSpc>
              </a:pPr>
              <a:r>
                <a:rPr lang="en-US" sz="1600">
                  <a:solidFill>
                    <a:srgbClr val="C00000"/>
                  </a:solidFill>
                  <a:latin typeface="Arial Narrow" charset="0"/>
                  <a:ea typeface="Arial Narrow" charset="0"/>
                  <a:cs typeface="Arial Narrow" charset="0"/>
                </a:rPr>
                <a:t>Increased dissipation</a:t>
              </a:r>
              <a:endParaRPr lang="en-US" sz="1600" dirty="0">
                <a:solidFill>
                  <a:srgbClr val="C00000"/>
                </a:solidFill>
                <a:latin typeface="Arial Narrow" charset="0"/>
                <a:ea typeface="Arial Narrow" charset="0"/>
                <a:cs typeface="Arial Narrow" charset="0"/>
              </a:endParaRPr>
            </a:p>
          </p:txBody>
        </p:sp>
      </p:grpSp>
      <p:sp>
        <p:nvSpPr>
          <p:cNvPr id="45" name="Rounded Rectangle 44"/>
          <p:cNvSpPr/>
          <p:nvPr/>
        </p:nvSpPr>
        <p:spPr>
          <a:xfrm>
            <a:off x="7524603" y="6372271"/>
            <a:ext cx="2494518" cy="816091"/>
          </a:xfrm>
          <a:prstGeom prst="roundRect">
            <a:avLst/>
          </a:prstGeom>
          <a:gradFill>
            <a:gsLst>
              <a:gs pos="0">
                <a:schemeClr val="tx2">
                  <a:lumMod val="40000"/>
                  <a:lumOff val="6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r>
              <a:rPr lang="en-US" sz="1600" dirty="0" smtClean="0">
                <a:solidFill>
                  <a:schemeClr val="tx1"/>
                </a:solidFill>
              </a:rPr>
              <a:t>Paz</a:t>
            </a:r>
            <a:r>
              <a:rPr lang="en-US" sz="1600" dirty="0">
                <a:solidFill>
                  <a:schemeClr val="tx1"/>
                </a:solidFill>
              </a:rPr>
              <a:t>-Soldan PRL 2017</a:t>
            </a:r>
          </a:p>
          <a:p>
            <a:r>
              <a:rPr lang="en-US" sz="1600" dirty="0" err="1" smtClean="0">
                <a:solidFill>
                  <a:schemeClr val="tx1"/>
                </a:solidFill>
              </a:rPr>
              <a:t>Hesslow</a:t>
            </a:r>
            <a:r>
              <a:rPr lang="en-US" sz="1600" dirty="0" smtClean="0">
                <a:solidFill>
                  <a:schemeClr val="tx1"/>
                </a:solidFill>
              </a:rPr>
              <a:t> </a:t>
            </a:r>
            <a:r>
              <a:rPr lang="en-US" sz="1600" dirty="0">
                <a:solidFill>
                  <a:schemeClr val="tx1"/>
                </a:solidFill>
              </a:rPr>
              <a:t>PRL 2017</a:t>
            </a:r>
          </a:p>
        </p:txBody>
      </p:sp>
    </p:spTree>
    <p:extLst>
      <p:ext uri="{BB962C8B-B14F-4D97-AF65-F5344CB8AC3E}">
        <p14:creationId xmlns:p14="http://schemas.microsoft.com/office/powerpoint/2010/main" val="328560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66137" y="1290218"/>
            <a:ext cx="2666777" cy="1658112"/>
          </a:xfrm>
          <a:prstGeom prst="rect">
            <a:avLst/>
          </a:prstGeom>
          <a:ln>
            <a:solidFill>
              <a:schemeClr val="tx1"/>
            </a:solidFill>
          </a:ln>
        </p:spPr>
      </p:pic>
      <p:sp>
        <p:nvSpPr>
          <p:cNvPr id="3" name="Title 2"/>
          <p:cNvSpPr>
            <a:spLocks noGrp="1"/>
          </p:cNvSpPr>
          <p:nvPr>
            <p:ph type="title"/>
          </p:nvPr>
        </p:nvSpPr>
        <p:spPr/>
        <p:txBody>
          <a:bodyPr/>
          <a:lstStyle/>
          <a:p>
            <a:r>
              <a:rPr lang="en-US" dirty="0"/>
              <a:t>Fusion Energy is at a Crossroads in the U.S.</a:t>
            </a:r>
          </a:p>
        </p:txBody>
      </p:sp>
      <p:sp>
        <p:nvSpPr>
          <p:cNvPr id="2" name="Content Placeholder 1"/>
          <p:cNvSpPr>
            <a:spLocks noGrp="1"/>
          </p:cNvSpPr>
          <p:nvPr>
            <p:ph idx="1"/>
          </p:nvPr>
        </p:nvSpPr>
        <p:spPr>
          <a:xfrm>
            <a:off x="237488" y="1159659"/>
            <a:ext cx="9820912" cy="4831938"/>
          </a:xfrm>
        </p:spPr>
        <p:txBody>
          <a:bodyPr/>
          <a:lstStyle/>
          <a:p>
            <a:r>
              <a:rPr lang="en-US" sz="2200" dirty="0"/>
              <a:t>ITER construction underway</a:t>
            </a:r>
          </a:p>
          <a:p>
            <a:pPr lvl="1"/>
            <a:r>
              <a:rPr lang="en-US" dirty="0"/>
              <a:t>Exciting and vital validation </a:t>
            </a:r>
            <a:br>
              <a:rPr lang="en-US" dirty="0"/>
            </a:br>
            <a:r>
              <a:rPr lang="en-US" dirty="0"/>
              <a:t>of the fusion energy concept</a:t>
            </a:r>
          </a:p>
          <a:p>
            <a:pPr marL="0" indent="0">
              <a:buNone/>
            </a:pPr>
            <a:endParaRPr lang="en-US" sz="2200" dirty="0"/>
          </a:p>
          <a:p>
            <a:pPr marL="0" indent="0">
              <a:buNone/>
            </a:pPr>
            <a:endParaRPr lang="en-US" sz="2200" dirty="0"/>
          </a:p>
          <a:p>
            <a:r>
              <a:rPr lang="en-US" sz="2200" dirty="0"/>
              <a:t>World program considering major facilities beyond ITER</a:t>
            </a:r>
          </a:p>
          <a:p>
            <a:pPr lvl="1"/>
            <a:endParaRPr lang="en-US" dirty="0"/>
          </a:p>
          <a:p>
            <a:pPr lvl="1"/>
            <a:endParaRPr lang="en-US" dirty="0"/>
          </a:p>
          <a:p>
            <a:pPr lvl="1"/>
            <a:endParaRPr lang="en-US" dirty="0"/>
          </a:p>
          <a:p>
            <a:pPr lvl="1"/>
            <a:endParaRPr lang="en-US" dirty="0"/>
          </a:p>
          <a:p>
            <a:pPr lvl="1"/>
            <a:endParaRPr lang="en-US" dirty="0"/>
          </a:p>
          <a:p>
            <a:pPr>
              <a:spcBef>
                <a:spcPts val="1337"/>
              </a:spcBef>
            </a:pPr>
            <a:endParaRPr lang="en-US" sz="2200" dirty="0"/>
          </a:p>
          <a:p>
            <a:pPr marL="0" indent="0">
              <a:spcBef>
                <a:spcPts val="1337"/>
              </a:spcBef>
              <a:buNone/>
            </a:pPr>
            <a:r>
              <a:rPr lang="en-US" sz="2200" dirty="0"/>
              <a:t> </a:t>
            </a:r>
          </a:p>
        </p:txBody>
      </p:sp>
      <p:pic>
        <p:nvPicPr>
          <p:cNvPr id="12" name="Picture 11"/>
          <p:cNvPicPr>
            <a:picLocks noChangeAspect="1"/>
          </p:cNvPicPr>
          <p:nvPr/>
        </p:nvPicPr>
        <p:blipFill>
          <a:blip r:embed="rId3"/>
          <a:stretch>
            <a:fillRect/>
          </a:stretch>
        </p:blipFill>
        <p:spPr>
          <a:xfrm>
            <a:off x="5332302" y="3634788"/>
            <a:ext cx="1183982" cy="1858379"/>
          </a:xfrm>
          <a:prstGeom prst="rect">
            <a:avLst/>
          </a:prstGeom>
        </p:spPr>
      </p:pic>
      <p:sp>
        <p:nvSpPr>
          <p:cNvPr id="21" name="TextBox 20"/>
          <p:cNvSpPr txBox="1"/>
          <p:nvPr/>
        </p:nvSpPr>
        <p:spPr>
          <a:xfrm>
            <a:off x="5046984" y="5507470"/>
            <a:ext cx="1592736" cy="348814"/>
          </a:xfrm>
          <a:prstGeom prst="rect">
            <a:avLst/>
          </a:prstGeom>
          <a:noFill/>
          <a:effectLst>
            <a:outerShdw blurRad="50800" dist="38100" dir="2700000">
              <a:srgbClr val="000000">
                <a:alpha val="43000"/>
              </a:srgbClr>
            </a:outerShdw>
          </a:effectLst>
        </p:spPr>
        <p:txBody>
          <a:bodyPr wrap="square" lIns="101811" tIns="50906" rIns="101811" bIns="50906" rtlCol="0">
            <a:spAutoFit/>
          </a:bodyPr>
          <a:lstStyle/>
          <a:p>
            <a:r>
              <a:rPr lang="en-US" sz="1600" dirty="0"/>
              <a:t>Japan DEMO</a:t>
            </a:r>
          </a:p>
        </p:txBody>
      </p: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717134" y="3695990"/>
            <a:ext cx="1651326" cy="1909607"/>
          </a:xfrm>
          <a:prstGeom prst="rect">
            <a:avLst/>
          </a:prstGeom>
        </p:spPr>
      </p:pic>
      <p:sp>
        <p:nvSpPr>
          <p:cNvPr id="20" name="TextBox 19"/>
          <p:cNvSpPr txBox="1"/>
          <p:nvPr/>
        </p:nvSpPr>
        <p:spPr>
          <a:xfrm>
            <a:off x="626216" y="5568670"/>
            <a:ext cx="1352254" cy="348814"/>
          </a:xfrm>
          <a:prstGeom prst="rect">
            <a:avLst/>
          </a:prstGeom>
          <a:noFill/>
          <a:effectLst>
            <a:outerShdw blurRad="50800" dist="38100" dir="2700000">
              <a:srgbClr val="000000">
                <a:alpha val="43000"/>
              </a:srgbClr>
            </a:outerShdw>
          </a:effectLst>
        </p:spPr>
        <p:txBody>
          <a:bodyPr wrap="square" lIns="101811" tIns="50906" rIns="101811" bIns="50906" rtlCol="0">
            <a:spAutoFit/>
          </a:bodyPr>
          <a:lstStyle/>
          <a:p>
            <a:r>
              <a:rPr lang="en-US" sz="1600" dirty="0"/>
              <a:t>EU DEMO</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704735" y="1297575"/>
            <a:ext cx="2073438" cy="1659726"/>
          </a:xfrm>
          <a:prstGeom prst="rect">
            <a:avLst/>
          </a:prstGeom>
          <a:ln>
            <a:solidFill>
              <a:schemeClr val="tx1"/>
            </a:solidFill>
          </a:ln>
        </p:spPr>
      </p:pic>
      <p:sp>
        <p:nvSpPr>
          <p:cNvPr id="19" name="TextBox 18"/>
          <p:cNvSpPr txBox="1"/>
          <p:nvPr/>
        </p:nvSpPr>
        <p:spPr>
          <a:xfrm>
            <a:off x="7861743" y="2601057"/>
            <a:ext cx="1988557" cy="401122"/>
          </a:xfrm>
          <a:prstGeom prst="rect">
            <a:avLst/>
          </a:prstGeom>
          <a:noFill/>
        </p:spPr>
        <p:txBody>
          <a:bodyPr wrap="square" lIns="0" tIns="50906" rIns="0" bIns="50906" rtlCol="0">
            <a:spAutoFit/>
          </a:bodyPr>
          <a:lstStyle/>
          <a:p>
            <a:r>
              <a:rPr lang="en-US" sz="1900" spc="-22" dirty="0">
                <a:solidFill>
                  <a:schemeClr val="bg1"/>
                </a:solidFill>
              </a:rPr>
              <a:t>Central Solenoid</a:t>
            </a:r>
          </a:p>
        </p:txBody>
      </p:sp>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a:stretch/>
        </p:blipFill>
        <p:spPr>
          <a:xfrm>
            <a:off x="3042289" y="3695990"/>
            <a:ext cx="881748" cy="1841013"/>
          </a:xfrm>
          <a:prstGeom prst="rect">
            <a:avLst/>
          </a:prstGeom>
        </p:spPr>
      </p:pic>
      <p:sp>
        <p:nvSpPr>
          <p:cNvPr id="13" name="TextBox 12"/>
          <p:cNvSpPr txBox="1"/>
          <p:nvPr/>
        </p:nvSpPr>
        <p:spPr>
          <a:xfrm>
            <a:off x="2907056" y="5568670"/>
            <a:ext cx="1311769" cy="348814"/>
          </a:xfrm>
          <a:prstGeom prst="rect">
            <a:avLst/>
          </a:prstGeom>
          <a:noFill/>
          <a:effectLst>
            <a:outerShdw blurRad="50800" dist="38100" dir="2700000">
              <a:srgbClr val="000000">
                <a:alpha val="43000"/>
              </a:srgbClr>
            </a:outerShdw>
          </a:effectLst>
        </p:spPr>
        <p:txBody>
          <a:bodyPr wrap="square" lIns="101811" tIns="50906" rIns="101811" bIns="50906" rtlCol="0">
            <a:spAutoFit/>
          </a:bodyPr>
          <a:lstStyle/>
          <a:p>
            <a:r>
              <a:rPr lang="en-US" sz="1600"/>
              <a:t>K-DEMO</a:t>
            </a:r>
            <a:endParaRPr lang="en-US" sz="1600" dirty="0"/>
          </a:p>
        </p:txBody>
      </p:sp>
      <p:pic>
        <p:nvPicPr>
          <p:cNvPr id="15" name="Picture 27"/>
          <p:cNvPicPr>
            <a:picLocks noChangeAspect="1"/>
          </p:cNvPicPr>
          <p:nvPr/>
        </p:nvPicPr>
        <p:blipFill>
          <a:blip r:embed="rId9">
            <a:clrChange>
              <a:clrFrom>
                <a:srgbClr val="282552"/>
              </a:clrFrom>
              <a:clrTo>
                <a:srgbClr val="282552">
                  <a:alpha val="0"/>
                </a:srgbClr>
              </a:clrTo>
            </a:clrChange>
            <a:extLst>
              <a:ext uri="{28A0092B-C50C-407E-A947-70E740481C1C}">
                <a14:useLocalDpi xmlns:a14="http://schemas.microsoft.com/office/drawing/2010/main"/>
              </a:ext>
            </a:extLst>
          </a:blip>
          <a:srcRect/>
          <a:stretch>
            <a:fillRect/>
          </a:stretch>
        </p:blipFill>
        <p:spPr bwMode="auto">
          <a:xfrm>
            <a:off x="7567507" y="3695984"/>
            <a:ext cx="1545788" cy="186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952892" y="5568670"/>
            <a:ext cx="775023" cy="348814"/>
          </a:xfrm>
          <a:prstGeom prst="rect">
            <a:avLst/>
          </a:prstGeom>
          <a:noFill/>
          <a:effectLst>
            <a:outerShdw blurRad="50800" dist="38100" dir="2700000">
              <a:srgbClr val="000000">
                <a:alpha val="43000"/>
              </a:srgbClr>
            </a:outerShdw>
          </a:effectLst>
        </p:spPr>
        <p:txBody>
          <a:bodyPr wrap="square" lIns="101811" tIns="50906" rIns="101811" bIns="50906" rtlCol="0">
            <a:spAutoFit/>
          </a:bodyPr>
          <a:lstStyle/>
          <a:p>
            <a:r>
              <a:rPr lang="en-US" sz="1600"/>
              <a:t>CFETR</a:t>
            </a:r>
            <a:endParaRPr lang="en-US" sz="1600" dirty="0"/>
          </a:p>
        </p:txBody>
      </p:sp>
      <p:sp>
        <p:nvSpPr>
          <p:cNvPr id="8" name="Rounded Rectangle 7"/>
          <p:cNvSpPr/>
          <p:nvPr/>
        </p:nvSpPr>
        <p:spPr>
          <a:xfrm>
            <a:off x="785558" y="6095350"/>
            <a:ext cx="8209067" cy="1041988"/>
          </a:xfrm>
          <a:prstGeom prst="round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ctr"/>
            <a:r>
              <a:rPr lang="en-US" sz="2000" dirty="0">
                <a:solidFill>
                  <a:srgbClr val="FFF537"/>
                </a:solidFill>
                <a:latin typeface="Century Gothic"/>
                <a:cs typeface="Century Gothic"/>
              </a:rPr>
              <a:t>World program is moving ahead aggressively </a:t>
            </a:r>
            <a:br>
              <a:rPr lang="en-US" sz="2000" dirty="0">
                <a:solidFill>
                  <a:srgbClr val="FFF537"/>
                </a:solidFill>
                <a:latin typeface="Century Gothic"/>
                <a:cs typeface="Century Gothic"/>
              </a:rPr>
            </a:br>
            <a:r>
              <a:rPr lang="en-US" sz="2000" dirty="0">
                <a:solidFill>
                  <a:srgbClr val="FFF537"/>
                </a:solidFill>
                <a:latin typeface="Century Gothic"/>
                <a:cs typeface="Century Gothic"/>
              </a:rPr>
              <a:t>with fusion energy development. </a:t>
            </a:r>
            <a:br>
              <a:rPr lang="en-US" sz="2000" dirty="0">
                <a:solidFill>
                  <a:srgbClr val="FFF537"/>
                </a:solidFill>
                <a:latin typeface="Century Gothic"/>
                <a:cs typeface="Century Gothic"/>
              </a:rPr>
            </a:br>
            <a:r>
              <a:rPr lang="en-US" sz="2000" dirty="0">
                <a:solidFill>
                  <a:srgbClr val="FFF537"/>
                </a:solidFill>
                <a:latin typeface="Century Gothic"/>
                <a:cs typeface="Century Gothic"/>
              </a:rPr>
              <a:t>What path with the U.S. take?  </a:t>
            </a:r>
          </a:p>
        </p:txBody>
      </p:sp>
      <p:sp>
        <p:nvSpPr>
          <p:cNvPr id="18" name="TextBox 17"/>
          <p:cNvSpPr txBox="1"/>
          <p:nvPr/>
        </p:nvSpPr>
        <p:spPr>
          <a:xfrm>
            <a:off x="5289767" y="1244601"/>
            <a:ext cx="654748" cy="318250"/>
          </a:xfrm>
          <a:prstGeom prst="rect">
            <a:avLst/>
          </a:prstGeom>
          <a:noFill/>
        </p:spPr>
        <p:txBody>
          <a:bodyPr wrap="square" lIns="101811" tIns="50906" rIns="101811" bIns="50906" rtlCol="0">
            <a:spAutoFit/>
          </a:bodyPr>
          <a:lstStyle/>
          <a:p>
            <a:r>
              <a:rPr lang="en-US" dirty="0" smtClean="0">
                <a:solidFill>
                  <a:schemeClr val="bg1"/>
                </a:solidFill>
              </a:rPr>
              <a:t>ITER</a:t>
            </a:r>
            <a:endParaRPr lang="en-US" dirty="0">
              <a:solidFill>
                <a:schemeClr val="bg1"/>
              </a:solidFill>
            </a:endParaRPr>
          </a:p>
        </p:txBody>
      </p:sp>
    </p:spTree>
    <p:extLst>
      <p:ext uri="{BB962C8B-B14F-4D97-AF65-F5344CB8AC3E}">
        <p14:creationId xmlns:p14="http://schemas.microsoft.com/office/powerpoint/2010/main" val="41486579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77669117"/>
              </p:ext>
            </p:extLst>
          </p:nvPr>
        </p:nvGraphicFramePr>
        <p:xfrm>
          <a:off x="118256" y="1111494"/>
          <a:ext cx="9821891" cy="5998102"/>
        </p:xfrm>
        <a:graphic>
          <a:graphicData uri="http://schemas.openxmlformats.org/drawingml/2006/table">
            <a:tbl>
              <a:tblPr firstRow="1" bandRow="1">
                <a:tableStyleId>{5C22544A-7EE6-4342-B048-85BDC9FD1C3A}</a:tableStyleId>
              </a:tblPr>
              <a:tblGrid>
                <a:gridCol w="2160853"/>
                <a:gridCol w="3495480"/>
                <a:gridCol w="4165558"/>
              </a:tblGrid>
              <a:tr h="520361">
                <a:tc>
                  <a:txBody>
                    <a:bodyPr/>
                    <a:lstStyle/>
                    <a:p>
                      <a:r>
                        <a:rPr lang="en-US" sz="1800" dirty="0" smtClean="0"/>
                        <a:t>Topic (example)</a:t>
                      </a:r>
                      <a:endParaRPr lang="en-US" sz="1800" dirty="0"/>
                    </a:p>
                  </a:txBody>
                  <a:tcPr marL="100584" marR="100584" marT="51816" marB="51816"/>
                </a:tc>
                <a:tc>
                  <a:txBody>
                    <a:bodyPr/>
                    <a:lstStyle/>
                    <a:p>
                      <a:r>
                        <a:rPr lang="en-US" sz="1800" dirty="0" smtClean="0"/>
                        <a:t>2004</a:t>
                      </a:r>
                      <a:endParaRPr lang="en-US" sz="1800" dirty="0"/>
                    </a:p>
                  </a:txBody>
                  <a:tcPr marL="100584" marR="100584" marT="51816" marB="51816"/>
                </a:tc>
                <a:tc>
                  <a:txBody>
                    <a:bodyPr/>
                    <a:lstStyle/>
                    <a:p>
                      <a:r>
                        <a:rPr lang="en-US" sz="1800" dirty="0" smtClean="0"/>
                        <a:t>2017</a:t>
                      </a:r>
                      <a:endParaRPr lang="en-US" sz="1800" dirty="0"/>
                    </a:p>
                  </a:txBody>
                  <a:tcPr marL="100584" marR="100584" marT="51816" marB="51816"/>
                </a:tc>
              </a:tr>
              <a:tr h="1209040">
                <a:tc>
                  <a:txBody>
                    <a:bodyPr/>
                    <a:lstStyle/>
                    <a:p>
                      <a:r>
                        <a:rPr lang="en-US" sz="1800" dirty="0" smtClean="0"/>
                        <a:t>ITER Operational</a:t>
                      </a:r>
                      <a:r>
                        <a:rPr lang="en-US" sz="1800" baseline="0" dirty="0" smtClean="0"/>
                        <a:t> Scenarios</a:t>
                      </a:r>
                      <a:endParaRPr lang="en-US" sz="1800" dirty="0"/>
                    </a:p>
                  </a:txBody>
                  <a:tcPr marL="100584" marR="100584" marT="51816" marB="51816"/>
                </a:tc>
                <a:tc>
                  <a:txBody>
                    <a:bodyPr/>
                    <a:lstStyle/>
                    <a:p>
                      <a:r>
                        <a:rPr lang="en-US" sz="1800" dirty="0" smtClean="0"/>
                        <a:t>Isolated examples of performance,</a:t>
                      </a:r>
                      <a:r>
                        <a:rPr lang="en-US" sz="1800" baseline="0" dirty="0" smtClean="0"/>
                        <a:t> high rotation, ion heating</a:t>
                      </a:r>
                      <a:endParaRPr lang="en-US" sz="1800" dirty="0"/>
                    </a:p>
                  </a:txBody>
                  <a:tcPr marL="100584" marR="100584" marT="51816" marB="51816"/>
                </a:tc>
                <a:tc>
                  <a:txBody>
                    <a:bodyPr/>
                    <a:lstStyle/>
                    <a:p>
                      <a:pPr marL="285750" indent="-285750">
                        <a:buFont typeface="Arial"/>
                        <a:buChar char="•"/>
                      </a:pPr>
                      <a:r>
                        <a:rPr lang="en-US" sz="1800" dirty="0" smtClean="0"/>
                        <a:t>Integrated solutions</a:t>
                      </a:r>
                    </a:p>
                    <a:p>
                      <a:pPr marL="285750" indent="-285750">
                        <a:buFont typeface="Arial"/>
                        <a:buChar char="•"/>
                      </a:pPr>
                      <a:r>
                        <a:rPr lang="en-US" sz="1800" baseline="0" dirty="0" smtClean="0"/>
                        <a:t>Extended toward ITER conditions (low rotation, e-heating)</a:t>
                      </a:r>
                    </a:p>
                    <a:p>
                      <a:pPr marL="285750" indent="-285750">
                        <a:buFont typeface="Arial"/>
                        <a:buChar char="•"/>
                      </a:pPr>
                      <a:r>
                        <a:rPr lang="en-US" sz="1800" baseline="0" dirty="0" smtClean="0"/>
                        <a:t>JET ILW</a:t>
                      </a:r>
                      <a:endParaRPr lang="en-US" sz="1800" dirty="0"/>
                    </a:p>
                  </a:txBody>
                  <a:tcPr marL="100584" marR="100584" marT="51816" marB="51816"/>
                </a:tc>
              </a:tr>
              <a:tr h="932688">
                <a:tc>
                  <a:txBody>
                    <a:bodyPr/>
                    <a:lstStyle/>
                    <a:p>
                      <a:r>
                        <a:rPr lang="en-US" sz="1800" dirty="0" smtClean="0"/>
                        <a:t>Pedestal</a:t>
                      </a:r>
                      <a:endParaRPr lang="en-US" sz="1800" dirty="0"/>
                    </a:p>
                  </a:txBody>
                  <a:tcPr marL="100584" marR="100584" marT="51816" marB="51816"/>
                </a:tc>
                <a:tc>
                  <a:txBody>
                    <a:bodyPr/>
                    <a:lstStyle/>
                    <a:p>
                      <a:r>
                        <a:rPr lang="en-US" sz="1800" dirty="0" smtClean="0"/>
                        <a:t>Peeling-ballooning</a:t>
                      </a:r>
                      <a:r>
                        <a:rPr lang="en-US" sz="1800" baseline="0" dirty="0" smtClean="0"/>
                        <a:t> theory developed</a:t>
                      </a:r>
                      <a:endParaRPr lang="en-US" sz="1800" dirty="0"/>
                    </a:p>
                  </a:txBody>
                  <a:tcPr marL="100584" marR="100584" marT="51816" marB="51816"/>
                </a:tc>
                <a:tc>
                  <a:txBody>
                    <a:bodyPr/>
                    <a:lstStyle/>
                    <a:p>
                      <a:pPr marL="285750" indent="-285750">
                        <a:buFont typeface="Arial"/>
                        <a:buChar char="•"/>
                      </a:pPr>
                      <a:r>
                        <a:rPr lang="en-US" sz="1800" dirty="0" smtClean="0"/>
                        <a:t>Predictive model of pedestal</a:t>
                      </a:r>
                      <a:r>
                        <a:rPr lang="en-US" sz="1800" baseline="0" dirty="0" smtClean="0"/>
                        <a:t> performance validated against experiments</a:t>
                      </a:r>
                      <a:endParaRPr lang="en-US" sz="1800" dirty="0"/>
                    </a:p>
                  </a:txBody>
                  <a:tcPr marL="100584" marR="100584" marT="51816" marB="51816"/>
                </a:tc>
              </a:tr>
              <a:tr h="1839084">
                <a:tc>
                  <a:txBody>
                    <a:bodyPr/>
                    <a:lstStyle/>
                    <a:p>
                      <a:r>
                        <a:rPr lang="en-US" sz="1800" dirty="0" smtClean="0"/>
                        <a:t>Energetic particles</a:t>
                      </a:r>
                      <a:endParaRPr lang="en-US" sz="1800" dirty="0"/>
                    </a:p>
                  </a:txBody>
                  <a:tcPr marL="100584" marR="100584" marT="51816" marB="51816"/>
                </a:tc>
                <a:tc>
                  <a:txBody>
                    <a:bodyPr/>
                    <a:lstStyle/>
                    <a:p>
                      <a:r>
                        <a:rPr lang="en-US" sz="1800" dirty="0" smtClean="0"/>
                        <a:t>AEs</a:t>
                      </a:r>
                      <a:r>
                        <a:rPr lang="en-US" sz="1800" baseline="0" dirty="0" smtClean="0"/>
                        <a:t> observed, basic mode properties and associated transport characterized</a:t>
                      </a:r>
                      <a:endParaRPr lang="en-US" sz="1800" dirty="0"/>
                    </a:p>
                  </a:txBody>
                  <a:tcPr marL="100584" marR="100584" marT="51816" marB="51816"/>
                </a:tc>
                <a:tc>
                  <a:txBody>
                    <a:bodyPr/>
                    <a:lstStyle/>
                    <a:p>
                      <a:pPr marL="285750" indent="-285750">
                        <a:buFont typeface="Arial"/>
                        <a:buChar char="•"/>
                      </a:pPr>
                      <a:r>
                        <a:rPr lang="en-US" sz="1800" dirty="0" smtClean="0"/>
                        <a:t>Advanced</a:t>
                      </a:r>
                      <a:r>
                        <a:rPr lang="en-US" sz="1800" baseline="0" dirty="0" smtClean="0"/>
                        <a:t> fluctuation and fast ion distribution measurements</a:t>
                      </a:r>
                    </a:p>
                    <a:p>
                      <a:pPr marL="285750" indent="-285750">
                        <a:buFont typeface="Arial"/>
                        <a:buChar char="•"/>
                      </a:pPr>
                      <a:r>
                        <a:rPr lang="en-US" sz="1800" dirty="0" smtClean="0"/>
                        <a:t>First gyro-kinetic simulations reproduce measurements</a:t>
                      </a:r>
                    </a:p>
                    <a:p>
                      <a:pPr marL="285750" indent="-285750">
                        <a:buFont typeface="Arial"/>
                        <a:buChar char="•"/>
                      </a:pPr>
                      <a:r>
                        <a:rPr lang="en-US" sz="1800" dirty="0" smtClean="0"/>
                        <a:t>Reduced predictive models based on critical gradient</a:t>
                      </a:r>
                      <a:endParaRPr lang="en-US" sz="1800" dirty="0"/>
                    </a:p>
                  </a:txBody>
                  <a:tcPr marL="100584" marR="100584" marT="51816" marB="51816"/>
                </a:tc>
              </a:tr>
              <a:tr h="1496929">
                <a:tc>
                  <a:txBody>
                    <a:bodyPr/>
                    <a:lstStyle/>
                    <a:p>
                      <a:r>
                        <a:rPr lang="en-US" sz="1800" dirty="0" smtClean="0"/>
                        <a:t>Disruption mitigation and avoidance</a:t>
                      </a:r>
                      <a:endParaRPr lang="en-US" sz="1800" dirty="0"/>
                    </a:p>
                  </a:txBody>
                  <a:tcPr marL="100584" marR="100584" marT="51816" marB="51816"/>
                </a:tc>
                <a:tc>
                  <a:txBody>
                    <a:bodyPr/>
                    <a:lstStyle/>
                    <a:p>
                      <a:r>
                        <a:rPr lang="en-US" sz="1800" dirty="0" smtClean="0"/>
                        <a:t>Massive gas injection</a:t>
                      </a:r>
                      <a:r>
                        <a:rPr lang="en-US" sz="1800" baseline="0" dirty="0" smtClean="0"/>
                        <a:t> </a:t>
                      </a:r>
                      <a:r>
                        <a:rPr lang="en-US" sz="1800" dirty="0" smtClean="0"/>
                        <a:t>for fast</a:t>
                      </a:r>
                      <a:r>
                        <a:rPr lang="en-US" sz="1800" baseline="0" dirty="0" smtClean="0"/>
                        <a:t> shutdown, limited capabilities on disruption avoidance &amp; mitigation characterization</a:t>
                      </a:r>
                      <a:endParaRPr lang="en-US" sz="1800" dirty="0"/>
                    </a:p>
                  </a:txBody>
                  <a:tcPr marL="100584" marR="100584" marT="51816" marB="51816"/>
                </a:tc>
                <a:tc>
                  <a:txBody>
                    <a:bodyPr/>
                    <a:lstStyle/>
                    <a:p>
                      <a:pPr marL="285750" indent="-285750">
                        <a:buFont typeface="Arial"/>
                        <a:buChar char="•"/>
                      </a:pPr>
                      <a:r>
                        <a:rPr lang="en-US" sz="1800" dirty="0" smtClean="0"/>
                        <a:t>SPI technique</a:t>
                      </a:r>
                    </a:p>
                    <a:p>
                      <a:pPr marL="285750" indent="-285750">
                        <a:buFont typeface="Arial"/>
                        <a:buChar char="•"/>
                      </a:pPr>
                      <a:r>
                        <a:rPr lang="en-US" sz="1800" dirty="0" smtClean="0"/>
                        <a:t>Understanding</a:t>
                      </a:r>
                      <a:r>
                        <a:rPr lang="en-US" sz="1800" baseline="0" dirty="0" smtClean="0"/>
                        <a:t> of radiation asymmetries</a:t>
                      </a:r>
                    </a:p>
                    <a:p>
                      <a:pPr marL="285750" indent="-285750">
                        <a:buFont typeface="Arial"/>
                        <a:buChar char="•"/>
                      </a:pPr>
                      <a:r>
                        <a:rPr lang="en-US" sz="1800" dirty="0" smtClean="0"/>
                        <a:t>Real-time stability calculations</a:t>
                      </a:r>
                      <a:r>
                        <a:rPr lang="en-US" sz="1800" baseline="0" dirty="0" smtClean="0"/>
                        <a:t> &amp;</a:t>
                      </a:r>
                      <a:r>
                        <a:rPr lang="en-US" sz="1800" dirty="0" smtClean="0"/>
                        <a:t> disruption</a:t>
                      </a:r>
                      <a:r>
                        <a:rPr lang="en-US" sz="1800" baseline="0" dirty="0" smtClean="0"/>
                        <a:t> predictors</a:t>
                      </a:r>
                      <a:endParaRPr lang="en-US" sz="1800" dirty="0"/>
                    </a:p>
                  </a:txBody>
                  <a:tcPr marL="100584" marR="100584" marT="51816" marB="51816"/>
                </a:tc>
              </a:tr>
            </a:tbl>
          </a:graphicData>
        </a:graphic>
      </p:graphicFrame>
      <p:sp>
        <p:nvSpPr>
          <p:cNvPr id="3" name="Title 2"/>
          <p:cNvSpPr>
            <a:spLocks noGrp="1"/>
          </p:cNvSpPr>
          <p:nvPr>
            <p:ph type="title" idx="4294967295"/>
          </p:nvPr>
        </p:nvSpPr>
        <p:spPr>
          <a:xfrm>
            <a:off x="502935" y="246230"/>
            <a:ext cx="9052561" cy="558723"/>
          </a:xfrm>
        </p:spPr>
        <p:txBody>
          <a:bodyPr/>
          <a:lstStyle/>
          <a:p>
            <a:r>
              <a:rPr lang="en-US" dirty="0" smtClean="0"/>
              <a:t>Progress Since the 2004 Burning Plasma Report Has Strengthened Our Confidence in BP Performance</a:t>
            </a:r>
            <a:endParaRPr lang="en-US" dirty="0"/>
          </a:p>
        </p:txBody>
      </p:sp>
    </p:spTree>
    <p:extLst>
      <p:ext uri="{BB962C8B-B14F-4D97-AF65-F5344CB8AC3E}">
        <p14:creationId xmlns:p14="http://schemas.microsoft.com/office/powerpoint/2010/main" val="152531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85091268"/>
              </p:ext>
            </p:extLst>
          </p:nvPr>
        </p:nvGraphicFramePr>
        <p:xfrm>
          <a:off x="118256" y="1111489"/>
          <a:ext cx="9821891" cy="5784081"/>
        </p:xfrm>
        <a:graphic>
          <a:graphicData uri="http://schemas.openxmlformats.org/drawingml/2006/table">
            <a:tbl>
              <a:tblPr firstRow="1" bandRow="1">
                <a:tableStyleId>{5C22544A-7EE6-4342-B048-85BDC9FD1C3A}</a:tableStyleId>
              </a:tblPr>
              <a:tblGrid>
                <a:gridCol w="2160853"/>
                <a:gridCol w="3634388"/>
                <a:gridCol w="4026650"/>
              </a:tblGrid>
              <a:tr h="478759">
                <a:tc>
                  <a:txBody>
                    <a:bodyPr/>
                    <a:lstStyle/>
                    <a:p>
                      <a:r>
                        <a:rPr lang="en-US" sz="1800" dirty="0" smtClean="0"/>
                        <a:t>Topic (example)</a:t>
                      </a:r>
                      <a:endParaRPr lang="en-US" sz="1800" dirty="0"/>
                    </a:p>
                  </a:txBody>
                  <a:tcPr marL="100584" marR="100584" marT="51816" marB="51816"/>
                </a:tc>
                <a:tc>
                  <a:txBody>
                    <a:bodyPr/>
                    <a:lstStyle/>
                    <a:p>
                      <a:r>
                        <a:rPr lang="en-US" sz="1800" dirty="0" smtClean="0"/>
                        <a:t>2004</a:t>
                      </a:r>
                      <a:endParaRPr lang="en-US" sz="1800" dirty="0"/>
                    </a:p>
                  </a:txBody>
                  <a:tcPr marL="100584" marR="100584" marT="51816" marB="51816"/>
                </a:tc>
                <a:tc>
                  <a:txBody>
                    <a:bodyPr/>
                    <a:lstStyle/>
                    <a:p>
                      <a:r>
                        <a:rPr lang="en-US" sz="1800" dirty="0" smtClean="0"/>
                        <a:t>2017</a:t>
                      </a:r>
                      <a:endParaRPr lang="en-US" sz="1800" dirty="0"/>
                    </a:p>
                  </a:txBody>
                  <a:tcPr marL="100584" marR="100584" marT="51816" marB="51816"/>
                </a:tc>
              </a:tr>
              <a:tr h="1062454">
                <a:tc>
                  <a:txBody>
                    <a:bodyPr/>
                    <a:lstStyle/>
                    <a:p>
                      <a:r>
                        <a:rPr lang="en-US" sz="1800" dirty="0" smtClean="0"/>
                        <a:t>Runaway electrons</a:t>
                      </a:r>
                      <a:endParaRPr lang="en-US" sz="1800" dirty="0"/>
                    </a:p>
                  </a:txBody>
                  <a:tcPr marL="100584" marR="100584" marT="51816" marB="51816"/>
                </a:tc>
                <a:tc>
                  <a:txBody>
                    <a:bodyPr/>
                    <a:lstStyle/>
                    <a:p>
                      <a:r>
                        <a:rPr lang="en-US" sz="1800" dirty="0" smtClean="0"/>
                        <a:t>Critical electric field quantified</a:t>
                      </a:r>
                      <a:r>
                        <a:rPr lang="en-US" sz="1800" baseline="0" dirty="0" smtClean="0"/>
                        <a:t> + </a:t>
                      </a:r>
                      <a:r>
                        <a:rPr lang="en-US" sz="1800" dirty="0" smtClean="0"/>
                        <a:t>other terms being</a:t>
                      </a:r>
                      <a:r>
                        <a:rPr lang="en-US" sz="1800" baseline="0" dirty="0" smtClean="0"/>
                        <a:t> </a:t>
                      </a:r>
                      <a:r>
                        <a:rPr lang="en-US" sz="1800" dirty="0" smtClean="0"/>
                        <a:t>explored</a:t>
                      </a:r>
                      <a:endParaRPr lang="en-US" sz="1800" dirty="0"/>
                    </a:p>
                  </a:txBody>
                  <a:tcPr marL="100584" marR="100584" marT="51816" marB="51816"/>
                </a:tc>
                <a:tc>
                  <a:txBody>
                    <a:bodyPr/>
                    <a:lstStyle/>
                    <a:p>
                      <a:pPr marL="285750" indent="-285750">
                        <a:buFont typeface="Arial"/>
                        <a:buChar char="•"/>
                      </a:pPr>
                      <a:r>
                        <a:rPr lang="en-US" sz="1800" dirty="0" smtClean="0"/>
                        <a:t>Simulations capture underlying dissipation mechanisms</a:t>
                      </a:r>
                    </a:p>
                    <a:p>
                      <a:pPr marL="285750" indent="-285750">
                        <a:buFont typeface="Arial"/>
                        <a:buChar char="•"/>
                      </a:pPr>
                      <a:r>
                        <a:rPr lang="en-US" sz="1800" dirty="0" smtClean="0"/>
                        <a:t>RE control developed</a:t>
                      </a:r>
                      <a:endParaRPr lang="en-US" sz="1800" dirty="0"/>
                    </a:p>
                  </a:txBody>
                  <a:tcPr marL="100584" marR="100584" marT="51816" marB="51816"/>
                </a:tc>
              </a:tr>
              <a:tr h="1055508">
                <a:tc>
                  <a:txBody>
                    <a:bodyPr/>
                    <a:lstStyle/>
                    <a:p>
                      <a:r>
                        <a:rPr lang="en-US" sz="1800" dirty="0" smtClean="0"/>
                        <a:t>ELM control</a:t>
                      </a:r>
                      <a:endParaRPr lang="en-US" sz="1800" dirty="0"/>
                    </a:p>
                  </a:txBody>
                  <a:tcPr marL="100584" marR="100584" marT="51816" marB="51816"/>
                </a:tc>
                <a:tc>
                  <a:txBody>
                    <a:bodyPr/>
                    <a:lstStyle/>
                    <a:p>
                      <a:r>
                        <a:rPr lang="en-US" sz="1800" dirty="0" smtClean="0"/>
                        <a:t>Proof-of-principle</a:t>
                      </a:r>
                      <a:r>
                        <a:rPr lang="en-US" sz="1800" baseline="0" dirty="0" smtClean="0"/>
                        <a:t> demonstrations of RMP ELM suppression, pellet pacing, and QH-mode</a:t>
                      </a:r>
                      <a:endParaRPr lang="en-US" sz="1800" dirty="0"/>
                    </a:p>
                  </a:txBody>
                  <a:tcPr marL="100584" marR="100584" marT="51816" marB="51816"/>
                </a:tc>
                <a:tc>
                  <a:txBody>
                    <a:bodyPr/>
                    <a:lstStyle/>
                    <a:p>
                      <a:pPr marL="285750" indent="-285750">
                        <a:buFont typeface="Arial"/>
                        <a:buChar char="•"/>
                      </a:pPr>
                      <a:r>
                        <a:rPr lang="en-US" sz="1800" dirty="0" smtClean="0"/>
                        <a:t>Extension towards ITER</a:t>
                      </a:r>
                      <a:r>
                        <a:rPr lang="en-US" sz="1800" baseline="0" dirty="0" smtClean="0"/>
                        <a:t> conditions</a:t>
                      </a:r>
                    </a:p>
                    <a:p>
                      <a:pPr marL="285750" indent="-285750">
                        <a:buFont typeface="Arial"/>
                        <a:buChar char="•"/>
                      </a:pPr>
                      <a:r>
                        <a:rPr lang="en-US" sz="1800" baseline="0" dirty="0" smtClean="0"/>
                        <a:t>Understanding of stability limits</a:t>
                      </a:r>
                      <a:endParaRPr lang="en-US" sz="1800" dirty="0"/>
                    </a:p>
                  </a:txBody>
                  <a:tcPr marL="100584" marR="100584" marT="51816" marB="51816"/>
                </a:tc>
              </a:tr>
              <a:tr h="747652">
                <a:tc>
                  <a:txBody>
                    <a:bodyPr/>
                    <a:lstStyle/>
                    <a:p>
                      <a:r>
                        <a:rPr lang="en-US" sz="1800" dirty="0" smtClean="0"/>
                        <a:t>Error Fields</a:t>
                      </a:r>
                      <a:endParaRPr lang="en-US" sz="1800" dirty="0"/>
                    </a:p>
                  </a:txBody>
                  <a:tcPr marL="100584" marR="100584" marT="51816" marB="51816"/>
                </a:tc>
                <a:tc>
                  <a:txBody>
                    <a:bodyPr/>
                    <a:lstStyle/>
                    <a:p>
                      <a:r>
                        <a:rPr lang="en-US" sz="1800" dirty="0" smtClean="0"/>
                        <a:t>Simple vacuum</a:t>
                      </a:r>
                      <a:r>
                        <a:rPr lang="en-US" sz="1800" baseline="0" dirty="0" smtClean="0"/>
                        <a:t> field understanding</a:t>
                      </a:r>
                      <a:endParaRPr lang="en-US" sz="1800" dirty="0"/>
                    </a:p>
                  </a:txBody>
                  <a:tcPr marL="100584" marR="100584" marT="51816" marB="51816"/>
                </a:tc>
                <a:tc>
                  <a:txBody>
                    <a:bodyPr/>
                    <a:lstStyle/>
                    <a:p>
                      <a:pPr marL="285750" indent="-285750">
                        <a:buFont typeface="Arial"/>
                        <a:buChar char="•"/>
                      </a:pPr>
                      <a:r>
                        <a:rPr lang="en-US" sz="1800" dirty="0" smtClean="0"/>
                        <a:t>Predictive models with plasma response and field penetration</a:t>
                      </a:r>
                      <a:endParaRPr lang="en-US" sz="1800" dirty="0"/>
                    </a:p>
                  </a:txBody>
                  <a:tcPr marL="100584" marR="100584" marT="51816" marB="51816"/>
                </a:tc>
              </a:tr>
              <a:tr h="1062454">
                <a:tc>
                  <a:txBody>
                    <a:bodyPr/>
                    <a:lstStyle/>
                    <a:p>
                      <a:r>
                        <a:rPr lang="en-US" sz="1800" dirty="0" smtClean="0"/>
                        <a:t>Transport</a:t>
                      </a:r>
                      <a:endParaRPr lang="en-US" sz="1800" dirty="0"/>
                    </a:p>
                  </a:txBody>
                  <a:tcPr marL="100584" marR="100584" marT="51816" marB="51816"/>
                </a:tc>
                <a:tc>
                  <a:txBody>
                    <a:bodyPr/>
                    <a:lstStyle/>
                    <a:p>
                      <a:r>
                        <a:rPr lang="en-US" sz="1800" dirty="0" err="1" smtClean="0"/>
                        <a:t>Gyrokinetic</a:t>
                      </a:r>
                      <a:r>
                        <a:rPr lang="en-US" sz="1800" baseline="0" dirty="0" smtClean="0"/>
                        <a:t> codes and reduced transport models being developed</a:t>
                      </a:r>
                      <a:endParaRPr lang="en-US" sz="1800" dirty="0"/>
                    </a:p>
                  </a:txBody>
                  <a:tcPr marL="100584" marR="100584" marT="51816" marB="51816"/>
                </a:tc>
                <a:tc>
                  <a:txBody>
                    <a:bodyPr/>
                    <a:lstStyle/>
                    <a:p>
                      <a:pPr marL="285750" indent="-285750">
                        <a:buFont typeface="Arial"/>
                        <a:buChar char="•"/>
                      </a:pPr>
                      <a:r>
                        <a:rPr lang="en-US" sz="1800" dirty="0" smtClean="0"/>
                        <a:t>Multi-field,</a:t>
                      </a:r>
                      <a:r>
                        <a:rPr lang="en-US" sz="1800" baseline="0" dirty="0" smtClean="0"/>
                        <a:t> multi-scale simulations compared with data</a:t>
                      </a:r>
                    </a:p>
                    <a:p>
                      <a:pPr marL="285750" indent="-285750">
                        <a:buFont typeface="Arial"/>
                        <a:buChar char="•"/>
                      </a:pPr>
                      <a:r>
                        <a:rPr lang="en-US" sz="1800" baseline="0" dirty="0" smtClean="0"/>
                        <a:t>Improved fidelity reduced models</a:t>
                      </a:r>
                      <a:endParaRPr lang="en-US" sz="1800" dirty="0"/>
                    </a:p>
                  </a:txBody>
                  <a:tcPr marL="100584" marR="100584" marT="51816" marB="51816"/>
                </a:tc>
              </a:tr>
              <a:tr h="1377254">
                <a:tc>
                  <a:txBody>
                    <a:bodyPr/>
                    <a:lstStyle/>
                    <a:p>
                      <a:r>
                        <a:rPr lang="en-US" sz="1800" dirty="0" smtClean="0"/>
                        <a:t>Integrated modeling</a:t>
                      </a:r>
                      <a:endParaRPr lang="en-US" sz="1800" dirty="0"/>
                    </a:p>
                  </a:txBody>
                  <a:tcPr marL="100584" marR="100584" marT="51816" marB="51816"/>
                </a:tc>
                <a:tc>
                  <a:txBody>
                    <a:bodyPr/>
                    <a:lstStyle/>
                    <a:p>
                      <a:r>
                        <a:rPr lang="en-US" sz="1800" dirty="0" smtClean="0"/>
                        <a:t>Manually intensive</a:t>
                      </a:r>
                      <a:r>
                        <a:rPr lang="en-US" sz="1800" baseline="0" dirty="0" smtClean="0"/>
                        <a:t> “Herculean” simulations.  Missing first principle pedestal model, rotation </a:t>
                      </a:r>
                      <a:r>
                        <a:rPr lang="en-US" sz="1800" baseline="0" dirty="0" err="1" smtClean="0"/>
                        <a:t>etc</a:t>
                      </a:r>
                      <a:endParaRPr lang="en-US" sz="1800" dirty="0"/>
                    </a:p>
                  </a:txBody>
                  <a:tcPr marL="100584" marR="100584" marT="51816" marB="51816"/>
                </a:tc>
                <a:tc>
                  <a:txBody>
                    <a:bodyPr/>
                    <a:lstStyle/>
                    <a:p>
                      <a:pPr marL="285750" indent="-285750">
                        <a:buFont typeface="Arial"/>
                        <a:buChar char="•"/>
                      </a:pPr>
                      <a:r>
                        <a:rPr lang="en-US" sz="1800" dirty="0" smtClean="0"/>
                        <a:t>General frameworks</a:t>
                      </a:r>
                      <a:r>
                        <a:rPr lang="en-US" sz="1800" baseline="0" dirty="0" smtClean="0"/>
                        <a:t> developed for streamlined integrated workflows</a:t>
                      </a:r>
                    </a:p>
                    <a:p>
                      <a:pPr marL="285750" indent="-285750">
                        <a:buFont typeface="Arial"/>
                        <a:buChar char="•"/>
                      </a:pPr>
                      <a:r>
                        <a:rPr lang="en-US" sz="1800" baseline="0" dirty="0" smtClean="0"/>
                        <a:t>High fidelity models using high performance computing</a:t>
                      </a:r>
                      <a:endParaRPr lang="en-US" sz="1800" dirty="0"/>
                    </a:p>
                  </a:txBody>
                  <a:tcPr marL="100584" marR="100584" marT="51816" marB="51816"/>
                </a:tc>
              </a:tr>
            </a:tbl>
          </a:graphicData>
        </a:graphic>
      </p:graphicFrame>
      <p:sp>
        <p:nvSpPr>
          <p:cNvPr id="3" name="Title 2"/>
          <p:cNvSpPr>
            <a:spLocks noGrp="1"/>
          </p:cNvSpPr>
          <p:nvPr>
            <p:ph type="title" idx="4294967295"/>
          </p:nvPr>
        </p:nvSpPr>
        <p:spPr>
          <a:xfrm>
            <a:off x="502935" y="246230"/>
            <a:ext cx="9052561" cy="558723"/>
          </a:xfrm>
        </p:spPr>
        <p:txBody>
          <a:bodyPr/>
          <a:lstStyle/>
          <a:p>
            <a:r>
              <a:rPr lang="en-US" dirty="0" smtClean="0"/>
              <a:t>Progress Since the 2004 Burning Plasma Report Has Strengthened Our Confidence in BP Performance</a:t>
            </a:r>
            <a:endParaRPr lang="en-US" dirty="0"/>
          </a:p>
        </p:txBody>
      </p:sp>
    </p:spTree>
    <p:extLst>
      <p:ext uri="{BB962C8B-B14F-4D97-AF65-F5344CB8AC3E}">
        <p14:creationId xmlns:p14="http://schemas.microsoft.com/office/powerpoint/2010/main" val="46696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46246238"/>
              </p:ext>
            </p:extLst>
          </p:nvPr>
        </p:nvGraphicFramePr>
        <p:xfrm>
          <a:off x="157944" y="1121148"/>
          <a:ext cx="9821891" cy="5891810"/>
        </p:xfrm>
        <a:graphic>
          <a:graphicData uri="http://schemas.openxmlformats.org/drawingml/2006/table">
            <a:tbl>
              <a:tblPr firstRow="1" bandRow="1">
                <a:tableStyleId>{5C22544A-7EE6-4342-B048-85BDC9FD1C3A}</a:tableStyleId>
              </a:tblPr>
              <a:tblGrid>
                <a:gridCol w="2160853"/>
                <a:gridCol w="3465714"/>
                <a:gridCol w="4195324"/>
              </a:tblGrid>
              <a:tr h="463207">
                <a:tc>
                  <a:txBody>
                    <a:bodyPr/>
                    <a:lstStyle/>
                    <a:p>
                      <a:r>
                        <a:rPr lang="en-US" sz="1800" dirty="0" smtClean="0"/>
                        <a:t>Topic (example)</a:t>
                      </a:r>
                      <a:endParaRPr lang="en-US" sz="1800" dirty="0"/>
                    </a:p>
                  </a:txBody>
                  <a:tcPr marL="100584" marR="100584" marT="51816" marB="51816"/>
                </a:tc>
                <a:tc>
                  <a:txBody>
                    <a:bodyPr/>
                    <a:lstStyle/>
                    <a:p>
                      <a:r>
                        <a:rPr lang="en-US" sz="1800" dirty="0" smtClean="0"/>
                        <a:t>2004</a:t>
                      </a:r>
                      <a:endParaRPr lang="en-US" sz="1800" dirty="0"/>
                    </a:p>
                  </a:txBody>
                  <a:tcPr marL="100584" marR="100584" marT="51816" marB="51816"/>
                </a:tc>
                <a:tc>
                  <a:txBody>
                    <a:bodyPr/>
                    <a:lstStyle/>
                    <a:p>
                      <a:r>
                        <a:rPr lang="en-US" sz="1800" dirty="0" smtClean="0"/>
                        <a:t>2017</a:t>
                      </a:r>
                      <a:endParaRPr lang="en-US" sz="1800" dirty="0"/>
                    </a:p>
                  </a:txBody>
                  <a:tcPr marL="100584" marR="100584" marT="51816" marB="51816"/>
                </a:tc>
              </a:tr>
              <a:tr h="1027941">
                <a:tc>
                  <a:txBody>
                    <a:bodyPr/>
                    <a:lstStyle/>
                    <a:p>
                      <a:r>
                        <a:rPr lang="en-US" sz="1800" dirty="0" smtClean="0"/>
                        <a:t>Plasma control</a:t>
                      </a:r>
                    </a:p>
                  </a:txBody>
                  <a:tcPr marL="100584" marR="100584" marT="51816" marB="51816"/>
                </a:tc>
                <a:tc>
                  <a:txBody>
                    <a:bodyPr/>
                    <a:lstStyle/>
                    <a:p>
                      <a:r>
                        <a:rPr lang="en-US" sz="1800" dirty="0" smtClean="0"/>
                        <a:t>Feedback control of 0D plasma parameters </a:t>
                      </a:r>
                      <a:endParaRPr lang="en-US" sz="1800" dirty="0"/>
                    </a:p>
                  </a:txBody>
                  <a:tcPr marL="100584" marR="100584" marT="51816" marB="51816"/>
                </a:tc>
                <a:tc>
                  <a:txBody>
                    <a:bodyPr/>
                    <a:lstStyle/>
                    <a:p>
                      <a:pPr marL="285750" indent="-285750">
                        <a:buFont typeface="Arial"/>
                        <a:buChar char="•"/>
                      </a:pPr>
                      <a:r>
                        <a:rPr lang="en-US" sz="1800" dirty="0" smtClean="0"/>
                        <a:t>Profile control</a:t>
                      </a:r>
                    </a:p>
                    <a:p>
                      <a:pPr marL="285750" indent="-285750">
                        <a:buFont typeface="Arial"/>
                        <a:buChar char="•"/>
                      </a:pPr>
                      <a:r>
                        <a:rPr lang="en-US" sz="1800" baseline="0" dirty="0" smtClean="0"/>
                        <a:t>Offline control developed by simulation</a:t>
                      </a:r>
                      <a:endParaRPr lang="en-US" sz="1800" dirty="0"/>
                    </a:p>
                  </a:txBody>
                  <a:tcPr marL="100584" marR="100584" marT="51816" marB="51816"/>
                </a:tc>
              </a:tr>
              <a:tr h="1021222">
                <a:tc>
                  <a:txBody>
                    <a:bodyPr/>
                    <a:lstStyle/>
                    <a:p>
                      <a:r>
                        <a:rPr lang="en-US" sz="1800" dirty="0" smtClean="0"/>
                        <a:t>Divertor</a:t>
                      </a:r>
                      <a:r>
                        <a:rPr lang="en-US" sz="1800" baseline="0" dirty="0" smtClean="0"/>
                        <a:t> power handling</a:t>
                      </a:r>
                      <a:endParaRPr lang="en-US" sz="1800" dirty="0"/>
                    </a:p>
                  </a:txBody>
                  <a:tcPr marL="100584" marR="100584" marT="51816" marB="51816"/>
                </a:tc>
                <a:tc>
                  <a:txBody>
                    <a:bodyPr/>
                    <a:lstStyle/>
                    <a:p>
                      <a:r>
                        <a:rPr lang="en-US" sz="1800" dirty="0" smtClean="0"/>
                        <a:t>Demonstration of heat flux reduction in low-Z tokamaks</a:t>
                      </a:r>
                      <a:endParaRPr lang="en-US" sz="1800" dirty="0"/>
                    </a:p>
                  </a:txBody>
                  <a:tcPr marL="100584" marR="100584" marT="51816" marB="51816"/>
                </a:tc>
                <a:tc>
                  <a:txBody>
                    <a:bodyPr/>
                    <a:lstStyle/>
                    <a:p>
                      <a:pPr marL="285750" indent="-285750">
                        <a:buFont typeface="Arial"/>
                        <a:buChar char="•"/>
                      </a:pPr>
                      <a:r>
                        <a:rPr lang="en-US" sz="1800" dirty="0" smtClean="0"/>
                        <a:t>Extended</a:t>
                      </a:r>
                      <a:r>
                        <a:rPr lang="en-US" sz="1800" baseline="0" dirty="0" smtClean="0"/>
                        <a:t> to metal walls</a:t>
                      </a:r>
                    </a:p>
                    <a:p>
                      <a:pPr marL="285750" indent="-285750">
                        <a:buFont typeface="Arial"/>
                        <a:buChar char="•"/>
                      </a:pPr>
                      <a:r>
                        <a:rPr lang="en-US" sz="1800" baseline="0" dirty="0" smtClean="0"/>
                        <a:t>Feedback control of divertor heat flux</a:t>
                      </a:r>
                      <a:endParaRPr lang="en-US" sz="1800" dirty="0"/>
                    </a:p>
                  </a:txBody>
                  <a:tcPr marL="100584" marR="100584" marT="51816" marB="51816"/>
                </a:tc>
              </a:tr>
              <a:tr h="1027941">
                <a:tc>
                  <a:txBody>
                    <a:bodyPr/>
                    <a:lstStyle/>
                    <a:p>
                      <a:r>
                        <a:rPr lang="en-US" sz="1800" dirty="0" smtClean="0"/>
                        <a:t>SOL heat</a:t>
                      </a:r>
                      <a:r>
                        <a:rPr lang="en-US" sz="1800" baseline="0" dirty="0" smtClean="0"/>
                        <a:t> flux width</a:t>
                      </a:r>
                      <a:endParaRPr lang="en-US" sz="1800" dirty="0"/>
                    </a:p>
                  </a:txBody>
                  <a:tcPr marL="100584" marR="100584" marT="51816" marB="51816"/>
                </a:tc>
                <a:tc>
                  <a:txBody>
                    <a:bodyPr/>
                    <a:lstStyle/>
                    <a:p>
                      <a:r>
                        <a:rPr lang="en-US" sz="1800" dirty="0" smtClean="0"/>
                        <a:t>Conflicting</a:t>
                      </a:r>
                      <a:r>
                        <a:rPr lang="en-US" sz="1800" baseline="0" dirty="0" smtClean="0"/>
                        <a:t> experimental data on heat flux width</a:t>
                      </a:r>
                      <a:endParaRPr lang="en-US" sz="1800" dirty="0"/>
                    </a:p>
                  </a:txBody>
                  <a:tcPr marL="100584" marR="100584" marT="51816" marB="51816"/>
                </a:tc>
                <a:tc>
                  <a:txBody>
                    <a:bodyPr/>
                    <a:lstStyle/>
                    <a:p>
                      <a:pPr marL="285750" indent="-285750">
                        <a:buFont typeface="Arial"/>
                        <a:buChar char="•"/>
                      </a:pPr>
                      <a:r>
                        <a:rPr lang="en-US" sz="1800" dirty="0" smtClean="0"/>
                        <a:t>ITPA empirical scaling developed</a:t>
                      </a:r>
                    </a:p>
                    <a:p>
                      <a:pPr marL="285750" indent="-285750">
                        <a:buFont typeface="Arial"/>
                        <a:buChar char="•"/>
                      </a:pPr>
                      <a:r>
                        <a:rPr lang="en-US" sz="1800" dirty="0" smtClean="0"/>
                        <a:t>New</a:t>
                      </a:r>
                      <a:r>
                        <a:rPr lang="en-US" sz="1800" baseline="0" dirty="0" smtClean="0"/>
                        <a:t> role of electron turbulence predicted in </a:t>
                      </a:r>
                      <a:r>
                        <a:rPr lang="en-US" sz="1800" baseline="0" dirty="0" err="1" smtClean="0"/>
                        <a:t>gyrokinetic</a:t>
                      </a:r>
                      <a:r>
                        <a:rPr lang="en-US" sz="1800" baseline="0" dirty="0" smtClean="0"/>
                        <a:t> simulations</a:t>
                      </a:r>
                      <a:endParaRPr lang="en-US" sz="1800" dirty="0"/>
                    </a:p>
                  </a:txBody>
                  <a:tcPr marL="100584" marR="100584" marT="51816" marB="51816"/>
                </a:tc>
              </a:tr>
              <a:tr h="1027941">
                <a:tc>
                  <a:txBody>
                    <a:bodyPr/>
                    <a:lstStyle/>
                    <a:p>
                      <a:r>
                        <a:rPr lang="en-US" sz="1800" dirty="0" smtClean="0"/>
                        <a:t>Divertor geometry</a:t>
                      </a:r>
                      <a:endParaRPr lang="en-US" sz="1800" dirty="0"/>
                    </a:p>
                  </a:txBody>
                  <a:tcPr marL="100584" marR="100584" marT="51816" marB="51816"/>
                </a:tc>
                <a:tc>
                  <a:txBody>
                    <a:bodyPr/>
                    <a:lstStyle/>
                    <a:p>
                      <a:r>
                        <a:rPr lang="en-US" sz="1800" dirty="0" smtClean="0"/>
                        <a:t>Standard configurations with limited poloidal flux expansion</a:t>
                      </a:r>
                      <a:endParaRPr lang="en-US" sz="1800" dirty="0"/>
                    </a:p>
                  </a:txBody>
                  <a:tcPr marL="100584" marR="100584" marT="51816" marB="51816"/>
                </a:tc>
                <a:tc>
                  <a:txBody>
                    <a:bodyPr/>
                    <a:lstStyle/>
                    <a:p>
                      <a:pPr marL="285750" indent="-285750">
                        <a:buFont typeface="Arial"/>
                        <a:buChar char="•"/>
                      </a:pPr>
                      <a:r>
                        <a:rPr lang="en-US" sz="1800" dirty="0" smtClean="0"/>
                        <a:t>Advanced </a:t>
                      </a:r>
                      <a:r>
                        <a:rPr lang="en-US" sz="1800" baseline="0" dirty="0" smtClean="0"/>
                        <a:t>divertor configurations with increased poloidal/toroidal flux expansion</a:t>
                      </a:r>
                      <a:endParaRPr lang="en-US" sz="1800" dirty="0"/>
                    </a:p>
                  </a:txBody>
                  <a:tcPr marL="100584" marR="100584" marT="51816" marB="51816"/>
                </a:tc>
              </a:tr>
              <a:tr h="1323558">
                <a:tc>
                  <a:txBody>
                    <a:bodyPr/>
                    <a:lstStyle/>
                    <a:p>
                      <a:r>
                        <a:rPr lang="en-US" sz="1800" smtClean="0"/>
                        <a:t>PMI</a:t>
                      </a:r>
                      <a:endParaRPr lang="en-US" sz="1800" dirty="0"/>
                    </a:p>
                  </a:txBody>
                  <a:tcPr marL="100584" marR="100584" marT="51816" marB="51816"/>
                </a:tc>
                <a:tc>
                  <a:txBody>
                    <a:bodyPr/>
                    <a:lstStyle/>
                    <a:p>
                      <a:r>
                        <a:rPr lang="en-US" sz="1800" dirty="0" smtClean="0"/>
                        <a:t>Individual research on local surface,</a:t>
                      </a:r>
                      <a:r>
                        <a:rPr lang="en-US" sz="1800" baseline="0" dirty="0" smtClean="0"/>
                        <a:t> global migration, SOL transport</a:t>
                      </a:r>
                      <a:endParaRPr lang="en-US" sz="1800" dirty="0"/>
                    </a:p>
                  </a:txBody>
                  <a:tcPr marL="100584" marR="100584" marT="51816" marB="51816"/>
                </a:tc>
                <a:tc>
                  <a:txBody>
                    <a:bodyPr/>
                    <a:lstStyle/>
                    <a:p>
                      <a:pPr marL="285750" marR="0" indent="-285750" algn="l" defTabSz="457039" rtl="0" eaLnBrk="1" fontAlgn="auto" latinLnBrk="0" hangingPunct="1">
                        <a:lnSpc>
                          <a:spcPct val="100000"/>
                        </a:lnSpc>
                        <a:spcBef>
                          <a:spcPts val="0"/>
                        </a:spcBef>
                        <a:spcAft>
                          <a:spcPts val="0"/>
                        </a:spcAft>
                        <a:buClrTx/>
                        <a:buSzTx/>
                        <a:buFont typeface="Arial"/>
                        <a:buChar char="•"/>
                        <a:tabLst/>
                        <a:defRPr/>
                      </a:pPr>
                      <a:r>
                        <a:rPr lang="en-US" sz="1800" dirty="0" smtClean="0"/>
                        <a:t>I</a:t>
                      </a:r>
                      <a:r>
                        <a:rPr lang="en-US" sz="1800" baseline="0" dirty="0" smtClean="0"/>
                        <a:t>ntegrated studies between core/edge/wall</a:t>
                      </a:r>
                    </a:p>
                    <a:p>
                      <a:pPr marL="285750" marR="0" indent="-285750" algn="l" defTabSz="457039" rtl="0" eaLnBrk="1" fontAlgn="auto" latinLnBrk="0" hangingPunct="1">
                        <a:lnSpc>
                          <a:spcPct val="100000"/>
                        </a:lnSpc>
                        <a:spcBef>
                          <a:spcPts val="0"/>
                        </a:spcBef>
                        <a:spcAft>
                          <a:spcPts val="0"/>
                        </a:spcAft>
                        <a:buClrTx/>
                        <a:buSzTx/>
                        <a:buFont typeface="Arial"/>
                        <a:buChar char="•"/>
                        <a:tabLst/>
                        <a:defRPr/>
                      </a:pPr>
                      <a:r>
                        <a:rPr lang="en-US" sz="1800" dirty="0" smtClean="0"/>
                        <a:t>Mixed wall and ITER-like </a:t>
                      </a:r>
                      <a:r>
                        <a:rPr lang="en-US" sz="1800" baseline="0" dirty="0" smtClean="0"/>
                        <a:t>wall material studies</a:t>
                      </a:r>
                      <a:endParaRPr lang="en-US" sz="1800" dirty="0"/>
                    </a:p>
                  </a:txBody>
                  <a:tcPr marL="100584" marR="100584" marT="51816" marB="51816"/>
                </a:tc>
              </a:tr>
            </a:tbl>
          </a:graphicData>
        </a:graphic>
      </p:graphicFrame>
      <p:sp>
        <p:nvSpPr>
          <p:cNvPr id="3" name="Title 2"/>
          <p:cNvSpPr>
            <a:spLocks noGrp="1"/>
          </p:cNvSpPr>
          <p:nvPr>
            <p:ph type="title" idx="4294967295"/>
          </p:nvPr>
        </p:nvSpPr>
        <p:spPr>
          <a:xfrm>
            <a:off x="502935" y="246230"/>
            <a:ext cx="9052561" cy="558723"/>
          </a:xfrm>
        </p:spPr>
        <p:txBody>
          <a:bodyPr/>
          <a:lstStyle/>
          <a:p>
            <a:r>
              <a:rPr lang="en-US" dirty="0" smtClean="0"/>
              <a:t>Progress Since the 2004 Burning Plasma Report Has Strengthened Our Confidence in BP Performance</a:t>
            </a:r>
            <a:endParaRPr lang="en-US" dirty="0"/>
          </a:p>
        </p:txBody>
      </p:sp>
    </p:spTree>
    <p:extLst>
      <p:ext uri="{BB962C8B-B14F-4D97-AF65-F5344CB8AC3E}">
        <p14:creationId xmlns:p14="http://schemas.microsoft.com/office/powerpoint/2010/main" val="3774899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164" y="1424653"/>
            <a:ext cx="9344838" cy="6073364"/>
          </a:xfrm>
        </p:spPr>
        <p:txBody>
          <a:bodyPr/>
          <a:lstStyle/>
          <a:p>
            <a:pPr marL="0" indent="0">
              <a:spcBef>
                <a:spcPts val="1680"/>
              </a:spcBef>
              <a:buNone/>
            </a:pPr>
            <a:r>
              <a:rPr lang="en-US" sz="2500" dirty="0"/>
              <a:t>Executive Summary:</a:t>
            </a:r>
          </a:p>
          <a:p>
            <a:pPr>
              <a:spcBef>
                <a:spcPts val="2999"/>
              </a:spcBef>
            </a:pPr>
            <a:r>
              <a:rPr lang="en-US" sz="2000" dirty="0"/>
              <a:t>The world program is focused on preparing for burning plasmas in ITER</a:t>
            </a:r>
          </a:p>
          <a:p>
            <a:pPr>
              <a:spcBef>
                <a:spcPts val="2999"/>
              </a:spcBef>
            </a:pPr>
            <a:r>
              <a:rPr lang="en-US" sz="2000" dirty="0">
                <a:solidFill>
                  <a:srgbClr val="0000FF"/>
                </a:solidFill>
              </a:rPr>
              <a:t>ITER has been highly effective as a forcing function for driving progress in fusion science and technology. </a:t>
            </a:r>
          </a:p>
          <a:p>
            <a:pPr>
              <a:spcBef>
                <a:spcPts val="2999"/>
              </a:spcBef>
            </a:pPr>
            <a:r>
              <a:rPr lang="en-US" sz="2000" dirty="0"/>
              <a:t>World tokamak program is well positioned to address any emerging issues with regard to ITER operations and successful attainment of Q=10</a:t>
            </a:r>
          </a:p>
          <a:p>
            <a:pPr>
              <a:spcBef>
                <a:spcPts val="2999"/>
              </a:spcBef>
            </a:pPr>
            <a:r>
              <a:rPr lang="en-US" sz="2000" dirty="0"/>
              <a:t>U.S. facilities </a:t>
            </a:r>
            <a:r>
              <a:rPr lang="en-US" sz="2000" dirty="0" smtClean="0"/>
              <a:t>are </a:t>
            </a:r>
            <a:r>
              <a:rPr lang="en-US" sz="2000" dirty="0"/>
              <a:t>highly capable research platforms for innovation and understanding </a:t>
            </a:r>
          </a:p>
          <a:p>
            <a:pPr marL="0" indent="0">
              <a:spcBef>
                <a:spcPts val="1680"/>
              </a:spcBef>
              <a:buNone/>
            </a:pPr>
            <a:endParaRPr lang="en-US" dirty="0">
              <a:solidFill>
                <a:srgbClr val="0000FF"/>
              </a:solidFill>
            </a:endParaRPr>
          </a:p>
        </p:txBody>
      </p:sp>
      <p:sp>
        <p:nvSpPr>
          <p:cNvPr id="4" name="Title 1"/>
          <p:cNvSpPr>
            <a:spLocks noGrp="1"/>
          </p:cNvSpPr>
          <p:nvPr>
            <p:ph type="title"/>
          </p:nvPr>
        </p:nvSpPr>
        <p:spPr/>
        <p:txBody>
          <a:bodyPr/>
          <a:lstStyle/>
          <a:p>
            <a:r>
              <a:rPr lang="en-US" dirty="0"/>
              <a:t>Status of </a:t>
            </a:r>
            <a:r>
              <a:rPr lang="en-US" i="1" dirty="0"/>
              <a:t>World-Wide </a:t>
            </a:r>
            <a:r>
              <a:rPr lang="en-US" dirty="0"/>
              <a:t>Research </a:t>
            </a:r>
            <a:br>
              <a:rPr lang="en-US" dirty="0"/>
            </a:br>
            <a:r>
              <a:rPr lang="en-US" dirty="0"/>
              <a:t>That Supports Burning Plasma Science </a:t>
            </a:r>
          </a:p>
        </p:txBody>
      </p:sp>
    </p:spTree>
    <p:extLst>
      <p:ext uri="{BB962C8B-B14F-4D97-AF65-F5344CB8AC3E}">
        <p14:creationId xmlns:p14="http://schemas.microsoft.com/office/powerpoint/2010/main" val="1018536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8063" y="53371"/>
            <a:ext cx="9711559" cy="919717"/>
          </a:xfrm>
        </p:spPr>
        <p:txBody>
          <a:bodyPr/>
          <a:lstStyle/>
          <a:p>
            <a:r>
              <a:rPr lang="en-US" dirty="0"/>
              <a:t>The W</a:t>
            </a:r>
            <a:r>
              <a:rPr lang="en-US" dirty="0" smtClean="0"/>
              <a:t>orld Program Is Focused </a:t>
            </a:r>
            <a:r>
              <a:rPr lang="en-US" dirty="0"/>
              <a:t>on </a:t>
            </a:r>
            <a:r>
              <a:rPr lang="en-US" dirty="0" smtClean="0"/>
              <a:t/>
            </a:r>
            <a:br>
              <a:rPr lang="en-US" dirty="0" smtClean="0"/>
            </a:br>
            <a:r>
              <a:rPr lang="en-US" dirty="0" smtClean="0"/>
              <a:t>Preparing </a:t>
            </a:r>
            <a:r>
              <a:rPr lang="en-US" dirty="0"/>
              <a:t>for </a:t>
            </a:r>
            <a:r>
              <a:rPr lang="en-US" dirty="0" smtClean="0"/>
              <a:t>Burning Plasmas </a:t>
            </a:r>
            <a:r>
              <a:rPr lang="en-US" dirty="0"/>
              <a:t>in </a:t>
            </a:r>
            <a:r>
              <a:rPr lang="en-US" dirty="0" smtClean="0"/>
              <a:t>ITER</a:t>
            </a:r>
            <a:endParaRPr lang="en-US" dirty="0"/>
          </a:p>
        </p:txBody>
      </p:sp>
      <p:pic>
        <p:nvPicPr>
          <p:cNvPr id="3" name="Picture 2" descr="map22.jpg"/>
          <p:cNvPicPr>
            <a:picLocks noChangeAspect="1"/>
          </p:cNvPicPr>
          <p:nvPr/>
        </p:nvPicPr>
        <p:blipFill rotWithShape="1">
          <a:blip r:embed="rId3" cstate="screen">
            <a:clrChange>
              <a:clrFrom>
                <a:srgbClr val="FFFBFF"/>
              </a:clrFrom>
              <a:clrTo>
                <a:srgbClr val="FFFBFF">
                  <a:alpha val="0"/>
                </a:srgbClr>
              </a:clrTo>
            </a:clrChang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b="39638"/>
          <a:stretch/>
        </p:blipFill>
        <p:spPr>
          <a:xfrm>
            <a:off x="0" y="2247643"/>
            <a:ext cx="10058400" cy="3516771"/>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52663" y="5277030"/>
            <a:ext cx="945949" cy="107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bwMode="auto">
          <a:xfrm>
            <a:off x="1920894" y="6334691"/>
            <a:ext cx="1028144" cy="348814"/>
          </a:xfrm>
          <a:prstGeom prst="rect">
            <a:avLst/>
          </a:prstGeom>
          <a:noFill/>
        </p:spPr>
        <p:txBody>
          <a:bodyPr wrap="square" lIns="101811" tIns="50906" rIns="101811" bIns="50906">
            <a:spAutoFit/>
          </a:bodyPr>
          <a:lstStyle/>
          <a:p>
            <a:pPr algn="ctr">
              <a:buClr>
                <a:srgbClr val="004182"/>
              </a:buClr>
              <a:defRPr/>
            </a:pPr>
            <a:r>
              <a:rPr lang="en-US" sz="1600">
                <a:solidFill>
                  <a:srgbClr val="000000"/>
                </a:solidFill>
                <a:latin typeface="Century Gothic"/>
                <a:ea typeface="ＭＳ Ｐゴシック" pitchFamily="-108" charset="-128"/>
                <a:cs typeface="Century Gothic"/>
              </a:rPr>
              <a:t>NSTX-U</a:t>
            </a:r>
            <a:endParaRPr lang="en-US" sz="1600" dirty="0">
              <a:solidFill>
                <a:srgbClr val="000000"/>
              </a:solidFill>
              <a:latin typeface="Century Gothic"/>
              <a:ea typeface="ＭＳ Ｐゴシック" pitchFamily="-108" charset="-128"/>
              <a:cs typeface="Century Gothic"/>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072" y="1217671"/>
            <a:ext cx="1284122" cy="1036320"/>
          </a:xfrm>
          <a:prstGeom prst="rect">
            <a:avLst/>
          </a:prstGeom>
          <a:ln>
            <a:noFill/>
          </a:ln>
          <a:effectLst>
            <a:outerShdw blurRad="50800" dist="38100" dir="2700000" algn="tl" rotWithShape="0">
              <a:srgbClr val="000000">
                <a:alpha val="43000"/>
              </a:srgbClr>
            </a:outerShdw>
          </a:effectLst>
        </p:spPr>
      </p:pic>
      <p:sp>
        <p:nvSpPr>
          <p:cNvPr id="22" name="4-Point Star 21"/>
          <p:cNvSpPr/>
          <p:nvPr/>
        </p:nvSpPr>
        <p:spPr>
          <a:xfrm>
            <a:off x="1328679" y="4632338"/>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3" name="4-Point Star 22"/>
          <p:cNvSpPr/>
          <p:nvPr/>
        </p:nvSpPr>
        <p:spPr>
          <a:xfrm>
            <a:off x="2500826" y="4506903"/>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6" name="4-Point Star 25"/>
          <p:cNvSpPr/>
          <p:nvPr/>
        </p:nvSpPr>
        <p:spPr>
          <a:xfrm>
            <a:off x="4340147" y="3507805"/>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7" name="4-Point Star 26"/>
          <p:cNvSpPr/>
          <p:nvPr/>
        </p:nvSpPr>
        <p:spPr>
          <a:xfrm>
            <a:off x="4330830" y="3759135"/>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8" name="4-Point Star 27"/>
          <p:cNvSpPr/>
          <p:nvPr/>
        </p:nvSpPr>
        <p:spPr>
          <a:xfrm>
            <a:off x="4556597" y="3981000"/>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9" name="4-Point Star 28"/>
          <p:cNvSpPr/>
          <p:nvPr/>
        </p:nvSpPr>
        <p:spPr>
          <a:xfrm>
            <a:off x="4903446" y="3797988"/>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30" name="4-Point Star 29"/>
          <p:cNvSpPr/>
          <p:nvPr/>
        </p:nvSpPr>
        <p:spPr>
          <a:xfrm>
            <a:off x="6747247" y="4621577"/>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31" name="4-Point Star 30"/>
          <p:cNvSpPr/>
          <p:nvPr/>
        </p:nvSpPr>
        <p:spPr>
          <a:xfrm>
            <a:off x="7431633" y="4465729"/>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33" name="4-Point Star 32"/>
          <p:cNvSpPr/>
          <p:nvPr/>
        </p:nvSpPr>
        <p:spPr>
          <a:xfrm>
            <a:off x="8427551" y="4303764"/>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cxnSp>
        <p:nvCxnSpPr>
          <p:cNvPr id="36" name="Straight Arrow Connector 35"/>
          <p:cNvCxnSpPr/>
          <p:nvPr/>
        </p:nvCxnSpPr>
        <p:spPr>
          <a:xfrm flipV="1">
            <a:off x="977902" y="4871239"/>
            <a:ext cx="456353" cy="546763"/>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6" idx="0"/>
          </p:cNvCxnSpPr>
          <p:nvPr/>
        </p:nvCxnSpPr>
        <p:spPr>
          <a:xfrm flipV="1">
            <a:off x="2425638" y="4773801"/>
            <a:ext cx="133376" cy="503235"/>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7" cstate="screen">
            <a:extLst>
              <a:ext uri="{BEBA8EAE-BF5A-486C-A8C5-ECC9F3942E4B}">
                <a14:imgProps xmlns:a14="http://schemas.microsoft.com/office/drawing/2010/main">
                  <a14:imgLayer r:embed="rId8">
                    <a14:imgEffect>
                      <a14:backgroundRemoval t="2871" b="97608" l="0" r="99820"/>
                    </a14:imgEffect>
                  </a14:imgLayer>
                </a14:imgProps>
              </a:ext>
              <a:ext uri="{28A0092B-C50C-407E-A947-70E740481C1C}">
                <a14:useLocalDpi xmlns:a14="http://schemas.microsoft.com/office/drawing/2010/main"/>
              </a:ext>
            </a:extLst>
          </a:blip>
          <a:stretch>
            <a:fillRect/>
          </a:stretch>
        </p:blipFill>
        <p:spPr>
          <a:xfrm>
            <a:off x="335281" y="5242081"/>
            <a:ext cx="1472359" cy="1140461"/>
          </a:xfrm>
          <a:prstGeom prst="rect">
            <a:avLst/>
          </a:prstGeom>
        </p:spPr>
      </p:pic>
      <p:sp>
        <p:nvSpPr>
          <p:cNvPr id="5" name="TextBox 4"/>
          <p:cNvSpPr txBox="1"/>
          <p:nvPr/>
        </p:nvSpPr>
        <p:spPr bwMode="auto">
          <a:xfrm>
            <a:off x="509012" y="6334691"/>
            <a:ext cx="1039144"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DIII-D</a:t>
            </a:r>
          </a:p>
        </p:txBody>
      </p:sp>
      <p:cxnSp>
        <p:nvCxnSpPr>
          <p:cNvPr id="41" name="Straight Arrow Connector 40"/>
          <p:cNvCxnSpPr/>
          <p:nvPr/>
        </p:nvCxnSpPr>
        <p:spPr>
          <a:xfrm>
            <a:off x="1807642" y="2251769"/>
            <a:ext cx="2497141" cy="1652691"/>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577045" y="2268502"/>
            <a:ext cx="1181866"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JET</a:t>
            </a:r>
          </a:p>
        </p:txBody>
      </p:sp>
      <p:cxnSp>
        <p:nvCxnSpPr>
          <p:cNvPr id="45" name="Straight Arrow Connector 44"/>
          <p:cNvCxnSpPr/>
          <p:nvPr/>
        </p:nvCxnSpPr>
        <p:spPr>
          <a:xfrm>
            <a:off x="3687181" y="2149611"/>
            <a:ext cx="744920" cy="1441986"/>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28580" y="1203977"/>
            <a:ext cx="1252149" cy="967569"/>
          </a:xfrm>
          <a:prstGeom prst="rect">
            <a:avLst/>
          </a:prstGeom>
          <a:ln>
            <a:noFill/>
          </a:ln>
          <a:effectLst>
            <a:outerShdw blurRad="50800" dist="38100" dir="2700000" algn="tl" rotWithShape="0">
              <a:srgbClr val="000000">
                <a:alpha val="43000"/>
              </a:srgbClr>
            </a:outerShdw>
          </a:effectLst>
        </p:spPr>
      </p:pic>
      <p:sp>
        <p:nvSpPr>
          <p:cNvPr id="9" name="TextBox 8"/>
          <p:cNvSpPr txBox="1"/>
          <p:nvPr/>
        </p:nvSpPr>
        <p:spPr bwMode="auto">
          <a:xfrm>
            <a:off x="2445866" y="2149606"/>
            <a:ext cx="1241323"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MAST-U</a:t>
            </a:r>
          </a:p>
        </p:txBody>
      </p:sp>
      <p:cxnSp>
        <p:nvCxnSpPr>
          <p:cNvPr id="47" name="Straight Arrow Connector 46"/>
          <p:cNvCxnSpPr/>
          <p:nvPr/>
        </p:nvCxnSpPr>
        <p:spPr>
          <a:xfrm>
            <a:off x="4723545" y="2305176"/>
            <a:ext cx="0" cy="1690537"/>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bwMode="auto">
          <a:xfrm>
            <a:off x="4691342" y="2511783"/>
            <a:ext cx="712713"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ITER</a:t>
            </a:r>
          </a:p>
        </p:txBody>
      </p:sp>
      <p:cxnSp>
        <p:nvCxnSpPr>
          <p:cNvPr id="51" name="Straight Arrow Connector 50"/>
          <p:cNvCxnSpPr/>
          <p:nvPr/>
        </p:nvCxnSpPr>
        <p:spPr>
          <a:xfrm flipH="1">
            <a:off x="5094404" y="2253992"/>
            <a:ext cx="1560787" cy="1669428"/>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ASDEX_small.t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92257" y="1241147"/>
            <a:ext cx="1237223" cy="886756"/>
          </a:xfrm>
          <a:prstGeom prst="rect">
            <a:avLst/>
          </a:prstGeom>
          <a:ln>
            <a:noFill/>
          </a:ln>
          <a:effectLst>
            <a:outerShdw blurRad="50800" dist="38100" dir="2700000" algn="tl" rotWithShape="0">
              <a:srgbClr val="000000">
                <a:alpha val="43000"/>
              </a:srgbClr>
            </a:outerShdw>
          </a:effectLst>
        </p:spPr>
      </p:pic>
      <p:sp>
        <p:nvSpPr>
          <p:cNvPr id="13" name="TextBox 12"/>
          <p:cNvSpPr txBox="1"/>
          <p:nvPr/>
        </p:nvSpPr>
        <p:spPr bwMode="auto">
          <a:xfrm>
            <a:off x="6616507" y="2108260"/>
            <a:ext cx="1233755"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ASDEX-U</a:t>
            </a:r>
          </a:p>
        </p:txBody>
      </p:sp>
      <p:cxnSp>
        <p:nvCxnSpPr>
          <p:cNvPr id="54" name="Straight Arrow Connector 53"/>
          <p:cNvCxnSpPr>
            <a:stCxn id="14" idx="0"/>
          </p:cNvCxnSpPr>
          <p:nvPr/>
        </p:nvCxnSpPr>
        <p:spPr>
          <a:xfrm flipV="1">
            <a:off x="6310151" y="4860052"/>
            <a:ext cx="437096" cy="466410"/>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4" name="Picture 13" descr="SST-1_small.t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29315" y="5326461"/>
            <a:ext cx="1161672" cy="971684"/>
          </a:xfrm>
          <a:prstGeom prst="rect">
            <a:avLst/>
          </a:prstGeom>
          <a:ln>
            <a:noFill/>
          </a:ln>
          <a:effectLst>
            <a:outerShdw blurRad="50800" dist="38100" dir="2700000" algn="tl" rotWithShape="0">
              <a:srgbClr val="000000">
                <a:alpha val="43000"/>
              </a:srgbClr>
            </a:outerShdw>
          </a:effectLst>
        </p:spPr>
      </p:pic>
      <p:sp>
        <p:nvSpPr>
          <p:cNvPr id="15" name="TextBox 14"/>
          <p:cNvSpPr txBox="1"/>
          <p:nvPr/>
        </p:nvSpPr>
        <p:spPr bwMode="auto">
          <a:xfrm>
            <a:off x="5767287" y="6334691"/>
            <a:ext cx="1161672"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SST-1</a:t>
            </a:r>
          </a:p>
        </p:txBody>
      </p:sp>
      <p:cxnSp>
        <p:nvCxnSpPr>
          <p:cNvPr id="57" name="Straight Arrow Connector 56"/>
          <p:cNvCxnSpPr>
            <a:stCxn id="16" idx="0"/>
          </p:cNvCxnSpPr>
          <p:nvPr/>
        </p:nvCxnSpPr>
        <p:spPr>
          <a:xfrm flipH="1" flipV="1">
            <a:off x="7574130" y="4773792"/>
            <a:ext cx="85140" cy="556900"/>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6" name="Picture 15" descr="EAST_small.ti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36015" y="5330700"/>
            <a:ext cx="1246523" cy="963223"/>
          </a:xfrm>
          <a:prstGeom prst="rect">
            <a:avLst/>
          </a:prstGeom>
          <a:ln>
            <a:noFill/>
          </a:ln>
          <a:effectLst>
            <a:outerShdw blurRad="50800" dist="38100" dir="2700000" algn="tl" rotWithShape="0">
              <a:srgbClr val="000000">
                <a:alpha val="43000"/>
              </a:srgbClr>
            </a:outerShdw>
          </a:effectLst>
        </p:spPr>
      </p:pic>
      <p:sp>
        <p:nvSpPr>
          <p:cNvPr id="17" name="TextBox 16"/>
          <p:cNvSpPr txBox="1"/>
          <p:nvPr/>
        </p:nvSpPr>
        <p:spPr bwMode="auto">
          <a:xfrm>
            <a:off x="7039320" y="6334691"/>
            <a:ext cx="1246523"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EAST</a:t>
            </a:r>
          </a:p>
        </p:txBody>
      </p:sp>
      <p:cxnSp>
        <p:nvCxnSpPr>
          <p:cNvPr id="59" name="Straight Arrow Connector 58"/>
          <p:cNvCxnSpPr>
            <a:stCxn id="18" idx="0"/>
          </p:cNvCxnSpPr>
          <p:nvPr/>
        </p:nvCxnSpPr>
        <p:spPr>
          <a:xfrm flipH="1" flipV="1">
            <a:off x="8298181" y="4506908"/>
            <a:ext cx="773494" cy="812189"/>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8" name="Picture 17" descr="KSTAR_small.tif"/>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427556" y="5319089"/>
            <a:ext cx="1288246" cy="986428"/>
          </a:xfrm>
          <a:prstGeom prst="rect">
            <a:avLst/>
          </a:prstGeom>
          <a:ln>
            <a:noFill/>
          </a:ln>
          <a:effectLst>
            <a:outerShdw blurRad="50800" dist="38100" dir="2700000" algn="tl" rotWithShape="0">
              <a:srgbClr val="000000">
                <a:alpha val="43000"/>
              </a:srgbClr>
            </a:outerShdw>
          </a:effectLst>
        </p:spPr>
      </p:pic>
      <p:sp>
        <p:nvSpPr>
          <p:cNvPr id="19" name="TextBox 18"/>
          <p:cNvSpPr txBox="1"/>
          <p:nvPr/>
        </p:nvSpPr>
        <p:spPr bwMode="auto">
          <a:xfrm>
            <a:off x="8439925" y="6334691"/>
            <a:ext cx="1288245"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KSTAR</a:t>
            </a:r>
          </a:p>
        </p:txBody>
      </p:sp>
      <p:sp>
        <p:nvSpPr>
          <p:cNvPr id="32" name="4-Point Star 31"/>
          <p:cNvSpPr/>
          <p:nvPr/>
        </p:nvSpPr>
        <p:spPr>
          <a:xfrm>
            <a:off x="8065418" y="4244476"/>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cxnSp>
        <p:nvCxnSpPr>
          <p:cNvPr id="62" name="Straight Arrow Connector 61"/>
          <p:cNvCxnSpPr>
            <a:stCxn id="21" idx="2"/>
            <a:endCxn id="33" idx="0"/>
          </p:cNvCxnSpPr>
          <p:nvPr/>
        </p:nvCxnSpPr>
        <p:spPr>
          <a:xfrm flipH="1">
            <a:off x="8587004" y="2632057"/>
            <a:ext cx="438490" cy="1671707"/>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0" name="Picture 19" descr="jt-60sa.tif"/>
          <p:cNvPicPr>
            <a:picLocks noChangeAspect="1"/>
          </p:cNvPicPr>
          <p:nvPr/>
        </p:nvPicPr>
        <p:blipFill>
          <a:blip r:embed="rId14" cstate="screen">
            <a:extLst>
              <a:ext uri="{BEBA8EAE-BF5A-486C-A8C5-ECC9F3942E4B}">
                <a14:imgProps xmlns:a14="http://schemas.microsoft.com/office/drawing/2010/main">
                  <a14:imgLayer r:embed="rId15">
                    <a14:imgEffect>
                      <a14:backgroundRemoval t="0" b="96377" l="388" r="99612"/>
                    </a14:imgEffect>
                  </a14:imgLayer>
                </a14:imgProps>
              </a:ext>
              <a:ext uri="{28A0092B-C50C-407E-A947-70E740481C1C}">
                <a14:useLocalDpi xmlns:a14="http://schemas.microsoft.com/office/drawing/2010/main"/>
              </a:ext>
            </a:extLst>
          </a:blip>
          <a:stretch>
            <a:fillRect/>
          </a:stretch>
        </p:blipFill>
        <p:spPr>
          <a:xfrm>
            <a:off x="8450418" y="1084935"/>
            <a:ext cx="1119311" cy="1236218"/>
          </a:xfrm>
          <a:prstGeom prst="rect">
            <a:avLst/>
          </a:prstGeom>
        </p:spPr>
      </p:pic>
      <p:sp>
        <p:nvSpPr>
          <p:cNvPr id="21" name="TextBox 20"/>
          <p:cNvSpPr txBox="1"/>
          <p:nvPr/>
        </p:nvSpPr>
        <p:spPr bwMode="auto">
          <a:xfrm>
            <a:off x="8493081" y="2283243"/>
            <a:ext cx="1064824"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JT-60SA</a:t>
            </a:r>
          </a:p>
        </p:txBody>
      </p:sp>
      <p:pic>
        <p:nvPicPr>
          <p:cNvPr id="46" name="Picture 4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385603" y="5349173"/>
            <a:ext cx="1198690" cy="926260"/>
          </a:xfrm>
          <a:prstGeom prst="rect">
            <a:avLst/>
          </a:prstGeom>
          <a:ln>
            <a:noFill/>
          </a:ln>
          <a:effectLst>
            <a:outerShdw blurRad="50800" dist="38100" dir="2700000" algn="tl" rotWithShape="0">
              <a:srgbClr val="000000">
                <a:alpha val="43000"/>
              </a:srgbClr>
            </a:outerShdw>
          </a:effectLst>
        </p:spPr>
      </p:pic>
      <p:cxnSp>
        <p:nvCxnSpPr>
          <p:cNvPr id="48" name="Straight Arrow Connector 47"/>
          <p:cNvCxnSpPr>
            <a:stCxn id="46" idx="0"/>
          </p:cNvCxnSpPr>
          <p:nvPr/>
        </p:nvCxnSpPr>
        <p:spPr>
          <a:xfrm flipH="1" flipV="1">
            <a:off x="4903451" y="4126563"/>
            <a:ext cx="81505" cy="1222615"/>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bwMode="auto">
          <a:xfrm>
            <a:off x="4399052" y="6334691"/>
            <a:ext cx="1161672"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TCV</a:t>
            </a:r>
          </a:p>
        </p:txBody>
      </p:sp>
      <p:sp>
        <p:nvSpPr>
          <p:cNvPr id="50" name="4-Point Star 49"/>
          <p:cNvSpPr/>
          <p:nvPr/>
        </p:nvSpPr>
        <p:spPr>
          <a:xfrm>
            <a:off x="4667136" y="3904460"/>
            <a:ext cx="385273" cy="27942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pic>
        <p:nvPicPr>
          <p:cNvPr id="52" name="Content Placeholder 3" descr="tomakak-fusion-iter.jpg"/>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5000"/>
                    </a14:imgEffect>
                  </a14:imgLayer>
                </a14:imgProps>
              </a:ext>
              <a:ext uri="{28A0092B-C50C-407E-A947-70E740481C1C}">
                <a14:useLocalDpi xmlns:a14="http://schemas.microsoft.com/office/drawing/2010/main"/>
              </a:ext>
            </a:extLst>
          </a:blip>
          <a:srcRect l="-1239"/>
          <a:stretch>
            <a:fillRect/>
          </a:stretch>
        </p:blipFill>
        <p:spPr bwMode="auto">
          <a:xfrm>
            <a:off x="4199673" y="1199837"/>
            <a:ext cx="16584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55" name="4-Point Star 54"/>
          <p:cNvSpPr/>
          <p:nvPr/>
        </p:nvSpPr>
        <p:spPr>
          <a:xfrm>
            <a:off x="2629968" y="4403883"/>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58" name="TextBox 57"/>
          <p:cNvSpPr txBox="1"/>
          <p:nvPr/>
        </p:nvSpPr>
        <p:spPr bwMode="auto">
          <a:xfrm>
            <a:off x="3120615" y="6334691"/>
            <a:ext cx="1028144"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WEST</a:t>
            </a:r>
          </a:p>
        </p:txBody>
      </p:sp>
      <p:cxnSp>
        <p:nvCxnSpPr>
          <p:cNvPr id="60" name="Straight Arrow Connector 59"/>
          <p:cNvCxnSpPr/>
          <p:nvPr/>
        </p:nvCxnSpPr>
        <p:spPr>
          <a:xfrm flipV="1">
            <a:off x="3512426" y="4226385"/>
            <a:ext cx="1149426" cy="1305796"/>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1" name="Rounded Rectangle 7"/>
          <p:cNvSpPr>
            <a:spLocks noChangeArrowheads="1"/>
          </p:cNvSpPr>
          <p:nvPr/>
        </p:nvSpPr>
        <p:spPr bwMode="auto">
          <a:xfrm>
            <a:off x="565619" y="6783061"/>
            <a:ext cx="8985860" cy="418563"/>
          </a:xfrm>
          <a:prstGeom prst="rect">
            <a:avLst/>
          </a:prstGeom>
          <a:solidFill>
            <a:srgbClr val="000090"/>
          </a:solidFill>
          <a:ln w="9525">
            <a:noFill/>
            <a:round/>
            <a:headEnd/>
            <a:tailEnd/>
          </a:ln>
        </p:spPr>
        <p:txBody>
          <a:bodyPr wrap="square" lIns="91358" tIns="50906" rIns="91358" bIns="50906" anchor="ctr">
            <a:spAutoFit/>
          </a:bodyPr>
          <a:lstStyle/>
          <a:p>
            <a:pPr algn="ctr"/>
            <a:r>
              <a:rPr lang="en-US" sz="2000" dirty="0">
                <a:solidFill>
                  <a:srgbClr val="FFFF00"/>
                </a:solidFill>
                <a:cs typeface="Century Gothic" charset="0"/>
              </a:rPr>
              <a:t>U.S. is a major contributor, and benefits greatly from participation </a:t>
            </a:r>
          </a:p>
        </p:txBody>
      </p:sp>
      <p:pic>
        <p:nvPicPr>
          <p:cNvPr id="63" name="Picture 6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043632" y="5402259"/>
            <a:ext cx="1196950" cy="820091"/>
          </a:xfrm>
          <a:prstGeom prst="rect">
            <a:avLst/>
          </a:prstGeom>
        </p:spPr>
      </p:pic>
    </p:spTree>
    <p:extLst>
      <p:ext uri="{BB962C8B-B14F-4D97-AF65-F5344CB8AC3E}">
        <p14:creationId xmlns:p14="http://schemas.microsoft.com/office/powerpoint/2010/main" val="32466805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8063" y="53371"/>
            <a:ext cx="9711559" cy="919717"/>
          </a:xfrm>
        </p:spPr>
        <p:txBody>
          <a:bodyPr/>
          <a:lstStyle/>
          <a:p>
            <a:r>
              <a:rPr lang="en-US" dirty="0"/>
              <a:t>The W</a:t>
            </a:r>
            <a:r>
              <a:rPr lang="en-US" dirty="0" smtClean="0"/>
              <a:t>orld Program Is Focused </a:t>
            </a:r>
            <a:r>
              <a:rPr lang="en-US" dirty="0"/>
              <a:t>on </a:t>
            </a:r>
            <a:r>
              <a:rPr lang="en-US" dirty="0" smtClean="0"/>
              <a:t/>
            </a:r>
            <a:br>
              <a:rPr lang="en-US" dirty="0" smtClean="0"/>
            </a:br>
            <a:r>
              <a:rPr lang="en-US" dirty="0" smtClean="0"/>
              <a:t>Preparing </a:t>
            </a:r>
            <a:r>
              <a:rPr lang="en-US" dirty="0"/>
              <a:t>for </a:t>
            </a:r>
            <a:r>
              <a:rPr lang="en-US" dirty="0" smtClean="0"/>
              <a:t>Burning Plasmas </a:t>
            </a:r>
            <a:r>
              <a:rPr lang="en-US" dirty="0"/>
              <a:t>in </a:t>
            </a:r>
            <a:r>
              <a:rPr lang="en-US" dirty="0" smtClean="0"/>
              <a:t>ITER</a:t>
            </a:r>
            <a:endParaRPr lang="en-US" dirty="0"/>
          </a:p>
        </p:txBody>
      </p:sp>
      <p:pic>
        <p:nvPicPr>
          <p:cNvPr id="3" name="Picture 2" descr="map22.jpg"/>
          <p:cNvPicPr>
            <a:picLocks noChangeAspect="1"/>
          </p:cNvPicPr>
          <p:nvPr/>
        </p:nvPicPr>
        <p:blipFill rotWithShape="1">
          <a:blip r:embed="rId3" cstate="screen">
            <a:clrChange>
              <a:clrFrom>
                <a:srgbClr val="FFFBFF"/>
              </a:clrFrom>
              <a:clrTo>
                <a:srgbClr val="FFFBFF">
                  <a:alpha val="0"/>
                </a:srgbClr>
              </a:clrTo>
            </a:clrChange>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b="39638"/>
          <a:stretch/>
        </p:blipFill>
        <p:spPr>
          <a:xfrm>
            <a:off x="0" y="2247643"/>
            <a:ext cx="10058400" cy="3516771"/>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52663" y="5277030"/>
            <a:ext cx="945949" cy="107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bwMode="auto">
          <a:xfrm>
            <a:off x="1920894" y="6334691"/>
            <a:ext cx="1028144" cy="348814"/>
          </a:xfrm>
          <a:prstGeom prst="rect">
            <a:avLst/>
          </a:prstGeom>
          <a:noFill/>
        </p:spPr>
        <p:txBody>
          <a:bodyPr wrap="square" lIns="101811" tIns="50906" rIns="101811" bIns="50906">
            <a:spAutoFit/>
          </a:bodyPr>
          <a:lstStyle/>
          <a:p>
            <a:pPr algn="ctr">
              <a:buClr>
                <a:srgbClr val="004182"/>
              </a:buClr>
              <a:defRPr/>
            </a:pPr>
            <a:r>
              <a:rPr lang="en-US" sz="1600">
                <a:solidFill>
                  <a:srgbClr val="000000"/>
                </a:solidFill>
                <a:latin typeface="Century Gothic"/>
                <a:ea typeface="ＭＳ Ｐゴシック" pitchFamily="-108" charset="-128"/>
                <a:cs typeface="Century Gothic"/>
              </a:rPr>
              <a:t>NSTX-U</a:t>
            </a:r>
            <a:endParaRPr lang="en-US" sz="1600" dirty="0">
              <a:solidFill>
                <a:srgbClr val="000000"/>
              </a:solidFill>
              <a:latin typeface="Century Gothic"/>
              <a:ea typeface="ＭＳ Ｐゴシック" pitchFamily="-108" charset="-128"/>
              <a:cs typeface="Century Gothic"/>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072" y="1217671"/>
            <a:ext cx="1284122" cy="1036320"/>
          </a:xfrm>
          <a:prstGeom prst="rect">
            <a:avLst/>
          </a:prstGeom>
          <a:ln>
            <a:noFill/>
          </a:ln>
          <a:effectLst>
            <a:outerShdw blurRad="50800" dist="38100" dir="2700000" algn="tl" rotWithShape="0">
              <a:srgbClr val="000000">
                <a:alpha val="43000"/>
              </a:srgbClr>
            </a:outerShdw>
          </a:effectLst>
        </p:spPr>
      </p:pic>
      <p:sp>
        <p:nvSpPr>
          <p:cNvPr id="22" name="4-Point Star 21"/>
          <p:cNvSpPr/>
          <p:nvPr/>
        </p:nvSpPr>
        <p:spPr>
          <a:xfrm>
            <a:off x="1328679" y="4632338"/>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3" name="4-Point Star 22"/>
          <p:cNvSpPr/>
          <p:nvPr/>
        </p:nvSpPr>
        <p:spPr>
          <a:xfrm>
            <a:off x="2500826" y="4506903"/>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6" name="4-Point Star 25"/>
          <p:cNvSpPr/>
          <p:nvPr/>
        </p:nvSpPr>
        <p:spPr>
          <a:xfrm>
            <a:off x="4340147" y="3507805"/>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7" name="4-Point Star 26"/>
          <p:cNvSpPr/>
          <p:nvPr/>
        </p:nvSpPr>
        <p:spPr>
          <a:xfrm>
            <a:off x="4330830" y="3759135"/>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8" name="4-Point Star 27"/>
          <p:cNvSpPr/>
          <p:nvPr/>
        </p:nvSpPr>
        <p:spPr>
          <a:xfrm>
            <a:off x="4556597" y="3981000"/>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29" name="4-Point Star 28"/>
          <p:cNvSpPr/>
          <p:nvPr/>
        </p:nvSpPr>
        <p:spPr>
          <a:xfrm>
            <a:off x="4903446" y="3797988"/>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30" name="4-Point Star 29"/>
          <p:cNvSpPr/>
          <p:nvPr/>
        </p:nvSpPr>
        <p:spPr>
          <a:xfrm>
            <a:off x="6747247" y="4621577"/>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31" name="4-Point Star 30"/>
          <p:cNvSpPr/>
          <p:nvPr/>
        </p:nvSpPr>
        <p:spPr>
          <a:xfrm>
            <a:off x="7431633" y="4465729"/>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33" name="4-Point Star 32"/>
          <p:cNvSpPr/>
          <p:nvPr/>
        </p:nvSpPr>
        <p:spPr>
          <a:xfrm>
            <a:off x="8427551" y="4303764"/>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cxnSp>
        <p:nvCxnSpPr>
          <p:cNvPr id="36" name="Straight Arrow Connector 35"/>
          <p:cNvCxnSpPr/>
          <p:nvPr/>
        </p:nvCxnSpPr>
        <p:spPr>
          <a:xfrm flipV="1">
            <a:off x="977902" y="4871239"/>
            <a:ext cx="456353" cy="546763"/>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6" idx="0"/>
          </p:cNvCxnSpPr>
          <p:nvPr/>
        </p:nvCxnSpPr>
        <p:spPr>
          <a:xfrm flipV="1">
            <a:off x="2425638" y="4773801"/>
            <a:ext cx="133376" cy="503235"/>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7" cstate="screen">
            <a:extLst>
              <a:ext uri="{BEBA8EAE-BF5A-486C-A8C5-ECC9F3942E4B}">
                <a14:imgProps xmlns:a14="http://schemas.microsoft.com/office/drawing/2010/main">
                  <a14:imgLayer r:embed="rId8">
                    <a14:imgEffect>
                      <a14:backgroundRemoval t="2871" b="97608" l="0" r="99820"/>
                    </a14:imgEffect>
                  </a14:imgLayer>
                </a14:imgProps>
              </a:ext>
              <a:ext uri="{28A0092B-C50C-407E-A947-70E740481C1C}">
                <a14:useLocalDpi xmlns:a14="http://schemas.microsoft.com/office/drawing/2010/main"/>
              </a:ext>
            </a:extLst>
          </a:blip>
          <a:stretch>
            <a:fillRect/>
          </a:stretch>
        </p:blipFill>
        <p:spPr>
          <a:xfrm>
            <a:off x="335281" y="5242081"/>
            <a:ext cx="1472359" cy="1140461"/>
          </a:xfrm>
          <a:prstGeom prst="rect">
            <a:avLst/>
          </a:prstGeom>
        </p:spPr>
      </p:pic>
      <p:sp>
        <p:nvSpPr>
          <p:cNvPr id="5" name="TextBox 4"/>
          <p:cNvSpPr txBox="1"/>
          <p:nvPr/>
        </p:nvSpPr>
        <p:spPr bwMode="auto">
          <a:xfrm>
            <a:off x="509012" y="6334691"/>
            <a:ext cx="1039144"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DIII-D</a:t>
            </a:r>
          </a:p>
        </p:txBody>
      </p:sp>
      <p:cxnSp>
        <p:nvCxnSpPr>
          <p:cNvPr id="41" name="Straight Arrow Connector 40"/>
          <p:cNvCxnSpPr/>
          <p:nvPr/>
        </p:nvCxnSpPr>
        <p:spPr>
          <a:xfrm>
            <a:off x="1807642" y="2251769"/>
            <a:ext cx="2497141" cy="1652691"/>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577045" y="2268502"/>
            <a:ext cx="1181866"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JET</a:t>
            </a:r>
          </a:p>
        </p:txBody>
      </p:sp>
      <p:cxnSp>
        <p:nvCxnSpPr>
          <p:cNvPr id="45" name="Straight Arrow Connector 44"/>
          <p:cNvCxnSpPr/>
          <p:nvPr/>
        </p:nvCxnSpPr>
        <p:spPr>
          <a:xfrm>
            <a:off x="3687181" y="2149611"/>
            <a:ext cx="744920" cy="1441986"/>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28580" y="1203977"/>
            <a:ext cx="1252149" cy="967569"/>
          </a:xfrm>
          <a:prstGeom prst="rect">
            <a:avLst/>
          </a:prstGeom>
          <a:ln>
            <a:noFill/>
          </a:ln>
          <a:effectLst>
            <a:outerShdw blurRad="50800" dist="38100" dir="2700000" algn="tl" rotWithShape="0">
              <a:srgbClr val="000000">
                <a:alpha val="43000"/>
              </a:srgbClr>
            </a:outerShdw>
          </a:effectLst>
        </p:spPr>
      </p:pic>
      <p:sp>
        <p:nvSpPr>
          <p:cNvPr id="9" name="TextBox 8"/>
          <p:cNvSpPr txBox="1"/>
          <p:nvPr/>
        </p:nvSpPr>
        <p:spPr bwMode="auto">
          <a:xfrm>
            <a:off x="2445866" y="2149606"/>
            <a:ext cx="1241323"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MAST-U</a:t>
            </a:r>
          </a:p>
        </p:txBody>
      </p:sp>
      <p:cxnSp>
        <p:nvCxnSpPr>
          <p:cNvPr id="47" name="Straight Arrow Connector 46"/>
          <p:cNvCxnSpPr/>
          <p:nvPr/>
        </p:nvCxnSpPr>
        <p:spPr>
          <a:xfrm>
            <a:off x="4723545" y="2305176"/>
            <a:ext cx="0" cy="1690537"/>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bwMode="auto">
          <a:xfrm>
            <a:off x="4691342" y="2511783"/>
            <a:ext cx="712713"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ITER</a:t>
            </a:r>
          </a:p>
        </p:txBody>
      </p:sp>
      <p:cxnSp>
        <p:nvCxnSpPr>
          <p:cNvPr id="51" name="Straight Arrow Connector 50"/>
          <p:cNvCxnSpPr/>
          <p:nvPr/>
        </p:nvCxnSpPr>
        <p:spPr>
          <a:xfrm flipH="1">
            <a:off x="5094404" y="2253992"/>
            <a:ext cx="1560787" cy="1669428"/>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ASDEX_small.t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92257" y="1241147"/>
            <a:ext cx="1237223" cy="886756"/>
          </a:xfrm>
          <a:prstGeom prst="rect">
            <a:avLst/>
          </a:prstGeom>
          <a:ln>
            <a:noFill/>
          </a:ln>
          <a:effectLst>
            <a:outerShdw blurRad="50800" dist="38100" dir="2700000" algn="tl" rotWithShape="0">
              <a:srgbClr val="000000">
                <a:alpha val="43000"/>
              </a:srgbClr>
            </a:outerShdw>
          </a:effectLst>
        </p:spPr>
      </p:pic>
      <p:sp>
        <p:nvSpPr>
          <p:cNvPr id="13" name="TextBox 12"/>
          <p:cNvSpPr txBox="1"/>
          <p:nvPr/>
        </p:nvSpPr>
        <p:spPr bwMode="auto">
          <a:xfrm>
            <a:off x="6616507" y="2108260"/>
            <a:ext cx="1233755"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ASDEX-U</a:t>
            </a:r>
          </a:p>
        </p:txBody>
      </p:sp>
      <p:cxnSp>
        <p:nvCxnSpPr>
          <p:cNvPr id="54" name="Straight Arrow Connector 53"/>
          <p:cNvCxnSpPr>
            <a:stCxn id="14" idx="0"/>
          </p:cNvCxnSpPr>
          <p:nvPr/>
        </p:nvCxnSpPr>
        <p:spPr>
          <a:xfrm flipV="1">
            <a:off x="6310151" y="4860052"/>
            <a:ext cx="437096" cy="466410"/>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4" name="Picture 13" descr="SST-1_small.t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29315" y="5326461"/>
            <a:ext cx="1161672" cy="971684"/>
          </a:xfrm>
          <a:prstGeom prst="rect">
            <a:avLst/>
          </a:prstGeom>
          <a:ln>
            <a:noFill/>
          </a:ln>
          <a:effectLst>
            <a:outerShdw blurRad="50800" dist="38100" dir="2700000" algn="tl" rotWithShape="0">
              <a:srgbClr val="000000">
                <a:alpha val="43000"/>
              </a:srgbClr>
            </a:outerShdw>
          </a:effectLst>
        </p:spPr>
      </p:pic>
      <p:sp>
        <p:nvSpPr>
          <p:cNvPr id="15" name="TextBox 14"/>
          <p:cNvSpPr txBox="1"/>
          <p:nvPr/>
        </p:nvSpPr>
        <p:spPr bwMode="auto">
          <a:xfrm>
            <a:off x="5767287" y="6334691"/>
            <a:ext cx="1161672"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SST-1</a:t>
            </a:r>
          </a:p>
        </p:txBody>
      </p:sp>
      <p:cxnSp>
        <p:nvCxnSpPr>
          <p:cNvPr id="57" name="Straight Arrow Connector 56"/>
          <p:cNvCxnSpPr>
            <a:stCxn id="16" idx="0"/>
          </p:cNvCxnSpPr>
          <p:nvPr/>
        </p:nvCxnSpPr>
        <p:spPr>
          <a:xfrm flipH="1" flipV="1">
            <a:off x="7574130" y="4773792"/>
            <a:ext cx="85140" cy="556900"/>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6" name="Picture 15" descr="EAST_small.ti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36015" y="5330700"/>
            <a:ext cx="1246523" cy="963223"/>
          </a:xfrm>
          <a:prstGeom prst="rect">
            <a:avLst/>
          </a:prstGeom>
          <a:ln>
            <a:noFill/>
          </a:ln>
          <a:effectLst>
            <a:outerShdw blurRad="50800" dist="38100" dir="2700000" algn="tl" rotWithShape="0">
              <a:srgbClr val="000000">
                <a:alpha val="43000"/>
              </a:srgbClr>
            </a:outerShdw>
          </a:effectLst>
        </p:spPr>
      </p:pic>
      <p:sp>
        <p:nvSpPr>
          <p:cNvPr id="17" name="TextBox 16"/>
          <p:cNvSpPr txBox="1"/>
          <p:nvPr/>
        </p:nvSpPr>
        <p:spPr bwMode="auto">
          <a:xfrm>
            <a:off x="7039320" y="6334691"/>
            <a:ext cx="1246523"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EAST</a:t>
            </a:r>
          </a:p>
        </p:txBody>
      </p:sp>
      <p:cxnSp>
        <p:nvCxnSpPr>
          <p:cNvPr id="59" name="Straight Arrow Connector 58"/>
          <p:cNvCxnSpPr>
            <a:stCxn id="18" idx="0"/>
          </p:cNvCxnSpPr>
          <p:nvPr/>
        </p:nvCxnSpPr>
        <p:spPr>
          <a:xfrm flipH="1" flipV="1">
            <a:off x="8298181" y="4506908"/>
            <a:ext cx="773494" cy="812189"/>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8" name="Picture 17" descr="KSTAR_small.tif"/>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427556" y="5319089"/>
            <a:ext cx="1288246" cy="986428"/>
          </a:xfrm>
          <a:prstGeom prst="rect">
            <a:avLst/>
          </a:prstGeom>
          <a:ln>
            <a:noFill/>
          </a:ln>
          <a:effectLst>
            <a:outerShdw blurRad="50800" dist="38100" dir="2700000" algn="tl" rotWithShape="0">
              <a:srgbClr val="000000">
                <a:alpha val="43000"/>
              </a:srgbClr>
            </a:outerShdw>
          </a:effectLst>
        </p:spPr>
      </p:pic>
      <p:sp>
        <p:nvSpPr>
          <p:cNvPr id="19" name="TextBox 18"/>
          <p:cNvSpPr txBox="1"/>
          <p:nvPr/>
        </p:nvSpPr>
        <p:spPr bwMode="auto">
          <a:xfrm>
            <a:off x="8439925" y="6334691"/>
            <a:ext cx="1288245"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KSTAR</a:t>
            </a:r>
          </a:p>
        </p:txBody>
      </p:sp>
      <p:sp>
        <p:nvSpPr>
          <p:cNvPr id="32" name="4-Point Star 31"/>
          <p:cNvSpPr/>
          <p:nvPr/>
        </p:nvSpPr>
        <p:spPr>
          <a:xfrm>
            <a:off x="8065418" y="4244476"/>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cxnSp>
        <p:nvCxnSpPr>
          <p:cNvPr id="62" name="Straight Arrow Connector 61"/>
          <p:cNvCxnSpPr>
            <a:stCxn id="21" idx="2"/>
            <a:endCxn id="33" idx="0"/>
          </p:cNvCxnSpPr>
          <p:nvPr/>
        </p:nvCxnSpPr>
        <p:spPr>
          <a:xfrm flipH="1">
            <a:off x="8587004" y="2632057"/>
            <a:ext cx="438490" cy="1671707"/>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0" name="Picture 19" descr="jt-60sa.tif"/>
          <p:cNvPicPr>
            <a:picLocks noChangeAspect="1"/>
          </p:cNvPicPr>
          <p:nvPr/>
        </p:nvPicPr>
        <p:blipFill>
          <a:blip r:embed="rId14" cstate="screen">
            <a:extLst>
              <a:ext uri="{BEBA8EAE-BF5A-486C-A8C5-ECC9F3942E4B}">
                <a14:imgProps xmlns:a14="http://schemas.microsoft.com/office/drawing/2010/main">
                  <a14:imgLayer r:embed="rId15">
                    <a14:imgEffect>
                      <a14:backgroundRemoval t="0" b="96377" l="388" r="99612"/>
                    </a14:imgEffect>
                  </a14:imgLayer>
                </a14:imgProps>
              </a:ext>
              <a:ext uri="{28A0092B-C50C-407E-A947-70E740481C1C}">
                <a14:useLocalDpi xmlns:a14="http://schemas.microsoft.com/office/drawing/2010/main"/>
              </a:ext>
            </a:extLst>
          </a:blip>
          <a:stretch>
            <a:fillRect/>
          </a:stretch>
        </p:blipFill>
        <p:spPr>
          <a:xfrm>
            <a:off x="8450418" y="1084935"/>
            <a:ext cx="1119311" cy="1236218"/>
          </a:xfrm>
          <a:prstGeom prst="rect">
            <a:avLst/>
          </a:prstGeom>
        </p:spPr>
      </p:pic>
      <p:sp>
        <p:nvSpPr>
          <p:cNvPr id="21" name="TextBox 20"/>
          <p:cNvSpPr txBox="1"/>
          <p:nvPr/>
        </p:nvSpPr>
        <p:spPr bwMode="auto">
          <a:xfrm>
            <a:off x="8493081" y="2283243"/>
            <a:ext cx="1064824"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JT-60SA</a:t>
            </a:r>
          </a:p>
        </p:txBody>
      </p:sp>
      <p:pic>
        <p:nvPicPr>
          <p:cNvPr id="46" name="Picture 4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385603" y="5349173"/>
            <a:ext cx="1198690" cy="926260"/>
          </a:xfrm>
          <a:prstGeom prst="rect">
            <a:avLst/>
          </a:prstGeom>
          <a:ln>
            <a:noFill/>
          </a:ln>
          <a:effectLst>
            <a:outerShdw blurRad="50800" dist="38100" dir="2700000" algn="tl" rotWithShape="0">
              <a:srgbClr val="000000">
                <a:alpha val="43000"/>
              </a:srgbClr>
            </a:outerShdw>
          </a:effectLst>
        </p:spPr>
      </p:pic>
      <p:cxnSp>
        <p:nvCxnSpPr>
          <p:cNvPr id="48" name="Straight Arrow Connector 47"/>
          <p:cNvCxnSpPr>
            <a:stCxn id="46" idx="0"/>
          </p:cNvCxnSpPr>
          <p:nvPr/>
        </p:nvCxnSpPr>
        <p:spPr>
          <a:xfrm flipH="1" flipV="1">
            <a:off x="4903451" y="4126563"/>
            <a:ext cx="81505" cy="1222615"/>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bwMode="auto">
          <a:xfrm>
            <a:off x="4399052" y="6334691"/>
            <a:ext cx="1161672"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TCV</a:t>
            </a:r>
          </a:p>
        </p:txBody>
      </p:sp>
      <p:sp>
        <p:nvSpPr>
          <p:cNvPr id="50" name="4-Point Star 49"/>
          <p:cNvSpPr/>
          <p:nvPr/>
        </p:nvSpPr>
        <p:spPr>
          <a:xfrm>
            <a:off x="4667136" y="3904460"/>
            <a:ext cx="385273" cy="27942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pic>
        <p:nvPicPr>
          <p:cNvPr id="52" name="Content Placeholder 3" descr="tomakak-fusion-iter.jpg"/>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5000"/>
                    </a14:imgEffect>
                  </a14:imgLayer>
                </a14:imgProps>
              </a:ext>
              <a:ext uri="{28A0092B-C50C-407E-A947-70E740481C1C}">
                <a14:useLocalDpi xmlns:a14="http://schemas.microsoft.com/office/drawing/2010/main"/>
              </a:ext>
            </a:extLst>
          </a:blip>
          <a:srcRect l="-1239"/>
          <a:stretch>
            <a:fillRect/>
          </a:stretch>
        </p:blipFill>
        <p:spPr bwMode="auto">
          <a:xfrm>
            <a:off x="4199673" y="1199837"/>
            <a:ext cx="16584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55" name="4-Point Star 54"/>
          <p:cNvSpPr/>
          <p:nvPr/>
        </p:nvSpPr>
        <p:spPr>
          <a:xfrm>
            <a:off x="2629968" y="4403883"/>
            <a:ext cx="318905" cy="328569"/>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811" tIns="50906" rIns="101811" bIns="50906" rtlCol="0" anchor="ctr"/>
          <a:lstStyle/>
          <a:p>
            <a:pPr algn="ctr"/>
            <a:endParaRPr lang="en-US" dirty="0">
              <a:solidFill>
                <a:srgbClr val="FFCC00"/>
              </a:solidFill>
            </a:endParaRPr>
          </a:p>
        </p:txBody>
      </p:sp>
      <p:sp>
        <p:nvSpPr>
          <p:cNvPr id="58" name="TextBox 57"/>
          <p:cNvSpPr txBox="1"/>
          <p:nvPr/>
        </p:nvSpPr>
        <p:spPr bwMode="auto">
          <a:xfrm>
            <a:off x="3120615" y="6334691"/>
            <a:ext cx="1028144" cy="348814"/>
          </a:xfrm>
          <a:prstGeom prst="rect">
            <a:avLst/>
          </a:prstGeom>
          <a:noFill/>
        </p:spPr>
        <p:txBody>
          <a:bodyPr wrap="square" lIns="101811" tIns="50906" rIns="101811" bIns="50906">
            <a:spAutoFit/>
          </a:bodyPr>
          <a:lstStyle/>
          <a:p>
            <a:pPr algn="ctr">
              <a:buClr>
                <a:srgbClr val="004182"/>
              </a:buClr>
              <a:defRPr/>
            </a:pPr>
            <a:r>
              <a:rPr lang="en-US" sz="1600" dirty="0">
                <a:solidFill>
                  <a:srgbClr val="000000"/>
                </a:solidFill>
                <a:latin typeface="Century Gothic"/>
                <a:ea typeface="ＭＳ Ｐゴシック" pitchFamily="-108" charset="-128"/>
                <a:cs typeface="Century Gothic"/>
              </a:rPr>
              <a:t>WEST</a:t>
            </a:r>
          </a:p>
        </p:txBody>
      </p:sp>
      <p:cxnSp>
        <p:nvCxnSpPr>
          <p:cNvPr id="60" name="Straight Arrow Connector 59"/>
          <p:cNvCxnSpPr/>
          <p:nvPr/>
        </p:nvCxnSpPr>
        <p:spPr>
          <a:xfrm flipV="1">
            <a:off x="3512426" y="4226385"/>
            <a:ext cx="1149426" cy="1305796"/>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1" name="Rounded Rectangle 7"/>
          <p:cNvSpPr>
            <a:spLocks noChangeArrowheads="1"/>
          </p:cNvSpPr>
          <p:nvPr/>
        </p:nvSpPr>
        <p:spPr bwMode="auto">
          <a:xfrm>
            <a:off x="565619" y="6783061"/>
            <a:ext cx="8985860" cy="418563"/>
          </a:xfrm>
          <a:prstGeom prst="rect">
            <a:avLst/>
          </a:prstGeom>
          <a:solidFill>
            <a:srgbClr val="000090"/>
          </a:solidFill>
          <a:ln w="9525">
            <a:noFill/>
            <a:round/>
            <a:headEnd/>
            <a:tailEnd/>
          </a:ln>
        </p:spPr>
        <p:txBody>
          <a:bodyPr wrap="square" lIns="91358" tIns="50906" rIns="91358" bIns="50906" anchor="ctr">
            <a:spAutoFit/>
          </a:bodyPr>
          <a:lstStyle/>
          <a:p>
            <a:pPr algn="ctr"/>
            <a:r>
              <a:rPr lang="en-US" sz="2000" dirty="0">
                <a:solidFill>
                  <a:srgbClr val="FFFF00"/>
                </a:solidFill>
                <a:cs typeface="Century Gothic" charset="0"/>
              </a:rPr>
              <a:t>U.S. is a major contributor, and benefits greatly from participation </a:t>
            </a:r>
          </a:p>
        </p:txBody>
      </p:sp>
      <p:pic>
        <p:nvPicPr>
          <p:cNvPr id="63" name="Picture 6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043632" y="5402259"/>
            <a:ext cx="1196950" cy="820091"/>
          </a:xfrm>
          <a:prstGeom prst="rect">
            <a:avLst/>
          </a:prstGeom>
        </p:spPr>
      </p:pic>
      <p:sp>
        <p:nvSpPr>
          <p:cNvPr id="64" name="Rounded Rectangle 7"/>
          <p:cNvSpPr>
            <a:spLocks noChangeArrowheads="1"/>
          </p:cNvSpPr>
          <p:nvPr/>
        </p:nvSpPr>
        <p:spPr bwMode="auto">
          <a:xfrm>
            <a:off x="2388368" y="2900604"/>
            <a:ext cx="4881204" cy="2309071"/>
          </a:xfrm>
          <a:prstGeom prst="rect">
            <a:avLst/>
          </a:prstGeom>
          <a:solidFill>
            <a:srgbClr val="000090"/>
          </a:solidFill>
          <a:ln w="9525">
            <a:noFill/>
            <a:round/>
            <a:headEnd/>
            <a:tailEnd/>
          </a:ln>
        </p:spPr>
        <p:txBody>
          <a:bodyPr wrap="square" lIns="91358" tIns="50906" rIns="91358" bIns="50906" anchor="ctr">
            <a:spAutoFit/>
          </a:bodyPr>
          <a:lstStyle/>
          <a:p>
            <a:r>
              <a:rPr lang="en-US" sz="2500" dirty="0">
                <a:solidFill>
                  <a:srgbClr val="FFFF00"/>
                </a:solidFill>
              </a:rPr>
              <a:t>International partners provide </a:t>
            </a:r>
          </a:p>
          <a:p>
            <a:pPr marL="371895" indent="-371895" eaLnBrk="0" hangingPunct="0">
              <a:spcBef>
                <a:spcPct val="20000"/>
              </a:spcBef>
              <a:buChar char="•"/>
            </a:pPr>
            <a:r>
              <a:rPr lang="en-US" sz="2000" dirty="0">
                <a:solidFill>
                  <a:srgbClr val="FFFF00"/>
                </a:solidFill>
                <a:latin typeface="Century Gothic"/>
                <a:cs typeface="Century Gothic"/>
              </a:rPr>
              <a:t>Stronger scientific basis</a:t>
            </a:r>
          </a:p>
          <a:p>
            <a:pPr marL="371895" indent="-371895" eaLnBrk="0" hangingPunct="0">
              <a:spcBef>
                <a:spcPct val="20000"/>
              </a:spcBef>
              <a:buChar char="•"/>
            </a:pPr>
            <a:r>
              <a:rPr lang="en-US" sz="2000" dirty="0">
                <a:solidFill>
                  <a:srgbClr val="FFFF00"/>
                </a:solidFill>
                <a:latin typeface="Century Gothic"/>
                <a:cs typeface="Century Gothic"/>
              </a:rPr>
              <a:t>Broad team, range of facilities, tools, and experience </a:t>
            </a:r>
          </a:p>
          <a:p>
            <a:pPr marL="371895" indent="-371895" eaLnBrk="0" hangingPunct="0">
              <a:spcBef>
                <a:spcPct val="20000"/>
              </a:spcBef>
              <a:buChar char="•"/>
            </a:pPr>
            <a:r>
              <a:rPr lang="en-US" sz="2000" dirty="0">
                <a:solidFill>
                  <a:srgbClr val="FFFF00"/>
                </a:solidFill>
                <a:latin typeface="Century Gothic"/>
                <a:cs typeface="Century Gothic"/>
              </a:rPr>
              <a:t>Industrial fabrication capabilities</a:t>
            </a:r>
          </a:p>
          <a:p>
            <a:pPr marL="371895" indent="-371895" eaLnBrk="0" hangingPunct="0">
              <a:spcBef>
                <a:spcPct val="20000"/>
              </a:spcBef>
              <a:buChar char="•"/>
            </a:pPr>
            <a:r>
              <a:rPr lang="en-US" sz="2000" dirty="0">
                <a:solidFill>
                  <a:srgbClr val="FFFF00"/>
                </a:solidFill>
                <a:latin typeface="Century Gothic"/>
                <a:cs typeface="Century Gothic"/>
              </a:rPr>
              <a:t>Shared costs</a:t>
            </a:r>
          </a:p>
        </p:txBody>
      </p:sp>
    </p:spTree>
    <p:extLst>
      <p:ext uri="{BB962C8B-B14F-4D97-AF65-F5344CB8AC3E}">
        <p14:creationId xmlns:p14="http://schemas.microsoft.com/office/powerpoint/2010/main" val="16149960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The World Fusion Community is Organized to</a:t>
            </a:r>
            <a:br>
              <a:rPr lang="en-US" sz="2600" dirty="0" smtClean="0"/>
            </a:br>
            <a:r>
              <a:rPr lang="en-US" sz="2600" dirty="0" smtClean="0"/>
              <a:t>Carry Out Burning Plasma Research</a:t>
            </a:r>
            <a:endParaRPr lang="en-US" sz="2600" dirty="0"/>
          </a:p>
        </p:txBody>
      </p:sp>
      <p:sp>
        <p:nvSpPr>
          <p:cNvPr id="3" name="Content Placeholder 2"/>
          <p:cNvSpPr>
            <a:spLocks noGrp="1"/>
          </p:cNvSpPr>
          <p:nvPr>
            <p:ph idx="1"/>
          </p:nvPr>
        </p:nvSpPr>
        <p:spPr>
          <a:xfrm>
            <a:off x="169337" y="1141852"/>
            <a:ext cx="9736923" cy="5954445"/>
          </a:xfrm>
        </p:spPr>
        <p:txBody>
          <a:bodyPr/>
          <a:lstStyle/>
          <a:p>
            <a:r>
              <a:rPr lang="en-US" sz="2000" dirty="0"/>
              <a:t>International Tokamak Physics Activity (ITPA) makes key contributions to coordinating worldwide burning plasma research through joint experiments on multiple devices</a:t>
            </a:r>
          </a:p>
          <a:p>
            <a:pPr lvl="1"/>
            <a:r>
              <a:rPr lang="en-US" dirty="0"/>
              <a:t>~ 850 scientists from all 7 ITER parties (US, China, EU, India, Japan, Korea, Russia) plus Australia</a:t>
            </a:r>
          </a:p>
          <a:p>
            <a:pPr lvl="1">
              <a:spcBef>
                <a:spcPts val="1200"/>
              </a:spcBef>
            </a:pPr>
            <a:r>
              <a:rPr lang="en-US" dirty="0"/>
              <a:t>7 Topical Groups focus research in key areas</a:t>
            </a:r>
          </a:p>
          <a:p>
            <a:pPr lvl="2"/>
            <a:r>
              <a:rPr lang="en-US" sz="1400" dirty="0"/>
              <a:t>Diagnostics</a:t>
            </a:r>
            <a:r>
              <a:rPr lang="en-US" sz="1400" dirty="0" smtClean="0"/>
              <a:t>, </a:t>
            </a:r>
            <a:r>
              <a:rPr lang="en-US" sz="1400" dirty="0" err="1"/>
              <a:t>Divertor</a:t>
            </a:r>
            <a:r>
              <a:rPr lang="en-US" sz="1400" dirty="0"/>
              <a:t>-Scrape-Off-Layer,  </a:t>
            </a:r>
            <a:r>
              <a:rPr lang="is-IS" sz="1400" dirty="0"/>
              <a:t>Energetic Particles, Magnetohydrodynamic Instabilities,  Pedestal &amp; Edge Physics, Transport and Confinement,  Integrated Operating Scenaros</a:t>
            </a:r>
          </a:p>
          <a:p>
            <a:pPr lvl="1">
              <a:spcBef>
                <a:spcPts val="1200"/>
              </a:spcBef>
            </a:pPr>
            <a:r>
              <a:rPr lang="is-IS" dirty="0"/>
              <a:t>Semi-annual meetings convene 30-40 members and other </a:t>
            </a:r>
            <a:r>
              <a:rPr lang="is-IS" dirty="0" smtClean="0"/>
              <a:t>experts</a:t>
            </a:r>
            <a:endParaRPr lang="is-IS" dirty="0"/>
          </a:p>
          <a:p>
            <a:pPr lvl="2"/>
            <a:r>
              <a:rPr lang="is-IS" sz="1800" dirty="0"/>
              <a:t>State of the art burning plasma research discussed</a:t>
            </a:r>
          </a:p>
          <a:p>
            <a:pPr lvl="2"/>
            <a:r>
              <a:rPr lang="is-IS" sz="1800" dirty="0"/>
              <a:t>Multi-machine joint research proposals generated</a:t>
            </a:r>
          </a:p>
          <a:p>
            <a:pPr lvl="2"/>
            <a:r>
              <a:rPr lang="is-IS" sz="1800" dirty="0"/>
              <a:t>Recommendations for ITER generated</a:t>
            </a:r>
          </a:p>
          <a:p>
            <a:pPr lvl="1">
              <a:spcBef>
                <a:spcPts val="1200"/>
              </a:spcBef>
            </a:pPr>
            <a:r>
              <a:rPr lang="is-IS" dirty="0"/>
              <a:t>Over 100 refereed journal publications produced directly from ITPA topics in last 5 years</a:t>
            </a:r>
          </a:p>
          <a:p>
            <a:pPr>
              <a:spcBef>
                <a:spcPts val="1800"/>
              </a:spcBef>
            </a:pPr>
            <a:r>
              <a:rPr lang="is-IS" sz="2000" dirty="0"/>
              <a:t>The US plays a substantial role</a:t>
            </a:r>
            <a:r>
              <a:rPr lang="en-US" sz="2000" dirty="0"/>
              <a:t> in ITPA experiments and documentation activities</a:t>
            </a:r>
          </a:p>
          <a:p>
            <a:pPr lvl="1"/>
            <a:r>
              <a:rPr lang="en-US" dirty="0"/>
              <a:t>Over 200 US scientists </a:t>
            </a:r>
          </a:p>
        </p:txBody>
      </p:sp>
    </p:spTree>
    <p:extLst>
      <p:ext uri="{BB962C8B-B14F-4D97-AF65-F5344CB8AC3E}">
        <p14:creationId xmlns:p14="http://schemas.microsoft.com/office/powerpoint/2010/main" val="1791170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ITPA Success Story:  ELM Suppression by Magnetic Perturbations Verified on US and EU </a:t>
            </a:r>
            <a:r>
              <a:rPr lang="en-US" sz="2600" dirty="0" err="1" smtClean="0"/>
              <a:t>Tokamaks</a:t>
            </a:r>
            <a:endParaRPr lang="en-US" sz="2600" dirty="0"/>
          </a:p>
        </p:txBody>
      </p:sp>
      <p:sp>
        <p:nvSpPr>
          <p:cNvPr id="3" name="Content Placeholder 2"/>
          <p:cNvSpPr>
            <a:spLocks noGrp="1"/>
          </p:cNvSpPr>
          <p:nvPr>
            <p:ph idx="1"/>
          </p:nvPr>
        </p:nvSpPr>
        <p:spPr>
          <a:xfrm>
            <a:off x="1" y="4132926"/>
            <a:ext cx="10058400" cy="2388150"/>
          </a:xfrm>
        </p:spPr>
        <p:txBody>
          <a:bodyPr/>
          <a:lstStyle/>
          <a:p>
            <a:pPr>
              <a:spcBef>
                <a:spcPts val="1032"/>
              </a:spcBef>
            </a:pPr>
            <a:r>
              <a:rPr lang="en-US" dirty="0" smtClean="0"/>
              <a:t>ELM Suppression using internal coils on DIII-D initially formed the basis for adding 3D coils to the ITER design</a:t>
            </a:r>
          </a:p>
          <a:p>
            <a:pPr>
              <a:spcBef>
                <a:spcPts val="1032"/>
              </a:spcBef>
            </a:pPr>
            <a:r>
              <a:rPr lang="en-US" dirty="0" smtClean="0"/>
              <a:t>ITPA Joint Experiment organized to reproduce ELM suppression on other </a:t>
            </a:r>
            <a:r>
              <a:rPr lang="en-US" dirty="0" err="1" smtClean="0"/>
              <a:t>tokamaks</a:t>
            </a:r>
            <a:endParaRPr lang="en-US" dirty="0" smtClean="0"/>
          </a:p>
          <a:p>
            <a:pPr>
              <a:spcBef>
                <a:spcPts val="1032"/>
              </a:spcBef>
            </a:pPr>
            <a:r>
              <a:rPr lang="en-US" dirty="0" smtClean="0"/>
              <a:t>DIII-D and ASDEX-Upgrade joint experiment led to the first observation</a:t>
            </a:r>
            <a:r>
              <a:rPr lang="en-US" baseline="30000" dirty="0" smtClean="0"/>
              <a:t>1-3</a:t>
            </a:r>
            <a:r>
              <a:rPr lang="en-US" dirty="0" smtClean="0"/>
              <a:t> of ELM suppression in AUG, confirming basis for ITER</a:t>
            </a:r>
          </a:p>
        </p:txBody>
      </p:sp>
      <p:pic>
        <p:nvPicPr>
          <p:cNvPr id="5" name="Picture 4" descr="Nazikian_IAEA_Fig1_AUG_DIII-D.tiff"/>
          <p:cNvPicPr>
            <a:picLocks noChangeAspect="1"/>
          </p:cNvPicPr>
          <p:nvPr/>
        </p:nvPicPr>
        <p:blipFill rotWithShape="1">
          <a:blip r:embed="rId2" cstate="print">
            <a:extLst>
              <a:ext uri="{28A0092B-C50C-407E-A947-70E740481C1C}">
                <a14:useLocalDpi xmlns:a14="http://schemas.microsoft.com/office/drawing/2010/main"/>
              </a:ext>
            </a:extLst>
          </a:blip>
          <a:srcRect b="37573"/>
          <a:stretch/>
        </p:blipFill>
        <p:spPr>
          <a:xfrm>
            <a:off x="0" y="964356"/>
            <a:ext cx="10058400" cy="3124948"/>
          </a:xfrm>
          <a:prstGeom prst="rect">
            <a:avLst/>
          </a:prstGeom>
        </p:spPr>
      </p:pic>
      <p:sp>
        <p:nvSpPr>
          <p:cNvPr id="6" name="TextBox 5"/>
          <p:cNvSpPr txBox="1"/>
          <p:nvPr/>
        </p:nvSpPr>
        <p:spPr>
          <a:xfrm>
            <a:off x="260116" y="6392404"/>
            <a:ext cx="9798285" cy="903072"/>
          </a:xfrm>
          <a:prstGeom prst="rect">
            <a:avLst/>
          </a:prstGeom>
          <a:noFill/>
        </p:spPr>
        <p:txBody>
          <a:bodyPr wrap="square" lIns="101858" tIns="50929" rIns="101858" bIns="50929" rtlCol="0">
            <a:spAutoFit/>
          </a:bodyPr>
          <a:lstStyle/>
          <a:p>
            <a:pPr marL="254646" indent="-254646">
              <a:buAutoNum type="arabicPeriod"/>
            </a:pPr>
            <a:r>
              <a:rPr lang="en-US" sz="1300" dirty="0"/>
              <a:t>R. </a:t>
            </a:r>
            <a:r>
              <a:rPr lang="en-US" sz="1300" dirty="0" err="1"/>
              <a:t>Nazikian</a:t>
            </a:r>
            <a:r>
              <a:rPr lang="en-US" sz="1300" dirty="0"/>
              <a:t>, W. </a:t>
            </a:r>
            <a:r>
              <a:rPr lang="en-US" sz="1300" dirty="0" err="1"/>
              <a:t>Suttrop</a:t>
            </a:r>
            <a:r>
              <a:rPr lang="en-US" sz="1300" dirty="0"/>
              <a:t> et al. Proc. 26</a:t>
            </a:r>
            <a:r>
              <a:rPr lang="en-US" sz="1300" baseline="30000" dirty="0"/>
              <a:t>th</a:t>
            </a:r>
            <a:r>
              <a:rPr lang="en-US" sz="1300" dirty="0"/>
              <a:t> IAEA Fusion Energy Conf., Kyoto, Japan (2016), to be submitted to </a:t>
            </a:r>
            <a:r>
              <a:rPr lang="en-US" sz="1300" dirty="0" err="1"/>
              <a:t>Nuc</a:t>
            </a:r>
            <a:r>
              <a:rPr lang="en-US" sz="1300" dirty="0"/>
              <a:t>. Fusion</a:t>
            </a:r>
          </a:p>
          <a:p>
            <a:pPr marL="254646" indent="-254646">
              <a:buAutoNum type="arabicPeriod"/>
            </a:pPr>
            <a:r>
              <a:rPr lang="en-US" sz="1300" dirty="0"/>
              <a:t>W. </a:t>
            </a:r>
            <a:r>
              <a:rPr lang="en-US" sz="1300" dirty="0" err="1"/>
              <a:t>Suttrop</a:t>
            </a:r>
            <a:r>
              <a:rPr lang="en-US" sz="1300" dirty="0"/>
              <a:t>, R. </a:t>
            </a:r>
            <a:r>
              <a:rPr lang="en-US" sz="1300" dirty="0" err="1"/>
              <a:t>Nazikian</a:t>
            </a:r>
            <a:r>
              <a:rPr lang="en-US" sz="1300" dirty="0"/>
              <a:t> et al., submitted to Phys. Rev. </a:t>
            </a:r>
            <a:r>
              <a:rPr lang="en-US" sz="1300" dirty="0" err="1"/>
              <a:t>Lett</a:t>
            </a:r>
            <a:r>
              <a:rPr lang="en-US" sz="1300" dirty="0"/>
              <a:t>. (Nov 2016)</a:t>
            </a:r>
          </a:p>
          <a:p>
            <a:pPr marL="254646" indent="-254646">
              <a:buAutoNum type="arabicPeriod"/>
            </a:pPr>
            <a:r>
              <a:rPr lang="en-US" sz="1300" dirty="0"/>
              <a:t>W. </a:t>
            </a:r>
            <a:r>
              <a:rPr lang="en-US" sz="1300" dirty="0" err="1"/>
              <a:t>Suttrop</a:t>
            </a:r>
            <a:r>
              <a:rPr lang="en-US" sz="1300" dirty="0"/>
              <a:t>, R. </a:t>
            </a:r>
            <a:r>
              <a:rPr lang="en-US" sz="1300" dirty="0" err="1"/>
              <a:t>Nazikian</a:t>
            </a:r>
            <a:r>
              <a:rPr lang="en-US" sz="1300" dirty="0"/>
              <a:t> et al., </a:t>
            </a:r>
            <a:r>
              <a:rPr lang="en-US" sz="1300" dirty="0" err="1"/>
              <a:t>Proc</a:t>
            </a:r>
            <a:r>
              <a:rPr lang="en-US" sz="1300" dirty="0"/>
              <a:t> 44</a:t>
            </a:r>
            <a:r>
              <a:rPr lang="en-US" sz="1300" baseline="30000" dirty="0"/>
              <a:t>th</a:t>
            </a:r>
            <a:r>
              <a:rPr lang="en-US" sz="1300" dirty="0"/>
              <a:t> European </a:t>
            </a:r>
            <a:r>
              <a:rPr lang="en-US" sz="1300" dirty="0" err="1"/>
              <a:t>Phs</a:t>
            </a:r>
            <a:r>
              <a:rPr lang="en-US" sz="1300" dirty="0"/>
              <a:t>. Soc. Conf., Belfast, N. Ireland (July 2017), to be submitted to </a:t>
            </a:r>
            <a:r>
              <a:rPr lang="en-US" sz="1300" dirty="0" err="1"/>
              <a:t>Plas</a:t>
            </a:r>
            <a:r>
              <a:rPr lang="en-US" sz="1300" dirty="0"/>
              <a:t>. Phys. Control. Fusion</a:t>
            </a:r>
          </a:p>
        </p:txBody>
      </p:sp>
    </p:spTree>
    <p:extLst>
      <p:ext uri="{BB962C8B-B14F-4D97-AF65-F5344CB8AC3E}">
        <p14:creationId xmlns:p14="http://schemas.microsoft.com/office/powerpoint/2010/main" val="3026504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ITER Project is Coordinating Additional</a:t>
            </a:r>
            <a:br>
              <a:rPr lang="en-US" sz="2600" dirty="0"/>
            </a:br>
            <a:r>
              <a:rPr lang="en-US" sz="2600" dirty="0"/>
              <a:t>Research Activities Involving World Community</a:t>
            </a:r>
          </a:p>
        </p:txBody>
      </p:sp>
      <p:sp>
        <p:nvSpPr>
          <p:cNvPr id="6" name="Content Placeholder 2"/>
          <p:cNvSpPr>
            <a:spLocks noGrp="1"/>
          </p:cNvSpPr>
          <p:nvPr>
            <p:ph idx="1"/>
          </p:nvPr>
        </p:nvSpPr>
        <p:spPr>
          <a:xfrm>
            <a:off x="316337" y="1573471"/>
            <a:ext cx="9830963" cy="5754429"/>
          </a:xfrm>
        </p:spPr>
        <p:txBody>
          <a:bodyPr/>
          <a:lstStyle/>
          <a:p>
            <a:r>
              <a:rPr lang="en-US" sz="2000" dirty="0" smtClean="0"/>
              <a:t>ITER Research Plan</a:t>
            </a:r>
          </a:p>
          <a:p>
            <a:pPr lvl="1"/>
            <a:r>
              <a:rPr lang="en-US" dirty="0"/>
              <a:t>Developed in collaboration with community experts worldwide, this document outlines the anticipated content and schedule for research activities on ITER</a:t>
            </a:r>
          </a:p>
          <a:p>
            <a:pPr>
              <a:spcBef>
                <a:spcPts val="3000"/>
              </a:spcBef>
            </a:pPr>
            <a:r>
              <a:rPr lang="en-US" sz="2000" dirty="0"/>
              <a:t>ITER Integrated Modeling Expert Group</a:t>
            </a:r>
          </a:p>
          <a:p>
            <a:pPr lvl="1"/>
            <a:r>
              <a:rPr lang="en-US" dirty="0" smtClean="0"/>
              <a:t>Help guide the ITER integrated modeling program and to act as an interface between member physics modeling programs and the ITER organization. </a:t>
            </a:r>
          </a:p>
          <a:p>
            <a:pPr>
              <a:spcBef>
                <a:spcPts val="3000"/>
              </a:spcBef>
            </a:pPr>
            <a:r>
              <a:rPr lang="en-US" sz="2000" dirty="0"/>
              <a:t>ITER Scientist </a:t>
            </a:r>
            <a:r>
              <a:rPr lang="en-US" sz="2000" dirty="0" smtClean="0"/>
              <a:t>Fellow</a:t>
            </a:r>
            <a:endParaRPr lang="en-US" sz="2000" dirty="0"/>
          </a:p>
          <a:p>
            <a:pPr lvl="1"/>
            <a:r>
              <a:rPr lang="en-US" dirty="0" smtClean="0"/>
              <a:t>Prepare </a:t>
            </a:r>
            <a:r>
              <a:rPr lang="en-US" dirty="0"/>
              <a:t>for the scientific exploitation phase of the device by strengthening the involvement of the fusion community directly with </a:t>
            </a:r>
            <a:r>
              <a:rPr lang="en-US" dirty="0" smtClean="0"/>
              <a:t>ITER.  </a:t>
            </a:r>
            <a:r>
              <a:rPr lang="en-US" dirty="0"/>
              <a:t>I</a:t>
            </a:r>
            <a:r>
              <a:rPr lang="en-US" dirty="0" smtClean="0"/>
              <a:t>nteract </a:t>
            </a:r>
            <a:r>
              <a:rPr lang="en-US" dirty="0"/>
              <a:t>closely with the ITER Science &amp; Operations Department in the definition of a research program </a:t>
            </a:r>
          </a:p>
          <a:p>
            <a:pPr>
              <a:spcBef>
                <a:spcPts val="3000"/>
              </a:spcBef>
            </a:pPr>
            <a:r>
              <a:rPr lang="en-US" sz="2000" dirty="0"/>
              <a:t>ITER Operations Network</a:t>
            </a:r>
          </a:p>
          <a:p>
            <a:pPr lvl="1"/>
            <a:r>
              <a:rPr lang="en-US" dirty="0"/>
              <a:t>Provide advice and feedback to the ITER project in the Operations </a:t>
            </a:r>
            <a:r>
              <a:rPr lang="en-US" dirty="0" smtClean="0"/>
              <a:t>area…”</a:t>
            </a:r>
            <a:endParaRPr lang="en-US" dirty="0"/>
          </a:p>
        </p:txBody>
      </p:sp>
    </p:spTree>
    <p:extLst>
      <p:ext uri="{BB962C8B-B14F-4D97-AF65-F5344CB8AC3E}">
        <p14:creationId xmlns:p14="http://schemas.microsoft.com/office/powerpoint/2010/main" val="3880882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Complementarity/Uniqueness of World </a:t>
            </a:r>
            <a:r>
              <a:rPr lang="en-US" sz="2600" dirty="0" err="1" smtClean="0"/>
              <a:t>Tokamak</a:t>
            </a:r>
            <a:r>
              <a:rPr lang="en-US" sz="2600" dirty="0" smtClean="0"/>
              <a:t> Facilities  Continue to Advance Fusion Toward Burning Plasmas </a:t>
            </a:r>
            <a:endParaRPr lang="en-US" sz="2600" dirty="0"/>
          </a:p>
        </p:txBody>
      </p:sp>
      <p:sp>
        <p:nvSpPr>
          <p:cNvPr id="3" name="Content Placeholder 2"/>
          <p:cNvSpPr>
            <a:spLocks noGrp="1"/>
          </p:cNvSpPr>
          <p:nvPr>
            <p:ph idx="1"/>
          </p:nvPr>
        </p:nvSpPr>
        <p:spPr>
          <a:xfrm>
            <a:off x="0" y="1410547"/>
            <a:ext cx="4490767" cy="5095240"/>
          </a:xfrm>
        </p:spPr>
        <p:txBody>
          <a:bodyPr/>
          <a:lstStyle/>
          <a:p>
            <a:pPr marL="0" indent="0">
              <a:buNone/>
            </a:pPr>
            <a:endParaRPr lang="en-US" b="0" dirty="0"/>
          </a:p>
          <a:p>
            <a:r>
              <a:rPr lang="en-US" dirty="0"/>
              <a:t>Complementarity enables multi-platform development and evaluation of key physics</a:t>
            </a:r>
          </a:p>
          <a:p>
            <a:endParaRPr lang="en-US" dirty="0"/>
          </a:p>
          <a:p>
            <a:r>
              <a:rPr lang="en-US" dirty="0"/>
              <a:t>Uniqueness promotes evaluation of new ideas that emerge from synergistic collaborations across facilities</a:t>
            </a:r>
          </a:p>
        </p:txBody>
      </p:sp>
      <p:graphicFrame>
        <p:nvGraphicFramePr>
          <p:cNvPr id="4" name="Table 3"/>
          <p:cNvGraphicFramePr>
            <a:graphicFrameLocks noGrp="1"/>
          </p:cNvGraphicFramePr>
          <p:nvPr>
            <p:extLst>
              <p:ext uri="{D42A27DB-BD31-4B8C-83A1-F6EECF244321}">
                <p14:modId xmlns:p14="http://schemas.microsoft.com/office/powerpoint/2010/main" val="1192053263"/>
              </p:ext>
            </p:extLst>
          </p:nvPr>
        </p:nvGraphicFramePr>
        <p:xfrm>
          <a:off x="4564076" y="1169126"/>
          <a:ext cx="5273225" cy="5784370"/>
        </p:xfrm>
        <a:graphic>
          <a:graphicData uri="http://schemas.openxmlformats.org/drawingml/2006/table">
            <a:tbl>
              <a:tblPr firstRow="1" bandRow="1">
                <a:tableStyleId>{5C22544A-7EE6-4342-B048-85BDC9FD1C3A}</a:tableStyleId>
              </a:tblPr>
              <a:tblGrid>
                <a:gridCol w="1261637"/>
                <a:gridCol w="4011588"/>
              </a:tblGrid>
              <a:tr h="643426">
                <a:tc>
                  <a:txBody>
                    <a:bodyPr/>
                    <a:lstStyle/>
                    <a:p>
                      <a:r>
                        <a:rPr lang="en-US" sz="1600" b="1" dirty="0" smtClean="0">
                          <a:solidFill>
                            <a:srgbClr val="000000"/>
                          </a:solidFill>
                          <a:latin typeface="Century Gothic"/>
                          <a:cs typeface="Century Gothic"/>
                        </a:rPr>
                        <a:t>Tokamak</a:t>
                      </a:r>
                      <a:endParaRPr lang="en-US" sz="1600" b="1" dirty="0">
                        <a:solidFill>
                          <a:srgbClr val="000000"/>
                        </a:solidFill>
                        <a:latin typeface="Century Gothic"/>
                        <a:cs typeface="Century Gothic"/>
                      </a:endParaRPr>
                    </a:p>
                  </a:txBody>
                  <a:tcPr marL="100584" marR="100584" marT="51816" marB="51816">
                    <a:solidFill>
                      <a:srgbClr val="CCCCCC"/>
                    </a:solidFill>
                  </a:tcPr>
                </a:tc>
                <a:tc>
                  <a:txBody>
                    <a:bodyPr/>
                    <a:lstStyle/>
                    <a:p>
                      <a:r>
                        <a:rPr lang="en-US" sz="1600" b="1" dirty="0" smtClean="0">
                          <a:solidFill>
                            <a:srgbClr val="000000"/>
                          </a:solidFill>
                          <a:latin typeface="Century Gothic"/>
                          <a:cs typeface="Century Gothic"/>
                        </a:rPr>
                        <a:t>Key Contributions</a:t>
                      </a:r>
                      <a:r>
                        <a:rPr lang="en-US" sz="1600" b="1" baseline="0" dirty="0" smtClean="0">
                          <a:solidFill>
                            <a:srgbClr val="000000"/>
                          </a:solidFill>
                          <a:latin typeface="Century Gothic"/>
                          <a:cs typeface="Century Gothic"/>
                        </a:rPr>
                        <a:t> to Burning Plasma Science</a:t>
                      </a:r>
                      <a:endParaRPr lang="en-US" sz="1600" b="1" dirty="0">
                        <a:solidFill>
                          <a:srgbClr val="000000"/>
                        </a:solidFill>
                        <a:latin typeface="Century Gothic"/>
                        <a:cs typeface="Century Gothic"/>
                      </a:endParaRPr>
                    </a:p>
                  </a:txBody>
                  <a:tcPr marL="100584" marR="100584" marT="51816" marB="51816">
                    <a:solidFill>
                      <a:srgbClr val="CCCCCC"/>
                    </a:solidFill>
                  </a:tcPr>
                </a:tc>
              </a:tr>
              <a:tr h="363675">
                <a:tc>
                  <a:txBody>
                    <a:bodyPr/>
                    <a:lstStyle/>
                    <a:p>
                      <a:r>
                        <a:rPr lang="en-US" sz="1600" b="1" dirty="0" smtClean="0">
                          <a:solidFill>
                            <a:srgbClr val="000000"/>
                          </a:solidFill>
                          <a:latin typeface="Century Gothic"/>
                          <a:cs typeface="Century Gothic"/>
                        </a:rPr>
                        <a:t>DIII-D</a:t>
                      </a:r>
                      <a:endParaRPr lang="en-US" sz="1600" b="1" dirty="0">
                        <a:solidFill>
                          <a:srgbClr val="000000"/>
                        </a:solidFill>
                        <a:latin typeface="Century Gothic"/>
                        <a:cs typeface="Century Gothic"/>
                      </a:endParaRPr>
                    </a:p>
                  </a:txBody>
                  <a:tcPr marL="100584" marR="100584" marT="51816" marB="51816">
                    <a:solidFill>
                      <a:srgbClr val="66FFFF">
                        <a:alpha val="57000"/>
                      </a:srgbClr>
                    </a:solidFill>
                  </a:tcPr>
                </a:tc>
                <a:tc>
                  <a:txBody>
                    <a:bodyPr/>
                    <a:lstStyle/>
                    <a:p>
                      <a:r>
                        <a:rPr lang="en-US" sz="1600" b="1" dirty="0" smtClean="0">
                          <a:solidFill>
                            <a:srgbClr val="000000"/>
                          </a:solidFill>
                          <a:latin typeface="Century Gothic"/>
                          <a:cs typeface="Century Gothic"/>
                        </a:rPr>
                        <a:t>Scenarios, transients, control, EPs</a:t>
                      </a:r>
                      <a:endParaRPr lang="en-US" sz="1600" b="1" dirty="0">
                        <a:solidFill>
                          <a:srgbClr val="000000"/>
                        </a:solidFill>
                        <a:latin typeface="Century Gothic"/>
                        <a:cs typeface="Century Gothic"/>
                      </a:endParaRPr>
                    </a:p>
                  </a:txBody>
                  <a:tcPr marL="100584" marR="100584" marT="51816" marB="51816">
                    <a:solidFill>
                      <a:srgbClr val="66FFFF">
                        <a:alpha val="57000"/>
                      </a:srgbClr>
                    </a:solidFill>
                  </a:tcPr>
                </a:tc>
              </a:tr>
              <a:tr h="363675">
                <a:tc>
                  <a:txBody>
                    <a:bodyPr/>
                    <a:lstStyle/>
                    <a:p>
                      <a:r>
                        <a:rPr lang="en-US" sz="1600" b="1" dirty="0" smtClean="0">
                          <a:solidFill>
                            <a:srgbClr val="000000"/>
                          </a:solidFill>
                          <a:latin typeface="Century Gothic"/>
                          <a:cs typeface="Century Gothic"/>
                        </a:rPr>
                        <a:t>NSTX-U</a:t>
                      </a:r>
                      <a:endParaRPr lang="en-US" sz="1600" b="1" dirty="0">
                        <a:solidFill>
                          <a:srgbClr val="000000"/>
                        </a:solidFill>
                        <a:latin typeface="Century Gothic"/>
                        <a:cs typeface="Century Gothic"/>
                      </a:endParaRPr>
                    </a:p>
                  </a:txBody>
                  <a:tcPr marL="100584" marR="100584" marT="51816" marB="51816">
                    <a:solidFill>
                      <a:srgbClr val="66FFFF">
                        <a:alpha val="57000"/>
                      </a:srgbClr>
                    </a:solidFill>
                  </a:tcPr>
                </a:tc>
                <a:tc>
                  <a:txBody>
                    <a:bodyPr/>
                    <a:lstStyle/>
                    <a:p>
                      <a:r>
                        <a:rPr lang="en-US" sz="1600" b="1" dirty="0" smtClean="0">
                          <a:solidFill>
                            <a:srgbClr val="000000"/>
                          </a:solidFill>
                          <a:latin typeface="Century Gothic"/>
                          <a:cs typeface="Century Gothic"/>
                        </a:rPr>
                        <a:t>Low R/a physics, </a:t>
                      </a:r>
                      <a:r>
                        <a:rPr lang="en-US" sz="1600" b="1" baseline="0" dirty="0" smtClean="0">
                          <a:solidFill>
                            <a:srgbClr val="000000"/>
                          </a:solidFill>
                          <a:latin typeface="Century Gothic"/>
                          <a:cs typeface="Century Gothic"/>
                        </a:rPr>
                        <a:t>EPs, transients</a:t>
                      </a:r>
                      <a:endParaRPr lang="en-US" sz="1600" b="1" dirty="0" smtClean="0">
                        <a:solidFill>
                          <a:srgbClr val="000000"/>
                        </a:solidFill>
                        <a:latin typeface="Century Gothic"/>
                        <a:cs typeface="Century Gothic"/>
                      </a:endParaRPr>
                    </a:p>
                  </a:txBody>
                  <a:tcPr marL="100584" marR="100584" marT="51816" marB="51816">
                    <a:solidFill>
                      <a:srgbClr val="66FFFF">
                        <a:alpha val="57000"/>
                      </a:srgbClr>
                    </a:solidFill>
                  </a:tcPr>
                </a:tc>
              </a:tr>
              <a:tr h="445956">
                <a:tc>
                  <a:txBody>
                    <a:bodyPr/>
                    <a:lstStyle/>
                    <a:p>
                      <a:r>
                        <a:rPr lang="en-US" sz="1600" b="1" dirty="0" smtClean="0">
                          <a:solidFill>
                            <a:srgbClr val="000000"/>
                          </a:solidFill>
                          <a:latin typeface="Century Gothic"/>
                          <a:cs typeface="Century Gothic"/>
                        </a:rPr>
                        <a:t>JET</a:t>
                      </a:r>
                      <a:endParaRPr lang="en-US" sz="1600" b="1" dirty="0">
                        <a:solidFill>
                          <a:srgbClr val="000000"/>
                        </a:solidFill>
                        <a:latin typeface="Century Gothic"/>
                        <a:cs typeface="Century Gothic"/>
                      </a:endParaRPr>
                    </a:p>
                  </a:txBody>
                  <a:tcPr marL="100584" marR="100584" marT="51816" marB="51816">
                    <a:solidFill>
                      <a:srgbClr val="66FF66">
                        <a:alpha val="61000"/>
                      </a:srgbClr>
                    </a:solidFill>
                  </a:tcPr>
                </a:tc>
                <a:tc>
                  <a:txBody>
                    <a:bodyPr/>
                    <a:lstStyle/>
                    <a:p>
                      <a:r>
                        <a:rPr lang="en-US" sz="1600" b="1" dirty="0" smtClean="0">
                          <a:solidFill>
                            <a:srgbClr val="000000"/>
                          </a:solidFill>
                          <a:latin typeface="Century Gothic"/>
                          <a:cs typeface="Century Gothic"/>
                        </a:rPr>
                        <a:t>Tritium,</a:t>
                      </a:r>
                      <a:r>
                        <a:rPr lang="en-US" sz="1600" b="1" baseline="0" dirty="0" smtClean="0">
                          <a:solidFill>
                            <a:srgbClr val="000000"/>
                          </a:solidFill>
                          <a:latin typeface="Century Gothic"/>
                          <a:cs typeface="Century Gothic"/>
                        </a:rPr>
                        <a:t> size scaling, ITER-like wall</a:t>
                      </a:r>
                      <a:endParaRPr lang="en-US" sz="1600" b="1" dirty="0">
                        <a:solidFill>
                          <a:srgbClr val="000000"/>
                        </a:solidFill>
                        <a:latin typeface="Century Gothic"/>
                        <a:cs typeface="Century Gothic"/>
                      </a:endParaRPr>
                    </a:p>
                  </a:txBody>
                  <a:tcPr marL="100584" marR="100584" marT="51816" marB="51816">
                    <a:solidFill>
                      <a:srgbClr val="66FF66">
                        <a:alpha val="61000"/>
                      </a:srgbClr>
                    </a:solidFill>
                  </a:tcPr>
                </a:tc>
              </a:tr>
              <a:tr h="363675">
                <a:tc>
                  <a:txBody>
                    <a:bodyPr/>
                    <a:lstStyle/>
                    <a:p>
                      <a:r>
                        <a:rPr lang="en-US" sz="1600" b="1" dirty="0" smtClean="0">
                          <a:solidFill>
                            <a:srgbClr val="000000"/>
                          </a:solidFill>
                          <a:latin typeface="Century Gothic"/>
                          <a:cs typeface="Century Gothic"/>
                        </a:rPr>
                        <a:t>AUG</a:t>
                      </a:r>
                    </a:p>
                  </a:txBody>
                  <a:tcPr marL="100584" marR="100584" marT="51816" marB="51816">
                    <a:solidFill>
                      <a:srgbClr val="66FF66">
                        <a:alpha val="61000"/>
                      </a:srgbClr>
                    </a:solidFill>
                  </a:tcPr>
                </a:tc>
                <a:tc>
                  <a:txBody>
                    <a:bodyPr/>
                    <a:lstStyle/>
                    <a:p>
                      <a:r>
                        <a:rPr lang="en-US" sz="1600" b="1" dirty="0" smtClean="0">
                          <a:solidFill>
                            <a:srgbClr val="000000"/>
                          </a:solidFill>
                          <a:latin typeface="Century Gothic"/>
                          <a:cs typeface="Century Gothic"/>
                        </a:rPr>
                        <a:t>Transport,</a:t>
                      </a:r>
                      <a:r>
                        <a:rPr lang="en-US" sz="1600" b="1" baseline="0" dirty="0" smtClean="0">
                          <a:solidFill>
                            <a:srgbClr val="000000"/>
                          </a:solidFill>
                          <a:latin typeface="Century Gothic"/>
                          <a:cs typeface="Century Gothic"/>
                        </a:rPr>
                        <a:t> divertor, tungsten wall</a:t>
                      </a:r>
                      <a:endParaRPr lang="en-US" sz="1600" b="1" dirty="0">
                        <a:solidFill>
                          <a:srgbClr val="000000"/>
                        </a:solidFill>
                        <a:latin typeface="Century Gothic"/>
                        <a:cs typeface="Century Gothic"/>
                      </a:endParaRPr>
                    </a:p>
                  </a:txBody>
                  <a:tcPr marL="100584" marR="100584" marT="51816" marB="51816">
                    <a:solidFill>
                      <a:srgbClr val="66FF66">
                        <a:alpha val="61000"/>
                      </a:srgbClr>
                    </a:solidFill>
                  </a:tcPr>
                </a:tc>
              </a:tr>
              <a:tr h="402756">
                <a:tc>
                  <a:txBody>
                    <a:bodyPr/>
                    <a:lstStyle/>
                    <a:p>
                      <a:r>
                        <a:rPr lang="en-US" sz="1600" b="1" dirty="0" smtClean="0">
                          <a:solidFill>
                            <a:srgbClr val="000000"/>
                          </a:solidFill>
                          <a:latin typeface="Century Gothic"/>
                          <a:cs typeface="Century Gothic"/>
                        </a:rPr>
                        <a:t>TCV</a:t>
                      </a:r>
                      <a:endParaRPr lang="en-US" sz="1600" b="1" dirty="0">
                        <a:solidFill>
                          <a:srgbClr val="000000"/>
                        </a:solidFill>
                        <a:latin typeface="Century Gothic"/>
                        <a:cs typeface="Century Gothic"/>
                      </a:endParaRPr>
                    </a:p>
                  </a:txBody>
                  <a:tcPr marL="100584" marR="100584" marT="51816" marB="51816">
                    <a:solidFill>
                      <a:srgbClr val="66FF66">
                        <a:alpha val="61000"/>
                      </a:srgbClr>
                    </a:solidFill>
                  </a:tcPr>
                </a:tc>
                <a:tc>
                  <a:txBody>
                    <a:bodyPr/>
                    <a:lstStyle/>
                    <a:p>
                      <a:r>
                        <a:rPr lang="en-US" sz="1600" b="1" dirty="0" smtClean="0">
                          <a:solidFill>
                            <a:srgbClr val="000000"/>
                          </a:solidFill>
                          <a:latin typeface="Century Gothic"/>
                          <a:cs typeface="Century Gothic"/>
                        </a:rPr>
                        <a:t>Shapin</a:t>
                      </a:r>
                      <a:r>
                        <a:rPr lang="en-US" sz="1600" b="1" baseline="0" dirty="0" smtClean="0">
                          <a:solidFill>
                            <a:srgbClr val="000000"/>
                          </a:solidFill>
                          <a:latin typeface="Century Gothic"/>
                          <a:cs typeface="Century Gothic"/>
                        </a:rPr>
                        <a:t>g effects on core and </a:t>
                      </a:r>
                      <a:r>
                        <a:rPr lang="en-US" sz="1600" b="1" baseline="0" dirty="0" err="1" smtClean="0">
                          <a:solidFill>
                            <a:srgbClr val="000000"/>
                          </a:solidFill>
                          <a:latin typeface="Century Gothic"/>
                          <a:cs typeface="Century Gothic"/>
                        </a:rPr>
                        <a:t>divertor</a:t>
                      </a:r>
                      <a:endParaRPr lang="en-US" sz="1600" b="1" dirty="0">
                        <a:solidFill>
                          <a:srgbClr val="000000"/>
                        </a:solidFill>
                        <a:latin typeface="Century Gothic"/>
                        <a:cs typeface="Century Gothic"/>
                      </a:endParaRPr>
                    </a:p>
                  </a:txBody>
                  <a:tcPr marL="100584" marR="100584" marT="51816" marB="51816">
                    <a:solidFill>
                      <a:srgbClr val="66FF66">
                        <a:alpha val="61000"/>
                      </a:srgbClr>
                    </a:solidFill>
                  </a:tcPr>
                </a:tc>
              </a:tr>
              <a:tr h="363675">
                <a:tc>
                  <a:txBody>
                    <a:bodyPr/>
                    <a:lstStyle/>
                    <a:p>
                      <a:r>
                        <a:rPr lang="en-US" sz="1600" b="1" dirty="0" smtClean="0">
                          <a:solidFill>
                            <a:srgbClr val="000000"/>
                          </a:solidFill>
                          <a:latin typeface="Century Gothic"/>
                          <a:cs typeface="Century Gothic"/>
                        </a:rPr>
                        <a:t>MAST-U</a:t>
                      </a:r>
                      <a:endParaRPr lang="en-US" sz="1600" b="1" dirty="0">
                        <a:solidFill>
                          <a:srgbClr val="000000"/>
                        </a:solidFill>
                        <a:latin typeface="Century Gothic"/>
                        <a:cs typeface="Century Gothic"/>
                      </a:endParaRPr>
                    </a:p>
                  </a:txBody>
                  <a:tcPr marL="100584" marR="100584" marT="51816" marB="51816">
                    <a:solidFill>
                      <a:srgbClr val="66FF66">
                        <a:alpha val="61000"/>
                      </a:srgbClr>
                    </a:solidFill>
                  </a:tcPr>
                </a:tc>
                <a:tc>
                  <a:txBody>
                    <a:bodyPr/>
                    <a:lstStyle/>
                    <a:p>
                      <a:r>
                        <a:rPr lang="en-US" sz="1600" b="1" dirty="0" smtClean="0">
                          <a:solidFill>
                            <a:srgbClr val="000000"/>
                          </a:solidFill>
                          <a:latin typeface="Century Gothic"/>
                          <a:cs typeface="Century Gothic"/>
                        </a:rPr>
                        <a:t>Low</a:t>
                      </a:r>
                      <a:r>
                        <a:rPr lang="en-US" sz="1600" b="1" baseline="0" dirty="0" smtClean="0">
                          <a:solidFill>
                            <a:srgbClr val="000000"/>
                          </a:solidFill>
                          <a:latin typeface="Century Gothic"/>
                          <a:cs typeface="Century Gothic"/>
                        </a:rPr>
                        <a:t> R/a physics, a</a:t>
                      </a:r>
                      <a:r>
                        <a:rPr lang="en-US" sz="1600" b="1" dirty="0" smtClean="0">
                          <a:solidFill>
                            <a:srgbClr val="000000"/>
                          </a:solidFill>
                          <a:latin typeface="Century Gothic"/>
                          <a:cs typeface="Century Gothic"/>
                        </a:rPr>
                        <a:t>dvanced divertor</a:t>
                      </a:r>
                      <a:endParaRPr lang="en-US" sz="1600" b="1" dirty="0">
                        <a:solidFill>
                          <a:srgbClr val="000000"/>
                        </a:solidFill>
                        <a:latin typeface="Century Gothic"/>
                        <a:cs typeface="Century Gothic"/>
                      </a:endParaRPr>
                    </a:p>
                  </a:txBody>
                  <a:tcPr marL="100584" marR="100584" marT="51816" marB="51816">
                    <a:solidFill>
                      <a:srgbClr val="66FF66">
                        <a:alpha val="61000"/>
                      </a:srgbClr>
                    </a:solidFill>
                  </a:tcPr>
                </a:tc>
              </a:tr>
              <a:tr h="363675">
                <a:tc>
                  <a:txBody>
                    <a:bodyPr/>
                    <a:lstStyle/>
                    <a:p>
                      <a:r>
                        <a:rPr lang="en-US" sz="1600" b="1" dirty="0" smtClean="0">
                          <a:solidFill>
                            <a:srgbClr val="000000"/>
                          </a:solidFill>
                          <a:latin typeface="Century Gothic"/>
                          <a:cs typeface="Century Gothic"/>
                        </a:rPr>
                        <a:t>WEST</a:t>
                      </a:r>
                      <a:endParaRPr lang="en-US" sz="1600" b="1" dirty="0">
                        <a:solidFill>
                          <a:srgbClr val="000000"/>
                        </a:solidFill>
                        <a:latin typeface="Century Gothic"/>
                        <a:cs typeface="Century Gothic"/>
                      </a:endParaRPr>
                    </a:p>
                  </a:txBody>
                  <a:tcPr marL="100584" marR="100584" marT="51816" marB="51816">
                    <a:solidFill>
                      <a:srgbClr val="66FF66">
                        <a:alpha val="61000"/>
                      </a:srgbClr>
                    </a:solidFill>
                  </a:tcPr>
                </a:tc>
                <a:tc>
                  <a:txBody>
                    <a:bodyPr/>
                    <a:lstStyle/>
                    <a:p>
                      <a:r>
                        <a:rPr lang="en-US" sz="1600" b="1" dirty="0" smtClean="0">
                          <a:solidFill>
                            <a:srgbClr val="000000"/>
                          </a:solidFill>
                          <a:latin typeface="Century Gothic"/>
                          <a:cs typeface="Century Gothic"/>
                        </a:rPr>
                        <a:t>Long-pulse tungsten</a:t>
                      </a:r>
                      <a:r>
                        <a:rPr lang="en-US" sz="1600" b="1" baseline="0" dirty="0" smtClean="0">
                          <a:solidFill>
                            <a:srgbClr val="000000"/>
                          </a:solidFill>
                          <a:latin typeface="Century Gothic"/>
                          <a:cs typeface="Century Gothic"/>
                        </a:rPr>
                        <a:t> </a:t>
                      </a:r>
                      <a:r>
                        <a:rPr lang="en-US" sz="1600" b="1" dirty="0" smtClean="0">
                          <a:solidFill>
                            <a:srgbClr val="000000"/>
                          </a:solidFill>
                          <a:latin typeface="Century Gothic"/>
                          <a:cs typeface="Century Gothic"/>
                        </a:rPr>
                        <a:t>divertor</a:t>
                      </a:r>
                      <a:endParaRPr lang="en-US" sz="1600" b="1" dirty="0">
                        <a:solidFill>
                          <a:srgbClr val="000000"/>
                        </a:solidFill>
                        <a:latin typeface="Century Gothic"/>
                        <a:cs typeface="Century Gothic"/>
                      </a:endParaRPr>
                    </a:p>
                  </a:txBody>
                  <a:tcPr marL="100584" marR="100584" marT="51816" marB="51816">
                    <a:solidFill>
                      <a:srgbClr val="66FF66">
                        <a:alpha val="61000"/>
                      </a:srgbClr>
                    </a:solidFill>
                  </a:tcPr>
                </a:tc>
              </a:tr>
              <a:tr h="591312">
                <a:tc>
                  <a:txBody>
                    <a:bodyPr/>
                    <a:lstStyle/>
                    <a:p>
                      <a:r>
                        <a:rPr lang="en-US" sz="1600" b="1" dirty="0" smtClean="0">
                          <a:solidFill>
                            <a:srgbClr val="000000"/>
                          </a:solidFill>
                          <a:latin typeface="Century Gothic"/>
                          <a:cs typeface="Century Gothic"/>
                        </a:rPr>
                        <a:t>EAST</a:t>
                      </a:r>
                      <a:endParaRPr lang="en-US" sz="1600" b="1" dirty="0">
                        <a:solidFill>
                          <a:srgbClr val="000000"/>
                        </a:solidFill>
                        <a:latin typeface="Century Gothic"/>
                        <a:cs typeface="Century Gothic"/>
                      </a:endParaRPr>
                    </a:p>
                  </a:txBody>
                  <a:tcPr marL="100584" marR="100584" marT="51816" marB="51816">
                    <a:solidFill>
                      <a:srgbClr val="FF66FF">
                        <a:alpha val="7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latin typeface="Century Gothic"/>
                          <a:cs typeface="Century Gothic"/>
                        </a:rPr>
                        <a:t>Long-pulse</a:t>
                      </a:r>
                      <a:r>
                        <a:rPr lang="en-US" sz="1600" b="1" baseline="0" dirty="0" smtClean="0">
                          <a:solidFill>
                            <a:srgbClr val="000000"/>
                          </a:solidFill>
                          <a:latin typeface="Century Gothic"/>
                          <a:cs typeface="Century Gothic"/>
                        </a:rPr>
                        <a:t> scenarios, core/edge compatibility, metal walls</a:t>
                      </a:r>
                      <a:endParaRPr lang="en-US" sz="1600" b="1" dirty="0" smtClean="0">
                        <a:solidFill>
                          <a:srgbClr val="000000"/>
                        </a:solidFill>
                        <a:latin typeface="Century Gothic"/>
                        <a:cs typeface="Century Gothic"/>
                      </a:endParaRPr>
                    </a:p>
                  </a:txBody>
                  <a:tcPr marL="100584" marR="100584" marT="51816" marB="51816">
                    <a:solidFill>
                      <a:srgbClr val="FF66FF">
                        <a:alpha val="75000"/>
                      </a:srgbClr>
                    </a:solidFill>
                  </a:tcPr>
                </a:tc>
              </a:tr>
              <a:tr h="591312">
                <a:tc>
                  <a:txBody>
                    <a:bodyPr/>
                    <a:lstStyle/>
                    <a:p>
                      <a:r>
                        <a:rPr lang="en-US" sz="1600" b="1" dirty="0" smtClean="0">
                          <a:solidFill>
                            <a:srgbClr val="000000"/>
                          </a:solidFill>
                          <a:latin typeface="Century Gothic"/>
                          <a:cs typeface="Century Gothic"/>
                        </a:rPr>
                        <a:t>KSTAR</a:t>
                      </a:r>
                      <a:endParaRPr lang="en-US" sz="1600" b="1" dirty="0">
                        <a:solidFill>
                          <a:srgbClr val="000000"/>
                        </a:solidFill>
                        <a:latin typeface="Century Gothic"/>
                        <a:cs typeface="Century Gothic"/>
                      </a:endParaRPr>
                    </a:p>
                  </a:txBody>
                  <a:tcPr marL="100584" marR="100584" marT="51816" marB="51816">
                    <a:solidFill>
                      <a:srgbClr val="FF66FF">
                        <a:alpha val="75000"/>
                      </a:srgbClr>
                    </a:solidFill>
                  </a:tcPr>
                </a:tc>
                <a:tc>
                  <a:txBody>
                    <a:bodyPr/>
                    <a:lstStyle/>
                    <a:p>
                      <a:r>
                        <a:rPr lang="en-US" sz="1600" b="1" dirty="0" smtClean="0">
                          <a:solidFill>
                            <a:srgbClr val="000000"/>
                          </a:solidFill>
                          <a:latin typeface="Century Gothic"/>
                          <a:cs typeface="Century Gothic"/>
                        </a:rPr>
                        <a:t>Long-pulse</a:t>
                      </a:r>
                      <a:r>
                        <a:rPr lang="en-US" sz="1600" b="1" baseline="0" dirty="0" smtClean="0">
                          <a:solidFill>
                            <a:srgbClr val="000000"/>
                          </a:solidFill>
                          <a:latin typeface="Century Gothic"/>
                          <a:cs typeface="Century Gothic"/>
                        </a:rPr>
                        <a:t> physics, 3D fields, H&amp;CD technology</a:t>
                      </a:r>
                      <a:endParaRPr lang="en-US" sz="1600" b="1" dirty="0">
                        <a:solidFill>
                          <a:srgbClr val="000000"/>
                        </a:solidFill>
                        <a:latin typeface="Century Gothic"/>
                        <a:cs typeface="Century Gothic"/>
                      </a:endParaRPr>
                    </a:p>
                  </a:txBody>
                  <a:tcPr marL="100584" marR="100584" marT="51816" marB="51816">
                    <a:solidFill>
                      <a:srgbClr val="FF66FF">
                        <a:alpha val="75000"/>
                      </a:srgbClr>
                    </a:solidFill>
                  </a:tcPr>
                </a:tc>
              </a:tr>
              <a:tr h="647807">
                <a:tc>
                  <a:txBody>
                    <a:bodyPr/>
                    <a:lstStyle/>
                    <a:p>
                      <a:r>
                        <a:rPr lang="en-US" sz="1600" b="1" dirty="0" smtClean="0">
                          <a:solidFill>
                            <a:srgbClr val="000000"/>
                          </a:solidFill>
                          <a:latin typeface="Century Gothic"/>
                          <a:cs typeface="Century Gothic"/>
                        </a:rPr>
                        <a:t>JT-60SA*</a:t>
                      </a:r>
                    </a:p>
                  </a:txBody>
                  <a:tcPr marL="100584" marR="100584" marT="51816" marB="51816">
                    <a:solidFill>
                      <a:srgbClr val="FF66FF">
                        <a:alpha val="75000"/>
                      </a:srgbClr>
                    </a:solidFill>
                  </a:tcPr>
                </a:tc>
                <a:tc>
                  <a:txBody>
                    <a:bodyPr/>
                    <a:lstStyle/>
                    <a:p>
                      <a:r>
                        <a:rPr lang="en-US" sz="1600" b="1" dirty="0" smtClean="0">
                          <a:solidFill>
                            <a:srgbClr val="000000"/>
                          </a:solidFill>
                          <a:latin typeface="Century Gothic"/>
                          <a:cs typeface="Century Gothic"/>
                        </a:rPr>
                        <a:t>H&amp;CD </a:t>
                      </a:r>
                      <a:r>
                        <a:rPr lang="en-US" sz="1600" b="1" baseline="0" dirty="0" smtClean="0">
                          <a:solidFill>
                            <a:srgbClr val="000000"/>
                          </a:solidFill>
                          <a:latin typeface="Century Gothic"/>
                          <a:cs typeface="Century Gothic"/>
                        </a:rPr>
                        <a:t>technologies, advanced scenario demonstration</a:t>
                      </a:r>
                      <a:endParaRPr lang="en-US" sz="1600" b="1" dirty="0">
                        <a:solidFill>
                          <a:srgbClr val="000000"/>
                        </a:solidFill>
                        <a:latin typeface="Century Gothic"/>
                        <a:cs typeface="Century Gothic"/>
                      </a:endParaRPr>
                    </a:p>
                  </a:txBody>
                  <a:tcPr marL="100584" marR="100584" marT="51816" marB="51816">
                    <a:solidFill>
                      <a:srgbClr val="FF66FF">
                        <a:alpha val="75000"/>
                      </a:srgbClr>
                    </a:solidFill>
                  </a:tcPr>
                </a:tc>
              </a:tr>
              <a:tr h="643426">
                <a:tc>
                  <a:txBody>
                    <a:bodyPr/>
                    <a:lstStyle/>
                    <a:p>
                      <a:r>
                        <a:rPr lang="en-US" sz="1600" b="1" dirty="0" smtClean="0">
                          <a:solidFill>
                            <a:srgbClr val="000000"/>
                          </a:solidFill>
                          <a:latin typeface="Century Gothic"/>
                          <a:cs typeface="Century Gothic"/>
                        </a:rPr>
                        <a:t>ITER*</a:t>
                      </a:r>
                      <a:endParaRPr lang="en-US" sz="1600" b="1" dirty="0">
                        <a:solidFill>
                          <a:srgbClr val="000000"/>
                        </a:solidFill>
                        <a:latin typeface="Century Gothic"/>
                        <a:cs typeface="Century Gothic"/>
                      </a:endParaRPr>
                    </a:p>
                  </a:txBody>
                  <a:tcPr marL="100584" marR="100584" marT="51816" marB="51816">
                    <a:solidFill>
                      <a:schemeClr val="accent1">
                        <a:lumMod val="20000"/>
                        <a:lumOff val="80000"/>
                      </a:schemeClr>
                    </a:solidFill>
                  </a:tcPr>
                </a:tc>
                <a:tc>
                  <a:txBody>
                    <a:bodyPr/>
                    <a:lstStyle/>
                    <a:p>
                      <a:r>
                        <a:rPr lang="en-US" sz="1600" b="1" dirty="0" smtClean="0">
                          <a:solidFill>
                            <a:srgbClr val="000000"/>
                          </a:solidFill>
                          <a:latin typeface="Century Gothic"/>
                          <a:cs typeface="Century Gothic"/>
                        </a:rPr>
                        <a:t>Integrated</a:t>
                      </a:r>
                      <a:r>
                        <a:rPr lang="en-US" sz="1600" b="1" baseline="0" dirty="0" smtClean="0">
                          <a:solidFill>
                            <a:srgbClr val="000000"/>
                          </a:solidFill>
                          <a:latin typeface="Century Gothic"/>
                          <a:cs typeface="Century Gothic"/>
                        </a:rPr>
                        <a:t> burning plasma demonstration</a:t>
                      </a:r>
                      <a:endParaRPr lang="en-US" sz="1600" b="1" dirty="0">
                        <a:solidFill>
                          <a:srgbClr val="000000"/>
                        </a:solidFill>
                        <a:latin typeface="Century Gothic"/>
                        <a:cs typeface="Century Gothic"/>
                      </a:endParaRPr>
                    </a:p>
                  </a:txBody>
                  <a:tcPr marL="100584" marR="100584" marT="51816" marB="51816">
                    <a:solidFill>
                      <a:schemeClr val="accent1">
                        <a:lumMod val="20000"/>
                        <a:lumOff val="80000"/>
                      </a:schemeClr>
                    </a:solidFill>
                  </a:tcPr>
                </a:tc>
              </a:tr>
            </a:tbl>
          </a:graphicData>
        </a:graphic>
      </p:graphicFrame>
      <p:sp>
        <p:nvSpPr>
          <p:cNvPr id="5" name="TextBox 4"/>
          <p:cNvSpPr txBox="1"/>
          <p:nvPr/>
        </p:nvSpPr>
        <p:spPr>
          <a:xfrm>
            <a:off x="4464944" y="6943538"/>
            <a:ext cx="2155011" cy="349050"/>
          </a:xfrm>
          <a:prstGeom prst="rect">
            <a:avLst/>
          </a:prstGeom>
          <a:noFill/>
        </p:spPr>
        <p:txBody>
          <a:bodyPr wrap="none" lIns="101823" tIns="50911" rIns="101823" bIns="50911" rtlCol="0">
            <a:spAutoFit/>
          </a:bodyPr>
          <a:lstStyle/>
          <a:p>
            <a:r>
              <a:rPr lang="en-US" sz="1600" dirty="0">
                <a:latin typeface="+mj-lt"/>
              </a:rPr>
              <a:t>*under construction</a:t>
            </a:r>
          </a:p>
        </p:txBody>
      </p:sp>
      <p:sp>
        <p:nvSpPr>
          <p:cNvPr id="7" name="Rounded Rectangle 6"/>
          <p:cNvSpPr/>
          <p:nvPr/>
        </p:nvSpPr>
        <p:spPr>
          <a:xfrm>
            <a:off x="117442" y="5234809"/>
            <a:ext cx="4359840" cy="919401"/>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marL="0" lvl="1" algn="ctr"/>
            <a:r>
              <a:rPr lang="en-US" sz="1800" dirty="0">
                <a:solidFill>
                  <a:srgbClr val="FFFF00"/>
                </a:solidFill>
                <a:cs typeface="Century Gothic" charset="0"/>
              </a:rPr>
              <a:t>Well positioned to advance burning plasma science in preparation for and in concert with ITER</a:t>
            </a:r>
            <a:endParaRPr lang="en-US" sz="1800" dirty="0">
              <a:solidFill>
                <a:srgbClr val="FFFF00"/>
              </a:solidFill>
            </a:endParaRPr>
          </a:p>
        </p:txBody>
      </p:sp>
    </p:spTree>
    <p:extLst>
      <p:ext uri="{BB962C8B-B14F-4D97-AF65-F5344CB8AC3E}">
        <p14:creationId xmlns:p14="http://schemas.microsoft.com/office/powerpoint/2010/main" val="480272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Charge to Me</a:t>
            </a:r>
            <a:endParaRPr lang="en-US" dirty="0"/>
          </a:p>
        </p:txBody>
      </p:sp>
      <p:sp>
        <p:nvSpPr>
          <p:cNvPr id="3" name="Content Placeholder 2"/>
          <p:cNvSpPr>
            <a:spLocks noGrp="1"/>
          </p:cNvSpPr>
          <p:nvPr>
            <p:ph idx="1"/>
          </p:nvPr>
        </p:nvSpPr>
        <p:spPr>
          <a:xfrm>
            <a:off x="202775" y="1023582"/>
            <a:ext cx="9743575" cy="6073364"/>
          </a:xfrm>
        </p:spPr>
        <p:txBody>
          <a:bodyPr/>
          <a:lstStyle/>
          <a:p>
            <a:pPr marL="0" indent="0">
              <a:spcBef>
                <a:spcPts val="1680"/>
              </a:spcBef>
              <a:buNone/>
            </a:pPr>
            <a:r>
              <a:rPr lang="en-US" dirty="0"/>
              <a:t>We would especially appreciate learning your views on: </a:t>
            </a:r>
            <a:endParaRPr lang="en-US" b="0" dirty="0"/>
          </a:p>
          <a:p>
            <a:pPr>
              <a:spcBef>
                <a:spcPts val="1680"/>
              </a:spcBef>
              <a:buFont typeface="+mj-lt"/>
              <a:buAutoNum type="arabicParenR"/>
            </a:pPr>
            <a:r>
              <a:rPr lang="en-US" dirty="0"/>
              <a:t>The </a:t>
            </a:r>
            <a:r>
              <a:rPr lang="en-US" u="sng" dirty="0"/>
              <a:t>importance of U.S. burning plasma research </a:t>
            </a:r>
            <a:r>
              <a:rPr lang="en-US" dirty="0"/>
              <a:t>to the development of fusion energy,  </a:t>
            </a:r>
          </a:p>
          <a:p>
            <a:pPr>
              <a:spcBef>
                <a:spcPts val="1680"/>
              </a:spcBef>
              <a:buFont typeface="+mj-lt"/>
              <a:buAutoNum type="arabicParenR"/>
            </a:pPr>
            <a:r>
              <a:rPr lang="en-US" dirty="0"/>
              <a:t>The </a:t>
            </a:r>
            <a:r>
              <a:rPr lang="en-US" u="sng" dirty="0"/>
              <a:t>scientific and technical developments </a:t>
            </a:r>
            <a:r>
              <a:rPr lang="en-US" dirty="0"/>
              <a:t>since the 2004 report of the NAS Burning Plasma Assessment Committee</a:t>
            </a:r>
          </a:p>
          <a:p>
            <a:pPr>
              <a:spcBef>
                <a:spcPts val="1680"/>
              </a:spcBef>
              <a:buFont typeface="+mj-lt"/>
              <a:buAutoNum type="arabicParenR"/>
            </a:pPr>
            <a:r>
              <a:rPr lang="en-US" dirty="0"/>
              <a:t>The </a:t>
            </a:r>
            <a:r>
              <a:rPr lang="en-US" u="sng" dirty="0"/>
              <a:t>current status of U.S. research </a:t>
            </a:r>
            <a:r>
              <a:rPr lang="en-US" dirty="0"/>
              <a:t>that supports burning plasma science including U.S. scientific support for ITER</a:t>
            </a:r>
          </a:p>
          <a:p>
            <a:pPr>
              <a:spcBef>
                <a:spcPts val="1680"/>
              </a:spcBef>
              <a:buFont typeface="+mj-lt"/>
              <a:buAutoNum type="arabicParenR"/>
            </a:pPr>
            <a:r>
              <a:rPr lang="en-US" dirty="0"/>
              <a:t>Any </a:t>
            </a:r>
            <a:r>
              <a:rPr lang="en-US" u="sng" dirty="0"/>
              <a:t>strategic elements </a:t>
            </a:r>
            <a:r>
              <a:rPr lang="en-US" dirty="0"/>
              <a:t>that might strengthen or accelerate U.S. burning plasma research given that economical fusion energy within the next several decades is a U.S. strategic interest. </a:t>
            </a:r>
          </a:p>
        </p:txBody>
      </p:sp>
    </p:spTree>
    <p:extLst>
      <p:ext uri="{BB962C8B-B14F-4D97-AF65-F5344CB8AC3E}">
        <p14:creationId xmlns:p14="http://schemas.microsoft.com/office/powerpoint/2010/main" val="722283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17" y="0"/>
            <a:ext cx="9829800" cy="1036320"/>
          </a:xfrm>
        </p:spPr>
        <p:txBody>
          <a:bodyPr/>
          <a:lstStyle/>
          <a:p>
            <a:r>
              <a:rPr lang="en-US" sz="2600" dirty="0" smtClean="0"/>
              <a:t>U.S. Facilities: Excellent, Cost-</a:t>
            </a:r>
            <a:r>
              <a:rPr lang="en-US" sz="2600" dirty="0" err="1" smtClean="0"/>
              <a:t>Effecve</a:t>
            </a:r>
            <a:r>
              <a:rPr lang="en-US" sz="2600" dirty="0" smtClean="0"/>
              <a:t> Research Tools </a:t>
            </a:r>
            <a:br>
              <a:rPr lang="en-US" sz="2600" dirty="0" smtClean="0"/>
            </a:br>
            <a:r>
              <a:rPr lang="en-US" sz="2600" dirty="0" smtClean="0"/>
              <a:t>to Provide World-Leading Fusion Science </a:t>
            </a:r>
            <a:endParaRPr lang="en-US" sz="2600" dirty="0"/>
          </a:p>
        </p:txBody>
      </p:sp>
      <p:sp>
        <p:nvSpPr>
          <p:cNvPr id="9" name="Content Placeholder 8"/>
          <p:cNvSpPr>
            <a:spLocks noGrp="1"/>
          </p:cNvSpPr>
          <p:nvPr>
            <p:ph idx="1"/>
          </p:nvPr>
        </p:nvSpPr>
        <p:spPr>
          <a:xfrm>
            <a:off x="263703" y="3384623"/>
            <a:ext cx="9794697" cy="3777894"/>
          </a:xfrm>
        </p:spPr>
        <p:txBody>
          <a:bodyPr/>
          <a:lstStyle/>
          <a:p>
            <a:r>
              <a:rPr lang="en-US" dirty="0"/>
              <a:t>DIII-D and NSTX-U provide world-leading and complementary capabilities to resolve scientific Issues for fusion energy </a:t>
            </a:r>
          </a:p>
          <a:p>
            <a:pPr lvl="1"/>
            <a:r>
              <a:rPr lang="en-US" dirty="0" smtClean="0"/>
              <a:t>Mature facilities with established infrastructure and experienced staff</a:t>
            </a:r>
          </a:p>
          <a:p>
            <a:pPr lvl="1"/>
            <a:r>
              <a:rPr lang="en-US" dirty="0" smtClean="0"/>
              <a:t>Highly flexible, 2D shaping, controlled 3D magnetic perturbations, </a:t>
            </a:r>
          </a:p>
          <a:p>
            <a:pPr lvl="1"/>
            <a:r>
              <a:rPr lang="en-US" dirty="0" smtClean="0"/>
              <a:t>Well diagnosed: in-depth scientific investigations and model validation</a:t>
            </a:r>
          </a:p>
          <a:p>
            <a:pPr lvl="1"/>
            <a:r>
              <a:rPr lang="en-US" dirty="0" err="1" smtClean="0"/>
              <a:t>Divertor</a:t>
            </a:r>
            <a:r>
              <a:rPr lang="en-US" dirty="0" smtClean="0"/>
              <a:t> structures top and bottom, easily modified</a:t>
            </a:r>
          </a:p>
          <a:p>
            <a:pPr lvl="1"/>
            <a:r>
              <a:rPr lang="en-US" dirty="0"/>
              <a:t>N</a:t>
            </a:r>
            <a:r>
              <a:rPr lang="en-US" dirty="0" smtClean="0"/>
              <a:t>ational and international research teams</a:t>
            </a:r>
          </a:p>
          <a:p>
            <a:pPr lvl="1"/>
            <a:r>
              <a:rPr lang="en-US" dirty="0" smtClean="0"/>
              <a:t>Low </a:t>
            </a:r>
            <a:r>
              <a:rPr lang="en-US" dirty="0" err="1" smtClean="0"/>
              <a:t>vs</a:t>
            </a:r>
            <a:r>
              <a:rPr lang="en-US" dirty="0" smtClean="0"/>
              <a:t> high torque and </a:t>
            </a:r>
            <a:r>
              <a:rPr lang="en-US" dirty="0" err="1" smtClean="0">
                <a:latin typeface="Lucida Grande"/>
                <a:ea typeface="Lucida Grande"/>
                <a:cs typeface="Lucida Grande"/>
              </a:rPr>
              <a:t>ρ</a:t>
            </a:r>
            <a:r>
              <a:rPr lang="en-US" baseline="-25000" dirty="0" err="1" smtClean="0"/>
              <a:t>e</a:t>
            </a:r>
            <a:r>
              <a:rPr lang="en-US" dirty="0"/>
              <a:t> </a:t>
            </a:r>
            <a:r>
              <a:rPr lang="en-US" dirty="0" smtClean="0"/>
              <a:t> </a:t>
            </a:r>
          </a:p>
          <a:p>
            <a:pPr lvl="1"/>
            <a:r>
              <a:rPr lang="en-US" dirty="0" smtClean="0"/>
              <a:t>Complementary current drive (ECCD, Helicon </a:t>
            </a:r>
            <a:r>
              <a:rPr lang="en-US" dirty="0" err="1" smtClean="0"/>
              <a:t>vs</a:t>
            </a:r>
            <a:r>
              <a:rPr lang="en-US" dirty="0" smtClean="0"/>
              <a:t> HHFW, </a:t>
            </a:r>
            <a:r>
              <a:rPr lang="en-US" dirty="0" err="1" smtClean="0"/>
              <a:t>helicity</a:t>
            </a:r>
            <a:r>
              <a:rPr lang="en-US" dirty="0" smtClean="0"/>
              <a:t> injection)</a:t>
            </a:r>
          </a:p>
          <a:p>
            <a:pPr lvl="1"/>
            <a:r>
              <a:rPr lang="en-US" dirty="0" smtClean="0"/>
              <a:t>Complementary boundary approach (</a:t>
            </a:r>
            <a:r>
              <a:rPr lang="en-US" dirty="0" err="1" smtClean="0"/>
              <a:t>cryopump</a:t>
            </a:r>
            <a:r>
              <a:rPr lang="en-US" dirty="0" smtClean="0"/>
              <a:t> </a:t>
            </a:r>
            <a:r>
              <a:rPr lang="en-US" dirty="0" err="1" smtClean="0"/>
              <a:t>vs</a:t>
            </a:r>
            <a:r>
              <a:rPr lang="en-US" dirty="0" smtClean="0"/>
              <a:t> lithium, solid </a:t>
            </a:r>
            <a:r>
              <a:rPr lang="en-US" dirty="0" err="1" smtClean="0"/>
              <a:t>vs</a:t>
            </a:r>
            <a:r>
              <a:rPr lang="en-US" dirty="0" smtClean="0"/>
              <a:t> liquid)</a:t>
            </a:r>
          </a:p>
        </p:txBody>
      </p:sp>
      <p:sp>
        <p:nvSpPr>
          <p:cNvPr id="7" name="TextBox 6"/>
          <p:cNvSpPr txBox="1"/>
          <p:nvPr/>
        </p:nvSpPr>
        <p:spPr>
          <a:xfrm>
            <a:off x="754380" y="2036208"/>
            <a:ext cx="1268861" cy="488325"/>
          </a:xfrm>
          <a:prstGeom prst="rect">
            <a:avLst/>
          </a:prstGeom>
          <a:noFill/>
        </p:spPr>
        <p:txBody>
          <a:bodyPr wrap="square" lIns="101811" tIns="50906" rIns="101811" bIns="50906" rtlCol="0">
            <a:spAutoFit/>
          </a:bodyPr>
          <a:lstStyle/>
          <a:p>
            <a:r>
              <a:rPr lang="en-US" sz="2500" dirty="0"/>
              <a:t>DIII-D</a:t>
            </a:r>
          </a:p>
        </p:txBody>
      </p:sp>
      <p:sp>
        <p:nvSpPr>
          <p:cNvPr id="12" name="TextBox 11"/>
          <p:cNvSpPr txBox="1"/>
          <p:nvPr/>
        </p:nvSpPr>
        <p:spPr>
          <a:xfrm>
            <a:off x="7894898" y="2042691"/>
            <a:ext cx="1630717" cy="488325"/>
          </a:xfrm>
          <a:prstGeom prst="rect">
            <a:avLst/>
          </a:prstGeom>
          <a:noFill/>
        </p:spPr>
        <p:txBody>
          <a:bodyPr wrap="square" lIns="101811" tIns="50906" rIns="101811" bIns="50906" rtlCol="0">
            <a:spAutoFit/>
          </a:bodyPr>
          <a:lstStyle/>
          <a:p>
            <a:r>
              <a:rPr lang="en-US" sz="2500"/>
              <a:t>NSTX-U</a:t>
            </a:r>
            <a:endParaRPr lang="en-US" sz="2500" dirty="0"/>
          </a:p>
        </p:txBody>
      </p:sp>
      <p:pic>
        <p:nvPicPr>
          <p:cNvPr id="14" name="Picture 6" descr="1.tif"/>
          <p:cNvPicPr>
            <a:picLocks noChangeAspect="1"/>
          </p:cNvPicPr>
          <p:nvPr/>
        </p:nvPicPr>
        <p:blipFill>
          <a:blip r:embed="rId3" cstate="print">
            <a:extLst>
              <a:ext uri="{BEBA8EAE-BF5A-486C-A8C5-ECC9F3942E4B}">
                <a14:imgProps xmlns:a14="http://schemas.microsoft.com/office/drawing/2010/main">
                  <a14:imgLayer r:embed="rId4">
                    <a14:imgEffect>
                      <a14:backgroundRemoval t="4028" b="96445" l="0" r="100000">
                        <a14:foregroundMark x1="4519" y1="53555" x2="4519" y2="53555"/>
                        <a14:foregroundMark x1="96660" y1="54976" x2="96660" y2="54976"/>
                        <a14:foregroundMark x1="42043" y1="4976" x2="42043" y2="4976"/>
                        <a14:foregroundMark x1="93517" y1="62559" x2="93517" y2="62559"/>
                      </a14:backgroundRemoval>
                    </a14:imgEffect>
                  </a14:imgLayer>
                </a14:imgProps>
              </a:ext>
              <a:ext uri="{28A0092B-C50C-407E-A947-70E740481C1C}">
                <a14:useLocalDpi xmlns:a14="http://schemas.microsoft.com/office/drawing/2010/main"/>
              </a:ext>
            </a:extLst>
          </a:blip>
          <a:srcRect/>
          <a:stretch>
            <a:fillRect/>
          </a:stretch>
        </p:blipFill>
        <p:spPr bwMode="auto">
          <a:xfrm>
            <a:off x="1932516" y="1138107"/>
            <a:ext cx="2463749" cy="2236798"/>
          </a:xfrm>
          <a:prstGeom prst="rect">
            <a:avLst/>
          </a:prstGeom>
          <a:noFill/>
          <a:ln w="9525">
            <a:noFill/>
            <a:miter lim="800000"/>
            <a:headEnd/>
            <a:tailEnd/>
          </a:ln>
        </p:spPr>
      </p:pic>
      <p:pic>
        <p:nvPicPr>
          <p:cNvPr id="8" name="Picture 57"/>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574817" y="1119966"/>
            <a:ext cx="2460421" cy="21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617219" y="6795391"/>
            <a:ext cx="8967796" cy="385922"/>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marL="0" lvl="1" algn="ctr"/>
            <a:r>
              <a:rPr lang="en-US" sz="2200" dirty="0">
                <a:solidFill>
                  <a:srgbClr val="FFFF00"/>
                </a:solidFill>
                <a:cs typeface="Century Gothic" charset="0"/>
              </a:rPr>
              <a:t>Train the next generation of scientists and engineers</a:t>
            </a:r>
            <a:endParaRPr lang="en-US" sz="2200" dirty="0">
              <a:solidFill>
                <a:srgbClr val="FFFF00"/>
              </a:solidFill>
            </a:endParaRPr>
          </a:p>
        </p:txBody>
      </p:sp>
    </p:spTree>
    <p:extLst>
      <p:ext uri="{BB962C8B-B14F-4D97-AF65-F5344CB8AC3E}">
        <p14:creationId xmlns:p14="http://schemas.microsoft.com/office/powerpoint/2010/main" val="1302242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idx="4294967295"/>
          </p:nvPr>
        </p:nvSpPr>
        <p:spPr>
          <a:xfrm>
            <a:off x="300355" y="0"/>
            <a:ext cx="9758045" cy="1036320"/>
          </a:xfrm>
        </p:spPr>
        <p:txBody>
          <a:bodyPr/>
          <a:lstStyle/>
          <a:p>
            <a:pPr eaLnBrk="1" hangingPunct="1"/>
            <a:r>
              <a:rPr lang="en-US">
                <a:latin typeface="Century Gothic" charset="0"/>
              </a:rPr>
              <a:t>US Theory and SciDAC Burning-Plasma Research: Rapid World-Leading  Advances in  Predictive Capability	</a:t>
            </a:r>
            <a:endParaRPr lang="en-US" sz="2200" i="1">
              <a:latin typeface="Century Gothic" charset="0"/>
            </a:endParaRPr>
          </a:p>
        </p:txBody>
      </p:sp>
      <p:sp>
        <p:nvSpPr>
          <p:cNvPr id="7170" name="Content Placeholder 2"/>
          <p:cNvSpPr>
            <a:spLocks noGrp="1"/>
          </p:cNvSpPr>
          <p:nvPr>
            <p:ph idx="1"/>
          </p:nvPr>
        </p:nvSpPr>
        <p:spPr>
          <a:xfrm>
            <a:off x="130652" y="1035792"/>
            <a:ext cx="6455579" cy="6340655"/>
          </a:xfrm>
        </p:spPr>
        <p:txBody>
          <a:bodyPr/>
          <a:lstStyle/>
          <a:p>
            <a:pPr marL="369678" lvl="1" indent="-369678" defTabSz="986986" eaLnBrk="1" hangingPunct="1">
              <a:spcBef>
                <a:spcPts val="669"/>
              </a:spcBef>
              <a:spcAft>
                <a:spcPts val="334"/>
              </a:spcAft>
              <a:buSzPct val="135000"/>
              <a:buFontTx/>
              <a:buChar char="•"/>
              <a:defRPr/>
            </a:pPr>
            <a:r>
              <a:rPr lang="en-US" b="1" dirty="0" smtClean="0">
                <a:latin typeface="Century Gothic" charset="0"/>
              </a:rPr>
              <a:t>Develop and support world-class numerical tools</a:t>
            </a:r>
          </a:p>
          <a:p>
            <a:pPr marL="723365" lvl="1">
              <a:spcBef>
                <a:spcPts val="0"/>
              </a:spcBef>
              <a:defRPr/>
            </a:pPr>
            <a:r>
              <a:rPr lang="en-US" dirty="0" smtClean="0"/>
              <a:t>GYRO, GS2, GTC, GEM: </a:t>
            </a:r>
            <a:r>
              <a:rPr lang="en-US" dirty="0" err="1" smtClean="0"/>
              <a:t>electromag</a:t>
            </a:r>
            <a:r>
              <a:rPr lang="en-US" dirty="0" smtClean="0"/>
              <a:t>. </a:t>
            </a:r>
            <a:r>
              <a:rPr lang="en-US" dirty="0"/>
              <a:t>turbulence</a:t>
            </a:r>
          </a:p>
          <a:p>
            <a:pPr marL="723365" lvl="1">
              <a:spcBef>
                <a:spcPts val="350"/>
              </a:spcBef>
              <a:defRPr/>
            </a:pPr>
            <a:r>
              <a:rPr lang="en-US" dirty="0"/>
              <a:t>M3D-C1, </a:t>
            </a:r>
            <a:r>
              <a:rPr lang="en-US" dirty="0" smtClean="0"/>
              <a:t>NIMROD; nonlinear extended MHD </a:t>
            </a:r>
            <a:endParaRPr lang="en-US" dirty="0"/>
          </a:p>
          <a:p>
            <a:pPr marL="723365" lvl="1">
              <a:spcBef>
                <a:spcPts val="350"/>
              </a:spcBef>
              <a:defRPr/>
            </a:pPr>
            <a:r>
              <a:rPr lang="en-US" dirty="0" smtClean="0"/>
              <a:t>BOUT, ELITE, XGC1, COGENT, UEDGE</a:t>
            </a:r>
            <a:r>
              <a:rPr lang="en-US" sz="1700" dirty="0" smtClean="0"/>
              <a:t>: bound. &amp; PMI </a:t>
            </a:r>
            <a:endParaRPr lang="en-US" dirty="0" smtClean="0"/>
          </a:p>
          <a:p>
            <a:pPr marL="723365" lvl="1">
              <a:spcBef>
                <a:spcPts val="350"/>
              </a:spcBef>
              <a:defRPr/>
            </a:pPr>
            <a:r>
              <a:rPr lang="en-US" dirty="0" smtClean="0"/>
              <a:t>TGLF, NEO, EPED: core/pedestal prediction</a:t>
            </a:r>
          </a:p>
          <a:p>
            <a:pPr marL="723365" lvl="1">
              <a:spcBef>
                <a:spcPts val="350"/>
              </a:spcBef>
              <a:defRPr/>
            </a:pPr>
            <a:r>
              <a:rPr lang="en-US" dirty="0" smtClean="0"/>
              <a:t>OMFIT, TRANSP, ISP: integrated simulation</a:t>
            </a:r>
          </a:p>
          <a:p>
            <a:pPr marL="723365" lvl="1">
              <a:spcBef>
                <a:spcPts val="350"/>
              </a:spcBef>
              <a:defRPr/>
            </a:pPr>
            <a:r>
              <a:rPr lang="en-US" dirty="0" smtClean="0"/>
              <a:t>AORSA, </a:t>
            </a:r>
            <a:r>
              <a:rPr lang="en-US" dirty="0" err="1" smtClean="0"/>
              <a:t>NuBEAM</a:t>
            </a:r>
            <a:r>
              <a:rPr lang="en-US" dirty="0" smtClean="0"/>
              <a:t>, CQL3D:  RF sources </a:t>
            </a:r>
            <a:endParaRPr lang="en-US" dirty="0"/>
          </a:p>
          <a:p>
            <a:pPr marL="369678" lvl="1" indent="-369678" defTabSz="986986" eaLnBrk="1" hangingPunct="1">
              <a:spcBef>
                <a:spcPts val="800"/>
              </a:spcBef>
              <a:spcAft>
                <a:spcPts val="0"/>
              </a:spcAft>
              <a:buSzPct val="135000"/>
              <a:buFontTx/>
              <a:buChar char="•"/>
              <a:defRPr/>
            </a:pPr>
            <a:r>
              <a:rPr lang="en-US" b="1" dirty="0" smtClean="0">
                <a:latin typeface="Century Gothic" charset="0"/>
              </a:rPr>
              <a:t>Address important burning plasma issues</a:t>
            </a:r>
          </a:p>
          <a:p>
            <a:pPr marL="723365" lvl="1">
              <a:lnSpc>
                <a:spcPct val="90000"/>
              </a:lnSpc>
              <a:spcBef>
                <a:spcPts val="0"/>
              </a:spcBef>
              <a:buSzPct val="135000"/>
              <a:defRPr/>
            </a:pPr>
            <a:r>
              <a:rPr lang="en-US" dirty="0"/>
              <a:t>Performance </a:t>
            </a:r>
            <a:r>
              <a:rPr lang="en-US" dirty="0" smtClean="0"/>
              <a:t>prediction with coupled core &amp; </a:t>
            </a:r>
            <a:r>
              <a:rPr lang="en-US" dirty="0"/>
              <a:t>pedestal </a:t>
            </a:r>
            <a:r>
              <a:rPr lang="en-US" dirty="0">
                <a:sym typeface="Wingdings"/>
              </a:rPr>
              <a:t> </a:t>
            </a:r>
            <a:r>
              <a:rPr lang="en-US" dirty="0" smtClean="0">
                <a:sym typeface="Wingdings"/>
              </a:rPr>
              <a:t>higher confidence, optimization</a:t>
            </a:r>
            <a:endParaRPr lang="en-US" dirty="0"/>
          </a:p>
          <a:p>
            <a:pPr marL="723365" lvl="1">
              <a:spcBef>
                <a:spcPts val="350"/>
              </a:spcBef>
              <a:defRPr/>
            </a:pPr>
            <a:r>
              <a:rPr lang="en-US" dirty="0" smtClean="0"/>
              <a:t>Pedestal transport and L-H </a:t>
            </a:r>
            <a:r>
              <a:rPr lang="en-US" dirty="0" err="1" smtClean="0"/>
              <a:t>transiton</a:t>
            </a:r>
            <a:endParaRPr lang="en-US" dirty="0"/>
          </a:p>
          <a:p>
            <a:pPr marL="723365" lvl="1">
              <a:spcBef>
                <a:spcPts val="350"/>
              </a:spcBef>
              <a:defRPr/>
            </a:pPr>
            <a:r>
              <a:rPr lang="en-US" dirty="0" smtClean="0"/>
              <a:t>Plasma response to 3D fields </a:t>
            </a:r>
            <a:r>
              <a:rPr lang="en-US" dirty="0" smtClean="0">
                <a:sym typeface="Wingdings"/>
              </a:rPr>
              <a:t>ELM suppression </a:t>
            </a:r>
          </a:p>
          <a:p>
            <a:pPr marL="723365" lvl="1">
              <a:spcBef>
                <a:spcPts val="350"/>
              </a:spcBef>
              <a:defRPr/>
            </a:pPr>
            <a:r>
              <a:rPr lang="en-US" dirty="0" smtClean="0"/>
              <a:t>Simulation of RE dynamics and disruption mitigation scenarios</a:t>
            </a:r>
          </a:p>
          <a:p>
            <a:pPr marL="723365" lvl="1">
              <a:spcBef>
                <a:spcPts val="350"/>
              </a:spcBef>
              <a:defRPr/>
            </a:pPr>
            <a:r>
              <a:rPr lang="en-US" dirty="0" smtClean="0"/>
              <a:t>Critical gradient and resonance broadening </a:t>
            </a:r>
            <a:br>
              <a:rPr lang="en-US" dirty="0" smtClean="0"/>
            </a:br>
            <a:r>
              <a:rPr lang="en-US" dirty="0" smtClean="0"/>
              <a:t>EP transport models </a:t>
            </a:r>
          </a:p>
          <a:p>
            <a:pPr marL="369678" lvl="1" indent="-369678" defTabSz="986986" eaLnBrk="1" hangingPunct="1">
              <a:spcBef>
                <a:spcPts val="800"/>
              </a:spcBef>
              <a:spcAft>
                <a:spcPts val="0"/>
              </a:spcAft>
              <a:buSzPct val="135000"/>
              <a:buFontTx/>
              <a:buChar char="•"/>
              <a:defRPr/>
            </a:pPr>
            <a:r>
              <a:rPr lang="en-US" b="1" dirty="0">
                <a:latin typeface="Century Gothic" charset="0"/>
              </a:rPr>
              <a:t>Strong U.S. partnership between theory &amp; experiment</a:t>
            </a:r>
          </a:p>
          <a:p>
            <a:pPr marL="723365" lvl="1">
              <a:spcBef>
                <a:spcPts val="0"/>
              </a:spcBef>
              <a:defRPr/>
            </a:pPr>
            <a:r>
              <a:rPr lang="en-US" dirty="0" smtClean="0"/>
              <a:t>Model validation</a:t>
            </a:r>
          </a:p>
          <a:p>
            <a:pPr marL="723365" lvl="1">
              <a:lnSpc>
                <a:spcPct val="90000"/>
              </a:lnSpc>
              <a:spcBef>
                <a:spcPts val="400"/>
              </a:spcBef>
              <a:defRPr/>
            </a:pPr>
            <a:r>
              <a:rPr lang="en-US" dirty="0" smtClean="0"/>
              <a:t>Interpret, direct, and predict experiment </a:t>
            </a:r>
            <a:r>
              <a:rPr lang="en-US" dirty="0" smtClean="0">
                <a:sym typeface="Wingdings"/>
              </a:rPr>
              <a:t></a:t>
            </a:r>
            <a:r>
              <a:rPr lang="en-US" dirty="0">
                <a:sym typeface="Wingdings"/>
              </a:rPr>
              <a:t>d</a:t>
            </a:r>
            <a:r>
              <a:rPr lang="en-US" dirty="0" smtClean="0"/>
              <a:t>iscovery </a:t>
            </a:r>
            <a:r>
              <a:rPr lang="en-US" dirty="0"/>
              <a:t>and </a:t>
            </a:r>
            <a:r>
              <a:rPr lang="en-US" dirty="0" smtClean="0"/>
              <a:t>innovation in fusion research</a:t>
            </a:r>
            <a:endParaRPr lang="en-US" dirty="0"/>
          </a:p>
          <a:p>
            <a:pPr marL="369678" lvl="1" indent="-369678" defTabSz="986986">
              <a:spcBef>
                <a:spcPts val="669"/>
              </a:spcBef>
              <a:spcAft>
                <a:spcPts val="669"/>
              </a:spcAft>
              <a:buSzPct val="128000"/>
              <a:buNone/>
              <a:defRPr/>
            </a:pPr>
            <a:endParaRPr lang="en-US" dirty="0">
              <a:latin typeface="Century Gothic" charset="0"/>
              <a:cs typeface="ＭＳ Ｐゴシック" charset="0"/>
            </a:endParaRPr>
          </a:p>
          <a:p>
            <a:pPr marL="0" indent="0" defTabSz="986986">
              <a:buNone/>
              <a:defRPr/>
            </a:pPr>
            <a:endParaRPr lang="en-US" dirty="0">
              <a:latin typeface="Century Gothic" charset="0"/>
            </a:endParaRPr>
          </a:p>
        </p:txBody>
      </p:sp>
      <p:pic>
        <p:nvPicPr>
          <p:cNvPr id="717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25345" y="1657449"/>
            <a:ext cx="3333055" cy="247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6879165" y="4198935"/>
            <a:ext cx="2914810" cy="318321"/>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wrap="square" lIns="101882" tIns="50941" rIns="101882" bIns="50941">
            <a:spAutoFit/>
          </a:bodyPr>
          <a:lstStyle/>
          <a:p>
            <a:pPr algn="ctr">
              <a:defRPr/>
            </a:pPr>
            <a:r>
              <a:rPr lang="en-US" dirty="0" smtClean="0">
                <a:solidFill>
                  <a:schemeClr val="dk1"/>
                </a:solidFill>
                <a:latin typeface="+mn-lt"/>
                <a:ea typeface="+mn-ea"/>
                <a:cs typeface="+mn-cs"/>
              </a:rPr>
              <a:t>Multi-Scale Turbulence (GYRO) </a:t>
            </a:r>
            <a:endParaRPr lang="en-US" dirty="0">
              <a:solidFill>
                <a:schemeClr val="dk1"/>
              </a:solidFill>
              <a:latin typeface="+mn-lt"/>
              <a:ea typeface="+mn-ea"/>
              <a:cs typeface="+mn-cs"/>
            </a:endParaRPr>
          </a:p>
        </p:txBody>
      </p:sp>
      <p:sp>
        <p:nvSpPr>
          <p:cNvPr id="12" name="TextBox 11"/>
          <p:cNvSpPr txBox="1">
            <a:spLocks noChangeArrowheads="1"/>
          </p:cNvSpPr>
          <p:nvPr/>
        </p:nvSpPr>
        <p:spPr bwMode="auto">
          <a:xfrm>
            <a:off x="6904569" y="1180572"/>
            <a:ext cx="2952910" cy="533764"/>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wrap="square" lIns="101882" tIns="50941" rIns="101882" bIns="50941">
            <a:spAutoFit/>
          </a:bodyPr>
          <a:lstStyle/>
          <a:p>
            <a:pPr algn="ctr">
              <a:defRPr/>
            </a:pPr>
            <a:r>
              <a:rPr lang="en-US" dirty="0">
                <a:solidFill>
                  <a:schemeClr val="dk1"/>
                </a:solidFill>
                <a:latin typeface="+mn-lt"/>
                <a:ea typeface="+mn-ea"/>
                <a:cs typeface="+mn-cs"/>
              </a:rPr>
              <a:t>EPED Super H-Mode </a:t>
            </a:r>
            <a:r>
              <a:rPr lang="en-US" dirty="0" smtClean="0">
                <a:solidFill>
                  <a:schemeClr val="dk1"/>
                </a:solidFill>
                <a:latin typeface="+mn-lt"/>
                <a:ea typeface="+mn-ea"/>
                <a:cs typeface="+mn-cs"/>
              </a:rPr>
              <a:t>Prediction</a:t>
            </a:r>
          </a:p>
          <a:p>
            <a:pPr algn="ctr">
              <a:defRPr/>
            </a:pPr>
            <a:r>
              <a:rPr lang="en-US" dirty="0" smtClean="0">
                <a:solidFill>
                  <a:schemeClr val="dk1"/>
                </a:solidFill>
                <a:latin typeface="+mn-lt"/>
                <a:ea typeface="+mn-ea"/>
                <a:cs typeface="+mn-cs"/>
              </a:rPr>
              <a:t>Theory </a:t>
            </a:r>
            <a:r>
              <a:rPr lang="en-US" dirty="0" smtClean="0">
                <a:solidFill>
                  <a:schemeClr val="dk1"/>
                </a:solidFill>
                <a:latin typeface="+mn-lt"/>
                <a:ea typeface="+mn-ea"/>
                <a:cs typeface="+mn-cs"/>
                <a:sym typeface="Wingdings"/>
              </a:rPr>
              <a:t> experiment</a:t>
            </a:r>
            <a:endParaRPr lang="en-US" dirty="0">
              <a:solidFill>
                <a:schemeClr val="dk1"/>
              </a:solidFill>
              <a:latin typeface="+mn-lt"/>
              <a:ea typeface="+mn-ea"/>
              <a:cs typeface="+mn-cs"/>
            </a:endParaRPr>
          </a:p>
        </p:txBody>
      </p:sp>
      <p:grpSp>
        <p:nvGrpSpPr>
          <p:cNvPr id="11" name="Group 10"/>
          <p:cNvGrpSpPr/>
          <p:nvPr/>
        </p:nvGrpSpPr>
        <p:grpSpPr>
          <a:xfrm>
            <a:off x="6923386" y="4532899"/>
            <a:ext cx="2764338" cy="2731325"/>
            <a:chOff x="6059786" y="1383299"/>
            <a:chExt cx="2764338" cy="2731325"/>
          </a:xfrm>
        </p:grpSpPr>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02082" y="1394767"/>
              <a:ext cx="2722042" cy="2719857"/>
            </a:xfrm>
            <a:prstGeom prst="rect">
              <a:avLst/>
            </a:prstGeom>
          </p:spPr>
        </p:pic>
        <p:sp>
          <p:nvSpPr>
            <p:cNvPr id="14" name="Left-Up Arrow 13"/>
            <p:cNvSpPr/>
            <p:nvPr/>
          </p:nvSpPr>
          <p:spPr>
            <a:xfrm>
              <a:off x="6990960" y="2358045"/>
              <a:ext cx="82027" cy="82027"/>
            </a:xfrm>
            <a:prstGeom prst="leftUp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eft-Up Arrow 14"/>
            <p:cNvSpPr/>
            <p:nvPr/>
          </p:nvSpPr>
          <p:spPr>
            <a:xfrm>
              <a:off x="6996228" y="2803048"/>
              <a:ext cx="691267" cy="691267"/>
            </a:xfrm>
            <a:prstGeom prst="leftUpArrow">
              <a:avLst>
                <a:gd name="adj1" fmla="val 7547"/>
                <a:gd name="adj2" fmla="val 10302"/>
                <a:gd name="adj3" fmla="val 2454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Box 6"/>
            <p:cNvSpPr txBox="1">
              <a:spLocks noChangeArrowheads="1"/>
            </p:cNvSpPr>
            <p:nvPr/>
          </p:nvSpPr>
          <p:spPr bwMode="auto">
            <a:xfrm>
              <a:off x="6990960" y="2174139"/>
              <a:ext cx="1756700" cy="324361"/>
            </a:xfrm>
            <a:prstGeom prst="rect">
              <a:avLst/>
            </a:prstGeom>
            <a:noFill/>
            <a:ln w="9525">
              <a:noFill/>
              <a:miter lim="800000"/>
              <a:headEnd/>
              <a:tailEnd/>
            </a:ln>
          </p:spPr>
          <p:txBody>
            <a:bodyPr wrap="square" lIns="101768" tIns="50884" rIns="101768" bIns="50884">
              <a:spAutoFit/>
            </a:bodyPr>
            <a:lstStyle/>
            <a:p>
              <a:pPr eaLnBrk="1" hangingPunct="1">
                <a:lnSpc>
                  <a:spcPct val="90000"/>
                </a:lnSpc>
                <a:defRPr/>
              </a:pPr>
              <a:r>
                <a:rPr lang="en-US" sz="1600" b="1" dirty="0" smtClean="0">
                  <a:solidFill>
                    <a:schemeClr val="bg1"/>
                  </a:solidFill>
                  <a:latin typeface="+mj-lt"/>
                  <a:ea typeface="Century Gothic" charset="0"/>
                  <a:cs typeface="Century Gothic" charset="0"/>
                </a:rPr>
                <a:t>electron scale</a:t>
              </a:r>
              <a:endParaRPr lang="en-US" sz="1600" b="1" dirty="0">
                <a:solidFill>
                  <a:schemeClr val="bg1"/>
                </a:solidFill>
                <a:latin typeface="+mj-lt"/>
                <a:ea typeface="Century Gothic" charset="0"/>
                <a:cs typeface="Century Gothic" charset="0"/>
              </a:endParaRPr>
            </a:p>
          </p:txBody>
        </p:sp>
        <p:sp>
          <p:nvSpPr>
            <p:cNvPr id="17" name="Text Box 6"/>
            <p:cNvSpPr txBox="1">
              <a:spLocks noChangeArrowheads="1"/>
            </p:cNvSpPr>
            <p:nvPr/>
          </p:nvSpPr>
          <p:spPr bwMode="auto">
            <a:xfrm>
              <a:off x="7591340" y="3343602"/>
              <a:ext cx="1207383" cy="324361"/>
            </a:xfrm>
            <a:prstGeom prst="rect">
              <a:avLst/>
            </a:prstGeom>
            <a:noFill/>
            <a:ln w="9525">
              <a:noFill/>
              <a:miter lim="800000"/>
              <a:headEnd/>
              <a:tailEnd/>
            </a:ln>
          </p:spPr>
          <p:txBody>
            <a:bodyPr wrap="square" lIns="101768" tIns="50884" rIns="101768" bIns="50884">
              <a:spAutoFit/>
            </a:bodyPr>
            <a:lstStyle/>
            <a:p>
              <a:pPr eaLnBrk="1" hangingPunct="1">
                <a:lnSpc>
                  <a:spcPct val="90000"/>
                </a:lnSpc>
                <a:defRPr/>
              </a:pPr>
              <a:r>
                <a:rPr lang="en-US" sz="1600" b="1" smtClean="0">
                  <a:solidFill>
                    <a:schemeClr val="bg1"/>
                  </a:solidFill>
                  <a:latin typeface="+mj-lt"/>
                  <a:ea typeface="Century Gothic" charset="0"/>
                  <a:cs typeface="Century Gothic" charset="0"/>
                </a:rPr>
                <a:t>ion scale</a:t>
              </a:r>
              <a:endParaRPr lang="en-US" sz="1600" b="1" dirty="0">
                <a:solidFill>
                  <a:schemeClr val="bg1"/>
                </a:solidFill>
                <a:latin typeface="+mj-lt"/>
                <a:ea typeface="Century Gothic" charset="0"/>
                <a:cs typeface="Century Gothic" charset="0"/>
              </a:endParaRPr>
            </a:p>
          </p:txBody>
        </p:sp>
        <p:sp>
          <p:nvSpPr>
            <p:cNvPr id="18" name="Text Box 6"/>
            <p:cNvSpPr txBox="1">
              <a:spLocks noChangeArrowheads="1"/>
            </p:cNvSpPr>
            <p:nvPr/>
          </p:nvSpPr>
          <p:spPr bwMode="auto">
            <a:xfrm>
              <a:off x="6059786" y="1383299"/>
              <a:ext cx="1627709" cy="328465"/>
            </a:xfrm>
            <a:prstGeom prst="rect">
              <a:avLst/>
            </a:prstGeom>
            <a:noFill/>
            <a:ln w="9525">
              <a:noFill/>
              <a:miter lim="800000"/>
              <a:headEnd/>
              <a:tailEnd/>
            </a:ln>
          </p:spPr>
          <p:txBody>
            <a:bodyPr wrap="square" lIns="101768" tIns="50884" rIns="101768" bIns="50884">
              <a:spAutoFit/>
            </a:bodyPr>
            <a:lstStyle/>
            <a:p>
              <a:pPr eaLnBrk="1" hangingPunct="1">
                <a:lnSpc>
                  <a:spcPct val="90000"/>
                </a:lnSpc>
                <a:defRPr/>
              </a:pPr>
              <a:r>
                <a:rPr lang="en-US" sz="1600" b="1" dirty="0" smtClean="0">
                  <a:solidFill>
                    <a:schemeClr val="bg1"/>
                  </a:solidFill>
                  <a:latin typeface="+mj-lt"/>
                  <a:ea typeface="Century Gothic" charset="0"/>
                  <a:cs typeface="Century Gothic" charset="0"/>
                </a:rPr>
                <a:t>GYRO </a:t>
              </a:r>
              <a:r>
                <a:rPr lang="en-US" sz="1600" b="1" dirty="0" smtClean="0">
                  <a:solidFill>
                    <a:schemeClr val="bg1"/>
                  </a:solidFill>
                  <a:latin typeface="Symbol" charset="2"/>
                  <a:ea typeface="Century Gothic" charset="0"/>
                  <a:cs typeface="Symbol" charset="2"/>
                </a:rPr>
                <a:t>d</a:t>
              </a:r>
              <a:r>
                <a:rPr lang="en-US" sz="1600" b="1" dirty="0" smtClean="0">
                  <a:solidFill>
                    <a:schemeClr val="bg1"/>
                  </a:solidFill>
                  <a:latin typeface="+mj-lt"/>
                  <a:ea typeface="Century Gothic" charset="0"/>
                  <a:cs typeface="Century Gothic" charset="0"/>
                </a:rPr>
                <a:t>T</a:t>
              </a:r>
              <a:r>
                <a:rPr lang="en-US" sz="1600" b="1" baseline="-25000" dirty="0" smtClean="0">
                  <a:solidFill>
                    <a:schemeClr val="bg1"/>
                  </a:solidFill>
                  <a:latin typeface="+mj-lt"/>
                  <a:ea typeface="Century Gothic" charset="0"/>
                  <a:cs typeface="Century Gothic" charset="0"/>
                </a:rPr>
                <a:t>e</a:t>
              </a:r>
              <a:r>
                <a:rPr lang="en-US" sz="1600" b="1" dirty="0" smtClean="0">
                  <a:solidFill>
                    <a:schemeClr val="bg1"/>
                  </a:solidFill>
                  <a:latin typeface="+mj-lt"/>
                  <a:ea typeface="Century Gothic" charset="0"/>
                  <a:cs typeface="Century Gothic" charset="0"/>
                </a:rPr>
                <a:t>/T</a:t>
              </a:r>
              <a:r>
                <a:rPr lang="en-US" sz="1600" b="1" baseline="-25000" dirty="0" smtClean="0">
                  <a:solidFill>
                    <a:schemeClr val="bg1"/>
                  </a:solidFill>
                  <a:latin typeface="+mj-lt"/>
                  <a:ea typeface="Century Gothic" charset="0"/>
                  <a:cs typeface="Century Gothic" charset="0"/>
                </a:rPr>
                <a:t>e0</a:t>
              </a:r>
              <a:endParaRPr lang="en-US" sz="1600" b="1" dirty="0">
                <a:solidFill>
                  <a:schemeClr val="bg1"/>
                </a:solidFill>
                <a:latin typeface="+mj-lt"/>
                <a:ea typeface="Century Gothic" charset="0"/>
                <a:cs typeface="Century Gothic" charset="0"/>
              </a:endParaRPr>
            </a:p>
          </p:txBody>
        </p:sp>
      </p:grpSp>
    </p:spTree>
    <p:extLst>
      <p:ext uri="{BB962C8B-B14F-4D97-AF65-F5344CB8AC3E}">
        <p14:creationId xmlns:p14="http://schemas.microsoft.com/office/powerpoint/2010/main" val="1418847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1023374"/>
            <a:ext cx="10058400" cy="6288200"/>
          </a:xfrm>
          <a:prstGeom prst="rect">
            <a:avLst/>
          </a:prstGeom>
          <a:gradFill flip="none" rotWithShape="1">
            <a:gsLst>
              <a:gs pos="0">
                <a:schemeClr val="accent1">
                  <a:lumMod val="40000"/>
                  <a:lumOff val="60000"/>
                </a:schemeClr>
              </a:gs>
              <a:gs pos="100000">
                <a:schemeClr val="accent1">
                  <a:lumMod val="20000"/>
                  <a:lumOff val="80000"/>
                </a:schemeClr>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18" tIns="45710" rIns="91418" bIns="45710" numCol="1" spcCol="0" rtlCol="0" anchor="t" anchorCtr="0" compatLnSpc="1">
            <a:prstTxWarp prst="textNoShape">
              <a:avLst/>
            </a:prstTxWarp>
          </a:bodyPr>
          <a:lstStyle/>
          <a:p>
            <a:pPr defTabSz="914187" eaLnBrk="0" hangingPunct="0"/>
            <a:endParaRPr lang="en-US">
              <a:solidFill>
                <a:prstClr val="black"/>
              </a:solidFill>
            </a:endParaRPr>
          </a:p>
        </p:txBody>
      </p:sp>
      <p:pic>
        <p:nvPicPr>
          <p:cNvPr id="4" name="Picture 3" descr="Luce_nfawardwinnersmall.jpg._102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250" y="1622040"/>
            <a:ext cx="2735494" cy="1846458"/>
          </a:xfrm>
          <a:prstGeom prst="rect">
            <a:avLst/>
          </a:prstGeom>
        </p:spPr>
      </p:pic>
      <p:sp>
        <p:nvSpPr>
          <p:cNvPr id="2" name="Title 1"/>
          <p:cNvSpPr>
            <a:spLocks noGrp="1"/>
          </p:cNvSpPr>
          <p:nvPr>
            <p:ph type="title"/>
          </p:nvPr>
        </p:nvSpPr>
        <p:spPr/>
        <p:txBody>
          <a:bodyPr/>
          <a:lstStyle/>
          <a:p>
            <a:r>
              <a:rPr lang="en-US" sz="2600" dirty="0" smtClean="0"/>
              <a:t>U.S. Leadership In Burning Plasma Research </a:t>
            </a:r>
            <a:br>
              <a:rPr lang="en-US" sz="2600" dirty="0" smtClean="0"/>
            </a:br>
            <a:r>
              <a:rPr lang="en-US" sz="2600" dirty="0" smtClean="0"/>
              <a:t>Evidenced By Nuclear Fusion Prize Recipients (won 8 of 11)</a:t>
            </a:r>
            <a:endParaRPr lang="en-US" sz="2600" dirty="0"/>
          </a:p>
        </p:txBody>
      </p:sp>
      <p:sp>
        <p:nvSpPr>
          <p:cNvPr id="3" name="Content Placeholder 2"/>
          <p:cNvSpPr>
            <a:spLocks noGrp="1"/>
          </p:cNvSpPr>
          <p:nvPr>
            <p:ph idx="1"/>
          </p:nvPr>
        </p:nvSpPr>
        <p:spPr>
          <a:xfrm>
            <a:off x="305750" y="1252715"/>
            <a:ext cx="2435414" cy="385748"/>
          </a:xfrm>
        </p:spPr>
        <p:txBody>
          <a:bodyPr/>
          <a:lstStyle/>
          <a:p>
            <a:pPr marL="0" indent="0">
              <a:spcBef>
                <a:spcPts val="1200"/>
              </a:spcBef>
              <a:buNone/>
            </a:pPr>
            <a:r>
              <a:rPr lang="en-US" sz="1400" dirty="0"/>
              <a:t>Luce, Scenarios, 2006</a:t>
            </a:r>
          </a:p>
        </p:txBody>
      </p:sp>
      <p:pic>
        <p:nvPicPr>
          <p:cNvPr id="5" name="Picture 4" descr="Evans_award20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8575" y="1677566"/>
            <a:ext cx="2946929" cy="1735413"/>
          </a:xfrm>
          <a:prstGeom prst="rect">
            <a:avLst/>
          </a:prstGeom>
        </p:spPr>
      </p:pic>
      <p:pic>
        <p:nvPicPr>
          <p:cNvPr id="6" name="Picture 5" descr="Rice_award20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13843" y="1580901"/>
            <a:ext cx="1626272" cy="2168362"/>
          </a:xfrm>
          <a:prstGeom prst="rect">
            <a:avLst/>
          </a:prstGeom>
        </p:spPr>
      </p:pic>
      <p:pic>
        <p:nvPicPr>
          <p:cNvPr id="7" name="Picture 6" descr="Sabbagh)jvd111910fig05.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89557" y="1600302"/>
            <a:ext cx="1626596" cy="2129556"/>
          </a:xfrm>
          <a:prstGeom prst="rect">
            <a:avLst/>
          </a:prstGeom>
        </p:spPr>
      </p:pic>
      <p:sp>
        <p:nvSpPr>
          <p:cNvPr id="11" name="Content Placeholder 2"/>
          <p:cNvSpPr txBox="1">
            <a:spLocks/>
          </p:cNvSpPr>
          <p:nvPr/>
        </p:nvSpPr>
        <p:spPr bwMode="auto">
          <a:xfrm>
            <a:off x="3067255" y="1232496"/>
            <a:ext cx="2746233" cy="3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defTabSz="914294">
              <a:spcBef>
                <a:spcPts val="1200"/>
              </a:spcBef>
              <a:buNone/>
            </a:pPr>
            <a:r>
              <a:rPr lang="en-US" dirty="0">
                <a:solidFill>
                  <a:prstClr val="black"/>
                </a:solidFill>
              </a:rPr>
              <a:t>Evans, ELM Suppression, 2008</a:t>
            </a:r>
          </a:p>
        </p:txBody>
      </p:sp>
      <p:sp>
        <p:nvSpPr>
          <p:cNvPr id="12" name="Content Placeholder 2"/>
          <p:cNvSpPr txBox="1">
            <a:spLocks/>
          </p:cNvSpPr>
          <p:nvPr/>
        </p:nvSpPr>
        <p:spPr bwMode="auto">
          <a:xfrm>
            <a:off x="8293773" y="1123210"/>
            <a:ext cx="1656798" cy="3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defTabSz="914294">
              <a:spcBef>
                <a:spcPts val="1200"/>
              </a:spcBef>
              <a:buNone/>
            </a:pPr>
            <a:r>
              <a:rPr lang="en-US" dirty="0">
                <a:solidFill>
                  <a:prstClr val="black"/>
                </a:solidFill>
              </a:rPr>
              <a:t>Rice, Intrinsic Rotation, 2010</a:t>
            </a:r>
          </a:p>
        </p:txBody>
      </p:sp>
      <p:sp>
        <p:nvSpPr>
          <p:cNvPr id="13" name="Rectangle 12"/>
          <p:cNvSpPr/>
          <p:nvPr/>
        </p:nvSpPr>
        <p:spPr>
          <a:xfrm>
            <a:off x="5966754" y="1204064"/>
            <a:ext cx="2228544" cy="307756"/>
          </a:xfrm>
          <a:prstGeom prst="rect">
            <a:avLst/>
          </a:prstGeom>
        </p:spPr>
        <p:txBody>
          <a:bodyPr wrap="square" lIns="91418" tIns="45710" rIns="91418" bIns="45710">
            <a:spAutoFit/>
          </a:bodyPr>
          <a:lstStyle/>
          <a:p>
            <a:pPr defTabSz="914294">
              <a:spcBef>
                <a:spcPts val="1200"/>
              </a:spcBef>
            </a:pPr>
            <a:r>
              <a:rPr lang="en-US" dirty="0" err="1">
                <a:solidFill>
                  <a:prstClr val="black"/>
                </a:solidFill>
              </a:rPr>
              <a:t>Sabbagh</a:t>
            </a:r>
            <a:r>
              <a:rPr lang="en-US" dirty="0">
                <a:solidFill>
                  <a:prstClr val="black"/>
                </a:solidFill>
              </a:rPr>
              <a:t>, Stability, 2009</a:t>
            </a:r>
          </a:p>
        </p:txBody>
      </p:sp>
      <p:sp>
        <p:nvSpPr>
          <p:cNvPr id="14" name="Content Placeholder 2"/>
          <p:cNvSpPr txBox="1">
            <a:spLocks/>
          </p:cNvSpPr>
          <p:nvPr/>
        </p:nvSpPr>
        <p:spPr bwMode="auto">
          <a:xfrm>
            <a:off x="0" y="3939617"/>
            <a:ext cx="2851578" cy="3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defTabSz="914294">
              <a:spcBef>
                <a:spcPts val="1200"/>
              </a:spcBef>
              <a:buNone/>
            </a:pPr>
            <a:r>
              <a:rPr lang="en-US" dirty="0">
                <a:solidFill>
                  <a:prstClr val="black"/>
                </a:solidFill>
              </a:rPr>
              <a:t>Diamond, Rotation Theory, 2012</a:t>
            </a:r>
          </a:p>
        </p:txBody>
      </p:sp>
      <p:pic>
        <p:nvPicPr>
          <p:cNvPr id="15" name="Picture 14" descr="Diamond_award201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868" y="4443428"/>
            <a:ext cx="3091210" cy="2060806"/>
          </a:xfrm>
          <a:prstGeom prst="rect">
            <a:avLst/>
          </a:prstGeom>
        </p:spPr>
      </p:pic>
      <p:sp>
        <p:nvSpPr>
          <p:cNvPr id="16" name="Content Placeholder 2"/>
          <p:cNvSpPr txBox="1">
            <a:spLocks/>
          </p:cNvSpPr>
          <p:nvPr/>
        </p:nvSpPr>
        <p:spPr bwMode="auto">
          <a:xfrm>
            <a:off x="2910913" y="6802977"/>
            <a:ext cx="2241094" cy="3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defTabSz="914294">
              <a:spcBef>
                <a:spcPts val="1200"/>
              </a:spcBef>
              <a:buNone/>
            </a:pPr>
            <a:r>
              <a:rPr lang="en-US" dirty="0">
                <a:solidFill>
                  <a:prstClr val="black"/>
                </a:solidFill>
              </a:rPr>
              <a:t>Whyte, Scenarios, 2013</a:t>
            </a:r>
          </a:p>
        </p:txBody>
      </p:sp>
      <p:sp>
        <p:nvSpPr>
          <p:cNvPr id="17" name="Content Placeholder 2"/>
          <p:cNvSpPr txBox="1">
            <a:spLocks/>
          </p:cNvSpPr>
          <p:nvPr/>
        </p:nvSpPr>
        <p:spPr bwMode="auto">
          <a:xfrm>
            <a:off x="7098992" y="6743075"/>
            <a:ext cx="2827615" cy="3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defTabSz="914294">
              <a:spcBef>
                <a:spcPts val="1200"/>
              </a:spcBef>
              <a:buNone/>
            </a:pPr>
            <a:r>
              <a:rPr lang="en-US" dirty="0" err="1">
                <a:solidFill>
                  <a:prstClr val="black"/>
                </a:solidFill>
              </a:rPr>
              <a:t>Goldston</a:t>
            </a:r>
            <a:r>
              <a:rPr lang="en-US" dirty="0">
                <a:solidFill>
                  <a:prstClr val="black"/>
                </a:solidFill>
              </a:rPr>
              <a:t>, SOL physics, 2015</a:t>
            </a:r>
          </a:p>
        </p:txBody>
      </p:sp>
      <p:pic>
        <p:nvPicPr>
          <p:cNvPr id="9" name="Picture 8" descr="Whyte_award2013.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90016" y="4804210"/>
            <a:ext cx="2929271" cy="1952847"/>
          </a:xfrm>
          <a:prstGeom prst="rect">
            <a:avLst/>
          </a:prstGeom>
        </p:spPr>
      </p:pic>
      <p:pic>
        <p:nvPicPr>
          <p:cNvPr id="18" name="Picture 17" descr="Snyder_award2014.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32190" y="4473109"/>
            <a:ext cx="2911486" cy="1940990"/>
          </a:xfrm>
          <a:prstGeom prst="rect">
            <a:avLst/>
          </a:prstGeom>
        </p:spPr>
      </p:pic>
      <p:sp>
        <p:nvSpPr>
          <p:cNvPr id="19" name="Content Placeholder 2"/>
          <p:cNvSpPr txBox="1">
            <a:spLocks/>
          </p:cNvSpPr>
          <p:nvPr/>
        </p:nvSpPr>
        <p:spPr bwMode="auto">
          <a:xfrm>
            <a:off x="5175409" y="4020136"/>
            <a:ext cx="2289015" cy="3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defTabSz="914294">
              <a:spcBef>
                <a:spcPts val="1200"/>
              </a:spcBef>
              <a:buNone/>
            </a:pPr>
            <a:r>
              <a:rPr lang="en-US" dirty="0">
                <a:solidFill>
                  <a:prstClr val="black"/>
                </a:solidFill>
              </a:rPr>
              <a:t>Snyder, Pedestal, 2014</a:t>
            </a:r>
          </a:p>
        </p:txBody>
      </p:sp>
      <p:pic>
        <p:nvPicPr>
          <p:cNvPr id="10" name="Picture 9" descr="Goldsten_award2015.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20644" y="4636487"/>
            <a:ext cx="2621548" cy="2088059"/>
          </a:xfrm>
          <a:prstGeom prst="rect">
            <a:avLst/>
          </a:prstGeom>
        </p:spPr>
      </p:pic>
    </p:spTree>
    <p:extLst>
      <p:ext uri="{BB962C8B-B14F-4D97-AF65-F5344CB8AC3E}">
        <p14:creationId xmlns:p14="http://schemas.microsoft.com/office/powerpoint/2010/main" val="32405848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775" y="1023582"/>
            <a:ext cx="9436178" cy="6073364"/>
          </a:xfrm>
        </p:spPr>
        <p:txBody>
          <a:bodyPr/>
          <a:lstStyle/>
          <a:p>
            <a:pPr marL="0" indent="0">
              <a:spcBef>
                <a:spcPts val="2999"/>
              </a:spcBef>
              <a:buNone/>
            </a:pPr>
            <a:r>
              <a:rPr lang="en-US" sz="2500" dirty="0"/>
              <a:t>Executive Summary:</a:t>
            </a:r>
          </a:p>
          <a:p>
            <a:pPr>
              <a:spcBef>
                <a:spcPts val="2999"/>
              </a:spcBef>
            </a:pPr>
            <a:r>
              <a:rPr lang="en-US" sz="2000" dirty="0">
                <a:solidFill>
                  <a:srgbClr val="000000"/>
                </a:solidFill>
              </a:rPr>
              <a:t>Realizing fusion energy within the next several decades will require increased  funding and reduced costs.</a:t>
            </a:r>
          </a:p>
          <a:p>
            <a:pPr>
              <a:spcBef>
                <a:spcPts val="2999"/>
              </a:spcBef>
            </a:pPr>
            <a:r>
              <a:rPr lang="en-US" sz="2000" dirty="0">
                <a:solidFill>
                  <a:srgbClr val="0000FF"/>
                </a:solidFill>
              </a:rPr>
              <a:t>ITER provides the most timely and capable option for the U.S to exploit burning plasmas.</a:t>
            </a:r>
          </a:p>
          <a:p>
            <a:pPr>
              <a:spcBef>
                <a:spcPts val="2999"/>
              </a:spcBef>
            </a:pPr>
            <a:r>
              <a:rPr lang="en-US" sz="2000" dirty="0">
                <a:solidFill>
                  <a:srgbClr val="0000FF"/>
                </a:solidFill>
              </a:rPr>
              <a:t>The U.S. should develop a strategic plan with exciting stage milestones targeting a U.S. cost-attractive DEMO in the next several decades </a:t>
            </a:r>
          </a:p>
          <a:p>
            <a:pPr>
              <a:spcBef>
                <a:spcPts val="2999"/>
              </a:spcBef>
            </a:pPr>
            <a:r>
              <a:rPr lang="en-US" sz="2000" dirty="0"/>
              <a:t>Fusion energy development requires an increasing effort in fusion materials and fusion nuclear science</a:t>
            </a:r>
          </a:p>
        </p:txBody>
      </p:sp>
      <p:sp>
        <p:nvSpPr>
          <p:cNvPr id="8" name="Title 1"/>
          <p:cNvSpPr txBox="1">
            <a:spLocks/>
          </p:cNvSpPr>
          <p:nvPr/>
        </p:nvSpPr>
        <p:spPr bwMode="auto">
          <a:xfrm>
            <a:off x="1" y="0"/>
            <a:ext cx="10058399" cy="108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73" tIns="49585" rIns="99173" bIns="49585" numCol="1" anchor="ctr" anchorCtr="0" compatLnSpc="1">
            <a:prstTxWarp prst="textNoShape">
              <a:avLst/>
            </a:prstTxWarp>
          </a:bodyPr>
          <a:lstStyle>
            <a:lvl1pPr algn="ctr" rtl="0" eaLnBrk="0" fontAlgn="base" hangingPunct="0">
              <a:spcBef>
                <a:spcPct val="0"/>
              </a:spcBef>
              <a:spcAft>
                <a:spcPct val="0"/>
              </a:spcAft>
              <a:defRPr sz="2800" b="1">
                <a:solidFill>
                  <a:schemeClr val="bg1"/>
                </a:solidFill>
                <a:latin typeface="Century Gothic"/>
                <a:ea typeface="MS PGothic" pitchFamily="34" charset="-128"/>
                <a:cs typeface="Century Gothic"/>
              </a:defRPr>
            </a:lvl1pPr>
            <a:lvl2pPr algn="ctr" rtl="0" eaLnBrk="0" fontAlgn="base" hangingPunct="0">
              <a:spcBef>
                <a:spcPct val="0"/>
              </a:spcBef>
              <a:spcAft>
                <a:spcPct val="0"/>
              </a:spcAft>
              <a:defRPr sz="2800" b="1">
                <a:solidFill>
                  <a:schemeClr val="bg1"/>
                </a:solidFill>
                <a:latin typeface="Century Gothic" pitchFamily="-105" charset="0"/>
                <a:ea typeface="MS PGothic" pitchFamily="34" charset="-128"/>
                <a:cs typeface="Century Gothic" pitchFamily="34" charset="0"/>
              </a:defRPr>
            </a:lvl2pPr>
            <a:lvl3pPr algn="ctr" rtl="0" eaLnBrk="0" fontAlgn="base" hangingPunct="0">
              <a:spcBef>
                <a:spcPct val="0"/>
              </a:spcBef>
              <a:spcAft>
                <a:spcPct val="0"/>
              </a:spcAft>
              <a:defRPr sz="2800" b="1">
                <a:solidFill>
                  <a:schemeClr val="bg1"/>
                </a:solidFill>
                <a:latin typeface="Century Gothic" pitchFamily="-105" charset="0"/>
                <a:ea typeface="MS PGothic" pitchFamily="34" charset="-128"/>
                <a:cs typeface="Century Gothic" pitchFamily="34" charset="0"/>
              </a:defRPr>
            </a:lvl3pPr>
            <a:lvl4pPr algn="ctr" rtl="0" eaLnBrk="0" fontAlgn="base" hangingPunct="0">
              <a:spcBef>
                <a:spcPct val="0"/>
              </a:spcBef>
              <a:spcAft>
                <a:spcPct val="0"/>
              </a:spcAft>
              <a:defRPr sz="2800" b="1">
                <a:solidFill>
                  <a:schemeClr val="bg1"/>
                </a:solidFill>
                <a:latin typeface="Century Gothic" pitchFamily="-105" charset="0"/>
                <a:ea typeface="MS PGothic" pitchFamily="34" charset="-128"/>
                <a:cs typeface="Century Gothic" pitchFamily="34" charset="0"/>
              </a:defRPr>
            </a:lvl4pPr>
            <a:lvl5pPr algn="ctr" rtl="0" eaLnBrk="0" fontAlgn="base" hangingPunct="0">
              <a:spcBef>
                <a:spcPct val="0"/>
              </a:spcBef>
              <a:spcAft>
                <a:spcPct val="0"/>
              </a:spcAft>
              <a:defRPr sz="2800" b="1">
                <a:solidFill>
                  <a:schemeClr val="bg1"/>
                </a:solidFill>
                <a:latin typeface="Century Gothic" pitchFamily="-105" charset="0"/>
                <a:ea typeface="MS PGothic" pitchFamily="34" charset="-128"/>
                <a:cs typeface="Century Gothic" pitchFamily="34" charset="0"/>
              </a:defRPr>
            </a:lvl5pPr>
            <a:lvl6pPr marL="495918" algn="l" rtl="0" fontAlgn="base">
              <a:spcBef>
                <a:spcPct val="0"/>
              </a:spcBef>
              <a:spcAft>
                <a:spcPct val="0"/>
              </a:spcAft>
              <a:defRPr sz="2800" b="1">
                <a:solidFill>
                  <a:schemeClr val="bg1"/>
                </a:solidFill>
                <a:latin typeface="Century Gothic" pitchFamily="34" charset="0"/>
              </a:defRPr>
            </a:lvl6pPr>
            <a:lvl7pPr marL="991832" algn="l" rtl="0" fontAlgn="base">
              <a:spcBef>
                <a:spcPct val="0"/>
              </a:spcBef>
              <a:spcAft>
                <a:spcPct val="0"/>
              </a:spcAft>
              <a:defRPr sz="2800" b="1">
                <a:solidFill>
                  <a:schemeClr val="bg1"/>
                </a:solidFill>
                <a:latin typeface="Century Gothic" pitchFamily="34" charset="0"/>
              </a:defRPr>
            </a:lvl7pPr>
            <a:lvl8pPr marL="1487752" algn="l" rtl="0" fontAlgn="base">
              <a:spcBef>
                <a:spcPct val="0"/>
              </a:spcBef>
              <a:spcAft>
                <a:spcPct val="0"/>
              </a:spcAft>
              <a:defRPr sz="2800" b="1">
                <a:solidFill>
                  <a:schemeClr val="bg1"/>
                </a:solidFill>
                <a:latin typeface="Century Gothic" pitchFamily="34" charset="0"/>
              </a:defRPr>
            </a:lvl8pPr>
            <a:lvl9pPr marL="1983672" algn="l" rtl="0" fontAlgn="base">
              <a:spcBef>
                <a:spcPct val="0"/>
              </a:spcBef>
              <a:spcAft>
                <a:spcPct val="0"/>
              </a:spcAft>
              <a:defRPr sz="2800" b="1">
                <a:solidFill>
                  <a:schemeClr val="bg1"/>
                </a:solidFill>
                <a:latin typeface="Century Gothic" pitchFamily="34" charset="0"/>
              </a:defRPr>
            </a:lvl9pPr>
          </a:lstStyle>
          <a:p>
            <a:r>
              <a:rPr lang="en-US" sz="2600" dirty="0" smtClean="0"/>
              <a:t>Strategic Elements to Strengthen or </a:t>
            </a:r>
          </a:p>
          <a:p>
            <a:r>
              <a:rPr lang="en-US" sz="2600" dirty="0" smtClean="0"/>
              <a:t>Accelerate U.S. Burning Plasma Research</a:t>
            </a:r>
            <a:endParaRPr lang="en-US" sz="2600" dirty="0"/>
          </a:p>
        </p:txBody>
      </p:sp>
      <p:sp>
        <p:nvSpPr>
          <p:cNvPr id="4" name="TextBox 3"/>
          <p:cNvSpPr txBox="1"/>
          <p:nvPr/>
        </p:nvSpPr>
        <p:spPr>
          <a:xfrm>
            <a:off x="1722755" y="6838677"/>
            <a:ext cx="6763390" cy="307777"/>
          </a:xfrm>
          <a:prstGeom prst="rect">
            <a:avLst/>
          </a:prstGeom>
          <a:noFill/>
        </p:spPr>
        <p:txBody>
          <a:bodyPr wrap="none" rtlCol="0">
            <a:spAutoFit/>
          </a:bodyPr>
          <a:lstStyle/>
          <a:p>
            <a:r>
              <a:rPr lang="en-US" dirty="0" smtClean="0"/>
              <a:t>Strategic elements in mostly considering the United states is a partner in ITER </a:t>
            </a:r>
            <a:endParaRPr lang="en-US" dirty="0"/>
          </a:p>
        </p:txBody>
      </p:sp>
    </p:spTree>
    <p:extLst>
      <p:ext uri="{BB962C8B-B14F-4D97-AF65-F5344CB8AC3E}">
        <p14:creationId xmlns:p14="http://schemas.microsoft.com/office/powerpoint/2010/main" val="474885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0829" y="1036331"/>
            <a:ext cx="5187684" cy="5169804"/>
          </a:xfrm>
          <a:prstGeom prst="rect">
            <a:avLst/>
          </a:prstGeom>
        </p:spPr>
      </p:pic>
      <p:sp>
        <p:nvSpPr>
          <p:cNvPr id="4099" name="Title 3"/>
          <p:cNvSpPr>
            <a:spLocks noGrp="1"/>
          </p:cNvSpPr>
          <p:nvPr>
            <p:ph type="title"/>
          </p:nvPr>
        </p:nvSpPr>
        <p:spPr>
          <a:xfrm>
            <a:off x="1" y="0"/>
            <a:ext cx="10058398" cy="1036320"/>
          </a:xfrm>
        </p:spPr>
        <p:txBody>
          <a:bodyPr/>
          <a:lstStyle/>
          <a:p>
            <a:r>
              <a:rPr lang="en-US" sz="2600" dirty="0" smtClean="0">
                <a:solidFill>
                  <a:schemeClr val="bg1"/>
                </a:solidFill>
                <a:latin typeface="Century Gothic" charset="0"/>
                <a:ea typeface="MS PGothic" charset="0"/>
              </a:rPr>
              <a:t>Electricity Demand </a:t>
            </a:r>
            <a:r>
              <a:rPr lang="en-US" sz="2600" dirty="0">
                <a:solidFill>
                  <a:schemeClr val="bg1"/>
                </a:solidFill>
                <a:latin typeface="Century Gothic" charset="0"/>
                <a:ea typeface="MS PGothic" charset="0"/>
              </a:rPr>
              <a:t>in Next 100 Years Presents Major Challenges </a:t>
            </a:r>
            <a:r>
              <a:rPr lang="en-US" sz="2600" dirty="0" smtClean="0">
                <a:latin typeface="Century Gothic" charset="0"/>
                <a:ea typeface="MS PGothic" charset="0"/>
              </a:rPr>
              <a:t>and</a:t>
            </a:r>
            <a:r>
              <a:rPr lang="en-US" sz="2600" dirty="0" smtClean="0">
                <a:solidFill>
                  <a:schemeClr val="bg1"/>
                </a:solidFill>
                <a:latin typeface="Century Gothic" charset="0"/>
                <a:ea typeface="MS PGothic" charset="0"/>
              </a:rPr>
              <a:t> </a:t>
            </a:r>
            <a:r>
              <a:rPr lang="en-US" sz="2600" dirty="0">
                <a:solidFill>
                  <a:schemeClr val="bg1"/>
                </a:solidFill>
                <a:latin typeface="Century Gothic" charset="0"/>
                <a:ea typeface="MS PGothic" charset="0"/>
              </a:rPr>
              <a:t>Also </a:t>
            </a:r>
            <a:r>
              <a:rPr lang="en-US" sz="2600" dirty="0" smtClean="0">
                <a:solidFill>
                  <a:schemeClr val="bg1"/>
                </a:solidFill>
                <a:latin typeface="Century Gothic" charset="0"/>
                <a:ea typeface="MS PGothic" charset="0"/>
              </a:rPr>
              <a:t>Tremendous </a:t>
            </a:r>
            <a:r>
              <a:rPr lang="en-US" sz="2600" dirty="0">
                <a:solidFill>
                  <a:schemeClr val="bg1"/>
                </a:solidFill>
                <a:latin typeface="Century Gothic" charset="0"/>
                <a:ea typeface="MS PGothic" charset="0"/>
              </a:rPr>
              <a:t>Opportunity</a:t>
            </a:r>
            <a:endParaRPr lang="en-US" sz="2600" dirty="0">
              <a:latin typeface="Century Gothic" charset="0"/>
              <a:ea typeface="MS PGothic" charset="0"/>
            </a:endParaRPr>
          </a:p>
        </p:txBody>
      </p:sp>
      <p:sp>
        <p:nvSpPr>
          <p:cNvPr id="5" name="TextBox 4"/>
          <p:cNvSpPr txBox="1">
            <a:spLocks noChangeArrowheads="1"/>
          </p:cNvSpPr>
          <p:nvPr/>
        </p:nvSpPr>
        <p:spPr bwMode="auto">
          <a:xfrm>
            <a:off x="5659605" y="1099532"/>
            <a:ext cx="4290782" cy="6194185"/>
          </a:xfrm>
          <a:prstGeom prst="rect">
            <a:avLst/>
          </a:prstGeom>
          <a:noFill/>
          <a:ln>
            <a:noFill/>
          </a:ln>
          <a:effectLst/>
          <a:extLst/>
        </p:spPr>
        <p:txBody>
          <a:bodyPr wrap="square" lIns="99173" tIns="49585" rIns="99173" bIns="49585">
            <a:spAutoFit/>
          </a:bodyPr>
          <a:lstStyle/>
          <a:p>
            <a:pPr marL="371895" indent="-371895">
              <a:buFont typeface="Arial"/>
              <a:buChar char="•"/>
              <a:defRPr/>
            </a:pPr>
            <a:r>
              <a:rPr lang="en-US" sz="2000" dirty="0">
                <a:solidFill>
                  <a:srgbClr val="000000"/>
                </a:solidFill>
                <a:latin typeface="Century Gothic"/>
                <a:ea typeface="ＭＳ Ｐゴシック" pitchFamily="-48" charset="-128"/>
                <a:cs typeface="Century Gothic"/>
              </a:rPr>
              <a:t>Projected need for ~ 35,000 GW from non-CO2 producing sources</a:t>
            </a:r>
          </a:p>
          <a:p>
            <a:pPr>
              <a:defRPr/>
            </a:pPr>
            <a:endParaRPr lang="en-US" sz="2000" dirty="0">
              <a:solidFill>
                <a:srgbClr val="000000"/>
              </a:solidFill>
              <a:latin typeface="Century Gothic"/>
              <a:ea typeface="ＭＳ Ｐゴシック" pitchFamily="-48" charset="-128"/>
              <a:cs typeface="Century Gothic"/>
            </a:endParaRPr>
          </a:p>
          <a:p>
            <a:pPr>
              <a:defRPr/>
            </a:pPr>
            <a:endParaRPr lang="en-US" sz="2000" dirty="0">
              <a:solidFill>
                <a:srgbClr val="000000"/>
              </a:solidFill>
              <a:latin typeface="Century Gothic"/>
              <a:ea typeface="ＭＳ Ｐゴシック" pitchFamily="-48" charset="-128"/>
              <a:cs typeface="Century Gothic"/>
            </a:endParaRPr>
          </a:p>
          <a:p>
            <a:pPr>
              <a:defRPr/>
            </a:pPr>
            <a:endParaRPr lang="en-US" sz="2000" dirty="0">
              <a:solidFill>
                <a:srgbClr val="000000"/>
              </a:solidFill>
              <a:latin typeface="Century Gothic"/>
              <a:ea typeface="ＭＳ Ｐゴシック" pitchFamily="-48" charset="-128"/>
              <a:cs typeface="Century Gothic"/>
            </a:endParaRPr>
          </a:p>
          <a:p>
            <a:pPr>
              <a:defRPr/>
            </a:pPr>
            <a:endParaRPr lang="en-US" sz="2000" dirty="0">
              <a:solidFill>
                <a:srgbClr val="000000"/>
              </a:solidFill>
              <a:latin typeface="Century Gothic"/>
              <a:ea typeface="ＭＳ Ｐゴシック" pitchFamily="-48" charset="-128"/>
              <a:cs typeface="Century Gothic"/>
            </a:endParaRPr>
          </a:p>
          <a:p>
            <a:pPr algn="ctr">
              <a:defRPr/>
            </a:pPr>
            <a:r>
              <a:rPr lang="en-US" sz="2000" dirty="0">
                <a:solidFill>
                  <a:srgbClr val="000000"/>
                </a:solidFill>
                <a:latin typeface="Century Gothic"/>
                <a:ea typeface="ＭＳ Ｐゴシック" pitchFamily="-48" charset="-128"/>
                <a:cs typeface="Century Gothic"/>
              </a:rPr>
              <a:t> 35,000 1 GW-e plants !!!</a:t>
            </a:r>
          </a:p>
          <a:p>
            <a:pPr algn="ctr">
              <a:defRPr/>
            </a:pPr>
            <a:endParaRPr lang="en-US" sz="2000" dirty="0">
              <a:solidFill>
                <a:srgbClr val="000000"/>
              </a:solidFill>
              <a:latin typeface="Century Gothic"/>
              <a:ea typeface="ＭＳ Ｐゴシック" pitchFamily="-48" charset="-128"/>
              <a:cs typeface="Century Gothic"/>
            </a:endParaRPr>
          </a:p>
          <a:p>
            <a:pPr marL="371895" indent="-371895">
              <a:buFont typeface="Arial"/>
              <a:buChar char="•"/>
              <a:defRPr/>
            </a:pPr>
            <a:endParaRPr lang="en-US" sz="2200" dirty="0"/>
          </a:p>
          <a:p>
            <a:pPr marL="371895" indent="-371895">
              <a:buFont typeface="Arial"/>
              <a:buChar char="•"/>
              <a:defRPr/>
            </a:pPr>
            <a:endParaRPr lang="en-US" sz="2200" dirty="0"/>
          </a:p>
          <a:p>
            <a:pPr marL="371895" indent="-371895">
              <a:buFont typeface="Arial"/>
              <a:buChar char="•"/>
              <a:defRPr/>
            </a:pPr>
            <a:r>
              <a:rPr lang="en-US" sz="2000" dirty="0"/>
              <a:t>Consequently, annual investment in energy projected to explode</a:t>
            </a:r>
          </a:p>
          <a:p>
            <a:pPr marL="867756" lvl="1" indent="-371895">
              <a:buFont typeface="Lucida Grande"/>
              <a:buChar char="-"/>
              <a:defRPr/>
            </a:pPr>
            <a:r>
              <a:rPr lang="en-US" sz="2000" b="0" dirty="0"/>
              <a:t>$0.8T by 2050</a:t>
            </a:r>
          </a:p>
          <a:p>
            <a:pPr marL="867756" lvl="1" indent="-371895">
              <a:buFont typeface="Lucida Grande"/>
              <a:buChar char="-"/>
              <a:defRPr/>
            </a:pPr>
            <a:r>
              <a:rPr lang="en-US" sz="2000" b="0" dirty="0"/>
              <a:t>$</a:t>
            </a:r>
            <a:r>
              <a:rPr lang="en-US" sz="2000" b="0" dirty="0" smtClean="0"/>
              <a:t>2.5T </a:t>
            </a:r>
            <a:r>
              <a:rPr lang="en-US" sz="2000" b="0" dirty="0"/>
              <a:t>by 2100</a:t>
            </a:r>
            <a:r>
              <a:rPr lang="en-US" sz="2200" b="0" dirty="0"/>
              <a:t> </a:t>
            </a:r>
          </a:p>
          <a:p>
            <a:pPr algn="ctr">
              <a:defRPr/>
            </a:pPr>
            <a:endParaRPr lang="en-US" sz="2000" dirty="0">
              <a:solidFill>
                <a:srgbClr val="000000"/>
              </a:solidFill>
              <a:latin typeface="Century Gothic"/>
              <a:ea typeface="ＭＳ Ｐゴシック" pitchFamily="-48" charset="-128"/>
              <a:cs typeface="Century Gothic"/>
            </a:endParaRPr>
          </a:p>
          <a:p>
            <a:pPr marL="0" lvl="1">
              <a:defRPr/>
            </a:pPr>
            <a:r>
              <a:rPr lang="en-US" sz="2200" i="1" dirty="0">
                <a:solidFill>
                  <a:srgbClr val="0000FF"/>
                </a:solidFill>
                <a:sym typeface="Wingdings"/>
              </a:rPr>
              <a:t> Timely positioning is key</a:t>
            </a:r>
            <a:endParaRPr lang="en-US" sz="2200" i="1" dirty="0">
              <a:solidFill>
                <a:srgbClr val="0000FF"/>
              </a:solidFill>
            </a:endParaRPr>
          </a:p>
          <a:p>
            <a:pPr>
              <a:defRPr/>
            </a:pPr>
            <a:endParaRPr lang="is-IS" sz="2000" dirty="0">
              <a:solidFill>
                <a:srgbClr val="000000"/>
              </a:solidFill>
              <a:latin typeface="Century Gothic"/>
              <a:ea typeface="ＭＳ Ｐゴシック" pitchFamily="-48" charset="-128"/>
              <a:cs typeface="Century Gothic"/>
            </a:endParaRPr>
          </a:p>
        </p:txBody>
      </p:sp>
      <p:cxnSp>
        <p:nvCxnSpPr>
          <p:cNvPr id="4" name="Straight Arrow Connector 3"/>
          <p:cNvCxnSpPr/>
          <p:nvPr/>
        </p:nvCxnSpPr>
        <p:spPr bwMode="auto">
          <a:xfrm flipH="1">
            <a:off x="4582415" y="2524550"/>
            <a:ext cx="99" cy="2621044"/>
          </a:xfrm>
          <a:prstGeom prst="straightConnector1">
            <a:avLst/>
          </a:prstGeom>
          <a:solidFill>
            <a:schemeClr val="accent1"/>
          </a:solidFill>
          <a:ln w="76200" cap="flat" cmpd="sng" algn="ctr">
            <a:solidFill>
              <a:srgbClr val="660066"/>
            </a:solidFill>
            <a:prstDash val="solid"/>
            <a:round/>
            <a:headEnd type="arrow"/>
            <a:tailEnd type="arrow"/>
          </a:ln>
          <a:effectLst/>
        </p:spPr>
      </p:cxnSp>
      <p:sp>
        <p:nvSpPr>
          <p:cNvPr id="9" name="Down Arrow 8"/>
          <p:cNvSpPr/>
          <p:nvPr/>
        </p:nvSpPr>
        <p:spPr bwMode="auto">
          <a:xfrm>
            <a:off x="7597834" y="2272005"/>
            <a:ext cx="473337" cy="820809"/>
          </a:xfrm>
          <a:prstGeom prst="downArrow">
            <a:avLst/>
          </a:prstGeom>
          <a:solidFill>
            <a:srgbClr val="008000"/>
          </a:solidFill>
          <a:ln w="9525" cap="flat" cmpd="sng" algn="ctr">
            <a:solidFill>
              <a:srgbClr val="008000"/>
            </a:solidFill>
            <a:prstDash val="solid"/>
            <a:round/>
            <a:headEnd type="none" w="med" len="med"/>
            <a:tailEnd type="none" w="med" len="med"/>
          </a:ln>
          <a:effectLst/>
        </p:spPr>
        <p:txBody>
          <a:bodyPr vert="horz" wrap="square" lIns="99173" tIns="49585" rIns="99173" bIns="49585" numCol="1" rtlCol="0" anchor="t" anchorCtr="0" compatLnSpc="1">
            <a:prstTxWarp prst="textNoShape">
              <a:avLst/>
            </a:prstTxWarp>
          </a:bodyPr>
          <a:lstStyle/>
          <a:p>
            <a:pPr defTabSz="991716" eaLnBrk="0" hangingPunct="0"/>
            <a:endParaRPr lang="en-US" b="0"/>
          </a:p>
        </p:txBody>
      </p:sp>
      <p:sp>
        <p:nvSpPr>
          <p:cNvPr id="12" name="TextBox 11"/>
          <p:cNvSpPr txBox="1">
            <a:spLocks noChangeArrowheads="1"/>
          </p:cNvSpPr>
          <p:nvPr/>
        </p:nvSpPr>
        <p:spPr bwMode="auto">
          <a:xfrm>
            <a:off x="804592" y="1219826"/>
            <a:ext cx="3925230" cy="293802"/>
          </a:xfrm>
          <a:prstGeom prst="rect">
            <a:avLst/>
          </a:prstGeom>
          <a:noFill/>
          <a:ln>
            <a:noFill/>
          </a:ln>
          <a:effectLst>
            <a:outerShdw blurRad="50800" dist="38100" dir="2700000" algn="tl" rotWithShape="0">
              <a:srgbClr val="000000">
                <a:alpha val="39999"/>
              </a:srgbClr>
            </a:outerShdw>
          </a:effectLst>
          <a:extLst/>
        </p:spPr>
        <p:txBody>
          <a:bodyPr wrap="square" lIns="99173" tIns="49585" rIns="99173" bIns="49585">
            <a:spAutoFit/>
          </a:bodyPr>
          <a:lstStyle/>
          <a:p>
            <a:pPr>
              <a:defRPr/>
            </a:pPr>
            <a:r>
              <a:rPr lang="en-US" sz="1200" dirty="0">
                <a:solidFill>
                  <a:srgbClr val="0000FF"/>
                </a:solidFill>
                <a:latin typeface="+mn-lt"/>
                <a:ea typeface="ＭＳ Ｐゴシック" pitchFamily="-48" charset="-128"/>
                <a:cs typeface="+mn-cs"/>
              </a:rPr>
              <a:t>*Message AMPERE2-450-FullTech-OPT Scenario</a:t>
            </a:r>
          </a:p>
        </p:txBody>
      </p:sp>
      <p:sp>
        <p:nvSpPr>
          <p:cNvPr id="13" name="TextBox 12"/>
          <p:cNvSpPr txBox="1">
            <a:spLocks noChangeArrowheads="1"/>
          </p:cNvSpPr>
          <p:nvPr/>
        </p:nvSpPr>
        <p:spPr bwMode="auto">
          <a:xfrm>
            <a:off x="740757" y="1527502"/>
            <a:ext cx="4202321" cy="931147"/>
          </a:xfrm>
          <a:prstGeom prst="rect">
            <a:avLst/>
          </a:prstGeom>
          <a:noFill/>
          <a:ln>
            <a:noFill/>
          </a:ln>
          <a:effectLst>
            <a:outerShdw blurRad="50800" dist="38100" dir="2700000" algn="tl" rotWithShape="0">
              <a:srgbClr val="0000FF">
                <a:alpha val="40000"/>
              </a:srgbClr>
            </a:outerShdw>
          </a:effectLst>
          <a:extLst/>
        </p:spPr>
        <p:txBody>
          <a:bodyPr wrap="square" lIns="99173" tIns="49585" rIns="99173" bIns="49585">
            <a:spAutoFit/>
          </a:bodyPr>
          <a:lstStyle/>
          <a:p>
            <a:pPr>
              <a:defRPr/>
            </a:pPr>
            <a:r>
              <a:rPr lang="en-US" sz="1800" dirty="0">
                <a:solidFill>
                  <a:srgbClr val="0000FF"/>
                </a:solidFill>
                <a:latin typeface="Century Gothic"/>
                <a:ea typeface="ＭＳ Ｐゴシック" pitchFamily="-48" charset="-128"/>
                <a:cs typeface="Century Gothic"/>
              </a:rPr>
              <a:t>Integrated emissions limited to maintain CO</a:t>
            </a:r>
            <a:r>
              <a:rPr lang="en-US" sz="1800" baseline="-25000" dirty="0">
                <a:solidFill>
                  <a:srgbClr val="0000FF"/>
                </a:solidFill>
                <a:latin typeface="Century Gothic"/>
                <a:ea typeface="ＭＳ Ｐゴシック" pitchFamily="-48" charset="-128"/>
                <a:cs typeface="Century Gothic"/>
              </a:rPr>
              <a:t>2</a:t>
            </a:r>
            <a:r>
              <a:rPr lang="en-US" sz="1800" dirty="0">
                <a:solidFill>
                  <a:srgbClr val="0000FF"/>
                </a:solidFill>
                <a:latin typeface="Century Gothic"/>
                <a:ea typeface="ＭＳ Ｐゴシック" pitchFamily="-48" charset="-128"/>
                <a:cs typeface="Century Gothic"/>
              </a:rPr>
              <a:t> levels below 450 ppm </a:t>
            </a:r>
            <a:r>
              <a:rPr lang="en-US" sz="1800" dirty="0">
                <a:solidFill>
                  <a:srgbClr val="0000FF"/>
                </a:solidFill>
                <a:latin typeface="Century Gothic"/>
                <a:ea typeface="ＭＳ Ｐゴシック" pitchFamily="-48" charset="-128"/>
                <a:cs typeface="Century Gothic"/>
                <a:sym typeface="Wingdings"/>
              </a:rPr>
              <a:t>, full technology</a:t>
            </a:r>
            <a:endParaRPr lang="en-US" sz="1800" dirty="0">
              <a:solidFill>
                <a:srgbClr val="0000FF"/>
              </a:solidFill>
              <a:latin typeface="Century Gothic"/>
              <a:ea typeface="ＭＳ Ｐゴシック" pitchFamily="-48" charset="-128"/>
              <a:cs typeface="Century Gothic"/>
            </a:endParaRPr>
          </a:p>
        </p:txBody>
      </p:sp>
      <p:sp>
        <p:nvSpPr>
          <p:cNvPr id="10" name="Rounded Rectangle 9"/>
          <p:cNvSpPr/>
          <p:nvPr/>
        </p:nvSpPr>
        <p:spPr>
          <a:xfrm>
            <a:off x="104740" y="6413038"/>
            <a:ext cx="5119212" cy="694659"/>
          </a:xfrm>
          <a:prstGeom prst="round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ctr"/>
            <a:r>
              <a:rPr lang="en-US" sz="2000" dirty="0">
                <a:solidFill>
                  <a:srgbClr val="FFF537"/>
                </a:solidFill>
                <a:latin typeface="Century Gothic"/>
                <a:cs typeface="Century Gothic"/>
              </a:rPr>
              <a:t>Strategic Interest</a:t>
            </a:r>
            <a:br>
              <a:rPr lang="en-US" sz="2000" dirty="0">
                <a:solidFill>
                  <a:srgbClr val="FFF537"/>
                </a:solidFill>
                <a:latin typeface="Century Gothic"/>
                <a:cs typeface="Century Gothic"/>
              </a:rPr>
            </a:br>
            <a:r>
              <a:rPr lang="en-US" sz="2000" dirty="0">
                <a:solidFill>
                  <a:srgbClr val="FFF537"/>
                </a:solidFill>
                <a:latin typeface="Century Gothic"/>
                <a:cs typeface="Century Gothic"/>
              </a:rPr>
              <a:t>for the U.S. and the World</a:t>
            </a:r>
          </a:p>
        </p:txBody>
      </p:sp>
    </p:spTree>
    <p:extLst>
      <p:ext uri="{BB962C8B-B14F-4D97-AF65-F5344CB8AC3E}">
        <p14:creationId xmlns:p14="http://schemas.microsoft.com/office/powerpoint/2010/main" val="32998848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Substantive Progress Towards Fusion Energy Requires </a:t>
            </a:r>
            <a:br>
              <a:rPr lang="en-US" sz="2600" dirty="0" smtClean="0"/>
            </a:br>
            <a:r>
              <a:rPr lang="en-US" sz="2600" dirty="0" smtClean="0"/>
              <a:t>a) Increased Funding and/or b) Reduced Costs</a:t>
            </a:r>
            <a:endParaRPr lang="en-US" sz="2600" dirty="0"/>
          </a:p>
        </p:txBody>
      </p:sp>
      <p:pic>
        <p:nvPicPr>
          <p:cNvPr id="4" name="Picture 3"/>
          <p:cNvPicPr>
            <a:picLocks noChangeAspect="1"/>
          </p:cNvPicPr>
          <p:nvPr/>
        </p:nvPicPr>
        <p:blipFill>
          <a:blip r:embed="rId3"/>
          <a:stretch>
            <a:fillRect/>
          </a:stretch>
        </p:blipFill>
        <p:spPr>
          <a:xfrm>
            <a:off x="96871" y="1077150"/>
            <a:ext cx="9777222" cy="6161532"/>
          </a:xfrm>
          <a:prstGeom prst="rect">
            <a:avLst/>
          </a:prstGeom>
        </p:spPr>
      </p:pic>
      <p:sp>
        <p:nvSpPr>
          <p:cNvPr id="5" name="TextBox 4"/>
          <p:cNvSpPr txBox="1"/>
          <p:nvPr/>
        </p:nvSpPr>
        <p:spPr>
          <a:xfrm>
            <a:off x="8804845" y="6959035"/>
            <a:ext cx="1203401" cy="285754"/>
          </a:xfrm>
          <a:prstGeom prst="rect">
            <a:avLst/>
          </a:prstGeom>
          <a:solidFill>
            <a:srgbClr val="FFFF00"/>
          </a:solidFill>
        </p:spPr>
        <p:txBody>
          <a:bodyPr wrap="none" lIns="91388" tIns="45693" rIns="91388" bIns="45693" rtlCol="0">
            <a:spAutoFit/>
          </a:bodyPr>
          <a:lstStyle/>
          <a:p>
            <a:r>
              <a:rPr lang="en-US" sz="1200" dirty="0" err="1"/>
              <a:t>Koepke</a:t>
            </a:r>
            <a:r>
              <a:rPr lang="en-US" sz="1200" dirty="0"/>
              <a:t>, 2014</a:t>
            </a:r>
          </a:p>
        </p:txBody>
      </p:sp>
      <p:sp>
        <p:nvSpPr>
          <p:cNvPr id="6" name="Rounded Rectangle 5"/>
          <p:cNvSpPr/>
          <p:nvPr/>
        </p:nvSpPr>
        <p:spPr>
          <a:xfrm>
            <a:off x="5591001" y="1051270"/>
            <a:ext cx="4404994" cy="694659"/>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marL="0" lvl="1" algn="ctr"/>
            <a:r>
              <a:rPr lang="en-US" sz="2000" dirty="0">
                <a:solidFill>
                  <a:srgbClr val="FFFF00"/>
                </a:solidFill>
                <a:cs typeface="Century Gothic" charset="0"/>
              </a:rPr>
              <a:t>International partners are needed </a:t>
            </a:r>
            <a:br>
              <a:rPr lang="en-US" sz="2000" dirty="0">
                <a:solidFill>
                  <a:srgbClr val="FFFF00"/>
                </a:solidFill>
                <a:cs typeface="Century Gothic" charset="0"/>
              </a:rPr>
            </a:br>
            <a:r>
              <a:rPr lang="en-US" sz="2000" dirty="0">
                <a:solidFill>
                  <a:srgbClr val="FFFF00"/>
                </a:solidFill>
                <a:cs typeface="Century Gothic" charset="0"/>
              </a:rPr>
              <a:t>to develop fusion energy</a:t>
            </a:r>
            <a:endParaRPr lang="en-US" sz="2000" dirty="0">
              <a:solidFill>
                <a:srgbClr val="FFFF00"/>
              </a:solidFill>
            </a:endParaRPr>
          </a:p>
        </p:txBody>
      </p:sp>
    </p:spTree>
    <p:extLst>
      <p:ext uri="{BB962C8B-B14F-4D97-AF65-F5344CB8AC3E}">
        <p14:creationId xmlns:p14="http://schemas.microsoft.com/office/powerpoint/2010/main" val="2053304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Required to Increase Funding</a:t>
            </a:r>
            <a:endParaRPr lang="en-US" dirty="0"/>
          </a:p>
        </p:txBody>
      </p:sp>
      <p:sp>
        <p:nvSpPr>
          <p:cNvPr id="3" name="Content Placeholder 2"/>
          <p:cNvSpPr>
            <a:spLocks noGrp="1"/>
          </p:cNvSpPr>
          <p:nvPr>
            <p:ph idx="1"/>
          </p:nvPr>
        </p:nvSpPr>
        <p:spPr>
          <a:xfrm>
            <a:off x="308646" y="1095680"/>
            <a:ext cx="9339816" cy="5817427"/>
          </a:xfrm>
        </p:spPr>
        <p:txBody>
          <a:bodyPr/>
          <a:lstStyle/>
          <a:p>
            <a:r>
              <a:rPr lang="en-US" sz="2000" dirty="0"/>
              <a:t>Provide an exciting vision for the future to motivate increased public and political support, funding and attract the brightest and best researchers</a:t>
            </a:r>
          </a:p>
          <a:p>
            <a:pPr>
              <a:spcBef>
                <a:spcPts val="1600"/>
              </a:spcBef>
            </a:pPr>
            <a:r>
              <a:rPr lang="en-US" sz="2000" dirty="0"/>
              <a:t>Work to unify the community, get the community working together</a:t>
            </a:r>
          </a:p>
          <a:p>
            <a:pPr lvl="1"/>
            <a:r>
              <a:rPr lang="en-US" dirty="0" smtClean="0"/>
              <a:t>Requires community leadership and engagement,  perhaps a process similar to that of 1998 - 2004</a:t>
            </a:r>
          </a:p>
          <a:p>
            <a:pPr>
              <a:spcBef>
                <a:spcPts val="1600"/>
              </a:spcBef>
            </a:pPr>
            <a:r>
              <a:rPr lang="en-US" sz="2000" dirty="0"/>
              <a:t>Establish a partnership between the Feds (OFES, OS) and the community</a:t>
            </a:r>
          </a:p>
          <a:p>
            <a:pPr>
              <a:spcBef>
                <a:spcPts val="1600"/>
              </a:spcBef>
            </a:pPr>
            <a:r>
              <a:rPr lang="en-US" sz="2000" dirty="0"/>
              <a:t>Resolve to maintain a strong U.S. commitment to the path forward</a:t>
            </a:r>
          </a:p>
          <a:p>
            <a:pPr>
              <a:spcBef>
                <a:spcPts val="1600"/>
              </a:spcBef>
            </a:pPr>
            <a:r>
              <a:rPr lang="en-US" sz="2000" dirty="0"/>
              <a:t>Engage the entire U.S. fusion community in  burning plasma research: planning, preparing, and execution.</a:t>
            </a:r>
          </a:p>
          <a:p>
            <a:pPr lvl="1"/>
            <a:r>
              <a:rPr lang="en-US" dirty="0" smtClean="0"/>
              <a:t>Community must own the path forward as </a:t>
            </a:r>
            <a:r>
              <a:rPr lang="en-US" u="sng" dirty="0" smtClean="0"/>
              <a:t>their</a:t>
            </a:r>
            <a:r>
              <a:rPr lang="en-US" dirty="0" smtClean="0"/>
              <a:t> path forward</a:t>
            </a:r>
          </a:p>
          <a:p>
            <a:pPr lvl="1"/>
            <a:r>
              <a:rPr lang="en-US" dirty="0">
                <a:sym typeface="Wingdings"/>
              </a:rPr>
              <a:t>R</a:t>
            </a:r>
            <a:r>
              <a:rPr lang="en-US" dirty="0" smtClean="0"/>
              <a:t>equired to maintain community unity and commitment </a:t>
            </a:r>
          </a:p>
          <a:p>
            <a:pPr>
              <a:spcBef>
                <a:spcPts val="2400"/>
              </a:spcBef>
            </a:pPr>
            <a:r>
              <a:rPr lang="en-US" sz="2000" dirty="0"/>
              <a:t>Recommendation: FES and the U.S fusion community should begin a process to develop a roadmap and strategic plan </a:t>
            </a:r>
          </a:p>
          <a:p>
            <a:endParaRPr lang="en-US" dirty="0"/>
          </a:p>
        </p:txBody>
      </p:sp>
    </p:spTree>
    <p:extLst>
      <p:ext uri="{BB962C8B-B14F-4D97-AF65-F5344CB8AC3E}">
        <p14:creationId xmlns:p14="http://schemas.microsoft.com/office/powerpoint/2010/main" val="552318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Accelerating the Path to Burning Plasmas and </a:t>
            </a:r>
            <a:br>
              <a:rPr lang="en-US" sz="2600" dirty="0" smtClean="0"/>
            </a:br>
            <a:r>
              <a:rPr lang="en-US" sz="2600" dirty="0" smtClean="0"/>
              <a:t>Fusion Energy Development</a:t>
            </a:r>
            <a:endParaRPr lang="en-US" sz="2600" dirty="0"/>
          </a:p>
        </p:txBody>
      </p:sp>
      <p:sp>
        <p:nvSpPr>
          <p:cNvPr id="3" name="Content Placeholder 2"/>
          <p:cNvSpPr>
            <a:spLocks noGrp="1"/>
          </p:cNvSpPr>
          <p:nvPr>
            <p:ph idx="1"/>
          </p:nvPr>
        </p:nvSpPr>
        <p:spPr>
          <a:xfrm>
            <a:off x="275695" y="1083100"/>
            <a:ext cx="9670626" cy="5971953"/>
          </a:xfrm>
        </p:spPr>
        <p:txBody>
          <a:bodyPr/>
          <a:lstStyle/>
          <a:p>
            <a:pPr marL="495803" lvl="1" indent="0">
              <a:buNone/>
            </a:pPr>
            <a:endParaRPr lang="en-US" dirty="0" smtClean="0">
              <a:solidFill>
                <a:srgbClr val="0000FF"/>
              </a:solidFill>
              <a:latin typeface="Century Gothic" pitchFamily="34" charset="0"/>
              <a:cs typeface="Arial" charset="0"/>
            </a:endParaRPr>
          </a:p>
          <a:p>
            <a:pPr marL="495803" lvl="1" indent="0">
              <a:buNone/>
            </a:pPr>
            <a:endParaRPr lang="en-US" dirty="0">
              <a:solidFill>
                <a:srgbClr val="0000FF"/>
              </a:solidFill>
              <a:latin typeface="Century Gothic" pitchFamily="34" charset="0"/>
              <a:cs typeface="Arial" charset="0"/>
            </a:endParaRPr>
          </a:p>
          <a:p>
            <a:pPr marL="495803" lvl="1" indent="0">
              <a:buNone/>
            </a:pPr>
            <a:endParaRPr lang="en-US" dirty="0" smtClean="0">
              <a:solidFill>
                <a:srgbClr val="0000FF"/>
              </a:solidFill>
              <a:latin typeface="Century Gothic" pitchFamily="34" charset="0"/>
              <a:cs typeface="Arial" charset="0"/>
            </a:endParaRPr>
          </a:p>
          <a:p>
            <a:pPr marL="495803" lvl="1" indent="0">
              <a:buNone/>
            </a:pPr>
            <a:endParaRPr lang="en-US" dirty="0">
              <a:solidFill>
                <a:srgbClr val="0000FF"/>
              </a:solidFill>
              <a:latin typeface="Century Gothic" pitchFamily="34" charset="0"/>
              <a:cs typeface="Arial" charset="0"/>
            </a:endParaRPr>
          </a:p>
          <a:p>
            <a:pPr marL="495803" lvl="1" indent="0">
              <a:buNone/>
            </a:pPr>
            <a:endParaRPr lang="en-US" dirty="0">
              <a:solidFill>
                <a:srgbClr val="0000FF"/>
              </a:solidFill>
              <a:latin typeface="Century Gothic" pitchFamily="34" charset="0"/>
              <a:cs typeface="Arial" charset="0"/>
            </a:endParaRPr>
          </a:p>
          <a:p>
            <a:pPr marL="0" indent="0" algn="ctr">
              <a:buNone/>
            </a:pPr>
            <a:r>
              <a:rPr lang="en-US" dirty="0" smtClean="0">
                <a:solidFill>
                  <a:srgbClr val="0000FF"/>
                </a:solidFill>
                <a:latin typeface="Century Gothic" pitchFamily="34" charset="0"/>
                <a:cs typeface="Arial" charset="0"/>
              </a:rPr>
              <a:t>Ages-old quip:  “</a:t>
            </a:r>
            <a:r>
              <a:rPr lang="en-US" i="1" dirty="0" smtClean="0">
                <a:solidFill>
                  <a:srgbClr val="0000FF"/>
                </a:solidFill>
                <a:latin typeface="Century Gothic" pitchFamily="34" charset="0"/>
                <a:cs typeface="Arial" charset="0"/>
              </a:rPr>
              <a:t>Fusion is 50 years away and always will be.”  </a:t>
            </a:r>
          </a:p>
          <a:p>
            <a:pPr marL="0" indent="0" algn="ctr">
              <a:buNone/>
            </a:pPr>
            <a:r>
              <a:rPr lang="en-US" i="1" dirty="0" smtClean="0">
                <a:solidFill>
                  <a:srgbClr val="000000"/>
                </a:solidFill>
                <a:latin typeface="Century Gothic" pitchFamily="34" charset="0"/>
                <a:cs typeface="Arial" charset="0"/>
              </a:rPr>
              <a:t>How to</a:t>
            </a:r>
            <a:br>
              <a:rPr lang="en-US" i="1" dirty="0" smtClean="0">
                <a:solidFill>
                  <a:srgbClr val="000000"/>
                </a:solidFill>
                <a:latin typeface="Century Gothic" pitchFamily="34" charset="0"/>
                <a:cs typeface="Arial" charset="0"/>
              </a:rPr>
            </a:br>
            <a:r>
              <a:rPr lang="en-US" i="1" dirty="0" smtClean="0">
                <a:solidFill>
                  <a:srgbClr val="000000"/>
                </a:solidFill>
                <a:latin typeface="Century Gothic" pitchFamily="34" charset="0"/>
                <a:cs typeface="Arial" charset="0"/>
              </a:rPr>
              <a:t>reconcile?</a:t>
            </a:r>
            <a:endParaRPr lang="en-US" dirty="0" smtClean="0">
              <a:solidFill>
                <a:srgbClr val="000000"/>
              </a:solidFill>
              <a:latin typeface="Century Gothic" pitchFamily="34" charset="0"/>
              <a:cs typeface="Arial" charset="0"/>
            </a:endParaRPr>
          </a:p>
          <a:p>
            <a:pPr marL="0" indent="0" algn="ctr">
              <a:buNone/>
            </a:pPr>
            <a:r>
              <a:rPr lang="en-US" dirty="0" smtClean="0">
                <a:solidFill>
                  <a:srgbClr val="800000"/>
                </a:solidFill>
                <a:latin typeface="Century Gothic" pitchFamily="34" charset="0"/>
                <a:cs typeface="Arial" charset="0"/>
              </a:rPr>
              <a:t>NAS charge</a:t>
            </a:r>
            <a:r>
              <a:rPr lang="en-US" i="1" dirty="0" smtClean="0">
                <a:solidFill>
                  <a:srgbClr val="800000"/>
                </a:solidFill>
                <a:latin typeface="Century Gothic" pitchFamily="34" charset="0"/>
                <a:cs typeface="Arial" charset="0"/>
              </a:rPr>
              <a:t>:  “</a:t>
            </a:r>
            <a:r>
              <a:rPr lang="en-US" i="1" dirty="0">
                <a:solidFill>
                  <a:srgbClr val="800000"/>
                </a:solidFill>
                <a:latin typeface="Century Gothic" pitchFamily="34" charset="0"/>
                <a:cs typeface="Arial" charset="0"/>
              </a:rPr>
              <a:t>given that economical fusion energy within </a:t>
            </a:r>
            <a:br>
              <a:rPr lang="en-US" i="1" dirty="0">
                <a:solidFill>
                  <a:srgbClr val="800000"/>
                </a:solidFill>
                <a:latin typeface="Century Gothic" pitchFamily="34" charset="0"/>
                <a:cs typeface="Arial" charset="0"/>
              </a:rPr>
            </a:br>
            <a:r>
              <a:rPr lang="en-US" i="1" dirty="0">
                <a:solidFill>
                  <a:srgbClr val="800000"/>
                </a:solidFill>
                <a:latin typeface="Century Gothic" pitchFamily="34" charset="0"/>
                <a:cs typeface="Arial" charset="0"/>
              </a:rPr>
              <a:t>the next several decades is a U.S. strategic interest”</a:t>
            </a:r>
          </a:p>
          <a:p>
            <a:pPr marL="0" indent="0">
              <a:buNone/>
            </a:pPr>
            <a:endParaRPr lang="en-US" dirty="0" smtClean="0"/>
          </a:p>
        </p:txBody>
      </p:sp>
      <p:sp>
        <p:nvSpPr>
          <p:cNvPr id="8" name="Up-Down Arrow 7"/>
          <p:cNvSpPr/>
          <p:nvPr/>
        </p:nvSpPr>
        <p:spPr bwMode="auto">
          <a:xfrm>
            <a:off x="3993123" y="3161119"/>
            <a:ext cx="218944" cy="4296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811" tIns="50906" rIns="101811" bIns="50906" numCol="1" spcCol="0" rtlCol="0" anchor="t" anchorCtr="0" compatLnSpc="1">
            <a:prstTxWarp prst="textNoShape">
              <a:avLst/>
            </a:prstTxWarp>
          </a:bodyPr>
          <a:lstStyle/>
          <a:p>
            <a:pPr defTabSz="1018109" eaLnBrk="0" hangingPunct="0"/>
            <a:endParaRPr lang="en-US" sz="1600"/>
          </a:p>
        </p:txBody>
      </p:sp>
      <p:sp>
        <p:nvSpPr>
          <p:cNvPr id="9" name="Up-Down Arrow 8"/>
          <p:cNvSpPr/>
          <p:nvPr/>
        </p:nvSpPr>
        <p:spPr bwMode="auto">
          <a:xfrm>
            <a:off x="5980085" y="3161119"/>
            <a:ext cx="218944" cy="4296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811" tIns="50906" rIns="101811" bIns="50906" numCol="1" spcCol="0" rtlCol="0" anchor="t" anchorCtr="0" compatLnSpc="1">
            <a:prstTxWarp prst="textNoShape">
              <a:avLst/>
            </a:prstTxWarp>
          </a:bodyPr>
          <a:lstStyle/>
          <a:p>
            <a:pPr defTabSz="1018109" eaLnBrk="0" hangingPunct="0"/>
            <a:endParaRPr lang="en-US" sz="1600"/>
          </a:p>
        </p:txBody>
      </p:sp>
    </p:spTree>
    <p:extLst>
      <p:ext uri="{BB962C8B-B14F-4D97-AF65-F5344CB8AC3E}">
        <p14:creationId xmlns:p14="http://schemas.microsoft.com/office/powerpoint/2010/main" val="3610385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Accelerating the Path to Burning Plasmas and </a:t>
            </a:r>
            <a:br>
              <a:rPr lang="en-US" sz="2600" dirty="0" smtClean="0"/>
            </a:br>
            <a:r>
              <a:rPr lang="en-US" sz="2600" dirty="0" smtClean="0"/>
              <a:t>Fusion Energy Development</a:t>
            </a:r>
            <a:endParaRPr lang="en-US" sz="2600" dirty="0"/>
          </a:p>
        </p:txBody>
      </p:sp>
      <p:sp>
        <p:nvSpPr>
          <p:cNvPr id="3" name="Content Placeholder 2"/>
          <p:cNvSpPr>
            <a:spLocks noGrp="1"/>
          </p:cNvSpPr>
          <p:nvPr>
            <p:ph idx="1"/>
          </p:nvPr>
        </p:nvSpPr>
        <p:spPr>
          <a:xfrm>
            <a:off x="275695" y="1083100"/>
            <a:ext cx="9670626" cy="5971953"/>
          </a:xfrm>
        </p:spPr>
        <p:txBody>
          <a:bodyPr/>
          <a:lstStyle/>
          <a:p>
            <a:r>
              <a:rPr lang="en-US" dirty="0" smtClean="0">
                <a:solidFill>
                  <a:srgbClr val="0000FF"/>
                </a:solidFill>
              </a:rPr>
              <a:t>The Challenge</a:t>
            </a:r>
            <a:endParaRPr lang="en-US" dirty="0">
              <a:solidFill>
                <a:srgbClr val="0000FF"/>
              </a:solidFill>
            </a:endParaRPr>
          </a:p>
          <a:p>
            <a:pPr lvl="1"/>
            <a:r>
              <a:rPr lang="en-US" dirty="0" smtClean="0">
                <a:solidFill>
                  <a:srgbClr val="0000FF"/>
                </a:solidFill>
              </a:rPr>
              <a:t>Very challenging problem </a:t>
            </a:r>
            <a:r>
              <a:rPr lang="en-US" dirty="0" smtClean="0">
                <a:solidFill>
                  <a:srgbClr val="0000FF"/>
                </a:solidFill>
                <a:sym typeface="Wingdings"/>
              </a:rPr>
              <a:t>  Robust funding required</a:t>
            </a:r>
          </a:p>
          <a:p>
            <a:pPr lvl="1"/>
            <a:r>
              <a:rPr lang="en-US" dirty="0">
                <a:solidFill>
                  <a:srgbClr val="0000FF"/>
                </a:solidFill>
              </a:rPr>
              <a:t>M</a:t>
            </a:r>
            <a:r>
              <a:rPr lang="en-US" dirty="0" smtClean="0">
                <a:solidFill>
                  <a:srgbClr val="0000FF"/>
                </a:solidFill>
              </a:rPr>
              <a:t>ultiple challenges must be resolved</a:t>
            </a:r>
            <a:r>
              <a:rPr lang="en-US" dirty="0" smtClean="0">
                <a:solidFill>
                  <a:srgbClr val="0000FF"/>
                </a:solidFill>
                <a:sym typeface="Wingdings"/>
              </a:rPr>
              <a:t> Strategic plan required</a:t>
            </a:r>
            <a:endParaRPr lang="en-US" dirty="0">
              <a:solidFill>
                <a:srgbClr val="0000FF"/>
              </a:solidFill>
            </a:endParaRPr>
          </a:p>
          <a:p>
            <a:pPr lvl="1"/>
            <a:r>
              <a:rPr lang="en-US" dirty="0" smtClean="0">
                <a:solidFill>
                  <a:srgbClr val="0000FF"/>
                </a:solidFill>
              </a:rPr>
              <a:t>Staging of elements essential </a:t>
            </a:r>
            <a:r>
              <a:rPr lang="en-US" dirty="0" smtClean="0">
                <a:solidFill>
                  <a:srgbClr val="0000FF"/>
                </a:solidFill>
                <a:sym typeface="Wingdings"/>
              </a:rPr>
              <a:t> Community consensus needed</a:t>
            </a:r>
          </a:p>
          <a:p>
            <a:pPr marL="495803" lvl="1" indent="0">
              <a:buNone/>
            </a:pPr>
            <a:endParaRPr lang="en-US" dirty="0">
              <a:solidFill>
                <a:srgbClr val="0000FF"/>
              </a:solidFill>
              <a:latin typeface="Century Gothic" pitchFamily="34" charset="0"/>
              <a:cs typeface="Arial" charset="0"/>
            </a:endParaRPr>
          </a:p>
          <a:p>
            <a:pPr marL="0" indent="0" algn="ctr">
              <a:buNone/>
            </a:pPr>
            <a:r>
              <a:rPr lang="en-US" dirty="0" smtClean="0">
                <a:solidFill>
                  <a:srgbClr val="0000FF"/>
                </a:solidFill>
                <a:latin typeface="Century Gothic" pitchFamily="34" charset="0"/>
                <a:cs typeface="Arial" charset="0"/>
              </a:rPr>
              <a:t>Ages-old quip:  “</a:t>
            </a:r>
            <a:r>
              <a:rPr lang="en-US" i="1" dirty="0" smtClean="0">
                <a:solidFill>
                  <a:srgbClr val="0000FF"/>
                </a:solidFill>
                <a:latin typeface="Century Gothic" pitchFamily="34" charset="0"/>
                <a:cs typeface="Arial" charset="0"/>
              </a:rPr>
              <a:t>Fusion is 50 years away and always will be.”  </a:t>
            </a:r>
          </a:p>
          <a:p>
            <a:pPr marL="0" indent="0" algn="ctr">
              <a:buNone/>
            </a:pPr>
            <a:r>
              <a:rPr lang="en-US" i="1" dirty="0" smtClean="0">
                <a:latin typeface="Century Gothic" pitchFamily="34" charset="0"/>
                <a:cs typeface="Arial" charset="0"/>
              </a:rPr>
              <a:t>How to</a:t>
            </a:r>
            <a:br>
              <a:rPr lang="en-US" i="1" dirty="0" smtClean="0">
                <a:latin typeface="Century Gothic" pitchFamily="34" charset="0"/>
                <a:cs typeface="Arial" charset="0"/>
              </a:rPr>
            </a:br>
            <a:r>
              <a:rPr lang="en-US" i="1" dirty="0" smtClean="0">
                <a:latin typeface="Century Gothic" pitchFamily="34" charset="0"/>
                <a:cs typeface="Arial" charset="0"/>
              </a:rPr>
              <a:t>reconcile?</a:t>
            </a:r>
            <a:endParaRPr lang="en-US" dirty="0" smtClean="0">
              <a:latin typeface="Century Gothic" pitchFamily="34" charset="0"/>
              <a:cs typeface="Arial" charset="0"/>
            </a:endParaRPr>
          </a:p>
          <a:p>
            <a:pPr marL="0" indent="0" algn="ctr">
              <a:buNone/>
            </a:pPr>
            <a:r>
              <a:rPr lang="en-US" dirty="0" smtClean="0">
                <a:solidFill>
                  <a:srgbClr val="800000"/>
                </a:solidFill>
                <a:latin typeface="Century Gothic" pitchFamily="34" charset="0"/>
                <a:cs typeface="Arial" charset="0"/>
              </a:rPr>
              <a:t>NAS charge</a:t>
            </a:r>
            <a:r>
              <a:rPr lang="en-US" i="1" dirty="0" smtClean="0">
                <a:solidFill>
                  <a:srgbClr val="800000"/>
                </a:solidFill>
                <a:latin typeface="Century Gothic" pitchFamily="34" charset="0"/>
                <a:cs typeface="Arial" charset="0"/>
              </a:rPr>
              <a:t>:  “</a:t>
            </a:r>
            <a:r>
              <a:rPr lang="en-US" i="1" dirty="0">
                <a:solidFill>
                  <a:srgbClr val="800000"/>
                </a:solidFill>
                <a:latin typeface="Century Gothic" pitchFamily="34" charset="0"/>
                <a:cs typeface="Arial" charset="0"/>
              </a:rPr>
              <a:t>given that economical fusion energy within </a:t>
            </a:r>
            <a:br>
              <a:rPr lang="en-US" i="1" dirty="0">
                <a:solidFill>
                  <a:srgbClr val="800000"/>
                </a:solidFill>
                <a:latin typeface="Century Gothic" pitchFamily="34" charset="0"/>
                <a:cs typeface="Arial" charset="0"/>
              </a:rPr>
            </a:br>
            <a:r>
              <a:rPr lang="en-US" i="1" dirty="0">
                <a:solidFill>
                  <a:srgbClr val="800000"/>
                </a:solidFill>
                <a:latin typeface="Century Gothic" pitchFamily="34" charset="0"/>
                <a:cs typeface="Arial" charset="0"/>
              </a:rPr>
              <a:t>the next several decades is a U.S. strategic interest”</a:t>
            </a:r>
          </a:p>
          <a:p>
            <a:pPr marL="0" indent="0">
              <a:buNone/>
            </a:pPr>
            <a:endParaRPr lang="en-US" dirty="0" smtClean="0"/>
          </a:p>
        </p:txBody>
      </p:sp>
      <p:sp>
        <p:nvSpPr>
          <p:cNvPr id="8" name="Up-Down Arrow 7"/>
          <p:cNvSpPr/>
          <p:nvPr/>
        </p:nvSpPr>
        <p:spPr bwMode="auto">
          <a:xfrm>
            <a:off x="3993123" y="3161119"/>
            <a:ext cx="218944" cy="4296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811" tIns="50906" rIns="101811" bIns="50906" numCol="1" spcCol="0" rtlCol="0" anchor="t" anchorCtr="0" compatLnSpc="1">
            <a:prstTxWarp prst="textNoShape">
              <a:avLst/>
            </a:prstTxWarp>
          </a:bodyPr>
          <a:lstStyle/>
          <a:p>
            <a:pPr defTabSz="1018109" eaLnBrk="0" hangingPunct="0"/>
            <a:endParaRPr lang="en-US" sz="1600"/>
          </a:p>
        </p:txBody>
      </p:sp>
      <p:sp>
        <p:nvSpPr>
          <p:cNvPr id="9" name="Up-Down Arrow 8"/>
          <p:cNvSpPr/>
          <p:nvPr/>
        </p:nvSpPr>
        <p:spPr bwMode="auto">
          <a:xfrm>
            <a:off x="5980085" y="3161119"/>
            <a:ext cx="218944" cy="4296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811" tIns="50906" rIns="101811" bIns="50906" numCol="1" spcCol="0" rtlCol="0" anchor="t" anchorCtr="0" compatLnSpc="1">
            <a:prstTxWarp prst="textNoShape">
              <a:avLst/>
            </a:prstTxWarp>
          </a:bodyPr>
          <a:lstStyle/>
          <a:p>
            <a:pPr defTabSz="1018109" eaLnBrk="0" hangingPunct="0"/>
            <a:endParaRPr lang="en-US" sz="1600"/>
          </a:p>
        </p:txBody>
      </p:sp>
    </p:spTree>
    <p:extLst>
      <p:ext uri="{BB962C8B-B14F-4D97-AF65-F5344CB8AC3E}">
        <p14:creationId xmlns:p14="http://schemas.microsoft.com/office/powerpoint/2010/main" val="28668014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Accelerating the Path to Burning Plasmas and </a:t>
            </a:r>
            <a:br>
              <a:rPr lang="en-US" sz="2600" dirty="0" smtClean="0"/>
            </a:br>
            <a:r>
              <a:rPr lang="en-US" sz="2600" dirty="0" smtClean="0"/>
              <a:t>Fusion Energy Development</a:t>
            </a:r>
            <a:endParaRPr lang="en-US" sz="2600" dirty="0"/>
          </a:p>
        </p:txBody>
      </p:sp>
      <p:sp>
        <p:nvSpPr>
          <p:cNvPr id="3" name="Content Placeholder 2"/>
          <p:cNvSpPr>
            <a:spLocks noGrp="1"/>
          </p:cNvSpPr>
          <p:nvPr>
            <p:ph idx="1"/>
          </p:nvPr>
        </p:nvSpPr>
        <p:spPr>
          <a:xfrm>
            <a:off x="275695" y="1083100"/>
            <a:ext cx="9660200" cy="5971953"/>
          </a:xfrm>
        </p:spPr>
        <p:txBody>
          <a:bodyPr/>
          <a:lstStyle/>
          <a:p>
            <a:r>
              <a:rPr lang="en-US" dirty="0" smtClean="0">
                <a:solidFill>
                  <a:srgbClr val="0000FF"/>
                </a:solidFill>
              </a:rPr>
              <a:t>The Challenge</a:t>
            </a:r>
            <a:endParaRPr lang="en-US" dirty="0">
              <a:solidFill>
                <a:srgbClr val="0000FF"/>
              </a:solidFill>
            </a:endParaRPr>
          </a:p>
          <a:p>
            <a:pPr lvl="1"/>
            <a:r>
              <a:rPr lang="en-US" dirty="0">
                <a:solidFill>
                  <a:srgbClr val="0000FF"/>
                </a:solidFill>
              </a:rPr>
              <a:t>Very challenging problem </a:t>
            </a:r>
            <a:r>
              <a:rPr lang="en-US" dirty="0">
                <a:solidFill>
                  <a:srgbClr val="0000FF"/>
                </a:solidFill>
                <a:sym typeface="Wingdings"/>
              </a:rPr>
              <a:t>  Robust funding required</a:t>
            </a:r>
          </a:p>
          <a:p>
            <a:pPr lvl="1"/>
            <a:r>
              <a:rPr lang="en-US" dirty="0">
                <a:solidFill>
                  <a:srgbClr val="0000FF"/>
                </a:solidFill>
              </a:rPr>
              <a:t>Multiple challenges must be resolved</a:t>
            </a:r>
            <a:r>
              <a:rPr lang="en-US" dirty="0">
                <a:solidFill>
                  <a:srgbClr val="0000FF"/>
                </a:solidFill>
                <a:sym typeface="Wingdings"/>
              </a:rPr>
              <a:t> Strategic plan required</a:t>
            </a:r>
            <a:endParaRPr lang="en-US" dirty="0">
              <a:solidFill>
                <a:srgbClr val="0000FF"/>
              </a:solidFill>
            </a:endParaRPr>
          </a:p>
          <a:p>
            <a:pPr lvl="1"/>
            <a:r>
              <a:rPr lang="en-US" dirty="0">
                <a:solidFill>
                  <a:srgbClr val="0000FF"/>
                </a:solidFill>
              </a:rPr>
              <a:t>Staging of elements essential </a:t>
            </a:r>
            <a:r>
              <a:rPr lang="en-US" dirty="0">
                <a:solidFill>
                  <a:srgbClr val="0000FF"/>
                </a:solidFill>
                <a:sym typeface="Wingdings"/>
              </a:rPr>
              <a:t> Community consensus needed</a:t>
            </a:r>
          </a:p>
          <a:p>
            <a:pPr marL="495803" lvl="1" indent="0">
              <a:buNone/>
            </a:pPr>
            <a:endParaRPr lang="en-US" dirty="0">
              <a:solidFill>
                <a:srgbClr val="0000FF"/>
              </a:solidFill>
              <a:latin typeface="Century Gothic" pitchFamily="34" charset="0"/>
              <a:cs typeface="Arial" charset="0"/>
            </a:endParaRPr>
          </a:p>
          <a:p>
            <a:pPr marL="0" indent="0" algn="ctr">
              <a:buNone/>
            </a:pPr>
            <a:r>
              <a:rPr lang="en-US" dirty="0" smtClean="0">
                <a:solidFill>
                  <a:srgbClr val="0000FF"/>
                </a:solidFill>
                <a:latin typeface="Century Gothic" pitchFamily="34" charset="0"/>
                <a:cs typeface="Arial" charset="0"/>
              </a:rPr>
              <a:t>Ages-old quip:  “</a:t>
            </a:r>
            <a:r>
              <a:rPr lang="en-US" i="1" dirty="0" smtClean="0">
                <a:solidFill>
                  <a:srgbClr val="0000FF"/>
                </a:solidFill>
                <a:latin typeface="Century Gothic" pitchFamily="34" charset="0"/>
                <a:cs typeface="Arial" charset="0"/>
              </a:rPr>
              <a:t>Fusion is 50 years away and always will be.”  </a:t>
            </a:r>
          </a:p>
          <a:p>
            <a:pPr marL="0" indent="0" algn="ctr">
              <a:buNone/>
            </a:pPr>
            <a:r>
              <a:rPr lang="en-US" i="1" dirty="0" smtClean="0">
                <a:solidFill>
                  <a:srgbClr val="000000"/>
                </a:solidFill>
                <a:latin typeface="Century Gothic" pitchFamily="34" charset="0"/>
                <a:cs typeface="Arial" charset="0"/>
              </a:rPr>
              <a:t>How to</a:t>
            </a:r>
            <a:br>
              <a:rPr lang="en-US" i="1" dirty="0" smtClean="0">
                <a:solidFill>
                  <a:srgbClr val="000000"/>
                </a:solidFill>
                <a:latin typeface="Century Gothic" pitchFamily="34" charset="0"/>
                <a:cs typeface="Arial" charset="0"/>
              </a:rPr>
            </a:br>
            <a:r>
              <a:rPr lang="en-US" i="1" dirty="0" smtClean="0">
                <a:solidFill>
                  <a:srgbClr val="000000"/>
                </a:solidFill>
                <a:latin typeface="Century Gothic" pitchFamily="34" charset="0"/>
                <a:cs typeface="Arial" charset="0"/>
              </a:rPr>
              <a:t>reconcile?</a:t>
            </a:r>
            <a:endParaRPr lang="en-US" dirty="0" smtClean="0">
              <a:solidFill>
                <a:srgbClr val="000000"/>
              </a:solidFill>
              <a:latin typeface="Century Gothic" pitchFamily="34" charset="0"/>
              <a:cs typeface="Arial" charset="0"/>
            </a:endParaRPr>
          </a:p>
          <a:p>
            <a:pPr marL="0" indent="0" algn="ctr">
              <a:buNone/>
            </a:pPr>
            <a:r>
              <a:rPr lang="en-US" dirty="0" smtClean="0">
                <a:solidFill>
                  <a:srgbClr val="800000"/>
                </a:solidFill>
                <a:latin typeface="Century Gothic" pitchFamily="34" charset="0"/>
                <a:cs typeface="Arial" charset="0"/>
              </a:rPr>
              <a:t>NAS charge</a:t>
            </a:r>
            <a:r>
              <a:rPr lang="en-US" i="1" dirty="0" smtClean="0">
                <a:solidFill>
                  <a:srgbClr val="800000"/>
                </a:solidFill>
                <a:latin typeface="Century Gothic" pitchFamily="34" charset="0"/>
                <a:cs typeface="Arial" charset="0"/>
              </a:rPr>
              <a:t>:  “</a:t>
            </a:r>
            <a:r>
              <a:rPr lang="en-US" i="1" dirty="0">
                <a:solidFill>
                  <a:srgbClr val="800000"/>
                </a:solidFill>
                <a:latin typeface="Century Gothic" pitchFamily="34" charset="0"/>
                <a:cs typeface="Arial" charset="0"/>
              </a:rPr>
              <a:t>given that economical fusion energy within </a:t>
            </a:r>
            <a:br>
              <a:rPr lang="en-US" i="1" dirty="0">
                <a:solidFill>
                  <a:srgbClr val="800000"/>
                </a:solidFill>
                <a:latin typeface="Century Gothic" pitchFamily="34" charset="0"/>
                <a:cs typeface="Arial" charset="0"/>
              </a:rPr>
            </a:br>
            <a:r>
              <a:rPr lang="en-US" i="1" dirty="0">
                <a:solidFill>
                  <a:srgbClr val="800000"/>
                </a:solidFill>
                <a:latin typeface="Century Gothic" pitchFamily="34" charset="0"/>
                <a:cs typeface="Arial" charset="0"/>
              </a:rPr>
              <a:t>the next several decades is a U.S. strategic interest”</a:t>
            </a:r>
          </a:p>
          <a:p>
            <a:endParaRPr lang="en-US" dirty="0" smtClean="0">
              <a:solidFill>
                <a:srgbClr val="800000"/>
              </a:solidFill>
            </a:endParaRPr>
          </a:p>
          <a:p>
            <a:r>
              <a:rPr lang="en-US" dirty="0" smtClean="0">
                <a:solidFill>
                  <a:srgbClr val="800000"/>
                </a:solidFill>
              </a:rPr>
              <a:t>The Solution</a:t>
            </a:r>
          </a:p>
          <a:p>
            <a:pPr lvl="1"/>
            <a:r>
              <a:rPr lang="en-US" dirty="0">
                <a:solidFill>
                  <a:srgbClr val="800000"/>
                </a:solidFill>
              </a:rPr>
              <a:t>Compelling </a:t>
            </a:r>
            <a:r>
              <a:rPr lang="en-US" dirty="0" smtClean="0">
                <a:solidFill>
                  <a:srgbClr val="800000"/>
                </a:solidFill>
              </a:rPr>
              <a:t>vision for energy mission </a:t>
            </a:r>
            <a:r>
              <a:rPr lang="en-US" dirty="0" smtClean="0">
                <a:solidFill>
                  <a:srgbClr val="800000"/>
                </a:solidFill>
                <a:sym typeface="Wingdings"/>
              </a:rPr>
              <a:t> </a:t>
            </a:r>
            <a:r>
              <a:rPr lang="en-US" dirty="0" smtClean="0">
                <a:solidFill>
                  <a:srgbClr val="800000"/>
                </a:solidFill>
              </a:rPr>
              <a:t>Increase available </a:t>
            </a:r>
            <a:r>
              <a:rPr lang="en-US" dirty="0">
                <a:solidFill>
                  <a:srgbClr val="800000"/>
                </a:solidFill>
              </a:rPr>
              <a:t>funding</a:t>
            </a:r>
          </a:p>
          <a:p>
            <a:pPr lvl="1"/>
            <a:r>
              <a:rPr lang="en-US" dirty="0" smtClean="0">
                <a:solidFill>
                  <a:srgbClr val="800000"/>
                </a:solidFill>
              </a:rPr>
              <a:t>Vetted strategic </a:t>
            </a:r>
            <a:r>
              <a:rPr lang="en-US" dirty="0">
                <a:solidFill>
                  <a:srgbClr val="800000"/>
                </a:solidFill>
              </a:rPr>
              <a:t>plan </a:t>
            </a:r>
            <a:r>
              <a:rPr lang="en-US" dirty="0">
                <a:solidFill>
                  <a:srgbClr val="800000"/>
                </a:solidFill>
                <a:sym typeface="Wingdings"/>
              </a:rPr>
              <a:t> </a:t>
            </a:r>
            <a:r>
              <a:rPr lang="en-US" dirty="0" smtClean="0">
                <a:solidFill>
                  <a:srgbClr val="800000"/>
                </a:solidFill>
                <a:sym typeface="Wingdings"/>
              </a:rPr>
              <a:t>Inform prioritization of available funding</a:t>
            </a:r>
            <a:endParaRPr lang="en-US" dirty="0">
              <a:solidFill>
                <a:srgbClr val="800000"/>
              </a:solidFill>
            </a:endParaRPr>
          </a:p>
          <a:p>
            <a:pPr lvl="1"/>
            <a:r>
              <a:rPr lang="en-US" dirty="0" smtClean="0">
                <a:solidFill>
                  <a:srgbClr val="800000"/>
                </a:solidFill>
              </a:rPr>
              <a:t>Broad community </a:t>
            </a:r>
            <a:r>
              <a:rPr lang="en-US" dirty="0">
                <a:solidFill>
                  <a:srgbClr val="800000"/>
                </a:solidFill>
              </a:rPr>
              <a:t>consensus </a:t>
            </a:r>
            <a:r>
              <a:rPr lang="en-US" dirty="0">
                <a:solidFill>
                  <a:srgbClr val="800000"/>
                </a:solidFill>
                <a:sym typeface="Wingdings"/>
              </a:rPr>
              <a:t> Unified purpose and </a:t>
            </a:r>
            <a:r>
              <a:rPr lang="en-US" dirty="0" smtClean="0">
                <a:solidFill>
                  <a:srgbClr val="800000"/>
                </a:solidFill>
                <a:sym typeface="Wingdings"/>
              </a:rPr>
              <a:t>messaging</a:t>
            </a:r>
          </a:p>
          <a:p>
            <a:pPr lvl="1"/>
            <a:r>
              <a:rPr lang="en-US" dirty="0" smtClean="0">
                <a:solidFill>
                  <a:srgbClr val="800000"/>
                </a:solidFill>
                <a:sym typeface="Wingdings"/>
              </a:rPr>
              <a:t>Bold leadership </a:t>
            </a:r>
            <a:r>
              <a:rPr lang="en-US" dirty="0">
                <a:solidFill>
                  <a:srgbClr val="800000"/>
                </a:solidFill>
                <a:sym typeface="Wingdings"/>
              </a:rPr>
              <a:t> </a:t>
            </a:r>
            <a:r>
              <a:rPr lang="en-US" dirty="0" smtClean="0">
                <a:solidFill>
                  <a:srgbClr val="800000"/>
                </a:solidFill>
                <a:sym typeface="Wingdings"/>
              </a:rPr>
              <a:t>Implement &amp; execute difficult priority choices</a:t>
            </a:r>
          </a:p>
          <a:p>
            <a:pPr marL="738537" lvl="2" indent="0">
              <a:buNone/>
            </a:pPr>
            <a:r>
              <a:rPr lang="en-US" dirty="0">
                <a:solidFill>
                  <a:srgbClr val="800000"/>
                </a:solidFill>
                <a:sym typeface="Wingdings"/>
              </a:rPr>
              <a:t> </a:t>
            </a:r>
            <a:r>
              <a:rPr lang="en-US" dirty="0" smtClean="0">
                <a:solidFill>
                  <a:srgbClr val="800000"/>
                </a:solidFill>
                <a:sym typeface="Wingdings"/>
              </a:rPr>
              <a:t>    </a:t>
            </a:r>
            <a:r>
              <a:rPr lang="en-US" sz="2000" b="1" i="1" dirty="0">
                <a:solidFill>
                  <a:srgbClr val="800000"/>
                </a:solidFill>
                <a:sym typeface="Wingdings"/>
              </a:rPr>
              <a:t>--- All done in partnership with Office of Science and FES ---</a:t>
            </a:r>
            <a:endParaRPr lang="en-US" sz="2000" b="1" i="1" dirty="0">
              <a:solidFill>
                <a:srgbClr val="800000"/>
              </a:solidFill>
            </a:endParaRPr>
          </a:p>
          <a:p>
            <a:endParaRPr lang="en-US" dirty="0"/>
          </a:p>
        </p:txBody>
      </p:sp>
      <p:sp>
        <p:nvSpPr>
          <p:cNvPr id="8" name="Up-Down Arrow 7"/>
          <p:cNvSpPr/>
          <p:nvPr/>
        </p:nvSpPr>
        <p:spPr bwMode="auto">
          <a:xfrm>
            <a:off x="3993123" y="3161119"/>
            <a:ext cx="218944" cy="4296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811" tIns="50906" rIns="101811" bIns="50906" numCol="1" spcCol="0" rtlCol="0" anchor="t" anchorCtr="0" compatLnSpc="1">
            <a:prstTxWarp prst="textNoShape">
              <a:avLst/>
            </a:prstTxWarp>
          </a:bodyPr>
          <a:lstStyle/>
          <a:p>
            <a:pPr defTabSz="1018109" eaLnBrk="0" hangingPunct="0"/>
            <a:endParaRPr lang="en-US" sz="1600"/>
          </a:p>
        </p:txBody>
      </p:sp>
      <p:sp>
        <p:nvSpPr>
          <p:cNvPr id="9" name="Up-Down Arrow 8"/>
          <p:cNvSpPr/>
          <p:nvPr/>
        </p:nvSpPr>
        <p:spPr bwMode="auto">
          <a:xfrm>
            <a:off x="5980085" y="3161119"/>
            <a:ext cx="218944" cy="4296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811" tIns="50906" rIns="101811" bIns="50906" numCol="1" spcCol="0" rtlCol="0" anchor="t" anchorCtr="0" compatLnSpc="1">
            <a:prstTxWarp prst="textNoShape">
              <a:avLst/>
            </a:prstTxWarp>
          </a:bodyPr>
          <a:lstStyle/>
          <a:p>
            <a:pPr defTabSz="1018109" eaLnBrk="0" hangingPunct="0"/>
            <a:endParaRPr lang="en-US" sz="1600"/>
          </a:p>
        </p:txBody>
      </p:sp>
    </p:spTree>
    <p:extLst>
      <p:ext uri="{BB962C8B-B14F-4D97-AF65-F5344CB8AC3E}">
        <p14:creationId xmlns:p14="http://schemas.microsoft.com/office/powerpoint/2010/main" val="2835773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Burning Plasmas</a:t>
            </a:r>
            <a:endParaRPr lang="en-US" dirty="0"/>
          </a:p>
        </p:txBody>
      </p:sp>
      <p:sp>
        <p:nvSpPr>
          <p:cNvPr id="3" name="Content Placeholder 2"/>
          <p:cNvSpPr>
            <a:spLocks noGrp="1"/>
          </p:cNvSpPr>
          <p:nvPr>
            <p:ph idx="1"/>
          </p:nvPr>
        </p:nvSpPr>
        <p:spPr>
          <a:xfrm>
            <a:off x="202775" y="1651954"/>
            <a:ext cx="9743575" cy="4973626"/>
          </a:xfrm>
        </p:spPr>
        <p:txBody>
          <a:bodyPr/>
          <a:lstStyle/>
          <a:p>
            <a:pPr marL="0" indent="0">
              <a:spcBef>
                <a:spcPts val="1680"/>
              </a:spcBef>
              <a:buNone/>
            </a:pPr>
            <a:r>
              <a:rPr lang="en-US" sz="2500" dirty="0"/>
              <a:t>Executive Summary:</a:t>
            </a:r>
          </a:p>
          <a:p>
            <a:pPr>
              <a:spcBef>
                <a:spcPts val="2999"/>
              </a:spcBef>
            </a:pPr>
            <a:r>
              <a:rPr lang="en-US" sz="2000" dirty="0"/>
              <a:t>Burning plasmas are a critical next step towards the realization of fusion energy </a:t>
            </a:r>
          </a:p>
          <a:p>
            <a:pPr>
              <a:spcBef>
                <a:spcPts val="2999"/>
              </a:spcBef>
            </a:pPr>
            <a:r>
              <a:rPr lang="en-US" sz="2000" dirty="0"/>
              <a:t>Tokamak physics is sufficiently advanced to support burning plasma step, and the tokamak remains the only fusion concept mature enough to proceed to the burning plasma step</a:t>
            </a:r>
          </a:p>
          <a:p>
            <a:pPr>
              <a:spcBef>
                <a:spcPts val="2999"/>
              </a:spcBef>
            </a:pPr>
            <a:r>
              <a:rPr lang="en-US" sz="2000" dirty="0">
                <a:solidFill>
                  <a:srgbClr val="0000FF"/>
                </a:solidFill>
              </a:rPr>
              <a:t>Strongly recommend that this committee reaffirm the importance of burning plasmas in fusion energy development, the highly developed status of tokamak plasma science, and the unique opportunity that ITER provides the U.S.</a:t>
            </a:r>
          </a:p>
        </p:txBody>
      </p:sp>
    </p:spTree>
    <p:extLst>
      <p:ext uri="{BB962C8B-B14F-4D97-AF65-F5344CB8AC3E}">
        <p14:creationId xmlns:p14="http://schemas.microsoft.com/office/powerpoint/2010/main" val="2479997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Accelerating the Path to Burning Plasmas and </a:t>
            </a:r>
            <a:br>
              <a:rPr lang="en-US" sz="2600" dirty="0" smtClean="0"/>
            </a:br>
            <a:r>
              <a:rPr lang="en-US" sz="2600" dirty="0" smtClean="0"/>
              <a:t>Fusion Energy Development</a:t>
            </a:r>
            <a:endParaRPr lang="en-US" sz="2600" dirty="0"/>
          </a:p>
        </p:txBody>
      </p:sp>
      <p:sp>
        <p:nvSpPr>
          <p:cNvPr id="3" name="Content Placeholder 2"/>
          <p:cNvSpPr>
            <a:spLocks noGrp="1"/>
          </p:cNvSpPr>
          <p:nvPr>
            <p:ph idx="1"/>
          </p:nvPr>
        </p:nvSpPr>
        <p:spPr>
          <a:xfrm>
            <a:off x="275695" y="1083100"/>
            <a:ext cx="9660200" cy="5971953"/>
          </a:xfrm>
        </p:spPr>
        <p:txBody>
          <a:bodyPr/>
          <a:lstStyle/>
          <a:p>
            <a:r>
              <a:rPr lang="en-US" dirty="0" smtClean="0">
                <a:solidFill>
                  <a:srgbClr val="0000FF"/>
                </a:solidFill>
              </a:rPr>
              <a:t>The Challenge</a:t>
            </a:r>
            <a:endParaRPr lang="en-US" dirty="0">
              <a:solidFill>
                <a:srgbClr val="0000FF"/>
              </a:solidFill>
            </a:endParaRPr>
          </a:p>
          <a:p>
            <a:pPr lvl="1"/>
            <a:r>
              <a:rPr lang="en-US" dirty="0">
                <a:solidFill>
                  <a:srgbClr val="0000FF"/>
                </a:solidFill>
              </a:rPr>
              <a:t>Very challenging problem </a:t>
            </a:r>
            <a:r>
              <a:rPr lang="en-US" dirty="0">
                <a:solidFill>
                  <a:srgbClr val="0000FF"/>
                </a:solidFill>
                <a:sym typeface="Wingdings"/>
              </a:rPr>
              <a:t>  Robust funding required</a:t>
            </a:r>
          </a:p>
          <a:p>
            <a:pPr lvl="1"/>
            <a:r>
              <a:rPr lang="en-US" dirty="0">
                <a:solidFill>
                  <a:srgbClr val="0000FF"/>
                </a:solidFill>
              </a:rPr>
              <a:t>Multiple challenges must be resolved</a:t>
            </a:r>
            <a:r>
              <a:rPr lang="en-US" dirty="0">
                <a:solidFill>
                  <a:srgbClr val="0000FF"/>
                </a:solidFill>
                <a:sym typeface="Wingdings"/>
              </a:rPr>
              <a:t> Strategic plan required</a:t>
            </a:r>
            <a:endParaRPr lang="en-US" dirty="0">
              <a:solidFill>
                <a:srgbClr val="0000FF"/>
              </a:solidFill>
            </a:endParaRPr>
          </a:p>
          <a:p>
            <a:pPr lvl="1"/>
            <a:r>
              <a:rPr lang="en-US" dirty="0">
                <a:solidFill>
                  <a:srgbClr val="0000FF"/>
                </a:solidFill>
              </a:rPr>
              <a:t>Staging of elements essential </a:t>
            </a:r>
            <a:r>
              <a:rPr lang="en-US" dirty="0">
                <a:solidFill>
                  <a:srgbClr val="0000FF"/>
                </a:solidFill>
                <a:sym typeface="Wingdings"/>
              </a:rPr>
              <a:t> Community consensus needed</a:t>
            </a:r>
          </a:p>
          <a:p>
            <a:pPr marL="495803" lvl="1" indent="0">
              <a:buNone/>
            </a:pPr>
            <a:endParaRPr lang="en-US" dirty="0">
              <a:solidFill>
                <a:srgbClr val="0000FF"/>
              </a:solidFill>
              <a:latin typeface="Century Gothic" pitchFamily="34" charset="0"/>
              <a:cs typeface="Arial" charset="0"/>
            </a:endParaRPr>
          </a:p>
          <a:p>
            <a:pPr marL="0" indent="0" algn="ctr">
              <a:buNone/>
            </a:pPr>
            <a:r>
              <a:rPr lang="en-US" dirty="0" smtClean="0">
                <a:solidFill>
                  <a:srgbClr val="0000FF"/>
                </a:solidFill>
                <a:latin typeface="Century Gothic" pitchFamily="34" charset="0"/>
                <a:cs typeface="Arial" charset="0"/>
              </a:rPr>
              <a:t>Ages-old quip:  “</a:t>
            </a:r>
            <a:r>
              <a:rPr lang="en-US" i="1" dirty="0" smtClean="0">
                <a:solidFill>
                  <a:srgbClr val="0000FF"/>
                </a:solidFill>
                <a:latin typeface="Century Gothic" pitchFamily="34" charset="0"/>
                <a:cs typeface="Arial" charset="0"/>
              </a:rPr>
              <a:t>Fusion is 50 years away and always will be.”  </a:t>
            </a:r>
          </a:p>
          <a:p>
            <a:pPr marL="0" indent="0" algn="ctr">
              <a:buNone/>
            </a:pPr>
            <a:r>
              <a:rPr lang="en-US" i="1" dirty="0" smtClean="0">
                <a:solidFill>
                  <a:srgbClr val="660066"/>
                </a:solidFill>
                <a:latin typeface="Century Gothic" pitchFamily="34" charset="0"/>
                <a:cs typeface="Arial" charset="0"/>
              </a:rPr>
              <a:t>How to</a:t>
            </a:r>
            <a:br>
              <a:rPr lang="en-US" i="1" dirty="0" smtClean="0">
                <a:solidFill>
                  <a:srgbClr val="660066"/>
                </a:solidFill>
                <a:latin typeface="Century Gothic" pitchFamily="34" charset="0"/>
                <a:cs typeface="Arial" charset="0"/>
              </a:rPr>
            </a:br>
            <a:r>
              <a:rPr lang="en-US" i="1" dirty="0" smtClean="0">
                <a:solidFill>
                  <a:srgbClr val="660066"/>
                </a:solidFill>
                <a:latin typeface="Century Gothic" pitchFamily="34" charset="0"/>
                <a:cs typeface="Arial" charset="0"/>
              </a:rPr>
              <a:t>reconcile?</a:t>
            </a:r>
            <a:endParaRPr lang="en-US" dirty="0" smtClean="0">
              <a:solidFill>
                <a:srgbClr val="660066"/>
              </a:solidFill>
              <a:latin typeface="Century Gothic" pitchFamily="34" charset="0"/>
              <a:cs typeface="Arial" charset="0"/>
            </a:endParaRPr>
          </a:p>
          <a:p>
            <a:pPr marL="0" indent="0" algn="ctr">
              <a:buNone/>
            </a:pPr>
            <a:r>
              <a:rPr lang="en-US" dirty="0" smtClean="0">
                <a:solidFill>
                  <a:srgbClr val="800000"/>
                </a:solidFill>
                <a:latin typeface="Century Gothic" pitchFamily="34" charset="0"/>
                <a:cs typeface="Arial" charset="0"/>
              </a:rPr>
              <a:t>NAS charge</a:t>
            </a:r>
            <a:r>
              <a:rPr lang="en-US" i="1" dirty="0" smtClean="0">
                <a:solidFill>
                  <a:srgbClr val="800000"/>
                </a:solidFill>
                <a:latin typeface="Century Gothic" pitchFamily="34" charset="0"/>
                <a:cs typeface="Arial" charset="0"/>
              </a:rPr>
              <a:t>:  “</a:t>
            </a:r>
            <a:r>
              <a:rPr lang="en-US" i="1" dirty="0">
                <a:solidFill>
                  <a:srgbClr val="800000"/>
                </a:solidFill>
                <a:latin typeface="Century Gothic" pitchFamily="34" charset="0"/>
                <a:cs typeface="Arial" charset="0"/>
              </a:rPr>
              <a:t>given that economical fusion energy within </a:t>
            </a:r>
            <a:br>
              <a:rPr lang="en-US" i="1" dirty="0">
                <a:solidFill>
                  <a:srgbClr val="800000"/>
                </a:solidFill>
                <a:latin typeface="Century Gothic" pitchFamily="34" charset="0"/>
                <a:cs typeface="Arial" charset="0"/>
              </a:rPr>
            </a:br>
            <a:r>
              <a:rPr lang="en-US" i="1" dirty="0">
                <a:solidFill>
                  <a:srgbClr val="800000"/>
                </a:solidFill>
                <a:latin typeface="Century Gothic" pitchFamily="34" charset="0"/>
                <a:cs typeface="Arial" charset="0"/>
              </a:rPr>
              <a:t>the next several decades is a U.S. strategic interest”</a:t>
            </a:r>
          </a:p>
          <a:p>
            <a:endParaRPr lang="en-US" dirty="0" smtClean="0">
              <a:solidFill>
                <a:srgbClr val="800000"/>
              </a:solidFill>
            </a:endParaRPr>
          </a:p>
          <a:p>
            <a:r>
              <a:rPr lang="en-US" dirty="0" smtClean="0">
                <a:solidFill>
                  <a:srgbClr val="800000"/>
                </a:solidFill>
              </a:rPr>
              <a:t>The Solution</a:t>
            </a:r>
          </a:p>
          <a:p>
            <a:pPr lvl="1"/>
            <a:r>
              <a:rPr lang="en-US" dirty="0">
                <a:solidFill>
                  <a:schemeClr val="accent1">
                    <a:lumMod val="50000"/>
                  </a:schemeClr>
                </a:solidFill>
              </a:rPr>
              <a:t>Compelling program vision </a:t>
            </a:r>
            <a:r>
              <a:rPr lang="en-US" dirty="0">
                <a:solidFill>
                  <a:schemeClr val="accent1">
                    <a:lumMod val="50000"/>
                  </a:schemeClr>
                </a:solidFill>
                <a:sym typeface="Wingdings"/>
              </a:rPr>
              <a:t> </a:t>
            </a:r>
            <a:r>
              <a:rPr lang="en-US" dirty="0" smtClean="0">
                <a:solidFill>
                  <a:schemeClr val="accent1">
                    <a:lumMod val="50000"/>
                  </a:schemeClr>
                </a:solidFill>
              </a:rPr>
              <a:t>Increase available </a:t>
            </a:r>
            <a:r>
              <a:rPr lang="en-US" dirty="0">
                <a:solidFill>
                  <a:schemeClr val="accent1">
                    <a:lumMod val="50000"/>
                  </a:schemeClr>
                </a:solidFill>
              </a:rPr>
              <a:t>funding</a:t>
            </a:r>
          </a:p>
          <a:p>
            <a:pPr lvl="1"/>
            <a:r>
              <a:rPr lang="en-US" dirty="0">
                <a:solidFill>
                  <a:schemeClr val="accent1">
                    <a:lumMod val="50000"/>
                  </a:schemeClr>
                </a:solidFill>
              </a:rPr>
              <a:t>Well informed strategic plan </a:t>
            </a:r>
            <a:r>
              <a:rPr lang="en-US" dirty="0">
                <a:solidFill>
                  <a:schemeClr val="accent1">
                    <a:lumMod val="50000"/>
                  </a:schemeClr>
                </a:solidFill>
                <a:sym typeface="Wingdings"/>
              </a:rPr>
              <a:t> </a:t>
            </a:r>
            <a:r>
              <a:rPr lang="en-US" dirty="0" smtClean="0">
                <a:solidFill>
                  <a:schemeClr val="accent1">
                    <a:lumMod val="50000"/>
                  </a:schemeClr>
                </a:solidFill>
                <a:sym typeface="Wingdings"/>
              </a:rPr>
              <a:t>Inform prioritization of available funding</a:t>
            </a:r>
            <a:endParaRPr lang="en-US" dirty="0">
              <a:solidFill>
                <a:schemeClr val="accent1">
                  <a:lumMod val="50000"/>
                </a:schemeClr>
              </a:solidFill>
            </a:endParaRPr>
          </a:p>
          <a:p>
            <a:pPr lvl="1"/>
            <a:r>
              <a:rPr lang="en-US" dirty="0" smtClean="0">
                <a:solidFill>
                  <a:schemeClr val="accent1">
                    <a:lumMod val="50000"/>
                  </a:schemeClr>
                </a:solidFill>
              </a:rPr>
              <a:t>Broad community </a:t>
            </a:r>
            <a:r>
              <a:rPr lang="en-US" dirty="0">
                <a:solidFill>
                  <a:schemeClr val="accent1">
                    <a:lumMod val="50000"/>
                  </a:schemeClr>
                </a:solidFill>
              </a:rPr>
              <a:t>consensus </a:t>
            </a:r>
            <a:r>
              <a:rPr lang="en-US" dirty="0">
                <a:solidFill>
                  <a:schemeClr val="accent1">
                    <a:lumMod val="50000"/>
                  </a:schemeClr>
                </a:solidFill>
                <a:sym typeface="Wingdings"/>
              </a:rPr>
              <a:t> Unified purpose and </a:t>
            </a:r>
            <a:r>
              <a:rPr lang="en-US" dirty="0" smtClean="0">
                <a:solidFill>
                  <a:schemeClr val="accent1">
                    <a:lumMod val="50000"/>
                  </a:schemeClr>
                </a:solidFill>
                <a:sym typeface="Wingdings"/>
              </a:rPr>
              <a:t>messaging</a:t>
            </a:r>
          </a:p>
          <a:p>
            <a:pPr marL="738537" lvl="2" indent="0">
              <a:buNone/>
            </a:pPr>
            <a:r>
              <a:rPr lang="en-US" dirty="0">
                <a:solidFill>
                  <a:schemeClr val="accent1">
                    <a:lumMod val="50000"/>
                  </a:schemeClr>
                </a:solidFill>
                <a:sym typeface="Wingdings"/>
              </a:rPr>
              <a:t> </a:t>
            </a:r>
            <a:r>
              <a:rPr lang="en-US" dirty="0" smtClean="0">
                <a:solidFill>
                  <a:schemeClr val="accent1">
                    <a:lumMod val="50000"/>
                  </a:schemeClr>
                </a:solidFill>
                <a:sym typeface="Wingdings"/>
              </a:rPr>
              <a:t>    </a:t>
            </a:r>
            <a:r>
              <a:rPr lang="en-US" sz="2000" b="1" i="1" dirty="0">
                <a:solidFill>
                  <a:schemeClr val="accent1">
                    <a:lumMod val="50000"/>
                  </a:schemeClr>
                </a:solidFill>
                <a:sym typeface="Wingdings"/>
              </a:rPr>
              <a:t>--- All done in partnership with Office of Science and FES ---</a:t>
            </a:r>
            <a:endParaRPr lang="en-US" sz="2000" b="1" i="1" dirty="0">
              <a:solidFill>
                <a:schemeClr val="accent1">
                  <a:lumMod val="50000"/>
                </a:schemeClr>
              </a:solidFill>
            </a:endParaRPr>
          </a:p>
          <a:p>
            <a:endParaRPr lang="en-US" dirty="0"/>
          </a:p>
        </p:txBody>
      </p:sp>
      <p:sp>
        <p:nvSpPr>
          <p:cNvPr id="6" name="Up-Down Arrow 5"/>
          <p:cNvSpPr/>
          <p:nvPr/>
        </p:nvSpPr>
        <p:spPr bwMode="auto">
          <a:xfrm>
            <a:off x="3993123" y="3161119"/>
            <a:ext cx="218944" cy="4296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811" tIns="50906" rIns="101811" bIns="50906" numCol="1" spcCol="0" rtlCol="0" anchor="t" anchorCtr="0" compatLnSpc="1">
            <a:prstTxWarp prst="textNoShape">
              <a:avLst/>
            </a:prstTxWarp>
          </a:bodyPr>
          <a:lstStyle/>
          <a:p>
            <a:pPr defTabSz="1018109" eaLnBrk="0" hangingPunct="0"/>
            <a:endParaRPr lang="en-US" sz="1600"/>
          </a:p>
        </p:txBody>
      </p:sp>
      <p:sp>
        <p:nvSpPr>
          <p:cNvPr id="7" name="Up-Down Arrow 6"/>
          <p:cNvSpPr/>
          <p:nvPr/>
        </p:nvSpPr>
        <p:spPr bwMode="auto">
          <a:xfrm>
            <a:off x="5980085" y="3161119"/>
            <a:ext cx="218944" cy="4296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811" tIns="50906" rIns="101811" bIns="50906" numCol="1" spcCol="0" rtlCol="0" anchor="t" anchorCtr="0" compatLnSpc="1">
            <a:prstTxWarp prst="textNoShape">
              <a:avLst/>
            </a:prstTxWarp>
          </a:bodyPr>
          <a:lstStyle/>
          <a:p>
            <a:pPr defTabSz="1018109" eaLnBrk="0" hangingPunct="0"/>
            <a:endParaRPr lang="en-US" sz="1600"/>
          </a:p>
        </p:txBody>
      </p:sp>
      <p:sp>
        <p:nvSpPr>
          <p:cNvPr id="9" name="Rounded Rectangle 8"/>
          <p:cNvSpPr/>
          <p:nvPr/>
        </p:nvSpPr>
        <p:spPr>
          <a:xfrm>
            <a:off x="300728" y="4965651"/>
            <a:ext cx="9557609" cy="1605432"/>
          </a:xfrm>
          <a:prstGeom prst="round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marL="756602" indent="-413652"/>
            <a:r>
              <a:rPr lang="en-US" sz="2500" dirty="0">
                <a:solidFill>
                  <a:srgbClr val="FFFF00"/>
                </a:solidFill>
                <a:latin typeface="Century Gothic"/>
                <a:cs typeface="Century Gothic"/>
              </a:rPr>
              <a:t>My recommendation:</a:t>
            </a:r>
          </a:p>
          <a:p>
            <a:pPr marL="756602" indent="-413652" eaLnBrk="0" hangingPunct="0">
              <a:spcBef>
                <a:spcPct val="20000"/>
              </a:spcBef>
              <a:buChar char="•"/>
            </a:pPr>
            <a:r>
              <a:rPr lang="en-US" sz="2000" dirty="0">
                <a:solidFill>
                  <a:srgbClr val="FFFF00"/>
                </a:solidFill>
                <a:latin typeface="Century Gothic"/>
                <a:cs typeface="Century Gothic"/>
              </a:rPr>
              <a:t>Fully participate in ITER as the </a:t>
            </a:r>
            <a:r>
              <a:rPr lang="en-US" sz="2000" u="sng" dirty="0">
                <a:solidFill>
                  <a:srgbClr val="FFFF00"/>
                </a:solidFill>
                <a:latin typeface="Century Gothic"/>
                <a:cs typeface="Century Gothic"/>
              </a:rPr>
              <a:t>U.S.</a:t>
            </a:r>
            <a:r>
              <a:rPr lang="en-US" sz="2000" dirty="0">
                <a:solidFill>
                  <a:srgbClr val="FFFF00"/>
                </a:solidFill>
                <a:latin typeface="Century Gothic"/>
                <a:cs typeface="Century Gothic"/>
              </a:rPr>
              <a:t> Burning Plasma Experiment</a:t>
            </a:r>
          </a:p>
          <a:p>
            <a:pPr marL="756602" indent="-413652" eaLnBrk="0" hangingPunct="0">
              <a:spcBef>
                <a:spcPct val="20000"/>
              </a:spcBef>
              <a:buChar char="•"/>
            </a:pPr>
            <a:r>
              <a:rPr lang="en-US" sz="2000" dirty="0">
                <a:solidFill>
                  <a:srgbClr val="FFFF00"/>
                </a:solidFill>
                <a:latin typeface="Century Gothic"/>
                <a:cs typeface="Century Gothic"/>
              </a:rPr>
              <a:t>Develop a strategic plan with exciting staged milestones targeting </a:t>
            </a:r>
            <a:br>
              <a:rPr lang="en-US" sz="2000" dirty="0">
                <a:solidFill>
                  <a:srgbClr val="FFFF00"/>
                </a:solidFill>
                <a:latin typeface="Century Gothic"/>
                <a:cs typeface="Century Gothic"/>
              </a:rPr>
            </a:br>
            <a:r>
              <a:rPr lang="en-US" sz="2000" dirty="0">
                <a:solidFill>
                  <a:srgbClr val="FFFF00"/>
                </a:solidFill>
                <a:latin typeface="Century Gothic"/>
                <a:cs typeface="Century Gothic"/>
              </a:rPr>
              <a:t>a U.S. cost-attractive DEMO in the next several decades </a:t>
            </a:r>
          </a:p>
        </p:txBody>
      </p:sp>
    </p:spTree>
    <p:extLst>
      <p:ext uri="{BB962C8B-B14F-4D97-AF65-F5344CB8AC3E}">
        <p14:creationId xmlns:p14="http://schemas.microsoft.com/office/powerpoint/2010/main" val="33389647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U.S. Should Fully </a:t>
            </a:r>
            <a:r>
              <a:rPr lang="en-US" sz="2600" dirty="0" smtClean="0"/>
              <a:t>Participate in ITER as the</a:t>
            </a:r>
            <a:br>
              <a:rPr lang="en-US" sz="2600" dirty="0" smtClean="0"/>
            </a:br>
            <a:r>
              <a:rPr lang="en-US" sz="2600" dirty="0" smtClean="0"/>
              <a:t>Most Direct and Fastest Path to a Burning Plasma</a:t>
            </a:r>
            <a:endParaRPr lang="en-US" sz="2600" dirty="0"/>
          </a:p>
        </p:txBody>
      </p:sp>
      <p:sp>
        <p:nvSpPr>
          <p:cNvPr id="3" name="Content Placeholder 2"/>
          <p:cNvSpPr>
            <a:spLocks noGrp="1"/>
          </p:cNvSpPr>
          <p:nvPr>
            <p:ph idx="1"/>
          </p:nvPr>
        </p:nvSpPr>
        <p:spPr>
          <a:xfrm>
            <a:off x="248731" y="1083100"/>
            <a:ext cx="9541110" cy="5721500"/>
          </a:xfrm>
        </p:spPr>
        <p:txBody>
          <a:bodyPr/>
          <a:lstStyle/>
          <a:p>
            <a:pPr marL="0" indent="0">
              <a:buNone/>
            </a:pPr>
            <a:r>
              <a:rPr lang="en-US" dirty="0" smtClean="0"/>
              <a:t>Observations</a:t>
            </a:r>
          </a:p>
          <a:p>
            <a:r>
              <a:rPr lang="en-US" dirty="0" smtClean="0"/>
              <a:t>All fusion programs worldwide have chosen ITER as the most expedient means to burning plasmas on their path to fusion energy development</a:t>
            </a:r>
          </a:p>
          <a:p>
            <a:pPr lvl="1">
              <a:buFont typeface="Wingdings" charset="2"/>
              <a:buChar char="ü"/>
            </a:pPr>
            <a:r>
              <a:rPr lang="en-US" dirty="0" smtClean="0"/>
              <a:t>Broad consensus on goals, responsibilities, and ownership</a:t>
            </a:r>
          </a:p>
          <a:p>
            <a:pPr lvl="1">
              <a:buFont typeface="Wingdings" charset="2"/>
              <a:buChar char="ü"/>
            </a:pPr>
            <a:r>
              <a:rPr lang="en-US" dirty="0" smtClean="0"/>
              <a:t>Broad worldwide participation in burning plasma research</a:t>
            </a:r>
          </a:p>
          <a:p>
            <a:pPr>
              <a:spcBef>
                <a:spcPts val="1364"/>
              </a:spcBef>
            </a:pPr>
            <a:r>
              <a:rPr lang="en-US" dirty="0" smtClean="0"/>
              <a:t>The framework for pursuing a project of this magnitude is now in place with established design and construction teams, infrastructure, nuclear license…</a:t>
            </a:r>
          </a:p>
          <a:p>
            <a:pPr lvl="1">
              <a:buFont typeface="Wingdings" charset="2"/>
              <a:buChar char="ü"/>
            </a:pPr>
            <a:r>
              <a:rPr lang="en-US" dirty="0" smtClean="0"/>
              <a:t>Established mechanisms for timely resolution of emerging issues</a:t>
            </a:r>
            <a:endParaRPr lang="en-US" dirty="0"/>
          </a:p>
          <a:p>
            <a:pPr>
              <a:spcBef>
                <a:spcPts val="1364"/>
              </a:spcBef>
            </a:pPr>
            <a:r>
              <a:rPr lang="en-US" dirty="0" smtClean="0"/>
              <a:t>ITER construction is progressing rapidly under new management</a:t>
            </a:r>
          </a:p>
          <a:p>
            <a:pPr lvl="1">
              <a:buFont typeface="Wingdings" charset="2"/>
              <a:buChar char="ü"/>
            </a:pPr>
            <a:r>
              <a:rPr lang="en-US" dirty="0" smtClean="0"/>
              <a:t>Clear communication, responsibility, and accountability structure</a:t>
            </a:r>
          </a:p>
          <a:p>
            <a:pPr>
              <a:spcBef>
                <a:spcPts val="1364"/>
              </a:spcBef>
            </a:pPr>
            <a:r>
              <a:rPr lang="en-US" dirty="0"/>
              <a:t>Planning and preparation for operations and exploitation are beginning </a:t>
            </a:r>
          </a:p>
          <a:p>
            <a:endParaRPr lang="en-US" dirty="0"/>
          </a:p>
          <a:p>
            <a:endParaRPr lang="en-US" dirty="0" smtClean="0"/>
          </a:p>
          <a:p>
            <a:pPr marL="0" indent="0">
              <a:buNone/>
            </a:pPr>
            <a:r>
              <a:rPr lang="en-US" dirty="0" smtClean="0"/>
              <a:t>Recommendation:  Fully fund U.S. contributions to ITER</a:t>
            </a:r>
          </a:p>
          <a:p>
            <a:pPr lvl="1"/>
            <a:r>
              <a:rPr lang="en-US" dirty="0" smtClean="0"/>
              <a:t>Guarantee on-time, on-spec delivery of U.S. in-kind contributions</a:t>
            </a:r>
          </a:p>
          <a:p>
            <a:pPr lvl="1"/>
            <a:r>
              <a:rPr lang="en-US" dirty="0" smtClean="0"/>
              <a:t>Enable ITER IO to address emerging issues in timely, efficient manner</a:t>
            </a:r>
          </a:p>
          <a:p>
            <a:pPr lvl="1"/>
            <a:r>
              <a:rPr lang="en-US" dirty="0" smtClean="0"/>
              <a:t>Expand breadth of U.S. community efforts in burning plasma research</a:t>
            </a:r>
          </a:p>
        </p:txBody>
      </p:sp>
      <p:sp>
        <p:nvSpPr>
          <p:cNvPr id="4" name="Rounded Rectangle 3"/>
          <p:cNvSpPr/>
          <p:nvPr/>
        </p:nvSpPr>
        <p:spPr>
          <a:xfrm>
            <a:off x="773827" y="4957246"/>
            <a:ext cx="8205347" cy="347329"/>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marL="0" lvl="1" algn="ctr"/>
            <a:r>
              <a:rPr lang="en-US" sz="2000" dirty="0">
                <a:solidFill>
                  <a:srgbClr val="FFFF00"/>
                </a:solidFill>
                <a:cs typeface="Century Gothic" charset="0"/>
              </a:rPr>
              <a:t>These efforts/activities take time and money</a:t>
            </a:r>
            <a:endParaRPr lang="en-US" sz="2000" dirty="0">
              <a:solidFill>
                <a:srgbClr val="FFFF00"/>
              </a:solidFill>
            </a:endParaRPr>
          </a:p>
        </p:txBody>
      </p:sp>
    </p:spTree>
    <p:extLst>
      <p:ext uri="{BB962C8B-B14F-4D97-AF65-F5344CB8AC3E}">
        <p14:creationId xmlns:p14="http://schemas.microsoft.com/office/powerpoint/2010/main" val="3081696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Plan </a:t>
            </a:r>
            <a:br>
              <a:rPr lang="en-US" dirty="0" smtClean="0"/>
            </a:br>
            <a:r>
              <a:rPr lang="en-US" dirty="0" smtClean="0"/>
              <a:t>Assertions and Principles</a:t>
            </a:r>
            <a:endParaRPr lang="en-US" dirty="0"/>
          </a:p>
        </p:txBody>
      </p:sp>
      <p:sp>
        <p:nvSpPr>
          <p:cNvPr id="3" name="Content Placeholder 2"/>
          <p:cNvSpPr>
            <a:spLocks noGrp="1"/>
          </p:cNvSpPr>
          <p:nvPr>
            <p:ph idx="1"/>
          </p:nvPr>
        </p:nvSpPr>
        <p:spPr>
          <a:xfrm>
            <a:off x="275695" y="1083100"/>
            <a:ext cx="9660200" cy="5971953"/>
          </a:xfrm>
        </p:spPr>
        <p:txBody>
          <a:bodyPr/>
          <a:lstStyle/>
          <a:p>
            <a:pPr marL="0" indent="0">
              <a:buNone/>
            </a:pPr>
            <a:r>
              <a:rPr lang="en-US" sz="2000" dirty="0" smtClean="0"/>
              <a:t>Assertions</a:t>
            </a:r>
          </a:p>
          <a:p>
            <a:r>
              <a:rPr lang="en-US" dirty="0" smtClean="0"/>
              <a:t>Burning plasma R&amp;D is the next major step for fusion development</a:t>
            </a:r>
          </a:p>
          <a:p>
            <a:r>
              <a:rPr lang="en-US" dirty="0"/>
              <a:t>ITER represents the most timely, capable option for a U.S. burning plasma </a:t>
            </a:r>
            <a:r>
              <a:rPr lang="en-US" dirty="0" smtClean="0"/>
              <a:t>experiment</a:t>
            </a:r>
            <a:endParaRPr lang="en-US" dirty="0"/>
          </a:p>
          <a:p>
            <a:r>
              <a:rPr lang="en-US" dirty="0" smtClean="0"/>
              <a:t>Materials </a:t>
            </a:r>
            <a:r>
              <a:rPr lang="en-US" dirty="0"/>
              <a:t>and nuclear science challenge is formidable and early resolution of key challenges is critical for timely delivery of fusion </a:t>
            </a:r>
            <a:r>
              <a:rPr lang="en-US" dirty="0" smtClean="0"/>
              <a:t>energy</a:t>
            </a:r>
          </a:p>
          <a:p>
            <a:r>
              <a:rPr lang="en-US" dirty="0"/>
              <a:t>Tokamak is the most expedient path to fusion </a:t>
            </a:r>
            <a:r>
              <a:rPr lang="en-US" dirty="0" smtClean="0"/>
              <a:t>energy</a:t>
            </a:r>
            <a:endParaRPr lang="en-US" dirty="0"/>
          </a:p>
          <a:p>
            <a:endParaRPr lang="en-US" dirty="0"/>
          </a:p>
          <a:p>
            <a:pPr marL="0" indent="0">
              <a:buNone/>
            </a:pPr>
            <a:r>
              <a:rPr lang="en-US" sz="2000" dirty="0" smtClean="0"/>
              <a:t>Principles</a:t>
            </a:r>
          </a:p>
          <a:p>
            <a:r>
              <a:rPr lang="en-US" dirty="0"/>
              <a:t>Enable development of attractive fusion energy as soon as </a:t>
            </a:r>
            <a:r>
              <a:rPr lang="en-US" dirty="0" smtClean="0"/>
              <a:t>possible</a:t>
            </a:r>
            <a:endParaRPr lang="en-US" dirty="0"/>
          </a:p>
          <a:p>
            <a:r>
              <a:rPr lang="en-US" dirty="0" smtClean="0"/>
              <a:t>Timeliness </a:t>
            </a:r>
            <a:r>
              <a:rPr lang="en-US" dirty="0"/>
              <a:t>over attractiveness </a:t>
            </a:r>
            <a:r>
              <a:rPr lang="en-US" dirty="0" smtClean="0"/>
              <a:t>of end product (power plant)</a:t>
            </a:r>
            <a:endParaRPr lang="en-US" dirty="0"/>
          </a:p>
          <a:p>
            <a:r>
              <a:rPr lang="en-US" dirty="0" smtClean="0"/>
              <a:t>Build </a:t>
            </a:r>
            <a:r>
              <a:rPr lang="en-US" dirty="0"/>
              <a:t>on existing strengths </a:t>
            </a:r>
          </a:p>
          <a:p>
            <a:r>
              <a:rPr lang="en-US" dirty="0" smtClean="0"/>
              <a:t>Maintain </a:t>
            </a:r>
            <a:r>
              <a:rPr lang="en-US" dirty="0"/>
              <a:t>high level of scientific </a:t>
            </a:r>
            <a:r>
              <a:rPr lang="en-US" dirty="0" smtClean="0"/>
              <a:t>excellence</a:t>
            </a:r>
            <a:endParaRPr lang="en-US" dirty="0"/>
          </a:p>
          <a:p>
            <a:r>
              <a:rPr lang="en-US" dirty="0" smtClean="0"/>
              <a:t>Value </a:t>
            </a:r>
            <a:r>
              <a:rPr lang="en-US" dirty="0"/>
              <a:t>innovation </a:t>
            </a:r>
          </a:p>
          <a:p>
            <a:r>
              <a:rPr lang="en-US" dirty="0" smtClean="0"/>
              <a:t>Leverage </a:t>
            </a:r>
            <a:r>
              <a:rPr lang="en-US" dirty="0"/>
              <a:t>capabilities of international </a:t>
            </a:r>
            <a:r>
              <a:rPr lang="en-US" dirty="0" smtClean="0"/>
              <a:t>partners</a:t>
            </a:r>
            <a:endParaRPr lang="en-US" dirty="0"/>
          </a:p>
          <a:p>
            <a:pPr marL="0" indent="0">
              <a:buNone/>
            </a:pPr>
            <a:endParaRPr lang="en-US" dirty="0"/>
          </a:p>
        </p:txBody>
      </p:sp>
    </p:spTree>
    <p:extLst>
      <p:ext uri="{BB962C8B-B14F-4D97-AF65-F5344CB8AC3E}">
        <p14:creationId xmlns:p14="http://schemas.microsoft.com/office/powerpoint/2010/main" val="18783649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Realization of Attractive DEMO Will Require Closing the</a:t>
            </a:r>
            <a:br>
              <a:rPr lang="en-US" sz="2600" dirty="0"/>
            </a:br>
            <a:r>
              <a:rPr lang="en-US" sz="2600" dirty="0"/>
              <a:t>Feasibility Gap in Three Areas Required for Fusion </a:t>
            </a:r>
            <a:r>
              <a:rPr lang="en-US" sz="2600" dirty="0" smtClean="0"/>
              <a:t>Energy*</a:t>
            </a:r>
            <a:endParaRPr lang="en-US" sz="2600" dirty="0"/>
          </a:p>
        </p:txBody>
      </p:sp>
      <p:pic>
        <p:nvPicPr>
          <p:cNvPr id="7" name="Picture 6" descr="FusionProgramStatus_arrows_onl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945472"/>
            <a:ext cx="10058399" cy="6331627"/>
          </a:xfrm>
          <a:prstGeom prst="rect">
            <a:avLst/>
          </a:prstGeom>
        </p:spPr>
      </p:pic>
      <p:sp>
        <p:nvSpPr>
          <p:cNvPr id="4" name="Rounded Rectangle 3"/>
          <p:cNvSpPr/>
          <p:nvPr/>
        </p:nvSpPr>
        <p:spPr bwMode="auto">
          <a:xfrm>
            <a:off x="127000" y="1509613"/>
            <a:ext cx="2290234" cy="681187"/>
          </a:xfrm>
          <a:prstGeom prst="roundRect">
            <a:avLst/>
          </a:prstGeom>
          <a:solidFill>
            <a:srgbClr val="00005B"/>
          </a:solidFill>
          <a:ln w="9525" cap="flat" cmpd="sng" algn="ctr">
            <a:solidFill>
              <a:srgbClr val="000090"/>
            </a:solidFill>
            <a:prstDash val="solid"/>
            <a:round/>
            <a:headEnd type="none" w="med" len="med"/>
            <a:tailEnd type="none" w="med" len="med"/>
          </a:ln>
          <a:effectLst/>
        </p:spPr>
        <p:txBody>
          <a:bodyPr vert="horz" wrap="square" lIns="101823" tIns="30547" rIns="101823" bIns="30547" numCol="1" rtlCol="0" anchor="t" anchorCtr="0" compatLnSpc="1">
            <a:prstTxWarp prst="textNoShape">
              <a:avLst/>
            </a:prstTxWarp>
            <a:spAutoFit/>
          </a:bodyPr>
          <a:lstStyle/>
          <a:p>
            <a:pPr algn="ctr" defTabSz="1018228" eaLnBrk="0" hangingPunct="0"/>
            <a:r>
              <a:rPr lang="en-US" sz="1800" dirty="0" smtClean="0">
                <a:solidFill>
                  <a:srgbClr val="FFFFFF"/>
                </a:solidFill>
              </a:rPr>
              <a:t>Fusion Power Source (Neutrons) </a:t>
            </a:r>
            <a:endParaRPr lang="en-US" sz="1800" dirty="0">
              <a:solidFill>
                <a:srgbClr val="FFFFFF"/>
              </a:solidFill>
            </a:endParaRPr>
          </a:p>
        </p:txBody>
      </p:sp>
      <p:sp>
        <p:nvSpPr>
          <p:cNvPr id="5" name="Rounded Rectangle 4"/>
          <p:cNvSpPr/>
          <p:nvPr/>
        </p:nvSpPr>
        <p:spPr bwMode="auto">
          <a:xfrm>
            <a:off x="152400" y="3369451"/>
            <a:ext cx="1968500" cy="995676"/>
          </a:xfrm>
          <a:prstGeom prst="roundRect">
            <a:avLst/>
          </a:prstGeom>
          <a:solidFill>
            <a:srgbClr val="00005B"/>
          </a:solidFill>
          <a:ln w="9525" cap="flat" cmpd="sng" algn="ctr">
            <a:solidFill>
              <a:srgbClr val="000090"/>
            </a:solidFill>
            <a:prstDash val="solid"/>
            <a:round/>
            <a:headEnd type="none" w="med" len="med"/>
            <a:tailEnd type="none" w="med" len="med"/>
          </a:ln>
          <a:effectLst/>
        </p:spPr>
        <p:txBody>
          <a:bodyPr vert="horz" wrap="square" lIns="101823" tIns="30547" rIns="101823" bIns="30547" numCol="1" rtlCol="0" anchor="t" anchorCtr="0" compatLnSpc="1">
            <a:prstTxWarp prst="textNoShape">
              <a:avLst/>
            </a:prstTxWarp>
            <a:spAutoFit/>
          </a:bodyPr>
          <a:lstStyle/>
          <a:p>
            <a:pPr algn="ctr" defTabSz="1018228" eaLnBrk="0" hangingPunct="0"/>
            <a:r>
              <a:rPr lang="en-US" sz="1800" dirty="0">
                <a:solidFill>
                  <a:srgbClr val="FFFFFF"/>
                </a:solidFill>
              </a:rPr>
              <a:t>Materials </a:t>
            </a:r>
            <a:br>
              <a:rPr lang="en-US" sz="1800" dirty="0">
                <a:solidFill>
                  <a:srgbClr val="FFFFFF"/>
                </a:solidFill>
              </a:rPr>
            </a:br>
            <a:r>
              <a:rPr lang="en-US" sz="1800" dirty="0">
                <a:solidFill>
                  <a:srgbClr val="FFFFFF"/>
                </a:solidFill>
              </a:rPr>
              <a:t>for Fusion Environment</a:t>
            </a:r>
          </a:p>
        </p:txBody>
      </p:sp>
      <p:sp>
        <p:nvSpPr>
          <p:cNvPr id="6" name="Rounded Rectangle 5"/>
          <p:cNvSpPr/>
          <p:nvPr/>
        </p:nvSpPr>
        <p:spPr bwMode="auto">
          <a:xfrm>
            <a:off x="139700" y="5476529"/>
            <a:ext cx="2104814" cy="686939"/>
          </a:xfrm>
          <a:prstGeom prst="roundRect">
            <a:avLst/>
          </a:prstGeom>
          <a:solidFill>
            <a:srgbClr val="00005B"/>
          </a:solidFill>
          <a:ln w="9525" cap="flat" cmpd="sng" algn="ctr">
            <a:solidFill>
              <a:srgbClr val="000090"/>
            </a:solidFill>
            <a:prstDash val="solid"/>
            <a:round/>
            <a:headEnd type="none" w="med" len="med"/>
            <a:tailEnd type="none" w="med" len="med"/>
          </a:ln>
          <a:effectLst/>
        </p:spPr>
        <p:txBody>
          <a:bodyPr vert="horz" wrap="square" lIns="101823" tIns="30547" rIns="101823" bIns="30547" numCol="1" rtlCol="0" anchor="t" anchorCtr="0" compatLnSpc="1">
            <a:prstTxWarp prst="textNoShape">
              <a:avLst/>
            </a:prstTxWarp>
            <a:spAutoFit/>
          </a:bodyPr>
          <a:lstStyle/>
          <a:p>
            <a:pPr algn="ctr" defTabSz="1018228" eaLnBrk="0" hangingPunct="0"/>
            <a:r>
              <a:rPr lang="en-US" sz="1800" dirty="0">
                <a:solidFill>
                  <a:srgbClr val="FFFFFF"/>
                </a:solidFill>
              </a:rPr>
              <a:t>Harnessing Fusion Power </a:t>
            </a:r>
          </a:p>
        </p:txBody>
      </p:sp>
      <p:cxnSp>
        <p:nvCxnSpPr>
          <p:cNvPr id="8" name="Straight Arrow Connector 7"/>
          <p:cNvCxnSpPr/>
          <p:nvPr/>
        </p:nvCxnSpPr>
        <p:spPr bwMode="auto">
          <a:xfrm flipV="1">
            <a:off x="5689600" y="3356190"/>
            <a:ext cx="254000" cy="1723810"/>
          </a:xfrm>
          <a:prstGeom prst="straightConnector1">
            <a:avLst/>
          </a:prstGeom>
          <a:solidFill>
            <a:schemeClr val="accent1"/>
          </a:solidFill>
          <a:ln w="38100" cap="flat" cmpd="sng" algn="ctr">
            <a:solidFill>
              <a:schemeClr val="tx1"/>
            </a:solidFill>
            <a:prstDash val="solid"/>
            <a:round/>
            <a:headEnd type="none" w="med" len="med"/>
            <a:tailEnd type="stealth" w="lg" len="lg"/>
          </a:ln>
          <a:effectLst/>
        </p:spPr>
      </p:cxnSp>
      <p:sp>
        <p:nvSpPr>
          <p:cNvPr id="9" name="TextBox 8"/>
          <p:cNvSpPr txBox="1"/>
          <p:nvPr/>
        </p:nvSpPr>
        <p:spPr>
          <a:xfrm>
            <a:off x="4754177" y="5077937"/>
            <a:ext cx="2929323" cy="595259"/>
          </a:xfrm>
          <a:prstGeom prst="rect">
            <a:avLst/>
          </a:prstGeom>
          <a:noFill/>
        </p:spPr>
        <p:txBody>
          <a:bodyPr wrap="square" lIns="101823" tIns="50911" rIns="101823" bIns="50911" rtlCol="0">
            <a:spAutoFit/>
          </a:bodyPr>
          <a:lstStyle/>
          <a:p>
            <a:pPr algn="ctr"/>
            <a:r>
              <a:rPr lang="en-US" sz="1600" b="1" i="1" dirty="0" smtClean="0">
                <a:latin typeface="Century Gothic"/>
                <a:cs typeface="Century Gothic"/>
              </a:rPr>
              <a:t>Approximate Technical Readiness Level</a:t>
            </a:r>
            <a:endParaRPr lang="en-US" sz="1600" b="1" i="1" dirty="0">
              <a:latin typeface="Century Gothic"/>
              <a:cs typeface="Century Gothic"/>
            </a:endParaRPr>
          </a:p>
        </p:txBody>
      </p:sp>
      <p:cxnSp>
        <p:nvCxnSpPr>
          <p:cNvPr id="11" name="Straight Arrow Connector 10"/>
          <p:cNvCxnSpPr/>
          <p:nvPr/>
        </p:nvCxnSpPr>
        <p:spPr bwMode="auto">
          <a:xfrm flipH="1" flipV="1">
            <a:off x="4051300" y="3826090"/>
            <a:ext cx="1371600" cy="1253910"/>
          </a:xfrm>
          <a:prstGeom prst="straightConnector1">
            <a:avLst/>
          </a:prstGeom>
          <a:solidFill>
            <a:schemeClr val="accent1"/>
          </a:solidFill>
          <a:ln w="38100" cap="flat" cmpd="sng" algn="ctr">
            <a:solidFill>
              <a:schemeClr val="tx1"/>
            </a:solidFill>
            <a:prstDash val="solid"/>
            <a:round/>
            <a:headEnd type="none" w="med" len="med"/>
            <a:tailEnd type="stealth" w="lg" len="lg"/>
          </a:ln>
          <a:effectLst/>
        </p:spPr>
      </p:cxnSp>
      <p:cxnSp>
        <p:nvCxnSpPr>
          <p:cNvPr id="12" name="Straight Arrow Connector 11"/>
          <p:cNvCxnSpPr/>
          <p:nvPr/>
        </p:nvCxnSpPr>
        <p:spPr bwMode="auto">
          <a:xfrm flipH="1">
            <a:off x="2997200" y="5257800"/>
            <a:ext cx="1993900" cy="139700"/>
          </a:xfrm>
          <a:prstGeom prst="straightConnector1">
            <a:avLst/>
          </a:prstGeom>
          <a:solidFill>
            <a:schemeClr val="accent1"/>
          </a:solidFill>
          <a:ln w="38100" cap="flat" cmpd="sng" algn="ctr">
            <a:solidFill>
              <a:schemeClr val="tx1"/>
            </a:solidFill>
            <a:prstDash val="solid"/>
            <a:round/>
            <a:headEnd type="none" w="med" len="med"/>
            <a:tailEnd type="stealth" w="lg" len="lg"/>
          </a:ln>
          <a:effectLst/>
        </p:spPr>
      </p:cxnSp>
      <p:pic>
        <p:nvPicPr>
          <p:cNvPr id="19" name="Picture 18" descr="DEMO_im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76451" y="3035302"/>
            <a:ext cx="1786128" cy="1383792"/>
          </a:xfrm>
          <a:prstGeom prst="rect">
            <a:avLst/>
          </a:prstGeom>
        </p:spPr>
      </p:pic>
      <p:sp>
        <p:nvSpPr>
          <p:cNvPr id="22" name="TextBox 21"/>
          <p:cNvSpPr txBox="1"/>
          <p:nvPr/>
        </p:nvSpPr>
        <p:spPr>
          <a:xfrm>
            <a:off x="8648700" y="4432300"/>
            <a:ext cx="792004" cy="338554"/>
          </a:xfrm>
          <a:prstGeom prst="rect">
            <a:avLst/>
          </a:prstGeom>
          <a:noFill/>
        </p:spPr>
        <p:txBody>
          <a:bodyPr wrap="none" rtlCol="0">
            <a:spAutoFit/>
          </a:bodyPr>
          <a:lstStyle/>
          <a:p>
            <a:r>
              <a:rPr lang="en-US" sz="1600" dirty="0" smtClean="0">
                <a:solidFill>
                  <a:schemeClr val="bg1"/>
                </a:solidFill>
              </a:rPr>
              <a:t>DEMO</a:t>
            </a:r>
            <a:endParaRPr lang="en-US" sz="1600" dirty="0">
              <a:solidFill>
                <a:schemeClr val="bg1"/>
              </a:solidFill>
            </a:endParaRPr>
          </a:p>
        </p:txBody>
      </p:sp>
      <p:sp>
        <p:nvSpPr>
          <p:cNvPr id="23" name="TextBox 22"/>
          <p:cNvSpPr txBox="1"/>
          <p:nvPr/>
        </p:nvSpPr>
        <p:spPr>
          <a:xfrm>
            <a:off x="7845724" y="1000613"/>
            <a:ext cx="2030068" cy="523166"/>
          </a:xfrm>
          <a:prstGeom prst="rect">
            <a:avLst/>
          </a:prstGeom>
          <a:noFill/>
        </p:spPr>
        <p:txBody>
          <a:bodyPr wrap="none" lIns="91388" tIns="45693" rIns="91388" bIns="45693" rtlCol="0">
            <a:spAutoFit/>
          </a:bodyPr>
          <a:lstStyle/>
          <a:p>
            <a:r>
              <a:rPr lang="en-US" dirty="0" smtClean="0">
                <a:solidFill>
                  <a:schemeClr val="bg1"/>
                </a:solidFill>
              </a:rPr>
              <a:t>* Priorities, Gaps, </a:t>
            </a:r>
            <a:br>
              <a:rPr lang="en-US" dirty="0" smtClean="0">
                <a:solidFill>
                  <a:schemeClr val="bg1"/>
                </a:solidFill>
              </a:rPr>
            </a:br>
            <a:r>
              <a:rPr lang="en-US" dirty="0" smtClean="0">
                <a:solidFill>
                  <a:schemeClr val="bg1"/>
                </a:solidFill>
              </a:rPr>
              <a:t>Opportunities … 2004</a:t>
            </a:r>
            <a:endParaRPr lang="en-US" dirty="0">
              <a:solidFill>
                <a:schemeClr val="bg1"/>
              </a:solidFill>
            </a:endParaRPr>
          </a:p>
        </p:txBody>
      </p:sp>
      <p:sp>
        <p:nvSpPr>
          <p:cNvPr id="24" name="TextBox 23"/>
          <p:cNvSpPr txBox="1"/>
          <p:nvPr/>
        </p:nvSpPr>
        <p:spPr>
          <a:xfrm>
            <a:off x="5334000" y="1871134"/>
            <a:ext cx="4724400" cy="923330"/>
          </a:xfrm>
          <a:prstGeom prst="rect">
            <a:avLst/>
          </a:prstGeom>
          <a:noFill/>
        </p:spPr>
        <p:txBody>
          <a:bodyPr wrap="square" rtlCol="0">
            <a:spAutoFit/>
          </a:bodyPr>
          <a:lstStyle/>
          <a:p>
            <a:r>
              <a:rPr lang="en-US" sz="1800" dirty="0" smtClean="0">
                <a:solidFill>
                  <a:srgbClr val="FFFF00"/>
                </a:solidFill>
              </a:rPr>
              <a:t>A successful burning plasma experiment will leave significant gaps in fusion materials and blankets </a:t>
            </a:r>
          </a:p>
        </p:txBody>
      </p:sp>
    </p:spTree>
    <p:extLst>
      <p:ext uri="{BB962C8B-B14F-4D97-AF65-F5344CB8AC3E}">
        <p14:creationId xmlns:p14="http://schemas.microsoft.com/office/powerpoint/2010/main" val="289107139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10058399" cy="1083099"/>
          </a:xfrm>
        </p:spPr>
        <p:txBody>
          <a:bodyPr/>
          <a:lstStyle/>
          <a:p>
            <a:r>
              <a:rPr lang="en-US" dirty="0" smtClean="0"/>
              <a:t>Developing Key Elements of a </a:t>
            </a:r>
            <a:r>
              <a:rPr lang="en-US" dirty="0"/>
              <a:t>S</a:t>
            </a:r>
            <a:r>
              <a:rPr lang="en-US" dirty="0" smtClean="0"/>
              <a:t>trategic Plan </a:t>
            </a:r>
            <a:endParaRPr lang="en-US" dirty="0"/>
          </a:p>
        </p:txBody>
      </p:sp>
      <p:sp>
        <p:nvSpPr>
          <p:cNvPr id="3" name="Content Placeholder 2"/>
          <p:cNvSpPr>
            <a:spLocks noGrp="1"/>
          </p:cNvSpPr>
          <p:nvPr>
            <p:ph idx="1"/>
          </p:nvPr>
        </p:nvSpPr>
        <p:spPr>
          <a:xfrm>
            <a:off x="0" y="1112382"/>
            <a:ext cx="9828561" cy="5396589"/>
          </a:xfrm>
        </p:spPr>
        <p:txBody>
          <a:bodyPr/>
          <a:lstStyle/>
          <a:p>
            <a:r>
              <a:rPr lang="en-US" dirty="0" smtClean="0"/>
              <a:t>Support a significant community effort to provide a more in-depth evaluation of</a:t>
            </a:r>
            <a:r>
              <a:rPr lang="en-US" dirty="0"/>
              <a:t> </a:t>
            </a:r>
            <a:r>
              <a:rPr lang="en-US" dirty="0" smtClean="0"/>
              <a:t>opportunities for a more cost attractive DEMO or power plant.  (systems studies)</a:t>
            </a:r>
          </a:p>
          <a:p>
            <a:pPr lvl="1"/>
            <a:r>
              <a:rPr lang="en-US" sz="1700" dirty="0" smtClean="0"/>
              <a:t>Define </a:t>
            </a:r>
            <a:r>
              <a:rPr lang="en-US" sz="1700" dirty="0"/>
              <a:t>domestic R&amp;</a:t>
            </a:r>
            <a:r>
              <a:rPr lang="en-US" sz="1700" dirty="0" smtClean="0"/>
              <a:t>D </a:t>
            </a:r>
            <a:r>
              <a:rPr lang="en-US" sz="1700" dirty="0"/>
              <a:t>needed to </a:t>
            </a:r>
            <a:r>
              <a:rPr lang="en-US" sz="1700" dirty="0" smtClean="0"/>
              <a:t>validate </a:t>
            </a:r>
            <a:r>
              <a:rPr lang="en-US" sz="1700" dirty="0"/>
              <a:t>opportunities</a:t>
            </a:r>
          </a:p>
          <a:p>
            <a:pPr>
              <a:spcBef>
                <a:spcPts val="1600"/>
              </a:spcBef>
            </a:pPr>
            <a:r>
              <a:rPr lang="en-US" dirty="0" smtClean="0"/>
              <a:t>Support a community/FES process (follow-on to present community workshops) to develop a long term fusion strategy/roadmap targeting a U.S. cost-attractive DEMO in the next several decades.</a:t>
            </a:r>
            <a:endParaRPr lang="en-US" dirty="0"/>
          </a:p>
          <a:p>
            <a:pPr lvl="1">
              <a:spcBef>
                <a:spcPts val="0"/>
              </a:spcBef>
            </a:pPr>
            <a:r>
              <a:rPr lang="en-US" sz="1700" dirty="0"/>
              <a:t>Include exciting staged milestones</a:t>
            </a:r>
          </a:p>
          <a:p>
            <a:pPr>
              <a:spcBef>
                <a:spcPts val="1600"/>
              </a:spcBef>
            </a:pPr>
            <a:r>
              <a:rPr lang="en-US" dirty="0"/>
              <a:t>Strategy should include </a:t>
            </a:r>
          </a:p>
          <a:p>
            <a:pPr lvl="1"/>
            <a:r>
              <a:rPr lang="en-US" sz="1700" dirty="0"/>
              <a:t>Robust support for engaging in burning plasma physics </a:t>
            </a:r>
          </a:p>
          <a:p>
            <a:pPr lvl="1"/>
            <a:r>
              <a:rPr lang="en-US" sz="1700" dirty="0"/>
              <a:t>Plans for solid foundational physics; engaging universities, industry, </a:t>
            </a:r>
            <a:br>
              <a:rPr lang="en-US" sz="1700" dirty="0"/>
            </a:br>
            <a:r>
              <a:rPr lang="en-US" sz="1700" dirty="0"/>
              <a:t>and national labs </a:t>
            </a:r>
          </a:p>
          <a:p>
            <a:pPr lvl="1"/>
            <a:r>
              <a:rPr lang="en-US" sz="1700" dirty="0"/>
              <a:t>A strong theory and computation program</a:t>
            </a:r>
          </a:p>
          <a:p>
            <a:pPr lvl="1"/>
            <a:r>
              <a:rPr lang="en-US" sz="1700" dirty="0"/>
              <a:t>Plans for new U.S. fusion facilities</a:t>
            </a:r>
          </a:p>
          <a:p>
            <a:pPr lvl="1"/>
            <a:r>
              <a:rPr lang="en-US" sz="1700" dirty="0"/>
              <a:t>Plan (how/when) to transition from existing facilities to new facilities</a:t>
            </a:r>
          </a:p>
          <a:p>
            <a:pPr lvl="1"/>
            <a:r>
              <a:rPr lang="en-US" sz="1700" dirty="0"/>
              <a:t>A growing effort in fusion material development and testing </a:t>
            </a:r>
          </a:p>
          <a:p>
            <a:pPr lvl="1"/>
            <a:r>
              <a:rPr lang="en-US" sz="1700" dirty="0"/>
              <a:t>A growing effort in developing fusion blanket research</a:t>
            </a:r>
          </a:p>
          <a:p>
            <a:endParaRPr lang="en-US" dirty="0"/>
          </a:p>
        </p:txBody>
      </p:sp>
      <p:sp>
        <p:nvSpPr>
          <p:cNvPr id="4" name="Rounded Rectangle 3"/>
          <p:cNvSpPr/>
          <p:nvPr/>
        </p:nvSpPr>
        <p:spPr>
          <a:xfrm>
            <a:off x="690706" y="6551220"/>
            <a:ext cx="8700662" cy="694659"/>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marL="0" lvl="1" algn="ctr"/>
            <a:r>
              <a:rPr lang="en-US" sz="2000" dirty="0">
                <a:solidFill>
                  <a:srgbClr val="FFFF00"/>
                </a:solidFill>
                <a:cs typeface="Century Gothic" charset="0"/>
              </a:rPr>
              <a:t>Challenge:  </a:t>
            </a:r>
            <a:r>
              <a:rPr lang="en-US" sz="2000" dirty="0">
                <a:solidFill>
                  <a:srgbClr val="FFFF00"/>
                </a:solidFill>
              </a:rPr>
              <a:t>broad effort is needed, requiring significant funding</a:t>
            </a:r>
          </a:p>
          <a:p>
            <a:pPr marL="342859" lvl="1" indent="-342859" algn="ctr">
              <a:buFont typeface="Lucida Grande"/>
              <a:buChar char="➜"/>
            </a:pPr>
            <a:r>
              <a:rPr lang="en-US" sz="2000" dirty="0">
                <a:solidFill>
                  <a:srgbClr val="FFFF00"/>
                </a:solidFill>
              </a:rPr>
              <a:t>Difficult priority choices are required </a:t>
            </a:r>
          </a:p>
        </p:txBody>
      </p:sp>
    </p:spTree>
    <p:extLst>
      <p:ext uri="{BB962C8B-B14F-4D97-AF65-F5344CB8AC3E}">
        <p14:creationId xmlns:p14="http://schemas.microsoft.com/office/powerpoint/2010/main" val="957081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The U.S. Strategic </a:t>
            </a:r>
            <a:r>
              <a:rPr lang="en-US" sz="2600" smtClean="0"/>
              <a:t>Plan Must </a:t>
            </a:r>
            <a:r>
              <a:rPr lang="en-US" sz="2600" dirty="0" smtClean="0"/>
              <a:t>Include </a:t>
            </a:r>
            <a:br>
              <a:rPr lang="en-US" sz="2600" dirty="0" smtClean="0"/>
            </a:br>
            <a:r>
              <a:rPr lang="en-US" sz="2600" dirty="0" smtClean="0"/>
              <a:t>a Robust </a:t>
            </a:r>
            <a:r>
              <a:rPr lang="en-US" sz="2600" dirty="0" err="1" smtClean="0"/>
              <a:t>Tokamak</a:t>
            </a:r>
            <a:r>
              <a:rPr lang="en-US" sz="2600" dirty="0" smtClean="0"/>
              <a:t> Effort </a:t>
            </a:r>
            <a:endParaRPr lang="en-US" sz="2600" dirty="0"/>
          </a:p>
        </p:txBody>
      </p:sp>
      <p:sp>
        <p:nvSpPr>
          <p:cNvPr id="3" name="Content Placeholder 2"/>
          <p:cNvSpPr>
            <a:spLocks noGrp="1"/>
          </p:cNvSpPr>
          <p:nvPr>
            <p:ph idx="1"/>
          </p:nvPr>
        </p:nvSpPr>
        <p:spPr>
          <a:xfrm>
            <a:off x="383715" y="1115239"/>
            <a:ext cx="9409337" cy="5991914"/>
          </a:xfrm>
        </p:spPr>
        <p:txBody>
          <a:bodyPr/>
          <a:lstStyle/>
          <a:p>
            <a:pPr>
              <a:spcBef>
                <a:spcPts val="1200"/>
              </a:spcBef>
            </a:pPr>
            <a:r>
              <a:rPr lang="en-US" dirty="0" smtClean="0"/>
              <a:t>To support and prepare for burning plasma research (ITER)</a:t>
            </a:r>
            <a:br>
              <a:rPr lang="en-US" dirty="0" smtClean="0"/>
            </a:br>
            <a:r>
              <a:rPr lang="en-US" dirty="0" smtClean="0"/>
              <a:t> </a:t>
            </a:r>
            <a:r>
              <a:rPr lang="en-US" dirty="0" smtClean="0">
                <a:sym typeface="Wingdings"/>
              </a:rPr>
              <a:t> exploitation</a:t>
            </a:r>
            <a:endParaRPr lang="en-US" dirty="0"/>
          </a:p>
          <a:p>
            <a:pPr>
              <a:spcBef>
                <a:spcPts val="1000"/>
              </a:spcBef>
            </a:pPr>
            <a:r>
              <a:rPr lang="en-US" dirty="0" smtClean="0"/>
              <a:t>To prepare for a cost effective DEMO</a:t>
            </a:r>
            <a:endParaRPr lang="en-US" dirty="0"/>
          </a:p>
          <a:p>
            <a:pPr>
              <a:spcBef>
                <a:spcPts val="1000"/>
              </a:spcBef>
            </a:pPr>
            <a:r>
              <a:rPr lang="en-US" dirty="0" smtClean="0"/>
              <a:t>To train fusion scientists and engineers for the future </a:t>
            </a:r>
          </a:p>
          <a:p>
            <a:pPr marL="0" indent="0">
              <a:spcBef>
                <a:spcPts val="1400"/>
              </a:spcBef>
              <a:buNone/>
            </a:pPr>
            <a:r>
              <a:rPr lang="en-US" sz="2000" dirty="0" smtClean="0"/>
              <a:t>Key elements </a:t>
            </a:r>
            <a:r>
              <a:rPr lang="en-US" sz="2000" dirty="0"/>
              <a:t>of </a:t>
            </a:r>
            <a:r>
              <a:rPr lang="en-US" sz="2000" dirty="0" smtClean="0"/>
              <a:t>a </a:t>
            </a:r>
            <a:r>
              <a:rPr lang="en-US" sz="2000" dirty="0" err="1" smtClean="0"/>
              <a:t>tokamak</a:t>
            </a:r>
            <a:r>
              <a:rPr lang="en-US" sz="2000" dirty="0" smtClean="0"/>
              <a:t> program should include</a:t>
            </a:r>
            <a:endParaRPr lang="en-US" sz="2000" dirty="0"/>
          </a:p>
          <a:p>
            <a:r>
              <a:rPr lang="en-US" dirty="0" smtClean="0"/>
              <a:t>Plasma exhaust  (</a:t>
            </a:r>
            <a:r>
              <a:rPr lang="en-US" dirty="0" err="1" smtClean="0"/>
              <a:t>divertor</a:t>
            </a:r>
            <a:r>
              <a:rPr lang="en-US" dirty="0" smtClean="0"/>
              <a:t>, materials)</a:t>
            </a:r>
          </a:p>
          <a:p>
            <a:pPr>
              <a:spcBef>
                <a:spcPts val="800"/>
              </a:spcBef>
            </a:pPr>
            <a:r>
              <a:rPr lang="en-US" dirty="0">
                <a:ea typeface="Lucida Grande"/>
              </a:rPr>
              <a:t>Disruption prediction and avoidance</a:t>
            </a:r>
          </a:p>
          <a:p>
            <a:pPr>
              <a:spcBef>
                <a:spcPts val="800"/>
              </a:spcBef>
            </a:pPr>
            <a:r>
              <a:rPr lang="en-US" dirty="0">
                <a:ea typeface="Lucida Grande"/>
              </a:rPr>
              <a:t>Steady-state</a:t>
            </a:r>
          </a:p>
          <a:p>
            <a:pPr>
              <a:spcBef>
                <a:spcPts val="800"/>
              </a:spcBef>
            </a:pPr>
            <a:r>
              <a:rPr lang="en-US" dirty="0">
                <a:ea typeface="Lucida Grande"/>
              </a:rPr>
              <a:t>Predictive capability </a:t>
            </a:r>
          </a:p>
          <a:p>
            <a:pPr>
              <a:spcBef>
                <a:spcPts val="800"/>
              </a:spcBef>
            </a:pPr>
            <a:r>
              <a:rPr lang="en-US" dirty="0">
                <a:ea typeface="Lucida Grande"/>
              </a:rPr>
              <a:t>Optimize performance  (</a:t>
            </a:r>
            <a:r>
              <a:rPr lang="en-US" dirty="0" err="1">
                <a:ea typeface="Lucida Grande"/>
              </a:rPr>
              <a:t>nTτ</a:t>
            </a:r>
            <a:r>
              <a:rPr lang="en-US" dirty="0">
                <a:ea typeface="Lucida Grande"/>
              </a:rPr>
              <a:t>/RB)</a:t>
            </a:r>
          </a:p>
          <a:p>
            <a:pPr lvl="1"/>
            <a:r>
              <a:rPr lang="en-US" dirty="0" smtClean="0">
                <a:ea typeface="Lucida Grande"/>
              </a:rPr>
              <a:t>Proposals for cost effective Demos include significantly improved confinement (~ 1.6 - 1.8) and stability.  </a:t>
            </a:r>
          </a:p>
          <a:p>
            <a:pPr>
              <a:spcBef>
                <a:spcPts val="800"/>
              </a:spcBef>
            </a:pPr>
            <a:r>
              <a:rPr lang="en-US" dirty="0" smtClean="0">
                <a:ea typeface="Lucida Grande"/>
              </a:rPr>
              <a:t>Enabling Technologies</a:t>
            </a:r>
          </a:p>
          <a:p>
            <a:pPr lvl="1"/>
            <a:r>
              <a:rPr lang="en-US" dirty="0" smtClean="0">
                <a:ea typeface="Lucida Grande"/>
              </a:rPr>
              <a:t>Magnet Development program -&gt; demonstrate large, high field magnet with high temperature superconductors </a:t>
            </a:r>
          </a:p>
          <a:p>
            <a:pPr lvl="1"/>
            <a:r>
              <a:rPr lang="en-US" dirty="0" smtClean="0"/>
              <a:t>Current drive? </a:t>
            </a:r>
            <a:endParaRPr lang="en-US" dirty="0"/>
          </a:p>
        </p:txBody>
      </p:sp>
      <p:sp>
        <p:nvSpPr>
          <p:cNvPr id="4" name="Rounded Rectangle 3"/>
          <p:cNvSpPr/>
          <p:nvPr/>
        </p:nvSpPr>
        <p:spPr>
          <a:xfrm>
            <a:off x="721715" y="6869581"/>
            <a:ext cx="8700662" cy="347329"/>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marL="0" lvl="1" algn="ctr"/>
            <a:r>
              <a:rPr lang="en-US" sz="2000" dirty="0">
                <a:solidFill>
                  <a:srgbClr val="FFFF00"/>
                </a:solidFill>
                <a:cs typeface="Century Gothic" charset="0"/>
              </a:rPr>
              <a:t>Facility: new </a:t>
            </a:r>
            <a:r>
              <a:rPr lang="en-US" sz="2000" dirty="0" err="1">
                <a:solidFill>
                  <a:srgbClr val="FFFF00"/>
                </a:solidFill>
                <a:cs typeface="Century Gothic" charset="0"/>
              </a:rPr>
              <a:t>tokamak</a:t>
            </a:r>
            <a:r>
              <a:rPr lang="en-US" sz="2000" dirty="0">
                <a:solidFill>
                  <a:srgbClr val="FFFF00"/>
                </a:solidFill>
                <a:cs typeface="Century Gothic" charset="0"/>
              </a:rPr>
              <a:t> facility or upgrade of existing facility</a:t>
            </a:r>
            <a:endParaRPr lang="en-US" sz="2000" dirty="0">
              <a:solidFill>
                <a:srgbClr val="FFFF00"/>
              </a:solidFill>
            </a:endParaRPr>
          </a:p>
        </p:txBody>
      </p:sp>
    </p:spTree>
    <p:extLst>
      <p:ext uri="{BB962C8B-B14F-4D97-AF65-F5344CB8AC3E}">
        <p14:creationId xmlns:p14="http://schemas.microsoft.com/office/powerpoint/2010/main" val="1504602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A Growing Effort in Fusion Materials and Fusion Nuclear Science is Required to Advance Fusion Energy</a:t>
            </a:r>
            <a:endParaRPr lang="en-US" sz="2600" dirty="0"/>
          </a:p>
        </p:txBody>
      </p:sp>
      <p:sp>
        <p:nvSpPr>
          <p:cNvPr id="3" name="Content Placeholder 2"/>
          <p:cNvSpPr>
            <a:spLocks noGrp="1"/>
          </p:cNvSpPr>
          <p:nvPr>
            <p:ph idx="1"/>
          </p:nvPr>
        </p:nvSpPr>
        <p:spPr>
          <a:xfrm>
            <a:off x="349865" y="1187927"/>
            <a:ext cx="9598843" cy="5667327"/>
          </a:xfrm>
        </p:spPr>
        <p:txBody>
          <a:bodyPr/>
          <a:lstStyle/>
          <a:p>
            <a:pPr marL="371895" lvl="1" indent="-371895">
              <a:buChar char="•"/>
            </a:pPr>
            <a:r>
              <a:rPr lang="en-US" sz="2000" b="1" dirty="0" smtClean="0"/>
              <a:t>Materials</a:t>
            </a:r>
            <a:r>
              <a:rPr lang="en-US" dirty="0" smtClean="0"/>
              <a:t> </a:t>
            </a:r>
          </a:p>
          <a:p>
            <a:pPr lvl="1"/>
            <a:r>
              <a:rPr lang="en-US" dirty="0" smtClean="0"/>
              <a:t>Develop new materials (BES: materials by design); plasma facing, structural</a:t>
            </a:r>
          </a:p>
          <a:p>
            <a:pPr lvl="1"/>
            <a:r>
              <a:rPr lang="en-US" dirty="0" smtClean="0"/>
              <a:t>Test materials in a plasma environment  </a:t>
            </a:r>
          </a:p>
          <a:p>
            <a:pPr lvl="2"/>
            <a:r>
              <a:rPr lang="en-US" dirty="0" smtClean="0"/>
              <a:t>Linear devices, such as MPEX</a:t>
            </a:r>
          </a:p>
          <a:p>
            <a:pPr lvl="2"/>
            <a:r>
              <a:rPr lang="en-US" dirty="0" smtClean="0"/>
              <a:t>Fusion facility environment (</a:t>
            </a:r>
            <a:r>
              <a:rPr lang="en-US" dirty="0" err="1" smtClean="0"/>
              <a:t>tokamak</a:t>
            </a:r>
            <a:r>
              <a:rPr lang="en-US" dirty="0" smtClean="0"/>
              <a:t>, …) </a:t>
            </a:r>
            <a:r>
              <a:rPr lang="en-US" dirty="0" smtClean="0">
                <a:sym typeface="Wingdings"/>
              </a:rPr>
              <a:t> effect of material response on plasma performance is critically important </a:t>
            </a:r>
          </a:p>
          <a:p>
            <a:pPr lvl="1"/>
            <a:r>
              <a:rPr lang="en-US" dirty="0" smtClean="0">
                <a:sym typeface="Wingdings"/>
              </a:rPr>
              <a:t>Test material in high energy neutron environment </a:t>
            </a:r>
          </a:p>
          <a:p>
            <a:pPr lvl="2"/>
            <a:r>
              <a:rPr lang="en-US" dirty="0" smtClean="0">
                <a:sym typeface="Wingdings"/>
              </a:rPr>
              <a:t>Gap in the world program</a:t>
            </a:r>
          </a:p>
          <a:p>
            <a:pPr lvl="2"/>
            <a:r>
              <a:rPr lang="en-US" dirty="0">
                <a:sym typeface="Wingdings"/>
              </a:rPr>
              <a:t>P</a:t>
            </a:r>
            <a:r>
              <a:rPr lang="en-US" dirty="0" smtClean="0">
                <a:sym typeface="Wingdings"/>
              </a:rPr>
              <a:t>otential opportunity for </a:t>
            </a:r>
            <a:r>
              <a:rPr lang="en-US" dirty="0">
                <a:sym typeface="Wingdings"/>
              </a:rPr>
              <a:t>c</a:t>
            </a:r>
            <a:r>
              <a:rPr lang="en-US" dirty="0" smtClean="0">
                <a:sym typeface="Wingdings"/>
              </a:rPr>
              <a:t>ost effective volume neutron source (Gas dynamic Trap), or integrated nuclear science test facility (FNSF)</a:t>
            </a:r>
            <a:endParaRPr lang="en-US" dirty="0">
              <a:sym typeface="Wingdings"/>
            </a:endParaRPr>
          </a:p>
          <a:p>
            <a:pPr>
              <a:spcBef>
                <a:spcPts val="2000"/>
              </a:spcBef>
            </a:pPr>
            <a:r>
              <a:rPr lang="en-US" sz="2000" dirty="0">
                <a:sym typeface="Wingdings"/>
              </a:rPr>
              <a:t>Fusion Blankets</a:t>
            </a:r>
          </a:p>
          <a:p>
            <a:pPr lvl="1"/>
            <a:r>
              <a:rPr lang="en-US" dirty="0" smtClean="0">
                <a:sym typeface="Wingdings"/>
              </a:rPr>
              <a:t>Propose next step is a multi-effect, non-nuclear blanket test facility </a:t>
            </a:r>
          </a:p>
          <a:p>
            <a:pPr lvl="1"/>
            <a:r>
              <a:rPr lang="en-US" dirty="0" smtClean="0">
                <a:sym typeface="Wingdings"/>
              </a:rPr>
              <a:t>Develop a long term strategy and plan for U.S. fusion blanket development, in the context of the international program.</a:t>
            </a:r>
            <a:endParaRPr lang="en-US" dirty="0">
              <a:sym typeface="Wingdings"/>
            </a:endParaRPr>
          </a:p>
          <a:p>
            <a:pPr>
              <a:spcBef>
                <a:spcPts val="3000"/>
              </a:spcBef>
            </a:pPr>
            <a:r>
              <a:rPr lang="en-US" sz="2000" dirty="0" smtClean="0">
                <a:sym typeface="Wingdings"/>
              </a:rPr>
              <a:t>We will require a growing workforce of scientists and engineers with expertise in materials and fusion nuclear science</a:t>
            </a:r>
            <a:endParaRPr lang="en-US" sz="2000" dirty="0">
              <a:sym typeface="Wingdings"/>
            </a:endParaRPr>
          </a:p>
          <a:p>
            <a:pPr lvl="2"/>
            <a:endParaRPr lang="en-US" dirty="0"/>
          </a:p>
        </p:txBody>
      </p:sp>
    </p:spTree>
    <p:extLst>
      <p:ext uri="{BB962C8B-B14F-4D97-AF65-F5344CB8AC3E}">
        <p14:creationId xmlns:p14="http://schemas.microsoft.com/office/powerpoint/2010/main" val="387463604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2823" y="5971115"/>
            <a:ext cx="3390777" cy="1140885"/>
          </a:xfrm>
        </p:spPr>
        <p:txBody>
          <a:bodyPr/>
          <a:lstStyle/>
          <a:p>
            <a:pPr marL="0" indent="0" algn="ctr">
              <a:buNone/>
            </a:pPr>
            <a:r>
              <a:rPr lang="en-US" dirty="0" smtClean="0">
                <a:solidFill>
                  <a:srgbClr val="0000FF"/>
                </a:solidFill>
              </a:rPr>
              <a:t>Reaffirm previous panel reports stressing the importance of </a:t>
            </a:r>
            <a:br>
              <a:rPr lang="en-US" dirty="0" smtClean="0">
                <a:solidFill>
                  <a:srgbClr val="0000FF"/>
                </a:solidFill>
              </a:rPr>
            </a:br>
            <a:r>
              <a:rPr lang="en-US" dirty="0" smtClean="0">
                <a:solidFill>
                  <a:srgbClr val="0000FF"/>
                </a:solidFill>
              </a:rPr>
              <a:t>burning plasmas</a:t>
            </a:r>
            <a:endParaRPr lang="en-US" dirty="0">
              <a:solidFill>
                <a:srgbClr val="0000FF"/>
              </a:solidFill>
            </a:endParaRPr>
          </a:p>
        </p:txBody>
      </p:sp>
      <p:grpSp>
        <p:nvGrpSpPr>
          <p:cNvPr id="6" name="Group 5"/>
          <p:cNvGrpSpPr/>
          <p:nvPr/>
        </p:nvGrpSpPr>
        <p:grpSpPr>
          <a:xfrm>
            <a:off x="923860" y="2206483"/>
            <a:ext cx="1808131" cy="3399517"/>
            <a:chOff x="1334619" y="1383229"/>
            <a:chExt cx="2624034" cy="5083024"/>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4619" y="1383229"/>
              <a:ext cx="2115307" cy="29508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rot lat="900000" lon="0" rev="21300000"/>
              </a:camera>
              <a:lightRig rig="threePt" dir="t">
                <a:rot lat="0" lon="0" rev="2700000"/>
              </a:lightRig>
            </a:scene3d>
            <a:sp3d>
              <a:bevelT h="38100"/>
              <a:contourClr>
                <a:srgbClr val="C0C0C0"/>
              </a:contourClr>
            </a:sp3d>
          </p:spPr>
        </p:pic>
        <p:pic>
          <p:nvPicPr>
            <p:cNvPr id="5" name="Picture 4" descr="PlasmaScience2010_im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6341" y="3490860"/>
              <a:ext cx="2082312" cy="29753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rot lat="900000" lon="0" rev="21300000"/>
              </a:camera>
              <a:lightRig rig="threePt" dir="t">
                <a:rot lat="0" lon="0" rev="2700000"/>
              </a:lightRig>
            </a:scene3d>
            <a:sp3d>
              <a:bevelT h="38100"/>
              <a:contourClr>
                <a:srgbClr val="C0C0C0"/>
              </a:contourClr>
            </a:sp3d>
          </p:spPr>
        </p:pic>
      </p:grpSp>
      <p:sp>
        <p:nvSpPr>
          <p:cNvPr id="7" name="Content Placeholder 2"/>
          <p:cNvSpPr txBox="1">
            <a:spLocks/>
          </p:cNvSpPr>
          <p:nvPr/>
        </p:nvSpPr>
        <p:spPr bwMode="auto">
          <a:xfrm>
            <a:off x="142099" y="1144180"/>
            <a:ext cx="3371649" cy="139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a:buNone/>
            </a:pPr>
            <a:r>
              <a:rPr lang="en-US" sz="1800" dirty="0"/>
              <a:t>Burning plasmas are the next step in fusion energy development</a:t>
            </a:r>
          </a:p>
        </p:txBody>
      </p:sp>
      <p:sp>
        <p:nvSpPr>
          <p:cNvPr id="8" name="Content Placeholder 2"/>
          <p:cNvSpPr txBox="1">
            <a:spLocks/>
          </p:cNvSpPr>
          <p:nvPr/>
        </p:nvSpPr>
        <p:spPr bwMode="auto">
          <a:xfrm>
            <a:off x="0" y="5699026"/>
            <a:ext cx="3516278" cy="47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buNone/>
            </a:pPr>
            <a:r>
              <a:rPr lang="en-US" sz="1800" dirty="0"/>
              <a:t>Recommended Actions:</a:t>
            </a:r>
          </a:p>
        </p:txBody>
      </p:sp>
      <p:sp>
        <p:nvSpPr>
          <p:cNvPr id="9" name="Content Placeholder 2"/>
          <p:cNvSpPr txBox="1">
            <a:spLocks/>
          </p:cNvSpPr>
          <p:nvPr/>
        </p:nvSpPr>
        <p:spPr bwMode="auto">
          <a:xfrm>
            <a:off x="3370499" y="1182278"/>
            <a:ext cx="3371649" cy="10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a:buNone/>
            </a:pPr>
            <a:r>
              <a:rPr lang="en-US" sz="1800" dirty="0"/>
              <a:t>ITER represents a unique opportunity for the U.S. to pursue burning plasmas</a:t>
            </a:r>
          </a:p>
        </p:txBody>
      </p:sp>
      <p:sp>
        <p:nvSpPr>
          <p:cNvPr id="10" name="Content Placeholder 2"/>
          <p:cNvSpPr txBox="1">
            <a:spLocks/>
          </p:cNvSpPr>
          <p:nvPr/>
        </p:nvSpPr>
        <p:spPr bwMode="auto">
          <a:xfrm>
            <a:off x="3711893" y="5944175"/>
            <a:ext cx="2942907" cy="114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a:buNone/>
            </a:pPr>
            <a:r>
              <a:rPr lang="en-US" sz="1800" dirty="0">
                <a:solidFill>
                  <a:srgbClr val="0000FF"/>
                </a:solidFill>
              </a:rPr>
              <a:t>Capitalize on the substantial human, technical and fiscal investment made in ITER </a:t>
            </a:r>
          </a:p>
        </p:txBody>
      </p:sp>
      <p:pic>
        <p:nvPicPr>
          <p:cNvPr id="11" name="Picture 10" descr="ITER graphic.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2306" y="2514600"/>
            <a:ext cx="2863881" cy="3033485"/>
          </a:xfrm>
          <a:prstGeom prst="rect">
            <a:avLst/>
          </a:prstGeom>
          <a:ln>
            <a:noFill/>
          </a:ln>
          <a:effectLst>
            <a:outerShdw blurRad="292100" dist="139700" dir="2700000" algn="tl" rotWithShape="0">
              <a:srgbClr val="333333">
                <a:alpha val="65000"/>
              </a:srgbClr>
            </a:outerShdw>
          </a:effectLst>
        </p:spPr>
      </p:pic>
      <p:sp>
        <p:nvSpPr>
          <p:cNvPr id="12" name="Content Placeholder 2"/>
          <p:cNvSpPr txBox="1">
            <a:spLocks/>
          </p:cNvSpPr>
          <p:nvPr/>
        </p:nvSpPr>
        <p:spPr bwMode="auto">
          <a:xfrm>
            <a:off x="6952531" y="1129041"/>
            <a:ext cx="3105870" cy="139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a:buNone/>
            </a:pPr>
            <a:endParaRPr lang="en-US" sz="1800" dirty="0"/>
          </a:p>
        </p:txBody>
      </p:sp>
      <p:pic>
        <p:nvPicPr>
          <p:cNvPr id="13" name="Picture 12" descr="DEMO_imag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78048" y="2717801"/>
            <a:ext cx="3005897" cy="2328800"/>
          </a:xfrm>
          <a:prstGeom prst="rect">
            <a:avLst/>
          </a:prstGeom>
        </p:spPr>
      </p:pic>
      <p:sp>
        <p:nvSpPr>
          <p:cNvPr id="16" name="Content Placeholder 2"/>
          <p:cNvSpPr txBox="1">
            <a:spLocks/>
          </p:cNvSpPr>
          <p:nvPr/>
        </p:nvSpPr>
        <p:spPr bwMode="auto">
          <a:xfrm>
            <a:off x="6686753" y="1206140"/>
            <a:ext cx="3371649" cy="116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a:lnSpc>
                <a:spcPts val="2158"/>
              </a:lnSpc>
              <a:buNone/>
            </a:pPr>
            <a:r>
              <a:rPr lang="en-US" sz="1800" dirty="0"/>
              <a:t>Feasibility gaps </a:t>
            </a:r>
            <a:r>
              <a:rPr lang="en-US" sz="1800" dirty="0" smtClean="0"/>
              <a:t>in materials and blanket technology offer </a:t>
            </a:r>
            <a:r>
              <a:rPr lang="en-US" sz="1800" dirty="0"/>
              <a:t>rich scientific opportunities </a:t>
            </a:r>
          </a:p>
        </p:txBody>
      </p:sp>
      <p:sp>
        <p:nvSpPr>
          <p:cNvPr id="18" name="Content Placeholder 2"/>
          <p:cNvSpPr txBox="1">
            <a:spLocks/>
          </p:cNvSpPr>
          <p:nvPr/>
        </p:nvSpPr>
        <p:spPr bwMode="auto">
          <a:xfrm>
            <a:off x="6966888" y="5904407"/>
            <a:ext cx="2939112" cy="123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2" tIns="49580" rIns="99162" bIns="49580" numCol="1" anchor="t" anchorCtr="0" compatLnSpc="1">
            <a:prstTxWarp prst="textNoShape">
              <a:avLst/>
            </a:prstTxWarp>
          </a:bodyPr>
          <a:lstStyle>
            <a:lvl1pPr marL="371939" indent="-371939" algn="l" rtl="0" eaLnBrk="0" fontAlgn="base" hangingPunct="0">
              <a:spcBef>
                <a:spcPct val="20000"/>
              </a:spcBef>
              <a:spcAft>
                <a:spcPct val="0"/>
              </a:spcAft>
              <a:buClr>
                <a:srgbClr val="0C2D84"/>
              </a:buClr>
              <a:buChar char="•"/>
              <a:defRPr b="1">
                <a:solidFill>
                  <a:schemeClr val="tx1"/>
                </a:solidFill>
                <a:latin typeface="Century Gothic"/>
                <a:ea typeface="MS PGothic" pitchFamily="34" charset="-128"/>
                <a:cs typeface="Century Gothic"/>
              </a:defRPr>
            </a:lvl1pPr>
            <a:lvl2pPr marL="805866" indent="-309947" algn="l" rtl="0" eaLnBrk="0" fontAlgn="base" hangingPunct="0">
              <a:spcBef>
                <a:spcPct val="20000"/>
              </a:spcBef>
              <a:spcAft>
                <a:spcPct val="0"/>
              </a:spcAft>
              <a:buClr>
                <a:srgbClr val="0C2D84"/>
              </a:buClr>
              <a:buChar char="–"/>
              <a:defRPr>
                <a:solidFill>
                  <a:schemeClr val="tx1"/>
                </a:solidFill>
                <a:latin typeface="Century Gothic"/>
                <a:ea typeface="MS PGothic" pitchFamily="34" charset="-128"/>
                <a:cs typeface="Century Gothic"/>
              </a:defRPr>
            </a:lvl2pPr>
            <a:lvl3pPr marL="1057270" indent="-318558" algn="l" rtl="0" eaLnBrk="0" fontAlgn="base" hangingPunct="0">
              <a:spcBef>
                <a:spcPct val="20000"/>
              </a:spcBef>
              <a:spcAft>
                <a:spcPct val="0"/>
              </a:spcAft>
              <a:buClr>
                <a:srgbClr val="0C2D84"/>
              </a:buClr>
              <a:buChar char="•"/>
              <a:defRPr sz="1700">
                <a:solidFill>
                  <a:schemeClr val="tx1"/>
                </a:solidFill>
                <a:latin typeface="Century Gothic"/>
                <a:ea typeface="MS PGothic" pitchFamily="34" charset="-128"/>
                <a:cs typeface="Century Gothic"/>
              </a:defRPr>
            </a:lvl3pPr>
            <a:lvl4pPr marL="1735713" indent="-247960" algn="l" rtl="0" eaLnBrk="0" fontAlgn="base" hangingPunct="0">
              <a:spcBef>
                <a:spcPct val="20000"/>
              </a:spcBef>
              <a:spcAft>
                <a:spcPct val="0"/>
              </a:spcAft>
              <a:defRPr sz="2200">
                <a:solidFill>
                  <a:schemeClr val="tx1"/>
                </a:solidFill>
                <a:latin typeface="Century Gothic"/>
                <a:ea typeface="MS PGothic" pitchFamily="34" charset="-128"/>
                <a:cs typeface="Century Gothic"/>
              </a:defRPr>
            </a:lvl4pPr>
            <a:lvl5pPr marL="2231630" indent="-247960" algn="l" rtl="0" eaLnBrk="0" fontAlgn="base" hangingPunct="0">
              <a:spcBef>
                <a:spcPct val="20000"/>
              </a:spcBef>
              <a:spcAft>
                <a:spcPct val="0"/>
              </a:spcAft>
              <a:buChar char="»"/>
              <a:defRPr sz="2200">
                <a:solidFill>
                  <a:schemeClr val="tx1"/>
                </a:solidFill>
                <a:latin typeface="Century Gothic"/>
                <a:ea typeface="MS PGothic" pitchFamily="34" charset="-128"/>
                <a:cs typeface="Century Gothic"/>
              </a:defRPr>
            </a:lvl5pPr>
            <a:lvl6pPr marL="2727548" indent="-247960" algn="l" rtl="0" fontAlgn="base">
              <a:spcBef>
                <a:spcPct val="20000"/>
              </a:spcBef>
              <a:spcAft>
                <a:spcPct val="0"/>
              </a:spcAft>
              <a:buChar char="»"/>
              <a:defRPr sz="2200">
                <a:solidFill>
                  <a:schemeClr val="tx1"/>
                </a:solidFill>
                <a:latin typeface="+mn-lt"/>
              </a:defRPr>
            </a:lvl6pPr>
            <a:lvl7pPr marL="3223468" indent="-247960" algn="l" rtl="0" fontAlgn="base">
              <a:spcBef>
                <a:spcPct val="20000"/>
              </a:spcBef>
              <a:spcAft>
                <a:spcPct val="0"/>
              </a:spcAft>
              <a:buChar char="»"/>
              <a:defRPr sz="2200">
                <a:solidFill>
                  <a:schemeClr val="tx1"/>
                </a:solidFill>
                <a:latin typeface="+mn-lt"/>
              </a:defRPr>
            </a:lvl7pPr>
            <a:lvl8pPr marL="3719385" indent="-247960" algn="l" rtl="0" fontAlgn="base">
              <a:spcBef>
                <a:spcPct val="20000"/>
              </a:spcBef>
              <a:spcAft>
                <a:spcPct val="0"/>
              </a:spcAft>
              <a:buChar char="»"/>
              <a:defRPr sz="2200">
                <a:solidFill>
                  <a:schemeClr val="tx1"/>
                </a:solidFill>
                <a:latin typeface="+mn-lt"/>
              </a:defRPr>
            </a:lvl8pPr>
            <a:lvl9pPr marL="4215302" indent="-247960" algn="l" rtl="0" fontAlgn="base">
              <a:spcBef>
                <a:spcPct val="20000"/>
              </a:spcBef>
              <a:spcAft>
                <a:spcPct val="0"/>
              </a:spcAft>
              <a:buChar char="»"/>
              <a:defRPr sz="2200">
                <a:solidFill>
                  <a:schemeClr val="tx1"/>
                </a:solidFill>
                <a:latin typeface="+mn-lt"/>
              </a:defRPr>
            </a:lvl9pPr>
          </a:lstStyle>
          <a:p>
            <a:pPr marL="0" indent="0" algn="ctr">
              <a:buNone/>
            </a:pPr>
            <a:r>
              <a:rPr lang="en-US" sz="1800" dirty="0">
                <a:solidFill>
                  <a:srgbClr val="0000FF"/>
                </a:solidFill>
              </a:rPr>
              <a:t>Develop a strategic plan </a:t>
            </a:r>
            <a:r>
              <a:rPr lang="en-US" sz="1800" dirty="0" smtClean="0">
                <a:solidFill>
                  <a:srgbClr val="0000FF"/>
                </a:solidFill>
              </a:rPr>
              <a:t>with exciting staged milestones leading to a </a:t>
            </a:r>
            <a:r>
              <a:rPr lang="en-US" sz="1800" dirty="0">
                <a:solidFill>
                  <a:srgbClr val="0000FF"/>
                </a:solidFill>
              </a:rPr>
              <a:t>cost-attractive DEMO</a:t>
            </a:r>
          </a:p>
        </p:txBody>
      </p:sp>
    </p:spTree>
    <p:extLst>
      <p:ext uri="{BB962C8B-B14F-4D97-AF65-F5344CB8AC3E}">
        <p14:creationId xmlns:p14="http://schemas.microsoft.com/office/powerpoint/2010/main" val="36992845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643" y="32188"/>
            <a:ext cx="10058400" cy="1050713"/>
          </a:xfrm>
          <a:ln>
            <a:noFill/>
          </a:ln>
        </p:spPr>
        <p:txBody>
          <a:bodyPr/>
          <a:lstStyle/>
          <a:p>
            <a:r>
              <a:rPr lang="pl-PL" sz="2600" dirty="0" err="1"/>
              <a:t>Burning</a:t>
            </a:r>
            <a:r>
              <a:rPr lang="pl-PL" sz="2600" dirty="0"/>
              <a:t> </a:t>
            </a:r>
            <a:r>
              <a:rPr lang="pl-PL" sz="2600" dirty="0" err="1" smtClean="0"/>
              <a:t>Plasma</a:t>
            </a:r>
            <a:r>
              <a:rPr lang="pl-PL" sz="2600" dirty="0" smtClean="0"/>
              <a:t>: </a:t>
            </a:r>
            <a:r>
              <a:rPr lang="pl-PL" sz="2600" dirty="0"/>
              <a:t>First Major Step on </a:t>
            </a:r>
            <a:r>
              <a:rPr lang="pl-PL" sz="2600" dirty="0" err="1" smtClean="0"/>
              <a:t>Path</a:t>
            </a:r>
            <a:r>
              <a:rPr lang="pl-PL" sz="2600" dirty="0" smtClean="0"/>
              <a:t> to </a:t>
            </a:r>
            <a:r>
              <a:rPr lang="pl-PL" sz="2600" dirty="0" err="1" smtClean="0"/>
              <a:t>Fusion</a:t>
            </a:r>
            <a:r>
              <a:rPr lang="pl-PL" sz="2600" dirty="0" smtClean="0"/>
              <a:t> </a:t>
            </a:r>
            <a:r>
              <a:rPr lang="pl-PL" sz="2600" dirty="0" err="1" smtClean="0"/>
              <a:t>Energy</a:t>
            </a:r>
            <a:r>
              <a:rPr lang="pl-PL" sz="2600" dirty="0" smtClean="0"/>
              <a:t> </a:t>
            </a:r>
            <a:r>
              <a:rPr lang="pl-PL" sz="2600" dirty="0" err="1" smtClean="0"/>
              <a:t>Other</a:t>
            </a:r>
            <a:r>
              <a:rPr lang="pl-PL" sz="2600" dirty="0" smtClean="0"/>
              <a:t> </a:t>
            </a:r>
            <a:r>
              <a:rPr lang="pl-PL" sz="2600" dirty="0" err="1"/>
              <a:t>Steps</a:t>
            </a:r>
            <a:r>
              <a:rPr lang="pl-PL" sz="2600" dirty="0"/>
              <a:t>:  </a:t>
            </a:r>
            <a:r>
              <a:rPr lang="pl-PL" sz="2600" dirty="0" err="1" smtClean="0"/>
              <a:t>Build</a:t>
            </a:r>
            <a:r>
              <a:rPr lang="pl-PL" sz="2600" dirty="0" smtClean="0"/>
              <a:t> </a:t>
            </a:r>
            <a:r>
              <a:rPr lang="pl-PL" sz="2600" dirty="0"/>
              <a:t>on </a:t>
            </a:r>
            <a:r>
              <a:rPr lang="pl-PL" sz="2600" dirty="0" smtClean="0"/>
              <a:t>a </a:t>
            </a:r>
            <a:r>
              <a:rPr lang="pl-PL" sz="2600" dirty="0" err="1" smtClean="0"/>
              <a:t>Burning</a:t>
            </a:r>
            <a:r>
              <a:rPr lang="pl-PL" sz="2600" dirty="0" smtClean="0"/>
              <a:t> </a:t>
            </a:r>
            <a:r>
              <a:rPr lang="pl-PL" sz="2600" dirty="0" err="1" smtClean="0"/>
              <a:t>Plasma</a:t>
            </a:r>
            <a:r>
              <a:rPr lang="pl-PL" sz="2600" dirty="0" smtClean="0"/>
              <a:t> </a:t>
            </a:r>
            <a:r>
              <a:rPr lang="pl-PL" sz="2600" dirty="0"/>
              <a:t>to Complete</a:t>
            </a:r>
            <a:endParaRPr lang="pl-PL" sz="2600" baseline="30000" dirty="0"/>
          </a:p>
        </p:txBody>
      </p:sp>
      <p:sp>
        <p:nvSpPr>
          <p:cNvPr id="15" name="TextBox 14"/>
          <p:cNvSpPr txBox="1"/>
          <p:nvPr/>
        </p:nvSpPr>
        <p:spPr>
          <a:xfrm>
            <a:off x="208610" y="6362721"/>
            <a:ext cx="1321084" cy="718252"/>
          </a:xfrm>
          <a:prstGeom prst="rect">
            <a:avLst/>
          </a:prstGeom>
          <a:noFill/>
        </p:spPr>
        <p:txBody>
          <a:bodyPr wrap="none" lIns="101704" tIns="50853" rIns="101704" bIns="50853" rtlCol="0">
            <a:spAutoFit/>
          </a:bodyPr>
          <a:lstStyle/>
          <a:p>
            <a:pPr algn="ctr" defTabSz="508580"/>
            <a:r>
              <a:rPr lang="en-US" b="1" dirty="0">
                <a:solidFill>
                  <a:srgbClr val="0000FF"/>
                </a:solidFill>
                <a:latin typeface="Century Gothic"/>
                <a:cs typeface="Century Gothic"/>
              </a:rPr>
              <a:t>Scientific</a:t>
            </a:r>
          </a:p>
          <a:p>
            <a:pPr algn="ctr" defTabSz="508580"/>
            <a:r>
              <a:rPr lang="en-US" b="1" dirty="0">
                <a:solidFill>
                  <a:srgbClr val="0000FF"/>
                </a:solidFill>
                <a:latin typeface="Century Gothic"/>
                <a:cs typeface="Century Gothic"/>
              </a:rPr>
              <a:t>Basis</a:t>
            </a:r>
          </a:p>
        </p:txBody>
      </p:sp>
      <p:sp>
        <p:nvSpPr>
          <p:cNvPr id="19" name="TextBox 18"/>
          <p:cNvSpPr txBox="1"/>
          <p:nvPr/>
        </p:nvSpPr>
        <p:spPr>
          <a:xfrm>
            <a:off x="7916708" y="1224472"/>
            <a:ext cx="1898190" cy="718252"/>
          </a:xfrm>
          <a:prstGeom prst="rect">
            <a:avLst/>
          </a:prstGeom>
          <a:noFill/>
        </p:spPr>
        <p:txBody>
          <a:bodyPr wrap="none" lIns="101704" tIns="50853" rIns="101704" bIns="50853" rtlCol="0">
            <a:spAutoFit/>
          </a:bodyPr>
          <a:lstStyle/>
          <a:p>
            <a:pPr algn="ctr" defTabSz="508580"/>
            <a:r>
              <a:rPr lang="en-US" b="1" dirty="0">
                <a:solidFill>
                  <a:srgbClr val="0000FF"/>
                </a:solidFill>
                <a:latin typeface="Century Gothic"/>
                <a:cs typeface="Century Gothic"/>
              </a:rPr>
              <a:t>Fusion Energy</a:t>
            </a:r>
          </a:p>
          <a:p>
            <a:pPr algn="ctr" defTabSz="508580"/>
            <a:r>
              <a:rPr lang="en-US" b="1" dirty="0">
                <a:solidFill>
                  <a:srgbClr val="0000FF"/>
                </a:solidFill>
                <a:latin typeface="Century Gothic"/>
                <a:cs typeface="Century Gothic"/>
              </a:rPr>
              <a:t>Deployment</a:t>
            </a:r>
          </a:p>
        </p:txBody>
      </p:sp>
      <p:sp>
        <p:nvSpPr>
          <p:cNvPr id="18" name="TextBox 17"/>
          <p:cNvSpPr txBox="1"/>
          <p:nvPr/>
        </p:nvSpPr>
        <p:spPr>
          <a:xfrm>
            <a:off x="-8491" y="1224469"/>
            <a:ext cx="4352709" cy="2617618"/>
          </a:xfrm>
          <a:prstGeom prst="rect">
            <a:avLst/>
          </a:prstGeom>
          <a:noFill/>
        </p:spPr>
        <p:txBody>
          <a:bodyPr wrap="square" lIns="101704" tIns="50853" rIns="101704" bIns="50853" rtlCol="0">
            <a:spAutoFit/>
          </a:bodyPr>
          <a:lstStyle/>
          <a:p>
            <a:pPr marL="285416" indent="-285416" defTabSz="508580">
              <a:buFont typeface="Arial"/>
              <a:buChar char="•"/>
            </a:pPr>
            <a:r>
              <a:rPr lang="en-US" sz="1600" b="1" dirty="0">
                <a:solidFill>
                  <a:prstClr val="black"/>
                </a:solidFill>
                <a:latin typeface="Century Gothic"/>
                <a:cs typeface="Century Gothic"/>
              </a:rPr>
              <a:t>For DEMO, technical readiness must be established for</a:t>
            </a:r>
            <a:r>
              <a:rPr lang="en-US" sz="1600" b="1" dirty="0" smtClean="0">
                <a:solidFill>
                  <a:prstClr val="black"/>
                </a:solidFill>
                <a:latin typeface="Century Gothic"/>
                <a:cs typeface="Century Gothic"/>
              </a:rPr>
              <a:t>:</a:t>
            </a:r>
            <a:endParaRPr lang="en-US" sz="1600" b="1" dirty="0">
              <a:solidFill>
                <a:prstClr val="black"/>
              </a:solidFill>
              <a:latin typeface="Century Gothic"/>
              <a:cs typeface="Century Gothic"/>
            </a:endParaRPr>
          </a:p>
          <a:p>
            <a:pPr marL="457200" lvl="1" indent="-169863" eaLnBrk="1" hangingPunct="1">
              <a:spcAft>
                <a:spcPts val="137"/>
              </a:spcAft>
              <a:buFont typeface="Lucida Grande"/>
              <a:buChar char="-"/>
            </a:pPr>
            <a:r>
              <a:rPr lang="en-US" sz="1600" b="0" dirty="0" smtClean="0">
                <a:solidFill>
                  <a:prstClr val="black"/>
                </a:solidFill>
                <a:latin typeface="Century Gothic"/>
                <a:cs typeface="Century Gothic"/>
              </a:rPr>
              <a:t>Fusion power source </a:t>
            </a:r>
            <a:endParaRPr lang="en-US" sz="1600" b="0" dirty="0" smtClean="0">
              <a:latin typeface="Century Gothic" charset="0"/>
              <a:ea typeface="ＭＳ Ｐゴシック" charset="0"/>
            </a:endParaRPr>
          </a:p>
          <a:p>
            <a:pPr marL="457200" lvl="1" indent="-169863" eaLnBrk="1" hangingPunct="1">
              <a:spcAft>
                <a:spcPts val="137"/>
              </a:spcAft>
              <a:buFont typeface="Lucida Grande"/>
              <a:buChar char="-"/>
            </a:pPr>
            <a:r>
              <a:rPr lang="en-US" sz="1600" b="0" dirty="0" smtClean="0">
                <a:solidFill>
                  <a:prstClr val="black"/>
                </a:solidFill>
                <a:latin typeface="Century Gothic"/>
                <a:cs typeface="Century Gothic"/>
              </a:rPr>
              <a:t>Materials</a:t>
            </a:r>
            <a:endParaRPr lang="en-US" sz="1600" b="0" dirty="0" smtClean="0">
              <a:latin typeface="Century Gothic" charset="0"/>
              <a:ea typeface="ＭＳ Ｐゴシック" charset="0"/>
            </a:endParaRPr>
          </a:p>
          <a:p>
            <a:pPr marL="457200" lvl="1" indent="-169863" eaLnBrk="1" hangingPunct="1">
              <a:spcAft>
                <a:spcPts val="137"/>
              </a:spcAft>
              <a:buFont typeface="Lucida Grande"/>
              <a:buChar char="-"/>
            </a:pPr>
            <a:r>
              <a:rPr lang="en-US" sz="1600" b="0" dirty="0" smtClean="0">
                <a:solidFill>
                  <a:prstClr val="black"/>
                </a:solidFill>
                <a:latin typeface="Century Gothic"/>
                <a:cs typeface="Century Gothic"/>
              </a:rPr>
              <a:t>Breeding Tritium &amp; Extracting Heat</a:t>
            </a:r>
            <a:endParaRPr lang="en-US" sz="1600" b="0" dirty="0" smtClean="0">
              <a:latin typeface="Century Gothic" charset="0"/>
              <a:ea typeface="ＭＳ Ｐゴシック" charset="0"/>
            </a:endParaRPr>
          </a:p>
          <a:p>
            <a:pPr marL="793996" lvl="1" indent="-285416" defTabSz="508580">
              <a:buFont typeface="Arial"/>
              <a:buChar char="•"/>
            </a:pPr>
            <a:endParaRPr lang="en-US" sz="1600" b="1" dirty="0">
              <a:solidFill>
                <a:prstClr val="black"/>
              </a:solidFill>
              <a:latin typeface="Century Gothic"/>
              <a:cs typeface="Century Gothic"/>
            </a:endParaRPr>
          </a:p>
          <a:p>
            <a:pPr marL="285416" indent="-285416" defTabSz="508580">
              <a:buFont typeface="Arial"/>
              <a:buChar char="•"/>
            </a:pPr>
            <a:r>
              <a:rPr lang="en-US" sz="1600" b="1" dirty="0">
                <a:solidFill>
                  <a:prstClr val="black"/>
                </a:solidFill>
                <a:latin typeface="Century Gothic"/>
                <a:cs typeface="Century Gothic"/>
              </a:rPr>
              <a:t>Successful </a:t>
            </a:r>
            <a:r>
              <a:rPr lang="en-US" sz="1600" b="1" dirty="0" smtClean="0">
                <a:solidFill>
                  <a:prstClr val="black"/>
                </a:solidFill>
                <a:latin typeface="Century Gothic"/>
                <a:cs typeface="Century Gothic"/>
              </a:rPr>
              <a:t>burning plasma</a:t>
            </a:r>
            <a:br>
              <a:rPr lang="en-US" sz="1600" b="1" dirty="0" smtClean="0">
                <a:solidFill>
                  <a:prstClr val="black"/>
                </a:solidFill>
                <a:latin typeface="Century Gothic"/>
                <a:cs typeface="Century Gothic"/>
              </a:rPr>
            </a:br>
            <a:r>
              <a:rPr lang="en-US" sz="1600" b="1" dirty="0" smtClean="0">
                <a:solidFill>
                  <a:prstClr val="black"/>
                </a:solidFill>
                <a:latin typeface="Century Gothic"/>
                <a:cs typeface="Century Gothic"/>
              </a:rPr>
              <a:t>experiment</a:t>
            </a:r>
            <a:r>
              <a:rPr lang="en-US" sz="1600" dirty="0">
                <a:solidFill>
                  <a:prstClr val="black"/>
                </a:solidFill>
                <a:latin typeface="Century Gothic"/>
                <a:cs typeface="Century Gothic"/>
              </a:rPr>
              <a:t> </a:t>
            </a:r>
            <a:r>
              <a:rPr lang="en-US" sz="1600" b="1" dirty="0" smtClean="0">
                <a:solidFill>
                  <a:prstClr val="black"/>
                </a:solidFill>
                <a:latin typeface="Century Gothic"/>
                <a:cs typeface="Century Gothic"/>
              </a:rPr>
              <a:t>facilitates progress</a:t>
            </a:r>
            <a:br>
              <a:rPr lang="en-US" sz="1600" b="1" dirty="0" smtClean="0">
                <a:solidFill>
                  <a:prstClr val="black"/>
                </a:solidFill>
                <a:latin typeface="Century Gothic"/>
                <a:cs typeface="Century Gothic"/>
              </a:rPr>
            </a:br>
            <a:r>
              <a:rPr lang="en-US" sz="1600" b="1" dirty="0" smtClean="0">
                <a:solidFill>
                  <a:prstClr val="black"/>
                </a:solidFill>
                <a:latin typeface="Century Gothic"/>
                <a:cs typeface="Century Gothic"/>
              </a:rPr>
              <a:t>in</a:t>
            </a:r>
            <a:r>
              <a:rPr lang="en-US" sz="1600" dirty="0">
                <a:solidFill>
                  <a:prstClr val="black"/>
                </a:solidFill>
                <a:latin typeface="Century Gothic"/>
                <a:cs typeface="Century Gothic"/>
              </a:rPr>
              <a:t> </a:t>
            </a:r>
            <a:r>
              <a:rPr lang="en-US" sz="1600" b="1" dirty="0" smtClean="0">
                <a:solidFill>
                  <a:prstClr val="black"/>
                </a:solidFill>
                <a:latin typeface="Century Gothic"/>
                <a:cs typeface="Century Gothic"/>
              </a:rPr>
              <a:t>materials </a:t>
            </a:r>
            <a:r>
              <a:rPr lang="en-US" sz="1600" b="1" dirty="0">
                <a:solidFill>
                  <a:prstClr val="black"/>
                </a:solidFill>
                <a:latin typeface="Century Gothic"/>
                <a:cs typeface="Century Gothic"/>
              </a:rPr>
              <a:t>and </a:t>
            </a:r>
            <a:r>
              <a:rPr lang="en-US" sz="1600" b="1" dirty="0" smtClean="0">
                <a:solidFill>
                  <a:prstClr val="black"/>
                </a:solidFill>
                <a:latin typeface="Century Gothic"/>
                <a:cs typeface="Century Gothic"/>
              </a:rPr>
              <a:t>blanket</a:t>
            </a:r>
            <a:br>
              <a:rPr lang="en-US" sz="1600" b="1" dirty="0" smtClean="0">
                <a:solidFill>
                  <a:prstClr val="black"/>
                </a:solidFill>
                <a:latin typeface="Century Gothic"/>
                <a:cs typeface="Century Gothic"/>
              </a:rPr>
            </a:br>
            <a:r>
              <a:rPr lang="en-US" sz="1600" b="1" dirty="0" smtClean="0">
                <a:solidFill>
                  <a:prstClr val="black"/>
                </a:solidFill>
                <a:latin typeface="Century Gothic"/>
                <a:cs typeface="Century Gothic"/>
              </a:rPr>
              <a:t>technology</a:t>
            </a:r>
            <a:endParaRPr lang="en-US" sz="1600" b="1" dirty="0">
              <a:solidFill>
                <a:prstClr val="black"/>
              </a:solidFill>
              <a:latin typeface="Century Gothic"/>
              <a:cs typeface="Century Gothic"/>
            </a:endParaRPr>
          </a:p>
        </p:txBody>
      </p:sp>
      <p:grpSp>
        <p:nvGrpSpPr>
          <p:cNvPr id="56" name="Group 55"/>
          <p:cNvGrpSpPr/>
          <p:nvPr/>
        </p:nvGrpSpPr>
        <p:grpSpPr>
          <a:xfrm>
            <a:off x="1573753" y="1897361"/>
            <a:ext cx="7677468" cy="5054841"/>
            <a:chOff x="1334845" y="1331341"/>
            <a:chExt cx="7494002" cy="4850881"/>
          </a:xfrm>
        </p:grpSpPr>
        <p:sp>
          <p:nvSpPr>
            <p:cNvPr id="2" name="Cube 1"/>
            <p:cNvSpPr/>
            <p:nvPr/>
          </p:nvSpPr>
          <p:spPr bwMode="auto">
            <a:xfrm>
              <a:off x="1334845" y="3427459"/>
              <a:ext cx="7494002" cy="2754763"/>
            </a:xfrm>
            <a:prstGeom prst="cube">
              <a:avLst>
                <a:gd name="adj" fmla="val 76447"/>
              </a:avLst>
            </a:prstGeom>
            <a:solidFill>
              <a:srgbClr val="660066"/>
            </a:solidFill>
            <a:ln w="0" cap="flat" cmpd="sng" algn="ctr">
              <a:solidFill>
                <a:schemeClr val="tx1"/>
              </a:solidFill>
              <a:prstDash val="solid"/>
              <a:round/>
              <a:headEnd type="none" w="med" len="med"/>
              <a:tailEnd type="none" w="med" len="med"/>
            </a:ln>
            <a:effectLst/>
          </p:spPr>
          <p:txBody>
            <a:bodyPr vert="horz" wrap="square" lIns="91429" tIns="45714" rIns="91429" bIns="45714" numCol="1" spcCol="0" rtlCol="0" anchor="ctr" anchorCtr="0" compatLnSpc="1">
              <a:prstTxWarp prst="textNoShape">
                <a:avLst/>
              </a:prstTxWarp>
            </a:bodyPr>
            <a:lstStyle/>
            <a:p>
              <a:pPr algn="ctr" defTabSz="1017038" eaLnBrk="0" hangingPunct="0"/>
              <a:r>
                <a:rPr lang="en-US" b="1" dirty="0">
                  <a:solidFill>
                    <a:prstClr val="white"/>
                  </a:solidFill>
                  <a:latin typeface="Arial"/>
                </a:rPr>
                <a:t>Foundational Science &amp; Technology</a:t>
              </a:r>
            </a:p>
          </p:txBody>
        </p:sp>
        <p:sp>
          <p:nvSpPr>
            <p:cNvPr id="20" name="Cube 19"/>
            <p:cNvSpPr/>
            <p:nvPr/>
          </p:nvSpPr>
          <p:spPr bwMode="auto">
            <a:xfrm>
              <a:off x="3683806" y="1331341"/>
              <a:ext cx="4321784" cy="3018833"/>
            </a:xfrm>
            <a:prstGeom prst="cube">
              <a:avLst>
                <a:gd name="adj" fmla="val 13227"/>
              </a:avLst>
            </a:prstGeom>
            <a:solidFill>
              <a:srgbClr val="3366FF"/>
            </a:solidFill>
            <a:ln w="0" cap="flat" cmpd="sng" algn="ctr">
              <a:noFill/>
              <a:prstDash val="solid"/>
              <a:round/>
              <a:headEnd type="none" w="med" len="med"/>
              <a:tailEnd type="none" w="med" len="med"/>
            </a:ln>
            <a:effectLst/>
          </p:spPr>
          <p:txBody>
            <a:bodyPr vert="horz" wrap="square" lIns="91429" tIns="45714" rIns="91429" bIns="45714" numCol="1" spcCol="0" rtlCol="0" anchor="t" anchorCtr="0" compatLnSpc="1">
              <a:prstTxWarp prst="textNoShape">
                <a:avLst/>
              </a:prstTxWarp>
            </a:bodyPr>
            <a:lstStyle/>
            <a:p>
              <a:pPr algn="ctr" defTabSz="1017038" eaLnBrk="0" hangingPunct="0"/>
              <a:endParaRPr lang="en-US" sz="1600" dirty="0">
                <a:solidFill>
                  <a:prstClr val="white"/>
                </a:solidFill>
                <a:latin typeface="Arial"/>
              </a:endParaRPr>
            </a:p>
          </p:txBody>
        </p:sp>
        <p:sp>
          <p:nvSpPr>
            <p:cNvPr id="14" name="Cube 13"/>
            <p:cNvSpPr/>
            <p:nvPr/>
          </p:nvSpPr>
          <p:spPr bwMode="auto">
            <a:xfrm>
              <a:off x="3394692" y="2035139"/>
              <a:ext cx="4176888" cy="2997155"/>
            </a:xfrm>
            <a:prstGeom prst="cube">
              <a:avLst>
                <a:gd name="adj" fmla="val 31124"/>
              </a:avLst>
            </a:prstGeom>
            <a:solidFill>
              <a:srgbClr val="008000"/>
            </a:solidFill>
            <a:ln w="0" cap="flat" cmpd="sng" algn="ctr">
              <a:noFill/>
              <a:prstDash val="solid"/>
              <a:round/>
              <a:headEnd type="none" w="med" len="med"/>
              <a:tailEnd type="none" w="med" len="med"/>
            </a:ln>
            <a:effectLst/>
          </p:spPr>
          <p:txBody>
            <a:bodyPr vert="horz" wrap="square" lIns="91429" tIns="45714" rIns="91429" bIns="45714" numCol="1" spcCol="0" rtlCol="0" anchor="t" anchorCtr="0" compatLnSpc="1">
              <a:prstTxWarp prst="textNoShape">
                <a:avLst/>
              </a:prstTxWarp>
            </a:bodyPr>
            <a:lstStyle/>
            <a:p>
              <a:pPr algn="ctr" defTabSz="1017038" eaLnBrk="0" hangingPunct="0"/>
              <a:endParaRPr lang="en-US" sz="1600" dirty="0">
                <a:solidFill>
                  <a:prstClr val="black"/>
                </a:solidFill>
                <a:latin typeface="Arial"/>
              </a:endParaRPr>
            </a:p>
          </p:txBody>
        </p:sp>
        <p:sp>
          <p:nvSpPr>
            <p:cNvPr id="7" name="Cube 6"/>
            <p:cNvSpPr/>
            <p:nvPr/>
          </p:nvSpPr>
          <p:spPr bwMode="auto">
            <a:xfrm>
              <a:off x="2288339" y="3767350"/>
              <a:ext cx="4368808" cy="1658549"/>
            </a:xfrm>
            <a:prstGeom prst="cube">
              <a:avLst>
                <a:gd name="adj" fmla="val 52048"/>
              </a:avLst>
            </a:prstGeom>
            <a:solidFill>
              <a:srgbClr val="FFFF00"/>
            </a:solidFill>
            <a:ln w="0" cap="flat" cmpd="sng" algn="ctr">
              <a:solidFill>
                <a:schemeClr val="tx1"/>
              </a:solidFill>
              <a:prstDash val="solid"/>
              <a:round/>
              <a:headEnd type="none" w="med" len="med"/>
              <a:tailEnd type="none" w="med" len="med"/>
            </a:ln>
            <a:effectLst/>
          </p:spPr>
          <p:txBody>
            <a:bodyPr vert="horz" wrap="square" lIns="91429" tIns="45714" rIns="91429" bIns="45714" numCol="1" spcCol="0" rtlCol="0" anchor="ctr" anchorCtr="0" compatLnSpc="1">
              <a:prstTxWarp prst="textNoShape">
                <a:avLst/>
              </a:prstTxWarp>
            </a:bodyPr>
            <a:lstStyle/>
            <a:p>
              <a:pPr defTabSz="1017038" eaLnBrk="0" hangingPunct="0"/>
              <a:r>
                <a:rPr lang="en-US" b="1" dirty="0">
                  <a:solidFill>
                    <a:prstClr val="black"/>
                  </a:solidFill>
                  <a:latin typeface="Arial"/>
                </a:rPr>
                <a:t>Burning Plasmas</a:t>
              </a:r>
            </a:p>
          </p:txBody>
        </p:sp>
        <p:sp>
          <p:nvSpPr>
            <p:cNvPr id="21" name="Cube 20"/>
            <p:cNvSpPr/>
            <p:nvPr/>
          </p:nvSpPr>
          <p:spPr bwMode="auto">
            <a:xfrm>
              <a:off x="3210733" y="2940928"/>
              <a:ext cx="3043008" cy="1317347"/>
            </a:xfrm>
            <a:prstGeom prst="cube">
              <a:avLst>
                <a:gd name="adj" fmla="val 15028"/>
              </a:avLst>
            </a:prstGeom>
            <a:solidFill>
              <a:srgbClr val="008000"/>
            </a:solidFill>
            <a:ln w="0" cap="flat" cmpd="sng" algn="ctr">
              <a:noFill/>
              <a:prstDash val="solid"/>
              <a:round/>
              <a:headEnd type="none" w="med" len="med"/>
              <a:tailEnd type="none" w="med" len="med"/>
            </a:ln>
            <a:effectLst/>
          </p:spPr>
          <p:txBody>
            <a:bodyPr vert="horz" wrap="square" lIns="91429" tIns="45714" rIns="91429" bIns="45714" numCol="1" spcCol="0" rtlCol="0" anchor="t" anchorCtr="0" compatLnSpc="1">
              <a:prstTxWarp prst="textNoShape">
                <a:avLst/>
              </a:prstTxWarp>
            </a:bodyPr>
            <a:lstStyle/>
            <a:p>
              <a:pPr defTabSz="1017038" eaLnBrk="0" hangingPunct="0"/>
              <a:r>
                <a:rPr lang="en-US" b="1" dirty="0">
                  <a:solidFill>
                    <a:srgbClr val="FFFFFF"/>
                  </a:solidFill>
                  <a:latin typeface="Arial"/>
                </a:rPr>
                <a:t>Materials</a:t>
              </a:r>
            </a:p>
            <a:p>
              <a:pPr defTabSz="1017038" eaLnBrk="0" hangingPunct="0"/>
              <a:r>
                <a:rPr lang="en-US" b="1" dirty="0">
                  <a:solidFill>
                    <a:srgbClr val="FFFFFF"/>
                  </a:solidFill>
                  <a:latin typeface="Arial"/>
                </a:rPr>
                <a:t>Tritium Breeding</a:t>
              </a:r>
            </a:p>
            <a:p>
              <a:pPr defTabSz="1017038" eaLnBrk="0" hangingPunct="0"/>
              <a:r>
                <a:rPr lang="en-US" b="1" dirty="0">
                  <a:solidFill>
                    <a:srgbClr val="FFFFFF"/>
                  </a:solidFill>
                  <a:latin typeface="Arial"/>
                </a:rPr>
                <a:t>Heat Extraction</a:t>
              </a:r>
            </a:p>
          </p:txBody>
        </p:sp>
        <p:sp>
          <p:nvSpPr>
            <p:cNvPr id="17" name="Cube 16"/>
            <p:cNvSpPr/>
            <p:nvPr/>
          </p:nvSpPr>
          <p:spPr bwMode="auto">
            <a:xfrm>
              <a:off x="5978746" y="2923523"/>
              <a:ext cx="690381" cy="2312459"/>
            </a:xfrm>
            <a:prstGeom prst="cube">
              <a:avLst>
                <a:gd name="adj" fmla="val 31124"/>
              </a:avLst>
            </a:prstGeom>
            <a:solidFill>
              <a:srgbClr val="008000"/>
            </a:solidFill>
            <a:ln w="0" cap="flat" cmpd="sng" algn="ctr">
              <a:noFill/>
              <a:prstDash val="solid"/>
              <a:round/>
              <a:headEnd type="none" w="med" len="med"/>
              <a:tailEnd type="none" w="med" len="med"/>
            </a:ln>
            <a:effectLst/>
          </p:spPr>
          <p:txBody>
            <a:bodyPr vert="horz" wrap="square" lIns="91429" tIns="45714" rIns="91429" bIns="45714" numCol="1" spcCol="0" rtlCol="0" anchor="t" anchorCtr="0" compatLnSpc="1">
              <a:prstTxWarp prst="textNoShape">
                <a:avLst/>
              </a:prstTxWarp>
            </a:bodyPr>
            <a:lstStyle/>
            <a:p>
              <a:pPr algn="ctr" defTabSz="1017038" eaLnBrk="0" hangingPunct="0"/>
              <a:endParaRPr lang="en-US" sz="1600" dirty="0">
                <a:solidFill>
                  <a:prstClr val="black"/>
                </a:solidFill>
                <a:latin typeface="Arial"/>
              </a:endParaRPr>
            </a:p>
          </p:txBody>
        </p:sp>
        <p:sp>
          <p:nvSpPr>
            <p:cNvPr id="24" name="Cube 23"/>
            <p:cNvSpPr/>
            <p:nvPr/>
          </p:nvSpPr>
          <p:spPr bwMode="auto">
            <a:xfrm>
              <a:off x="4564529" y="1576336"/>
              <a:ext cx="2875900" cy="1347188"/>
            </a:xfrm>
            <a:prstGeom prst="cube">
              <a:avLst>
                <a:gd name="adj" fmla="val 44757"/>
              </a:avLst>
            </a:prstGeom>
            <a:solidFill>
              <a:srgbClr val="3366FF"/>
            </a:solidFill>
            <a:ln w="0" cap="flat" cmpd="sng" algn="ctr">
              <a:noFill/>
              <a:prstDash val="solid"/>
              <a:round/>
              <a:headEnd type="none" w="med" len="med"/>
              <a:tailEnd type="none" w="med" len="med"/>
            </a:ln>
            <a:effectLst/>
          </p:spPr>
          <p:txBody>
            <a:bodyPr vert="horz" wrap="square" lIns="91429" tIns="45714" rIns="91429" bIns="45714" numCol="1" spcCol="0" rtlCol="0" anchor="t" anchorCtr="0" compatLnSpc="1">
              <a:prstTxWarp prst="textNoShape">
                <a:avLst/>
              </a:prstTxWarp>
            </a:bodyPr>
            <a:lstStyle/>
            <a:p>
              <a:pPr defTabSz="1017038" eaLnBrk="0" hangingPunct="0"/>
              <a:r>
                <a:rPr lang="en-US" b="1" dirty="0">
                  <a:solidFill>
                    <a:srgbClr val="FFFFFF"/>
                  </a:solidFill>
                  <a:latin typeface="Arial"/>
                </a:rPr>
                <a:t>Integrated</a:t>
              </a:r>
            </a:p>
            <a:p>
              <a:pPr defTabSz="1017038" eaLnBrk="0" hangingPunct="0"/>
              <a:r>
                <a:rPr lang="en-US" b="1" dirty="0">
                  <a:solidFill>
                    <a:srgbClr val="FFFFFF"/>
                  </a:solidFill>
                  <a:latin typeface="Arial"/>
                </a:rPr>
                <a:t>Demonstration</a:t>
              </a:r>
            </a:p>
          </p:txBody>
        </p:sp>
        <p:sp>
          <p:nvSpPr>
            <p:cNvPr id="25" name="Cube 24"/>
            <p:cNvSpPr/>
            <p:nvPr/>
          </p:nvSpPr>
          <p:spPr bwMode="auto">
            <a:xfrm>
              <a:off x="6751326" y="1731979"/>
              <a:ext cx="857391" cy="3022939"/>
            </a:xfrm>
            <a:prstGeom prst="cube">
              <a:avLst>
                <a:gd name="adj" fmla="val 51796"/>
              </a:avLst>
            </a:prstGeom>
            <a:solidFill>
              <a:srgbClr val="3366FF"/>
            </a:solidFill>
            <a:ln w="0" cap="flat" cmpd="sng" algn="ctr">
              <a:noFill/>
              <a:prstDash val="solid"/>
              <a:round/>
              <a:headEnd type="none" w="med" len="med"/>
              <a:tailEnd type="none" w="med" len="med"/>
            </a:ln>
            <a:effectLst/>
          </p:spPr>
          <p:txBody>
            <a:bodyPr vert="horz" wrap="square" lIns="91429" tIns="45714" rIns="91429" bIns="45714" numCol="1" spcCol="0" rtlCol="0" anchor="t" anchorCtr="0" compatLnSpc="1">
              <a:prstTxWarp prst="textNoShape">
                <a:avLst/>
              </a:prstTxWarp>
            </a:bodyPr>
            <a:lstStyle/>
            <a:p>
              <a:pPr algn="ctr" defTabSz="1017038" eaLnBrk="0" hangingPunct="0"/>
              <a:endParaRPr lang="en-US" sz="1600" dirty="0">
                <a:solidFill>
                  <a:prstClr val="white"/>
                </a:solidFill>
                <a:latin typeface="Arial"/>
              </a:endParaRPr>
            </a:p>
          </p:txBody>
        </p:sp>
        <p:cxnSp>
          <p:nvCxnSpPr>
            <p:cNvPr id="5" name="Straight Arrow Connector 4"/>
            <p:cNvCxnSpPr/>
            <p:nvPr/>
          </p:nvCxnSpPr>
          <p:spPr bwMode="auto">
            <a:xfrm flipV="1">
              <a:off x="6253741" y="4597598"/>
              <a:ext cx="0" cy="788998"/>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26" name="Straight Arrow Connector 25"/>
            <p:cNvCxnSpPr/>
            <p:nvPr/>
          </p:nvCxnSpPr>
          <p:spPr bwMode="auto">
            <a:xfrm flipV="1">
              <a:off x="7029119" y="2707157"/>
              <a:ext cx="0" cy="2324243"/>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27" name="Straight Arrow Connector 26"/>
            <p:cNvCxnSpPr/>
            <p:nvPr/>
          </p:nvCxnSpPr>
          <p:spPr bwMode="auto">
            <a:xfrm flipV="1">
              <a:off x="4297169" y="4925975"/>
              <a:ext cx="575088" cy="75389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37" name="Straight Arrow Connector 36"/>
            <p:cNvCxnSpPr/>
            <p:nvPr/>
          </p:nvCxnSpPr>
          <p:spPr bwMode="auto">
            <a:xfrm flipV="1">
              <a:off x="5293989" y="3883096"/>
              <a:ext cx="536748" cy="590546"/>
            </a:xfrm>
            <a:prstGeom prst="straightConnector1">
              <a:avLst/>
            </a:prstGeom>
            <a:solidFill>
              <a:schemeClr val="accent1"/>
            </a:solidFill>
            <a:ln w="57150" cap="flat" cmpd="sng" algn="ctr">
              <a:solidFill>
                <a:schemeClr val="bg1">
                  <a:lumMod val="65000"/>
                </a:schemeClr>
              </a:solidFill>
              <a:prstDash val="solid"/>
              <a:round/>
              <a:headEnd type="none" w="med" len="med"/>
              <a:tailEnd type="arrow"/>
            </a:ln>
            <a:effectLst/>
          </p:spPr>
        </p:cxnSp>
        <p:cxnSp>
          <p:nvCxnSpPr>
            <p:cNvPr id="44" name="Straight Arrow Connector 43"/>
            <p:cNvCxnSpPr/>
            <p:nvPr/>
          </p:nvCxnSpPr>
          <p:spPr bwMode="auto">
            <a:xfrm flipV="1">
              <a:off x="6099113" y="2552095"/>
              <a:ext cx="652214" cy="1004316"/>
            </a:xfrm>
            <a:prstGeom prst="straightConnector1">
              <a:avLst/>
            </a:prstGeom>
            <a:solidFill>
              <a:schemeClr val="accent1"/>
            </a:solidFill>
            <a:ln w="57150" cap="flat" cmpd="sng" algn="ctr">
              <a:solidFill>
                <a:schemeClr val="bg1"/>
              </a:solidFill>
              <a:prstDash val="solid"/>
              <a:round/>
              <a:headEnd type="none" w="med" len="med"/>
              <a:tailEnd type="arrow"/>
            </a:ln>
            <a:effectLst/>
          </p:spPr>
        </p:cxnSp>
        <p:cxnSp>
          <p:nvCxnSpPr>
            <p:cNvPr id="53" name="Straight Arrow Connector 52"/>
            <p:cNvCxnSpPr/>
            <p:nvPr/>
          </p:nvCxnSpPr>
          <p:spPr bwMode="auto">
            <a:xfrm flipV="1">
              <a:off x="6955619" y="1574299"/>
              <a:ext cx="528918" cy="739378"/>
            </a:xfrm>
            <a:prstGeom prst="straightConnector1">
              <a:avLst/>
            </a:prstGeom>
            <a:solidFill>
              <a:schemeClr val="accent1"/>
            </a:solidFill>
            <a:ln w="57150" cap="flat" cmpd="sng" algn="ctr">
              <a:solidFill>
                <a:schemeClr val="bg1"/>
              </a:solidFill>
              <a:prstDash val="solid"/>
              <a:round/>
              <a:headEnd type="none" w="med" len="med"/>
              <a:tailEnd type="arrow"/>
            </a:ln>
            <a:effectLst/>
          </p:spPr>
        </p:cxnSp>
      </p:grpSp>
    </p:spTree>
    <p:extLst>
      <p:ext uri="{BB962C8B-B14F-4D97-AF65-F5344CB8AC3E}">
        <p14:creationId xmlns:p14="http://schemas.microsoft.com/office/powerpoint/2010/main" val="588604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A Burning Plasma Will Enable Frontier Fusion Science</a:t>
            </a:r>
            <a:endParaRPr lang="en-US" dirty="0">
              <a:latin typeface="Century Gothic" charset="0"/>
              <a:ea typeface="ＭＳ Ｐゴシック" charset="0"/>
              <a:cs typeface="ＭＳ Ｐゴシック" charset="0"/>
            </a:endParaRPr>
          </a:p>
        </p:txBody>
      </p:sp>
      <p:sp>
        <p:nvSpPr>
          <p:cNvPr id="20483" name="Rectangle 4"/>
          <p:cNvSpPr>
            <a:spLocks noGrp="1" noChangeArrowheads="1"/>
          </p:cNvSpPr>
          <p:nvPr>
            <p:ph idx="1"/>
          </p:nvPr>
        </p:nvSpPr>
        <p:spPr>
          <a:xfrm>
            <a:off x="290719" y="1264635"/>
            <a:ext cx="9487895" cy="5688260"/>
          </a:xfrm>
        </p:spPr>
        <p:txBody>
          <a:bodyPr/>
          <a:lstStyle/>
          <a:p>
            <a:pPr eaLnBrk="1" hangingPunct="1"/>
            <a:r>
              <a:rPr lang="en-US" sz="2000" dirty="0">
                <a:latin typeface="Century Gothic" charset="0"/>
                <a:ea typeface="ＭＳ Ｐゴシック" charset="0"/>
                <a:cs typeface="ＭＳ Ｐゴシック" charset="0"/>
              </a:rPr>
              <a:t>Self-sustained fusion plasma is a highly nonlinear system</a:t>
            </a:r>
          </a:p>
          <a:p>
            <a:pPr lvl="1" eaLnBrk="1" hangingPunct="1"/>
            <a:r>
              <a:rPr lang="en-US" dirty="0">
                <a:latin typeface="Century Gothic" charset="0"/>
                <a:ea typeface="ＭＳ Ｐゴシック" charset="0"/>
              </a:rPr>
              <a:t>Self-generated heating &amp; magnetic fields </a:t>
            </a:r>
            <a:r>
              <a:rPr lang="en-US" dirty="0">
                <a:latin typeface="Century Gothic" charset="0"/>
                <a:ea typeface="ＭＳ Ｐゴシック" charset="0"/>
                <a:sym typeface="Wingdings" charset="0"/>
              </a:rPr>
              <a:t> complex behavior</a:t>
            </a:r>
            <a:endParaRPr lang="en-US" dirty="0">
              <a:latin typeface="Century Gothic" charset="0"/>
              <a:ea typeface="ＭＳ Ｐゴシック" charset="0"/>
            </a:endParaRPr>
          </a:p>
          <a:p>
            <a:pPr lvl="1" eaLnBrk="1" hangingPunct="1">
              <a:spcAft>
                <a:spcPts val="1337"/>
              </a:spcAft>
            </a:pPr>
            <a:r>
              <a:rPr lang="ja-JP" altLang="en-US" dirty="0">
                <a:latin typeface="Century Gothic" charset="0"/>
                <a:ea typeface="ＭＳ Ｐゴシック" charset="0"/>
              </a:rPr>
              <a:t>“</a:t>
            </a:r>
            <a:r>
              <a:rPr lang="en-US" dirty="0">
                <a:latin typeface="Century Gothic" charset="0"/>
                <a:ea typeface="ＭＳ Ｐゴシック" charset="0"/>
              </a:rPr>
              <a:t>Grand Challenge</a:t>
            </a:r>
            <a:r>
              <a:rPr lang="ja-JP" altLang="en-US" dirty="0">
                <a:latin typeface="Century Gothic" charset="0"/>
                <a:ea typeface="ＭＳ Ｐゴシック" charset="0"/>
              </a:rPr>
              <a:t>”</a:t>
            </a:r>
            <a:r>
              <a:rPr lang="en-US" dirty="0">
                <a:latin typeface="Century Gothic" charset="0"/>
                <a:ea typeface="ＭＳ Ｐゴシック" charset="0"/>
              </a:rPr>
              <a:t> for theory and numerical modeling</a:t>
            </a:r>
          </a:p>
          <a:p>
            <a:pPr eaLnBrk="1" hangingPunct="1">
              <a:spcBef>
                <a:spcPts val="2400"/>
              </a:spcBef>
            </a:pPr>
            <a:r>
              <a:rPr lang="en-US" sz="2000" dirty="0">
                <a:latin typeface="Century Gothic" charset="0"/>
                <a:ea typeface="ＭＳ Ｐゴシック" charset="0"/>
                <a:cs typeface="ＭＳ Ｐゴシック" charset="0"/>
              </a:rPr>
              <a:t>A burning plasma experiment and the supporting scientific program will advance basic plasma science</a:t>
            </a:r>
          </a:p>
          <a:p>
            <a:pPr lvl="1" eaLnBrk="1" hangingPunct="1"/>
            <a:r>
              <a:rPr lang="en-US" dirty="0">
                <a:latin typeface="Century Gothic" charset="0"/>
                <a:ea typeface="ＭＳ Ｐゴシック" charset="0"/>
              </a:rPr>
              <a:t>Plasma turbulence, magnetic field line reconnection, </a:t>
            </a:r>
            <a:br>
              <a:rPr lang="en-US" dirty="0">
                <a:latin typeface="Century Gothic" charset="0"/>
                <a:ea typeface="ＭＳ Ｐゴシック" charset="0"/>
              </a:rPr>
            </a:br>
            <a:r>
              <a:rPr lang="en-US" dirty="0">
                <a:latin typeface="Century Gothic" charset="0"/>
                <a:ea typeface="ＭＳ Ｐゴシック" charset="0"/>
              </a:rPr>
              <a:t>wave-particle interactions, …</a:t>
            </a:r>
          </a:p>
          <a:p>
            <a:pPr lvl="1" eaLnBrk="1" hangingPunct="1"/>
            <a:r>
              <a:rPr lang="en-US" dirty="0">
                <a:latin typeface="Century Gothic" charset="0"/>
                <a:ea typeface="ＭＳ Ｐゴシック" charset="0"/>
              </a:rPr>
              <a:t>Applicable in other regimes (e.g. astrophysical plasmas)</a:t>
            </a:r>
          </a:p>
          <a:p>
            <a:pPr eaLnBrk="1" hangingPunct="1">
              <a:buFontTx/>
              <a:buNone/>
            </a:pPr>
            <a:endParaRPr lang="en-US" b="0" i="1" dirty="0">
              <a:latin typeface="Century Gothic" charset="0"/>
              <a:ea typeface="ＭＳ Ｐゴシック" charset="0"/>
              <a:cs typeface="ＭＳ Ｐゴシック" charset="0"/>
            </a:endParaRPr>
          </a:p>
          <a:p>
            <a:pPr marL="371302" indent="-34909" eaLnBrk="1" hangingPunct="1">
              <a:spcBef>
                <a:spcPts val="2400"/>
              </a:spcBef>
              <a:buNone/>
            </a:pPr>
            <a:r>
              <a:rPr lang="ja-JP" altLang="en-US" b="0" i="1" dirty="0">
                <a:latin typeface="Century Gothic" charset="0"/>
                <a:ea typeface="ＭＳ Ｐゴシック" charset="0"/>
                <a:cs typeface="ＭＳ Ｐゴシック" charset="0"/>
              </a:rPr>
              <a:t>“</a:t>
            </a:r>
            <a:r>
              <a:rPr lang="en-US" b="0" i="1" dirty="0">
                <a:latin typeface="Century Gothic" charset="0"/>
                <a:ea typeface="ＭＳ Ｐゴシック" charset="0"/>
                <a:cs typeface="ＭＳ Ｐゴシック" charset="0"/>
              </a:rPr>
              <a:t>A burning plasma experiment can offer substantive and important contributions to other fields of science connected to plasma physics, primarily through experimental access to the fundamental and/or extreme conditions offered by such a state.</a:t>
            </a:r>
            <a:r>
              <a:rPr lang="ja-JP" altLang="en-US" b="0" i="1" dirty="0">
                <a:latin typeface="Century Gothic" charset="0"/>
                <a:ea typeface="ＭＳ Ｐゴシック" charset="0"/>
                <a:cs typeface="ＭＳ Ｐゴシック" charset="0"/>
              </a:rPr>
              <a:t>”</a:t>
            </a:r>
            <a:endParaRPr lang="en-US" altLang="ja-JP" b="0" i="1" dirty="0">
              <a:latin typeface="Century Gothic" charset="0"/>
              <a:ea typeface="ＭＳ Ｐゴシック" charset="0"/>
              <a:cs typeface="ＭＳ Ｐゴシック" charset="0"/>
            </a:endParaRPr>
          </a:p>
          <a:p>
            <a:pPr algn="r" eaLnBrk="1" hangingPunct="1">
              <a:buFontTx/>
              <a:buNone/>
            </a:pPr>
            <a:r>
              <a:rPr lang="en-US" b="0" i="1" dirty="0">
                <a:latin typeface="Century Gothic" charset="0"/>
                <a:ea typeface="ＭＳ Ｐゴシック" charset="0"/>
                <a:cs typeface="ＭＳ Ｐゴシック" charset="0"/>
              </a:rPr>
              <a:t>– </a:t>
            </a:r>
            <a:r>
              <a:rPr lang="en-US" b="0" i="1" u="sng" dirty="0">
                <a:latin typeface="Century Gothic" charset="0"/>
                <a:ea typeface="ＭＳ Ｐゴシック" charset="0"/>
                <a:cs typeface="ＭＳ Ｐゴシック" charset="0"/>
              </a:rPr>
              <a:t>Burning Plasma</a:t>
            </a:r>
            <a:r>
              <a:rPr lang="en-US" b="0" i="1" dirty="0">
                <a:latin typeface="Century Gothic" charset="0"/>
                <a:ea typeface="ＭＳ Ｐゴシック" charset="0"/>
                <a:cs typeface="ＭＳ Ｐゴシック" charset="0"/>
              </a:rPr>
              <a:t>, NRC Report</a:t>
            </a:r>
          </a:p>
        </p:txBody>
      </p:sp>
    </p:spTree>
    <p:extLst>
      <p:ext uri="{BB962C8B-B14F-4D97-AF65-F5344CB8AC3E}">
        <p14:creationId xmlns:p14="http://schemas.microsoft.com/office/powerpoint/2010/main" val="2322297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iter_plasma_me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13254" y="3946176"/>
            <a:ext cx="2767766" cy="2918016"/>
          </a:xfrm>
          <a:prstGeom prst="rect">
            <a:avLst/>
          </a:prstGeom>
          <a:noFill/>
          <a:ln w="9525">
            <a:noFill/>
            <a:miter lim="800000"/>
            <a:headEnd/>
            <a:tailEnd/>
          </a:ln>
        </p:spPr>
      </p:pic>
      <p:sp>
        <p:nvSpPr>
          <p:cNvPr id="105" name="Right Arrow 104"/>
          <p:cNvSpPr/>
          <p:nvPr/>
        </p:nvSpPr>
        <p:spPr bwMode="auto">
          <a:xfrm rot="4446740">
            <a:off x="4909625" y="3325674"/>
            <a:ext cx="4149038" cy="997920"/>
          </a:xfrm>
          <a:prstGeom prst="rightArrow">
            <a:avLst/>
          </a:prstGeom>
          <a:gradFill flip="none" rotWithShape="1">
            <a:gsLst>
              <a:gs pos="0">
                <a:schemeClr val="accent2">
                  <a:lumMod val="20000"/>
                  <a:lumOff val="80000"/>
                </a:schemeClr>
              </a:gs>
              <a:gs pos="46000">
                <a:schemeClr val="accent2">
                  <a:lumMod val="60000"/>
                  <a:lumOff val="40000"/>
                </a:schemeClr>
              </a:gs>
              <a:gs pos="98000">
                <a:schemeClr val="accent2">
                  <a:lumMod val="7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101787" tIns="50894" rIns="101787" bIns="50894" numCol="1" rtlCol="0" anchor="t" anchorCtr="0" compatLnSpc="1">
            <a:prstTxWarp prst="textNoShape">
              <a:avLst/>
            </a:prstTxWarp>
          </a:bodyPr>
          <a:lstStyle/>
          <a:p>
            <a:pPr defTabSz="1017871" eaLnBrk="0" hangingPunct="0"/>
            <a:endParaRPr lang="en-US" sz="1600"/>
          </a:p>
        </p:txBody>
      </p:sp>
      <p:sp>
        <p:nvSpPr>
          <p:cNvPr id="3" name="Title 2"/>
          <p:cNvSpPr>
            <a:spLocks noGrp="1"/>
          </p:cNvSpPr>
          <p:nvPr>
            <p:ph type="title"/>
          </p:nvPr>
        </p:nvSpPr>
        <p:spPr>
          <a:xfrm>
            <a:off x="-9191" y="0"/>
            <a:ext cx="10058400" cy="1079500"/>
          </a:xfrm>
        </p:spPr>
        <p:txBody>
          <a:bodyPr/>
          <a:lstStyle/>
          <a:p>
            <a:r>
              <a:rPr lang="en-US" dirty="0"/>
              <a:t>Burning Plasmas are both a Challenge </a:t>
            </a:r>
            <a:r>
              <a:rPr lang="en-US" dirty="0" smtClean="0"/>
              <a:t/>
            </a:r>
            <a:br>
              <a:rPr lang="en-US" dirty="0" smtClean="0"/>
            </a:br>
            <a:r>
              <a:rPr lang="en-US" dirty="0" smtClean="0"/>
              <a:t>and </a:t>
            </a:r>
            <a:r>
              <a:rPr lang="en-US" dirty="0"/>
              <a:t>an Enormous Scientific Opportunity</a:t>
            </a:r>
          </a:p>
        </p:txBody>
      </p:sp>
      <p:sp>
        <p:nvSpPr>
          <p:cNvPr id="5" name="Content Placeholder 1"/>
          <p:cNvSpPr>
            <a:spLocks noGrp="1"/>
          </p:cNvSpPr>
          <p:nvPr>
            <p:ph idx="1"/>
          </p:nvPr>
        </p:nvSpPr>
        <p:spPr>
          <a:xfrm>
            <a:off x="103762" y="1011114"/>
            <a:ext cx="5874020" cy="6311514"/>
          </a:xfrm>
        </p:spPr>
        <p:txBody>
          <a:bodyPr/>
          <a:lstStyle/>
          <a:p>
            <a:r>
              <a:rPr lang="en-US" sz="2200" dirty="0"/>
              <a:t>Challenge:  Produce burning plasma conditions and then maintain them</a:t>
            </a:r>
          </a:p>
          <a:p>
            <a:pPr marL="690322" lvl="1" indent="-309455">
              <a:lnSpc>
                <a:spcPts val="2400"/>
              </a:lnSpc>
            </a:pPr>
            <a:r>
              <a:rPr lang="en-US" dirty="0" smtClean="0"/>
              <a:t>Achieve necessary density/ temperature/confinement (n T </a:t>
            </a:r>
            <a:r>
              <a:rPr lang="en-US" sz="2500" dirty="0">
                <a:latin typeface="Symbol" charset="2"/>
                <a:cs typeface="Symbol" charset="2"/>
              </a:rPr>
              <a:t>t</a:t>
            </a:r>
            <a:r>
              <a:rPr lang="en-US" dirty="0"/>
              <a:t>)</a:t>
            </a:r>
          </a:p>
          <a:p>
            <a:pPr marL="690322" lvl="1" indent="-309455">
              <a:lnSpc>
                <a:spcPts val="2400"/>
              </a:lnSpc>
            </a:pPr>
            <a:r>
              <a:rPr lang="en-US" dirty="0" smtClean="0"/>
              <a:t>Operate safely at high plasma </a:t>
            </a:r>
            <a:r>
              <a:rPr lang="en-US" dirty="0"/>
              <a:t>pressure</a:t>
            </a:r>
          </a:p>
          <a:p>
            <a:pPr marL="690322" lvl="1" indent="-309455">
              <a:lnSpc>
                <a:spcPts val="2400"/>
              </a:lnSpc>
            </a:pPr>
            <a:r>
              <a:rPr lang="en-US" dirty="0" smtClean="0"/>
              <a:t>Handle concomitant heat/particle flux </a:t>
            </a:r>
            <a:endParaRPr lang="en-US" dirty="0"/>
          </a:p>
          <a:p>
            <a:pPr marL="690322" lvl="1" indent="-309455">
              <a:lnSpc>
                <a:spcPts val="2400"/>
              </a:lnSpc>
            </a:pPr>
            <a:r>
              <a:rPr lang="en-US" dirty="0" smtClean="0"/>
              <a:t>Minimize/Eliminate effect of </a:t>
            </a:r>
            <a:r>
              <a:rPr lang="en-US" dirty="0"/>
              <a:t>transients</a:t>
            </a:r>
          </a:p>
          <a:p>
            <a:r>
              <a:rPr lang="en-US" sz="2200" dirty="0">
                <a:solidFill>
                  <a:srgbClr val="000000"/>
                </a:solidFill>
              </a:rPr>
              <a:t>Opportunities enabled:</a:t>
            </a:r>
            <a:endParaRPr lang="en-US" sz="3200" baseline="30000" dirty="0">
              <a:solidFill>
                <a:srgbClr val="000000"/>
              </a:solidFill>
            </a:endParaRPr>
          </a:p>
          <a:p>
            <a:pPr marL="690322" lvl="1" indent="-309455">
              <a:lnSpc>
                <a:spcPts val="2400"/>
              </a:lnSpc>
            </a:pPr>
            <a:r>
              <a:rPr lang="en-US" dirty="0" smtClean="0"/>
              <a:t>Alpha</a:t>
            </a:r>
            <a:r>
              <a:rPr lang="en-US" dirty="0"/>
              <a:t>-particle impact on stability &amp; turbulence</a:t>
            </a:r>
          </a:p>
          <a:p>
            <a:pPr marL="690322" lvl="1" indent="-309455">
              <a:lnSpc>
                <a:spcPts val="2400"/>
              </a:lnSpc>
            </a:pPr>
            <a:r>
              <a:rPr lang="en-US" dirty="0" smtClean="0"/>
              <a:t>Turbulent </a:t>
            </a:r>
            <a:r>
              <a:rPr lang="en-US" dirty="0"/>
              <a:t>transport and </a:t>
            </a:r>
            <a:r>
              <a:rPr lang="en-US" dirty="0" smtClean="0"/>
              <a:t>resistive MHD </a:t>
            </a:r>
            <a:r>
              <a:rPr lang="en-US" dirty="0"/>
              <a:t>at low </a:t>
            </a:r>
            <a:r>
              <a:rPr lang="en-US" dirty="0">
                <a:latin typeface="Symbol" charset="2"/>
                <a:cs typeface="Symbol" charset="2"/>
              </a:rPr>
              <a:t>r</a:t>
            </a:r>
            <a:r>
              <a:rPr lang="en-US" dirty="0"/>
              <a:t>* (relative </a:t>
            </a:r>
            <a:r>
              <a:rPr lang="en-US" dirty="0" err="1"/>
              <a:t>gyroradius</a:t>
            </a:r>
            <a:r>
              <a:rPr lang="en-US" dirty="0" smtClean="0"/>
              <a:t>) and </a:t>
            </a:r>
            <a:r>
              <a:rPr lang="en-US" dirty="0"/>
              <a:t>rotation</a:t>
            </a:r>
          </a:p>
          <a:p>
            <a:pPr marL="690322" lvl="1" indent="-309455">
              <a:lnSpc>
                <a:spcPts val="2400"/>
              </a:lnSpc>
            </a:pPr>
            <a:r>
              <a:rPr lang="en-US" dirty="0"/>
              <a:t>Fusion burn stability, control, and propagation</a:t>
            </a:r>
          </a:p>
          <a:p>
            <a:pPr marL="690322" lvl="1" indent="-309455">
              <a:lnSpc>
                <a:spcPts val="2400"/>
              </a:lnSpc>
            </a:pPr>
            <a:r>
              <a:rPr lang="en-US" dirty="0" smtClean="0"/>
              <a:t>Strong</a:t>
            </a:r>
            <a:r>
              <a:rPr lang="en-US" dirty="0"/>
              <a:t>, non-linear coupling of heating, current drive, turbulent transport, MHD stability and boundary plasma</a:t>
            </a:r>
          </a:p>
          <a:p>
            <a:pPr marL="634403" lvl="1"/>
            <a:endParaRPr lang="en-US" dirty="0" smtClean="0"/>
          </a:p>
          <a:p>
            <a:pPr marL="0" indent="0">
              <a:buNone/>
            </a:pPr>
            <a:r>
              <a:rPr lang="en-US" sz="2200" b="0" i="1" dirty="0">
                <a:solidFill>
                  <a:srgbClr val="0000FF"/>
                </a:solidFill>
              </a:rPr>
              <a:t>				</a:t>
            </a:r>
            <a:endParaRPr lang="en-US" sz="2200" b="0" dirty="0"/>
          </a:p>
          <a:p>
            <a:endParaRPr lang="en-US" sz="2200" dirty="0"/>
          </a:p>
        </p:txBody>
      </p:sp>
      <p:sp>
        <p:nvSpPr>
          <p:cNvPr id="77" name="TextBox 76"/>
          <p:cNvSpPr txBox="1"/>
          <p:nvPr/>
        </p:nvSpPr>
        <p:spPr bwMode="auto">
          <a:xfrm>
            <a:off x="9113686" y="3948379"/>
            <a:ext cx="859179" cy="383695"/>
          </a:xfrm>
          <a:prstGeom prst="rect">
            <a:avLst/>
          </a:prstGeom>
          <a:noFill/>
        </p:spPr>
        <p:txBody>
          <a:bodyPr wrap="square" lIns="101787" tIns="50894" rIns="101787" bIns="50894">
            <a:spAutoFit/>
          </a:bodyPr>
          <a:lstStyle/>
          <a:p>
            <a:pPr algn="ctr">
              <a:buClr>
                <a:srgbClr val="004182"/>
              </a:buClr>
              <a:defRPr/>
            </a:pPr>
            <a:r>
              <a:rPr lang="en-US" sz="1800" dirty="0">
                <a:solidFill>
                  <a:srgbClr val="000000"/>
                </a:solidFill>
                <a:latin typeface="Century Gothic"/>
                <a:ea typeface="ＭＳ Ｐゴシック" pitchFamily="-108" charset="-128"/>
                <a:cs typeface="Century Gothic"/>
              </a:rPr>
              <a:t>ITER</a:t>
            </a:r>
          </a:p>
        </p:txBody>
      </p:sp>
      <p:sp>
        <p:nvSpPr>
          <p:cNvPr id="94" name="4-Point Star 93"/>
          <p:cNvSpPr/>
          <p:nvPr/>
        </p:nvSpPr>
        <p:spPr>
          <a:xfrm>
            <a:off x="6923696" y="2213578"/>
            <a:ext cx="112081" cy="115478"/>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787" tIns="50894" rIns="101787" bIns="50894" rtlCol="0" anchor="ctr"/>
          <a:lstStyle/>
          <a:p>
            <a:pPr algn="ctr"/>
            <a:endParaRPr lang="en-US" sz="800" dirty="0">
              <a:solidFill>
                <a:srgbClr val="FFCC00"/>
              </a:solidFill>
            </a:endParaRPr>
          </a:p>
        </p:txBody>
      </p:sp>
      <p:sp>
        <p:nvSpPr>
          <p:cNvPr id="95" name="TextBox 94"/>
          <p:cNvSpPr txBox="1"/>
          <p:nvPr/>
        </p:nvSpPr>
        <p:spPr bwMode="auto">
          <a:xfrm>
            <a:off x="6045703" y="1509630"/>
            <a:ext cx="721257" cy="226729"/>
          </a:xfrm>
          <a:prstGeom prst="rect">
            <a:avLst/>
          </a:prstGeom>
          <a:noFill/>
        </p:spPr>
        <p:txBody>
          <a:bodyPr wrap="square" lIns="101787" tIns="50894" rIns="101787" bIns="50894">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C-Mod</a:t>
            </a:r>
          </a:p>
        </p:txBody>
      </p:sp>
      <p:sp>
        <p:nvSpPr>
          <p:cNvPr id="10" name="Rounded Rectangle 9"/>
          <p:cNvSpPr/>
          <p:nvPr/>
        </p:nvSpPr>
        <p:spPr bwMode="auto">
          <a:xfrm>
            <a:off x="6303942" y="3597709"/>
            <a:ext cx="1446105" cy="441881"/>
          </a:xfrm>
          <a:prstGeom prst="round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101787" tIns="50894" rIns="101787" bIns="50894" numCol="1" rtlCol="0" anchor="t" anchorCtr="0" compatLnSpc="1">
            <a:prstTxWarp prst="textNoShape">
              <a:avLst/>
            </a:prstTxWarp>
          </a:bodyPr>
          <a:lstStyle/>
          <a:p>
            <a:pPr algn="ctr" defTabSz="1017871" eaLnBrk="0" hangingPunct="0"/>
            <a:r>
              <a:rPr lang="en-US" sz="1600" dirty="0">
                <a:solidFill>
                  <a:schemeClr val="accent2">
                    <a:lumMod val="50000"/>
                  </a:schemeClr>
                </a:solidFill>
              </a:rPr>
              <a:t>Realization</a:t>
            </a:r>
          </a:p>
        </p:txBody>
      </p:sp>
      <p:sp>
        <p:nvSpPr>
          <p:cNvPr id="76" name="Rounded Rectangle 75"/>
          <p:cNvSpPr/>
          <p:nvPr/>
        </p:nvSpPr>
        <p:spPr bwMode="auto">
          <a:xfrm>
            <a:off x="6801841" y="5804657"/>
            <a:ext cx="1446105" cy="441881"/>
          </a:xfrm>
          <a:prstGeom prst="round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101787" tIns="50894" rIns="101787" bIns="50894" numCol="1" rtlCol="0" anchor="t" anchorCtr="0" compatLnSpc="1">
            <a:prstTxWarp prst="textNoShape">
              <a:avLst/>
            </a:prstTxWarp>
          </a:bodyPr>
          <a:lstStyle/>
          <a:p>
            <a:pPr algn="ctr" defTabSz="1017871" eaLnBrk="0" hangingPunct="0"/>
            <a:r>
              <a:rPr lang="en-US" sz="1600" dirty="0">
                <a:solidFill>
                  <a:schemeClr val="bg1"/>
                </a:solidFill>
              </a:rPr>
              <a:t>Exploitation</a:t>
            </a:r>
          </a:p>
        </p:txBody>
      </p:sp>
      <p:grpSp>
        <p:nvGrpSpPr>
          <p:cNvPr id="113" name="Group 112"/>
          <p:cNvGrpSpPr>
            <a:grpSpLocks noChangeAspect="1"/>
          </p:cNvGrpSpPr>
          <p:nvPr/>
        </p:nvGrpSpPr>
        <p:grpSpPr>
          <a:xfrm>
            <a:off x="5992909" y="1148724"/>
            <a:ext cx="3804671" cy="2127277"/>
            <a:chOff x="5435241" y="1004940"/>
            <a:chExt cx="3679884" cy="1978269"/>
          </a:xfrm>
        </p:grpSpPr>
        <p:pic>
          <p:nvPicPr>
            <p:cNvPr id="96" name="Picture 95" descr="Alcator_C-Mod_tokamak.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2932" y="1079994"/>
              <a:ext cx="399657" cy="294748"/>
            </a:xfrm>
            <a:prstGeom prst="rect">
              <a:avLst/>
            </a:prstGeom>
          </p:spPr>
        </p:pic>
        <p:grpSp>
          <p:nvGrpSpPr>
            <p:cNvPr id="73" name="Group 72"/>
            <p:cNvGrpSpPr>
              <a:grpSpLocks noChangeAspect="1"/>
            </p:cNvGrpSpPr>
            <p:nvPr/>
          </p:nvGrpSpPr>
          <p:grpSpPr>
            <a:xfrm>
              <a:off x="5435241" y="1004940"/>
              <a:ext cx="3679884" cy="1978269"/>
              <a:chOff x="-15400" y="1104873"/>
              <a:chExt cx="9236926" cy="4965677"/>
            </a:xfrm>
          </p:grpSpPr>
          <p:pic>
            <p:nvPicPr>
              <p:cNvPr id="28" name="Picture 27" descr="map22.jpg"/>
              <p:cNvPicPr>
                <a:picLocks noChangeAspect="1"/>
              </p:cNvPicPr>
              <p:nvPr/>
            </p:nvPicPr>
            <p:blipFill rotWithShape="1">
              <a:blip r:embed="rId4" cstate="print">
                <a:clrChange>
                  <a:clrFrom>
                    <a:srgbClr val="FFFBFF"/>
                  </a:clrFrom>
                  <a:clrTo>
                    <a:srgbClr val="FFFBFF">
                      <a:alpha val="0"/>
                    </a:srgbClr>
                  </a:clrTo>
                </a:clrChange>
                <a:alphaModFix/>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b="39638"/>
              <a:stretch/>
            </p:blipFill>
            <p:spPr>
              <a:xfrm>
                <a:off x="63262" y="1995421"/>
                <a:ext cx="9144002" cy="310303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62580" y="4683652"/>
                <a:ext cx="859954" cy="94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bwMode="auto">
              <a:xfrm>
                <a:off x="2317054" y="5512916"/>
                <a:ext cx="1362148" cy="502909"/>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NSTX</a:t>
                </a:r>
              </a:p>
            </p:txBody>
          </p:sp>
          <p:pic>
            <p:nvPicPr>
              <p:cNvPr id="31" name="Picture 3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10207" y="1104873"/>
                <a:ext cx="1167383" cy="914400"/>
              </a:xfrm>
              <a:prstGeom prst="rect">
                <a:avLst/>
              </a:prstGeom>
              <a:ln>
                <a:noFill/>
              </a:ln>
              <a:effectLst>
                <a:outerShdw blurRad="50800" dist="38100" dir="2700000" algn="tl" rotWithShape="0">
                  <a:srgbClr val="000000">
                    <a:alpha val="43000"/>
                  </a:srgbClr>
                </a:outerShdw>
              </a:effectLst>
            </p:spPr>
          </p:pic>
          <p:sp>
            <p:nvSpPr>
              <p:cNvPr id="32" name="4-Point Star 31"/>
              <p:cNvSpPr/>
              <p:nvPr/>
            </p:nvSpPr>
            <p:spPr>
              <a:xfrm>
                <a:off x="1207890" y="4087353"/>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sp>
            <p:nvSpPr>
              <p:cNvPr id="33" name="4-Point Star 32"/>
              <p:cNvSpPr/>
              <p:nvPr/>
            </p:nvSpPr>
            <p:spPr>
              <a:xfrm>
                <a:off x="2273477" y="3976676"/>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sp>
            <p:nvSpPr>
              <p:cNvPr id="34" name="4-Point Star 33"/>
              <p:cNvSpPr/>
              <p:nvPr/>
            </p:nvSpPr>
            <p:spPr>
              <a:xfrm>
                <a:off x="3945584" y="3095119"/>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sp>
            <p:nvSpPr>
              <p:cNvPr id="35" name="4-Point Star 34"/>
              <p:cNvSpPr/>
              <p:nvPr/>
            </p:nvSpPr>
            <p:spPr>
              <a:xfrm>
                <a:off x="3937117" y="3316884"/>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sp>
            <p:nvSpPr>
              <p:cNvPr id="36" name="4-Point Star 35"/>
              <p:cNvSpPr/>
              <p:nvPr/>
            </p:nvSpPr>
            <p:spPr>
              <a:xfrm>
                <a:off x="4142361" y="3512643"/>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sp>
            <p:nvSpPr>
              <p:cNvPr id="37" name="4-Point Star 36"/>
              <p:cNvSpPr/>
              <p:nvPr/>
            </p:nvSpPr>
            <p:spPr>
              <a:xfrm>
                <a:off x="4457676" y="3351166"/>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sp>
            <p:nvSpPr>
              <p:cNvPr id="38" name="4-Point Star 37"/>
              <p:cNvSpPr/>
              <p:nvPr/>
            </p:nvSpPr>
            <p:spPr>
              <a:xfrm>
                <a:off x="6133861" y="4077862"/>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sp>
            <p:nvSpPr>
              <p:cNvPr id="39" name="4-Point Star 38"/>
              <p:cNvSpPr/>
              <p:nvPr/>
            </p:nvSpPr>
            <p:spPr>
              <a:xfrm>
                <a:off x="6756030" y="3940348"/>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sp>
            <p:nvSpPr>
              <p:cNvPr id="40" name="4-Point Star 39"/>
              <p:cNvSpPr/>
              <p:nvPr/>
            </p:nvSpPr>
            <p:spPr>
              <a:xfrm>
                <a:off x="7661410" y="3797439"/>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cxnSp>
            <p:nvCxnSpPr>
              <p:cNvPr id="41" name="Straight Arrow Connector 40"/>
              <p:cNvCxnSpPr/>
              <p:nvPr/>
            </p:nvCxnSpPr>
            <p:spPr>
              <a:xfrm flipV="1">
                <a:off x="888999" y="4298150"/>
                <a:ext cx="414866" cy="482438"/>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2476844" y="4212170"/>
                <a:ext cx="258474" cy="503404"/>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2871" b="97608" l="0" r="99820"/>
                        </a14:imgEffect>
                      </a14:imgLayer>
                    </a14:imgProps>
                  </a:ext>
                  <a:ext uri="{28A0092B-C50C-407E-A947-70E740481C1C}">
                    <a14:useLocalDpi xmlns:a14="http://schemas.microsoft.com/office/drawing/2010/main"/>
                  </a:ext>
                </a:extLst>
              </a:blip>
              <a:stretch>
                <a:fillRect/>
              </a:stretch>
            </p:blipFill>
            <p:spPr>
              <a:xfrm>
                <a:off x="304800" y="4610250"/>
                <a:ext cx="1338508" cy="1006289"/>
              </a:xfrm>
              <a:prstGeom prst="rect">
                <a:avLst/>
              </a:prstGeom>
            </p:spPr>
          </p:pic>
          <p:sp>
            <p:nvSpPr>
              <p:cNvPr id="44" name="TextBox 43"/>
              <p:cNvSpPr txBox="1"/>
              <p:nvPr/>
            </p:nvSpPr>
            <p:spPr bwMode="auto">
              <a:xfrm>
                <a:off x="-15400" y="5428368"/>
                <a:ext cx="1865627" cy="502909"/>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DIII-D</a:t>
                </a:r>
              </a:p>
            </p:txBody>
          </p:sp>
          <p:cxnSp>
            <p:nvCxnSpPr>
              <p:cNvPr id="45" name="Straight Arrow Connector 44"/>
              <p:cNvCxnSpPr/>
              <p:nvPr/>
            </p:nvCxnSpPr>
            <p:spPr>
              <a:xfrm>
                <a:off x="3253853" y="2098059"/>
                <a:ext cx="659580" cy="1347046"/>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bwMode="auto">
              <a:xfrm>
                <a:off x="2169275" y="1917784"/>
                <a:ext cx="1074424" cy="502909"/>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JET</a:t>
                </a:r>
              </a:p>
            </p:txBody>
          </p:sp>
          <p:cxnSp>
            <p:nvCxnSpPr>
              <p:cNvPr id="47" name="Straight Arrow Connector 46"/>
              <p:cNvCxnSpPr>
                <a:stCxn id="49" idx="2"/>
              </p:cNvCxnSpPr>
              <p:nvPr/>
            </p:nvCxnSpPr>
            <p:spPr>
              <a:xfrm flipH="1">
                <a:off x="4250030" y="2417994"/>
                <a:ext cx="115036" cy="624084"/>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791553" y="1153689"/>
                <a:ext cx="1138317" cy="853736"/>
              </a:xfrm>
              <a:prstGeom prst="rect">
                <a:avLst/>
              </a:prstGeom>
              <a:ln>
                <a:noFill/>
              </a:ln>
              <a:effectLst>
                <a:outerShdw blurRad="50800" dist="38100" dir="2700000" algn="tl" rotWithShape="0">
                  <a:srgbClr val="000000">
                    <a:alpha val="43000"/>
                  </a:srgbClr>
                </a:outerShdw>
              </a:effectLst>
            </p:spPr>
          </p:pic>
          <p:sp>
            <p:nvSpPr>
              <p:cNvPr id="49" name="TextBox 48"/>
              <p:cNvSpPr txBox="1"/>
              <p:nvPr/>
            </p:nvSpPr>
            <p:spPr bwMode="auto">
              <a:xfrm>
                <a:off x="3601411" y="1915086"/>
                <a:ext cx="1527308" cy="502909"/>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MAST</a:t>
                </a:r>
              </a:p>
            </p:txBody>
          </p:sp>
          <p:cxnSp>
            <p:nvCxnSpPr>
              <p:cNvPr id="53" name="Straight Arrow Connector 52"/>
              <p:cNvCxnSpPr/>
              <p:nvPr/>
            </p:nvCxnSpPr>
            <p:spPr>
              <a:xfrm flipH="1">
                <a:off x="4631270" y="1896711"/>
                <a:ext cx="1247888" cy="1565130"/>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54" name="Picture 53" descr="ASDEX_small.ti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992958" y="1251545"/>
                <a:ext cx="1124748" cy="782432"/>
              </a:xfrm>
              <a:prstGeom prst="rect">
                <a:avLst/>
              </a:prstGeom>
              <a:ln>
                <a:noFill/>
              </a:ln>
              <a:effectLst>
                <a:outerShdw blurRad="50800" dist="38100" dir="2700000" algn="tl" rotWithShape="0">
                  <a:srgbClr val="000000">
                    <a:alpha val="43000"/>
                  </a:srgbClr>
                </a:outerShdw>
              </a:effectLst>
            </p:spPr>
          </p:pic>
          <p:sp>
            <p:nvSpPr>
              <p:cNvPr id="55" name="TextBox 54"/>
              <p:cNvSpPr txBox="1"/>
              <p:nvPr/>
            </p:nvSpPr>
            <p:spPr bwMode="auto">
              <a:xfrm>
                <a:off x="5506693" y="1936036"/>
                <a:ext cx="2094997" cy="502909"/>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ASDEX-U</a:t>
                </a:r>
              </a:p>
            </p:txBody>
          </p:sp>
          <p:cxnSp>
            <p:nvCxnSpPr>
              <p:cNvPr id="56" name="Straight Arrow Connector 55"/>
              <p:cNvCxnSpPr>
                <a:stCxn id="57" idx="0"/>
              </p:cNvCxnSpPr>
              <p:nvPr/>
            </p:nvCxnSpPr>
            <p:spPr>
              <a:xfrm flipV="1">
                <a:off x="5500113" y="4288280"/>
                <a:ext cx="633748" cy="501109"/>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57" name="Picture 56" descr="SST-1_small.tif"/>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72080" y="4789389"/>
                <a:ext cx="1056065" cy="857368"/>
              </a:xfrm>
              <a:prstGeom prst="rect">
                <a:avLst/>
              </a:prstGeom>
              <a:ln>
                <a:noFill/>
              </a:ln>
              <a:effectLst>
                <a:outerShdw blurRad="50800" dist="38100" dir="2700000" algn="tl" rotWithShape="0">
                  <a:srgbClr val="000000">
                    <a:alpha val="43000"/>
                  </a:srgbClr>
                </a:outerShdw>
              </a:effectLst>
            </p:spPr>
          </p:pic>
          <p:sp>
            <p:nvSpPr>
              <p:cNvPr id="58" name="TextBox 57"/>
              <p:cNvSpPr txBox="1"/>
              <p:nvPr/>
            </p:nvSpPr>
            <p:spPr bwMode="auto">
              <a:xfrm>
                <a:off x="4878732" y="5533831"/>
                <a:ext cx="1398106" cy="502909"/>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SST-1</a:t>
                </a:r>
              </a:p>
            </p:txBody>
          </p:sp>
          <p:cxnSp>
            <p:nvCxnSpPr>
              <p:cNvPr id="59" name="Straight Arrow Connector 58"/>
              <p:cNvCxnSpPr>
                <a:stCxn id="60" idx="0"/>
              </p:cNvCxnSpPr>
              <p:nvPr/>
            </p:nvCxnSpPr>
            <p:spPr>
              <a:xfrm flipV="1">
                <a:off x="6824660" y="4212170"/>
                <a:ext cx="60913" cy="584684"/>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60" name="Picture 59" descr="EAST_small.tif"/>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258058" y="4796854"/>
                <a:ext cx="1133203" cy="849903"/>
              </a:xfrm>
              <a:prstGeom prst="rect">
                <a:avLst/>
              </a:prstGeom>
              <a:ln>
                <a:noFill/>
              </a:ln>
              <a:effectLst>
                <a:outerShdw blurRad="50800" dist="38100" dir="2700000" algn="tl" rotWithShape="0">
                  <a:srgbClr val="000000">
                    <a:alpha val="43000"/>
                  </a:srgbClr>
                </a:outerShdw>
              </a:effectLst>
            </p:spPr>
          </p:pic>
          <p:sp>
            <p:nvSpPr>
              <p:cNvPr id="61" name="TextBox 60"/>
              <p:cNvSpPr txBox="1"/>
              <p:nvPr/>
            </p:nvSpPr>
            <p:spPr bwMode="auto">
              <a:xfrm>
                <a:off x="6119615" y="5567641"/>
                <a:ext cx="1473217" cy="502909"/>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EAST</a:t>
                </a:r>
              </a:p>
            </p:txBody>
          </p:sp>
          <p:cxnSp>
            <p:nvCxnSpPr>
              <p:cNvPr id="62" name="Straight Arrow Connector 61"/>
              <p:cNvCxnSpPr>
                <a:stCxn id="63" idx="0"/>
                <a:endCxn id="65" idx="2"/>
              </p:cNvCxnSpPr>
              <p:nvPr/>
            </p:nvCxnSpPr>
            <p:spPr>
              <a:xfrm flipH="1" flipV="1">
                <a:off x="7477154" y="4035040"/>
                <a:ext cx="717462" cy="471150"/>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63" name="Picture 62" descr="KSTAR_small.tif"/>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609049" y="4506190"/>
                <a:ext cx="1171133" cy="870378"/>
              </a:xfrm>
              <a:prstGeom prst="rect">
                <a:avLst/>
              </a:prstGeom>
              <a:ln>
                <a:noFill/>
              </a:ln>
              <a:effectLst>
                <a:outerShdw blurRad="50800" dist="38100" dir="2700000" algn="tl" rotWithShape="0">
                  <a:srgbClr val="000000">
                    <a:alpha val="43000"/>
                  </a:srgbClr>
                </a:outerShdw>
              </a:effectLst>
            </p:spPr>
          </p:pic>
          <p:sp>
            <p:nvSpPr>
              <p:cNvPr id="64" name="TextBox 63"/>
              <p:cNvSpPr txBox="1"/>
              <p:nvPr/>
            </p:nvSpPr>
            <p:spPr bwMode="auto">
              <a:xfrm>
                <a:off x="7512637" y="5300291"/>
                <a:ext cx="1508602" cy="502908"/>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KSTAR</a:t>
                </a:r>
              </a:p>
            </p:txBody>
          </p:sp>
          <p:sp>
            <p:nvSpPr>
              <p:cNvPr id="65" name="4-Point Star 64"/>
              <p:cNvSpPr/>
              <p:nvPr/>
            </p:nvSpPr>
            <p:spPr>
              <a:xfrm>
                <a:off x="7332197" y="3745126"/>
                <a:ext cx="289914" cy="289914"/>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cxnSp>
            <p:nvCxnSpPr>
              <p:cNvPr id="66" name="Straight Arrow Connector 65"/>
              <p:cNvCxnSpPr>
                <a:stCxn id="68" idx="2"/>
                <a:endCxn id="40" idx="0"/>
              </p:cNvCxnSpPr>
              <p:nvPr/>
            </p:nvCxnSpPr>
            <p:spPr>
              <a:xfrm flipH="1">
                <a:off x="7806367" y="2510724"/>
                <a:ext cx="492105" cy="1286716"/>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67" name="Picture 66" descr="jt-60sa.tif"/>
              <p:cNvPicPr>
                <a:picLocks noChangeAspect="1"/>
              </p:cNvPicPr>
              <p:nvPr/>
            </p:nvPicPr>
            <p:blipFill>
              <a:blip r:embed="rId15" cstate="print">
                <a:extLst>
                  <a:ext uri="{BEBA8EAE-BF5A-486C-A8C5-ECC9F3942E4B}">
                    <a14:imgProps xmlns:a14="http://schemas.microsoft.com/office/drawing/2010/main">
                      <a14:imgLayer r:embed="rId16">
                        <a14:imgEffect>
                          <a14:backgroundRemoval t="0" b="96377" l="388" r="99612"/>
                        </a14:imgEffect>
                      </a14:imgLayer>
                    </a14:imgProps>
                  </a:ext>
                  <a:ext uri="{28A0092B-C50C-407E-A947-70E740481C1C}">
                    <a14:useLocalDpi xmlns:a14="http://schemas.microsoft.com/office/drawing/2010/main"/>
                  </a:ext>
                </a:extLst>
              </a:blip>
              <a:stretch>
                <a:fillRect/>
              </a:stretch>
            </p:blipFill>
            <p:spPr>
              <a:xfrm>
                <a:off x="7682192" y="1113707"/>
                <a:ext cx="1017555" cy="1090781"/>
              </a:xfrm>
              <a:prstGeom prst="rect">
                <a:avLst/>
              </a:prstGeom>
            </p:spPr>
          </p:pic>
          <p:sp>
            <p:nvSpPr>
              <p:cNvPr id="68" name="TextBox 67"/>
              <p:cNvSpPr txBox="1"/>
              <p:nvPr/>
            </p:nvSpPr>
            <p:spPr bwMode="auto">
              <a:xfrm>
                <a:off x="7375416" y="2007815"/>
                <a:ext cx="1846110" cy="502908"/>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JT-60SA</a:t>
                </a:r>
              </a:p>
            </p:txBody>
          </p:sp>
          <p:pic>
            <p:nvPicPr>
              <p:cNvPr id="69" name="Picture 68"/>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652448" y="4781559"/>
                <a:ext cx="1089718" cy="817288"/>
              </a:xfrm>
              <a:prstGeom prst="rect">
                <a:avLst/>
              </a:prstGeom>
              <a:ln>
                <a:noFill/>
              </a:ln>
              <a:effectLst>
                <a:outerShdw blurRad="50800" dist="38100" dir="2700000" algn="tl" rotWithShape="0">
                  <a:srgbClr val="000000">
                    <a:alpha val="43000"/>
                  </a:srgbClr>
                </a:outerShdw>
              </a:effectLst>
            </p:spPr>
          </p:pic>
          <p:cxnSp>
            <p:nvCxnSpPr>
              <p:cNvPr id="70" name="Straight Arrow Connector 69"/>
              <p:cNvCxnSpPr>
                <a:stCxn id="69" idx="0"/>
              </p:cNvCxnSpPr>
              <p:nvPr/>
            </p:nvCxnSpPr>
            <p:spPr>
              <a:xfrm flipV="1">
                <a:off x="4197307" y="3641080"/>
                <a:ext cx="260369" cy="1140479"/>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bwMode="auto">
              <a:xfrm>
                <a:off x="3367860" y="5540408"/>
                <a:ext cx="1686223" cy="502908"/>
              </a:xfrm>
              <a:prstGeom prst="rect">
                <a:avLst/>
              </a:prstGeom>
              <a:noFill/>
            </p:spPr>
            <p:txBody>
              <a:bodyPr wrap="square">
                <a:spAutoFit/>
              </a:bodyPr>
              <a:lstStyle/>
              <a:p>
                <a:pPr algn="ctr">
                  <a:buClr>
                    <a:srgbClr val="004182"/>
                  </a:buClr>
                  <a:defRPr/>
                </a:pPr>
                <a:r>
                  <a:rPr lang="en-US" sz="800" dirty="0">
                    <a:solidFill>
                      <a:srgbClr val="000000"/>
                    </a:solidFill>
                    <a:latin typeface="Century Gothic"/>
                    <a:ea typeface="ＭＳ Ｐゴシック" pitchFamily="-108" charset="-128"/>
                    <a:cs typeface="Century Gothic"/>
                  </a:rPr>
                  <a:t>TCV</a:t>
                </a:r>
              </a:p>
            </p:txBody>
          </p:sp>
          <p:sp>
            <p:nvSpPr>
              <p:cNvPr id="72" name="4-Point Star 71"/>
              <p:cNvSpPr/>
              <p:nvPr/>
            </p:nvSpPr>
            <p:spPr>
              <a:xfrm>
                <a:off x="4242848" y="3445105"/>
                <a:ext cx="350248" cy="246555"/>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grpSp>
        <p:sp>
          <p:nvSpPr>
            <p:cNvPr id="111" name="4-Point Star 110"/>
            <p:cNvSpPr/>
            <p:nvPr/>
          </p:nvSpPr>
          <p:spPr>
            <a:xfrm>
              <a:off x="6404466" y="2076794"/>
              <a:ext cx="115498" cy="115498"/>
            </a:xfrm>
            <a:prstGeom prst="star4">
              <a:avLst/>
            </a:prstGeom>
            <a:solidFill>
              <a:srgbClr val="FFCC00"/>
            </a:solid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CC00"/>
                </a:solidFill>
              </a:endParaRPr>
            </a:p>
          </p:txBody>
        </p:sp>
        <p:cxnSp>
          <p:nvCxnSpPr>
            <p:cNvPr id="97" name="Straight Arrow Connector 96"/>
            <p:cNvCxnSpPr/>
            <p:nvPr/>
          </p:nvCxnSpPr>
          <p:spPr>
            <a:xfrm>
              <a:off x="6027116" y="1395961"/>
              <a:ext cx="392151" cy="694919"/>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7" name="Rounded Rectangle 6"/>
          <p:cNvSpPr/>
          <p:nvPr/>
        </p:nvSpPr>
        <p:spPr bwMode="auto">
          <a:xfrm>
            <a:off x="5579053" y="1741963"/>
            <a:ext cx="1520547" cy="441881"/>
          </a:xfrm>
          <a:prstGeom prst="roundRec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101787" tIns="50894" rIns="101787" bIns="50894" numCol="1" rtlCol="0" anchor="t" anchorCtr="0" compatLnSpc="1">
            <a:prstTxWarp prst="textNoShape">
              <a:avLst/>
            </a:prstTxWarp>
          </a:bodyPr>
          <a:lstStyle/>
          <a:p>
            <a:pPr algn="ctr" defTabSz="1017871" eaLnBrk="0" hangingPunct="0"/>
            <a:r>
              <a:rPr lang="en-US" sz="1600" dirty="0">
                <a:solidFill>
                  <a:schemeClr val="accent2">
                    <a:lumMod val="50000"/>
                  </a:schemeClr>
                </a:solidFill>
              </a:rPr>
              <a:t>Physics Basis</a:t>
            </a:r>
          </a:p>
        </p:txBody>
      </p:sp>
      <p:pic>
        <p:nvPicPr>
          <p:cNvPr id="74" name="Picture 15" descr="alcatorCmod_pic.jp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207514" y="1203790"/>
            <a:ext cx="403250" cy="370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4784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46232"/>
            <a:ext cx="10058400" cy="558723"/>
          </a:xfrm>
        </p:spPr>
        <p:txBody>
          <a:bodyPr/>
          <a:lstStyle/>
          <a:p>
            <a:r>
              <a:rPr lang="en-US" dirty="0" smtClean="0"/>
              <a:t>A Burning Plasma Experiment Drives</a:t>
            </a:r>
            <a:br>
              <a:rPr lang="en-US" dirty="0" smtClean="0"/>
            </a:br>
            <a:r>
              <a:rPr lang="en-US" dirty="0" smtClean="0"/>
              <a:t>Advances in Fusion  Technologies </a:t>
            </a:r>
            <a:endParaRPr lang="en-US" dirty="0"/>
          </a:p>
        </p:txBody>
      </p:sp>
      <p:sp>
        <p:nvSpPr>
          <p:cNvPr id="4" name="Content Placeholder 1"/>
          <p:cNvSpPr txBox="1">
            <a:spLocks/>
          </p:cNvSpPr>
          <p:nvPr/>
        </p:nvSpPr>
        <p:spPr bwMode="auto">
          <a:xfrm>
            <a:off x="205391" y="1022163"/>
            <a:ext cx="6213523" cy="61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11" tIns="50906" rIns="101811" bIns="50906" numCol="1" anchor="t" anchorCtr="0" compatLnSpc="1">
            <a:prstTxWarp prst="textNoShape">
              <a:avLst/>
            </a:prstTxWarp>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4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sz="2200"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1791" lvl="1" indent="-381791" eaLnBrk="1" fontAlgn="auto" hangingPunct="1">
              <a:spcBef>
                <a:spcPts val="1114"/>
              </a:spcBef>
              <a:spcAft>
                <a:spcPts val="0"/>
              </a:spcAft>
              <a:buFont typeface="Arial"/>
              <a:buChar char="•"/>
            </a:pPr>
            <a:r>
              <a:rPr lang="en-US" dirty="0">
                <a:latin typeface="Century Gothic"/>
                <a:cs typeface="Century Gothic"/>
              </a:rPr>
              <a:t>Large, high </a:t>
            </a:r>
            <a:r>
              <a:rPr lang="en-US" dirty="0" smtClean="0">
                <a:latin typeface="Century Gothic"/>
                <a:cs typeface="Century Gothic"/>
              </a:rPr>
              <a:t>field magnets</a:t>
            </a:r>
          </a:p>
          <a:p>
            <a:pPr marL="621048" lvl="1" indent="-309910">
              <a:lnSpc>
                <a:spcPct val="95000"/>
              </a:lnSpc>
              <a:spcBef>
                <a:spcPts val="446"/>
              </a:spcBef>
              <a:spcAft>
                <a:spcPts val="0"/>
              </a:spcAft>
              <a:buClr>
                <a:srgbClr val="0C2D84"/>
              </a:buClr>
              <a:buFont typeface="Arial"/>
              <a:buChar char="–"/>
            </a:pPr>
            <a:r>
              <a:rPr lang="en-US" b="0" dirty="0" smtClean="0">
                <a:solidFill>
                  <a:srgbClr val="000000"/>
                </a:solidFill>
                <a:latin typeface="Century Gothic" charset="0"/>
                <a:ea typeface="MS PGothic" pitchFamily="34" charset="-128"/>
                <a:cs typeface="Century Gothic"/>
              </a:rPr>
              <a:t>superconducting if long pulse</a:t>
            </a:r>
          </a:p>
          <a:p>
            <a:pPr>
              <a:spcBef>
                <a:spcPts val="1114"/>
              </a:spcBef>
            </a:pPr>
            <a:r>
              <a:rPr lang="en-US" sz="2200" dirty="0">
                <a:latin typeface="Century Gothic"/>
                <a:cs typeface="Century Gothic"/>
              </a:rPr>
              <a:t>Remote maintenance and handling</a:t>
            </a:r>
          </a:p>
          <a:p>
            <a:pPr marL="381791" lvl="1" indent="-381791" eaLnBrk="1" fontAlgn="auto" hangingPunct="1">
              <a:spcBef>
                <a:spcPts val="1114"/>
              </a:spcBef>
              <a:spcAft>
                <a:spcPts val="0"/>
              </a:spcAft>
              <a:buFont typeface="Arial"/>
              <a:buChar char="•"/>
            </a:pPr>
            <a:r>
              <a:rPr lang="en-US" dirty="0" smtClean="0">
                <a:latin typeface="Century Gothic"/>
                <a:cs typeface="Century Gothic"/>
              </a:rPr>
              <a:t>Tritium </a:t>
            </a:r>
            <a:r>
              <a:rPr lang="en-US" dirty="0">
                <a:latin typeface="Century Gothic"/>
                <a:cs typeface="Century Gothic"/>
              </a:rPr>
              <a:t>processing systems</a:t>
            </a:r>
          </a:p>
          <a:p>
            <a:pPr marL="381791" lvl="1" indent="-381791" eaLnBrk="1" fontAlgn="auto" hangingPunct="1">
              <a:spcBef>
                <a:spcPts val="1114"/>
              </a:spcBef>
              <a:spcAft>
                <a:spcPts val="0"/>
              </a:spcAft>
              <a:buFont typeface="Arial"/>
              <a:buChar char="•"/>
            </a:pPr>
            <a:r>
              <a:rPr lang="en-US" dirty="0">
                <a:latin typeface="Century Gothic"/>
                <a:cs typeface="Century Gothic"/>
              </a:rPr>
              <a:t>Hardened diagnostics</a:t>
            </a:r>
          </a:p>
          <a:p>
            <a:pPr marL="381791" lvl="1" indent="-381791" eaLnBrk="1" fontAlgn="auto" hangingPunct="1">
              <a:spcBef>
                <a:spcPts val="1114"/>
              </a:spcBef>
              <a:spcAft>
                <a:spcPts val="0"/>
              </a:spcAft>
              <a:buFont typeface="Arial"/>
              <a:buChar char="•"/>
            </a:pPr>
            <a:r>
              <a:rPr lang="en-US" dirty="0">
                <a:latin typeface="Century Gothic"/>
                <a:cs typeface="Century Gothic"/>
              </a:rPr>
              <a:t>High heat flux energy removal systems </a:t>
            </a:r>
          </a:p>
          <a:p>
            <a:pPr marL="381791" lvl="1" indent="-381791" eaLnBrk="1" fontAlgn="auto" hangingPunct="1">
              <a:spcBef>
                <a:spcPts val="1114"/>
              </a:spcBef>
              <a:spcAft>
                <a:spcPts val="0"/>
              </a:spcAft>
              <a:buFont typeface="Arial"/>
              <a:buChar char="•"/>
            </a:pPr>
            <a:r>
              <a:rPr lang="en-US" dirty="0">
                <a:latin typeface="Century Gothic"/>
                <a:cs typeface="Century Gothic"/>
              </a:rPr>
              <a:t>Long pulse, high power density heating </a:t>
            </a:r>
            <a:br>
              <a:rPr lang="en-US" dirty="0">
                <a:latin typeface="Century Gothic"/>
                <a:cs typeface="Century Gothic"/>
              </a:rPr>
            </a:br>
            <a:r>
              <a:rPr lang="en-US" dirty="0">
                <a:latin typeface="Century Gothic"/>
                <a:cs typeface="Century Gothic"/>
              </a:rPr>
              <a:t>and current drive systems</a:t>
            </a:r>
          </a:p>
          <a:p>
            <a:pPr marL="381791" lvl="1" indent="-381791" eaLnBrk="1" fontAlgn="auto" hangingPunct="1">
              <a:spcBef>
                <a:spcPts val="1114"/>
              </a:spcBef>
              <a:spcAft>
                <a:spcPts val="0"/>
              </a:spcAft>
              <a:buFont typeface="Arial"/>
              <a:buChar char="•"/>
            </a:pPr>
            <a:r>
              <a:rPr lang="en-US" dirty="0">
                <a:latin typeface="Century Gothic"/>
                <a:cs typeface="Century Gothic"/>
              </a:rPr>
              <a:t>Plasma current quench detection/remediation systems</a:t>
            </a:r>
          </a:p>
          <a:p>
            <a:pPr marL="381791" lvl="1" indent="-381791" eaLnBrk="1" fontAlgn="auto" hangingPunct="1">
              <a:spcBef>
                <a:spcPts val="1114"/>
              </a:spcBef>
              <a:spcAft>
                <a:spcPts val="0"/>
              </a:spcAft>
              <a:buFont typeface="Arial"/>
              <a:buChar char="•"/>
            </a:pPr>
            <a:r>
              <a:rPr lang="en-US" dirty="0">
                <a:latin typeface="Century Gothic"/>
                <a:cs typeface="Century Gothic"/>
              </a:rPr>
              <a:t>Integrated control systems for the nuclear plant and plasma, including burn control</a:t>
            </a:r>
          </a:p>
          <a:p>
            <a:pPr marL="381791" lvl="1" indent="-381791" eaLnBrk="1" fontAlgn="auto" hangingPunct="1">
              <a:spcBef>
                <a:spcPts val="1114"/>
              </a:spcBef>
              <a:spcAft>
                <a:spcPts val="0"/>
              </a:spcAft>
              <a:buFont typeface="Arial"/>
              <a:buChar char="•"/>
            </a:pPr>
            <a:r>
              <a:rPr lang="en-US" dirty="0" smtClean="0">
                <a:latin typeface="Century Gothic"/>
                <a:cs typeface="Century Gothic"/>
              </a:rPr>
              <a:t>Desired: test blankets </a:t>
            </a:r>
            <a:r>
              <a:rPr lang="en-US" dirty="0">
                <a:latin typeface="Century Gothic"/>
                <a:cs typeface="Century Gothic"/>
              </a:rPr>
              <a:t>for tritium breeding</a:t>
            </a:r>
          </a:p>
          <a:p>
            <a:pPr marL="381791" lvl="1" indent="-381791" eaLnBrk="1" fontAlgn="auto" hangingPunct="1">
              <a:spcBef>
                <a:spcPts val="1114"/>
              </a:spcBef>
              <a:spcAft>
                <a:spcPts val="0"/>
              </a:spcAft>
              <a:buFont typeface="Arial"/>
              <a:buChar char="•"/>
            </a:pPr>
            <a:r>
              <a:rPr lang="en-US" dirty="0" smtClean="0">
                <a:latin typeface="Century Gothic"/>
                <a:cs typeface="Century Gothic"/>
              </a:rPr>
              <a:t>… </a:t>
            </a:r>
            <a:endParaRPr lang="en-US" b="0" dirty="0">
              <a:solidFill>
                <a:srgbClr val="000000"/>
              </a:solidFill>
              <a:latin typeface="Century Gothic"/>
              <a:cs typeface="Century Gothic"/>
            </a:endParaRPr>
          </a:p>
          <a:p>
            <a:pPr marL="621048" lvl="1">
              <a:spcBef>
                <a:spcPts val="446"/>
              </a:spcBef>
              <a:spcAft>
                <a:spcPts val="0"/>
              </a:spcAft>
            </a:pPr>
            <a:endParaRPr lang="en-US" sz="2000" dirty="0">
              <a:solidFill>
                <a:srgbClr val="000000"/>
              </a:solidFill>
              <a:latin typeface="Century Gothic" charset="0"/>
            </a:endParaRPr>
          </a:p>
        </p:txBody>
      </p:sp>
      <p:pic>
        <p:nvPicPr>
          <p:cNvPr id="6" name="Picture 5" descr="ITER graphi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256" y="1305729"/>
            <a:ext cx="3372232" cy="3571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94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111760" y="1143920"/>
            <a:ext cx="8144510" cy="5945489"/>
          </a:xfrm>
          <a:prstGeom prst="roundRect">
            <a:avLst>
              <a:gd name="adj" fmla="val 7652"/>
            </a:avLst>
          </a:prstGeom>
          <a:noFill/>
          <a:ln>
            <a:noFill/>
          </a:ln>
        </p:spPr>
        <p:style>
          <a:lnRef idx="1">
            <a:schemeClr val="accent1"/>
          </a:lnRef>
          <a:fillRef idx="3">
            <a:schemeClr val="accent1"/>
          </a:fillRef>
          <a:effectRef idx="2">
            <a:schemeClr val="accent1"/>
          </a:effectRef>
          <a:fontRef idx="minor">
            <a:schemeClr val="lt1"/>
          </a:fontRef>
        </p:style>
        <p:txBody>
          <a:bodyPr lIns="101799" tIns="50900" rIns="101799" bIns="50900" rtlCol="0" anchor="ctr"/>
          <a:lstStyle/>
          <a:p>
            <a:pPr algn="ctr"/>
            <a:endParaRPr lang="en-US" dirty="0"/>
          </a:p>
        </p:txBody>
      </p:sp>
      <p:pic>
        <p:nvPicPr>
          <p:cNvPr id="17" name="Picture 16"/>
          <p:cNvPicPr>
            <a:picLocks noChangeAspect="1"/>
          </p:cNvPicPr>
          <p:nvPr/>
        </p:nvPicPr>
        <p:blipFill>
          <a:blip r:embed="rId3"/>
          <a:stretch>
            <a:fillRect/>
          </a:stretch>
        </p:blipFill>
        <p:spPr>
          <a:xfrm>
            <a:off x="5217938" y="1108287"/>
            <a:ext cx="4591414" cy="6045200"/>
          </a:xfrm>
          <a:prstGeom prst="rect">
            <a:avLst/>
          </a:prstGeom>
        </p:spPr>
      </p:pic>
      <p:sp>
        <p:nvSpPr>
          <p:cNvPr id="4" name="TextBox 3"/>
          <p:cNvSpPr txBox="1"/>
          <p:nvPr/>
        </p:nvSpPr>
        <p:spPr>
          <a:xfrm>
            <a:off x="0" y="47381"/>
            <a:ext cx="10058400" cy="903013"/>
          </a:xfrm>
          <a:prstGeom prst="rect">
            <a:avLst/>
          </a:prstGeom>
          <a:noFill/>
        </p:spPr>
        <p:txBody>
          <a:bodyPr wrap="square" lIns="101799" tIns="50900" rIns="101799" bIns="50900" rtlCol="0">
            <a:spAutoFit/>
          </a:bodyPr>
          <a:lstStyle/>
          <a:p>
            <a:pPr algn="ctr"/>
            <a:r>
              <a:rPr lang="en-US" sz="2600" dirty="0" err="1">
                <a:solidFill>
                  <a:schemeClr val="bg1"/>
                </a:solidFill>
              </a:rPr>
              <a:t>Tokamaks</a:t>
            </a:r>
            <a:r>
              <a:rPr lang="en-US" sz="2600" dirty="0">
                <a:solidFill>
                  <a:schemeClr val="bg1"/>
                </a:solidFill>
              </a:rPr>
              <a:t> Presently at Highest Level of Readiness </a:t>
            </a:r>
            <a:r>
              <a:rPr lang="en-US" sz="2600" dirty="0" smtClean="0">
                <a:solidFill>
                  <a:schemeClr val="bg1"/>
                </a:solidFill>
              </a:rPr>
              <a:t/>
            </a:r>
            <a:br>
              <a:rPr lang="en-US" sz="2600" dirty="0" smtClean="0">
                <a:solidFill>
                  <a:schemeClr val="bg1"/>
                </a:solidFill>
              </a:rPr>
            </a:br>
            <a:r>
              <a:rPr lang="en-US" sz="2600" dirty="0" smtClean="0">
                <a:solidFill>
                  <a:schemeClr val="bg1"/>
                </a:solidFill>
              </a:rPr>
              <a:t>of </a:t>
            </a:r>
            <a:r>
              <a:rPr lang="en-US" sz="2600" dirty="0">
                <a:solidFill>
                  <a:schemeClr val="bg1"/>
                </a:solidFill>
              </a:rPr>
              <a:t>Any Concept to Exploit Burning Plasmas </a:t>
            </a:r>
          </a:p>
        </p:txBody>
      </p:sp>
      <p:sp>
        <p:nvSpPr>
          <p:cNvPr id="5" name="5-Point Star 4"/>
          <p:cNvSpPr/>
          <p:nvPr/>
        </p:nvSpPr>
        <p:spPr bwMode="auto">
          <a:xfrm>
            <a:off x="8437880" y="1770380"/>
            <a:ext cx="321310" cy="34544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101799" tIns="50900" rIns="101799" bIns="50900" numCol="1" rtlCol="0" anchor="t" anchorCtr="0" compatLnSpc="1">
            <a:prstTxWarp prst="textNoShape">
              <a:avLst/>
            </a:prstTxWarp>
          </a:bodyPr>
          <a:lstStyle/>
          <a:p>
            <a:pPr defTabSz="1017990" eaLnBrk="0" hangingPunct="0"/>
            <a:endParaRPr lang="en-US" sz="1600"/>
          </a:p>
        </p:txBody>
      </p:sp>
      <p:sp>
        <p:nvSpPr>
          <p:cNvPr id="19" name="TextBox 18"/>
          <p:cNvSpPr txBox="1"/>
          <p:nvPr/>
        </p:nvSpPr>
        <p:spPr>
          <a:xfrm>
            <a:off x="8687640" y="1666243"/>
            <a:ext cx="668163" cy="348814"/>
          </a:xfrm>
          <a:prstGeom prst="rect">
            <a:avLst/>
          </a:prstGeom>
          <a:noFill/>
        </p:spPr>
        <p:txBody>
          <a:bodyPr wrap="square" lIns="101799" tIns="50900" rIns="101799" bIns="50900" rtlCol="0">
            <a:spAutoFit/>
          </a:bodyPr>
          <a:lstStyle/>
          <a:p>
            <a:r>
              <a:rPr lang="en-US" sz="1600" dirty="0">
                <a:solidFill>
                  <a:srgbClr val="660066"/>
                </a:solidFill>
                <a:effectLst>
                  <a:outerShdw blurRad="50800" dist="38100" dir="2700000" algn="tl" rotWithShape="0">
                    <a:srgbClr val="000000">
                      <a:alpha val="43000"/>
                    </a:srgbClr>
                  </a:outerShdw>
                </a:effectLst>
              </a:rPr>
              <a:t>ITER</a:t>
            </a:r>
          </a:p>
        </p:txBody>
      </p:sp>
      <p:sp>
        <p:nvSpPr>
          <p:cNvPr id="3" name="Oval 2"/>
          <p:cNvSpPr>
            <a:spLocks noChangeAspect="1"/>
          </p:cNvSpPr>
          <p:nvPr/>
        </p:nvSpPr>
        <p:spPr bwMode="auto">
          <a:xfrm>
            <a:off x="7928792" y="3211831"/>
            <a:ext cx="236867" cy="83234"/>
          </a:xfrm>
          <a:prstGeom prst="ellipse">
            <a:avLst/>
          </a:prstGeom>
          <a:solidFill>
            <a:srgbClr val="5EBD26">
              <a:alpha val="6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entury Gothic" pitchFamily="34" charset="0"/>
            </a:endParaRPr>
          </a:p>
        </p:txBody>
      </p:sp>
      <p:sp>
        <p:nvSpPr>
          <p:cNvPr id="6" name="TextBox 5"/>
          <p:cNvSpPr txBox="1"/>
          <p:nvPr/>
        </p:nvSpPr>
        <p:spPr>
          <a:xfrm>
            <a:off x="6541790" y="3008357"/>
            <a:ext cx="1307463" cy="261610"/>
          </a:xfrm>
          <a:prstGeom prst="rect">
            <a:avLst/>
          </a:prstGeom>
          <a:noFill/>
        </p:spPr>
        <p:txBody>
          <a:bodyPr wrap="none" rtlCol="0">
            <a:spAutoFit/>
          </a:bodyPr>
          <a:lstStyle/>
          <a:p>
            <a:r>
              <a:rPr lang="en-US" sz="1100" dirty="0" err="1" smtClean="0"/>
              <a:t>Stellarator</a:t>
            </a:r>
            <a:r>
              <a:rPr lang="en-US" sz="1100" dirty="0" smtClean="0"/>
              <a:t> ~2020</a:t>
            </a:r>
            <a:endParaRPr lang="en-US" sz="1100" dirty="0"/>
          </a:p>
        </p:txBody>
      </p:sp>
      <p:sp>
        <p:nvSpPr>
          <p:cNvPr id="11" name="TextBox 10"/>
          <p:cNvSpPr txBox="1"/>
          <p:nvPr/>
        </p:nvSpPr>
        <p:spPr>
          <a:xfrm>
            <a:off x="111760" y="1216027"/>
            <a:ext cx="4964066" cy="4873343"/>
          </a:xfrm>
          <a:prstGeom prst="rect">
            <a:avLst/>
          </a:prstGeom>
          <a:noFill/>
        </p:spPr>
        <p:txBody>
          <a:bodyPr wrap="square" lIns="0" tIns="50906" rIns="0" bIns="50906" rtlCol="0">
            <a:spAutoFit/>
          </a:bodyPr>
          <a:lstStyle/>
          <a:p>
            <a:pPr marL="318158" indent="-318158">
              <a:spcBef>
                <a:spcPts val="669"/>
              </a:spcBef>
              <a:buClr>
                <a:schemeClr val="tx1"/>
              </a:buClr>
              <a:buFont typeface="Arial"/>
              <a:buChar char="•"/>
            </a:pPr>
            <a:r>
              <a:rPr lang="en-US" sz="2000" b="1" dirty="0" smtClean="0">
                <a:latin typeface="Century Gothic"/>
                <a:cs typeface="Century Gothic"/>
              </a:rPr>
              <a:t>Achieved tokamak </a:t>
            </a:r>
            <a:r>
              <a:rPr lang="en-US" sz="2000" b="1" dirty="0">
                <a:latin typeface="Century Gothic"/>
                <a:cs typeface="Century Gothic"/>
              </a:rPr>
              <a:t>performance </a:t>
            </a:r>
            <a:r>
              <a:rPr lang="en-US" sz="2000" b="1" dirty="0" smtClean="0">
                <a:latin typeface="Century Gothic"/>
                <a:cs typeface="Century Gothic"/>
              </a:rPr>
              <a:t>is two orders of magnitude above other concepts</a:t>
            </a:r>
            <a:endParaRPr lang="en-US" b="1" dirty="0" smtClean="0">
              <a:latin typeface="Century Gothic"/>
              <a:cs typeface="Century Gothic"/>
            </a:endParaRPr>
          </a:p>
          <a:p>
            <a:pPr marL="318158" indent="-318158">
              <a:spcBef>
                <a:spcPts val="3000"/>
              </a:spcBef>
              <a:buClr>
                <a:schemeClr val="tx1"/>
              </a:buClr>
              <a:buFont typeface="Arial"/>
              <a:buChar char="•"/>
            </a:pPr>
            <a:r>
              <a:rPr lang="en-US" sz="2000" b="1" dirty="0" smtClean="0">
                <a:latin typeface="Century Gothic"/>
                <a:cs typeface="Century Gothic"/>
              </a:rPr>
              <a:t>Physics basis is well established</a:t>
            </a:r>
            <a:br>
              <a:rPr lang="en-US" sz="2000" b="1" dirty="0" smtClean="0">
                <a:latin typeface="Century Gothic"/>
                <a:cs typeface="Century Gothic"/>
              </a:rPr>
            </a:br>
            <a:r>
              <a:rPr lang="en-US" sz="2000" b="1" dirty="0" smtClean="0">
                <a:latin typeface="Century Gothic"/>
                <a:cs typeface="Century Gothic"/>
              </a:rPr>
              <a:t>(ITER Physics Basis in NF 1999, 2007)</a:t>
            </a:r>
          </a:p>
          <a:p>
            <a:pPr marL="667512" lvl="1" indent="-342900">
              <a:spcBef>
                <a:spcPts val="600"/>
              </a:spcBef>
              <a:buClr>
                <a:schemeClr val="tx1"/>
              </a:buClr>
              <a:buFont typeface="Lucida Grande"/>
              <a:buChar char="-"/>
            </a:pPr>
            <a:r>
              <a:rPr lang="en-US" sz="1800" b="0" dirty="0" smtClean="0">
                <a:latin typeface="Century Gothic"/>
                <a:cs typeface="Century Gothic"/>
              </a:rPr>
              <a:t>Recent advances in later section</a:t>
            </a:r>
            <a:endParaRPr lang="en-US" sz="1800" b="0" dirty="0">
              <a:latin typeface="Century Gothic"/>
              <a:cs typeface="Century Gothic"/>
            </a:endParaRPr>
          </a:p>
          <a:p>
            <a:pPr marL="318158" indent="-318158">
              <a:spcBef>
                <a:spcPts val="3000"/>
              </a:spcBef>
              <a:buClr>
                <a:schemeClr val="tx1"/>
              </a:buClr>
              <a:buFont typeface="Arial"/>
              <a:buChar char="•"/>
            </a:pPr>
            <a:r>
              <a:rPr lang="en-US" sz="2000" b="1" dirty="0" smtClean="0">
                <a:latin typeface="Century Gothic"/>
                <a:cs typeface="Century Gothic"/>
              </a:rPr>
              <a:t>Strong Worldwide Research Program</a:t>
            </a:r>
            <a:r>
              <a:rPr lang="en-US" b="1" dirty="0" smtClean="0">
                <a:latin typeface="Century Gothic"/>
                <a:cs typeface="Century Gothic"/>
              </a:rPr>
              <a:t> </a:t>
            </a:r>
          </a:p>
          <a:p>
            <a:pPr marL="667512" lvl="1" indent="-342900">
              <a:spcBef>
                <a:spcPts val="600"/>
              </a:spcBef>
              <a:buClr>
                <a:schemeClr val="tx1"/>
              </a:buClr>
              <a:buFont typeface="Lucida Grande"/>
              <a:buChar char="-"/>
            </a:pPr>
            <a:r>
              <a:rPr lang="en-US" sz="1800" b="0" dirty="0" smtClean="0">
                <a:latin typeface="Century Gothic"/>
                <a:cs typeface="Century Gothic"/>
              </a:rPr>
              <a:t>Complementary and versatile facilities</a:t>
            </a:r>
          </a:p>
          <a:p>
            <a:pPr marL="667512" lvl="1" indent="-342900">
              <a:spcBef>
                <a:spcPts val="600"/>
              </a:spcBef>
              <a:buClr>
                <a:schemeClr val="tx1"/>
              </a:buClr>
              <a:buFont typeface="Lucida Grande"/>
              <a:buChar char="-"/>
            </a:pPr>
            <a:r>
              <a:rPr lang="en-US" sz="1800" b="0" dirty="0" smtClean="0">
                <a:latin typeface="Century Gothic"/>
                <a:cs typeface="Century Gothic"/>
              </a:rPr>
              <a:t>Well diagnosed </a:t>
            </a:r>
            <a:r>
              <a:rPr lang="en-US" sz="1800" b="0" dirty="0" smtClean="0">
                <a:latin typeface="Century Gothic"/>
                <a:cs typeface="Century Gothic"/>
                <a:sym typeface="Wingdings"/>
              </a:rPr>
              <a:t> solid science</a:t>
            </a:r>
            <a:endParaRPr lang="en-US" sz="1800" b="0" dirty="0" smtClean="0">
              <a:latin typeface="Century Gothic"/>
              <a:cs typeface="Century Gothic"/>
            </a:endParaRPr>
          </a:p>
          <a:p>
            <a:pPr marL="667512" lvl="1" indent="-342900">
              <a:spcBef>
                <a:spcPts val="600"/>
              </a:spcBef>
              <a:buClr>
                <a:schemeClr val="tx1"/>
              </a:buClr>
              <a:buFont typeface="Lucida Grande"/>
              <a:buChar char="-"/>
            </a:pPr>
            <a:r>
              <a:rPr lang="en-US" sz="1800" b="0" dirty="0" smtClean="0">
                <a:latin typeface="Century Gothic"/>
                <a:cs typeface="Century Gothic"/>
              </a:rPr>
              <a:t>Theory &amp; simulation </a:t>
            </a:r>
            <a:r>
              <a:rPr lang="en-US" sz="1800" b="0" dirty="0">
                <a:latin typeface="Century Gothic"/>
                <a:cs typeface="Century Gothic"/>
                <a:sym typeface="Wingdings"/>
              </a:rPr>
              <a:t> </a:t>
            </a:r>
            <a:r>
              <a:rPr lang="en-US" sz="1800" b="0" dirty="0" smtClean="0">
                <a:latin typeface="Century Gothic"/>
                <a:cs typeface="Century Gothic"/>
                <a:sym typeface="Wingdings"/>
              </a:rPr>
              <a:t>prediction</a:t>
            </a:r>
            <a:endParaRPr lang="en-US" sz="1800" b="0" dirty="0" smtClean="0">
              <a:latin typeface="Century Gothic"/>
              <a:cs typeface="Century Gothic"/>
            </a:endParaRPr>
          </a:p>
          <a:p>
            <a:pPr marL="667512" lvl="1" indent="-342900">
              <a:spcBef>
                <a:spcPts val="600"/>
              </a:spcBef>
              <a:buClr>
                <a:schemeClr val="tx1"/>
              </a:buClr>
              <a:buFont typeface="Lucida Grande"/>
              <a:buChar char="-"/>
            </a:pPr>
            <a:r>
              <a:rPr lang="en-US" sz="1800" b="0" dirty="0" smtClean="0">
                <a:latin typeface="Century Gothic"/>
                <a:cs typeface="Century Gothic"/>
              </a:rPr>
              <a:t>Advanced plasma </a:t>
            </a:r>
            <a:r>
              <a:rPr lang="en-US" sz="1800" b="0" dirty="0">
                <a:latin typeface="Century Gothic"/>
                <a:cs typeface="Century Gothic"/>
              </a:rPr>
              <a:t>c</a:t>
            </a:r>
            <a:r>
              <a:rPr lang="en-US" sz="1800" b="0" dirty="0" smtClean="0">
                <a:latin typeface="Century Gothic"/>
                <a:cs typeface="Century Gothic"/>
              </a:rPr>
              <a:t>ontrol</a:t>
            </a:r>
          </a:p>
          <a:p>
            <a:pPr marL="667512" lvl="1" indent="-342900">
              <a:spcBef>
                <a:spcPts val="600"/>
              </a:spcBef>
              <a:buClr>
                <a:schemeClr val="tx1"/>
              </a:buClr>
              <a:buFont typeface="Lucida Grande"/>
              <a:buChar char="-"/>
            </a:pPr>
            <a:r>
              <a:rPr lang="en-US" sz="1800" b="0" dirty="0" smtClean="0">
                <a:latin typeface="Century Gothic"/>
                <a:cs typeface="Century Gothic"/>
              </a:rPr>
              <a:t>Large, capable work force </a:t>
            </a:r>
          </a:p>
        </p:txBody>
      </p:sp>
      <p:sp>
        <p:nvSpPr>
          <p:cNvPr id="12" name="Rounded Rectangle 11"/>
          <p:cNvSpPr/>
          <p:nvPr/>
        </p:nvSpPr>
        <p:spPr>
          <a:xfrm>
            <a:off x="107708" y="6149258"/>
            <a:ext cx="5123548" cy="681038"/>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marL="0" lvl="1" algn="ctr"/>
            <a:r>
              <a:rPr lang="en-US" sz="2000" dirty="0" err="1" smtClean="0">
                <a:solidFill>
                  <a:srgbClr val="FFFF00"/>
                </a:solidFill>
                <a:cs typeface="Century Gothic" charset="0"/>
              </a:rPr>
              <a:t>Tokamak</a:t>
            </a:r>
            <a:r>
              <a:rPr lang="en-US" sz="2000" dirty="0" smtClean="0">
                <a:solidFill>
                  <a:srgbClr val="FFFF00"/>
                </a:solidFill>
                <a:cs typeface="Century Gothic" charset="0"/>
              </a:rPr>
              <a:t> is well positioned for continued scientific advances and innovation</a:t>
            </a:r>
            <a:endParaRPr lang="en-US" sz="2000" dirty="0">
              <a:solidFill>
                <a:srgbClr val="FFFF00"/>
              </a:solidFill>
            </a:endParaRPr>
          </a:p>
        </p:txBody>
      </p:sp>
    </p:spTree>
    <p:extLst>
      <p:ext uri="{BB962C8B-B14F-4D97-AF65-F5344CB8AC3E}">
        <p14:creationId xmlns:p14="http://schemas.microsoft.com/office/powerpoint/2010/main" val="4029911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6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6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633023</TotalTime>
  <Words>4622</Words>
  <Application>Microsoft Macintosh PowerPoint</Application>
  <PresentationFormat>Custom</PresentationFormat>
  <Paragraphs>770</Paragraphs>
  <Slides>47</Slides>
  <Notes>19</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6_Blank Presentation</vt:lpstr>
      <vt:lpstr>PowerPoint Presentation</vt:lpstr>
      <vt:lpstr>Fusion Energy is at a Crossroads in the U.S.</vt:lpstr>
      <vt:lpstr>Your Charge to Me</vt:lpstr>
      <vt:lpstr>Importance of Burning Plasmas</vt:lpstr>
      <vt:lpstr>Burning Plasma: First Major Step on Path to Fusion Energy Other Steps:  Build on a Burning Plasma to Complete</vt:lpstr>
      <vt:lpstr>A Burning Plasma Will Enable Frontier Fusion Science</vt:lpstr>
      <vt:lpstr>Burning Plasmas are both a Challenge  and an Enormous Scientific Opportunity</vt:lpstr>
      <vt:lpstr>A Burning Plasma Experiment Drives Advances in Fusion  Technologies </vt:lpstr>
      <vt:lpstr>PowerPoint Presentation</vt:lpstr>
      <vt:lpstr>Previous Panels Have Affirmed the Importance of Burning Plasmas and Opportunity to Participate in ITER</vt:lpstr>
      <vt:lpstr>Scientific Developments since 2004 NAS Report</vt:lpstr>
      <vt:lpstr>Scenarios Match ITER Q=10 Dimensionless Parameters Relevant to Fusion Power &amp; Gain in Present-Day Expts</vt:lpstr>
      <vt:lpstr>Theory-Experiment Validation Has Increased Confidence in ITER Achieving its Q=10 mission</vt:lpstr>
      <vt:lpstr>Major Advancement in Core Fluctuation Diagnostics Have Enabled Detailed Validation of Fast Ion Transport Models</vt:lpstr>
      <vt:lpstr>ELM Suppression Achieved in Fully Non-Inductive  Hybrid Plasma with Minimal Impact on Performance</vt:lpstr>
      <vt:lpstr>Major New Understanding in SOL Heat Flux Channel Width Developed Through Joint Experiments</vt:lpstr>
      <vt:lpstr>Major Advances Have Been Made to Understand Tungsten Behavior Under Extreme Conditions</vt:lpstr>
      <vt:lpstr>Powerful Tools Have Been Developed to  Predict and Avoid Disruptions</vt:lpstr>
      <vt:lpstr>Strong Progress in Explaining Fast Dissipation  of ‘Runaway’ Electrons at Plasma Termination</vt:lpstr>
      <vt:lpstr>Progress Since the 2004 Burning Plasma Report Has Strengthened Our Confidence in BP Performance</vt:lpstr>
      <vt:lpstr>Progress Since the 2004 Burning Plasma Report Has Strengthened Our Confidence in BP Performance</vt:lpstr>
      <vt:lpstr>Progress Since the 2004 Burning Plasma Report Has Strengthened Our Confidence in BP Performance</vt:lpstr>
      <vt:lpstr>Status of World-Wide Research  That Supports Burning Plasma Science </vt:lpstr>
      <vt:lpstr>The World Program Is Focused on  Preparing for Burning Plasmas in ITER</vt:lpstr>
      <vt:lpstr>The World Program Is Focused on  Preparing for Burning Plasmas in ITER</vt:lpstr>
      <vt:lpstr>The World Fusion Community is Organized to Carry Out Burning Plasma Research</vt:lpstr>
      <vt:lpstr>ITPA Success Story:  ELM Suppression by Magnetic Perturbations Verified on US and EU Tokamaks</vt:lpstr>
      <vt:lpstr>ITER Project is Coordinating Additional Research Activities Involving World Community</vt:lpstr>
      <vt:lpstr>Complementarity/Uniqueness of World Tokamak Facilities  Continue to Advance Fusion Toward Burning Plasmas </vt:lpstr>
      <vt:lpstr>U.S. Facilities: Excellent, Cost-Effecve Research Tools  to Provide World-Leading Fusion Science </vt:lpstr>
      <vt:lpstr>US Theory and SciDAC Burning-Plasma Research: Rapid World-Leading  Advances in  Predictive Capability </vt:lpstr>
      <vt:lpstr>U.S. Leadership In Burning Plasma Research  Evidenced By Nuclear Fusion Prize Recipients (won 8 of 11)</vt:lpstr>
      <vt:lpstr>PowerPoint Presentation</vt:lpstr>
      <vt:lpstr>Electricity Demand in Next 100 Years Presents Major Challenges and Also Tremendous Opportunity</vt:lpstr>
      <vt:lpstr>Substantive Progress Towards Fusion Energy Requires  a) Increased Funding and/or b) Reduced Costs</vt:lpstr>
      <vt:lpstr>What is Required to Increase Funding</vt:lpstr>
      <vt:lpstr>Accelerating the Path to Burning Plasmas and  Fusion Energy Development</vt:lpstr>
      <vt:lpstr>Accelerating the Path to Burning Plasmas and  Fusion Energy Development</vt:lpstr>
      <vt:lpstr>Accelerating the Path to Burning Plasmas and  Fusion Energy Development</vt:lpstr>
      <vt:lpstr>Accelerating the Path to Burning Plasmas and  Fusion Energy Development</vt:lpstr>
      <vt:lpstr>U.S. Should Fully Participate in ITER as the Most Direct and Fastest Path to a Burning Plasma</vt:lpstr>
      <vt:lpstr>Strategic Plan  Assertions and Principles</vt:lpstr>
      <vt:lpstr>Realization of Attractive DEMO Will Require Closing the Feasibility Gap in Three Areas Required for Fusion Energy*</vt:lpstr>
      <vt:lpstr>Developing Key Elements of a Strategic Plan </vt:lpstr>
      <vt:lpstr>The U.S. Strategic Plan Must Include  a Robust Tokamak Effort </vt:lpstr>
      <vt:lpstr>A Growing Effort in Fusion Materials and Fusion Nuclear Science is Required to Advance Fusion Energy</vt:lpstr>
      <vt:lpstr>Summary</vt:lpstr>
    </vt:vector>
  </TitlesOfParts>
  <Company>General Atomics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Perez</dc:creator>
  <cp:lastModifiedBy>Tony Taylor</cp:lastModifiedBy>
  <cp:revision>5687</cp:revision>
  <cp:lastPrinted>2017-08-28T21:13:28Z</cp:lastPrinted>
  <dcterms:created xsi:type="dcterms:W3CDTF">2010-08-16T23:00:22Z</dcterms:created>
  <dcterms:modified xsi:type="dcterms:W3CDTF">2017-08-29T13:16:50Z</dcterms:modified>
</cp:coreProperties>
</file>