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52"/>
  </p:notesMasterIdLst>
  <p:sldIdLst>
    <p:sldId id="382" r:id="rId2"/>
    <p:sldId id="434" r:id="rId3"/>
    <p:sldId id="453" r:id="rId4"/>
    <p:sldId id="454" r:id="rId5"/>
    <p:sldId id="455" r:id="rId6"/>
    <p:sldId id="466" r:id="rId7"/>
    <p:sldId id="469" r:id="rId8"/>
    <p:sldId id="476" r:id="rId9"/>
    <p:sldId id="479" r:id="rId10"/>
    <p:sldId id="468" r:id="rId11"/>
    <p:sldId id="484" r:id="rId12"/>
    <p:sldId id="485" r:id="rId13"/>
    <p:sldId id="482" r:id="rId14"/>
    <p:sldId id="458" r:id="rId15"/>
    <p:sldId id="463" r:id="rId16"/>
    <p:sldId id="465" r:id="rId17"/>
    <p:sldId id="472" r:id="rId18"/>
    <p:sldId id="474" r:id="rId19"/>
    <p:sldId id="475" r:id="rId20"/>
    <p:sldId id="459" r:id="rId21"/>
    <p:sldId id="460" r:id="rId22"/>
    <p:sldId id="461" r:id="rId23"/>
    <p:sldId id="486" r:id="rId24"/>
    <p:sldId id="487" r:id="rId25"/>
    <p:sldId id="462" r:id="rId26"/>
    <p:sldId id="491" r:id="rId27"/>
    <p:sldId id="436" r:id="rId28"/>
    <p:sldId id="437" r:id="rId29"/>
    <p:sldId id="438" r:id="rId30"/>
    <p:sldId id="439" r:id="rId31"/>
    <p:sldId id="440" r:id="rId32"/>
    <p:sldId id="441" r:id="rId33"/>
    <p:sldId id="442" r:id="rId34"/>
    <p:sldId id="443" r:id="rId35"/>
    <p:sldId id="444" r:id="rId36"/>
    <p:sldId id="445" r:id="rId37"/>
    <p:sldId id="446" r:id="rId38"/>
    <p:sldId id="447" r:id="rId39"/>
    <p:sldId id="448" r:id="rId40"/>
    <p:sldId id="449" r:id="rId41"/>
    <p:sldId id="489" r:id="rId42"/>
    <p:sldId id="490" r:id="rId43"/>
    <p:sldId id="450" r:id="rId44"/>
    <p:sldId id="480" r:id="rId45"/>
    <p:sldId id="467" r:id="rId46"/>
    <p:sldId id="470" r:id="rId47"/>
    <p:sldId id="477" r:id="rId48"/>
    <p:sldId id="478" r:id="rId49"/>
    <p:sldId id="471" r:id="rId50"/>
    <p:sldId id="483" r:id="rId51"/>
  </p:sldIdLst>
  <p:sldSz cx="8686800" cy="6400800"/>
  <p:notesSz cx="6858000" cy="9144000"/>
  <p:defaultTextStyle>
    <a:defPPr>
      <a:defRPr lang="en-US"/>
    </a:defPPr>
    <a:lvl1pPr algn="l" rtl="0" eaLnBrk="0" fontAlgn="base" hangingPunct="0">
      <a:spcBef>
        <a:spcPct val="0"/>
      </a:spcBef>
      <a:spcAft>
        <a:spcPct val="0"/>
      </a:spcAft>
      <a:defRPr sz="1500" b="1" kern="1200">
        <a:solidFill>
          <a:schemeClr val="tx1"/>
        </a:solidFill>
        <a:latin typeface="Helvetica" charset="0"/>
        <a:ea typeface="+mn-ea"/>
        <a:cs typeface="+mn-cs"/>
      </a:defRPr>
    </a:lvl1pPr>
    <a:lvl2pPr marL="430648" algn="l" rtl="0" eaLnBrk="0" fontAlgn="base" hangingPunct="0">
      <a:spcBef>
        <a:spcPct val="0"/>
      </a:spcBef>
      <a:spcAft>
        <a:spcPct val="0"/>
      </a:spcAft>
      <a:defRPr sz="1500" b="1" kern="1200">
        <a:solidFill>
          <a:schemeClr val="tx1"/>
        </a:solidFill>
        <a:latin typeface="Helvetica" charset="0"/>
        <a:ea typeface="+mn-ea"/>
        <a:cs typeface="+mn-cs"/>
      </a:defRPr>
    </a:lvl2pPr>
    <a:lvl3pPr marL="861295" algn="l" rtl="0" eaLnBrk="0" fontAlgn="base" hangingPunct="0">
      <a:spcBef>
        <a:spcPct val="0"/>
      </a:spcBef>
      <a:spcAft>
        <a:spcPct val="0"/>
      </a:spcAft>
      <a:defRPr sz="1500" b="1" kern="1200">
        <a:solidFill>
          <a:schemeClr val="tx1"/>
        </a:solidFill>
        <a:latin typeface="Helvetica" charset="0"/>
        <a:ea typeface="+mn-ea"/>
        <a:cs typeface="+mn-cs"/>
      </a:defRPr>
    </a:lvl3pPr>
    <a:lvl4pPr marL="1291944" algn="l" rtl="0" eaLnBrk="0" fontAlgn="base" hangingPunct="0">
      <a:spcBef>
        <a:spcPct val="0"/>
      </a:spcBef>
      <a:spcAft>
        <a:spcPct val="0"/>
      </a:spcAft>
      <a:defRPr sz="1500" b="1" kern="1200">
        <a:solidFill>
          <a:schemeClr val="tx1"/>
        </a:solidFill>
        <a:latin typeface="Helvetica" charset="0"/>
        <a:ea typeface="+mn-ea"/>
        <a:cs typeface="+mn-cs"/>
      </a:defRPr>
    </a:lvl4pPr>
    <a:lvl5pPr marL="1722586" algn="l" rtl="0" eaLnBrk="0" fontAlgn="base" hangingPunct="0">
      <a:spcBef>
        <a:spcPct val="0"/>
      </a:spcBef>
      <a:spcAft>
        <a:spcPct val="0"/>
      </a:spcAft>
      <a:defRPr sz="1500" b="1" kern="1200">
        <a:solidFill>
          <a:schemeClr val="tx1"/>
        </a:solidFill>
        <a:latin typeface="Helvetica" charset="0"/>
        <a:ea typeface="+mn-ea"/>
        <a:cs typeface="+mn-cs"/>
      </a:defRPr>
    </a:lvl5pPr>
    <a:lvl6pPr marL="2153240" algn="l" defTabSz="861295" rtl="0" eaLnBrk="1" latinLnBrk="0" hangingPunct="1">
      <a:defRPr sz="1500" b="1" kern="1200">
        <a:solidFill>
          <a:schemeClr val="tx1"/>
        </a:solidFill>
        <a:latin typeface="Helvetica" charset="0"/>
        <a:ea typeface="+mn-ea"/>
        <a:cs typeface="+mn-cs"/>
      </a:defRPr>
    </a:lvl6pPr>
    <a:lvl7pPr marL="2583889" algn="l" defTabSz="861295" rtl="0" eaLnBrk="1" latinLnBrk="0" hangingPunct="1">
      <a:defRPr sz="1500" b="1" kern="1200">
        <a:solidFill>
          <a:schemeClr val="tx1"/>
        </a:solidFill>
        <a:latin typeface="Helvetica" charset="0"/>
        <a:ea typeface="+mn-ea"/>
        <a:cs typeface="+mn-cs"/>
      </a:defRPr>
    </a:lvl7pPr>
    <a:lvl8pPr marL="3014537" algn="l" defTabSz="861295" rtl="0" eaLnBrk="1" latinLnBrk="0" hangingPunct="1">
      <a:defRPr sz="1500" b="1" kern="1200">
        <a:solidFill>
          <a:schemeClr val="tx1"/>
        </a:solidFill>
        <a:latin typeface="Helvetica" charset="0"/>
        <a:ea typeface="+mn-ea"/>
        <a:cs typeface="+mn-cs"/>
      </a:defRPr>
    </a:lvl8pPr>
    <a:lvl9pPr marL="3445184" algn="l" defTabSz="861295" rtl="0" eaLnBrk="1" latinLnBrk="0" hangingPunct="1">
      <a:defRPr sz="1500" b="1" kern="1200">
        <a:solidFill>
          <a:schemeClr val="tx1"/>
        </a:solidFill>
        <a:latin typeface="Helvetica" charset="0"/>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273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FF0000"/>
    <a:srgbClr val="810979"/>
    <a:srgbClr val="920D89"/>
    <a:srgbClr val="333399"/>
    <a:srgbClr val="FFFF66"/>
    <a:srgbClr val="FFFF99"/>
    <a:srgbClr val="BFD0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7" autoAdjust="0"/>
    <p:restoredTop sz="91963" autoAdjust="0"/>
  </p:normalViewPr>
  <p:slideViewPr>
    <p:cSldViewPr snapToGrid="0">
      <p:cViewPr>
        <p:scale>
          <a:sx n="70" d="100"/>
          <a:sy n="70" d="100"/>
        </p:scale>
        <p:origin x="702" y="120"/>
      </p:cViewPr>
      <p:guideLst>
        <p:guide orient="horz" pos="2016"/>
        <p:guide pos="2736"/>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8709"/>
    </p:cViewPr>
  </p:sorterViewPr>
  <p:notesViewPr>
    <p:cSldViewPr snapToGrid="0">
      <p:cViewPr>
        <p:scale>
          <a:sx n="75" d="100"/>
          <a:sy n="75" d="100"/>
        </p:scale>
        <p:origin x="-124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2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irose\Documents\151010\151012_ICFRM17\447_Invited\151006_Dose_Dependenc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7"/>
          <c:order val="0"/>
          <c:tx>
            <c:strRef>
              <c:f>[1]Sheet1!$F$2</c:f>
              <c:strCache>
                <c:ptCount val="1"/>
                <c:pt idx="0">
                  <c:v>Unirr.</c:v>
                </c:pt>
              </c:strCache>
            </c:strRef>
          </c:tx>
          <c:spPr>
            <a:ln w="31750">
              <a:solidFill>
                <a:schemeClr val="tx1">
                  <a:shade val="95000"/>
                  <a:satMod val="105000"/>
                </a:schemeClr>
              </a:solidFill>
            </a:ln>
          </c:spPr>
          <c:marker>
            <c:spPr>
              <a:noFill/>
              <a:ln>
                <a:noFill/>
              </a:ln>
            </c:spPr>
          </c:marker>
          <c:xVal>
            <c:numRef>
              <c:f>[1]Sheet1!$E$3:$E$30</c:f>
              <c:numCache>
                <c:formatCode>General</c:formatCode>
                <c:ptCount val="28"/>
                <c:pt idx="0">
                  <c:v>20</c:v>
                </c:pt>
                <c:pt idx="1">
                  <c:v>50</c:v>
                </c:pt>
                <c:pt idx="2">
                  <c:v>75</c:v>
                </c:pt>
                <c:pt idx="3">
                  <c:v>100</c:v>
                </c:pt>
                <c:pt idx="4">
                  <c:v>125</c:v>
                </c:pt>
                <c:pt idx="5">
                  <c:v>150</c:v>
                </c:pt>
                <c:pt idx="6">
                  <c:v>175</c:v>
                </c:pt>
                <c:pt idx="7">
                  <c:v>200</c:v>
                </c:pt>
                <c:pt idx="8">
                  <c:v>225</c:v>
                </c:pt>
                <c:pt idx="9">
                  <c:v>250</c:v>
                </c:pt>
                <c:pt idx="10">
                  <c:v>275</c:v>
                </c:pt>
                <c:pt idx="11">
                  <c:v>300</c:v>
                </c:pt>
                <c:pt idx="12">
                  <c:v>325</c:v>
                </c:pt>
                <c:pt idx="13">
                  <c:v>350</c:v>
                </c:pt>
                <c:pt idx="14">
                  <c:v>375</c:v>
                </c:pt>
                <c:pt idx="15">
                  <c:v>400</c:v>
                </c:pt>
                <c:pt idx="16">
                  <c:v>425</c:v>
                </c:pt>
                <c:pt idx="17">
                  <c:v>450</c:v>
                </c:pt>
                <c:pt idx="18">
                  <c:v>475</c:v>
                </c:pt>
                <c:pt idx="19">
                  <c:v>500</c:v>
                </c:pt>
                <c:pt idx="20">
                  <c:v>525</c:v>
                </c:pt>
                <c:pt idx="21">
                  <c:v>550</c:v>
                </c:pt>
                <c:pt idx="22">
                  <c:v>575</c:v>
                </c:pt>
                <c:pt idx="23">
                  <c:v>600</c:v>
                </c:pt>
                <c:pt idx="24">
                  <c:v>625</c:v>
                </c:pt>
                <c:pt idx="25">
                  <c:v>650</c:v>
                </c:pt>
                <c:pt idx="26">
                  <c:v>675</c:v>
                </c:pt>
                <c:pt idx="27">
                  <c:v>700</c:v>
                </c:pt>
              </c:numCache>
            </c:numRef>
          </c:xVal>
          <c:yVal>
            <c:numRef>
              <c:f>[1]Sheet1!$F$3:$F$30</c:f>
              <c:numCache>
                <c:formatCode>0</c:formatCode>
                <c:ptCount val="28"/>
                <c:pt idx="0">
                  <c:v>667.59673599999996</c:v>
                </c:pt>
                <c:pt idx="1">
                  <c:v>658.85500000000002</c:v>
                </c:pt>
                <c:pt idx="2">
                  <c:v>651.79515624999999</c:v>
                </c:pt>
                <c:pt idx="3">
                  <c:v>644.83999999999992</c:v>
                </c:pt>
                <c:pt idx="4">
                  <c:v>637.89203124999995</c:v>
                </c:pt>
                <c:pt idx="5">
                  <c:v>630.84999999999991</c:v>
                </c:pt>
                <c:pt idx="6">
                  <c:v>623.60890625000002</c:v>
                </c:pt>
                <c:pt idx="7">
                  <c:v>616.05999999999995</c:v>
                </c:pt>
                <c:pt idx="8">
                  <c:v>608.09078124999996</c:v>
                </c:pt>
                <c:pt idx="9">
                  <c:v>599.58499999999992</c:v>
                </c:pt>
                <c:pt idx="10">
                  <c:v>590.42265624999993</c:v>
                </c:pt>
                <c:pt idx="11">
                  <c:v>580.48</c:v>
                </c:pt>
                <c:pt idx="12">
                  <c:v>569.62953125000001</c:v>
                </c:pt>
                <c:pt idx="13">
                  <c:v>557.74</c:v>
                </c:pt>
                <c:pt idx="14">
                  <c:v>544.6764062499999</c:v>
                </c:pt>
                <c:pt idx="15">
                  <c:v>530.29999999999995</c:v>
                </c:pt>
                <c:pt idx="16">
                  <c:v>514.46828125000002</c:v>
                </c:pt>
                <c:pt idx="17">
                  <c:v>497.03499999999997</c:v>
                </c:pt>
                <c:pt idx="18">
                  <c:v>477.85015624999994</c:v>
                </c:pt>
                <c:pt idx="19">
                  <c:v>456.76</c:v>
                </c:pt>
                <c:pt idx="20">
                  <c:v>433.60703124999998</c:v>
                </c:pt>
                <c:pt idx="21">
                  <c:v>408.22999999999996</c:v>
                </c:pt>
                <c:pt idx="22">
                  <c:v>380.46390624999998</c:v>
                </c:pt>
                <c:pt idx="23">
                  <c:v>350.14</c:v>
                </c:pt>
                <c:pt idx="24">
                  <c:v>317.08578124999997</c:v>
                </c:pt>
                <c:pt idx="25">
                  <c:v>281.125</c:v>
                </c:pt>
                <c:pt idx="26">
                  <c:v>242.0776562499999</c:v>
                </c:pt>
                <c:pt idx="27">
                  <c:v>199.75999999999993</c:v>
                </c:pt>
              </c:numCache>
            </c:numRef>
          </c:yVal>
          <c:smooth val="0"/>
          <c:extLst>
            <c:ext xmlns:c16="http://schemas.microsoft.com/office/drawing/2014/chart" uri="{C3380CC4-5D6E-409C-BE32-E72D297353CC}">
              <c16:uniqueId val="{00000000-F5B0-444F-8234-A49126C73AB1}"/>
            </c:ext>
          </c:extLst>
        </c:ser>
        <c:ser>
          <c:idx val="2"/>
          <c:order val="1"/>
          <c:tx>
            <c:strRef>
              <c:f>'Delta (Temp)'!$A$87</c:f>
              <c:strCache>
                <c:ptCount val="1"/>
                <c:pt idx="0">
                  <c:v>IEA_HFIR</c:v>
                </c:pt>
              </c:strCache>
            </c:strRef>
          </c:tx>
          <c:spPr>
            <a:ln w="28575">
              <a:noFill/>
            </a:ln>
          </c:spPr>
          <c:marker>
            <c:symbol val="diamond"/>
            <c:size val="12"/>
            <c:spPr>
              <a:solidFill>
                <a:srgbClr val="0070C0"/>
              </a:solidFill>
              <a:ln>
                <a:solidFill>
                  <a:schemeClr val="bg1"/>
                </a:solidFill>
              </a:ln>
            </c:spPr>
          </c:marker>
          <c:xVal>
            <c:numRef>
              <c:f>'Delta (Temp)'!$E$38:$E$49</c:f>
              <c:numCache>
                <c:formatCode>General</c:formatCode>
                <c:ptCount val="3"/>
                <c:pt idx="0">
                  <c:v>300</c:v>
                </c:pt>
                <c:pt idx="1">
                  <c:v>400</c:v>
                </c:pt>
                <c:pt idx="2">
                  <c:v>500</c:v>
                </c:pt>
              </c:numCache>
            </c:numRef>
          </c:xVal>
          <c:yVal>
            <c:numRef>
              <c:f>'Delta (Temp)'!$J$38:$J$49</c:f>
              <c:numCache>
                <c:formatCode>0.0_ </c:formatCode>
                <c:ptCount val="3"/>
                <c:pt idx="0">
                  <c:v>964.4777195318477</c:v>
                </c:pt>
                <c:pt idx="1">
                  <c:v>714.97281309348</c:v>
                </c:pt>
                <c:pt idx="2">
                  <c:v>510.43349260842353</c:v>
                </c:pt>
              </c:numCache>
            </c:numRef>
          </c:yVal>
          <c:smooth val="0"/>
          <c:extLst>
            <c:ext xmlns:c16="http://schemas.microsoft.com/office/drawing/2014/chart" uri="{C3380CC4-5D6E-409C-BE32-E72D297353CC}">
              <c16:uniqueId val="{00000001-F5B0-444F-8234-A49126C73AB1}"/>
            </c:ext>
          </c:extLst>
        </c:ser>
        <c:ser>
          <c:idx val="3"/>
          <c:order val="2"/>
          <c:tx>
            <c:strRef>
              <c:f>'Delta (Temp)'!$A$89</c:f>
              <c:strCache>
                <c:ptCount val="1"/>
                <c:pt idx="0">
                  <c:v>mod3_HFIR</c:v>
                </c:pt>
              </c:strCache>
            </c:strRef>
          </c:tx>
          <c:spPr>
            <a:ln w="28575">
              <a:noFill/>
            </a:ln>
          </c:spPr>
          <c:marker>
            <c:symbol val="triangle"/>
            <c:size val="12"/>
            <c:spPr>
              <a:solidFill>
                <a:srgbClr val="00B050"/>
              </a:solidFill>
              <a:ln>
                <a:solidFill>
                  <a:schemeClr val="bg1"/>
                </a:solidFill>
              </a:ln>
            </c:spPr>
          </c:marker>
          <c:xVal>
            <c:numRef>
              <c:f>'Delta (Temp)'!$E$66:$E$73</c:f>
              <c:numCache>
                <c:formatCode>General</c:formatCode>
                <c:ptCount val="4"/>
                <c:pt idx="0">
                  <c:v>300</c:v>
                </c:pt>
                <c:pt idx="1">
                  <c:v>400</c:v>
                </c:pt>
                <c:pt idx="2">
                  <c:v>500</c:v>
                </c:pt>
                <c:pt idx="3">
                  <c:v>300</c:v>
                </c:pt>
              </c:numCache>
            </c:numRef>
          </c:xVal>
          <c:yVal>
            <c:numRef>
              <c:f>'Delta (Temp)'!$J$66:$J$73</c:f>
              <c:numCache>
                <c:formatCode>0.0_ </c:formatCode>
                <c:ptCount val="4"/>
                <c:pt idx="0">
                  <c:v>973.1</c:v>
                </c:pt>
                <c:pt idx="1">
                  <c:v>791.28089304938567</c:v>
                </c:pt>
                <c:pt idx="2">
                  <c:v>473.45278083493542</c:v>
                </c:pt>
                <c:pt idx="3">
                  <c:v>891.60372468932906</c:v>
                </c:pt>
              </c:numCache>
            </c:numRef>
          </c:yVal>
          <c:smooth val="0"/>
          <c:extLst>
            <c:ext xmlns:c16="http://schemas.microsoft.com/office/drawing/2014/chart" uri="{C3380CC4-5D6E-409C-BE32-E72D297353CC}">
              <c16:uniqueId val="{00000002-F5B0-444F-8234-A49126C73AB1}"/>
            </c:ext>
          </c:extLst>
        </c:ser>
        <c:ser>
          <c:idx val="0"/>
          <c:order val="3"/>
          <c:tx>
            <c:strRef>
              <c:f>'Delta (Temp)'!$A$90</c:f>
              <c:strCache>
                <c:ptCount val="1"/>
                <c:pt idx="0">
                  <c:v>Ni58_HFIR</c:v>
                </c:pt>
              </c:strCache>
            </c:strRef>
          </c:tx>
          <c:spPr>
            <a:ln w="28575">
              <a:noFill/>
            </a:ln>
          </c:spPr>
          <c:marker>
            <c:symbol val="square"/>
            <c:size val="7"/>
            <c:spPr>
              <a:solidFill>
                <a:srgbClr val="FF0000"/>
              </a:solidFill>
              <a:ln>
                <a:solidFill>
                  <a:schemeClr val="accent2"/>
                </a:solidFill>
              </a:ln>
            </c:spPr>
          </c:marker>
          <c:xVal>
            <c:numRef>
              <c:f>'Delta (Temp)'!$E$74:$E$78</c:f>
              <c:numCache>
                <c:formatCode>General</c:formatCode>
                <c:ptCount val="3"/>
                <c:pt idx="0">
                  <c:v>300</c:v>
                </c:pt>
                <c:pt idx="1">
                  <c:v>400</c:v>
                </c:pt>
                <c:pt idx="2">
                  <c:v>500</c:v>
                </c:pt>
              </c:numCache>
            </c:numRef>
          </c:xVal>
          <c:yVal>
            <c:numRef>
              <c:f>'Delta (Temp)'!$J$74:$J$78</c:f>
              <c:numCache>
                <c:formatCode>0.0_ </c:formatCode>
                <c:ptCount val="3"/>
                <c:pt idx="0">
                  <c:v>1023.5813371839482</c:v>
                </c:pt>
                <c:pt idx="1">
                  <c:v>659.33369795533895</c:v>
                </c:pt>
                <c:pt idx="2">
                  <c:v>471.38656820506463</c:v>
                </c:pt>
              </c:numCache>
            </c:numRef>
          </c:yVal>
          <c:smooth val="0"/>
          <c:extLst>
            <c:ext xmlns:c16="http://schemas.microsoft.com/office/drawing/2014/chart" uri="{C3380CC4-5D6E-409C-BE32-E72D297353CC}">
              <c16:uniqueId val="{00000003-F5B0-444F-8234-A49126C73AB1}"/>
            </c:ext>
          </c:extLst>
        </c:ser>
        <c:ser>
          <c:idx val="1"/>
          <c:order val="4"/>
          <c:tx>
            <c:strRef>
              <c:f>'Delta (Temp)'!$A$91</c:f>
              <c:strCache>
                <c:ptCount val="1"/>
                <c:pt idx="0">
                  <c:v>Ni60_HFIR</c:v>
                </c:pt>
              </c:strCache>
            </c:strRef>
          </c:tx>
          <c:spPr>
            <a:ln w="28575">
              <a:noFill/>
            </a:ln>
          </c:spPr>
          <c:marker>
            <c:spPr>
              <a:noFill/>
              <a:ln>
                <a:solidFill>
                  <a:schemeClr val="accent2"/>
                </a:solidFill>
              </a:ln>
            </c:spPr>
          </c:marker>
          <c:xVal>
            <c:numRef>
              <c:f>'Delta (Temp)'!$E$79:$E$84</c:f>
              <c:numCache>
                <c:formatCode>General</c:formatCode>
                <c:ptCount val="3"/>
                <c:pt idx="0">
                  <c:v>300</c:v>
                </c:pt>
                <c:pt idx="1">
                  <c:v>400</c:v>
                </c:pt>
                <c:pt idx="2">
                  <c:v>500</c:v>
                </c:pt>
              </c:numCache>
            </c:numRef>
          </c:xVal>
          <c:yVal>
            <c:numRef>
              <c:f>'Delta (Temp)'!$J$79:$J$84</c:f>
              <c:numCache>
                <c:formatCode>0.0_ </c:formatCode>
                <c:ptCount val="3"/>
                <c:pt idx="0">
                  <c:v>836.58350116447355</c:v>
                </c:pt>
                <c:pt idx="1">
                  <c:v>598.06438294195266</c:v>
                </c:pt>
                <c:pt idx="2">
                  <c:v>417.2599330727499</c:v>
                </c:pt>
              </c:numCache>
            </c:numRef>
          </c:yVal>
          <c:smooth val="0"/>
          <c:extLst>
            <c:ext xmlns:c16="http://schemas.microsoft.com/office/drawing/2014/chart" uri="{C3380CC4-5D6E-409C-BE32-E72D297353CC}">
              <c16:uniqueId val="{00000004-F5B0-444F-8234-A49126C73AB1}"/>
            </c:ext>
          </c:extLst>
        </c:ser>
        <c:ser>
          <c:idx val="5"/>
          <c:order val="5"/>
          <c:tx>
            <c:strRef>
              <c:f>'Delta (Temp)'!$A$86</c:f>
              <c:strCache>
                <c:ptCount val="1"/>
                <c:pt idx="0">
                  <c:v>Original_HFIR</c:v>
                </c:pt>
              </c:strCache>
            </c:strRef>
          </c:tx>
          <c:spPr>
            <a:ln w="28575">
              <a:noFill/>
            </a:ln>
          </c:spPr>
          <c:marker>
            <c:symbol val="diamond"/>
            <c:size val="10"/>
            <c:spPr>
              <a:noFill/>
              <a:ln>
                <a:solidFill>
                  <a:srgbClr val="0070C0"/>
                </a:solidFill>
              </a:ln>
            </c:spPr>
          </c:marker>
          <c:xVal>
            <c:numRef>
              <c:f>'Delta (Temp)'!$E$19:$E$37</c:f>
            </c:numRef>
          </c:xVal>
          <c:yVal>
            <c:numRef>
              <c:f>'Delta (Temp)'!$J$19:$J$37</c:f>
            </c:numRef>
          </c:yVal>
          <c:smooth val="0"/>
          <c:extLst>
            <c:ext xmlns:c16="http://schemas.microsoft.com/office/drawing/2014/chart" uri="{C3380CC4-5D6E-409C-BE32-E72D297353CC}">
              <c16:uniqueId val="{00000005-F5B0-444F-8234-A49126C73AB1}"/>
            </c:ext>
          </c:extLst>
        </c:ser>
        <c:ser>
          <c:idx val="6"/>
          <c:order val="6"/>
          <c:tx>
            <c:strRef>
              <c:f>'Delta (Temp)'!$A$85</c:f>
              <c:strCache>
                <c:ptCount val="1"/>
                <c:pt idx="0">
                  <c:v>Original_FFTF</c:v>
                </c:pt>
              </c:strCache>
            </c:strRef>
          </c:tx>
          <c:spPr>
            <a:ln w="28575">
              <a:noFill/>
            </a:ln>
          </c:spPr>
          <c:marker>
            <c:symbol val="star"/>
            <c:size val="7"/>
            <c:spPr>
              <a:ln>
                <a:solidFill>
                  <a:schemeClr val="tx1"/>
                </a:solidFill>
              </a:ln>
            </c:spPr>
          </c:marker>
          <c:xVal>
            <c:numRef>
              <c:f>'Delta (Temp)'!$H$9:$H$18</c:f>
            </c:numRef>
          </c:xVal>
          <c:yVal>
            <c:numRef>
              <c:f>'Delta (Temp)'!$J$9:$J$18</c:f>
            </c:numRef>
          </c:yVal>
          <c:smooth val="0"/>
          <c:extLst>
            <c:ext xmlns:c16="http://schemas.microsoft.com/office/drawing/2014/chart" uri="{C3380CC4-5D6E-409C-BE32-E72D297353CC}">
              <c16:uniqueId val="{00000006-F5B0-444F-8234-A49126C73AB1}"/>
            </c:ext>
          </c:extLst>
        </c:ser>
        <c:ser>
          <c:idx val="4"/>
          <c:order val="7"/>
          <c:tx>
            <c:strRef>
              <c:f>'Delta (Temp)'!$A$88</c:f>
              <c:strCache>
                <c:ptCount val="1"/>
                <c:pt idx="0">
                  <c:v>Original_JMTR</c:v>
                </c:pt>
              </c:strCache>
            </c:strRef>
          </c:tx>
          <c:spPr>
            <a:ln w="28575">
              <a:noFill/>
            </a:ln>
          </c:spPr>
          <c:marker>
            <c:symbol val="x"/>
            <c:size val="7"/>
            <c:spPr>
              <a:ln>
                <a:solidFill>
                  <a:schemeClr val="tx1"/>
                </a:solidFill>
              </a:ln>
            </c:spPr>
          </c:marker>
          <c:xVal>
            <c:numRef>
              <c:f>'Delta (Temp)'!$E$50:$E$65</c:f>
            </c:numRef>
          </c:xVal>
          <c:yVal>
            <c:numRef>
              <c:f>'Delta (Temp)'!$J$50:$J$65</c:f>
            </c:numRef>
          </c:yVal>
          <c:smooth val="0"/>
          <c:extLst>
            <c:ext xmlns:c16="http://schemas.microsoft.com/office/drawing/2014/chart" uri="{C3380CC4-5D6E-409C-BE32-E72D297353CC}">
              <c16:uniqueId val="{00000007-F5B0-444F-8234-A49126C73AB1}"/>
            </c:ext>
          </c:extLst>
        </c:ser>
        <c:dLbls>
          <c:showLegendKey val="0"/>
          <c:showVal val="0"/>
          <c:showCatName val="0"/>
          <c:showSerName val="0"/>
          <c:showPercent val="0"/>
          <c:showBubbleSize val="0"/>
        </c:dLbls>
        <c:axId val="122026624"/>
        <c:axId val="123348096"/>
      </c:scatterChart>
      <c:valAx>
        <c:axId val="122026624"/>
        <c:scaling>
          <c:orientation val="minMax"/>
          <c:max val="600"/>
          <c:min val="200"/>
        </c:scaling>
        <c:delete val="0"/>
        <c:axPos val="b"/>
        <c:majorGridlines/>
        <c:title>
          <c:tx>
            <c:rich>
              <a:bodyPr/>
              <a:lstStyle/>
              <a:p>
                <a:pPr>
                  <a:defRPr lang="ja-JP"/>
                </a:pPr>
                <a:r>
                  <a:rPr lang="en-US" dirty="0"/>
                  <a:t>Temperature (</a:t>
                </a:r>
                <a:r>
                  <a:rPr lang="en-US" baseline="30000" dirty="0" err="1"/>
                  <a:t>o</a:t>
                </a:r>
                <a:r>
                  <a:rPr lang="en-US" dirty="0" err="1"/>
                  <a:t>C</a:t>
                </a:r>
                <a:r>
                  <a:rPr lang="en-US" dirty="0"/>
                  <a:t>)</a:t>
                </a:r>
                <a:endParaRPr lang="ja-JP" dirty="0"/>
              </a:p>
            </c:rich>
          </c:tx>
          <c:overlay val="0"/>
        </c:title>
        <c:numFmt formatCode="General" sourceLinked="0"/>
        <c:majorTickMark val="out"/>
        <c:minorTickMark val="none"/>
        <c:tickLblPos val="low"/>
        <c:txPr>
          <a:bodyPr rot="0" vert="horz"/>
          <a:lstStyle/>
          <a:p>
            <a:pPr>
              <a:defRPr lang="ja-JP"/>
            </a:pPr>
            <a:endParaRPr lang="en-US"/>
          </a:p>
        </c:txPr>
        <c:crossAx val="123348096"/>
        <c:crosses val="autoZero"/>
        <c:crossBetween val="midCat"/>
      </c:valAx>
      <c:valAx>
        <c:axId val="123348096"/>
        <c:scaling>
          <c:orientation val="minMax"/>
          <c:max val="1200"/>
          <c:min val="0"/>
        </c:scaling>
        <c:delete val="0"/>
        <c:axPos val="l"/>
        <c:majorGridlines/>
        <c:title>
          <c:tx>
            <c:rich>
              <a:bodyPr rot="-5400000" vert="horz"/>
              <a:lstStyle/>
              <a:p>
                <a:pPr>
                  <a:defRPr lang="ja-JP"/>
                </a:pPr>
                <a:r>
                  <a:rPr lang="en-US"/>
                  <a:t>Ultimate tensile strength (MPa)</a:t>
                </a:r>
                <a:endParaRPr lang="ja-JP"/>
              </a:p>
            </c:rich>
          </c:tx>
          <c:overlay val="0"/>
        </c:title>
        <c:numFmt formatCode="General" sourceLinked="0"/>
        <c:majorTickMark val="out"/>
        <c:minorTickMark val="none"/>
        <c:tickLblPos val="low"/>
        <c:txPr>
          <a:bodyPr/>
          <a:lstStyle/>
          <a:p>
            <a:pPr>
              <a:defRPr lang="ja-JP"/>
            </a:pPr>
            <a:endParaRPr lang="en-US"/>
          </a:p>
        </c:txPr>
        <c:crossAx val="122026624"/>
        <c:crosses val="autoZero"/>
        <c:crossBetween val="midCat"/>
      </c:valAx>
      <c:spPr>
        <a:noFill/>
      </c:spPr>
    </c:plotArea>
    <c:legend>
      <c:legendPos val="b"/>
      <c:layout>
        <c:manualLayout>
          <c:xMode val="edge"/>
          <c:yMode val="edge"/>
          <c:x val="0.20045662100456621"/>
          <c:y val="0.54697214692156015"/>
          <c:w val="0.62922430555555553"/>
          <c:h val="0.17470476190476192"/>
        </c:manualLayout>
      </c:layout>
      <c:overlay val="1"/>
      <c:spPr>
        <a:solidFill>
          <a:schemeClr val="bg1"/>
        </a:solidFill>
        <a:ln>
          <a:solidFill>
            <a:schemeClr val="tx1">
              <a:shade val="95000"/>
              <a:satMod val="105000"/>
            </a:schemeClr>
          </a:solidFill>
        </a:ln>
      </c:spPr>
      <c:txPr>
        <a:bodyPr/>
        <a:lstStyle/>
        <a:p>
          <a:pPr>
            <a:defRPr lang="ja-JP" sz="1000"/>
          </a:pPr>
          <a:endParaRPr lang="en-US"/>
        </a:p>
      </c:txPr>
    </c:legend>
    <c:plotVisOnly val="1"/>
    <c:dispBlanksAs val="gap"/>
    <c:showDLblsOverMax val="0"/>
  </c:chart>
  <c:spPr>
    <a:noFill/>
  </c:spPr>
  <c:txPr>
    <a:bodyPr/>
    <a:lstStyle/>
    <a:p>
      <a:pPr>
        <a:defRPr sz="1100" b="0">
          <a:latin typeface="+mn-lt"/>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smtClean="0">
                <a:latin typeface="Times" charset="0"/>
              </a:defRPr>
            </a:lvl1pPr>
          </a:lstStyle>
          <a:p>
            <a:pPr>
              <a:defRPr/>
            </a:pPr>
            <a:endParaRPr lang="en-US" altLang="en-US"/>
          </a:p>
        </p:txBody>
      </p:sp>
      <p:sp>
        <p:nvSpPr>
          <p:cNvPr id="5222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smtClean="0">
                <a:latin typeface="Times" charset="0"/>
              </a:defRPr>
            </a:lvl1pPr>
          </a:lstStyle>
          <a:p>
            <a:pPr>
              <a:defRPr/>
            </a:pPr>
            <a:endParaRPr lang="en-US" altLang="en-US"/>
          </a:p>
        </p:txBody>
      </p:sp>
      <p:sp>
        <p:nvSpPr>
          <p:cNvPr id="3076" name="Rectangle 4"/>
          <p:cNvSpPr>
            <a:spLocks noGrp="1" noRot="1" noChangeAspect="1" noChangeArrowheads="1" noTextEdit="1"/>
          </p:cNvSpPr>
          <p:nvPr>
            <p:ph type="sldImg" idx="2"/>
          </p:nvPr>
        </p:nvSpPr>
        <p:spPr bwMode="auto">
          <a:xfrm>
            <a:off x="1103313" y="685800"/>
            <a:ext cx="4651375"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
        <p:nvSpPr>
          <p:cNvPr id="5222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223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smtClean="0">
                <a:latin typeface="Times" charset="0"/>
              </a:defRPr>
            </a:lvl1pPr>
          </a:lstStyle>
          <a:p>
            <a:pPr>
              <a:defRPr/>
            </a:pPr>
            <a:endParaRPr lang="en-US" altLang="en-US"/>
          </a:p>
        </p:txBody>
      </p:sp>
      <p:sp>
        <p:nvSpPr>
          <p:cNvPr id="5223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atin typeface="Times" charset="0"/>
              </a:defRPr>
            </a:lvl1pPr>
          </a:lstStyle>
          <a:p>
            <a:fld id="{B92E31D1-1A70-BE47-BD27-6A82BEB9749E}" type="slidenum">
              <a:rPr lang="en-US" altLang="en-US"/>
              <a:pPr/>
              <a:t>‹#›</a:t>
            </a:fld>
            <a:endParaRPr lang="en-US" altLang="en-US"/>
          </a:p>
        </p:txBody>
      </p:sp>
    </p:spTree>
    <p:extLst>
      <p:ext uri="{BB962C8B-B14F-4D97-AF65-F5344CB8AC3E}">
        <p14:creationId xmlns:p14="http://schemas.microsoft.com/office/powerpoint/2010/main" val="7611533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imes" charset="0"/>
        <a:ea typeface="+mn-ea"/>
        <a:cs typeface="+mn-cs"/>
      </a:defRPr>
    </a:lvl1pPr>
    <a:lvl2pPr marL="430648" algn="l" rtl="0" eaLnBrk="0" fontAlgn="base" hangingPunct="0">
      <a:spcBef>
        <a:spcPct val="30000"/>
      </a:spcBef>
      <a:spcAft>
        <a:spcPct val="0"/>
      </a:spcAft>
      <a:defRPr sz="1100" kern="1200">
        <a:solidFill>
          <a:schemeClr val="tx1"/>
        </a:solidFill>
        <a:latin typeface="Times" charset="0"/>
        <a:ea typeface="+mn-ea"/>
        <a:cs typeface="+mn-cs"/>
      </a:defRPr>
    </a:lvl2pPr>
    <a:lvl3pPr marL="861295" algn="l" rtl="0" eaLnBrk="0" fontAlgn="base" hangingPunct="0">
      <a:spcBef>
        <a:spcPct val="30000"/>
      </a:spcBef>
      <a:spcAft>
        <a:spcPct val="0"/>
      </a:spcAft>
      <a:defRPr sz="1100" kern="1200">
        <a:solidFill>
          <a:schemeClr val="tx1"/>
        </a:solidFill>
        <a:latin typeface="Times" charset="0"/>
        <a:ea typeface="+mn-ea"/>
        <a:cs typeface="+mn-cs"/>
      </a:defRPr>
    </a:lvl3pPr>
    <a:lvl4pPr marL="1291944" algn="l" rtl="0" eaLnBrk="0" fontAlgn="base" hangingPunct="0">
      <a:spcBef>
        <a:spcPct val="30000"/>
      </a:spcBef>
      <a:spcAft>
        <a:spcPct val="0"/>
      </a:spcAft>
      <a:defRPr sz="1100" kern="1200">
        <a:solidFill>
          <a:schemeClr val="tx1"/>
        </a:solidFill>
        <a:latin typeface="Times" charset="0"/>
        <a:ea typeface="+mn-ea"/>
        <a:cs typeface="+mn-cs"/>
      </a:defRPr>
    </a:lvl4pPr>
    <a:lvl5pPr marL="1722586" algn="l" rtl="0" eaLnBrk="0" fontAlgn="base" hangingPunct="0">
      <a:spcBef>
        <a:spcPct val="30000"/>
      </a:spcBef>
      <a:spcAft>
        <a:spcPct val="0"/>
      </a:spcAft>
      <a:defRPr sz="1100" kern="1200">
        <a:solidFill>
          <a:schemeClr val="tx1"/>
        </a:solidFill>
        <a:latin typeface="Times" charset="0"/>
        <a:ea typeface="+mn-ea"/>
        <a:cs typeface="+mn-cs"/>
      </a:defRPr>
    </a:lvl5pPr>
    <a:lvl6pPr marL="2153240" algn="l" defTabSz="861295" rtl="0" eaLnBrk="1" latinLnBrk="0" hangingPunct="1">
      <a:defRPr sz="1100" kern="1200">
        <a:solidFill>
          <a:schemeClr val="tx1"/>
        </a:solidFill>
        <a:latin typeface="+mn-lt"/>
        <a:ea typeface="+mn-ea"/>
        <a:cs typeface="+mn-cs"/>
      </a:defRPr>
    </a:lvl6pPr>
    <a:lvl7pPr marL="2583889" algn="l" defTabSz="861295" rtl="0" eaLnBrk="1" latinLnBrk="0" hangingPunct="1">
      <a:defRPr sz="1100" kern="1200">
        <a:solidFill>
          <a:schemeClr val="tx1"/>
        </a:solidFill>
        <a:latin typeface="+mn-lt"/>
        <a:ea typeface="+mn-ea"/>
        <a:cs typeface="+mn-cs"/>
      </a:defRPr>
    </a:lvl7pPr>
    <a:lvl8pPr marL="3014537" algn="l" defTabSz="861295" rtl="0" eaLnBrk="1" latinLnBrk="0" hangingPunct="1">
      <a:defRPr sz="1100" kern="1200">
        <a:solidFill>
          <a:schemeClr val="tx1"/>
        </a:solidFill>
        <a:latin typeface="+mn-lt"/>
        <a:ea typeface="+mn-ea"/>
        <a:cs typeface="+mn-cs"/>
      </a:defRPr>
    </a:lvl8pPr>
    <a:lvl9pPr marL="3445184" algn="l" defTabSz="861295"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3313" y="685800"/>
            <a:ext cx="4651375" cy="3429000"/>
          </a:xfrm>
        </p:spPr>
      </p:sp>
      <p:sp>
        <p:nvSpPr>
          <p:cNvPr id="3" name="Notes Placeholder 2"/>
          <p:cNvSpPr>
            <a:spLocks noGrp="1"/>
          </p:cNvSpPr>
          <p:nvPr>
            <p:ph type="body" idx="1"/>
          </p:nvPr>
        </p:nvSpPr>
        <p:spPr/>
        <p:txBody>
          <a:bodyPr/>
          <a:lstStyle/>
          <a:p>
            <a:r>
              <a:rPr lang="en-US" dirty="0"/>
              <a:t>Need UCSB</a:t>
            </a:r>
          </a:p>
        </p:txBody>
      </p:sp>
      <p:sp>
        <p:nvSpPr>
          <p:cNvPr id="4" name="Slide Number Placeholder 3"/>
          <p:cNvSpPr>
            <a:spLocks noGrp="1"/>
          </p:cNvSpPr>
          <p:nvPr>
            <p:ph type="sldNum" sz="quarter" idx="10"/>
          </p:nvPr>
        </p:nvSpPr>
        <p:spPr/>
        <p:txBody>
          <a:bodyPr/>
          <a:lstStyle/>
          <a:p>
            <a:fld id="{B92E31D1-1A70-BE47-BD27-6A82BEB9749E}" type="slidenum">
              <a:rPr lang="en-US" altLang="en-US" smtClean="0"/>
              <a:pPr/>
              <a:t>1</a:t>
            </a:fld>
            <a:endParaRPr lang="en-US" altLang="en-US"/>
          </a:p>
        </p:txBody>
      </p:sp>
    </p:spTree>
    <p:extLst>
      <p:ext uri="{BB962C8B-B14F-4D97-AF65-F5344CB8AC3E}">
        <p14:creationId xmlns:p14="http://schemas.microsoft.com/office/powerpoint/2010/main" val="1889949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2071139-66A3-46A2-8B47-2AB8605799A7}" type="slidenum">
              <a:rPr lang="ko-KR" altLang="en-US" smtClean="0"/>
              <a:pPr>
                <a:defRPr/>
              </a:pPr>
              <a:t>11</a:t>
            </a:fld>
            <a:endParaRPr lang="en-US" altLang="ko-KR"/>
          </a:p>
        </p:txBody>
      </p:sp>
    </p:spTree>
    <p:extLst>
      <p:ext uri="{BB962C8B-B14F-4D97-AF65-F5344CB8AC3E}">
        <p14:creationId xmlns:p14="http://schemas.microsoft.com/office/powerpoint/2010/main" val="906251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6838" y="1160463"/>
            <a:ext cx="4251325" cy="31337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2071139-66A3-46A2-8B47-2AB8605799A7}" type="slidenum">
              <a:rPr lang="ko-KR" altLang="en-US" smtClean="0">
                <a:solidFill>
                  <a:srgbClr val="000000"/>
                </a:solidFill>
              </a:rPr>
              <a:pPr>
                <a:defRPr/>
              </a:pPr>
              <a:t>12</a:t>
            </a:fld>
            <a:endParaRPr lang="en-US" altLang="ko-KR" dirty="0">
              <a:solidFill>
                <a:srgbClr val="000000"/>
              </a:solidFill>
            </a:endParaRPr>
          </a:p>
        </p:txBody>
      </p:sp>
    </p:spTree>
    <p:extLst>
      <p:ext uri="{BB962C8B-B14F-4D97-AF65-F5344CB8AC3E}">
        <p14:creationId xmlns:p14="http://schemas.microsoft.com/office/powerpoint/2010/main" val="1807353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64931" eaLnBrk="0" fontAlgn="base" hangingPunct="0">
              <a:spcBef>
                <a:spcPct val="30000"/>
              </a:spcBef>
              <a:spcAft>
                <a:spcPct val="0"/>
              </a:spcAft>
              <a:defRPr/>
            </a:pPr>
            <a:r>
              <a:rPr lang="en-US" dirty="0"/>
              <a:t>Needs further confirmation;</a:t>
            </a:r>
            <a:r>
              <a:rPr lang="en-US" baseline="0" dirty="0"/>
              <a:t> generally would not be expected to be valid for FCC or high Z BCC metals due to in-cascade formation of large sessile defect clusters</a:t>
            </a:r>
          </a:p>
          <a:p>
            <a:pPr defTabSz="864931" eaLnBrk="0" fontAlgn="base" hangingPunct="0">
              <a:spcBef>
                <a:spcPct val="30000"/>
              </a:spcBef>
              <a:spcAft>
                <a:spcPct val="0"/>
              </a:spcAft>
              <a:defRPr/>
            </a:pPr>
            <a:r>
              <a:rPr lang="en-US" baseline="0" dirty="0"/>
              <a:t>Note: SiC vacancy effective sink strength is &gt;1e17/m2</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9D4EDED3-0094-4B4E-A3D5-E763DF3A7B3C}" type="slidenum">
              <a:rPr lang="en-US" smtClean="0"/>
              <a:pPr>
                <a:defRPr/>
              </a:pPr>
              <a:t>23</a:t>
            </a:fld>
            <a:endParaRPr lang="en-US"/>
          </a:p>
        </p:txBody>
      </p:sp>
    </p:spTree>
    <p:extLst>
      <p:ext uri="{BB962C8B-B14F-4D97-AF65-F5344CB8AC3E}">
        <p14:creationId xmlns:p14="http://schemas.microsoft.com/office/powerpoint/2010/main" val="3160747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B6625-2A72-3045-88C1-6C489A139B56}" type="slidenum">
              <a:rPr lang="en-US" smtClean="0"/>
              <a:t>24</a:t>
            </a:fld>
            <a:endParaRPr lang="en-US"/>
          </a:p>
        </p:txBody>
      </p:sp>
    </p:spTree>
    <p:extLst>
      <p:ext uri="{BB962C8B-B14F-4D97-AF65-F5344CB8AC3E}">
        <p14:creationId xmlns:p14="http://schemas.microsoft.com/office/powerpoint/2010/main" val="3369950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27</a:t>
            </a:fld>
            <a:endParaRPr lang="en-US"/>
          </a:p>
        </p:txBody>
      </p:sp>
    </p:spTree>
    <p:extLst>
      <p:ext uri="{BB962C8B-B14F-4D97-AF65-F5344CB8AC3E}">
        <p14:creationId xmlns:p14="http://schemas.microsoft.com/office/powerpoint/2010/main" val="4055821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0AD889-3348-4680-A947-91863EA2D3B5}"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391112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1510" y="1988411"/>
            <a:ext cx="7383780" cy="1372023"/>
          </a:xfrm>
        </p:spPr>
        <p:txBody>
          <a:bodyPr/>
          <a:lstStyle/>
          <a:p>
            <a:r>
              <a:rPr lang="en-US"/>
              <a:t>Click to edit Master title style</a:t>
            </a:r>
          </a:p>
        </p:txBody>
      </p:sp>
      <p:sp>
        <p:nvSpPr>
          <p:cNvPr id="3" name="Subtitle 2"/>
          <p:cNvSpPr>
            <a:spLocks noGrp="1"/>
          </p:cNvSpPr>
          <p:nvPr>
            <p:ph type="subTitle" idx="1"/>
          </p:nvPr>
        </p:nvSpPr>
        <p:spPr>
          <a:xfrm>
            <a:off x="1303020" y="3627120"/>
            <a:ext cx="6080760" cy="1635760"/>
          </a:xfrm>
        </p:spPr>
        <p:txBody>
          <a:bodyPr/>
          <a:lstStyle>
            <a:lvl1pPr marL="0" indent="0" algn="ctr">
              <a:buNone/>
              <a:defRPr/>
            </a:lvl1pPr>
            <a:lvl2pPr marL="426309" indent="0" algn="ctr">
              <a:buNone/>
              <a:defRPr/>
            </a:lvl2pPr>
            <a:lvl3pPr marL="852617" indent="0" algn="ctr">
              <a:buNone/>
              <a:defRPr/>
            </a:lvl3pPr>
            <a:lvl4pPr marL="1278925" indent="0" algn="ctr">
              <a:buNone/>
              <a:defRPr/>
            </a:lvl4pPr>
            <a:lvl5pPr marL="1705234" indent="0" algn="ctr">
              <a:buNone/>
              <a:defRPr/>
            </a:lvl5pPr>
            <a:lvl6pPr marL="2131544" indent="0" algn="ctr">
              <a:buNone/>
              <a:defRPr/>
            </a:lvl6pPr>
            <a:lvl7pPr marL="2557853" indent="0" algn="ctr">
              <a:buNone/>
              <a:defRPr/>
            </a:lvl7pPr>
            <a:lvl8pPr marL="2984161" indent="0" algn="ctr">
              <a:buNone/>
              <a:defRPr/>
            </a:lvl8pPr>
            <a:lvl9pPr marL="341047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TOFE2016-VLT</a:t>
            </a:r>
          </a:p>
        </p:txBody>
      </p:sp>
      <p:sp>
        <p:nvSpPr>
          <p:cNvPr id="6" name="Rectangle 6"/>
          <p:cNvSpPr>
            <a:spLocks noGrp="1" noChangeArrowheads="1"/>
          </p:cNvSpPr>
          <p:nvPr>
            <p:ph type="sldNum" sz="quarter" idx="12"/>
          </p:nvPr>
        </p:nvSpPr>
        <p:spPr>
          <a:xfrm>
            <a:off x="6675706" y="5824807"/>
            <a:ext cx="1809750" cy="426720"/>
          </a:xfrm>
          <a:ln/>
        </p:spPr>
        <p:txBody>
          <a:bodyPr/>
          <a:lstStyle>
            <a:lvl1pPr>
              <a:defRPr/>
            </a:lvl1pPr>
          </a:lstStyle>
          <a:p>
            <a:fld id="{CB0D7D14-2A2E-4243-A4D0-FAB21EDBC737}" type="slidenum">
              <a:rPr lang="en-US" altLang="en-US"/>
              <a:pPr/>
              <a:t>‹#›</a:t>
            </a:fld>
            <a:endParaRPr lang="en-US" altLang="en-US"/>
          </a:p>
        </p:txBody>
      </p:sp>
    </p:spTree>
    <p:extLst>
      <p:ext uri="{BB962C8B-B14F-4D97-AF65-F5344CB8AC3E}">
        <p14:creationId xmlns:p14="http://schemas.microsoft.com/office/powerpoint/2010/main" val="144806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TOFE2016-VLT</a:t>
            </a:r>
          </a:p>
        </p:txBody>
      </p:sp>
      <p:sp>
        <p:nvSpPr>
          <p:cNvPr id="6" name="Rectangle 6"/>
          <p:cNvSpPr>
            <a:spLocks noGrp="1" noChangeArrowheads="1"/>
          </p:cNvSpPr>
          <p:nvPr>
            <p:ph type="sldNum" sz="quarter" idx="12"/>
          </p:nvPr>
        </p:nvSpPr>
        <p:spPr>
          <a:ln/>
        </p:spPr>
        <p:txBody>
          <a:bodyPr/>
          <a:lstStyle>
            <a:lvl1pPr>
              <a:defRPr/>
            </a:lvl1pPr>
          </a:lstStyle>
          <a:p>
            <a:fld id="{53623CEB-9294-CE40-9100-16D394D42337}" type="slidenum">
              <a:rPr lang="en-US" altLang="en-US"/>
              <a:pPr/>
              <a:t>‹#›</a:t>
            </a:fld>
            <a:endParaRPr lang="en-US" altLang="en-US"/>
          </a:p>
        </p:txBody>
      </p:sp>
    </p:spTree>
    <p:extLst>
      <p:ext uri="{BB962C8B-B14F-4D97-AF65-F5344CB8AC3E}">
        <p14:creationId xmlns:p14="http://schemas.microsoft.com/office/powerpoint/2010/main" val="1882774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89355" y="343752"/>
            <a:ext cx="1845945" cy="534585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1520" y="343752"/>
            <a:ext cx="5393055" cy="534585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TOFE2016-VLT</a:t>
            </a:r>
          </a:p>
        </p:txBody>
      </p:sp>
      <p:sp>
        <p:nvSpPr>
          <p:cNvPr id="6" name="Rectangle 6"/>
          <p:cNvSpPr>
            <a:spLocks noGrp="1" noChangeArrowheads="1"/>
          </p:cNvSpPr>
          <p:nvPr>
            <p:ph type="sldNum" sz="quarter" idx="12"/>
          </p:nvPr>
        </p:nvSpPr>
        <p:spPr>
          <a:ln/>
        </p:spPr>
        <p:txBody>
          <a:bodyPr/>
          <a:lstStyle>
            <a:lvl1pPr>
              <a:defRPr/>
            </a:lvl1pPr>
          </a:lstStyle>
          <a:p>
            <a:fld id="{46DA83DD-D60D-D340-AB3E-A6CECA2D56C6}" type="slidenum">
              <a:rPr lang="en-US" altLang="en-US"/>
              <a:pPr/>
              <a:t>‹#›</a:t>
            </a:fld>
            <a:endParaRPr lang="en-US" altLang="en-US"/>
          </a:p>
        </p:txBody>
      </p:sp>
    </p:spTree>
    <p:extLst>
      <p:ext uri="{BB962C8B-B14F-4D97-AF65-F5344CB8AC3E}">
        <p14:creationId xmlns:p14="http://schemas.microsoft.com/office/powerpoint/2010/main" val="612961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51510" y="343747"/>
            <a:ext cx="7383780" cy="1066800"/>
          </a:xfrm>
          <a:noFill/>
        </p:spPr>
        <p:txBody>
          <a:bodyPr/>
          <a:lstStyle>
            <a:lvl1pPr>
              <a:defRPr/>
            </a:lvl1pPr>
          </a:lstStyle>
          <a:p>
            <a:endParaRPr lang="en-US" dirty="0"/>
          </a:p>
        </p:txBody>
      </p:sp>
      <p:sp>
        <p:nvSpPr>
          <p:cNvPr id="3" name="Table Placeholder 2"/>
          <p:cNvSpPr>
            <a:spLocks noGrp="1"/>
          </p:cNvSpPr>
          <p:nvPr>
            <p:ph type="tbl" idx="1"/>
          </p:nvPr>
        </p:nvSpPr>
        <p:spPr>
          <a:xfrm>
            <a:off x="651510" y="1849120"/>
            <a:ext cx="7383780" cy="384048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TOFE2016-VLT</a:t>
            </a:r>
          </a:p>
        </p:txBody>
      </p:sp>
      <p:sp>
        <p:nvSpPr>
          <p:cNvPr id="6" name="Rectangle 6"/>
          <p:cNvSpPr>
            <a:spLocks noGrp="1" noChangeArrowheads="1"/>
          </p:cNvSpPr>
          <p:nvPr>
            <p:ph type="sldNum" sz="quarter" idx="12"/>
          </p:nvPr>
        </p:nvSpPr>
        <p:spPr>
          <a:ln/>
        </p:spPr>
        <p:txBody>
          <a:bodyPr/>
          <a:lstStyle>
            <a:lvl1pPr>
              <a:defRPr/>
            </a:lvl1pPr>
          </a:lstStyle>
          <a:p>
            <a:fld id="{3B8719F4-F0C4-7C46-8F5F-7DDB0840AC1A}" type="slidenum">
              <a:rPr lang="en-US" altLang="en-US"/>
              <a:pPr/>
              <a:t>‹#›</a:t>
            </a:fld>
            <a:endParaRPr lang="en-US" altLang="en-US"/>
          </a:p>
        </p:txBody>
      </p:sp>
    </p:spTree>
    <p:extLst>
      <p:ext uri="{BB962C8B-B14F-4D97-AF65-F5344CB8AC3E}">
        <p14:creationId xmlns:p14="http://schemas.microsoft.com/office/powerpoint/2010/main" val="570573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51510" y="426720"/>
            <a:ext cx="7383780" cy="782320"/>
          </a:xfrm>
        </p:spPr>
        <p:txBody>
          <a:bodyPr/>
          <a:lstStyle/>
          <a:p>
            <a:r>
              <a:rPr lang="en-US"/>
              <a:t>Click to edit Master title style</a:t>
            </a:r>
          </a:p>
        </p:txBody>
      </p:sp>
      <p:sp>
        <p:nvSpPr>
          <p:cNvPr id="3" name="Content Placeholder 2"/>
          <p:cNvSpPr>
            <a:spLocks noGrp="1"/>
          </p:cNvSpPr>
          <p:nvPr>
            <p:ph sz="half" idx="1"/>
          </p:nvPr>
        </p:nvSpPr>
        <p:spPr>
          <a:xfrm>
            <a:off x="651510" y="1422400"/>
            <a:ext cx="7383780" cy="1991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1510" y="3556000"/>
            <a:ext cx="7383780" cy="1991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E2516D6-D50E-4807-88D2-861EA62F6C91}" type="slidenum">
              <a:rPr lang="en-US"/>
              <a:pPr>
                <a:defRPr/>
              </a:pPr>
              <a:t>‹#›</a:t>
            </a:fld>
            <a:endParaRPr lang="en-US"/>
          </a:p>
        </p:txBody>
      </p:sp>
    </p:spTree>
    <p:extLst>
      <p:ext uri="{BB962C8B-B14F-4D97-AF65-F5344CB8AC3E}">
        <p14:creationId xmlns:p14="http://schemas.microsoft.com/office/powerpoint/2010/main" val="3071640050"/>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686800" cy="448945"/>
          </a:xfrm>
        </p:spPr>
        <p:txBody>
          <a:bodyPr/>
          <a:lstStyle/>
          <a:p>
            <a:r>
              <a:rPr lang="en-US"/>
              <a:t>Click to edit Master title style</a:t>
            </a:r>
          </a:p>
        </p:txBody>
      </p:sp>
      <p:sp>
        <p:nvSpPr>
          <p:cNvPr id="3" name="Text Placeholder 2"/>
          <p:cNvSpPr>
            <a:spLocks noGrp="1"/>
          </p:cNvSpPr>
          <p:nvPr>
            <p:ph type="body" sz="half" idx="1"/>
          </p:nvPr>
        </p:nvSpPr>
        <p:spPr>
          <a:xfrm>
            <a:off x="105569" y="1254972"/>
            <a:ext cx="4218226" cy="1825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8575" y="1254972"/>
            <a:ext cx="4218225" cy="1825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9459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1510" y="355600"/>
            <a:ext cx="7383780" cy="1066800"/>
          </a:xfrm>
          <a:effectLst/>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TOFE2016-VLT</a:t>
            </a:r>
          </a:p>
        </p:txBody>
      </p:sp>
      <p:sp>
        <p:nvSpPr>
          <p:cNvPr id="6" name="Rectangle 6"/>
          <p:cNvSpPr>
            <a:spLocks noGrp="1" noChangeArrowheads="1"/>
          </p:cNvSpPr>
          <p:nvPr>
            <p:ph type="sldNum" sz="quarter" idx="12"/>
          </p:nvPr>
        </p:nvSpPr>
        <p:spPr>
          <a:xfrm>
            <a:off x="6563165" y="5817772"/>
            <a:ext cx="1809750" cy="426720"/>
          </a:xfrm>
          <a:ln/>
        </p:spPr>
        <p:txBody>
          <a:bodyPr/>
          <a:lstStyle>
            <a:lvl1pPr>
              <a:defRPr/>
            </a:lvl1pPr>
          </a:lstStyle>
          <a:p>
            <a:fld id="{03623053-C0E8-2840-ACD7-C1AF22681DAD}" type="slidenum">
              <a:rPr lang="en-US" altLang="en-US"/>
              <a:pPr/>
              <a:t>‹#›</a:t>
            </a:fld>
            <a:endParaRPr lang="en-US" altLang="en-US"/>
          </a:p>
        </p:txBody>
      </p:sp>
    </p:spTree>
    <p:extLst>
      <p:ext uri="{BB962C8B-B14F-4D97-AF65-F5344CB8AC3E}">
        <p14:creationId xmlns:p14="http://schemas.microsoft.com/office/powerpoint/2010/main" val="657066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197" y="4113107"/>
            <a:ext cx="7383780" cy="1271270"/>
          </a:xfrm>
        </p:spPr>
        <p:txBody>
          <a:bodyPr anchor="t"/>
          <a:lstStyle>
            <a:lvl1pPr algn="l">
              <a:defRPr sz="3800" b="1" cap="all"/>
            </a:lvl1pPr>
          </a:lstStyle>
          <a:p>
            <a:r>
              <a:rPr lang="en-US"/>
              <a:t>Click to edit Master title style</a:t>
            </a:r>
          </a:p>
        </p:txBody>
      </p:sp>
      <p:sp>
        <p:nvSpPr>
          <p:cNvPr id="3" name="Text Placeholder 2"/>
          <p:cNvSpPr>
            <a:spLocks noGrp="1"/>
          </p:cNvSpPr>
          <p:nvPr>
            <p:ph type="body" idx="1"/>
          </p:nvPr>
        </p:nvSpPr>
        <p:spPr>
          <a:xfrm>
            <a:off x="686197" y="2712932"/>
            <a:ext cx="7383780" cy="1400175"/>
          </a:xfrm>
        </p:spPr>
        <p:txBody>
          <a:bodyPr anchor="b"/>
          <a:lstStyle>
            <a:lvl1pPr marL="0" indent="0">
              <a:buNone/>
              <a:defRPr sz="1900"/>
            </a:lvl1pPr>
            <a:lvl2pPr marL="426309" indent="0">
              <a:buNone/>
              <a:defRPr sz="1700"/>
            </a:lvl2pPr>
            <a:lvl3pPr marL="852617" indent="0">
              <a:buNone/>
              <a:defRPr sz="1500"/>
            </a:lvl3pPr>
            <a:lvl4pPr marL="1278925" indent="0">
              <a:buNone/>
              <a:defRPr sz="1300"/>
            </a:lvl4pPr>
            <a:lvl5pPr marL="1705234" indent="0">
              <a:buNone/>
              <a:defRPr sz="1300"/>
            </a:lvl5pPr>
            <a:lvl6pPr marL="2131544" indent="0">
              <a:buNone/>
              <a:defRPr sz="1300"/>
            </a:lvl6pPr>
            <a:lvl7pPr marL="2557853" indent="0">
              <a:buNone/>
              <a:defRPr sz="1300"/>
            </a:lvl7pPr>
            <a:lvl8pPr marL="2984161" indent="0">
              <a:buNone/>
              <a:defRPr sz="1300"/>
            </a:lvl8pPr>
            <a:lvl9pPr marL="3410470" indent="0">
              <a:buNone/>
              <a:defRPr sz="13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TOFE2016-VLT</a:t>
            </a:r>
          </a:p>
        </p:txBody>
      </p:sp>
      <p:sp>
        <p:nvSpPr>
          <p:cNvPr id="6" name="Rectangle 6"/>
          <p:cNvSpPr>
            <a:spLocks noGrp="1" noChangeArrowheads="1"/>
          </p:cNvSpPr>
          <p:nvPr>
            <p:ph type="sldNum" sz="quarter" idx="12"/>
          </p:nvPr>
        </p:nvSpPr>
        <p:spPr>
          <a:ln/>
        </p:spPr>
        <p:txBody>
          <a:bodyPr/>
          <a:lstStyle>
            <a:lvl1pPr>
              <a:defRPr/>
            </a:lvl1pPr>
          </a:lstStyle>
          <a:p>
            <a:fld id="{C1F01FA4-AA47-2E4E-BA78-AE992E10FDFA}" type="slidenum">
              <a:rPr lang="en-US" altLang="en-US"/>
              <a:pPr/>
              <a:t>‹#›</a:t>
            </a:fld>
            <a:endParaRPr lang="en-US" altLang="en-US"/>
          </a:p>
        </p:txBody>
      </p:sp>
    </p:spTree>
    <p:extLst>
      <p:ext uri="{BB962C8B-B14F-4D97-AF65-F5344CB8AC3E}">
        <p14:creationId xmlns:p14="http://schemas.microsoft.com/office/powerpoint/2010/main" val="957668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1510" y="1849120"/>
            <a:ext cx="3619500" cy="3840480"/>
          </a:xfrm>
        </p:spPr>
        <p:txBody>
          <a:bodyPr/>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5790" y="1849120"/>
            <a:ext cx="3619500" cy="3840480"/>
          </a:xfrm>
        </p:spPr>
        <p:txBody>
          <a:bodyPr/>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TOFE2016-VLT</a:t>
            </a:r>
          </a:p>
        </p:txBody>
      </p:sp>
      <p:sp>
        <p:nvSpPr>
          <p:cNvPr id="7" name="Rectangle 6"/>
          <p:cNvSpPr>
            <a:spLocks noGrp="1" noChangeArrowheads="1"/>
          </p:cNvSpPr>
          <p:nvPr>
            <p:ph type="sldNum" sz="quarter" idx="12"/>
          </p:nvPr>
        </p:nvSpPr>
        <p:spPr>
          <a:ln/>
        </p:spPr>
        <p:txBody>
          <a:bodyPr/>
          <a:lstStyle>
            <a:lvl1pPr>
              <a:defRPr/>
            </a:lvl1pPr>
          </a:lstStyle>
          <a:p>
            <a:fld id="{5B650E48-590F-7848-BE39-75AA8D4C4C6D}" type="slidenum">
              <a:rPr lang="en-US" altLang="en-US"/>
              <a:pPr/>
              <a:t>‹#›</a:t>
            </a:fld>
            <a:endParaRPr lang="en-US" altLang="en-US"/>
          </a:p>
        </p:txBody>
      </p:sp>
    </p:spTree>
    <p:extLst>
      <p:ext uri="{BB962C8B-B14F-4D97-AF65-F5344CB8AC3E}">
        <p14:creationId xmlns:p14="http://schemas.microsoft.com/office/powerpoint/2010/main" val="146629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4340" y="256329"/>
            <a:ext cx="7818120" cy="1066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4346" y="1432772"/>
            <a:ext cx="3838179" cy="597111"/>
          </a:xfrm>
        </p:spPr>
        <p:txBody>
          <a:bodyPr anchor="b"/>
          <a:lstStyle>
            <a:lvl1pPr marL="0" indent="0">
              <a:buNone/>
              <a:defRPr sz="2300" b="1"/>
            </a:lvl1pPr>
            <a:lvl2pPr marL="426309" indent="0">
              <a:buNone/>
              <a:defRPr sz="1900" b="1"/>
            </a:lvl2pPr>
            <a:lvl3pPr marL="852617" indent="0">
              <a:buNone/>
              <a:defRPr sz="1700" b="1"/>
            </a:lvl3pPr>
            <a:lvl4pPr marL="1278925" indent="0">
              <a:buNone/>
              <a:defRPr sz="1500" b="1"/>
            </a:lvl4pPr>
            <a:lvl5pPr marL="1705234" indent="0">
              <a:buNone/>
              <a:defRPr sz="1500" b="1"/>
            </a:lvl5pPr>
            <a:lvl6pPr marL="2131544" indent="0">
              <a:buNone/>
              <a:defRPr sz="1500" b="1"/>
            </a:lvl6pPr>
            <a:lvl7pPr marL="2557853" indent="0">
              <a:buNone/>
              <a:defRPr sz="1500" b="1"/>
            </a:lvl7pPr>
            <a:lvl8pPr marL="2984161" indent="0">
              <a:buNone/>
              <a:defRPr sz="1500" b="1"/>
            </a:lvl8pPr>
            <a:lvl9pPr marL="3410470" indent="0">
              <a:buNone/>
              <a:defRPr sz="1500" b="1"/>
            </a:lvl9pPr>
          </a:lstStyle>
          <a:p>
            <a:pPr lvl="0"/>
            <a:r>
              <a:rPr lang="en-US"/>
              <a:t>Click to edit Master text styles</a:t>
            </a:r>
          </a:p>
        </p:txBody>
      </p:sp>
      <p:sp>
        <p:nvSpPr>
          <p:cNvPr id="4" name="Content Placeholder 3"/>
          <p:cNvSpPr>
            <a:spLocks noGrp="1"/>
          </p:cNvSpPr>
          <p:nvPr>
            <p:ph sz="half" idx="2"/>
          </p:nvPr>
        </p:nvSpPr>
        <p:spPr>
          <a:xfrm>
            <a:off x="434346" y="2029883"/>
            <a:ext cx="3838179" cy="3687869"/>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12774" y="1432772"/>
            <a:ext cx="3839686" cy="597111"/>
          </a:xfrm>
        </p:spPr>
        <p:txBody>
          <a:bodyPr anchor="b"/>
          <a:lstStyle>
            <a:lvl1pPr marL="0" indent="0">
              <a:buNone/>
              <a:defRPr sz="2300" b="1"/>
            </a:lvl1pPr>
            <a:lvl2pPr marL="426309" indent="0">
              <a:buNone/>
              <a:defRPr sz="1900" b="1"/>
            </a:lvl2pPr>
            <a:lvl3pPr marL="852617" indent="0">
              <a:buNone/>
              <a:defRPr sz="1700" b="1"/>
            </a:lvl3pPr>
            <a:lvl4pPr marL="1278925" indent="0">
              <a:buNone/>
              <a:defRPr sz="1500" b="1"/>
            </a:lvl4pPr>
            <a:lvl5pPr marL="1705234" indent="0">
              <a:buNone/>
              <a:defRPr sz="1500" b="1"/>
            </a:lvl5pPr>
            <a:lvl6pPr marL="2131544" indent="0">
              <a:buNone/>
              <a:defRPr sz="1500" b="1"/>
            </a:lvl6pPr>
            <a:lvl7pPr marL="2557853" indent="0">
              <a:buNone/>
              <a:defRPr sz="1500" b="1"/>
            </a:lvl7pPr>
            <a:lvl8pPr marL="2984161" indent="0">
              <a:buNone/>
              <a:defRPr sz="1500" b="1"/>
            </a:lvl8pPr>
            <a:lvl9pPr marL="341047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412774" y="2029883"/>
            <a:ext cx="3839686" cy="3687869"/>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t>TOFE2016-VLT</a:t>
            </a:r>
          </a:p>
        </p:txBody>
      </p:sp>
      <p:sp>
        <p:nvSpPr>
          <p:cNvPr id="9" name="Rectangle 6"/>
          <p:cNvSpPr>
            <a:spLocks noGrp="1" noChangeArrowheads="1"/>
          </p:cNvSpPr>
          <p:nvPr>
            <p:ph type="sldNum" sz="quarter" idx="12"/>
          </p:nvPr>
        </p:nvSpPr>
        <p:spPr>
          <a:ln/>
        </p:spPr>
        <p:txBody>
          <a:bodyPr/>
          <a:lstStyle>
            <a:lvl1pPr>
              <a:defRPr/>
            </a:lvl1pPr>
          </a:lstStyle>
          <a:p>
            <a:fld id="{657F97AB-4F75-4B44-82AB-B9E7D6503AC3}" type="slidenum">
              <a:rPr lang="en-US" altLang="en-US"/>
              <a:pPr/>
              <a:t>‹#›</a:t>
            </a:fld>
            <a:endParaRPr lang="en-US" altLang="en-US"/>
          </a:p>
        </p:txBody>
      </p:sp>
    </p:spTree>
    <p:extLst>
      <p:ext uri="{BB962C8B-B14F-4D97-AF65-F5344CB8AC3E}">
        <p14:creationId xmlns:p14="http://schemas.microsoft.com/office/powerpoint/2010/main" val="1234952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TOFE2016-VLT</a:t>
            </a:r>
          </a:p>
        </p:txBody>
      </p:sp>
      <p:sp>
        <p:nvSpPr>
          <p:cNvPr id="5" name="Rectangle 6"/>
          <p:cNvSpPr>
            <a:spLocks noGrp="1" noChangeArrowheads="1"/>
          </p:cNvSpPr>
          <p:nvPr>
            <p:ph type="sldNum" sz="quarter" idx="12"/>
          </p:nvPr>
        </p:nvSpPr>
        <p:spPr>
          <a:ln/>
        </p:spPr>
        <p:txBody>
          <a:bodyPr/>
          <a:lstStyle>
            <a:lvl1pPr>
              <a:defRPr/>
            </a:lvl1pPr>
          </a:lstStyle>
          <a:p>
            <a:fld id="{78785A42-2E8C-7B44-AFC7-9DC719CD7856}" type="slidenum">
              <a:rPr lang="en-US" altLang="en-US"/>
              <a:pPr/>
              <a:t>‹#›</a:t>
            </a:fld>
            <a:endParaRPr lang="en-US" altLang="en-US"/>
          </a:p>
        </p:txBody>
      </p:sp>
    </p:spTree>
    <p:extLst>
      <p:ext uri="{BB962C8B-B14F-4D97-AF65-F5344CB8AC3E}">
        <p14:creationId xmlns:p14="http://schemas.microsoft.com/office/powerpoint/2010/main" val="415740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t>TOFE2016-VLT</a:t>
            </a:r>
          </a:p>
        </p:txBody>
      </p:sp>
      <p:sp>
        <p:nvSpPr>
          <p:cNvPr id="4" name="Rectangle 6"/>
          <p:cNvSpPr>
            <a:spLocks noGrp="1" noChangeArrowheads="1"/>
          </p:cNvSpPr>
          <p:nvPr>
            <p:ph type="sldNum" sz="quarter" idx="12"/>
          </p:nvPr>
        </p:nvSpPr>
        <p:spPr>
          <a:ln/>
        </p:spPr>
        <p:txBody>
          <a:bodyPr/>
          <a:lstStyle>
            <a:lvl1pPr>
              <a:defRPr/>
            </a:lvl1pPr>
          </a:lstStyle>
          <a:p>
            <a:fld id="{3096BDFF-2A6B-2F44-A332-363B6AAB1915}" type="slidenum">
              <a:rPr lang="en-US" altLang="en-US"/>
              <a:pPr/>
              <a:t>‹#›</a:t>
            </a:fld>
            <a:endParaRPr lang="en-US" altLang="en-US"/>
          </a:p>
        </p:txBody>
      </p:sp>
    </p:spTree>
    <p:extLst>
      <p:ext uri="{BB962C8B-B14F-4D97-AF65-F5344CB8AC3E}">
        <p14:creationId xmlns:p14="http://schemas.microsoft.com/office/powerpoint/2010/main" val="1581725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355" y="254847"/>
            <a:ext cx="2857897" cy="1084580"/>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3396311" y="254861"/>
            <a:ext cx="4856163" cy="5462905"/>
          </a:xfrm>
        </p:spPr>
        <p:txBody>
          <a:bodyPr/>
          <a:lstStyle>
            <a:lvl1pPr>
              <a:defRPr sz="3000"/>
            </a:lvl1pPr>
            <a:lvl2pPr>
              <a:defRPr sz="26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4355" y="1339439"/>
            <a:ext cx="2857897" cy="4378325"/>
          </a:xfrm>
        </p:spPr>
        <p:txBody>
          <a:bodyPr/>
          <a:lstStyle>
            <a:lvl1pPr marL="0" indent="0">
              <a:buNone/>
              <a:defRPr sz="1300"/>
            </a:lvl1pPr>
            <a:lvl2pPr marL="426309" indent="0">
              <a:buNone/>
              <a:defRPr sz="1100"/>
            </a:lvl2pPr>
            <a:lvl3pPr marL="852617" indent="0">
              <a:buNone/>
              <a:defRPr sz="900"/>
            </a:lvl3pPr>
            <a:lvl4pPr marL="1278925" indent="0">
              <a:buNone/>
              <a:defRPr sz="800"/>
            </a:lvl4pPr>
            <a:lvl5pPr marL="1705234" indent="0">
              <a:buNone/>
              <a:defRPr sz="800"/>
            </a:lvl5pPr>
            <a:lvl6pPr marL="2131544" indent="0">
              <a:buNone/>
              <a:defRPr sz="800"/>
            </a:lvl6pPr>
            <a:lvl7pPr marL="2557853" indent="0">
              <a:buNone/>
              <a:defRPr sz="800"/>
            </a:lvl7pPr>
            <a:lvl8pPr marL="2984161" indent="0">
              <a:buNone/>
              <a:defRPr sz="800"/>
            </a:lvl8pPr>
            <a:lvl9pPr marL="3410470"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TOFE2016-VLT</a:t>
            </a:r>
          </a:p>
        </p:txBody>
      </p:sp>
      <p:sp>
        <p:nvSpPr>
          <p:cNvPr id="7" name="Rectangle 6"/>
          <p:cNvSpPr>
            <a:spLocks noGrp="1" noChangeArrowheads="1"/>
          </p:cNvSpPr>
          <p:nvPr>
            <p:ph type="sldNum" sz="quarter" idx="12"/>
          </p:nvPr>
        </p:nvSpPr>
        <p:spPr>
          <a:xfrm>
            <a:off x="6232573" y="5826369"/>
            <a:ext cx="1809750" cy="426720"/>
          </a:xfrm>
          <a:ln/>
        </p:spPr>
        <p:txBody>
          <a:bodyPr/>
          <a:lstStyle>
            <a:lvl1pPr>
              <a:defRPr/>
            </a:lvl1pPr>
          </a:lstStyle>
          <a:p>
            <a:fld id="{D646F401-F1ED-9045-95EC-4A925728751E}" type="slidenum">
              <a:rPr lang="en-US" altLang="en-US"/>
              <a:pPr/>
              <a:t>‹#›</a:t>
            </a:fld>
            <a:endParaRPr lang="en-US" altLang="en-US"/>
          </a:p>
        </p:txBody>
      </p:sp>
    </p:spTree>
    <p:extLst>
      <p:ext uri="{BB962C8B-B14F-4D97-AF65-F5344CB8AC3E}">
        <p14:creationId xmlns:p14="http://schemas.microsoft.com/office/powerpoint/2010/main" val="353891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2674" y="4480560"/>
            <a:ext cx="5212080" cy="528955"/>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1702674" y="571923"/>
            <a:ext cx="5212080" cy="3840480"/>
          </a:xfrm>
        </p:spPr>
        <p:txBody>
          <a:bodyPr/>
          <a:lstStyle>
            <a:lvl1pPr marL="0" indent="0">
              <a:buNone/>
              <a:defRPr sz="3000"/>
            </a:lvl1pPr>
            <a:lvl2pPr marL="426309" indent="0">
              <a:buNone/>
              <a:defRPr sz="2600"/>
            </a:lvl2pPr>
            <a:lvl3pPr marL="852617" indent="0">
              <a:buNone/>
              <a:defRPr sz="2300"/>
            </a:lvl3pPr>
            <a:lvl4pPr marL="1278925" indent="0">
              <a:buNone/>
              <a:defRPr sz="1900"/>
            </a:lvl4pPr>
            <a:lvl5pPr marL="1705234" indent="0">
              <a:buNone/>
              <a:defRPr sz="1900"/>
            </a:lvl5pPr>
            <a:lvl6pPr marL="2131544" indent="0">
              <a:buNone/>
              <a:defRPr sz="1900"/>
            </a:lvl6pPr>
            <a:lvl7pPr marL="2557853" indent="0">
              <a:buNone/>
              <a:defRPr sz="1900"/>
            </a:lvl7pPr>
            <a:lvl8pPr marL="2984161" indent="0">
              <a:buNone/>
              <a:defRPr sz="1900"/>
            </a:lvl8pPr>
            <a:lvl9pPr marL="3410470" indent="0">
              <a:buNone/>
              <a:defRPr sz="1900"/>
            </a:lvl9pPr>
          </a:lstStyle>
          <a:p>
            <a:pPr lvl="0"/>
            <a:endParaRPr lang="en-US" noProof="0"/>
          </a:p>
        </p:txBody>
      </p:sp>
      <p:sp>
        <p:nvSpPr>
          <p:cNvPr id="4" name="Text Placeholder 3"/>
          <p:cNvSpPr>
            <a:spLocks noGrp="1"/>
          </p:cNvSpPr>
          <p:nvPr>
            <p:ph type="body" sz="half" idx="2"/>
          </p:nvPr>
        </p:nvSpPr>
        <p:spPr>
          <a:xfrm>
            <a:off x="1702674" y="5009529"/>
            <a:ext cx="5212080" cy="751205"/>
          </a:xfrm>
        </p:spPr>
        <p:txBody>
          <a:bodyPr/>
          <a:lstStyle>
            <a:lvl1pPr marL="0" indent="0">
              <a:buNone/>
              <a:defRPr sz="1300"/>
            </a:lvl1pPr>
            <a:lvl2pPr marL="426309" indent="0">
              <a:buNone/>
              <a:defRPr sz="1100"/>
            </a:lvl2pPr>
            <a:lvl3pPr marL="852617" indent="0">
              <a:buNone/>
              <a:defRPr sz="900"/>
            </a:lvl3pPr>
            <a:lvl4pPr marL="1278925" indent="0">
              <a:buNone/>
              <a:defRPr sz="800"/>
            </a:lvl4pPr>
            <a:lvl5pPr marL="1705234" indent="0">
              <a:buNone/>
              <a:defRPr sz="800"/>
            </a:lvl5pPr>
            <a:lvl6pPr marL="2131544" indent="0">
              <a:buNone/>
              <a:defRPr sz="800"/>
            </a:lvl6pPr>
            <a:lvl7pPr marL="2557853" indent="0">
              <a:buNone/>
              <a:defRPr sz="800"/>
            </a:lvl7pPr>
            <a:lvl8pPr marL="2984161" indent="0">
              <a:buNone/>
              <a:defRPr sz="800"/>
            </a:lvl8pPr>
            <a:lvl9pPr marL="3410470"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TOFE2016-VLT</a:t>
            </a:r>
          </a:p>
        </p:txBody>
      </p:sp>
      <p:sp>
        <p:nvSpPr>
          <p:cNvPr id="7" name="Rectangle 6"/>
          <p:cNvSpPr>
            <a:spLocks noGrp="1" noChangeArrowheads="1"/>
          </p:cNvSpPr>
          <p:nvPr>
            <p:ph type="sldNum" sz="quarter" idx="12"/>
          </p:nvPr>
        </p:nvSpPr>
        <p:spPr>
          <a:ln/>
        </p:spPr>
        <p:txBody>
          <a:bodyPr/>
          <a:lstStyle>
            <a:lvl1pPr>
              <a:defRPr/>
            </a:lvl1pPr>
          </a:lstStyle>
          <a:p>
            <a:fld id="{0C6E5847-2B79-A341-A1C9-7AB76981395A}" type="slidenum">
              <a:rPr lang="en-US" altLang="en-US"/>
              <a:pPr/>
              <a:t>‹#›</a:t>
            </a:fld>
            <a:endParaRPr lang="en-US" altLang="en-US"/>
          </a:p>
        </p:txBody>
      </p:sp>
    </p:spTree>
    <p:extLst>
      <p:ext uri="{BB962C8B-B14F-4D97-AF65-F5344CB8AC3E}">
        <p14:creationId xmlns:p14="http://schemas.microsoft.com/office/powerpoint/2010/main" val="1466692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51510" y="343747"/>
            <a:ext cx="7383780" cy="1066800"/>
          </a:xfrm>
          <a:prstGeom prst="rect">
            <a:avLst/>
          </a:prstGeom>
          <a:noFill/>
          <a:ln>
            <a:noFill/>
          </a:ln>
          <a:effectLst>
            <a:outerShdw blurRad="63500" dist="107763" dir="189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56" tIns="45678" rIns="91356" bIns="4567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51510" y="1849120"/>
            <a:ext cx="7383780"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56" tIns="45678" rIns="91356" bIns="4567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51510" y="5831840"/>
            <a:ext cx="1809750"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6" tIns="45678" rIns="91356" bIns="45678" numCol="1" anchor="t" anchorCtr="0" compatLnSpc="1">
            <a:prstTxWarp prst="textNoShape">
              <a:avLst/>
            </a:prstTxWarp>
          </a:bodyPr>
          <a:lstStyle>
            <a:lvl1pPr>
              <a:defRPr sz="1300" b="0" smtClean="0">
                <a:latin typeface="Times" charset="0"/>
              </a:defRPr>
            </a:lvl1pPr>
          </a:lstStyle>
          <a:p>
            <a:pPr>
              <a:defRPr/>
            </a:pPr>
            <a:endParaRPr lang="en-US" altLang="en-US"/>
          </a:p>
        </p:txBody>
      </p:sp>
      <p:sp>
        <p:nvSpPr>
          <p:cNvPr id="1029" name="Rectangle 5"/>
          <p:cNvSpPr>
            <a:spLocks noGrp="1" noChangeArrowheads="1"/>
          </p:cNvSpPr>
          <p:nvPr>
            <p:ph type="ftr" sz="quarter" idx="3"/>
          </p:nvPr>
        </p:nvSpPr>
        <p:spPr bwMode="auto">
          <a:xfrm>
            <a:off x="2967990" y="5831840"/>
            <a:ext cx="2750820"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6" tIns="45678" rIns="91356" bIns="45678" numCol="1" anchor="t" anchorCtr="0" compatLnSpc="1">
            <a:prstTxWarp prst="textNoShape">
              <a:avLst/>
            </a:prstTxWarp>
          </a:bodyPr>
          <a:lstStyle>
            <a:lvl1pPr algn="ctr">
              <a:defRPr sz="1300" b="0" smtClean="0">
                <a:latin typeface="Times" charset="0"/>
              </a:defRPr>
            </a:lvl1pPr>
          </a:lstStyle>
          <a:p>
            <a:pPr>
              <a:defRPr/>
            </a:pPr>
            <a:r>
              <a:rPr lang="en-US" altLang="en-US"/>
              <a:t>TOFE2016-VLT</a:t>
            </a:r>
          </a:p>
        </p:txBody>
      </p:sp>
      <p:sp>
        <p:nvSpPr>
          <p:cNvPr id="1030" name="Rectangle 6"/>
          <p:cNvSpPr>
            <a:spLocks noGrp="1" noChangeArrowheads="1"/>
          </p:cNvSpPr>
          <p:nvPr>
            <p:ph type="sldNum" sz="quarter" idx="4"/>
          </p:nvPr>
        </p:nvSpPr>
        <p:spPr bwMode="auto">
          <a:xfrm>
            <a:off x="6225540" y="5831840"/>
            <a:ext cx="1809750"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6" tIns="45678" rIns="91356" bIns="45678" numCol="1" anchor="t" anchorCtr="0" compatLnSpc="1">
            <a:prstTxWarp prst="textNoShape">
              <a:avLst/>
            </a:prstTxWarp>
          </a:bodyPr>
          <a:lstStyle>
            <a:lvl1pPr algn="r">
              <a:defRPr sz="1300" b="0">
                <a:latin typeface="Times" charset="0"/>
              </a:defRPr>
            </a:lvl1pPr>
          </a:lstStyle>
          <a:p>
            <a:fld id="{99CA00F6-F02A-4D40-BD71-B74B9FA32182}" type="slidenum">
              <a:rPr lang="en-US" altLang="en-US"/>
              <a:pPr/>
              <a:t>‹#›</a:t>
            </a:fld>
            <a:endParaRPr lang="en-US" altLang="en-US"/>
          </a:p>
        </p:txBody>
      </p:sp>
      <p:pic>
        <p:nvPicPr>
          <p:cNvPr id="1031"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25999" y="5689600"/>
            <a:ext cx="1658938" cy="47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rtl="0" eaLnBrk="0" fontAlgn="base" hangingPunct="0">
        <a:spcBef>
          <a:spcPct val="0"/>
        </a:spcBef>
        <a:spcAft>
          <a:spcPct val="0"/>
        </a:spcAft>
        <a:defRPr sz="2300">
          <a:solidFill>
            <a:schemeClr val="tx1"/>
          </a:solidFill>
          <a:latin typeface="+mj-lt"/>
          <a:ea typeface="+mj-ea"/>
          <a:cs typeface="+mj-cs"/>
        </a:defRPr>
      </a:lvl1pPr>
      <a:lvl2pPr algn="ctr" rtl="0" eaLnBrk="0" fontAlgn="base" hangingPunct="0">
        <a:spcBef>
          <a:spcPct val="0"/>
        </a:spcBef>
        <a:spcAft>
          <a:spcPct val="0"/>
        </a:spcAft>
        <a:defRPr sz="2300">
          <a:solidFill>
            <a:schemeClr val="tx1"/>
          </a:solidFill>
          <a:latin typeface="Helvetica" pitchFamily="34" charset="0"/>
        </a:defRPr>
      </a:lvl2pPr>
      <a:lvl3pPr algn="ctr" rtl="0" eaLnBrk="0" fontAlgn="base" hangingPunct="0">
        <a:spcBef>
          <a:spcPct val="0"/>
        </a:spcBef>
        <a:spcAft>
          <a:spcPct val="0"/>
        </a:spcAft>
        <a:defRPr sz="2300">
          <a:solidFill>
            <a:schemeClr val="tx1"/>
          </a:solidFill>
          <a:latin typeface="Helvetica" pitchFamily="34" charset="0"/>
        </a:defRPr>
      </a:lvl3pPr>
      <a:lvl4pPr algn="ctr" rtl="0" eaLnBrk="0" fontAlgn="base" hangingPunct="0">
        <a:spcBef>
          <a:spcPct val="0"/>
        </a:spcBef>
        <a:spcAft>
          <a:spcPct val="0"/>
        </a:spcAft>
        <a:defRPr sz="2300">
          <a:solidFill>
            <a:schemeClr val="tx1"/>
          </a:solidFill>
          <a:latin typeface="Helvetica" pitchFamily="34" charset="0"/>
        </a:defRPr>
      </a:lvl4pPr>
      <a:lvl5pPr algn="ctr" rtl="0" eaLnBrk="0" fontAlgn="base" hangingPunct="0">
        <a:spcBef>
          <a:spcPct val="0"/>
        </a:spcBef>
        <a:spcAft>
          <a:spcPct val="0"/>
        </a:spcAft>
        <a:defRPr sz="2300">
          <a:solidFill>
            <a:schemeClr val="tx1"/>
          </a:solidFill>
          <a:latin typeface="Helvetica" pitchFamily="34" charset="0"/>
        </a:defRPr>
      </a:lvl5pPr>
      <a:lvl6pPr marL="426309" algn="ctr" rtl="0" eaLnBrk="0" fontAlgn="base" hangingPunct="0">
        <a:spcBef>
          <a:spcPct val="0"/>
        </a:spcBef>
        <a:spcAft>
          <a:spcPct val="0"/>
        </a:spcAft>
        <a:defRPr sz="2300">
          <a:solidFill>
            <a:srgbClr val="FFFF99"/>
          </a:solidFill>
          <a:latin typeface="Helvetica" pitchFamily="34" charset="0"/>
        </a:defRPr>
      </a:lvl6pPr>
      <a:lvl7pPr marL="852617" algn="ctr" rtl="0" eaLnBrk="0" fontAlgn="base" hangingPunct="0">
        <a:spcBef>
          <a:spcPct val="0"/>
        </a:spcBef>
        <a:spcAft>
          <a:spcPct val="0"/>
        </a:spcAft>
        <a:defRPr sz="2300">
          <a:solidFill>
            <a:srgbClr val="FFFF99"/>
          </a:solidFill>
          <a:latin typeface="Helvetica" pitchFamily="34" charset="0"/>
        </a:defRPr>
      </a:lvl7pPr>
      <a:lvl8pPr marL="1278925" algn="ctr" rtl="0" eaLnBrk="0" fontAlgn="base" hangingPunct="0">
        <a:spcBef>
          <a:spcPct val="0"/>
        </a:spcBef>
        <a:spcAft>
          <a:spcPct val="0"/>
        </a:spcAft>
        <a:defRPr sz="2300">
          <a:solidFill>
            <a:srgbClr val="FFFF99"/>
          </a:solidFill>
          <a:latin typeface="Helvetica" pitchFamily="34" charset="0"/>
        </a:defRPr>
      </a:lvl8pPr>
      <a:lvl9pPr marL="1705234" algn="ctr" rtl="0" eaLnBrk="0" fontAlgn="base" hangingPunct="0">
        <a:spcBef>
          <a:spcPct val="0"/>
        </a:spcBef>
        <a:spcAft>
          <a:spcPct val="0"/>
        </a:spcAft>
        <a:defRPr sz="2300">
          <a:solidFill>
            <a:srgbClr val="FFFF99"/>
          </a:solidFill>
          <a:latin typeface="Helvetica" pitchFamily="34" charset="0"/>
        </a:defRPr>
      </a:lvl9pPr>
    </p:titleStyle>
    <p:bodyStyle>
      <a:lvl1pPr marL="319732" indent="-319732" algn="l" rtl="0" eaLnBrk="0" fontAlgn="base" hangingPunct="0">
        <a:spcBef>
          <a:spcPct val="20000"/>
        </a:spcBef>
        <a:spcAft>
          <a:spcPct val="0"/>
        </a:spcAft>
        <a:buChar char="•"/>
        <a:defRPr>
          <a:solidFill>
            <a:schemeClr val="tx1"/>
          </a:solidFill>
          <a:latin typeface="+mn-lt"/>
          <a:ea typeface="+mn-ea"/>
          <a:cs typeface="+mn-cs"/>
        </a:defRPr>
      </a:lvl1pPr>
      <a:lvl2pPr marL="692751" indent="-266445" algn="l" rtl="0" eaLnBrk="0" fontAlgn="base" hangingPunct="0">
        <a:spcBef>
          <a:spcPct val="20000"/>
        </a:spcBef>
        <a:spcAft>
          <a:spcPct val="0"/>
        </a:spcAft>
        <a:buChar char="–"/>
        <a:defRPr sz="1500">
          <a:solidFill>
            <a:schemeClr val="tx1"/>
          </a:solidFill>
          <a:latin typeface="+mn-lt"/>
        </a:defRPr>
      </a:lvl2pPr>
      <a:lvl3pPr marL="1065771" indent="-213154" algn="l" rtl="0" eaLnBrk="0" fontAlgn="base" hangingPunct="0">
        <a:spcBef>
          <a:spcPct val="20000"/>
        </a:spcBef>
        <a:spcAft>
          <a:spcPct val="0"/>
        </a:spcAft>
        <a:buChar char="•"/>
        <a:defRPr sz="1300">
          <a:solidFill>
            <a:schemeClr val="tx1"/>
          </a:solidFill>
          <a:latin typeface="+mn-lt"/>
        </a:defRPr>
      </a:lvl3pPr>
      <a:lvl4pPr marL="1492081" indent="-213154" algn="l" rtl="0" eaLnBrk="0" fontAlgn="base" hangingPunct="0">
        <a:spcBef>
          <a:spcPct val="20000"/>
        </a:spcBef>
        <a:spcAft>
          <a:spcPct val="0"/>
        </a:spcAft>
        <a:buChar char="–"/>
        <a:defRPr sz="1100">
          <a:solidFill>
            <a:schemeClr val="tx1"/>
          </a:solidFill>
          <a:latin typeface="+mn-lt"/>
        </a:defRPr>
      </a:lvl4pPr>
      <a:lvl5pPr marL="1918388" indent="-213154" algn="l" rtl="0" eaLnBrk="0" fontAlgn="base" hangingPunct="0">
        <a:spcBef>
          <a:spcPct val="20000"/>
        </a:spcBef>
        <a:spcAft>
          <a:spcPct val="0"/>
        </a:spcAft>
        <a:buChar char="»"/>
        <a:defRPr sz="1100">
          <a:solidFill>
            <a:schemeClr val="tx1"/>
          </a:solidFill>
          <a:latin typeface="+mn-lt"/>
        </a:defRPr>
      </a:lvl5pPr>
      <a:lvl6pPr marL="2344698" indent="-213154" algn="l" rtl="0" eaLnBrk="0" fontAlgn="base" hangingPunct="0">
        <a:spcBef>
          <a:spcPct val="20000"/>
        </a:spcBef>
        <a:spcAft>
          <a:spcPct val="0"/>
        </a:spcAft>
        <a:buChar char="»"/>
        <a:defRPr sz="1100">
          <a:solidFill>
            <a:schemeClr val="tx1"/>
          </a:solidFill>
          <a:latin typeface="+mn-lt"/>
        </a:defRPr>
      </a:lvl6pPr>
      <a:lvl7pPr marL="2771007" indent="-213154" algn="l" rtl="0" eaLnBrk="0" fontAlgn="base" hangingPunct="0">
        <a:spcBef>
          <a:spcPct val="20000"/>
        </a:spcBef>
        <a:spcAft>
          <a:spcPct val="0"/>
        </a:spcAft>
        <a:buChar char="»"/>
        <a:defRPr sz="1100">
          <a:solidFill>
            <a:schemeClr val="tx1"/>
          </a:solidFill>
          <a:latin typeface="+mn-lt"/>
        </a:defRPr>
      </a:lvl7pPr>
      <a:lvl8pPr marL="3197315" indent="-213154" algn="l" rtl="0" eaLnBrk="0" fontAlgn="base" hangingPunct="0">
        <a:spcBef>
          <a:spcPct val="20000"/>
        </a:spcBef>
        <a:spcAft>
          <a:spcPct val="0"/>
        </a:spcAft>
        <a:buChar char="»"/>
        <a:defRPr sz="1100">
          <a:solidFill>
            <a:schemeClr val="tx1"/>
          </a:solidFill>
          <a:latin typeface="+mn-lt"/>
        </a:defRPr>
      </a:lvl8pPr>
      <a:lvl9pPr marL="3623624" indent="-213154" algn="l" rtl="0" eaLnBrk="0" fontAlgn="base" hangingPunct="0">
        <a:spcBef>
          <a:spcPct val="20000"/>
        </a:spcBef>
        <a:spcAft>
          <a:spcPct val="0"/>
        </a:spcAft>
        <a:buChar char="»"/>
        <a:defRPr sz="1100">
          <a:solidFill>
            <a:schemeClr val="tx1"/>
          </a:solidFill>
          <a:latin typeface="+mn-lt"/>
        </a:defRPr>
      </a:lvl9pPr>
    </p:bodyStyle>
    <p:otherStyle>
      <a:defPPr>
        <a:defRPr lang="en-US"/>
      </a:defPPr>
      <a:lvl1pPr marL="0" algn="l" defTabSz="852617" rtl="0" eaLnBrk="1" latinLnBrk="0" hangingPunct="1">
        <a:defRPr sz="1700" kern="1200">
          <a:solidFill>
            <a:schemeClr val="tx1"/>
          </a:solidFill>
          <a:latin typeface="+mn-lt"/>
          <a:ea typeface="+mn-ea"/>
          <a:cs typeface="+mn-cs"/>
        </a:defRPr>
      </a:lvl1pPr>
      <a:lvl2pPr marL="426309" algn="l" defTabSz="852617" rtl="0" eaLnBrk="1" latinLnBrk="0" hangingPunct="1">
        <a:defRPr sz="1700" kern="1200">
          <a:solidFill>
            <a:schemeClr val="tx1"/>
          </a:solidFill>
          <a:latin typeface="+mn-lt"/>
          <a:ea typeface="+mn-ea"/>
          <a:cs typeface="+mn-cs"/>
        </a:defRPr>
      </a:lvl2pPr>
      <a:lvl3pPr marL="852617" algn="l" defTabSz="852617" rtl="0" eaLnBrk="1" latinLnBrk="0" hangingPunct="1">
        <a:defRPr sz="1700" kern="1200">
          <a:solidFill>
            <a:schemeClr val="tx1"/>
          </a:solidFill>
          <a:latin typeface="+mn-lt"/>
          <a:ea typeface="+mn-ea"/>
          <a:cs typeface="+mn-cs"/>
        </a:defRPr>
      </a:lvl3pPr>
      <a:lvl4pPr marL="1278925" algn="l" defTabSz="852617" rtl="0" eaLnBrk="1" latinLnBrk="0" hangingPunct="1">
        <a:defRPr sz="1700" kern="1200">
          <a:solidFill>
            <a:schemeClr val="tx1"/>
          </a:solidFill>
          <a:latin typeface="+mn-lt"/>
          <a:ea typeface="+mn-ea"/>
          <a:cs typeface="+mn-cs"/>
        </a:defRPr>
      </a:lvl4pPr>
      <a:lvl5pPr marL="1705234" algn="l" defTabSz="852617" rtl="0" eaLnBrk="1" latinLnBrk="0" hangingPunct="1">
        <a:defRPr sz="1700" kern="1200">
          <a:solidFill>
            <a:schemeClr val="tx1"/>
          </a:solidFill>
          <a:latin typeface="+mn-lt"/>
          <a:ea typeface="+mn-ea"/>
          <a:cs typeface="+mn-cs"/>
        </a:defRPr>
      </a:lvl5pPr>
      <a:lvl6pPr marL="2131544" algn="l" defTabSz="852617" rtl="0" eaLnBrk="1" latinLnBrk="0" hangingPunct="1">
        <a:defRPr sz="1700" kern="1200">
          <a:solidFill>
            <a:schemeClr val="tx1"/>
          </a:solidFill>
          <a:latin typeface="+mn-lt"/>
          <a:ea typeface="+mn-ea"/>
          <a:cs typeface="+mn-cs"/>
        </a:defRPr>
      </a:lvl6pPr>
      <a:lvl7pPr marL="2557853" algn="l" defTabSz="852617" rtl="0" eaLnBrk="1" latinLnBrk="0" hangingPunct="1">
        <a:defRPr sz="1700" kern="1200">
          <a:solidFill>
            <a:schemeClr val="tx1"/>
          </a:solidFill>
          <a:latin typeface="+mn-lt"/>
          <a:ea typeface="+mn-ea"/>
          <a:cs typeface="+mn-cs"/>
        </a:defRPr>
      </a:lvl7pPr>
      <a:lvl8pPr marL="2984161" algn="l" defTabSz="852617" rtl="0" eaLnBrk="1" latinLnBrk="0" hangingPunct="1">
        <a:defRPr sz="1700" kern="1200">
          <a:solidFill>
            <a:schemeClr val="tx1"/>
          </a:solidFill>
          <a:latin typeface="+mn-lt"/>
          <a:ea typeface="+mn-ea"/>
          <a:cs typeface="+mn-cs"/>
        </a:defRPr>
      </a:lvl8pPr>
      <a:lvl9pPr marL="3410470" algn="l" defTabSz="852617"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tiff"/><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tiff"/><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tiff"/><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gif"/><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8.wmf"/><Relationship Id="rId5" Type="http://schemas.openxmlformats.org/officeDocument/2006/relationships/oleObject" Target="../embeddings/oleObject1.bin"/><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slideLayout" Target="../slideLayouts/slideLayout13.xml"/><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wmf"/><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p:cNvSpPr>
            <a:spLocks noGrp="1"/>
          </p:cNvSpPr>
          <p:nvPr>
            <p:ph type="title"/>
          </p:nvPr>
        </p:nvSpPr>
        <p:spPr>
          <a:xfrm>
            <a:off x="97580" y="122114"/>
            <a:ext cx="8415867" cy="1137920"/>
          </a:xfrm>
          <a:ln>
            <a:noFill/>
          </a:ln>
        </p:spPr>
        <p:style>
          <a:lnRef idx="2">
            <a:schemeClr val="dk1"/>
          </a:lnRef>
          <a:fillRef idx="1">
            <a:schemeClr val="lt1"/>
          </a:fillRef>
          <a:effectRef idx="0">
            <a:schemeClr val="dk1"/>
          </a:effectRef>
          <a:fontRef idx="minor">
            <a:schemeClr val="dk1"/>
          </a:fontRef>
        </p:style>
        <p:txBody>
          <a:bodyPr/>
          <a:lstStyle/>
          <a:p>
            <a:pPr algn="l"/>
            <a:br>
              <a:rPr lang="en-US" altLang="en-US" sz="2600" b="1" dirty="0">
                <a:latin typeface="Arial" charset="0"/>
                <a:ea typeface="Arial" charset="0"/>
                <a:cs typeface="Arial" charset="0"/>
              </a:rPr>
            </a:br>
            <a:br>
              <a:rPr lang="en-US" altLang="en-US" sz="2600" b="1" dirty="0">
                <a:latin typeface="Arial" charset="0"/>
                <a:ea typeface="Arial" charset="0"/>
                <a:cs typeface="Arial" charset="0"/>
              </a:rPr>
            </a:br>
            <a:r>
              <a:rPr lang="en-US" altLang="en-US" sz="2800" b="1" dirty="0">
                <a:solidFill>
                  <a:srgbClr val="009999"/>
                </a:solidFill>
                <a:latin typeface="Arial" charset="0"/>
                <a:ea typeface="Arial" charset="0"/>
                <a:cs typeface="Arial" charset="0"/>
              </a:rPr>
              <a:t>Response to the NAS Committee for a Strategic Plan for U.S. Burning Plasma Research</a:t>
            </a:r>
            <a:br>
              <a:rPr lang="en-US" altLang="en-US" sz="2800" b="1" dirty="0">
                <a:latin typeface="Arial" charset="0"/>
                <a:ea typeface="Arial" charset="0"/>
                <a:cs typeface="Arial" charset="0"/>
              </a:rPr>
            </a:br>
            <a:br>
              <a:rPr lang="en-US" altLang="en-US" sz="2800" b="1" dirty="0">
                <a:latin typeface="Arial" charset="0"/>
                <a:ea typeface="Arial" charset="0"/>
                <a:cs typeface="Arial" charset="0"/>
              </a:rPr>
            </a:br>
            <a:endParaRPr lang="en-US" altLang="en-US" sz="2800" b="1" dirty="0">
              <a:latin typeface="Arial" charset="0"/>
              <a:ea typeface="Arial" charset="0"/>
              <a:cs typeface="Arial" charset="0"/>
            </a:endParaRPr>
          </a:p>
        </p:txBody>
      </p:sp>
      <p:sp>
        <p:nvSpPr>
          <p:cNvPr id="2051" name="Content Placeholder 4"/>
          <p:cNvSpPr>
            <a:spLocks noGrp="1"/>
          </p:cNvSpPr>
          <p:nvPr>
            <p:ph idx="1"/>
          </p:nvPr>
        </p:nvSpPr>
        <p:spPr>
          <a:xfrm>
            <a:off x="97580" y="1692976"/>
            <a:ext cx="8496455" cy="2319246"/>
          </a:xfrm>
        </p:spPr>
        <p:txBody>
          <a:bodyPr/>
          <a:lstStyle/>
          <a:p>
            <a:pPr marL="0" indent="0" defTabSz="852617" eaLnBrk="1" fontAlgn="auto" hangingPunct="1">
              <a:spcBef>
                <a:spcPts val="0"/>
              </a:spcBef>
              <a:spcAft>
                <a:spcPts val="0"/>
              </a:spcAft>
              <a:buNone/>
              <a:defRPr/>
            </a:pPr>
            <a:r>
              <a:rPr lang="en-US" altLang="en-US" sz="1600" b="1" dirty="0">
                <a:solidFill>
                  <a:srgbClr val="009999"/>
                </a:solidFill>
                <a:latin typeface="Arial" charset="0"/>
                <a:ea typeface="Arial" charset="0"/>
                <a:cs typeface="Arial" charset="0"/>
              </a:rPr>
              <a:t>Phil Ferguson</a:t>
            </a:r>
            <a:br>
              <a:rPr lang="en-US" altLang="en-US" sz="1600" b="1" dirty="0">
                <a:solidFill>
                  <a:srgbClr val="009999"/>
                </a:solidFill>
                <a:latin typeface="Arial" charset="0"/>
                <a:ea typeface="Arial" charset="0"/>
                <a:cs typeface="Arial" charset="0"/>
              </a:rPr>
            </a:br>
            <a:r>
              <a:rPr lang="en-US" altLang="en-US" sz="1600" b="1" dirty="0">
                <a:solidFill>
                  <a:srgbClr val="009999"/>
                </a:solidFill>
                <a:latin typeface="Arial" charset="0"/>
                <a:ea typeface="Arial" charset="0"/>
                <a:cs typeface="Arial" charset="0"/>
              </a:rPr>
              <a:t>Director, US Virtual Laboratory for Technology (VLT)</a:t>
            </a:r>
          </a:p>
          <a:p>
            <a:pPr marL="0" indent="0" defTabSz="852617" eaLnBrk="1" fontAlgn="auto" hangingPunct="1">
              <a:spcBef>
                <a:spcPts val="0"/>
              </a:spcBef>
              <a:spcAft>
                <a:spcPts val="0"/>
              </a:spcAft>
              <a:buNone/>
              <a:defRPr/>
            </a:pPr>
            <a:r>
              <a:rPr lang="en-US" altLang="en-US" sz="1600" b="1" dirty="0">
                <a:solidFill>
                  <a:srgbClr val="009999"/>
                </a:solidFill>
                <a:latin typeface="Arial" charset="0"/>
                <a:ea typeface="Arial" charset="0"/>
                <a:cs typeface="Arial" charset="0"/>
              </a:rPr>
              <a:t>Division Director, Fusion &amp; Materials for Nuclear Systems, ORNL</a:t>
            </a:r>
          </a:p>
          <a:p>
            <a:pPr marL="0" indent="0" defTabSz="852617" eaLnBrk="1" fontAlgn="auto" hangingPunct="1">
              <a:spcBef>
                <a:spcPts val="0"/>
              </a:spcBef>
              <a:spcAft>
                <a:spcPts val="0"/>
              </a:spcAft>
              <a:buNone/>
              <a:defRPr/>
            </a:pPr>
            <a:endParaRPr lang="en-US" altLang="en-US" sz="1600" b="1" dirty="0">
              <a:solidFill>
                <a:srgbClr val="009999"/>
              </a:solidFill>
              <a:latin typeface="Arial" charset="0"/>
              <a:cs typeface="Arial" charset="0"/>
            </a:endParaRPr>
          </a:p>
          <a:p>
            <a:pPr marL="0" indent="0" defTabSz="852617" eaLnBrk="1" fontAlgn="auto" hangingPunct="1">
              <a:spcBef>
                <a:spcPts val="0"/>
              </a:spcBef>
              <a:spcAft>
                <a:spcPts val="0"/>
              </a:spcAft>
              <a:buNone/>
              <a:defRPr/>
            </a:pPr>
            <a:r>
              <a:rPr lang="en-US" altLang="en-US" sz="1400" b="1" dirty="0">
                <a:solidFill>
                  <a:srgbClr val="009999"/>
                </a:solidFill>
                <a:latin typeface="Arial" charset="0"/>
                <a:cs typeface="Arial" charset="0"/>
              </a:rPr>
              <a:t>Presented to:</a:t>
            </a:r>
          </a:p>
          <a:p>
            <a:pPr marL="0" indent="0" defTabSz="852617" eaLnBrk="1" fontAlgn="auto" hangingPunct="1">
              <a:spcBef>
                <a:spcPts val="0"/>
              </a:spcBef>
              <a:spcAft>
                <a:spcPts val="0"/>
              </a:spcAft>
              <a:buNone/>
              <a:defRPr/>
            </a:pPr>
            <a:r>
              <a:rPr lang="en-US" altLang="en-US" sz="1600" b="1" dirty="0">
                <a:solidFill>
                  <a:srgbClr val="009999"/>
                </a:solidFill>
                <a:latin typeface="Arial" charset="0"/>
                <a:cs typeface="Arial" charset="0"/>
              </a:rPr>
              <a:t>National Academies Committee for a Strategic Plan for U.S. Burning Plasma Research</a:t>
            </a:r>
          </a:p>
          <a:p>
            <a:pPr marL="0" indent="0" defTabSz="852617" eaLnBrk="1" fontAlgn="auto" hangingPunct="1">
              <a:spcBef>
                <a:spcPts val="0"/>
              </a:spcBef>
              <a:spcAft>
                <a:spcPts val="0"/>
              </a:spcAft>
              <a:buNone/>
              <a:defRPr/>
            </a:pPr>
            <a:r>
              <a:rPr lang="en-US" altLang="en-US" sz="1600" b="1" dirty="0">
                <a:solidFill>
                  <a:srgbClr val="009999"/>
                </a:solidFill>
                <a:latin typeface="Arial" charset="0"/>
                <a:cs typeface="Arial" charset="0"/>
              </a:rPr>
              <a:t>August 29, 2017</a:t>
            </a:r>
            <a:endParaRPr lang="en-US" altLang="en-US" sz="1600" dirty="0">
              <a:solidFill>
                <a:srgbClr val="009999"/>
              </a:solidFill>
            </a:endParaRPr>
          </a:p>
        </p:txBody>
      </p:sp>
      <p:pic>
        <p:nvPicPr>
          <p:cNvPr id="19" name="Picture 2">
            <a:extLst>
              <a:ext uri="{FF2B5EF4-FFF2-40B4-BE49-F238E27FC236}">
                <a16:creationId xmlns:a16="http://schemas.microsoft.com/office/drawing/2014/main" id="{2CC6C668-DBA4-4CE2-8706-612F504102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418" y="4592639"/>
            <a:ext cx="1396115" cy="33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a:extLst>
              <a:ext uri="{FF2B5EF4-FFF2-40B4-BE49-F238E27FC236}">
                <a16:creationId xmlns:a16="http://schemas.microsoft.com/office/drawing/2014/main" id="{729D1ACA-FBE2-4CBC-B825-6B8CD0EA838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90958" y="3900912"/>
            <a:ext cx="669925" cy="27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a:extLst>
              <a:ext uri="{FF2B5EF4-FFF2-40B4-BE49-F238E27FC236}">
                <a16:creationId xmlns:a16="http://schemas.microsoft.com/office/drawing/2014/main" id="{4A8F82FB-5CD8-4021-BD7C-6D7D9274D07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81930" y="5043906"/>
            <a:ext cx="831903" cy="83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a:extLst>
              <a:ext uri="{FF2B5EF4-FFF2-40B4-BE49-F238E27FC236}">
                <a16:creationId xmlns:a16="http://schemas.microsoft.com/office/drawing/2014/main" id="{ED259FD8-1C43-4345-8E89-ECEE87890F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2657" y="5358075"/>
            <a:ext cx="1291888" cy="42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a:extLst>
              <a:ext uri="{FF2B5EF4-FFF2-40B4-BE49-F238E27FC236}">
                <a16:creationId xmlns:a16="http://schemas.microsoft.com/office/drawing/2014/main" id="{FB4AD071-757E-45A9-ACFF-757720C2EC6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66079" y="4291646"/>
            <a:ext cx="1566750" cy="665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a:extLst>
              <a:ext uri="{FF2B5EF4-FFF2-40B4-BE49-F238E27FC236}">
                <a16:creationId xmlns:a16="http://schemas.microsoft.com/office/drawing/2014/main" id="{677298E4-068F-4CE2-B630-8B1A863BB5D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452348" y="3733087"/>
            <a:ext cx="511366" cy="48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8">
            <a:extLst>
              <a:ext uri="{FF2B5EF4-FFF2-40B4-BE49-F238E27FC236}">
                <a16:creationId xmlns:a16="http://schemas.microsoft.com/office/drawing/2014/main" id="{321D0E33-A014-4758-AE8E-CF199546F7A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01645" y="3778687"/>
            <a:ext cx="887056" cy="4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9">
            <a:extLst>
              <a:ext uri="{FF2B5EF4-FFF2-40B4-BE49-F238E27FC236}">
                <a16:creationId xmlns:a16="http://schemas.microsoft.com/office/drawing/2014/main" id="{A04A5147-9FA9-4AA6-80F2-4C09A5B4D406}"/>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971708" y="5307195"/>
            <a:ext cx="896937"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0">
            <a:extLst>
              <a:ext uri="{FF2B5EF4-FFF2-40B4-BE49-F238E27FC236}">
                <a16:creationId xmlns:a16="http://schemas.microsoft.com/office/drawing/2014/main" id="{1595F16D-5B7E-4E45-A536-BE4128333A8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066446" y="5272928"/>
            <a:ext cx="1184582" cy="40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1">
            <a:extLst>
              <a:ext uri="{FF2B5EF4-FFF2-40B4-BE49-F238E27FC236}">
                <a16:creationId xmlns:a16="http://schemas.microsoft.com/office/drawing/2014/main" id="{C6C554A1-4943-445E-ABB7-B9A8B5E69D3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245766" y="4475644"/>
            <a:ext cx="1296314" cy="48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a:extLst>
              <a:ext uri="{FF2B5EF4-FFF2-40B4-BE49-F238E27FC236}">
                <a16:creationId xmlns:a16="http://schemas.microsoft.com/office/drawing/2014/main" id="{6AA507A5-C7E2-464D-9117-32CBC85570A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296938" y="3710348"/>
            <a:ext cx="748186" cy="509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a:extLst>
              <a:ext uri="{FF2B5EF4-FFF2-40B4-BE49-F238E27FC236}">
                <a16:creationId xmlns:a16="http://schemas.microsoft.com/office/drawing/2014/main" id="{666BB497-2B0E-4038-855A-A2576D62EEDF}"/>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741067" y="4441149"/>
            <a:ext cx="1128894" cy="61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5">
            <a:extLst>
              <a:ext uri="{FF2B5EF4-FFF2-40B4-BE49-F238E27FC236}">
                <a16:creationId xmlns:a16="http://schemas.microsoft.com/office/drawing/2014/main" id="{B4C85E3D-271F-48CF-A31D-F7AEDFF864C7}"/>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339854" y="5275753"/>
            <a:ext cx="1391895" cy="465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6">
            <a:extLst>
              <a:ext uri="{FF2B5EF4-FFF2-40B4-BE49-F238E27FC236}">
                <a16:creationId xmlns:a16="http://schemas.microsoft.com/office/drawing/2014/main" id="{668341E9-76BF-465E-8D51-908A0DDA582B}"/>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08280" y="3858968"/>
            <a:ext cx="1657063" cy="33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7">
            <a:extLst>
              <a:ext uri="{FF2B5EF4-FFF2-40B4-BE49-F238E27FC236}">
                <a16:creationId xmlns:a16="http://schemas.microsoft.com/office/drawing/2014/main" id="{F9D7508B-D08C-48DB-9228-A13FCF9A65ED}"/>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247396" y="5272326"/>
            <a:ext cx="857090" cy="456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3">
            <a:extLst>
              <a:ext uri="{FF2B5EF4-FFF2-40B4-BE49-F238E27FC236}">
                <a16:creationId xmlns:a16="http://schemas.microsoft.com/office/drawing/2014/main" id="{9FF24962-22E4-4F40-94FB-B18A5F9FF61B}"/>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083699" y="3621344"/>
            <a:ext cx="1394936" cy="718892"/>
          </a:xfrm>
          <a:prstGeom prst="rect">
            <a:avLst/>
          </a:prstGeom>
        </p:spPr>
      </p:pic>
      <p:pic>
        <p:nvPicPr>
          <p:cNvPr id="35" name="Picture 34">
            <a:extLst>
              <a:ext uri="{FF2B5EF4-FFF2-40B4-BE49-F238E27FC236}">
                <a16:creationId xmlns:a16="http://schemas.microsoft.com/office/drawing/2014/main" id="{33872932-C47F-43AB-A054-3E27CD058D42}"/>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729558" y="4533083"/>
            <a:ext cx="1762523" cy="356590"/>
          </a:xfrm>
          <a:prstGeom prst="rect">
            <a:avLst/>
          </a:prstGeom>
        </p:spPr>
      </p:pic>
      <p:pic>
        <p:nvPicPr>
          <p:cNvPr id="36" name="Picture 35">
            <a:extLst>
              <a:ext uri="{FF2B5EF4-FFF2-40B4-BE49-F238E27FC236}">
                <a16:creationId xmlns:a16="http://schemas.microsoft.com/office/drawing/2014/main" id="{7F12961F-AEF8-4302-8358-C742257DF53C}"/>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342605" y="3637148"/>
            <a:ext cx="720887" cy="72798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ctrTitle"/>
          </p:nvPr>
        </p:nvSpPr>
        <p:spPr>
          <a:xfrm>
            <a:off x="81001" y="188088"/>
            <a:ext cx="8558198" cy="741078"/>
          </a:xfrm>
          <a:effectLst/>
        </p:spPr>
        <p:txBody>
          <a:bodyPr anchor="ctr"/>
          <a:lstStyle/>
          <a:p>
            <a:pPr algn="l" eaLnBrk="1" hangingPunct="1"/>
            <a:r>
              <a:rPr lang="en-US" sz="2400" b="1" dirty="0"/>
              <a:t>Example: Scrubber column technology developed for ITER-scale gas detritiation</a:t>
            </a:r>
            <a:endParaRPr lang="en-US" altLang="ja-JP" sz="2400" b="1" dirty="0">
              <a:latin typeface="Arial" charset="0"/>
            </a:endParaRPr>
          </a:p>
        </p:txBody>
      </p:sp>
      <p:pic>
        <p:nvPicPr>
          <p:cNvPr id="2058" name="Picture 1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8681" y="1412925"/>
            <a:ext cx="1851715" cy="1716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27" y="1412925"/>
            <a:ext cx="2694960" cy="28881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TextBox 12"/>
          <p:cNvSpPr txBox="1"/>
          <p:nvPr/>
        </p:nvSpPr>
        <p:spPr>
          <a:xfrm>
            <a:off x="128602" y="4400409"/>
            <a:ext cx="2972927" cy="901785"/>
          </a:xfrm>
          <a:prstGeom prst="rect">
            <a:avLst/>
          </a:prstGeom>
          <a:noFill/>
        </p:spPr>
        <p:txBody>
          <a:bodyPr wrap="square" rtlCol="0">
            <a:spAutoFit/>
          </a:bodyPr>
          <a:lstStyle/>
          <a:p>
            <a:r>
              <a:rPr lang="en-US" sz="1315" i="1" dirty="0"/>
              <a:t>Concept:  Clean water trickles down on rising tritiated gas stream and “scrubs” tritium out though isotopic exchange</a:t>
            </a:r>
            <a:endParaRPr lang="en-GB" sz="1315" i="1" dirty="0"/>
          </a:p>
        </p:txBody>
      </p:sp>
      <p:sp>
        <p:nvSpPr>
          <p:cNvPr id="2" name="Rectangle 2"/>
          <p:cNvSpPr>
            <a:spLocks noChangeArrowheads="1"/>
          </p:cNvSpPr>
          <p:nvPr/>
        </p:nvSpPr>
        <p:spPr bwMode="auto">
          <a:xfrm>
            <a:off x="0" y="51765"/>
            <a:ext cx="162003" cy="283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80186" tIns="40093" rIns="80186" bIns="40093" numCol="1" anchor="ctr" anchorCtr="0" compatLnSpc="1">
            <a:prstTxWarp prst="textNoShape">
              <a:avLst/>
            </a:prstTxWarp>
            <a:spAutoFit/>
          </a:bodyPr>
          <a:lstStyle/>
          <a:p>
            <a:endParaRPr lang="en-GB" sz="1315"/>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7853" y="3355478"/>
            <a:ext cx="3350828" cy="27476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 name="TextBox 16"/>
          <p:cNvSpPr txBox="1"/>
          <p:nvPr/>
        </p:nvSpPr>
        <p:spPr>
          <a:xfrm>
            <a:off x="6291310" y="4096863"/>
            <a:ext cx="2308119" cy="1508875"/>
          </a:xfrm>
          <a:prstGeom prst="rect">
            <a:avLst/>
          </a:prstGeom>
          <a:noFill/>
        </p:spPr>
        <p:txBody>
          <a:bodyPr wrap="square" rtlCol="0">
            <a:spAutoFit/>
          </a:bodyPr>
          <a:lstStyle/>
          <a:p>
            <a:r>
              <a:rPr lang="en-US" sz="1315" i="1" dirty="0"/>
              <a:t>Performance:  Detritiation factor sufficient for safe facility performance and can be increased by raising liquid water flow (</a:t>
            </a:r>
            <a:r>
              <a:rPr lang="en-US" sz="1315" i="1" dirty="0">
                <a:latin typeface="Symbol" panose="05050102010706020507" pitchFamily="18" charset="2"/>
              </a:rPr>
              <a:t>l</a:t>
            </a:r>
            <a:r>
              <a:rPr lang="en-US" sz="1315" i="1" dirty="0"/>
              <a:t>=1 at equimolar  liquid and vapor water flow)</a:t>
            </a:r>
            <a:endParaRPr lang="en-GB" sz="1315" i="1" dirty="0"/>
          </a:p>
        </p:txBody>
      </p:sp>
      <p:sp>
        <p:nvSpPr>
          <p:cNvPr id="18" name="TextBox 17"/>
          <p:cNvSpPr txBox="1"/>
          <p:nvPr/>
        </p:nvSpPr>
        <p:spPr>
          <a:xfrm>
            <a:off x="4168151" y="1761173"/>
            <a:ext cx="2123159" cy="901785"/>
          </a:xfrm>
          <a:prstGeom prst="rect">
            <a:avLst/>
          </a:prstGeom>
          <a:noFill/>
        </p:spPr>
        <p:txBody>
          <a:bodyPr wrap="square" rtlCol="0">
            <a:spAutoFit/>
          </a:bodyPr>
          <a:lstStyle/>
          <a:p>
            <a:pPr algn="r"/>
            <a:r>
              <a:rPr lang="en-US" sz="1315" i="1" dirty="0"/>
              <a:t>Construction:  Uses industrial column packing to promote liquid-gas contact</a:t>
            </a:r>
            <a:endParaRPr lang="en-GB" sz="1315" i="1" dirty="0"/>
          </a:p>
        </p:txBody>
      </p:sp>
    </p:spTree>
    <p:extLst>
      <p:ext uri="{BB962C8B-B14F-4D97-AF65-F5344CB8AC3E}">
        <p14:creationId xmlns:p14="http://schemas.microsoft.com/office/powerpoint/2010/main" val="1716565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1"/>
            <a:ext cx="8534399" cy="853440"/>
          </a:xfrm>
        </p:spPr>
        <p:txBody>
          <a:bodyPr/>
          <a:lstStyle/>
          <a:p>
            <a:pPr algn="l"/>
            <a:r>
              <a:rPr lang="en-US" sz="2400" b="1" dirty="0"/>
              <a:t>General Atomics Works with International Partners to Manufacture the ITER Central Solenoid</a:t>
            </a:r>
          </a:p>
        </p:txBody>
      </p:sp>
      <p:sp>
        <p:nvSpPr>
          <p:cNvPr id="9" name="TextBox 8"/>
          <p:cNvSpPr txBox="1"/>
          <p:nvPr/>
        </p:nvSpPr>
        <p:spPr>
          <a:xfrm>
            <a:off x="6266767" y="5588460"/>
            <a:ext cx="2444900" cy="350865"/>
          </a:xfrm>
          <a:prstGeom prst="rect">
            <a:avLst/>
          </a:prstGeom>
          <a:solidFill>
            <a:srgbClr val="000090"/>
          </a:solidFill>
        </p:spPr>
        <p:txBody>
          <a:bodyPr wrap="none" rtlCol="0">
            <a:spAutoFit/>
          </a:bodyPr>
          <a:lstStyle/>
          <a:p>
            <a:r>
              <a:rPr lang="en-US" sz="1680" dirty="0">
                <a:solidFill>
                  <a:srgbClr val="FFFFFF"/>
                </a:solidFill>
              </a:rPr>
              <a:t>ITER Central Solenoid</a:t>
            </a:r>
          </a:p>
        </p:txBody>
      </p:sp>
      <p:pic>
        <p:nvPicPr>
          <p:cNvPr id="7" name="Picture 6" descr="baseline-rod-norings-notf.jpg"/>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foregroundMark x1="35984" y1="35758" x2="35984" y2="35758"/>
                        <a14:foregroundMark x1="94609" y1="91697" x2="94609" y2="91697"/>
                        <a14:foregroundMark x1="92049" y1="86667" x2="92049" y2="86667"/>
                        <a14:backgroundMark x1="94205" y1="95091" x2="94205" y2="95091"/>
                      </a14:backgroundRemoval>
                    </a14:imgEffect>
                  </a14:imgLayer>
                </a14:imgProps>
              </a:ext>
              <a:ext uri="{28A0092B-C50C-407E-A947-70E740481C1C}">
                <a14:useLocalDpi xmlns:a14="http://schemas.microsoft.com/office/drawing/2010/main"/>
              </a:ext>
            </a:extLst>
          </a:blip>
          <a:stretch>
            <a:fillRect/>
          </a:stretch>
        </p:blipFill>
        <p:spPr>
          <a:xfrm>
            <a:off x="6815163" y="1732261"/>
            <a:ext cx="1795437" cy="3889870"/>
          </a:xfrm>
          <a:prstGeom prst="rect">
            <a:avLst/>
          </a:prstGeom>
        </p:spPr>
      </p:pic>
      <p:pic>
        <p:nvPicPr>
          <p:cNvPr id="37" name="Picture 36" descr="Magnet sidecu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6922" y="2111480"/>
            <a:ext cx="2548291" cy="1868745"/>
          </a:xfrm>
          <a:prstGeom prst="rect">
            <a:avLst/>
          </a:prstGeom>
        </p:spPr>
      </p:pic>
      <p:pic>
        <p:nvPicPr>
          <p:cNvPr id="38" name="Picture 3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3628" y="2186827"/>
            <a:ext cx="2327233" cy="1584827"/>
          </a:xfrm>
          <a:prstGeom prst="rect">
            <a:avLst/>
          </a:prstGeom>
          <a:effectLst>
            <a:outerShdw blurRad="76200" dir="13500000" sy="23000" kx="1200000" algn="br" rotWithShape="0">
              <a:prstClr val="black">
                <a:alpha val="20000"/>
              </a:prstClr>
            </a:outerShdw>
            <a:softEdge rad="317500"/>
          </a:effectLst>
        </p:spPr>
      </p:pic>
      <p:sp>
        <p:nvSpPr>
          <p:cNvPr id="3" name="Rectangle 2"/>
          <p:cNvSpPr/>
          <p:nvPr/>
        </p:nvSpPr>
        <p:spPr>
          <a:xfrm>
            <a:off x="224357" y="1079841"/>
            <a:ext cx="2864348" cy="867930"/>
          </a:xfrm>
          <a:prstGeom prst="rect">
            <a:avLst/>
          </a:prstGeom>
        </p:spPr>
        <p:txBody>
          <a:bodyPr wrap="square">
            <a:spAutoFit/>
          </a:bodyPr>
          <a:lstStyle/>
          <a:p>
            <a:pPr marL="213352" indent="-213352" eaLnBrk="1" hangingPunct="1">
              <a:spcBef>
                <a:spcPct val="20000"/>
              </a:spcBef>
              <a:buClr>
                <a:srgbClr val="0C2D84"/>
              </a:buClr>
              <a:buFontTx/>
              <a:buChar char="•"/>
            </a:pPr>
            <a:r>
              <a:rPr lang="en-US" sz="1680" kern="0" dirty="0"/>
              <a:t>Nb</a:t>
            </a:r>
            <a:r>
              <a:rPr lang="en-US" sz="1680" kern="0" baseline="-25000" dirty="0"/>
              <a:t>3</a:t>
            </a:r>
            <a:r>
              <a:rPr lang="en-US" sz="1680" kern="0" dirty="0"/>
              <a:t>Sn CICC Conductor supplied by JAEA in</a:t>
            </a:r>
            <a:br>
              <a:rPr lang="en-US" sz="1680" kern="0" dirty="0"/>
            </a:br>
            <a:r>
              <a:rPr lang="en-US" sz="1680" kern="0" dirty="0"/>
              <a:t>900 m lengths</a:t>
            </a:r>
          </a:p>
        </p:txBody>
      </p:sp>
      <p:sp>
        <p:nvSpPr>
          <p:cNvPr id="4" name="Right Arrow 3"/>
          <p:cNvSpPr/>
          <p:nvPr/>
        </p:nvSpPr>
        <p:spPr bwMode="auto">
          <a:xfrm>
            <a:off x="2817089" y="2877035"/>
            <a:ext cx="654355" cy="29634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85344" tIns="42672" rIns="85344" bIns="42672" numCol="1" rtlCol="0" anchor="t" anchorCtr="0" compatLnSpc="1">
            <a:prstTxWarp prst="textNoShape">
              <a:avLst/>
            </a:prstTxWarp>
          </a:bodyPr>
          <a:lstStyle/>
          <a:p>
            <a:pPr defTabSz="853410"/>
            <a:endParaRPr lang="en-US" sz="1307" b="0">
              <a:latin typeface="Century Gothic" pitchFamily="34" charset="0"/>
            </a:endParaRPr>
          </a:p>
        </p:txBody>
      </p:sp>
      <p:sp>
        <p:nvSpPr>
          <p:cNvPr id="39" name="Right Arrow 38"/>
          <p:cNvSpPr/>
          <p:nvPr/>
        </p:nvSpPr>
        <p:spPr bwMode="auto">
          <a:xfrm>
            <a:off x="5724902" y="2871102"/>
            <a:ext cx="746697" cy="26523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85344" tIns="42672" rIns="85344" bIns="42672" numCol="1" rtlCol="0" anchor="t" anchorCtr="0" compatLnSpc="1">
            <a:prstTxWarp prst="textNoShape">
              <a:avLst/>
            </a:prstTxWarp>
          </a:bodyPr>
          <a:lstStyle/>
          <a:p>
            <a:pPr defTabSz="853410"/>
            <a:endParaRPr lang="en-US" sz="1307" b="0">
              <a:latin typeface="Century Gothic" pitchFamily="34" charset="0"/>
            </a:endParaRPr>
          </a:p>
        </p:txBody>
      </p:sp>
      <p:sp>
        <p:nvSpPr>
          <p:cNvPr id="40" name="Rectangle 39"/>
          <p:cNvSpPr/>
          <p:nvPr/>
        </p:nvSpPr>
        <p:spPr>
          <a:xfrm>
            <a:off x="3113398" y="1079841"/>
            <a:ext cx="2889469" cy="867930"/>
          </a:xfrm>
          <a:prstGeom prst="rect">
            <a:avLst/>
          </a:prstGeom>
        </p:spPr>
        <p:txBody>
          <a:bodyPr wrap="square">
            <a:spAutoFit/>
          </a:bodyPr>
          <a:lstStyle/>
          <a:p>
            <a:pPr marL="213352" indent="-213352" eaLnBrk="1" hangingPunct="1">
              <a:spcBef>
                <a:spcPct val="20000"/>
              </a:spcBef>
              <a:buClr>
                <a:srgbClr val="0C2D84"/>
              </a:buClr>
              <a:buFontTx/>
              <a:buChar char="•"/>
            </a:pPr>
            <a:r>
              <a:rPr lang="en-US" sz="1680" kern="0" dirty="0"/>
              <a:t>7 modules wound, cured,  insulated, and tested at GA</a:t>
            </a:r>
          </a:p>
        </p:txBody>
      </p:sp>
      <p:sp>
        <p:nvSpPr>
          <p:cNvPr id="41" name="Rectangle 40"/>
          <p:cNvSpPr/>
          <p:nvPr/>
        </p:nvSpPr>
        <p:spPr>
          <a:xfrm>
            <a:off x="5952959" y="1129752"/>
            <a:ext cx="2657642" cy="609398"/>
          </a:xfrm>
          <a:prstGeom prst="rect">
            <a:avLst/>
          </a:prstGeom>
        </p:spPr>
        <p:txBody>
          <a:bodyPr wrap="square">
            <a:spAutoFit/>
          </a:bodyPr>
          <a:lstStyle/>
          <a:p>
            <a:pPr marL="213352" indent="-213352" eaLnBrk="1" hangingPunct="1">
              <a:spcBef>
                <a:spcPct val="20000"/>
              </a:spcBef>
              <a:buClr>
                <a:srgbClr val="0C2D84"/>
              </a:buClr>
              <a:buFontTx/>
              <a:buChar char="•"/>
            </a:pPr>
            <a:r>
              <a:rPr lang="en-US" sz="1680" kern="0" dirty="0"/>
              <a:t>6 of these assembled at ITER (1 spare)</a:t>
            </a:r>
          </a:p>
        </p:txBody>
      </p:sp>
      <p:sp>
        <p:nvSpPr>
          <p:cNvPr id="5" name="Rectangle 4"/>
          <p:cNvSpPr/>
          <p:nvPr/>
        </p:nvSpPr>
        <p:spPr>
          <a:xfrm>
            <a:off x="2543972" y="3316068"/>
            <a:ext cx="1276311" cy="551818"/>
          </a:xfrm>
          <a:prstGeom prst="rect">
            <a:avLst/>
          </a:prstGeom>
        </p:spPr>
        <p:txBody>
          <a:bodyPr wrap="none">
            <a:spAutoFit/>
          </a:bodyPr>
          <a:lstStyle/>
          <a:p>
            <a:pPr algn="ctr"/>
            <a:r>
              <a:rPr lang="en-US" sz="1493" kern="0" dirty="0"/>
              <a:t>Delivered to</a:t>
            </a:r>
          </a:p>
          <a:p>
            <a:pPr algn="ctr"/>
            <a:r>
              <a:rPr lang="en-US" sz="1493" kern="0" dirty="0"/>
              <a:t>GA</a:t>
            </a:r>
            <a:endParaRPr lang="en-US" sz="1493" dirty="0"/>
          </a:p>
        </p:txBody>
      </p:sp>
      <p:sp>
        <p:nvSpPr>
          <p:cNvPr id="42" name="Rectangle 41"/>
          <p:cNvSpPr/>
          <p:nvPr/>
        </p:nvSpPr>
        <p:spPr>
          <a:xfrm>
            <a:off x="5451006" y="3273219"/>
            <a:ext cx="1276311" cy="781561"/>
          </a:xfrm>
          <a:prstGeom prst="rect">
            <a:avLst/>
          </a:prstGeom>
        </p:spPr>
        <p:txBody>
          <a:bodyPr wrap="none">
            <a:spAutoFit/>
          </a:bodyPr>
          <a:lstStyle/>
          <a:p>
            <a:pPr algn="ctr"/>
            <a:r>
              <a:rPr lang="en-US" sz="1493" kern="0" dirty="0"/>
              <a:t>Delivered to</a:t>
            </a:r>
          </a:p>
          <a:p>
            <a:pPr algn="ctr"/>
            <a:r>
              <a:rPr lang="en-US" sz="1493" kern="0" dirty="0" err="1"/>
              <a:t>Cadarache</a:t>
            </a:r>
            <a:endParaRPr lang="en-US" sz="1493" kern="0" dirty="0"/>
          </a:p>
          <a:p>
            <a:pPr algn="ctr"/>
            <a:endParaRPr lang="en-US" sz="1493" dirty="0"/>
          </a:p>
        </p:txBody>
      </p:sp>
      <p:sp>
        <p:nvSpPr>
          <p:cNvPr id="6" name="Rectangle 5"/>
          <p:cNvSpPr/>
          <p:nvPr/>
        </p:nvSpPr>
        <p:spPr>
          <a:xfrm>
            <a:off x="2376276" y="4036888"/>
            <a:ext cx="4484033" cy="867930"/>
          </a:xfrm>
          <a:prstGeom prst="rect">
            <a:avLst/>
          </a:prstGeom>
          <a:solidFill>
            <a:schemeClr val="bg1">
              <a:lumMod val="75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eaLnBrk="1" hangingPunct="1">
              <a:spcBef>
                <a:spcPct val="20000"/>
              </a:spcBef>
              <a:buClr>
                <a:srgbClr val="0C2D84"/>
              </a:buClr>
            </a:pPr>
            <a:r>
              <a:rPr lang="en-US" sz="1680" kern="0" dirty="0">
                <a:solidFill>
                  <a:srgbClr val="0000FF"/>
                </a:solidFill>
              </a:rPr>
              <a:t>Completed module weighs 250,000 pounds has 560 turns (4 miles of conductor) </a:t>
            </a:r>
          </a:p>
        </p:txBody>
      </p:sp>
      <p:sp>
        <p:nvSpPr>
          <p:cNvPr id="15" name="Rounded Rectangle 14"/>
          <p:cNvSpPr/>
          <p:nvPr/>
        </p:nvSpPr>
        <p:spPr bwMode="auto">
          <a:xfrm>
            <a:off x="188495" y="5280511"/>
            <a:ext cx="5822217" cy="596248"/>
          </a:xfrm>
          <a:prstGeom prst="round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85344" tIns="42672" rIns="85344" bIns="42672" numCol="1" rtlCol="0" anchor="t" anchorCtr="0" compatLnSpc="1">
            <a:prstTxWarp prst="textNoShape">
              <a:avLst/>
            </a:prstTxWarp>
          </a:bodyPr>
          <a:lstStyle/>
          <a:p>
            <a:pPr algn="ctr" eaLnBrk="0" hangingPunct="0"/>
            <a:r>
              <a:rPr lang="en-US" sz="1680" dirty="0">
                <a:solidFill>
                  <a:srgbClr val="FFFF00"/>
                </a:solidFill>
                <a:latin typeface="Century Gothic" pitchFamily="34" charset="0"/>
              </a:rPr>
              <a:t>Design and manufacturing </a:t>
            </a:r>
            <a:r>
              <a:rPr lang="en-US" sz="1680" dirty="0">
                <a:solidFill>
                  <a:srgbClr val="FFFF00"/>
                </a:solidFill>
              </a:rPr>
              <a:t>assisted via discussions with Koreans, Japanese, Italians, Chinese</a:t>
            </a:r>
            <a:endParaRPr lang="en-US" sz="1680" dirty="0">
              <a:solidFill>
                <a:srgbClr val="FFFF00"/>
              </a:solidFill>
              <a:latin typeface="Century Gothic" pitchFamily="34" charset="0"/>
            </a:endParaRPr>
          </a:p>
        </p:txBody>
      </p:sp>
    </p:spTree>
    <p:extLst>
      <p:ext uri="{BB962C8B-B14F-4D97-AF65-F5344CB8AC3E}">
        <p14:creationId xmlns:p14="http://schemas.microsoft.com/office/powerpoint/2010/main" val="345572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a:spLocks noChangeArrowheads="1"/>
          </p:cNvSpPr>
          <p:nvPr/>
        </p:nvSpPr>
        <p:spPr bwMode="auto">
          <a:xfrm>
            <a:off x="808411" y="5752982"/>
            <a:ext cx="3189721" cy="243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Arial" panose="020B0604020202020204" pitchFamily="34" charset="0"/>
              <a:buChar char="•"/>
              <a:defRPr sz="2400" b="1">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lr>
                <a:schemeClr val="tx2"/>
              </a:buClr>
              <a:buFont typeface="Arial" panose="020B0604020202020204" pitchFamily="34" charset="0"/>
              <a:buChar char="–"/>
              <a:defRPr sz="22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lr>
                <a:schemeClr val="tx2"/>
              </a:buClr>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9pPr>
          </a:lstStyle>
          <a:p>
            <a:pPr fontAlgn="base">
              <a:spcBef>
                <a:spcPct val="0"/>
              </a:spcBef>
              <a:spcAft>
                <a:spcPct val="0"/>
              </a:spcAft>
              <a:buClrTx/>
              <a:buFontTx/>
              <a:buNone/>
            </a:pPr>
            <a:r>
              <a:rPr lang="en-US" altLang="en-US" sz="980" dirty="0">
                <a:solidFill>
                  <a:prstClr val="black"/>
                </a:solidFill>
                <a:cs typeface="Arial" charset="0"/>
              </a:rPr>
              <a:t>Test chamber and feeder installed at GA </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148" t="9544" r="5370" b="14282"/>
          <a:stretch/>
        </p:blipFill>
        <p:spPr>
          <a:xfrm>
            <a:off x="209258" y="3533049"/>
            <a:ext cx="3973361" cy="2219932"/>
          </a:xfrm>
          <a:prstGeom prst="rect">
            <a:avLst/>
          </a:prstGeom>
        </p:spPr>
      </p:pic>
      <p:sp>
        <p:nvSpPr>
          <p:cNvPr id="10" name="Title 1"/>
          <p:cNvSpPr>
            <a:spLocks noGrp="1"/>
          </p:cNvSpPr>
          <p:nvPr>
            <p:ph type="title" idx="4294967295"/>
          </p:nvPr>
        </p:nvSpPr>
        <p:spPr>
          <a:xfrm>
            <a:off x="76200" y="0"/>
            <a:ext cx="8534400" cy="803940"/>
          </a:xfrm>
          <a:effectLst/>
        </p:spPr>
        <p:txBody>
          <a:bodyPr/>
          <a:lstStyle/>
          <a:p>
            <a:pPr algn="l"/>
            <a:r>
              <a:rPr lang="en-US" altLang="en-US" sz="2400" b="1" dirty="0"/>
              <a:t>Collaboration between GA and ASIPP for ITER CS Final Test System Feeder</a:t>
            </a:r>
          </a:p>
        </p:txBody>
      </p:sp>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7055" r="33045" b="17560"/>
          <a:stretch/>
        </p:blipFill>
        <p:spPr bwMode="auto">
          <a:xfrm>
            <a:off x="132500" y="889742"/>
            <a:ext cx="3226262" cy="2287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154" y="2980323"/>
            <a:ext cx="3854869" cy="2891152"/>
          </a:xfrm>
          <a:prstGeom prst="rect">
            <a:avLst/>
          </a:prstGeom>
        </p:spPr>
      </p:pic>
      <p:sp>
        <p:nvSpPr>
          <p:cNvPr id="14" name="Content Placeholder 2"/>
          <p:cNvSpPr txBox="1">
            <a:spLocks/>
          </p:cNvSpPr>
          <p:nvPr/>
        </p:nvSpPr>
        <p:spPr bwMode="auto">
          <a:xfrm>
            <a:off x="3386513" y="919939"/>
            <a:ext cx="5224087" cy="1083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5344" tIns="42672" rIns="85344" bIns="42672" numCol="1" anchor="t" anchorCtr="0" compatLnSpc="1">
            <a:prstTxWarp prst="textNoShape">
              <a:avLst/>
            </a:prstTxWarp>
          </a:bodyPr>
          <a:lstStyle>
            <a:lvl1pPr marL="257175" indent="-257175" algn="l" defTabSz="342900" rtl="0" eaLnBrk="1" fontAlgn="base" hangingPunct="1">
              <a:spcBef>
                <a:spcPct val="20000"/>
              </a:spcBef>
              <a:spcAft>
                <a:spcPct val="0"/>
              </a:spcAft>
              <a:buClr>
                <a:schemeClr val="tx2"/>
              </a:buClr>
              <a:buFont typeface="Arial" pitchFamily="34" charset="0"/>
              <a:buChar char="•"/>
              <a:defRPr sz="1800" b="1" kern="1200">
                <a:solidFill>
                  <a:schemeClr val="tx1"/>
                </a:solidFill>
                <a:latin typeface="+mn-lt"/>
                <a:ea typeface="MS PGothic" pitchFamily="34" charset="-128"/>
                <a:cs typeface="ＭＳ Ｐゴシック" charset="0"/>
              </a:defRPr>
            </a:lvl1pPr>
            <a:lvl2pPr marL="557213" indent="-214313" algn="l" defTabSz="342900" rtl="0" eaLnBrk="1" fontAlgn="base" hangingPunct="1">
              <a:spcBef>
                <a:spcPct val="20000"/>
              </a:spcBef>
              <a:spcAft>
                <a:spcPct val="0"/>
              </a:spcAft>
              <a:buClr>
                <a:schemeClr val="tx2"/>
              </a:buClr>
              <a:buFont typeface="Arial" pitchFamily="34" charset="0"/>
              <a:buChar char="–"/>
              <a:defRPr sz="1650" kern="1200">
                <a:solidFill>
                  <a:schemeClr val="tx1"/>
                </a:solidFill>
                <a:latin typeface="+mn-lt"/>
                <a:ea typeface="MS PGothic" pitchFamily="34" charset="-128"/>
                <a:cs typeface="+mn-cs"/>
              </a:defRPr>
            </a:lvl2pPr>
            <a:lvl3pPr marL="942975" indent="-257175" algn="l" defTabSz="342900" rtl="0" eaLnBrk="1" fontAlgn="base" hangingPunct="1">
              <a:spcBef>
                <a:spcPct val="20000"/>
              </a:spcBef>
              <a:spcAft>
                <a:spcPct val="0"/>
              </a:spcAft>
              <a:buClr>
                <a:schemeClr val="tx2"/>
              </a:buClr>
              <a:buFont typeface="Arial" pitchFamily="34" charset="0"/>
              <a:buChar char="•"/>
              <a:defRPr sz="1500" kern="1200">
                <a:solidFill>
                  <a:schemeClr val="tx1"/>
                </a:solidFill>
                <a:latin typeface="+mn-lt"/>
                <a:ea typeface="MS PGothic" pitchFamily="34" charset="-128"/>
                <a:cs typeface="+mn-cs"/>
              </a:defRPr>
            </a:lvl3pPr>
            <a:lvl4pPr marL="1200150" indent="-171450" algn="l" defTabSz="342900" rtl="0" eaLnBrk="1" fontAlgn="base" hangingPunct="1">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3050" indent="-171450" algn="l" defTabSz="342900" rtl="0" eaLnBrk="1" fontAlgn="base" hangingPunct="1">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altLang="en-US" sz="1680" dirty="0"/>
              <a:t>CS Feeder system designed and built at ASIPP based on ITER feeders</a:t>
            </a:r>
          </a:p>
          <a:p>
            <a:r>
              <a:rPr lang="en-US" altLang="en-US" sz="1680" dirty="0"/>
              <a:t>Testing of feeders performed at ASIPP with GA assistance</a:t>
            </a:r>
          </a:p>
          <a:p>
            <a:r>
              <a:rPr lang="en-US" altLang="en-US" sz="1680" dirty="0"/>
              <a:t>Installation performed at GA as collaboration</a:t>
            </a:r>
          </a:p>
          <a:p>
            <a:r>
              <a:rPr lang="en-US" altLang="en-US" sz="1680" dirty="0"/>
              <a:t>Operational testing with balance of CS Final Test System performed by joint GA/ASIPP team</a:t>
            </a:r>
          </a:p>
        </p:txBody>
      </p:sp>
      <p:sp>
        <p:nvSpPr>
          <p:cNvPr id="16" name="TextBox 13"/>
          <p:cNvSpPr txBox="1">
            <a:spLocks noChangeArrowheads="1"/>
          </p:cNvSpPr>
          <p:nvPr/>
        </p:nvSpPr>
        <p:spPr bwMode="auto">
          <a:xfrm>
            <a:off x="478235" y="3177567"/>
            <a:ext cx="3189721" cy="243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Arial" panose="020B0604020202020204" pitchFamily="34" charset="0"/>
              <a:buChar char="•"/>
              <a:defRPr sz="2400" b="1">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lr>
                <a:schemeClr val="tx2"/>
              </a:buClr>
              <a:buFont typeface="Arial" panose="020B0604020202020204" pitchFamily="34" charset="0"/>
              <a:buChar char="–"/>
              <a:defRPr sz="22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lr>
                <a:schemeClr val="tx2"/>
              </a:buClr>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9pPr>
          </a:lstStyle>
          <a:p>
            <a:pPr fontAlgn="base">
              <a:spcBef>
                <a:spcPct val="0"/>
              </a:spcBef>
              <a:spcAft>
                <a:spcPct val="0"/>
              </a:spcAft>
              <a:buClrTx/>
              <a:buFontTx/>
              <a:buNone/>
            </a:pPr>
            <a:r>
              <a:rPr lang="en-US" altLang="en-US" sz="980" dirty="0">
                <a:solidFill>
                  <a:prstClr val="black"/>
                </a:solidFill>
                <a:cs typeface="Arial" charset="0"/>
              </a:rPr>
              <a:t>Feeder under test at ASIPP</a:t>
            </a:r>
          </a:p>
        </p:txBody>
      </p:sp>
    </p:spTree>
    <p:extLst>
      <p:ext uri="{BB962C8B-B14F-4D97-AF65-F5344CB8AC3E}">
        <p14:creationId xmlns:p14="http://schemas.microsoft.com/office/powerpoint/2010/main" val="419670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71E5B-18AE-4683-9836-A9C33EC563D2}"/>
              </a:ext>
            </a:extLst>
          </p:cNvPr>
          <p:cNvSpPr>
            <a:spLocks noGrp="1"/>
          </p:cNvSpPr>
          <p:nvPr>
            <p:ph type="title"/>
          </p:nvPr>
        </p:nvSpPr>
        <p:spPr>
          <a:xfrm>
            <a:off x="78305" y="141680"/>
            <a:ext cx="7383780" cy="1066800"/>
          </a:xfrm>
        </p:spPr>
        <p:txBody>
          <a:bodyPr/>
          <a:lstStyle/>
          <a:p>
            <a:pPr algn="l"/>
            <a:r>
              <a:rPr lang="en-US" sz="2400" b="1" dirty="0"/>
              <a:t>Design of high heat flux components have matured significantly as a result of ITER</a:t>
            </a:r>
          </a:p>
        </p:txBody>
      </p:sp>
      <p:sp>
        <p:nvSpPr>
          <p:cNvPr id="3" name="Content Placeholder 2">
            <a:extLst>
              <a:ext uri="{FF2B5EF4-FFF2-40B4-BE49-F238E27FC236}">
                <a16:creationId xmlns:a16="http://schemas.microsoft.com/office/drawing/2014/main" id="{BAA93414-DE85-4962-9266-B7016794A0F3}"/>
              </a:ext>
            </a:extLst>
          </p:cNvPr>
          <p:cNvSpPr>
            <a:spLocks noGrp="1"/>
          </p:cNvSpPr>
          <p:nvPr>
            <p:ph idx="1"/>
          </p:nvPr>
        </p:nvSpPr>
        <p:spPr>
          <a:xfrm>
            <a:off x="160191" y="1269089"/>
            <a:ext cx="3743069" cy="4851931"/>
          </a:xfrm>
        </p:spPr>
        <p:txBody>
          <a:bodyPr/>
          <a:lstStyle/>
          <a:p>
            <a:r>
              <a:rPr lang="en-US" dirty="0"/>
              <a:t>Design reviews and schedule drive engineered systems that meet fusion energy challenges</a:t>
            </a:r>
          </a:p>
          <a:p>
            <a:pPr lvl="1"/>
            <a:r>
              <a:rPr lang="en-US" dirty="0"/>
              <a:t>Cooling for high heat flux</a:t>
            </a:r>
          </a:p>
          <a:p>
            <a:pPr lvl="1"/>
            <a:r>
              <a:rPr lang="en-US" dirty="0"/>
              <a:t>Remote handling for replacement</a:t>
            </a:r>
          </a:p>
          <a:p>
            <a:pPr lvl="1"/>
            <a:r>
              <a:rPr lang="en-US" dirty="0"/>
              <a:t>No leading edges</a:t>
            </a:r>
          </a:p>
          <a:p>
            <a:r>
              <a:rPr lang="en-US" dirty="0"/>
              <a:t>Result is a design that meets specifications and can be constructed</a:t>
            </a:r>
          </a:p>
          <a:p>
            <a:pPr lvl="1"/>
            <a:r>
              <a:rPr lang="en-US" dirty="0"/>
              <a:t>~2 m X 3 m structure</a:t>
            </a:r>
          </a:p>
          <a:p>
            <a:pPr lvl="1"/>
            <a:r>
              <a:rPr lang="en-US" dirty="0"/>
              <a:t>~8 tons per cassette </a:t>
            </a:r>
          </a:p>
          <a:p>
            <a:pPr lvl="1"/>
            <a:r>
              <a:rPr lang="en-US" dirty="0"/>
              <a:t>Provides neutron shielding for vacuum vessel</a:t>
            </a:r>
          </a:p>
          <a:p>
            <a:pPr lvl="1"/>
            <a:r>
              <a:rPr lang="en-US" dirty="0"/>
              <a:t>Joining of dissimilar metals has been thought through</a:t>
            </a:r>
          </a:p>
          <a:p>
            <a:pPr lvl="1"/>
            <a:r>
              <a:rPr lang="en-US" dirty="0"/>
              <a:t>Alignment and adjustment has been considered</a:t>
            </a:r>
          </a:p>
        </p:txBody>
      </p:sp>
      <p:pic>
        <p:nvPicPr>
          <p:cNvPr id="4" name="Picture 3">
            <a:extLst>
              <a:ext uri="{FF2B5EF4-FFF2-40B4-BE49-F238E27FC236}">
                <a16:creationId xmlns:a16="http://schemas.microsoft.com/office/drawing/2014/main" id="{6221F972-FE72-4CE9-A44D-6179F5B49E9E}"/>
              </a:ext>
            </a:extLst>
          </p:cNvPr>
          <p:cNvPicPr>
            <a:picLocks noChangeAspect="1"/>
          </p:cNvPicPr>
          <p:nvPr/>
        </p:nvPicPr>
        <p:blipFill>
          <a:blip r:embed="rId2"/>
          <a:stretch>
            <a:fillRect/>
          </a:stretch>
        </p:blipFill>
        <p:spPr>
          <a:xfrm>
            <a:off x="3985390" y="1533609"/>
            <a:ext cx="4646820" cy="2976976"/>
          </a:xfrm>
          <a:prstGeom prst="rect">
            <a:avLst/>
          </a:prstGeom>
        </p:spPr>
      </p:pic>
    </p:spTree>
    <p:extLst>
      <p:ext uri="{BB962C8B-B14F-4D97-AF65-F5344CB8AC3E}">
        <p14:creationId xmlns:p14="http://schemas.microsoft.com/office/powerpoint/2010/main" val="1335586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nvPr/>
        </p:nvPicPr>
        <p:blipFill>
          <a:blip r:embed="rId2" cstate="print">
            <a:extLst>
              <a:ext uri="{28A0092B-C50C-407E-A947-70E740481C1C}">
                <a14:useLocalDpi xmlns:a14="http://schemas.microsoft.com/office/drawing/2010/main" val="0"/>
              </a:ext>
            </a:extLst>
          </a:blip>
          <a:stretch>
            <a:fillRect/>
          </a:stretch>
        </p:blipFill>
        <p:spPr>
          <a:xfrm>
            <a:off x="4674367" y="2323339"/>
            <a:ext cx="2473976" cy="1213376"/>
          </a:xfrm>
          <a:prstGeom prst="rect">
            <a:avLst/>
          </a:prstGeom>
        </p:spPr>
      </p:pic>
      <p:pic>
        <p:nvPicPr>
          <p:cNvPr id="17" name="Picture 7" descr="C:\Users\palmerj\Documents\Work\03_RH SYSTEMS\02_DIVERTOR RH (23-02)\05_DTP2\20_DTP2 Photos\DTP2 Photos For IDM\DTP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97" t="19268" b="18839"/>
          <a:stretch/>
        </p:blipFill>
        <p:spPr bwMode="auto">
          <a:xfrm>
            <a:off x="4430078" y="3571224"/>
            <a:ext cx="2718265" cy="15003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5"/>
          <p:cNvSpPr txBox="1">
            <a:spLocks noChangeArrowheads="1"/>
          </p:cNvSpPr>
          <p:nvPr/>
        </p:nvSpPr>
        <p:spPr bwMode="auto">
          <a:xfrm>
            <a:off x="130912" y="0"/>
            <a:ext cx="8485785" cy="49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4" charset="0"/>
                <a:ea typeface="ＭＳ Ｐゴシック" pitchFamily="4" charset="-128"/>
              </a:defRPr>
            </a:lvl1pPr>
            <a:lvl2pPr marL="742950" indent="-285750" eaLnBrk="0" hangingPunct="0">
              <a:spcBef>
                <a:spcPct val="20000"/>
              </a:spcBef>
              <a:buFont typeface="Arial" charset="0"/>
              <a:buChar char="–"/>
              <a:defRPr sz="2800">
                <a:solidFill>
                  <a:schemeClr val="tx1"/>
                </a:solidFill>
                <a:latin typeface="Calibri" pitchFamily="4" charset="0"/>
                <a:ea typeface="ＭＳ Ｐゴシック" pitchFamily="4" charset="-128"/>
              </a:defRPr>
            </a:lvl2pPr>
            <a:lvl3pPr marL="1143000" indent="-228600" eaLnBrk="0" hangingPunct="0">
              <a:spcBef>
                <a:spcPct val="20000"/>
              </a:spcBef>
              <a:buFont typeface="Arial" charset="0"/>
              <a:buChar char="•"/>
              <a:defRPr sz="2400">
                <a:solidFill>
                  <a:schemeClr val="tx1"/>
                </a:solidFill>
                <a:latin typeface="Calibri" pitchFamily="4" charset="0"/>
                <a:ea typeface="ＭＳ Ｐゴシック" pitchFamily="4" charset="-128"/>
              </a:defRPr>
            </a:lvl3pPr>
            <a:lvl4pPr marL="1600200" indent="-228600" eaLnBrk="0" hangingPunct="0">
              <a:spcBef>
                <a:spcPct val="20000"/>
              </a:spcBef>
              <a:buFont typeface="Arial" charset="0"/>
              <a:buChar char="–"/>
              <a:defRPr sz="2000">
                <a:solidFill>
                  <a:schemeClr val="tx1"/>
                </a:solidFill>
                <a:latin typeface="Calibri" pitchFamily="4" charset="0"/>
                <a:ea typeface="ＭＳ Ｐゴシック" pitchFamily="4" charset="-128"/>
              </a:defRPr>
            </a:lvl4pPr>
            <a:lvl5pPr marL="2057400" indent="-228600" eaLnBrk="0" hangingPunct="0">
              <a:spcBef>
                <a:spcPct val="20000"/>
              </a:spcBef>
              <a:buFont typeface="Arial" charset="0"/>
              <a:buChar char="»"/>
              <a:defRPr sz="2000">
                <a:solidFill>
                  <a:schemeClr val="tx1"/>
                </a:solidFill>
                <a:latin typeface="Calibri" pitchFamily="4" charset="0"/>
                <a:ea typeface="ＭＳ Ｐゴシック" pitchFamily="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4" charset="0"/>
                <a:ea typeface="ＭＳ Ｐゴシック" pitchFamily="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4" charset="0"/>
                <a:ea typeface="ＭＳ Ｐゴシック" pitchFamily="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4" charset="0"/>
                <a:ea typeface="ＭＳ Ｐゴシック" pitchFamily="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4" charset="0"/>
                <a:ea typeface="ＭＳ Ｐゴシック" pitchFamily="4" charset="-128"/>
              </a:defRPr>
            </a:lvl9pPr>
          </a:lstStyle>
          <a:p>
            <a:pPr eaLnBrk="1" hangingPunct="1">
              <a:spcBef>
                <a:spcPct val="0"/>
              </a:spcBef>
              <a:buFontTx/>
              <a:buNone/>
            </a:pPr>
            <a:r>
              <a:rPr lang="en-US" altLang="en-US" sz="2613" dirty="0">
                <a:latin typeface="Arial" charset="0"/>
                <a:ea typeface="+mn-ea"/>
              </a:rPr>
              <a:t>Remote Handling Technology Development for ITER</a:t>
            </a:r>
            <a:endParaRPr lang="en-GB" altLang="en-US" sz="2613" dirty="0">
              <a:latin typeface="Arial" charset="0"/>
              <a:ea typeface="+mn-ea"/>
            </a:endParaRPr>
          </a:p>
        </p:txBody>
      </p:sp>
      <p:sp>
        <p:nvSpPr>
          <p:cNvPr id="5" name="Rectangle 4"/>
          <p:cNvSpPr/>
          <p:nvPr/>
        </p:nvSpPr>
        <p:spPr>
          <a:xfrm>
            <a:off x="130911" y="468198"/>
            <a:ext cx="8489514" cy="1456489"/>
          </a:xfrm>
          <a:prstGeom prst="rect">
            <a:avLst/>
          </a:prstGeom>
        </p:spPr>
        <p:txBody>
          <a:bodyPr wrap="square">
            <a:spAutoFit/>
          </a:bodyPr>
          <a:lstStyle/>
          <a:p>
            <a:r>
              <a:rPr lang="en-US" sz="1400" u="sng" dirty="0">
                <a:latin typeface="+mn-lt"/>
              </a:rPr>
              <a:t>In-vessel component handling devices</a:t>
            </a:r>
          </a:p>
          <a:p>
            <a:r>
              <a:rPr lang="en-US" sz="1493" dirty="0">
                <a:latin typeface="+mn-lt"/>
              </a:rPr>
              <a:t>One of the main challenges specific to Remote Handling in ITER is the </a:t>
            </a:r>
            <a:r>
              <a:rPr lang="en-US" sz="1493" i="1" u="sng" dirty="0">
                <a:latin typeface="+mn-lt"/>
              </a:rPr>
              <a:t>precise (</a:t>
            </a:r>
            <a:r>
              <a:rPr lang="en-US" sz="1493" i="1" u="sng" dirty="0" err="1">
                <a:latin typeface="+mn-lt"/>
              </a:rPr>
              <a:t>millimetric</a:t>
            </a:r>
            <a:r>
              <a:rPr lang="en-US" sz="1493" i="1" u="sng" dirty="0">
                <a:latin typeface="+mn-lt"/>
              </a:rPr>
              <a:t>) handling</a:t>
            </a:r>
            <a:r>
              <a:rPr lang="en-US" sz="1493" dirty="0">
                <a:latin typeface="+mn-lt"/>
              </a:rPr>
              <a:t> of very large in-vessel components (weighing </a:t>
            </a:r>
            <a:r>
              <a:rPr lang="en-US" sz="1493" i="1" u="sng" dirty="0">
                <a:latin typeface="+mn-lt"/>
              </a:rPr>
              <a:t>several tons</a:t>
            </a:r>
            <a:r>
              <a:rPr lang="en-US" sz="1493" dirty="0">
                <a:latin typeface="+mn-lt"/>
              </a:rPr>
              <a:t>) within radiation fields of </a:t>
            </a:r>
            <a:r>
              <a:rPr lang="en-US" sz="1493" i="1" u="sng" dirty="0">
                <a:latin typeface="+mn-lt"/>
              </a:rPr>
              <a:t>up to 500 Grays/hour</a:t>
            </a:r>
            <a:r>
              <a:rPr lang="en-US" sz="1493" dirty="0">
                <a:latin typeface="+mn-lt"/>
              </a:rPr>
              <a:t>. To develop and demonstrate the technologies necessary to undertake this task, in the context of ITER, </a:t>
            </a:r>
            <a:r>
              <a:rPr lang="en-US" sz="1493" i="1" u="sng" dirty="0">
                <a:latin typeface="+mn-lt"/>
              </a:rPr>
              <a:t>full scale prototype devices have been built and tested</a:t>
            </a:r>
            <a:r>
              <a:rPr lang="en-US" sz="1493" dirty="0">
                <a:latin typeface="+mn-lt"/>
              </a:rPr>
              <a:t> in relation to both blanket and </a:t>
            </a:r>
            <a:r>
              <a:rPr lang="en-US" sz="1493" dirty="0" err="1">
                <a:latin typeface="+mn-lt"/>
              </a:rPr>
              <a:t>divertor</a:t>
            </a:r>
            <a:r>
              <a:rPr lang="en-US" sz="1493" dirty="0">
                <a:latin typeface="+mn-lt"/>
              </a:rPr>
              <a:t> remote handling. </a:t>
            </a:r>
            <a:endParaRPr lang="en-GB" sz="1493" dirty="0">
              <a:latin typeface="+mn-lt"/>
            </a:endParaRPr>
          </a:p>
        </p:txBody>
      </p:sp>
      <p:sp>
        <p:nvSpPr>
          <p:cNvPr id="6" name="Rectangle 5"/>
          <p:cNvSpPr/>
          <p:nvPr/>
        </p:nvSpPr>
        <p:spPr>
          <a:xfrm>
            <a:off x="563457" y="2042251"/>
            <a:ext cx="3230372" cy="322076"/>
          </a:xfrm>
          <a:prstGeom prst="rect">
            <a:avLst/>
          </a:prstGeom>
        </p:spPr>
        <p:txBody>
          <a:bodyPr wrap="none">
            <a:spAutoFit/>
          </a:bodyPr>
          <a:lstStyle/>
          <a:p>
            <a:r>
              <a:rPr lang="en-US" sz="1493" dirty="0">
                <a:latin typeface="+mn-lt"/>
              </a:rPr>
              <a:t>Blanket Remote Handling (Japan)</a:t>
            </a:r>
            <a:endParaRPr lang="en-GB" sz="1493" dirty="0">
              <a:latin typeface="+mn-lt"/>
            </a:endParaRPr>
          </a:p>
        </p:txBody>
      </p:sp>
      <p:sp>
        <p:nvSpPr>
          <p:cNvPr id="7" name="Rectangle 6"/>
          <p:cNvSpPr/>
          <p:nvPr/>
        </p:nvSpPr>
        <p:spPr>
          <a:xfrm>
            <a:off x="4450914" y="2025453"/>
            <a:ext cx="4267200" cy="322076"/>
          </a:xfrm>
          <a:prstGeom prst="rect">
            <a:avLst/>
          </a:prstGeom>
        </p:spPr>
        <p:txBody>
          <a:bodyPr>
            <a:spAutoFit/>
          </a:bodyPr>
          <a:lstStyle/>
          <a:p>
            <a:r>
              <a:rPr lang="en-US" sz="1493" dirty="0" err="1">
                <a:latin typeface="+mn-lt"/>
              </a:rPr>
              <a:t>Divertor</a:t>
            </a:r>
            <a:r>
              <a:rPr lang="en-US" sz="1493" dirty="0">
                <a:latin typeface="+mn-lt"/>
              </a:rPr>
              <a:t> Remote Handling (EU, Finland)</a:t>
            </a:r>
            <a:endParaRPr lang="en-GB" sz="1493" dirty="0">
              <a:latin typeface="+mn-lt"/>
            </a:endParaRPr>
          </a:p>
        </p:txBody>
      </p:sp>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991" y="2341437"/>
            <a:ext cx="3008539" cy="17105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134" descr="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1324" y="4224598"/>
            <a:ext cx="2263987" cy="16194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9"/>
          <p:cNvSpPr/>
          <p:nvPr/>
        </p:nvSpPr>
        <p:spPr>
          <a:xfrm>
            <a:off x="3263128" y="2499440"/>
            <a:ext cx="1046875" cy="781752"/>
          </a:xfrm>
          <a:prstGeom prst="rect">
            <a:avLst/>
          </a:prstGeom>
        </p:spPr>
        <p:txBody>
          <a:bodyPr wrap="square">
            <a:spAutoFit/>
          </a:bodyPr>
          <a:lstStyle/>
          <a:p>
            <a:r>
              <a:rPr lang="en-US" sz="1120" dirty="0">
                <a:latin typeface="+mn-lt"/>
              </a:rPr>
              <a:t>Overview of the ITER Blanket RH System.</a:t>
            </a:r>
            <a:endParaRPr lang="en-GB" sz="1120" dirty="0">
              <a:latin typeface="+mn-lt"/>
            </a:endParaRPr>
          </a:p>
        </p:txBody>
      </p:sp>
      <p:sp>
        <p:nvSpPr>
          <p:cNvPr id="14" name="Rectangle 13"/>
          <p:cNvSpPr/>
          <p:nvPr/>
        </p:nvSpPr>
        <p:spPr>
          <a:xfrm>
            <a:off x="161378" y="4195321"/>
            <a:ext cx="1835975" cy="1988237"/>
          </a:xfrm>
          <a:prstGeom prst="rect">
            <a:avLst/>
          </a:prstGeom>
        </p:spPr>
        <p:txBody>
          <a:bodyPr wrap="square">
            <a:spAutoFit/>
          </a:bodyPr>
          <a:lstStyle/>
          <a:p>
            <a:r>
              <a:rPr lang="en-US" sz="1120" dirty="0">
                <a:latin typeface="+mn-lt"/>
              </a:rPr>
              <a:t>Blanket module handling trials using the prototype In-Vessel Transporter (IVT) hosted by the Japanese Domestic Agency in Naka, Japan.</a:t>
            </a:r>
          </a:p>
          <a:p>
            <a:endParaRPr lang="en-US" sz="1120" dirty="0">
              <a:latin typeface="+mn-lt"/>
            </a:endParaRPr>
          </a:p>
          <a:p>
            <a:r>
              <a:rPr lang="en-US" sz="1120" dirty="0">
                <a:latin typeface="+mn-lt"/>
              </a:rPr>
              <a:t>(ITER Blanket module weight is approx. 4 tons).</a:t>
            </a:r>
            <a:endParaRPr lang="en-GB" sz="1120" dirty="0">
              <a:latin typeface="+mn-lt"/>
            </a:endParaRPr>
          </a:p>
        </p:txBody>
      </p:sp>
      <p:pic>
        <p:nvPicPr>
          <p:cNvPr id="16" name="Picture 2" descr="C:\Users\palmerj\Documents\Work\03_RH SYSTEMS\02_DIVERTOR RH (23-02)\05_DTP2\VTT_PHOTOS\Mag_VTT_Cassette_Vesa_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401" r="14105"/>
          <a:stretch/>
        </p:blipFill>
        <p:spPr bwMode="auto">
          <a:xfrm>
            <a:off x="6365824" y="4738414"/>
            <a:ext cx="2124416" cy="11279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Rectangle 17"/>
          <p:cNvSpPr/>
          <p:nvPr/>
        </p:nvSpPr>
        <p:spPr>
          <a:xfrm>
            <a:off x="7172014" y="2366027"/>
            <a:ext cx="1249549" cy="954107"/>
          </a:xfrm>
          <a:prstGeom prst="rect">
            <a:avLst/>
          </a:prstGeom>
        </p:spPr>
        <p:txBody>
          <a:bodyPr wrap="square">
            <a:spAutoFit/>
          </a:bodyPr>
          <a:lstStyle/>
          <a:p>
            <a:r>
              <a:rPr lang="en-US" sz="1120" dirty="0">
                <a:latin typeface="+mn-lt"/>
              </a:rPr>
              <a:t>Overview of the ITER </a:t>
            </a:r>
            <a:r>
              <a:rPr lang="en-US" sz="1120" dirty="0" err="1">
                <a:latin typeface="+mn-lt"/>
              </a:rPr>
              <a:t>divertor</a:t>
            </a:r>
            <a:r>
              <a:rPr lang="en-US" sz="1120" dirty="0">
                <a:latin typeface="+mn-lt"/>
              </a:rPr>
              <a:t> remote handling process.</a:t>
            </a:r>
            <a:endParaRPr lang="en-GB" sz="1120" dirty="0">
              <a:latin typeface="+mn-lt"/>
            </a:endParaRPr>
          </a:p>
        </p:txBody>
      </p:sp>
      <p:sp>
        <p:nvSpPr>
          <p:cNvPr id="19" name="Rectangle 18"/>
          <p:cNvSpPr/>
          <p:nvPr/>
        </p:nvSpPr>
        <p:spPr>
          <a:xfrm>
            <a:off x="7208949" y="3316443"/>
            <a:ext cx="1534116" cy="1471172"/>
          </a:xfrm>
          <a:prstGeom prst="rect">
            <a:avLst/>
          </a:prstGeom>
        </p:spPr>
        <p:txBody>
          <a:bodyPr wrap="square">
            <a:spAutoFit/>
          </a:bodyPr>
          <a:lstStyle/>
          <a:p>
            <a:r>
              <a:rPr lang="en-US" sz="1120" dirty="0" err="1">
                <a:latin typeface="+mn-lt"/>
              </a:rPr>
              <a:t>Divertor</a:t>
            </a:r>
            <a:r>
              <a:rPr lang="en-US" sz="1120" dirty="0">
                <a:latin typeface="+mn-lt"/>
              </a:rPr>
              <a:t> cassette handling trials in the ITER </a:t>
            </a:r>
            <a:r>
              <a:rPr lang="en-US" sz="1120" dirty="0" err="1">
                <a:latin typeface="+mn-lt"/>
              </a:rPr>
              <a:t>Divertor</a:t>
            </a:r>
            <a:r>
              <a:rPr lang="en-US" sz="1120" dirty="0">
                <a:latin typeface="+mn-lt"/>
              </a:rPr>
              <a:t> Test Platform created by the European Domestic Agency in Tampere, Finland.</a:t>
            </a:r>
          </a:p>
        </p:txBody>
      </p:sp>
      <p:sp>
        <p:nvSpPr>
          <p:cNvPr id="20" name="Rectangle 19"/>
          <p:cNvSpPr/>
          <p:nvPr/>
        </p:nvSpPr>
        <p:spPr>
          <a:xfrm>
            <a:off x="4506401" y="5400163"/>
            <a:ext cx="1872128" cy="609398"/>
          </a:xfrm>
          <a:prstGeom prst="rect">
            <a:avLst/>
          </a:prstGeom>
        </p:spPr>
        <p:txBody>
          <a:bodyPr wrap="square">
            <a:spAutoFit/>
          </a:bodyPr>
          <a:lstStyle/>
          <a:p>
            <a:r>
              <a:rPr lang="en-US" sz="1120" dirty="0">
                <a:latin typeface="+mn-lt"/>
              </a:rPr>
              <a:t>(ITER </a:t>
            </a:r>
            <a:r>
              <a:rPr lang="en-US" sz="1120" dirty="0" err="1">
                <a:latin typeface="+mn-lt"/>
              </a:rPr>
              <a:t>divertor</a:t>
            </a:r>
            <a:r>
              <a:rPr lang="en-US" sz="1120" dirty="0">
                <a:latin typeface="+mn-lt"/>
              </a:rPr>
              <a:t> cassette weight is approx. 10 tons).</a:t>
            </a:r>
            <a:endParaRPr lang="en-GB" sz="1120" dirty="0">
              <a:latin typeface="+mn-lt"/>
            </a:endParaRPr>
          </a:p>
        </p:txBody>
      </p:sp>
      <p:cxnSp>
        <p:nvCxnSpPr>
          <p:cNvPr id="24" name="Straight Arrow Connector 23"/>
          <p:cNvCxnSpPr/>
          <p:nvPr/>
        </p:nvCxnSpPr>
        <p:spPr bwMode="auto">
          <a:xfrm flipH="1" flipV="1">
            <a:off x="6410506" y="2966357"/>
            <a:ext cx="403245" cy="317298"/>
          </a:xfrm>
          <a:prstGeom prst="straightConnector1">
            <a:avLst/>
          </a:prstGeom>
          <a:solidFill>
            <a:schemeClr val="accent1"/>
          </a:solidFill>
          <a:ln w="6350" cap="flat" cmpd="sng" algn="ctr">
            <a:solidFill>
              <a:schemeClr val="tx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flipV="1">
            <a:off x="5789210" y="3076901"/>
            <a:ext cx="114828" cy="251360"/>
          </a:xfrm>
          <a:prstGeom prst="straightConnector1">
            <a:avLst/>
          </a:prstGeom>
          <a:solidFill>
            <a:schemeClr val="accent1"/>
          </a:solidFill>
          <a:ln w="3175" cap="flat" cmpd="sng" algn="ctr">
            <a:solidFill>
              <a:schemeClr val="tx1"/>
            </a:solidFill>
            <a:prstDash val="solid"/>
            <a:round/>
            <a:headEnd type="none" w="med" len="med"/>
            <a:tailEnd type="triangl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tangle 29"/>
          <p:cNvSpPr/>
          <p:nvPr/>
        </p:nvSpPr>
        <p:spPr>
          <a:xfrm>
            <a:off x="5474824" y="3283656"/>
            <a:ext cx="824265" cy="221599"/>
          </a:xfrm>
          <a:prstGeom prst="rect">
            <a:avLst/>
          </a:prstGeom>
        </p:spPr>
        <p:txBody>
          <a:bodyPr wrap="none">
            <a:spAutoFit/>
          </a:bodyPr>
          <a:lstStyle/>
          <a:p>
            <a:r>
              <a:rPr lang="en-US" sz="840" dirty="0"/>
              <a:t>radial mover</a:t>
            </a:r>
            <a:endParaRPr lang="en-GB" sz="840" dirty="0"/>
          </a:p>
        </p:txBody>
      </p:sp>
      <p:sp>
        <p:nvSpPr>
          <p:cNvPr id="31" name="Rectangle 30"/>
          <p:cNvSpPr/>
          <p:nvPr/>
        </p:nvSpPr>
        <p:spPr>
          <a:xfrm>
            <a:off x="6515066" y="3247025"/>
            <a:ext cx="849913" cy="221599"/>
          </a:xfrm>
          <a:prstGeom prst="rect">
            <a:avLst/>
          </a:prstGeom>
        </p:spPr>
        <p:txBody>
          <a:bodyPr wrap="none">
            <a:spAutoFit/>
          </a:bodyPr>
          <a:lstStyle/>
          <a:p>
            <a:r>
              <a:rPr lang="en-US" sz="840" dirty="0"/>
              <a:t>transfer cask</a:t>
            </a:r>
            <a:endParaRPr lang="en-GB" sz="840" dirty="0"/>
          </a:p>
        </p:txBody>
      </p:sp>
      <p:sp>
        <p:nvSpPr>
          <p:cNvPr id="32" name="Rectangle 31"/>
          <p:cNvSpPr/>
          <p:nvPr/>
        </p:nvSpPr>
        <p:spPr>
          <a:xfrm>
            <a:off x="4450915" y="2323340"/>
            <a:ext cx="962123" cy="221599"/>
          </a:xfrm>
          <a:prstGeom prst="rect">
            <a:avLst/>
          </a:prstGeom>
        </p:spPr>
        <p:txBody>
          <a:bodyPr wrap="none">
            <a:spAutoFit/>
          </a:bodyPr>
          <a:lstStyle/>
          <a:p>
            <a:r>
              <a:rPr lang="en-US" sz="840" dirty="0" err="1"/>
              <a:t>toroidial</a:t>
            </a:r>
            <a:r>
              <a:rPr lang="en-US" sz="840" dirty="0"/>
              <a:t> mover</a:t>
            </a:r>
            <a:endParaRPr lang="en-GB" sz="840" dirty="0"/>
          </a:p>
        </p:txBody>
      </p:sp>
      <p:cxnSp>
        <p:nvCxnSpPr>
          <p:cNvPr id="34" name="Straight Arrow Connector 33"/>
          <p:cNvCxnSpPr/>
          <p:nvPr/>
        </p:nvCxnSpPr>
        <p:spPr bwMode="auto">
          <a:xfrm>
            <a:off x="4797528" y="2538783"/>
            <a:ext cx="67207" cy="391245"/>
          </a:xfrm>
          <a:prstGeom prst="straightConnector1">
            <a:avLst/>
          </a:prstGeom>
          <a:solidFill>
            <a:schemeClr val="accent1"/>
          </a:solidFill>
          <a:ln w="3175" cap="flat" cmpd="sng" algn="ctr">
            <a:solidFill>
              <a:schemeClr val="tx1"/>
            </a:solidFill>
            <a:prstDash val="solid"/>
            <a:round/>
            <a:headEnd type="none" w="med" len="med"/>
            <a:tailEnd type="triangl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40525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7540" y="188055"/>
            <a:ext cx="8373243" cy="699842"/>
          </a:xfrm>
        </p:spPr>
        <p:txBody>
          <a:bodyPr/>
          <a:lstStyle/>
          <a:p>
            <a:pPr algn="l"/>
            <a:r>
              <a:rPr lang="en-US" sz="2400" b="1" dirty="0"/>
              <a:t>ITER-driven advances in radiation transport methods development makes solutions possible</a:t>
            </a:r>
          </a:p>
        </p:txBody>
      </p:sp>
      <p:sp>
        <p:nvSpPr>
          <p:cNvPr id="6" name="Content Placeholder 5"/>
          <p:cNvSpPr>
            <a:spLocks noGrp="1"/>
          </p:cNvSpPr>
          <p:nvPr>
            <p:ph idx="1"/>
          </p:nvPr>
        </p:nvSpPr>
        <p:spPr>
          <a:xfrm>
            <a:off x="0" y="1049869"/>
            <a:ext cx="5795553" cy="4829336"/>
          </a:xfrm>
        </p:spPr>
        <p:txBody>
          <a:bodyPr/>
          <a:lstStyle/>
          <a:p>
            <a:r>
              <a:rPr lang="en-US" sz="1680" b="1" dirty="0"/>
              <a:t>New software </a:t>
            </a:r>
            <a:r>
              <a:rPr lang="en-US" sz="1680" dirty="0"/>
              <a:t>provides major algorithmic and shared memory implementation improvements to the MCNP code. Improvements were </a:t>
            </a:r>
            <a:r>
              <a:rPr lang="en-US" sz="1680" b="1" i="1" u="sng" dirty="0"/>
              <a:t>absolutely necessary </a:t>
            </a:r>
            <a:r>
              <a:rPr lang="en-US" sz="1680" dirty="0"/>
              <a:t>to simulate transport on ITER-released models with </a:t>
            </a:r>
            <a:r>
              <a:rPr lang="en-US" sz="1680" b="1" i="1" u="sng" dirty="0"/>
              <a:t>useful speed and fidelity</a:t>
            </a:r>
            <a:r>
              <a:rPr lang="en-US" sz="1680" dirty="0"/>
              <a:t>.</a:t>
            </a:r>
          </a:p>
          <a:p>
            <a:pPr>
              <a:spcBef>
                <a:spcPts val="1200"/>
              </a:spcBef>
            </a:pPr>
            <a:r>
              <a:rPr lang="en-US" sz="1680" dirty="0"/>
              <a:t>Significant enhancements of </a:t>
            </a:r>
            <a:r>
              <a:rPr lang="en-US" sz="1680" b="1" dirty="0"/>
              <a:t>hybrid MC-deterministic methods </a:t>
            </a:r>
            <a:r>
              <a:rPr lang="en-US" sz="1680" dirty="0"/>
              <a:t>(ADVANTG) specifically to </a:t>
            </a:r>
            <a:r>
              <a:rPr lang="en-US" sz="1680" b="1" i="1" u="sng" dirty="0"/>
              <a:t>visualize and generate MC variance reduction parameters </a:t>
            </a:r>
            <a:r>
              <a:rPr lang="en-US" sz="1680" dirty="0"/>
              <a:t>for ITER transport models.</a:t>
            </a:r>
          </a:p>
          <a:p>
            <a:pPr>
              <a:spcBef>
                <a:spcPts val="1200"/>
              </a:spcBef>
            </a:pPr>
            <a:r>
              <a:rPr lang="en-US" sz="1680" b="1" dirty="0"/>
              <a:t>Shutdown dose rate analysis toolset</a:t>
            </a:r>
            <a:r>
              <a:rPr lang="en-US" sz="1680" dirty="0"/>
              <a:t> (MSX/NAGSS) created with bottleneck removal and parallelism in mind. Toolset was built around the ORIGEN activation solver for the largest ITER models and formally validated for ITER fusion </a:t>
            </a:r>
            <a:r>
              <a:rPr lang="en-US" sz="1680" dirty="0" err="1"/>
              <a:t>neutronics</a:t>
            </a:r>
            <a:r>
              <a:rPr lang="en-US" sz="1680" dirty="0"/>
              <a:t> applications.</a:t>
            </a:r>
          </a:p>
          <a:p>
            <a:pPr>
              <a:spcBef>
                <a:spcPts val="1200"/>
              </a:spcBef>
            </a:pPr>
            <a:r>
              <a:rPr lang="en-US" sz="1680" b="1" dirty="0"/>
              <a:t>CAD-to-MC model conversion and integration process</a:t>
            </a:r>
            <a:r>
              <a:rPr lang="en-US" sz="1680" dirty="0"/>
              <a:t>. Includes ITER-preferred model conversion technology coupled with automated tools developed for integration of different radiation transport models. </a:t>
            </a:r>
          </a:p>
        </p:txBody>
      </p:sp>
      <p:pic>
        <p:nvPicPr>
          <p:cNvPr id="2" name="Picture 1">
            <a:extLst>
              <a:ext uri="{FF2B5EF4-FFF2-40B4-BE49-F238E27FC236}">
                <a16:creationId xmlns:a16="http://schemas.microsoft.com/office/drawing/2014/main" id="{ACDDB660-2285-430E-8E47-2A2D8ECDB208}"/>
              </a:ext>
            </a:extLst>
          </p:cNvPr>
          <p:cNvPicPr>
            <a:picLocks noChangeAspect="1"/>
          </p:cNvPicPr>
          <p:nvPr/>
        </p:nvPicPr>
        <p:blipFill>
          <a:blip r:embed="rId2"/>
          <a:stretch>
            <a:fillRect/>
          </a:stretch>
        </p:blipFill>
        <p:spPr>
          <a:xfrm>
            <a:off x="5713512" y="1172150"/>
            <a:ext cx="2809316" cy="2112029"/>
          </a:xfrm>
          <a:prstGeom prst="rect">
            <a:avLst/>
          </a:prstGeom>
        </p:spPr>
      </p:pic>
      <p:sp>
        <p:nvSpPr>
          <p:cNvPr id="3" name="Rectangle 2">
            <a:extLst>
              <a:ext uri="{FF2B5EF4-FFF2-40B4-BE49-F238E27FC236}">
                <a16:creationId xmlns:a16="http://schemas.microsoft.com/office/drawing/2014/main" id="{DAF38DA0-6888-4983-BF8A-56B783D9919B}"/>
              </a:ext>
            </a:extLst>
          </p:cNvPr>
          <p:cNvSpPr/>
          <p:nvPr/>
        </p:nvSpPr>
        <p:spPr>
          <a:xfrm>
            <a:off x="5713512" y="3352958"/>
            <a:ext cx="2785230" cy="1492716"/>
          </a:xfrm>
          <a:prstGeom prst="rect">
            <a:avLst/>
          </a:prstGeom>
          <a:solidFill>
            <a:schemeClr val="bg1"/>
          </a:solidFill>
        </p:spPr>
        <p:txBody>
          <a:bodyPr wrap="square">
            <a:spAutoFit/>
          </a:bodyPr>
          <a:lstStyle/>
          <a:p>
            <a:r>
              <a:rPr lang="en-US" sz="1300" dirty="0"/>
              <a:t>Massive models (hundreds of thousands of unique geometry cells) of the ITER tokamak integrated into full building models with detailed representations of important equipment. </a:t>
            </a:r>
          </a:p>
        </p:txBody>
      </p:sp>
    </p:spTree>
    <p:extLst>
      <p:ext uri="{BB962C8B-B14F-4D97-AF65-F5344CB8AC3E}">
        <p14:creationId xmlns:p14="http://schemas.microsoft.com/office/powerpoint/2010/main" val="2299252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14049" b="-14049"/>
          <a:stretch>
            <a:fillRect/>
          </a:stretch>
        </p:blipFill>
        <p:spPr bwMode="auto">
          <a:xfrm>
            <a:off x="266987" y="834567"/>
            <a:ext cx="3913026" cy="34296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Content Placeholder 11"/>
          <p:cNvPicPr>
            <a:picLocks noGrp="1" noChangeAspect="1"/>
          </p:cNvPicPr>
          <p:nvPr>
            <p:ph sz="quarter" idx="4"/>
          </p:nvPr>
        </p:nvPicPr>
        <p:blipFill>
          <a:blip r:embed="rId3"/>
          <a:srcRect l="-6869" r="-6869"/>
          <a:stretch>
            <a:fillRect/>
          </a:stretch>
        </p:blipFill>
        <p:spPr>
          <a:xfrm>
            <a:off x="4478566" y="1530302"/>
            <a:ext cx="3914563" cy="3430058"/>
          </a:xfrm>
        </p:spPr>
      </p:pic>
      <p:sp>
        <p:nvSpPr>
          <p:cNvPr id="9" name="TextBox 8"/>
          <p:cNvSpPr txBox="1"/>
          <p:nvPr/>
        </p:nvSpPr>
        <p:spPr>
          <a:xfrm>
            <a:off x="285436" y="4178988"/>
            <a:ext cx="4134948" cy="1061829"/>
          </a:xfrm>
          <a:prstGeom prst="rect">
            <a:avLst/>
          </a:prstGeom>
          <a:noFill/>
        </p:spPr>
        <p:txBody>
          <a:bodyPr wrap="square" rtlCol="0">
            <a:spAutoFit/>
          </a:bodyPr>
          <a:lstStyle/>
          <a:p>
            <a:pPr algn="ctr">
              <a:lnSpc>
                <a:spcPct val="90000"/>
              </a:lnSpc>
            </a:pPr>
            <a:r>
              <a:rPr lang="en-US" sz="1400" i="1" dirty="0"/>
              <a:t>Models developed to represent the entire nuclear platform of the the ITER facility with high fidelity dose rate solutions to determine whether personnel safety criteria are met hundreds of meters away.</a:t>
            </a:r>
          </a:p>
        </p:txBody>
      </p:sp>
      <p:sp>
        <p:nvSpPr>
          <p:cNvPr id="5" name="Title 3">
            <a:extLst>
              <a:ext uri="{FF2B5EF4-FFF2-40B4-BE49-F238E27FC236}">
                <a16:creationId xmlns:a16="http://schemas.microsoft.com/office/drawing/2014/main" id="{BDD121AA-E1E1-4474-8D53-9FF71FBD8C43}"/>
              </a:ext>
            </a:extLst>
          </p:cNvPr>
          <p:cNvSpPr>
            <a:spLocks noGrp="1"/>
          </p:cNvSpPr>
          <p:nvPr>
            <p:ph type="title"/>
          </p:nvPr>
        </p:nvSpPr>
        <p:spPr>
          <a:xfrm>
            <a:off x="207540" y="188055"/>
            <a:ext cx="8373243" cy="699842"/>
          </a:xfrm>
          <a:effectLst/>
        </p:spPr>
        <p:txBody>
          <a:bodyPr/>
          <a:lstStyle/>
          <a:p>
            <a:pPr algn="l"/>
            <a:r>
              <a:rPr lang="en-US" sz="2400" b="1" dirty="0"/>
              <a:t>World-leading hybrid methods allow radiation challenges to be addressed</a:t>
            </a:r>
          </a:p>
        </p:txBody>
      </p:sp>
    </p:spTree>
    <p:extLst>
      <p:ext uri="{BB962C8B-B14F-4D97-AF65-F5344CB8AC3E}">
        <p14:creationId xmlns:p14="http://schemas.microsoft.com/office/powerpoint/2010/main" val="1615546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77" y="166447"/>
            <a:ext cx="8163338" cy="1066800"/>
          </a:xfrm>
        </p:spPr>
        <p:txBody>
          <a:bodyPr/>
          <a:lstStyle/>
          <a:p>
            <a:pPr algn="l"/>
            <a:r>
              <a:rPr lang="en-US" sz="2400" b="1" dirty="0"/>
              <a:t>Shattered pellet disruption mitigation systems have become reliable and robust through development and engineering support</a:t>
            </a:r>
            <a:endParaRPr lang="en-GB" sz="2400" b="1" dirty="0"/>
          </a:p>
        </p:txBody>
      </p:sp>
      <p:sp>
        <p:nvSpPr>
          <p:cNvPr id="34" name="TextBox 5"/>
          <p:cNvSpPr txBox="1">
            <a:spLocks noChangeArrowheads="1"/>
          </p:cNvSpPr>
          <p:nvPr/>
        </p:nvSpPr>
        <p:spPr bwMode="auto">
          <a:xfrm>
            <a:off x="506894" y="4614359"/>
            <a:ext cx="3629678" cy="1034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2753" tIns="31376" rIns="62753" bIns="31376">
            <a:spAutoFit/>
          </a:bodyPr>
          <a:lstStyle>
            <a:lvl1pPr marL="342900" indent="-342900" eaLnBrk="0" hangingPunct="0">
              <a:spcBef>
                <a:spcPct val="20000"/>
              </a:spcBef>
              <a:buChar char="•"/>
              <a:defRPr sz="2700">
                <a:solidFill>
                  <a:schemeClr val="tx1"/>
                </a:solidFill>
                <a:latin typeface="Times New Roman" pitchFamily="18" charset="0"/>
              </a:defRPr>
            </a:lvl1pPr>
            <a:lvl2pPr marL="742950" indent="-285750" eaLnBrk="0" hangingPunct="0">
              <a:spcBef>
                <a:spcPct val="20000"/>
              </a:spcBef>
              <a:buChar char="–"/>
              <a:defRPr sz="2300">
                <a:solidFill>
                  <a:schemeClr val="tx1"/>
                </a:solidFill>
                <a:latin typeface="Times New Roman" pitchFamily="18" charset="0"/>
              </a:defRPr>
            </a:lvl2pPr>
            <a:lvl3pPr marL="1143000" indent="-228600" eaLnBrk="0" hangingPunct="0">
              <a:spcBef>
                <a:spcPct val="20000"/>
              </a:spcBef>
              <a:buChar char="•"/>
              <a:defRPr sz="2300">
                <a:solidFill>
                  <a:schemeClr val="tx1"/>
                </a:solidFill>
                <a:latin typeface="Times New Roman" pitchFamily="18" charset="0"/>
              </a:defRPr>
            </a:lvl3pPr>
            <a:lvl4pPr marL="1600200" indent="-228600" eaLnBrk="0" hangingPunct="0">
              <a:spcBef>
                <a:spcPct val="20000"/>
              </a:spcBef>
              <a:buChar char="–"/>
              <a:defRPr sz="2300">
                <a:solidFill>
                  <a:schemeClr val="tx1"/>
                </a:solidFill>
                <a:latin typeface="Times New Roman" pitchFamily="18" charset="0"/>
              </a:defRPr>
            </a:lvl4pPr>
            <a:lvl5pPr marL="2057400" indent="-228600" eaLnBrk="0" hangingPunct="0">
              <a:spcBef>
                <a:spcPct val="20000"/>
              </a:spcBef>
              <a:buChar char="»"/>
              <a:defRPr sz="2300">
                <a:solidFill>
                  <a:schemeClr val="tx1"/>
                </a:solidFill>
                <a:latin typeface="Times New Roman" pitchFamily="18" charset="0"/>
              </a:defRPr>
            </a:lvl5pPr>
            <a:lvl6pPr marL="2514600" indent="-228600" eaLnBrk="0" fontAlgn="base" hangingPunct="0">
              <a:spcBef>
                <a:spcPct val="20000"/>
              </a:spcBef>
              <a:spcAft>
                <a:spcPct val="0"/>
              </a:spcAft>
              <a:buChar char="»"/>
              <a:defRPr sz="2300">
                <a:solidFill>
                  <a:schemeClr val="tx1"/>
                </a:solidFill>
                <a:latin typeface="Times New Roman" pitchFamily="18" charset="0"/>
              </a:defRPr>
            </a:lvl6pPr>
            <a:lvl7pPr marL="2971800" indent="-228600" eaLnBrk="0" fontAlgn="base" hangingPunct="0">
              <a:spcBef>
                <a:spcPct val="20000"/>
              </a:spcBef>
              <a:spcAft>
                <a:spcPct val="0"/>
              </a:spcAft>
              <a:buChar char="»"/>
              <a:defRPr sz="2300">
                <a:solidFill>
                  <a:schemeClr val="tx1"/>
                </a:solidFill>
                <a:latin typeface="Times New Roman" pitchFamily="18" charset="0"/>
              </a:defRPr>
            </a:lvl7pPr>
            <a:lvl8pPr marL="3429000" indent="-228600" eaLnBrk="0" fontAlgn="base" hangingPunct="0">
              <a:spcBef>
                <a:spcPct val="20000"/>
              </a:spcBef>
              <a:spcAft>
                <a:spcPct val="0"/>
              </a:spcAft>
              <a:buChar char="»"/>
              <a:defRPr sz="2300">
                <a:solidFill>
                  <a:schemeClr val="tx1"/>
                </a:solidFill>
                <a:latin typeface="Times New Roman" pitchFamily="18" charset="0"/>
              </a:defRPr>
            </a:lvl8pPr>
            <a:lvl9pPr marL="3886200" indent="-228600" eaLnBrk="0" fontAlgn="base" hangingPunct="0">
              <a:spcBef>
                <a:spcPct val="20000"/>
              </a:spcBef>
              <a:spcAft>
                <a:spcPct val="0"/>
              </a:spcAft>
              <a:buChar char="»"/>
              <a:defRPr sz="2300">
                <a:solidFill>
                  <a:schemeClr val="tx1"/>
                </a:solidFill>
                <a:latin typeface="Times New Roman" pitchFamily="18" charset="0"/>
              </a:defRPr>
            </a:lvl9pPr>
          </a:lstStyle>
          <a:p>
            <a:pPr marL="0" indent="0" eaLnBrk="1" hangingPunct="1">
              <a:spcBef>
                <a:spcPct val="0"/>
              </a:spcBef>
              <a:spcAft>
                <a:spcPts val="0"/>
              </a:spcAft>
              <a:buClr>
                <a:schemeClr val="tx1"/>
              </a:buClr>
              <a:buNone/>
            </a:pPr>
            <a:r>
              <a:rPr lang="en-US" altLang="en-US" sz="1578" dirty="0">
                <a:solidFill>
                  <a:srgbClr val="333399"/>
                </a:solidFill>
                <a:latin typeface="Arial" pitchFamily="34" charset="0"/>
                <a:ea typeface="Osaka"/>
                <a:cs typeface="Osaka"/>
              </a:rPr>
              <a:t>Barrel inner diameter increased to 24.4 mm (from 16 mm diameter) in order to study scaling of D2 and neon pellet formation/ acceleration.</a:t>
            </a:r>
          </a:p>
        </p:txBody>
      </p:sp>
      <p:pic>
        <p:nvPicPr>
          <p:cNvPr id="35" name="Picture 1" descr="2010-G0164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2663" y="1682391"/>
            <a:ext cx="3987523" cy="26476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 descr="3-Barrel in VV_2014-P0047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277" y="2424966"/>
            <a:ext cx="3547313" cy="2006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4" descr="3-Barrel subassembly 2014-P0047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0276" y="1443732"/>
            <a:ext cx="3547311" cy="1090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 name="TextBox 6"/>
          <p:cNvSpPr txBox="1">
            <a:spLocks noChangeArrowheads="1"/>
          </p:cNvSpPr>
          <p:nvPr/>
        </p:nvSpPr>
        <p:spPr bwMode="auto">
          <a:xfrm>
            <a:off x="4480226" y="4450444"/>
            <a:ext cx="3742005" cy="549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2753" tIns="31376" rIns="62753" bIns="31376">
            <a:spAutoFit/>
          </a:bodyPr>
          <a:lstStyle>
            <a:lvl1pPr eaLnBrk="0" hangingPunct="0">
              <a:spcBef>
                <a:spcPct val="20000"/>
              </a:spcBef>
              <a:buChar char="•"/>
              <a:defRPr sz="2700">
                <a:solidFill>
                  <a:schemeClr val="tx1"/>
                </a:solidFill>
                <a:latin typeface="Times New Roman" pitchFamily="18" charset="0"/>
              </a:defRPr>
            </a:lvl1pPr>
            <a:lvl2pPr marL="742950" indent="-285750" eaLnBrk="0" hangingPunct="0">
              <a:spcBef>
                <a:spcPct val="20000"/>
              </a:spcBef>
              <a:buChar char="–"/>
              <a:defRPr sz="2300">
                <a:solidFill>
                  <a:schemeClr val="tx1"/>
                </a:solidFill>
                <a:latin typeface="Times New Roman" pitchFamily="18" charset="0"/>
              </a:defRPr>
            </a:lvl2pPr>
            <a:lvl3pPr marL="1143000" indent="-228600" eaLnBrk="0" hangingPunct="0">
              <a:spcBef>
                <a:spcPct val="20000"/>
              </a:spcBef>
              <a:buChar char="•"/>
              <a:defRPr sz="2300">
                <a:solidFill>
                  <a:schemeClr val="tx1"/>
                </a:solidFill>
                <a:latin typeface="Times New Roman" pitchFamily="18" charset="0"/>
              </a:defRPr>
            </a:lvl3pPr>
            <a:lvl4pPr marL="1600200" indent="-228600" eaLnBrk="0" hangingPunct="0">
              <a:spcBef>
                <a:spcPct val="20000"/>
              </a:spcBef>
              <a:buChar char="–"/>
              <a:defRPr sz="2300">
                <a:solidFill>
                  <a:schemeClr val="tx1"/>
                </a:solidFill>
                <a:latin typeface="Times New Roman" pitchFamily="18" charset="0"/>
              </a:defRPr>
            </a:lvl4pPr>
            <a:lvl5pPr marL="2057400" indent="-228600" eaLnBrk="0" hangingPunct="0">
              <a:spcBef>
                <a:spcPct val="20000"/>
              </a:spcBef>
              <a:buChar char="»"/>
              <a:defRPr sz="2300">
                <a:solidFill>
                  <a:schemeClr val="tx1"/>
                </a:solidFill>
                <a:latin typeface="Times New Roman" pitchFamily="18" charset="0"/>
              </a:defRPr>
            </a:lvl5pPr>
            <a:lvl6pPr marL="2514600" indent="-228600" eaLnBrk="0" fontAlgn="base" hangingPunct="0">
              <a:spcBef>
                <a:spcPct val="20000"/>
              </a:spcBef>
              <a:spcAft>
                <a:spcPct val="0"/>
              </a:spcAft>
              <a:buChar char="»"/>
              <a:defRPr sz="2300">
                <a:solidFill>
                  <a:schemeClr val="tx1"/>
                </a:solidFill>
                <a:latin typeface="Times New Roman" pitchFamily="18" charset="0"/>
              </a:defRPr>
            </a:lvl6pPr>
            <a:lvl7pPr marL="2971800" indent="-228600" eaLnBrk="0" fontAlgn="base" hangingPunct="0">
              <a:spcBef>
                <a:spcPct val="20000"/>
              </a:spcBef>
              <a:spcAft>
                <a:spcPct val="0"/>
              </a:spcAft>
              <a:buChar char="»"/>
              <a:defRPr sz="2300">
                <a:solidFill>
                  <a:schemeClr val="tx1"/>
                </a:solidFill>
                <a:latin typeface="Times New Roman" pitchFamily="18" charset="0"/>
              </a:defRPr>
            </a:lvl7pPr>
            <a:lvl8pPr marL="3429000" indent="-228600" eaLnBrk="0" fontAlgn="base" hangingPunct="0">
              <a:spcBef>
                <a:spcPct val="20000"/>
              </a:spcBef>
              <a:spcAft>
                <a:spcPct val="0"/>
              </a:spcAft>
              <a:buChar char="»"/>
              <a:defRPr sz="2300">
                <a:solidFill>
                  <a:schemeClr val="tx1"/>
                </a:solidFill>
                <a:latin typeface="Times New Roman" pitchFamily="18" charset="0"/>
              </a:defRPr>
            </a:lvl8pPr>
            <a:lvl9pPr marL="3886200" indent="-228600" eaLnBrk="0" fontAlgn="base" hangingPunct="0">
              <a:spcBef>
                <a:spcPct val="20000"/>
              </a:spcBef>
              <a:spcAft>
                <a:spcPct val="0"/>
              </a:spcAft>
              <a:buChar char="»"/>
              <a:defRPr sz="2300">
                <a:solidFill>
                  <a:schemeClr val="tx1"/>
                </a:solidFill>
                <a:latin typeface="Times New Roman" pitchFamily="18" charset="0"/>
              </a:defRPr>
            </a:lvl9pPr>
          </a:lstStyle>
          <a:p>
            <a:pPr algn="ctr" eaLnBrk="1" hangingPunct="1">
              <a:spcBef>
                <a:spcPct val="0"/>
              </a:spcBef>
              <a:buFontTx/>
              <a:buNone/>
            </a:pPr>
            <a:r>
              <a:rPr lang="en-US" altLang="en-US" sz="1578" dirty="0">
                <a:solidFill>
                  <a:srgbClr val="333399"/>
                </a:solidFill>
                <a:latin typeface="Arial" pitchFamily="34" charset="0"/>
                <a:ea typeface="Osaka"/>
                <a:cs typeface="Osaka"/>
              </a:rPr>
              <a:t>Ice forming process in pipe gun injector</a:t>
            </a:r>
          </a:p>
        </p:txBody>
      </p:sp>
    </p:spTree>
    <p:extLst>
      <p:ext uri="{BB962C8B-B14F-4D97-AF65-F5344CB8AC3E}">
        <p14:creationId xmlns:p14="http://schemas.microsoft.com/office/powerpoint/2010/main" val="3433198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25" y="170555"/>
            <a:ext cx="8136835" cy="1066800"/>
          </a:xfrm>
        </p:spPr>
        <p:txBody>
          <a:bodyPr/>
          <a:lstStyle/>
          <a:p>
            <a:pPr algn="l"/>
            <a:r>
              <a:rPr lang="en-US" sz="2200" b="1" dirty="0"/>
              <a:t>Integrating any pellet system into a nuclear device is a complex engineering challenge, and ITER has risen to that challenge</a:t>
            </a:r>
            <a:endParaRPr lang="en-GB" sz="2200" b="1" dirty="0"/>
          </a:p>
        </p:txBody>
      </p:sp>
      <p:pic>
        <p:nvPicPr>
          <p:cNvPr id="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521" y="1551136"/>
            <a:ext cx="6272255" cy="36083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36" name="Straight Arrow Connector 35"/>
          <p:cNvCxnSpPr/>
          <p:nvPr/>
        </p:nvCxnSpPr>
        <p:spPr bwMode="auto">
          <a:xfrm flipV="1">
            <a:off x="1778042" y="4789587"/>
            <a:ext cx="4446018" cy="630032"/>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0" name="TextBox 39"/>
              <p:cNvSpPr txBox="1"/>
              <p:nvPr/>
            </p:nvSpPr>
            <p:spPr>
              <a:xfrm rot="21121886">
                <a:off x="3945394" y="5052756"/>
                <a:ext cx="843501" cy="416268"/>
              </a:xfrm>
              <a:prstGeom prst="rect">
                <a:avLst/>
              </a:prstGeom>
              <a:noFill/>
            </p:spPr>
            <p:txBody>
              <a:bodyPr wrap="none" rtlCol="0">
                <a:spAutoFit/>
              </a:bodyPr>
              <a:lstStyle/>
              <a:p>
                <a14:m>
                  <m:oMath xmlns:m="http://schemas.openxmlformats.org/officeDocument/2006/math">
                    <m:r>
                      <a:rPr lang="en-US" sz="2105" b="0" i="1">
                        <a:latin typeface="Cambria Math"/>
                      </a:rPr>
                      <m:t>~</m:t>
                    </m:r>
                  </m:oMath>
                </a14:m>
                <a:r>
                  <a:rPr lang="en-GB" sz="2105" dirty="0">
                    <a:latin typeface="+mn-lt"/>
                  </a:rPr>
                  <a:t>4 m</a:t>
                </a:r>
              </a:p>
            </p:txBody>
          </p:sp>
        </mc:Choice>
        <mc:Fallback xmlns="">
          <p:sp>
            <p:nvSpPr>
              <p:cNvPr id="40" name="TextBox 39"/>
              <p:cNvSpPr txBox="1">
                <a:spLocks noRot="1" noChangeAspect="1" noMove="1" noResize="1" noEditPoints="1" noAdjustHandles="1" noChangeArrowheads="1" noChangeShapeType="1" noTextEdit="1"/>
              </p:cNvSpPr>
              <p:nvPr/>
            </p:nvSpPr>
            <p:spPr>
              <a:xfrm rot="21121886">
                <a:off x="3945394" y="5052756"/>
                <a:ext cx="843501" cy="416268"/>
              </a:xfrm>
              <a:prstGeom prst="rect">
                <a:avLst/>
              </a:prstGeom>
              <a:blipFill>
                <a:blip r:embed="rId3"/>
                <a:stretch>
                  <a:fillRect t="-7955" r="-9524" b="-18182"/>
                </a:stretch>
              </a:blipFill>
            </p:spPr>
            <p:txBody>
              <a:bodyPr/>
              <a:lstStyle/>
              <a:p>
                <a:r>
                  <a:rPr lang="en-US">
                    <a:noFill/>
                  </a:rPr>
                  <a:t> </a:t>
                </a:r>
              </a:p>
            </p:txBody>
          </p:sp>
        </mc:Fallback>
      </mc:AlternateContent>
      <p:sp>
        <p:nvSpPr>
          <p:cNvPr id="35" name="TextBox 34"/>
          <p:cNvSpPr txBox="1"/>
          <p:nvPr/>
        </p:nvSpPr>
        <p:spPr>
          <a:xfrm>
            <a:off x="603890" y="1403170"/>
            <a:ext cx="4166807" cy="902170"/>
          </a:xfrm>
          <a:prstGeom prst="rect">
            <a:avLst/>
          </a:prstGeom>
          <a:noFill/>
        </p:spPr>
        <p:txBody>
          <a:bodyPr wrap="square" rtlCol="0">
            <a:spAutoFit/>
          </a:bodyPr>
          <a:lstStyle/>
          <a:p>
            <a:r>
              <a:rPr lang="en-US" sz="1754" dirty="0">
                <a:solidFill>
                  <a:srgbClr val="333399"/>
                </a:solidFill>
                <a:latin typeface="+mn-lt"/>
              </a:rPr>
              <a:t>Equatorial port plug:</a:t>
            </a:r>
          </a:p>
          <a:p>
            <a:r>
              <a:rPr lang="en-US" sz="1754" dirty="0">
                <a:solidFill>
                  <a:srgbClr val="333399"/>
                </a:solidFill>
                <a:latin typeface="+mn-lt"/>
              </a:rPr>
              <a:t>Implementation of 4 injectors</a:t>
            </a:r>
          </a:p>
          <a:p>
            <a:r>
              <a:rPr lang="en-US" sz="1754" dirty="0">
                <a:solidFill>
                  <a:srgbClr val="333399"/>
                </a:solidFill>
                <a:latin typeface="+mn-lt"/>
              </a:rPr>
              <a:t>Each with 4 barrels</a:t>
            </a:r>
            <a:endParaRPr lang="en-GB" sz="1754" dirty="0">
              <a:solidFill>
                <a:srgbClr val="333399"/>
              </a:solidFill>
              <a:latin typeface="+mn-lt"/>
            </a:endParaRPr>
          </a:p>
        </p:txBody>
      </p:sp>
    </p:spTree>
    <p:extLst>
      <p:ext uri="{BB962C8B-B14F-4D97-AF65-F5344CB8AC3E}">
        <p14:creationId xmlns:p14="http://schemas.microsoft.com/office/powerpoint/2010/main" val="1666558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55" y="144387"/>
            <a:ext cx="8436720" cy="1066800"/>
          </a:xfrm>
        </p:spPr>
        <p:txBody>
          <a:bodyPr/>
          <a:lstStyle/>
          <a:p>
            <a:pPr algn="l"/>
            <a:r>
              <a:rPr lang="en-US" sz="2400" b="1" dirty="0"/>
              <a:t>Shattered Pellet Injector DMS experiments on JET under ITER/JET/US collaboration expands our existing knowledge on scalability towards fusion energy</a:t>
            </a:r>
            <a:endParaRPr lang="en-GB" sz="2400" b="1" dirty="0"/>
          </a:p>
        </p:txBody>
      </p:sp>
      <p:sp>
        <p:nvSpPr>
          <p:cNvPr id="23" name="Rectangle 4"/>
          <p:cNvSpPr>
            <a:spLocks noChangeArrowheads="1"/>
          </p:cNvSpPr>
          <p:nvPr/>
        </p:nvSpPr>
        <p:spPr bwMode="auto">
          <a:xfrm>
            <a:off x="256906" y="1460926"/>
            <a:ext cx="4943496" cy="466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300689" indent="-300689">
              <a:spcAft>
                <a:spcPts val="263"/>
              </a:spcAft>
              <a:buClr>
                <a:srgbClr val="333399"/>
              </a:buClr>
              <a:buFont typeface="Wingdings" panose="05000000000000000000" pitchFamily="2" charset="2"/>
              <a:buChar char="q"/>
              <a:defRPr/>
            </a:pPr>
            <a:r>
              <a:rPr lang="en-US" sz="1754" dirty="0">
                <a:solidFill>
                  <a:srgbClr val="333399"/>
                </a:solidFill>
                <a:latin typeface="+mn-lt"/>
                <a:ea typeface="MS PGothic" pitchFamily="34" charset="-128"/>
              </a:rPr>
              <a:t>Framework agreement has been signed by IO-CT</a:t>
            </a:r>
            <a:r>
              <a:rPr lang="en-US" sz="1754" i="1" dirty="0">
                <a:solidFill>
                  <a:srgbClr val="333399"/>
                </a:solidFill>
                <a:latin typeface="+mn-lt"/>
                <a:ea typeface="MS PGothic" pitchFamily="34" charset="-128"/>
              </a:rPr>
              <a:t>, USIPO, ORNL, US DoE, </a:t>
            </a:r>
            <a:r>
              <a:rPr lang="en-US" sz="1754" i="1" dirty="0" err="1">
                <a:solidFill>
                  <a:srgbClr val="333399"/>
                </a:solidFill>
                <a:latin typeface="+mn-lt"/>
                <a:ea typeface="MS PGothic" pitchFamily="34" charset="-128"/>
              </a:rPr>
              <a:t>EUROfusion</a:t>
            </a:r>
            <a:r>
              <a:rPr lang="en-US" sz="1754" dirty="0">
                <a:solidFill>
                  <a:srgbClr val="333399"/>
                </a:solidFill>
                <a:latin typeface="+mn-lt"/>
                <a:ea typeface="MS PGothic" pitchFamily="34" charset="-128"/>
              </a:rPr>
              <a:t> and</a:t>
            </a:r>
            <a:r>
              <a:rPr lang="en-US" sz="1754" i="1" dirty="0">
                <a:solidFill>
                  <a:srgbClr val="333399"/>
                </a:solidFill>
                <a:latin typeface="+mn-lt"/>
                <a:ea typeface="MS PGothic" pitchFamily="34" charset="-128"/>
              </a:rPr>
              <a:t> CCFE</a:t>
            </a:r>
          </a:p>
          <a:p>
            <a:pPr marL="300689" indent="-300689">
              <a:spcAft>
                <a:spcPts val="263"/>
              </a:spcAft>
              <a:buClr>
                <a:srgbClr val="333399"/>
              </a:buClr>
              <a:buFont typeface="Wingdings" panose="05000000000000000000" pitchFamily="2" charset="2"/>
              <a:buChar char="q"/>
              <a:defRPr/>
            </a:pPr>
            <a:r>
              <a:rPr lang="en-US" sz="1754" dirty="0">
                <a:solidFill>
                  <a:srgbClr val="333399"/>
                </a:solidFill>
                <a:latin typeface="+mn-lt"/>
                <a:ea typeface="MS PGothic" pitchFamily="34" charset="-128"/>
              </a:rPr>
              <a:t>Testing SPI at JET is of high priority for the following reasons:</a:t>
            </a:r>
          </a:p>
          <a:p>
            <a:pPr marL="701608" lvl="1" indent="-300689">
              <a:spcAft>
                <a:spcPts val="263"/>
              </a:spcAft>
              <a:buClr>
                <a:srgbClr val="333399"/>
              </a:buClr>
              <a:buFont typeface="Wingdings" panose="05000000000000000000" pitchFamily="2" charset="2"/>
              <a:buChar char="§"/>
              <a:defRPr/>
            </a:pPr>
            <a:r>
              <a:rPr lang="en-US" sz="1578" dirty="0">
                <a:solidFill>
                  <a:srgbClr val="333399"/>
                </a:solidFill>
                <a:latin typeface="+mn-lt"/>
                <a:ea typeface="MS PGothic" pitchFamily="34" charset="-128"/>
              </a:rPr>
              <a:t>More energetic and larger target plasmas and larger RE beam cross-section than in DIII-D</a:t>
            </a:r>
          </a:p>
          <a:p>
            <a:pPr marL="701608" lvl="1" indent="-300689">
              <a:spcAft>
                <a:spcPts val="263"/>
              </a:spcAft>
              <a:buClr>
                <a:srgbClr val="333399"/>
              </a:buClr>
              <a:buFont typeface="Wingdings" panose="05000000000000000000" pitchFamily="2" charset="2"/>
              <a:buChar char="§"/>
              <a:defRPr/>
            </a:pPr>
            <a:r>
              <a:rPr lang="en-US" sz="1578" dirty="0">
                <a:solidFill>
                  <a:srgbClr val="333399"/>
                </a:solidFill>
                <a:latin typeface="+mn-lt"/>
                <a:ea typeface="MS PGothic" pitchFamily="34" charset="-128"/>
              </a:rPr>
              <a:t>JET could not demonstrate RE mitigation with MGI into a full-blown beam</a:t>
            </a:r>
          </a:p>
          <a:p>
            <a:pPr marL="701608" lvl="1" indent="-300689">
              <a:spcAft>
                <a:spcPts val="263"/>
              </a:spcAft>
              <a:buClr>
                <a:srgbClr val="333399"/>
              </a:buClr>
              <a:buFont typeface="Wingdings" panose="05000000000000000000" pitchFamily="2" charset="2"/>
              <a:buChar char="§"/>
              <a:defRPr/>
            </a:pPr>
            <a:r>
              <a:rPr lang="en-US" sz="1578" dirty="0">
                <a:solidFill>
                  <a:srgbClr val="333399"/>
                </a:solidFill>
                <a:latin typeface="+mn-lt"/>
                <a:ea typeface="MS PGothic" pitchFamily="34" charset="-128"/>
              </a:rPr>
              <a:t>Impact of Be/W ITER-like wall on disruption </a:t>
            </a:r>
            <a:r>
              <a:rPr lang="en-US" sz="1578" dirty="0" err="1">
                <a:solidFill>
                  <a:srgbClr val="333399"/>
                </a:solidFill>
                <a:latin typeface="+mn-lt"/>
                <a:ea typeface="MS PGothic" pitchFamily="34" charset="-128"/>
              </a:rPr>
              <a:t>behaviour</a:t>
            </a:r>
            <a:endParaRPr lang="en-US" sz="1578" dirty="0">
              <a:solidFill>
                <a:srgbClr val="333399"/>
              </a:solidFill>
              <a:latin typeface="+mn-lt"/>
              <a:ea typeface="MS PGothic" pitchFamily="34" charset="-128"/>
            </a:endParaRPr>
          </a:p>
          <a:p>
            <a:pPr marL="701608" lvl="1" indent="-300689">
              <a:spcAft>
                <a:spcPts val="263"/>
              </a:spcAft>
              <a:buClr>
                <a:srgbClr val="333399"/>
              </a:buClr>
              <a:buFont typeface="Wingdings" panose="05000000000000000000" pitchFamily="2" charset="2"/>
              <a:buChar char="§"/>
              <a:defRPr/>
            </a:pPr>
            <a:r>
              <a:rPr lang="en-US" sz="1578" dirty="0">
                <a:solidFill>
                  <a:srgbClr val="333399"/>
                </a:solidFill>
                <a:latin typeface="+mn-lt"/>
                <a:ea typeface="MS PGothic" pitchFamily="34" charset="-128"/>
              </a:rPr>
              <a:t>Gain experience in operating SPI in a much more stringent environment (RAMI)</a:t>
            </a:r>
          </a:p>
          <a:p>
            <a:pPr marL="300689" indent="-300689">
              <a:spcAft>
                <a:spcPts val="263"/>
              </a:spcAft>
              <a:buClr>
                <a:srgbClr val="333399"/>
              </a:buClr>
              <a:buFont typeface="Wingdings" panose="05000000000000000000" pitchFamily="2" charset="2"/>
              <a:buChar char="q"/>
              <a:defRPr/>
            </a:pPr>
            <a:r>
              <a:rPr lang="en-US" sz="1754" dirty="0">
                <a:solidFill>
                  <a:srgbClr val="333399"/>
                </a:solidFill>
                <a:latin typeface="+mn-lt"/>
                <a:ea typeface="MS PGothic" pitchFamily="34" charset="-128"/>
              </a:rPr>
              <a:t>Installation of a 3-barrel SPI, prototypical for that planned for ITER, on a top port at JET</a:t>
            </a:r>
          </a:p>
        </p:txBody>
      </p:sp>
      <p:pic>
        <p:nvPicPr>
          <p:cNvPr id="2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3985"/>
          <a:stretch/>
        </p:blipFill>
        <p:spPr bwMode="auto">
          <a:xfrm>
            <a:off x="5334136" y="1465153"/>
            <a:ext cx="2907187" cy="34039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TextBox 25"/>
          <p:cNvSpPr txBox="1"/>
          <p:nvPr/>
        </p:nvSpPr>
        <p:spPr>
          <a:xfrm>
            <a:off x="5356104" y="5036906"/>
            <a:ext cx="3106229" cy="675185"/>
          </a:xfrm>
          <a:prstGeom prst="rect">
            <a:avLst/>
          </a:prstGeom>
          <a:noFill/>
        </p:spPr>
        <p:txBody>
          <a:bodyPr wrap="square" rtlCol="0">
            <a:spAutoFit/>
          </a:bodyPr>
          <a:lstStyle/>
          <a:p>
            <a:pPr>
              <a:lnSpc>
                <a:spcPct val="90000"/>
              </a:lnSpc>
            </a:pPr>
            <a:r>
              <a:rPr lang="en-US" sz="1403" dirty="0">
                <a:solidFill>
                  <a:srgbClr val="333399"/>
                </a:solidFill>
                <a:latin typeface="+mn-lt"/>
              </a:rPr>
              <a:t>SPI shatter tube fits inside vertical injection line with bend just before entering the plasma.</a:t>
            </a:r>
          </a:p>
        </p:txBody>
      </p:sp>
    </p:spTree>
    <p:extLst>
      <p:ext uri="{BB962C8B-B14F-4D97-AF65-F5344CB8AC3E}">
        <p14:creationId xmlns:p14="http://schemas.microsoft.com/office/powerpoint/2010/main" val="227611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 y="96978"/>
            <a:ext cx="8633012" cy="1066800"/>
          </a:xfrm>
          <a:effectLst/>
        </p:spPr>
        <p:txBody>
          <a:bodyPr/>
          <a:lstStyle/>
          <a:p>
            <a:pPr algn="l"/>
            <a:r>
              <a:rPr lang="en-US" sz="3200" dirty="0"/>
              <a:t>What is the US Virtual Laboratory for Technology (VLT)?</a:t>
            </a:r>
          </a:p>
        </p:txBody>
      </p:sp>
      <p:sp>
        <p:nvSpPr>
          <p:cNvPr id="3" name="Content Placeholder 2"/>
          <p:cNvSpPr>
            <a:spLocks noGrp="1"/>
          </p:cNvSpPr>
          <p:nvPr>
            <p:ph idx="1"/>
          </p:nvPr>
        </p:nvSpPr>
        <p:spPr>
          <a:xfrm>
            <a:off x="156387" y="1163778"/>
            <a:ext cx="8311752" cy="3840480"/>
          </a:xfrm>
        </p:spPr>
        <p:txBody>
          <a:bodyPr/>
          <a:lstStyle/>
          <a:p>
            <a:r>
              <a:rPr lang="en-US" sz="2400" dirty="0"/>
              <a:t>Formed in 1998 to provide a single entity with central leadership for the US fusion technology program</a:t>
            </a:r>
          </a:p>
          <a:p>
            <a:pPr lvl="1"/>
            <a:r>
              <a:rPr lang="en-US" sz="2000" dirty="0"/>
              <a:t>Provide advocacy for the technology program</a:t>
            </a:r>
          </a:p>
          <a:p>
            <a:pPr lvl="1"/>
            <a:r>
              <a:rPr lang="en-US" sz="2000" dirty="0"/>
              <a:t>Provide representation among the fusion program leaders</a:t>
            </a:r>
          </a:p>
          <a:p>
            <a:pPr lvl="1"/>
            <a:r>
              <a:rPr lang="en-US" sz="2000" dirty="0"/>
              <a:t>Build consensus within the program</a:t>
            </a:r>
          </a:p>
          <a:p>
            <a:pPr lvl="1"/>
            <a:r>
              <a:rPr lang="en-US" sz="2000" dirty="0"/>
              <a:t>Program management, guidance, and direction remains with FES</a:t>
            </a:r>
          </a:p>
          <a:p>
            <a:r>
              <a:rPr lang="en-US" sz="2300" dirty="0"/>
              <a:t>Largely dormant from 2013-2016 (Milora retirement)</a:t>
            </a:r>
          </a:p>
          <a:p>
            <a:r>
              <a:rPr lang="en-US" sz="2300" dirty="0"/>
              <a:t>New director named in May 2016</a:t>
            </a:r>
          </a:p>
          <a:p>
            <a:r>
              <a:rPr lang="en-US" sz="2400" dirty="0"/>
              <a:t>Currently 18 institutions</a:t>
            </a:r>
          </a:p>
          <a:p>
            <a:pPr lvl="1"/>
            <a:r>
              <a:rPr lang="en-US" sz="2000" dirty="0"/>
              <a:t>8 universities, 1 private company, 9 national labs </a:t>
            </a:r>
          </a:p>
          <a:p>
            <a:pPr lvl="1"/>
            <a:r>
              <a:rPr lang="en-US" sz="2000" dirty="0"/>
              <a:t>~8% of US non-ITER budget</a:t>
            </a:r>
          </a:p>
        </p:txBody>
      </p:sp>
    </p:spTree>
    <p:extLst>
      <p:ext uri="{BB962C8B-B14F-4D97-AF65-F5344CB8AC3E}">
        <p14:creationId xmlns:p14="http://schemas.microsoft.com/office/powerpoint/2010/main" val="2770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43" y="42707"/>
            <a:ext cx="8461514" cy="674578"/>
          </a:xfrm>
        </p:spPr>
        <p:txBody>
          <a:bodyPr/>
          <a:lstStyle/>
          <a:p>
            <a:pPr algn="l"/>
            <a:r>
              <a:rPr lang="en-US" sz="2400" b="1" dirty="0"/>
              <a:t>Fusion materials studies have made great advances since 2004</a:t>
            </a:r>
          </a:p>
        </p:txBody>
      </p:sp>
      <p:sp>
        <p:nvSpPr>
          <p:cNvPr id="4" name="Content Placeholder 2"/>
          <p:cNvSpPr>
            <a:spLocks noGrp="1"/>
          </p:cNvSpPr>
          <p:nvPr>
            <p:ph idx="1"/>
          </p:nvPr>
        </p:nvSpPr>
        <p:spPr>
          <a:xfrm>
            <a:off x="206647" y="772160"/>
            <a:ext cx="8367510" cy="5444395"/>
          </a:xfrm>
          <a:solidFill>
            <a:schemeClr val="bg1"/>
          </a:solidFill>
        </p:spPr>
        <p:txBody>
          <a:bodyPr>
            <a:noAutofit/>
          </a:bodyPr>
          <a:lstStyle/>
          <a:p>
            <a:pPr>
              <a:lnSpc>
                <a:spcPct val="100000"/>
              </a:lnSpc>
            </a:pPr>
            <a:r>
              <a:rPr lang="en-US" sz="1400" u="sng" dirty="0"/>
              <a:t>RAFM steels: high dose (&gt;80 dpa) irradiation effects </a:t>
            </a:r>
            <a:r>
              <a:rPr lang="en-US" sz="1400" dirty="0"/>
              <a:t>positively addressed; qualification for use in early DEMO blanket in progress</a:t>
            </a:r>
          </a:p>
          <a:p>
            <a:pPr lvl="1">
              <a:lnSpc>
                <a:spcPct val="100000"/>
              </a:lnSpc>
            </a:pPr>
            <a:r>
              <a:rPr lang="en-US" sz="1400" dirty="0"/>
              <a:t>Most of recent and planned high dose neutron irradiation studies are in US in international collaborations. </a:t>
            </a:r>
          </a:p>
          <a:p>
            <a:pPr>
              <a:lnSpc>
                <a:spcPct val="100000"/>
              </a:lnSpc>
            </a:pPr>
            <a:r>
              <a:rPr lang="en-US" sz="1400" u="sng" dirty="0"/>
              <a:t>Advanced steels</a:t>
            </a:r>
            <a:r>
              <a:rPr lang="en-US" sz="1400" dirty="0"/>
              <a:t>: CNA emerged as the new generation, computationally designed alloys; ODS steels achieved progress in alloy design, understanding properties, fusion environment effects</a:t>
            </a:r>
          </a:p>
          <a:p>
            <a:pPr lvl="1">
              <a:lnSpc>
                <a:spcPct val="100000"/>
              </a:lnSpc>
            </a:pPr>
            <a:r>
              <a:rPr lang="en-US" sz="1400" dirty="0"/>
              <a:t>US leadership in computational alloy design and development of advanced steels</a:t>
            </a:r>
          </a:p>
          <a:p>
            <a:pPr>
              <a:lnSpc>
                <a:spcPct val="100000"/>
              </a:lnSpc>
            </a:pPr>
            <a:r>
              <a:rPr lang="en-US" sz="1400" dirty="0"/>
              <a:t>SiC/SiC: achieved rapid progress as an industrial material and nuclear structural material; </a:t>
            </a:r>
            <a:r>
              <a:rPr lang="en-US" sz="1400" u="sng" dirty="0"/>
              <a:t>on track toward the first code-qualified low-activation structural material</a:t>
            </a:r>
          </a:p>
          <a:p>
            <a:pPr lvl="1">
              <a:lnSpc>
                <a:spcPct val="100000"/>
              </a:lnSpc>
            </a:pPr>
            <a:r>
              <a:rPr lang="en-US" sz="1400" dirty="0"/>
              <a:t>US leadership in all aspects of </a:t>
            </a:r>
            <a:r>
              <a:rPr lang="en-US" sz="1400" dirty="0" err="1"/>
              <a:t>SiC</a:t>
            </a:r>
            <a:r>
              <a:rPr lang="en-US" sz="1400" dirty="0"/>
              <a:t>/</a:t>
            </a:r>
            <a:r>
              <a:rPr lang="en-US" sz="1400" dirty="0" err="1"/>
              <a:t>SiC</a:t>
            </a:r>
            <a:r>
              <a:rPr lang="en-US" sz="1400" dirty="0"/>
              <a:t> technology for nuclear; from materials development to code qualification</a:t>
            </a:r>
          </a:p>
          <a:p>
            <a:pPr>
              <a:lnSpc>
                <a:spcPct val="100000"/>
              </a:lnSpc>
            </a:pPr>
            <a:r>
              <a:rPr lang="en-US" sz="1400" dirty="0"/>
              <a:t>Tungsten: transitioning from poorly understood to material with </a:t>
            </a:r>
            <a:r>
              <a:rPr lang="en-US" sz="1400" u="sng" dirty="0"/>
              <a:t>basic properties and fusion environment effects being understood</a:t>
            </a:r>
          </a:p>
          <a:p>
            <a:pPr lvl="1">
              <a:lnSpc>
                <a:spcPct val="100000"/>
              </a:lnSpc>
            </a:pPr>
            <a:r>
              <a:rPr lang="en-US" sz="1400" dirty="0"/>
              <a:t>Future directions of tungsten-based PFM development becoming clear</a:t>
            </a:r>
          </a:p>
          <a:p>
            <a:pPr lvl="1">
              <a:lnSpc>
                <a:spcPct val="100000"/>
              </a:lnSpc>
            </a:pPr>
            <a:r>
              <a:rPr lang="en-US" sz="1400" dirty="0"/>
              <a:t>Case for tungsten sets a model of multi-angle evaluation of candidate/emerging PFMs</a:t>
            </a:r>
          </a:p>
          <a:p>
            <a:pPr>
              <a:lnSpc>
                <a:spcPct val="100000"/>
              </a:lnSpc>
            </a:pPr>
            <a:r>
              <a:rPr lang="en-US" sz="1400" dirty="0"/>
              <a:t>Emerging materials: high entropy alloys, bulk metallic glasses, MAX phases, ultra-high temperature ceramics, high entropy ceramics, etc. – initial studies presented promises</a:t>
            </a:r>
          </a:p>
          <a:p>
            <a:pPr lvl="1">
              <a:lnSpc>
                <a:spcPct val="100000"/>
              </a:lnSpc>
            </a:pPr>
            <a:r>
              <a:rPr lang="en-US" sz="1400" u="sng" dirty="0"/>
              <a:t>Bridge design window gaps </a:t>
            </a:r>
            <a:r>
              <a:rPr lang="en-US" sz="1400" dirty="0"/>
              <a:t>for conventional materials</a:t>
            </a:r>
          </a:p>
          <a:p>
            <a:pPr lvl="1">
              <a:lnSpc>
                <a:spcPct val="100000"/>
              </a:lnSpc>
            </a:pPr>
            <a:r>
              <a:rPr lang="en-US" sz="1400" dirty="0"/>
              <a:t>Enable novel component designs and reactor concepts</a:t>
            </a:r>
          </a:p>
          <a:p>
            <a:pPr>
              <a:lnSpc>
                <a:spcPct val="100000"/>
              </a:lnSpc>
            </a:pPr>
            <a:r>
              <a:rPr lang="en-US" sz="1400" dirty="0"/>
              <a:t>Advanced manufacturing: rapid progress over last decade (outside fusion program)</a:t>
            </a:r>
          </a:p>
          <a:p>
            <a:pPr lvl="1">
              <a:lnSpc>
                <a:spcPct val="100000"/>
              </a:lnSpc>
            </a:pPr>
            <a:r>
              <a:rPr lang="en-US" sz="1400" dirty="0"/>
              <a:t>Opens routes to </a:t>
            </a:r>
            <a:r>
              <a:rPr lang="en-US" sz="1400" u="sng" dirty="0"/>
              <a:t>develop novel materials that were inaccessible with conventional manufacturing techniques</a:t>
            </a:r>
            <a:r>
              <a:rPr lang="en-US" sz="1400" dirty="0"/>
              <a:t>; beyond rapid prototyping and complex net-shaping</a:t>
            </a:r>
          </a:p>
        </p:txBody>
      </p:sp>
    </p:spTree>
    <p:extLst>
      <p:ext uri="{BB962C8B-B14F-4D97-AF65-F5344CB8AC3E}">
        <p14:creationId xmlns:p14="http://schemas.microsoft.com/office/powerpoint/2010/main" val="2184841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3F70-905B-45C5-87EA-57A45E9F2C00}"/>
              </a:ext>
            </a:extLst>
          </p:cNvPr>
          <p:cNvSpPr>
            <a:spLocks noGrp="1"/>
          </p:cNvSpPr>
          <p:nvPr>
            <p:ph type="title"/>
          </p:nvPr>
        </p:nvSpPr>
        <p:spPr>
          <a:xfrm>
            <a:off x="265583" y="165947"/>
            <a:ext cx="8242313" cy="1187932"/>
          </a:xfrm>
        </p:spPr>
        <p:txBody>
          <a:bodyPr/>
          <a:lstStyle/>
          <a:p>
            <a:pPr algn="l"/>
            <a:r>
              <a:rPr lang="en-US" sz="2400" b="1" dirty="0"/>
              <a:t>High dose irradiation effects addressed for reduced-activation ferritic/martensitic steels</a:t>
            </a:r>
          </a:p>
        </p:txBody>
      </p:sp>
      <p:sp>
        <p:nvSpPr>
          <p:cNvPr id="3" name="Content Placeholder 2">
            <a:extLst>
              <a:ext uri="{FF2B5EF4-FFF2-40B4-BE49-F238E27FC236}">
                <a16:creationId xmlns:a16="http://schemas.microsoft.com/office/drawing/2014/main" id="{745DE6AD-0C5C-4B7B-BF4B-4B3BD63D9163}"/>
              </a:ext>
            </a:extLst>
          </p:cNvPr>
          <p:cNvSpPr>
            <a:spLocks noGrp="1"/>
          </p:cNvSpPr>
          <p:nvPr>
            <p:ph idx="1"/>
          </p:nvPr>
        </p:nvSpPr>
        <p:spPr>
          <a:xfrm>
            <a:off x="2905372" y="3705877"/>
            <a:ext cx="5534495" cy="2140158"/>
          </a:xfrm>
        </p:spPr>
        <p:txBody>
          <a:bodyPr>
            <a:normAutofit fontScale="92500" lnSpcReduction="10000"/>
          </a:bodyPr>
          <a:lstStyle/>
          <a:p>
            <a:pPr>
              <a:lnSpc>
                <a:spcPct val="110000"/>
              </a:lnSpc>
            </a:pPr>
            <a:r>
              <a:rPr lang="en-US" dirty="0"/>
              <a:t>Fission neutron irradiation effects were addressed in US/Japan HFIR JP-28/29 experiment to </a:t>
            </a:r>
            <a:r>
              <a:rPr lang="en-US" u="sng" dirty="0"/>
              <a:t>maximum dose of 87 dpa</a:t>
            </a:r>
            <a:r>
              <a:rPr lang="en-US" dirty="0"/>
              <a:t> </a:t>
            </a:r>
            <a:r>
              <a:rPr lang="en-US" u="sng" dirty="0"/>
              <a:t>(</a:t>
            </a:r>
            <a:r>
              <a:rPr lang="en-US" i="1" dirty="0"/>
              <a:t>more than 8 years of irradiation)</a:t>
            </a:r>
          </a:p>
          <a:p>
            <a:pPr>
              <a:lnSpc>
                <a:spcPct val="110000"/>
              </a:lnSpc>
            </a:pPr>
            <a:r>
              <a:rPr lang="en-US" dirty="0"/>
              <a:t>Hardening and ductility degradation appeared significant and unsaturated at 300°C</a:t>
            </a:r>
          </a:p>
          <a:p>
            <a:pPr>
              <a:lnSpc>
                <a:spcPct val="110000"/>
              </a:lnSpc>
            </a:pPr>
            <a:r>
              <a:rPr lang="en-US" i="1" u="sng" dirty="0"/>
              <a:t>Helium effects on mechanical properties appeared insignificant</a:t>
            </a:r>
            <a:r>
              <a:rPr lang="en-US" dirty="0"/>
              <a:t> as studied by Ni isotope tailoring</a:t>
            </a:r>
          </a:p>
        </p:txBody>
      </p:sp>
      <p:graphicFrame>
        <p:nvGraphicFramePr>
          <p:cNvPr id="4" name="表 11">
            <a:extLst>
              <a:ext uri="{FF2B5EF4-FFF2-40B4-BE49-F238E27FC236}">
                <a16:creationId xmlns:a16="http://schemas.microsoft.com/office/drawing/2014/main" id="{6327A54D-E306-41B2-B172-992BC12B8206}"/>
              </a:ext>
            </a:extLst>
          </p:cNvPr>
          <p:cNvGraphicFramePr>
            <a:graphicFrameLocks noGrp="1"/>
          </p:cNvGraphicFramePr>
          <p:nvPr>
            <p:extLst/>
          </p:nvPr>
        </p:nvGraphicFramePr>
        <p:xfrm>
          <a:off x="333369" y="1493539"/>
          <a:ext cx="3829515" cy="1706880"/>
        </p:xfrm>
        <a:graphic>
          <a:graphicData uri="http://schemas.openxmlformats.org/drawingml/2006/table">
            <a:tbl>
              <a:tblPr firstRow="1" bandRow="1">
                <a:tableStyleId>{21E4AEA4-8DFA-4A89-87EB-49C32662AFE0}</a:tableStyleId>
              </a:tblPr>
              <a:tblGrid>
                <a:gridCol w="1559009">
                  <a:extLst>
                    <a:ext uri="{9D8B030D-6E8A-4147-A177-3AD203B41FA5}">
                      <a16:colId xmlns:a16="http://schemas.microsoft.com/office/drawing/2014/main" val="20000"/>
                    </a:ext>
                  </a:extLst>
                </a:gridCol>
                <a:gridCol w="1135253">
                  <a:extLst>
                    <a:ext uri="{9D8B030D-6E8A-4147-A177-3AD203B41FA5}">
                      <a16:colId xmlns:a16="http://schemas.microsoft.com/office/drawing/2014/main" val="20001"/>
                    </a:ext>
                  </a:extLst>
                </a:gridCol>
                <a:gridCol w="1135253">
                  <a:extLst>
                    <a:ext uri="{9D8B030D-6E8A-4147-A177-3AD203B41FA5}">
                      <a16:colId xmlns:a16="http://schemas.microsoft.com/office/drawing/2014/main" val="20002"/>
                    </a:ext>
                  </a:extLst>
                </a:gridCol>
              </a:tblGrid>
              <a:tr h="284480">
                <a:tc>
                  <a:txBody>
                    <a:bodyPr/>
                    <a:lstStyle/>
                    <a:p>
                      <a:pPr algn="ctr"/>
                      <a:endParaRPr kumimoji="1" lang="ja-JP" altLang="en-US" sz="1300" dirty="0"/>
                    </a:p>
                  </a:txBody>
                  <a:tcPr marL="85344" marR="85344" marT="42672" marB="42672" anchor="ctr"/>
                </a:tc>
                <a:tc>
                  <a:txBody>
                    <a:bodyPr/>
                    <a:lstStyle/>
                    <a:p>
                      <a:pPr algn="ctr"/>
                      <a:r>
                        <a:rPr kumimoji="1" lang="en-US" altLang="ja-JP" sz="1300" dirty="0"/>
                        <a:t>JP-28</a:t>
                      </a:r>
                    </a:p>
                  </a:txBody>
                  <a:tcPr marL="85344" marR="85344" marT="42672" marB="42672" anchor="ctr"/>
                </a:tc>
                <a:tc>
                  <a:txBody>
                    <a:bodyPr/>
                    <a:lstStyle/>
                    <a:p>
                      <a:pPr algn="ctr"/>
                      <a:r>
                        <a:rPr kumimoji="1" lang="en-US" altLang="ja-JP" sz="1300" dirty="0"/>
                        <a:t>JP29</a:t>
                      </a:r>
                    </a:p>
                  </a:txBody>
                  <a:tcPr marL="85344" marR="85344" marT="42672" marB="42672" anchor="ctr"/>
                </a:tc>
                <a:extLst>
                  <a:ext uri="{0D108BD9-81ED-4DB2-BD59-A6C34878D82A}">
                    <a16:rowId xmlns:a16="http://schemas.microsoft.com/office/drawing/2014/main" val="10000"/>
                  </a:ext>
                </a:extLst>
              </a:tr>
              <a:tr h="284480">
                <a:tc>
                  <a:txBody>
                    <a:bodyPr/>
                    <a:lstStyle/>
                    <a:p>
                      <a:pPr algn="ctr"/>
                      <a:r>
                        <a:rPr kumimoji="1" lang="en-US" altLang="ja-JP" sz="1300" dirty="0">
                          <a:effectLst/>
                        </a:rPr>
                        <a:t>Start</a:t>
                      </a:r>
                      <a:endParaRPr kumimoji="1" lang="ja-JP" altLang="en-US" sz="1300" b="0" dirty="0">
                        <a:solidFill>
                          <a:schemeClr val="tx1"/>
                        </a:solidFill>
                        <a:effectLst/>
                      </a:endParaRPr>
                    </a:p>
                  </a:txBody>
                  <a:tcPr marL="85344" marR="85344" marT="42672" marB="42672" anchor="ctr"/>
                </a:tc>
                <a:tc>
                  <a:txBody>
                    <a:bodyPr/>
                    <a:lstStyle/>
                    <a:p>
                      <a:pPr algn="ctr"/>
                      <a:r>
                        <a:rPr kumimoji="1" lang="en-US" altLang="ja-JP" sz="1300" dirty="0">
                          <a:effectLst/>
                        </a:rPr>
                        <a:t>April, 2005</a:t>
                      </a:r>
                      <a:endParaRPr kumimoji="1" lang="ja-JP" altLang="en-US" sz="1300" b="0" dirty="0">
                        <a:solidFill>
                          <a:schemeClr val="tx1"/>
                        </a:solidFill>
                        <a:effectLst/>
                      </a:endParaRPr>
                    </a:p>
                  </a:txBody>
                  <a:tcPr marL="85344" marR="85344" marT="42672" marB="42672" anchor="ctr"/>
                </a:tc>
                <a:tc>
                  <a:txBody>
                    <a:bodyPr/>
                    <a:lstStyle/>
                    <a:p>
                      <a:pPr algn="ctr"/>
                      <a:r>
                        <a:rPr kumimoji="1" lang="en-US" altLang="ja-JP" sz="1300" dirty="0">
                          <a:effectLst/>
                        </a:rPr>
                        <a:t>Jan.,</a:t>
                      </a:r>
                      <a:r>
                        <a:rPr kumimoji="1" lang="en-US" altLang="ja-JP" sz="1300" baseline="0" dirty="0">
                          <a:effectLst/>
                        </a:rPr>
                        <a:t> 2005</a:t>
                      </a:r>
                      <a:endParaRPr kumimoji="1" lang="ja-JP" altLang="en-US" sz="1300" b="0" dirty="0">
                        <a:solidFill>
                          <a:schemeClr val="tx1"/>
                        </a:solidFill>
                        <a:effectLst/>
                      </a:endParaRPr>
                    </a:p>
                  </a:txBody>
                  <a:tcPr marL="85344" marR="85344" marT="42672" marB="42672" anchor="ctr"/>
                </a:tc>
                <a:extLst>
                  <a:ext uri="{0D108BD9-81ED-4DB2-BD59-A6C34878D82A}">
                    <a16:rowId xmlns:a16="http://schemas.microsoft.com/office/drawing/2014/main" val="10001"/>
                  </a:ext>
                </a:extLst>
              </a:tr>
              <a:tr h="284480">
                <a:tc>
                  <a:txBody>
                    <a:bodyPr/>
                    <a:lstStyle/>
                    <a:p>
                      <a:pPr algn="ctr"/>
                      <a:r>
                        <a:rPr kumimoji="1" lang="en-US" altLang="ja-JP" sz="1300" dirty="0">
                          <a:effectLst/>
                        </a:rPr>
                        <a:t>Finish</a:t>
                      </a:r>
                      <a:endParaRPr kumimoji="1" lang="ja-JP" altLang="en-US" sz="1300" b="0" dirty="0">
                        <a:solidFill>
                          <a:schemeClr val="tx1"/>
                        </a:solidFill>
                        <a:effectLst/>
                      </a:endParaRPr>
                    </a:p>
                  </a:txBody>
                  <a:tcPr marL="85344" marR="85344" marT="42672" marB="42672" anchor="ctr"/>
                </a:tc>
                <a:tc>
                  <a:txBody>
                    <a:bodyPr/>
                    <a:lstStyle/>
                    <a:p>
                      <a:pPr algn="ctr"/>
                      <a:r>
                        <a:rPr kumimoji="1" lang="en-US" altLang="ja-JP" sz="1300" dirty="0">
                          <a:effectLst/>
                        </a:rPr>
                        <a:t>July,</a:t>
                      </a:r>
                      <a:r>
                        <a:rPr kumimoji="1" lang="en-US" altLang="ja-JP" sz="1300" baseline="0" dirty="0">
                          <a:effectLst/>
                        </a:rPr>
                        <a:t> 2013</a:t>
                      </a:r>
                      <a:endParaRPr kumimoji="1" lang="ja-JP" altLang="en-US" sz="1300" b="0" dirty="0">
                        <a:solidFill>
                          <a:schemeClr val="tx1"/>
                        </a:solidFill>
                        <a:effectLst/>
                      </a:endParaRPr>
                    </a:p>
                  </a:txBody>
                  <a:tcPr marL="85344" marR="85344" marT="42672" marB="4267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300" dirty="0">
                          <a:effectLst/>
                        </a:rPr>
                        <a:t>July,</a:t>
                      </a:r>
                      <a:r>
                        <a:rPr kumimoji="1" lang="en-US" altLang="ja-JP" sz="1300" baseline="0" dirty="0">
                          <a:effectLst/>
                        </a:rPr>
                        <a:t> 2013</a:t>
                      </a:r>
                      <a:endParaRPr kumimoji="1" lang="ja-JP" altLang="en-US" sz="1300" b="0" dirty="0">
                        <a:solidFill>
                          <a:schemeClr val="tx1"/>
                        </a:solidFill>
                        <a:effectLst/>
                      </a:endParaRPr>
                    </a:p>
                  </a:txBody>
                  <a:tcPr marL="85344" marR="85344" marT="42672" marB="42672" anchor="ctr"/>
                </a:tc>
                <a:extLst>
                  <a:ext uri="{0D108BD9-81ED-4DB2-BD59-A6C34878D82A}">
                    <a16:rowId xmlns:a16="http://schemas.microsoft.com/office/drawing/2014/main" val="10002"/>
                  </a:ext>
                </a:extLst>
              </a:tr>
              <a:tr h="284480">
                <a:tc>
                  <a:txBody>
                    <a:bodyPr/>
                    <a:lstStyle/>
                    <a:p>
                      <a:pPr algn="ctr"/>
                      <a:r>
                        <a:rPr kumimoji="1" lang="en-US" altLang="ja-JP" sz="1300" dirty="0"/>
                        <a:t>Temperature (</a:t>
                      </a:r>
                      <a:r>
                        <a:rPr kumimoji="1" lang="en-US" altLang="ja-JP" sz="1300" baseline="30000" dirty="0" err="1"/>
                        <a:t>o</a:t>
                      </a:r>
                      <a:r>
                        <a:rPr kumimoji="1" lang="en-US" altLang="ja-JP" sz="1300" dirty="0" err="1"/>
                        <a:t>C</a:t>
                      </a:r>
                      <a:r>
                        <a:rPr kumimoji="1" lang="en-US" altLang="ja-JP" sz="1300" dirty="0"/>
                        <a:t>)</a:t>
                      </a:r>
                      <a:endParaRPr kumimoji="1" lang="ja-JP" altLang="en-US" sz="1300" b="0" dirty="0">
                        <a:solidFill>
                          <a:schemeClr val="tx1"/>
                        </a:solidFill>
                      </a:endParaRPr>
                    </a:p>
                  </a:txBody>
                  <a:tcPr marL="85344" marR="85344" marT="42672" marB="42672" anchor="ctr"/>
                </a:tc>
                <a:tc>
                  <a:txBody>
                    <a:bodyPr/>
                    <a:lstStyle/>
                    <a:p>
                      <a:pPr algn="ctr"/>
                      <a:r>
                        <a:rPr kumimoji="1" lang="en-US" altLang="ja-JP" sz="1300" dirty="0"/>
                        <a:t>300/400/500</a:t>
                      </a:r>
                      <a:endParaRPr kumimoji="1" lang="ja-JP" altLang="en-US" sz="1300" b="0" dirty="0">
                        <a:solidFill>
                          <a:schemeClr val="tx1"/>
                        </a:solidFill>
                      </a:endParaRPr>
                    </a:p>
                  </a:txBody>
                  <a:tcPr marL="85344" marR="85344" marT="42672" marB="42672" anchor="ctr"/>
                </a:tc>
                <a:tc>
                  <a:txBody>
                    <a:bodyPr/>
                    <a:lstStyle/>
                    <a:p>
                      <a:pPr algn="ctr"/>
                      <a:r>
                        <a:rPr kumimoji="1" lang="en-US" altLang="ja-JP" sz="1300" dirty="0"/>
                        <a:t>300/400/500</a:t>
                      </a:r>
                      <a:endParaRPr kumimoji="1" lang="ja-JP" altLang="en-US" sz="1300" b="0" dirty="0">
                        <a:solidFill>
                          <a:schemeClr val="tx1"/>
                        </a:solidFill>
                      </a:endParaRPr>
                    </a:p>
                  </a:txBody>
                  <a:tcPr marL="85344" marR="85344" marT="42672" marB="42672" anchor="ctr"/>
                </a:tc>
                <a:extLst>
                  <a:ext uri="{0D108BD9-81ED-4DB2-BD59-A6C34878D82A}">
                    <a16:rowId xmlns:a16="http://schemas.microsoft.com/office/drawing/2014/main" val="10003"/>
                  </a:ext>
                </a:extLst>
              </a:tr>
              <a:tr h="284480">
                <a:tc>
                  <a:txBody>
                    <a:bodyPr/>
                    <a:lstStyle/>
                    <a:p>
                      <a:pPr algn="ctr"/>
                      <a:r>
                        <a:rPr kumimoji="1" lang="en-US" altLang="ja-JP" sz="1300" dirty="0"/>
                        <a:t>Max dose (dpa)</a:t>
                      </a:r>
                      <a:endParaRPr kumimoji="1" lang="ja-JP" altLang="en-US" sz="1300" b="0" dirty="0">
                        <a:solidFill>
                          <a:srgbClr val="FF0000"/>
                        </a:solidFill>
                      </a:endParaRPr>
                    </a:p>
                  </a:txBody>
                  <a:tcPr marL="85344" marR="85344" marT="42672" marB="42672" anchor="ctr"/>
                </a:tc>
                <a:tc>
                  <a:txBody>
                    <a:bodyPr/>
                    <a:lstStyle/>
                    <a:p>
                      <a:pPr algn="ctr"/>
                      <a:r>
                        <a:rPr kumimoji="1" lang="en-US" altLang="ja-JP" sz="1300" dirty="0"/>
                        <a:t>87</a:t>
                      </a:r>
                      <a:endParaRPr kumimoji="1" lang="ja-JP" altLang="en-US" sz="1300" b="0" dirty="0">
                        <a:solidFill>
                          <a:srgbClr val="FF0000"/>
                        </a:solidFill>
                      </a:endParaRPr>
                    </a:p>
                  </a:txBody>
                  <a:tcPr marL="85344" marR="85344" marT="42672" marB="42672" anchor="ctr"/>
                </a:tc>
                <a:tc>
                  <a:txBody>
                    <a:bodyPr/>
                    <a:lstStyle/>
                    <a:p>
                      <a:pPr algn="ctr"/>
                      <a:r>
                        <a:rPr kumimoji="1" lang="en-US" altLang="ja-JP" sz="1300" dirty="0"/>
                        <a:t>87</a:t>
                      </a:r>
                      <a:endParaRPr kumimoji="1" lang="ja-JP" altLang="en-US" sz="1300" b="0" dirty="0">
                        <a:solidFill>
                          <a:srgbClr val="FF0000"/>
                        </a:solidFill>
                      </a:endParaRPr>
                    </a:p>
                  </a:txBody>
                  <a:tcPr marL="85344" marR="85344" marT="42672" marB="42672" anchor="ctr"/>
                </a:tc>
                <a:extLst>
                  <a:ext uri="{0D108BD9-81ED-4DB2-BD59-A6C34878D82A}">
                    <a16:rowId xmlns:a16="http://schemas.microsoft.com/office/drawing/2014/main" val="10004"/>
                  </a:ext>
                </a:extLst>
              </a:tr>
              <a:tr h="284480">
                <a:tc>
                  <a:txBody>
                    <a:bodyPr/>
                    <a:lstStyle/>
                    <a:p>
                      <a:pPr algn="ctr"/>
                      <a:r>
                        <a:rPr kumimoji="1" lang="en-US" altLang="ja-JP" sz="1300" dirty="0"/>
                        <a:t># of reactor cycles</a:t>
                      </a:r>
                      <a:endParaRPr kumimoji="1" lang="ja-JP" altLang="en-US" sz="1300" b="0" dirty="0">
                        <a:solidFill>
                          <a:schemeClr val="tx1"/>
                        </a:solidFill>
                      </a:endParaRPr>
                    </a:p>
                  </a:txBody>
                  <a:tcPr marL="85344" marR="85344" marT="42672" marB="42672" anchor="ctr"/>
                </a:tc>
                <a:tc>
                  <a:txBody>
                    <a:bodyPr/>
                    <a:lstStyle/>
                    <a:p>
                      <a:pPr algn="ctr"/>
                      <a:r>
                        <a:rPr kumimoji="1" lang="en-US" altLang="ja-JP" sz="1300" dirty="0"/>
                        <a:t>46</a:t>
                      </a:r>
                      <a:endParaRPr kumimoji="1" lang="ja-JP" altLang="en-US" sz="1300" b="0" dirty="0">
                        <a:solidFill>
                          <a:schemeClr val="tx1"/>
                        </a:solidFill>
                      </a:endParaRPr>
                    </a:p>
                  </a:txBody>
                  <a:tcPr marL="85344" marR="85344" marT="42672" marB="42672" anchor="ctr"/>
                </a:tc>
                <a:tc>
                  <a:txBody>
                    <a:bodyPr/>
                    <a:lstStyle/>
                    <a:p>
                      <a:pPr algn="ctr"/>
                      <a:r>
                        <a:rPr kumimoji="1" lang="en-US" altLang="ja-JP" sz="1300" dirty="0"/>
                        <a:t>46</a:t>
                      </a:r>
                      <a:endParaRPr kumimoji="1" lang="ja-JP" altLang="en-US" sz="1300" b="0" dirty="0">
                        <a:solidFill>
                          <a:schemeClr val="tx1"/>
                        </a:solidFill>
                      </a:endParaRPr>
                    </a:p>
                  </a:txBody>
                  <a:tcPr marL="85344" marR="85344" marT="42672" marB="42672" anchor="ctr"/>
                </a:tc>
                <a:extLst>
                  <a:ext uri="{0D108BD9-81ED-4DB2-BD59-A6C34878D82A}">
                    <a16:rowId xmlns:a16="http://schemas.microsoft.com/office/drawing/2014/main" val="10005"/>
                  </a:ext>
                </a:extLst>
              </a:tr>
            </a:tbl>
          </a:graphicData>
        </a:graphic>
      </p:graphicFrame>
      <p:pic>
        <p:nvPicPr>
          <p:cNvPr id="5" name="図 3">
            <a:extLst>
              <a:ext uri="{FF2B5EF4-FFF2-40B4-BE49-F238E27FC236}">
                <a16:creationId xmlns:a16="http://schemas.microsoft.com/office/drawing/2014/main" id="{15409C35-80DB-4F75-9ACE-ABE6873E48FA}"/>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370853" y="3549872"/>
            <a:ext cx="2366874" cy="1899971"/>
          </a:xfrm>
          <a:prstGeom prst="rect">
            <a:avLst/>
          </a:prstGeom>
        </p:spPr>
      </p:pic>
      <p:sp>
        <p:nvSpPr>
          <p:cNvPr id="6" name="テキスト ボックス 8">
            <a:extLst>
              <a:ext uri="{FF2B5EF4-FFF2-40B4-BE49-F238E27FC236}">
                <a16:creationId xmlns:a16="http://schemas.microsoft.com/office/drawing/2014/main" id="{A1D628BA-3D48-4184-85F0-5CD3A33EDEC6}"/>
              </a:ext>
            </a:extLst>
          </p:cNvPr>
          <p:cNvSpPr txBox="1"/>
          <p:nvPr/>
        </p:nvSpPr>
        <p:spPr>
          <a:xfrm>
            <a:off x="203207" y="5449844"/>
            <a:ext cx="2686044" cy="264688"/>
          </a:xfrm>
          <a:prstGeom prst="rect">
            <a:avLst/>
          </a:prstGeom>
          <a:noFill/>
        </p:spPr>
        <p:txBody>
          <a:bodyPr wrap="square" rtlCol="0">
            <a:spAutoFit/>
          </a:bodyPr>
          <a:lstStyle/>
          <a:p>
            <a:pPr algn="ctr"/>
            <a:r>
              <a:rPr kumimoji="1" lang="en-US" altLang="ja-JP" sz="1120" dirty="0">
                <a:latin typeface="+mj-lt"/>
              </a:rPr>
              <a:t>300 </a:t>
            </a:r>
            <a:r>
              <a:rPr lang="en-US" altLang="ja-JP" sz="1120" baseline="30000" dirty="0" err="1"/>
              <a:t>o</a:t>
            </a:r>
            <a:r>
              <a:rPr kumimoji="1" lang="en-US" altLang="ja-JP" sz="1120" dirty="0" err="1">
                <a:latin typeface="+mj-lt"/>
              </a:rPr>
              <a:t>C</a:t>
            </a:r>
            <a:r>
              <a:rPr kumimoji="1" lang="en-US" altLang="ja-JP" sz="1120" dirty="0">
                <a:latin typeface="+mj-lt"/>
              </a:rPr>
              <a:t> irradiated (JP29 #13)</a:t>
            </a:r>
            <a:endParaRPr kumimoji="1" lang="ja-JP" altLang="en-US" sz="1120" dirty="0">
              <a:latin typeface="+mj-lt"/>
            </a:endParaRPr>
          </a:p>
        </p:txBody>
      </p:sp>
      <p:graphicFrame>
        <p:nvGraphicFramePr>
          <p:cNvPr id="7" name="グラフ 11">
            <a:extLst>
              <a:ext uri="{FF2B5EF4-FFF2-40B4-BE49-F238E27FC236}">
                <a16:creationId xmlns:a16="http://schemas.microsoft.com/office/drawing/2014/main" id="{1E63AC6D-5408-4077-B5B7-FCF616DA3213}"/>
              </a:ext>
            </a:extLst>
          </p:cNvPr>
          <p:cNvGraphicFramePr>
            <a:graphicFrameLocks/>
          </p:cNvGraphicFramePr>
          <p:nvPr>
            <p:extLst/>
          </p:nvPr>
        </p:nvGraphicFramePr>
        <p:xfrm>
          <a:off x="4236597" y="1353877"/>
          <a:ext cx="4032000" cy="23520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B3A61570-0180-4A7D-B72B-A8CD012D4802}"/>
              </a:ext>
            </a:extLst>
          </p:cNvPr>
          <p:cNvSpPr txBox="1"/>
          <p:nvPr/>
        </p:nvSpPr>
        <p:spPr>
          <a:xfrm>
            <a:off x="5530395" y="1252242"/>
            <a:ext cx="1915909" cy="247440"/>
          </a:xfrm>
          <a:prstGeom prst="rect">
            <a:avLst/>
          </a:prstGeom>
          <a:noFill/>
        </p:spPr>
        <p:txBody>
          <a:bodyPr wrap="none" rtlCol="0">
            <a:spAutoFit/>
          </a:bodyPr>
          <a:lstStyle/>
          <a:p>
            <a:pPr algn="ctr">
              <a:lnSpc>
                <a:spcPct val="90000"/>
              </a:lnSpc>
            </a:pPr>
            <a:r>
              <a:rPr lang="en-US" sz="1120" dirty="0"/>
              <a:t>T. Hirose et al., ICFRM-17</a:t>
            </a:r>
          </a:p>
        </p:txBody>
      </p:sp>
    </p:spTree>
    <p:extLst>
      <p:ext uri="{BB962C8B-B14F-4D97-AF65-F5344CB8AC3E}">
        <p14:creationId xmlns:p14="http://schemas.microsoft.com/office/powerpoint/2010/main" val="3194803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3F70-905B-45C5-87EA-57A45E9F2C00}"/>
              </a:ext>
            </a:extLst>
          </p:cNvPr>
          <p:cNvSpPr>
            <a:spLocks noGrp="1"/>
          </p:cNvSpPr>
          <p:nvPr>
            <p:ph type="title"/>
          </p:nvPr>
        </p:nvSpPr>
        <p:spPr>
          <a:xfrm>
            <a:off x="128221" y="87346"/>
            <a:ext cx="8060537" cy="1187932"/>
          </a:xfrm>
        </p:spPr>
        <p:txBody>
          <a:bodyPr/>
          <a:lstStyle/>
          <a:p>
            <a:pPr algn="l"/>
            <a:r>
              <a:rPr lang="en-US" b="1" dirty="0"/>
              <a:t>Silicon carbide composite developed from low TRL into industrialized nuclear structural material</a:t>
            </a:r>
          </a:p>
        </p:txBody>
      </p:sp>
      <p:sp>
        <p:nvSpPr>
          <p:cNvPr id="3" name="Content Placeholder 2">
            <a:extLst>
              <a:ext uri="{FF2B5EF4-FFF2-40B4-BE49-F238E27FC236}">
                <a16:creationId xmlns:a16="http://schemas.microsoft.com/office/drawing/2014/main" id="{745DE6AD-0C5C-4B7B-BF4B-4B3BD63D9163}"/>
              </a:ext>
            </a:extLst>
          </p:cNvPr>
          <p:cNvSpPr>
            <a:spLocks noGrp="1"/>
          </p:cNvSpPr>
          <p:nvPr>
            <p:ph idx="1"/>
          </p:nvPr>
        </p:nvSpPr>
        <p:spPr>
          <a:xfrm>
            <a:off x="128221" y="1151145"/>
            <a:ext cx="6144747" cy="2260131"/>
          </a:xfrm>
        </p:spPr>
        <p:txBody>
          <a:bodyPr>
            <a:normAutofit fontScale="92500" lnSpcReduction="20000"/>
          </a:bodyPr>
          <a:lstStyle/>
          <a:p>
            <a:pPr>
              <a:lnSpc>
                <a:spcPct val="110000"/>
              </a:lnSpc>
              <a:spcBef>
                <a:spcPts val="560"/>
              </a:spcBef>
            </a:pPr>
            <a:r>
              <a:rPr lang="en-US" dirty="0"/>
              <a:t>Nuclear grade SiC/SiC developed in fusion program in early 2000’s</a:t>
            </a:r>
          </a:p>
          <a:p>
            <a:pPr>
              <a:lnSpc>
                <a:spcPct val="110000"/>
              </a:lnSpc>
              <a:spcBef>
                <a:spcPts val="560"/>
              </a:spcBef>
            </a:pPr>
            <a:r>
              <a:rPr lang="en-US" dirty="0"/>
              <a:t>Proved to be </a:t>
            </a:r>
            <a:r>
              <a:rPr lang="en-US" i="1" u="sng" dirty="0"/>
              <a:t>highly radiation-stable in broad temperature/dose ranges</a:t>
            </a:r>
          </a:p>
          <a:p>
            <a:pPr>
              <a:lnSpc>
                <a:spcPct val="110000"/>
              </a:lnSpc>
              <a:spcBef>
                <a:spcPts val="560"/>
              </a:spcBef>
            </a:pPr>
            <a:r>
              <a:rPr lang="en-US" i="1" u="sng" dirty="0"/>
              <a:t>Radiation-tolerant joining technologies </a:t>
            </a:r>
            <a:r>
              <a:rPr lang="en-US" dirty="0"/>
              <a:t>were successfully developed in fusion program</a:t>
            </a:r>
          </a:p>
          <a:p>
            <a:pPr>
              <a:lnSpc>
                <a:spcPct val="110000"/>
              </a:lnSpc>
              <a:spcBef>
                <a:spcPts val="560"/>
              </a:spcBef>
            </a:pPr>
            <a:r>
              <a:rPr lang="en-US" dirty="0"/>
              <a:t>Rapid technology development driven by interest from aircraft engine and fission energy R&amp;D communities</a:t>
            </a:r>
          </a:p>
          <a:p>
            <a:pPr>
              <a:lnSpc>
                <a:spcPct val="110000"/>
              </a:lnSpc>
              <a:spcBef>
                <a:spcPts val="560"/>
              </a:spcBef>
            </a:pPr>
            <a:endParaRPr lang="en-US" dirty="0"/>
          </a:p>
          <a:p>
            <a:pPr>
              <a:lnSpc>
                <a:spcPct val="110000"/>
              </a:lnSpc>
              <a:spcBef>
                <a:spcPts val="560"/>
              </a:spcBef>
            </a:pPr>
            <a:endParaRPr lang="en-US" dirty="0"/>
          </a:p>
        </p:txBody>
      </p:sp>
      <p:pic>
        <p:nvPicPr>
          <p:cNvPr id="10" name="Picture 9" descr="High Mag Fract.jpg">
            <a:extLst>
              <a:ext uri="{FF2B5EF4-FFF2-40B4-BE49-F238E27FC236}">
                <a16:creationId xmlns:a16="http://schemas.microsoft.com/office/drawing/2014/main" id="{9CA2C7A4-CF2D-4E25-90AE-7F8AD1A31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605" y="1154431"/>
            <a:ext cx="2294769" cy="2111617"/>
          </a:xfrm>
          <a:prstGeom prst="rect">
            <a:avLst/>
          </a:prstGeom>
        </p:spPr>
      </p:pic>
      <p:pic>
        <p:nvPicPr>
          <p:cNvPr id="11" name="Picture 5">
            <a:extLst>
              <a:ext uri="{FF2B5EF4-FFF2-40B4-BE49-F238E27FC236}">
                <a16:creationId xmlns:a16="http://schemas.microsoft.com/office/drawing/2014/main" id="{065A4466-2602-47DA-9697-CF2475712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092" y="3605709"/>
            <a:ext cx="3189701" cy="2353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E3B11C0E-8066-4D00-9E68-D4D28FCB110E}"/>
              </a:ext>
            </a:extLst>
          </p:cNvPr>
          <p:cNvSpPr txBox="1"/>
          <p:nvPr/>
        </p:nvSpPr>
        <p:spPr>
          <a:xfrm>
            <a:off x="502962" y="5861966"/>
            <a:ext cx="3925781" cy="273345"/>
          </a:xfrm>
          <a:prstGeom prst="rect">
            <a:avLst/>
          </a:prstGeom>
          <a:noFill/>
        </p:spPr>
        <p:txBody>
          <a:bodyPr wrap="square" rtlCol="0">
            <a:spAutoFit/>
          </a:bodyPr>
          <a:lstStyle/>
          <a:p>
            <a:pPr>
              <a:lnSpc>
                <a:spcPct val="90000"/>
              </a:lnSpc>
            </a:pPr>
            <a:r>
              <a:rPr lang="en-US" sz="1307" i="1" dirty="0">
                <a:solidFill>
                  <a:schemeClr val="tx2"/>
                </a:solidFill>
              </a:rPr>
              <a:t>Exceptional irradiation creep resistance for SiC</a:t>
            </a:r>
          </a:p>
        </p:txBody>
      </p:sp>
      <p:pic>
        <p:nvPicPr>
          <p:cNvPr id="8" name="Picture 7">
            <a:extLst>
              <a:ext uri="{FF2B5EF4-FFF2-40B4-BE49-F238E27FC236}">
                <a16:creationId xmlns:a16="http://schemas.microsoft.com/office/drawing/2014/main" id="{8D07A400-1750-4B84-8879-400A22DA1744}"/>
              </a:ext>
            </a:extLst>
          </p:cNvPr>
          <p:cNvPicPr>
            <a:picLocks noChangeAspect="1"/>
          </p:cNvPicPr>
          <p:nvPr/>
        </p:nvPicPr>
        <p:blipFill>
          <a:blip r:embed="rId4"/>
          <a:stretch>
            <a:fillRect/>
          </a:stretch>
        </p:blipFill>
        <p:spPr>
          <a:xfrm>
            <a:off x="5017325" y="3786682"/>
            <a:ext cx="2313082" cy="1723841"/>
          </a:xfrm>
          <a:prstGeom prst="rect">
            <a:avLst/>
          </a:prstGeom>
        </p:spPr>
      </p:pic>
      <p:sp>
        <p:nvSpPr>
          <p:cNvPr id="13" name="TextBox 12">
            <a:extLst>
              <a:ext uri="{FF2B5EF4-FFF2-40B4-BE49-F238E27FC236}">
                <a16:creationId xmlns:a16="http://schemas.microsoft.com/office/drawing/2014/main" id="{56EE06DE-F038-472F-996E-5CB476783C18}"/>
              </a:ext>
            </a:extLst>
          </p:cNvPr>
          <p:cNvSpPr txBox="1"/>
          <p:nvPr/>
        </p:nvSpPr>
        <p:spPr>
          <a:xfrm>
            <a:off x="4343400" y="5578886"/>
            <a:ext cx="3584409" cy="273345"/>
          </a:xfrm>
          <a:prstGeom prst="rect">
            <a:avLst/>
          </a:prstGeom>
          <a:noFill/>
        </p:spPr>
        <p:txBody>
          <a:bodyPr wrap="square" rtlCol="0">
            <a:spAutoFit/>
          </a:bodyPr>
          <a:lstStyle/>
          <a:p>
            <a:pPr algn="ctr">
              <a:lnSpc>
                <a:spcPct val="90000"/>
              </a:lnSpc>
            </a:pPr>
            <a:r>
              <a:rPr lang="en-US" sz="1307" i="1" dirty="0">
                <a:solidFill>
                  <a:schemeClr val="tx2"/>
                </a:solidFill>
              </a:rPr>
              <a:t>Radiation-tolerant joining for SiC/SiC</a:t>
            </a:r>
          </a:p>
        </p:txBody>
      </p:sp>
      <p:sp>
        <p:nvSpPr>
          <p:cNvPr id="14" name="TextBox 13">
            <a:extLst>
              <a:ext uri="{FF2B5EF4-FFF2-40B4-BE49-F238E27FC236}">
                <a16:creationId xmlns:a16="http://schemas.microsoft.com/office/drawing/2014/main" id="{4ABF215B-6904-4A1C-8712-3E4465A15760}"/>
              </a:ext>
            </a:extLst>
          </p:cNvPr>
          <p:cNvSpPr txBox="1"/>
          <p:nvPr/>
        </p:nvSpPr>
        <p:spPr>
          <a:xfrm>
            <a:off x="1248444" y="3471162"/>
            <a:ext cx="2789546" cy="247440"/>
          </a:xfrm>
          <a:prstGeom prst="rect">
            <a:avLst/>
          </a:prstGeom>
          <a:noFill/>
        </p:spPr>
        <p:txBody>
          <a:bodyPr wrap="none" rtlCol="0">
            <a:spAutoFit/>
          </a:bodyPr>
          <a:lstStyle/>
          <a:p>
            <a:pPr algn="ctr">
              <a:lnSpc>
                <a:spcPct val="90000"/>
              </a:lnSpc>
            </a:pPr>
            <a:r>
              <a:rPr lang="en-US" sz="1120" dirty="0"/>
              <a:t>T. Koyanagi et al., </a:t>
            </a:r>
            <a:r>
              <a:rPr lang="en-US" sz="1120" dirty="0" err="1"/>
              <a:t>J.Nucl.Mater</a:t>
            </a:r>
            <a:r>
              <a:rPr lang="en-US" sz="1120" dirty="0"/>
              <a:t>., 2016 </a:t>
            </a:r>
          </a:p>
        </p:txBody>
      </p:sp>
      <p:sp>
        <p:nvSpPr>
          <p:cNvPr id="15" name="TextBox 14">
            <a:extLst>
              <a:ext uri="{FF2B5EF4-FFF2-40B4-BE49-F238E27FC236}">
                <a16:creationId xmlns:a16="http://schemas.microsoft.com/office/drawing/2014/main" id="{D0E603F8-2AEF-451D-AE21-CB4C20C6BD39}"/>
              </a:ext>
            </a:extLst>
          </p:cNvPr>
          <p:cNvSpPr txBox="1"/>
          <p:nvPr/>
        </p:nvSpPr>
        <p:spPr>
          <a:xfrm>
            <a:off x="4880979" y="3556505"/>
            <a:ext cx="2557110" cy="247440"/>
          </a:xfrm>
          <a:prstGeom prst="rect">
            <a:avLst/>
          </a:prstGeom>
          <a:noFill/>
        </p:spPr>
        <p:txBody>
          <a:bodyPr wrap="none" rtlCol="0">
            <a:spAutoFit/>
          </a:bodyPr>
          <a:lstStyle/>
          <a:p>
            <a:pPr algn="ctr">
              <a:lnSpc>
                <a:spcPct val="90000"/>
              </a:lnSpc>
            </a:pPr>
            <a:r>
              <a:rPr lang="en-US" sz="1120" dirty="0"/>
              <a:t>Y. Katoh et al., </a:t>
            </a:r>
            <a:r>
              <a:rPr lang="en-US" sz="1120" dirty="0" err="1"/>
              <a:t>J.Nucl.Mater</a:t>
            </a:r>
            <a:r>
              <a:rPr lang="en-US" sz="1120" dirty="0"/>
              <a:t>., 2014 </a:t>
            </a:r>
          </a:p>
        </p:txBody>
      </p:sp>
    </p:spTree>
    <p:extLst>
      <p:ext uri="{BB962C8B-B14F-4D97-AF65-F5344CB8AC3E}">
        <p14:creationId xmlns:p14="http://schemas.microsoft.com/office/powerpoint/2010/main" val="2106701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rr ODS FMS YS vs Sr2.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99" y="1130908"/>
            <a:ext cx="5366583" cy="5049520"/>
          </a:xfrm>
          <a:prstGeom prst="rect">
            <a:avLst/>
          </a:prstGeom>
        </p:spPr>
      </p:pic>
      <p:sp>
        <p:nvSpPr>
          <p:cNvPr id="35842" name="Rectangle 2"/>
          <p:cNvSpPr>
            <a:spLocks noGrp="1" noChangeArrowheads="1"/>
          </p:cNvSpPr>
          <p:nvPr>
            <p:ph type="title"/>
          </p:nvPr>
        </p:nvSpPr>
        <p:spPr>
          <a:xfrm>
            <a:off x="76200" y="48051"/>
            <a:ext cx="8534400" cy="641358"/>
          </a:xfrm>
          <a:effectLst/>
        </p:spPr>
        <p:txBody>
          <a:bodyPr>
            <a:noAutofit/>
          </a:bodyPr>
          <a:lstStyle/>
          <a:p>
            <a:pPr algn="l" eaLnBrk="1" hangingPunct="1"/>
            <a:r>
              <a:rPr lang="en-US" sz="2400" b="1" dirty="0">
                <a:latin typeface="Helvetica" panose="020B0604020202020204" pitchFamily="34" charset="0"/>
                <a:cs typeface="Helvetica" panose="020B0604020202020204" pitchFamily="34" charset="0"/>
              </a:rPr>
              <a:t>Progress has been made on understanding radiation hardening of ferritic/martensitic steels</a:t>
            </a:r>
          </a:p>
        </p:txBody>
      </p:sp>
      <p:sp>
        <p:nvSpPr>
          <p:cNvPr id="6" name="Rectangle 1028"/>
          <p:cNvSpPr>
            <a:spLocks noChangeArrowheads="1"/>
          </p:cNvSpPr>
          <p:nvPr/>
        </p:nvSpPr>
        <p:spPr bwMode="auto">
          <a:xfrm>
            <a:off x="5645167" y="4621799"/>
            <a:ext cx="2965433" cy="973856"/>
          </a:xfrm>
          <a:prstGeom prst="rect">
            <a:avLst/>
          </a:prstGeom>
          <a:noFill/>
          <a:ln w="9525">
            <a:noFill/>
            <a:miter lim="800000"/>
            <a:headEnd/>
            <a:tailEnd/>
          </a:ln>
        </p:spPr>
        <p:txBody>
          <a:bodyPr wrap="square">
            <a:prstTxWarp prst="textNoShape">
              <a:avLst/>
            </a:prstTxWarp>
            <a:spAutoFit/>
          </a:bodyPr>
          <a:lstStyle/>
          <a:p>
            <a:r>
              <a:rPr lang="en-US" sz="1307" i="1" dirty="0"/>
              <a:t>S.J. Zinkle and L.L. Snead, Ann Rev. Mat. Res., </a:t>
            </a:r>
            <a:r>
              <a:rPr lang="en-US" sz="1307" i="1" u="sng" dirty="0"/>
              <a:t>44</a:t>
            </a:r>
            <a:r>
              <a:rPr lang="en-US" sz="1307" i="1" dirty="0"/>
              <a:t> (2014) 241</a:t>
            </a:r>
          </a:p>
          <a:p>
            <a:pPr>
              <a:spcBef>
                <a:spcPts val="600"/>
              </a:spcBef>
            </a:pPr>
            <a:r>
              <a:rPr lang="en-US" sz="1307" i="1" dirty="0"/>
              <a:t>S.J. Zinkle et al., </a:t>
            </a:r>
            <a:r>
              <a:rPr lang="en-US" sz="1307" i="1" dirty="0" err="1"/>
              <a:t>Nucl</a:t>
            </a:r>
            <a:r>
              <a:rPr lang="en-US" sz="1307" i="1" dirty="0"/>
              <a:t>. Fusion </a:t>
            </a:r>
            <a:r>
              <a:rPr lang="en-US" sz="1307" i="1" u="sng" dirty="0"/>
              <a:t>57</a:t>
            </a:r>
            <a:r>
              <a:rPr lang="en-US" sz="1307" i="1" dirty="0"/>
              <a:t> (2017) 092005</a:t>
            </a:r>
          </a:p>
        </p:txBody>
      </p:sp>
      <p:sp>
        <p:nvSpPr>
          <p:cNvPr id="5" name="TextBox 4"/>
          <p:cNvSpPr txBox="1"/>
          <p:nvPr/>
        </p:nvSpPr>
        <p:spPr>
          <a:xfrm>
            <a:off x="1153272" y="953736"/>
            <a:ext cx="1748022" cy="307777"/>
          </a:xfrm>
          <a:prstGeom prst="rect">
            <a:avLst/>
          </a:prstGeom>
          <a:noFill/>
        </p:spPr>
        <p:txBody>
          <a:bodyPr wrap="square" rtlCol="0">
            <a:spAutoFit/>
          </a:bodyPr>
          <a:lstStyle/>
          <a:p>
            <a:r>
              <a:rPr lang="en-US" sz="1400" dirty="0">
                <a:solidFill>
                  <a:srgbClr val="800000"/>
                </a:solidFill>
                <a:latin typeface="Times New Roman"/>
                <a:cs typeface="Times New Roman"/>
              </a:rPr>
              <a:t>Current steels</a:t>
            </a:r>
          </a:p>
        </p:txBody>
      </p:sp>
      <p:sp>
        <p:nvSpPr>
          <p:cNvPr id="7" name="TextBox 6"/>
          <p:cNvSpPr txBox="1"/>
          <p:nvPr/>
        </p:nvSpPr>
        <p:spPr>
          <a:xfrm>
            <a:off x="3218358" y="776586"/>
            <a:ext cx="1991360" cy="523220"/>
          </a:xfrm>
          <a:prstGeom prst="rect">
            <a:avLst/>
          </a:prstGeom>
          <a:noFill/>
        </p:spPr>
        <p:txBody>
          <a:bodyPr wrap="square" rtlCol="0">
            <a:spAutoFit/>
          </a:bodyPr>
          <a:lstStyle/>
          <a:p>
            <a:pPr algn="ctr"/>
            <a:r>
              <a:rPr lang="en-US" sz="1400" dirty="0">
                <a:solidFill>
                  <a:srgbClr val="800000"/>
                </a:solidFill>
                <a:latin typeface="Times New Roman"/>
                <a:cs typeface="Times New Roman"/>
              </a:rPr>
              <a:t>Next-generation </a:t>
            </a:r>
          </a:p>
          <a:p>
            <a:pPr algn="ctr"/>
            <a:r>
              <a:rPr lang="en-US" sz="1400" dirty="0">
                <a:solidFill>
                  <a:srgbClr val="800000"/>
                </a:solidFill>
                <a:latin typeface="Times New Roman"/>
                <a:cs typeface="Times New Roman"/>
              </a:rPr>
              <a:t>(TMT, ODS) steels</a:t>
            </a:r>
          </a:p>
        </p:txBody>
      </p:sp>
      <p:sp>
        <p:nvSpPr>
          <p:cNvPr id="8" name="Left-Right Arrow 7"/>
          <p:cNvSpPr/>
          <p:nvPr/>
        </p:nvSpPr>
        <p:spPr>
          <a:xfrm>
            <a:off x="1084758" y="1486508"/>
            <a:ext cx="1066800" cy="355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9" name="Left-Right Arrow 8"/>
          <p:cNvSpPr/>
          <p:nvPr/>
        </p:nvSpPr>
        <p:spPr>
          <a:xfrm>
            <a:off x="3218358" y="1486508"/>
            <a:ext cx="1849120" cy="355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1" name="TextBox 10"/>
          <p:cNvSpPr txBox="1"/>
          <p:nvPr/>
        </p:nvSpPr>
        <p:spPr>
          <a:xfrm>
            <a:off x="5588000" y="1209040"/>
            <a:ext cx="3022600" cy="3515899"/>
          </a:xfrm>
          <a:prstGeom prst="rect">
            <a:avLst/>
          </a:prstGeom>
          <a:noFill/>
        </p:spPr>
        <p:txBody>
          <a:bodyPr wrap="square" rtlCol="0">
            <a:spAutoFit/>
          </a:bodyPr>
          <a:lstStyle/>
          <a:p>
            <a:r>
              <a:rPr lang="en-US" sz="1400" dirty="0"/>
              <a:t>Dramatic reduction in radiation hardening occurs when average spacing between defect cluster nuclei (dislocation loops, etc.) is much greater than average spacing between defect sinks</a:t>
            </a:r>
          </a:p>
          <a:p>
            <a:endParaRPr lang="en-US" sz="1400" dirty="0"/>
          </a:p>
          <a:p>
            <a:r>
              <a:rPr lang="en-US" sz="1867" dirty="0">
                <a:solidFill>
                  <a:srgbClr val="0000FF"/>
                </a:solidFill>
              </a:rPr>
              <a:t>N</a:t>
            </a:r>
            <a:r>
              <a:rPr lang="en-US" sz="1867" baseline="-25000" dirty="0">
                <a:solidFill>
                  <a:srgbClr val="0000FF"/>
                </a:solidFill>
              </a:rPr>
              <a:t>loop</a:t>
            </a:r>
            <a:r>
              <a:rPr lang="en-US" sz="1867" baseline="30000" dirty="0">
                <a:solidFill>
                  <a:srgbClr val="0000FF"/>
                </a:solidFill>
              </a:rPr>
              <a:t>-1/3</a:t>
            </a:r>
            <a:r>
              <a:rPr lang="en-US" sz="1867" dirty="0">
                <a:solidFill>
                  <a:srgbClr val="0000FF"/>
                </a:solidFill>
              </a:rPr>
              <a:t> &gt;&gt; S</a:t>
            </a:r>
            <a:r>
              <a:rPr lang="en-US" sz="1867" baseline="-25000" dirty="0">
                <a:solidFill>
                  <a:srgbClr val="0000FF"/>
                </a:solidFill>
              </a:rPr>
              <a:t>tot</a:t>
            </a:r>
            <a:r>
              <a:rPr lang="en-US" sz="1867" baseline="30000" dirty="0">
                <a:solidFill>
                  <a:srgbClr val="0000FF"/>
                </a:solidFill>
              </a:rPr>
              <a:t>-1/2</a:t>
            </a:r>
            <a:r>
              <a:rPr lang="en-US" sz="1867" dirty="0">
                <a:solidFill>
                  <a:srgbClr val="0000FF"/>
                </a:solidFill>
              </a:rPr>
              <a:t> </a:t>
            </a:r>
          </a:p>
          <a:p>
            <a:endParaRPr lang="en-US" sz="1867" baseline="30000" dirty="0">
              <a:solidFill>
                <a:srgbClr val="0000FF"/>
              </a:solidFill>
            </a:endParaRPr>
          </a:p>
          <a:p>
            <a:endParaRPr lang="en-US" sz="1867" dirty="0">
              <a:solidFill>
                <a:srgbClr val="0000FF"/>
              </a:solidFill>
            </a:endParaRPr>
          </a:p>
          <a:p>
            <a:r>
              <a:rPr lang="en-US" sz="1867" dirty="0">
                <a:solidFill>
                  <a:srgbClr val="0000FF"/>
                </a:solidFill>
              </a:rPr>
              <a:t>or equivalently,</a:t>
            </a:r>
          </a:p>
          <a:p>
            <a:endParaRPr lang="en-US" sz="1867" dirty="0">
              <a:solidFill>
                <a:srgbClr val="0000FF"/>
              </a:solidFill>
            </a:endParaRPr>
          </a:p>
          <a:p>
            <a:r>
              <a:rPr lang="en-US" sz="1867" dirty="0" err="1">
                <a:solidFill>
                  <a:srgbClr val="0000FF"/>
                </a:solidFill>
              </a:rPr>
              <a:t>S</a:t>
            </a:r>
            <a:r>
              <a:rPr lang="en-US" sz="1867" baseline="-25000" dirty="0" err="1">
                <a:solidFill>
                  <a:srgbClr val="0000FF"/>
                </a:solidFill>
              </a:rPr>
              <a:t>tot</a:t>
            </a:r>
            <a:r>
              <a:rPr lang="en-US" sz="1867" dirty="0">
                <a:solidFill>
                  <a:srgbClr val="0000FF"/>
                </a:solidFill>
              </a:rPr>
              <a:t> &gt;&gt;  </a:t>
            </a:r>
            <a:r>
              <a:rPr lang="en-US" sz="1867" dirty="0" err="1">
                <a:solidFill>
                  <a:srgbClr val="0000FF"/>
                </a:solidFill>
              </a:rPr>
              <a:t>S</a:t>
            </a:r>
            <a:r>
              <a:rPr lang="en-US" sz="1867" baseline="-25000" dirty="0" err="1">
                <a:solidFill>
                  <a:srgbClr val="0000FF"/>
                </a:solidFill>
              </a:rPr>
              <a:t>rad</a:t>
            </a:r>
            <a:r>
              <a:rPr lang="en-US" sz="1867" baseline="-25000" dirty="0">
                <a:solidFill>
                  <a:srgbClr val="0000FF"/>
                </a:solidFill>
              </a:rPr>
              <a:t> defects</a:t>
            </a:r>
            <a:r>
              <a:rPr lang="en-US" sz="1867" dirty="0">
                <a:solidFill>
                  <a:srgbClr val="0000FF"/>
                </a:solidFill>
              </a:rPr>
              <a:t> </a:t>
            </a:r>
          </a:p>
          <a:p>
            <a:endParaRPr lang="en-US" sz="1867" dirty="0">
              <a:solidFill>
                <a:srgbClr val="0000FF"/>
              </a:solidFill>
            </a:endParaRPr>
          </a:p>
        </p:txBody>
      </p:sp>
    </p:spTree>
    <p:extLst>
      <p:ext uri="{BB962C8B-B14F-4D97-AF65-F5344CB8AC3E}">
        <p14:creationId xmlns:p14="http://schemas.microsoft.com/office/powerpoint/2010/main" val="1896018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12" y="0"/>
            <a:ext cx="8526888" cy="829458"/>
          </a:xfrm>
          <a:effectLst/>
        </p:spPr>
        <p:txBody>
          <a:bodyPr>
            <a:noAutofit/>
          </a:bodyPr>
          <a:lstStyle/>
          <a:p>
            <a:pPr algn="l"/>
            <a:r>
              <a:rPr lang="en-US" sz="2400" b="1" dirty="0">
                <a:latin typeface="Helvetica" panose="020B0604020202020204" pitchFamily="34" charset="0"/>
                <a:cs typeface="Helvetica" panose="020B0604020202020204" pitchFamily="34" charset="0"/>
              </a:rPr>
              <a:t>Thermomechanical treatment improves creep rupture behavior over conventional 9Cr steels</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502920" y="839809"/>
            <a:ext cx="5547360" cy="5063151"/>
          </a:xfrm>
          <a:prstGeom prst="rect">
            <a:avLst/>
          </a:prstGeom>
        </p:spPr>
      </p:pic>
      <p:sp>
        <p:nvSpPr>
          <p:cNvPr id="3" name="TextBox 2"/>
          <p:cNvSpPr txBox="1"/>
          <p:nvPr/>
        </p:nvSpPr>
        <p:spPr>
          <a:xfrm>
            <a:off x="2636520" y="6057054"/>
            <a:ext cx="4158511" cy="307777"/>
          </a:xfrm>
          <a:prstGeom prst="rect">
            <a:avLst/>
          </a:prstGeom>
          <a:noFill/>
        </p:spPr>
        <p:txBody>
          <a:bodyPr wrap="none" rtlCol="0">
            <a:spAutoFit/>
          </a:bodyPr>
          <a:lstStyle/>
          <a:p>
            <a:r>
              <a:rPr lang="en-US" sz="1400" i="1" dirty="0"/>
              <a:t>S.J. Zinkle et al., </a:t>
            </a:r>
            <a:r>
              <a:rPr lang="en-US" sz="1400" i="1" dirty="0" err="1"/>
              <a:t>Nucl</a:t>
            </a:r>
            <a:r>
              <a:rPr lang="en-US" sz="1400" i="1" dirty="0"/>
              <a:t>. Fusion </a:t>
            </a:r>
            <a:r>
              <a:rPr lang="en-US" sz="1400" i="1" u="sng" dirty="0"/>
              <a:t>57</a:t>
            </a:r>
            <a:r>
              <a:rPr lang="en-US" sz="1400" i="1" dirty="0"/>
              <a:t> (2017) 092005</a:t>
            </a:r>
          </a:p>
        </p:txBody>
      </p:sp>
      <p:sp>
        <p:nvSpPr>
          <p:cNvPr id="5" name="Up Arrow 4"/>
          <p:cNvSpPr/>
          <p:nvPr/>
        </p:nvSpPr>
        <p:spPr>
          <a:xfrm>
            <a:off x="5694680" y="3129280"/>
            <a:ext cx="355600" cy="92456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6" name="TextBox 5"/>
          <p:cNvSpPr txBox="1"/>
          <p:nvPr/>
        </p:nvSpPr>
        <p:spPr>
          <a:xfrm>
            <a:off x="6050280" y="3129280"/>
            <a:ext cx="2560320" cy="954107"/>
          </a:xfrm>
          <a:prstGeom prst="rect">
            <a:avLst/>
          </a:prstGeom>
          <a:noFill/>
        </p:spPr>
        <p:txBody>
          <a:bodyPr wrap="square" rtlCol="0">
            <a:spAutoFit/>
          </a:bodyPr>
          <a:lstStyle/>
          <a:p>
            <a:r>
              <a:rPr lang="en-US" sz="1400" dirty="0">
                <a:solidFill>
                  <a:srgbClr val="003399"/>
                </a:solidFill>
              </a:rPr>
              <a:t>50-100% improvement in creep rupture strength for newly designed reduced activation steels</a:t>
            </a:r>
          </a:p>
        </p:txBody>
      </p:sp>
      <p:sp>
        <p:nvSpPr>
          <p:cNvPr id="7" name="TextBox 6"/>
          <p:cNvSpPr txBox="1"/>
          <p:nvPr/>
        </p:nvSpPr>
        <p:spPr>
          <a:xfrm>
            <a:off x="5836920" y="4480560"/>
            <a:ext cx="2773681" cy="523220"/>
          </a:xfrm>
          <a:prstGeom prst="rect">
            <a:avLst/>
          </a:prstGeom>
          <a:noFill/>
        </p:spPr>
        <p:txBody>
          <a:bodyPr wrap="square" rtlCol="0">
            <a:spAutoFit/>
          </a:bodyPr>
          <a:lstStyle/>
          <a:p>
            <a:r>
              <a:rPr lang="en-US" sz="1400" dirty="0"/>
              <a:t>Predicted improvement in radiation resistance as well</a:t>
            </a:r>
          </a:p>
        </p:txBody>
      </p:sp>
    </p:spTree>
    <p:extLst>
      <p:ext uri="{BB962C8B-B14F-4D97-AF65-F5344CB8AC3E}">
        <p14:creationId xmlns:p14="http://schemas.microsoft.com/office/powerpoint/2010/main" val="927486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3F70-905B-45C5-87EA-57A45E9F2C00}"/>
              </a:ext>
            </a:extLst>
          </p:cNvPr>
          <p:cNvSpPr>
            <a:spLocks noGrp="1"/>
          </p:cNvSpPr>
          <p:nvPr>
            <p:ph type="title"/>
          </p:nvPr>
        </p:nvSpPr>
        <p:spPr>
          <a:xfrm>
            <a:off x="147321" y="165947"/>
            <a:ext cx="8413584" cy="821678"/>
          </a:xfrm>
        </p:spPr>
        <p:txBody>
          <a:bodyPr/>
          <a:lstStyle/>
          <a:p>
            <a:pPr algn="l"/>
            <a:r>
              <a:rPr lang="en-US" b="1" dirty="0"/>
              <a:t>Behavior of tungsten in an irradiation and plasma environment is being understood </a:t>
            </a:r>
          </a:p>
        </p:txBody>
      </p:sp>
      <p:sp>
        <p:nvSpPr>
          <p:cNvPr id="3" name="Content Placeholder 2">
            <a:extLst>
              <a:ext uri="{FF2B5EF4-FFF2-40B4-BE49-F238E27FC236}">
                <a16:creationId xmlns:a16="http://schemas.microsoft.com/office/drawing/2014/main" id="{745DE6AD-0C5C-4B7B-BF4B-4B3BD63D9163}"/>
              </a:ext>
            </a:extLst>
          </p:cNvPr>
          <p:cNvSpPr>
            <a:spLocks noGrp="1"/>
          </p:cNvSpPr>
          <p:nvPr>
            <p:ph idx="1"/>
          </p:nvPr>
        </p:nvSpPr>
        <p:spPr>
          <a:xfrm>
            <a:off x="126189" y="3822332"/>
            <a:ext cx="5070642" cy="2260131"/>
          </a:xfrm>
        </p:spPr>
        <p:txBody>
          <a:bodyPr>
            <a:normAutofit fontScale="92500" lnSpcReduction="20000"/>
          </a:bodyPr>
          <a:lstStyle/>
          <a:p>
            <a:pPr>
              <a:lnSpc>
                <a:spcPct val="110000"/>
              </a:lnSpc>
              <a:spcBef>
                <a:spcPts val="560"/>
              </a:spcBef>
            </a:pPr>
            <a:r>
              <a:rPr lang="en-US" dirty="0"/>
              <a:t>Complex radiation effects in tungsten are finally getting clarified in a systematic manner</a:t>
            </a:r>
          </a:p>
          <a:p>
            <a:pPr>
              <a:lnSpc>
                <a:spcPct val="110000"/>
              </a:lnSpc>
              <a:spcBef>
                <a:spcPts val="560"/>
              </a:spcBef>
            </a:pPr>
            <a:r>
              <a:rPr lang="en-US" dirty="0"/>
              <a:t>Provides information on thermo-mechanical performance envelopes for PFCs</a:t>
            </a:r>
          </a:p>
          <a:p>
            <a:pPr>
              <a:lnSpc>
                <a:spcPct val="110000"/>
              </a:lnSpc>
              <a:spcBef>
                <a:spcPts val="560"/>
              </a:spcBef>
            </a:pPr>
            <a:r>
              <a:rPr lang="en-US" dirty="0"/>
              <a:t>Important implications to design space for tungsten-based composite materials</a:t>
            </a:r>
          </a:p>
          <a:p>
            <a:pPr>
              <a:lnSpc>
                <a:spcPct val="110000"/>
              </a:lnSpc>
              <a:spcBef>
                <a:spcPts val="560"/>
              </a:spcBef>
            </a:pPr>
            <a:r>
              <a:rPr lang="en-US" dirty="0"/>
              <a:t>“Case for tungsten” useful in exploring and assessing emerging materials</a:t>
            </a:r>
          </a:p>
        </p:txBody>
      </p:sp>
      <p:sp>
        <p:nvSpPr>
          <p:cNvPr id="13" name="TextBox 12">
            <a:extLst>
              <a:ext uri="{FF2B5EF4-FFF2-40B4-BE49-F238E27FC236}">
                <a16:creationId xmlns:a16="http://schemas.microsoft.com/office/drawing/2014/main" id="{56EE06DE-F038-472F-996E-5CB476783C18}"/>
              </a:ext>
            </a:extLst>
          </p:cNvPr>
          <p:cNvSpPr txBox="1"/>
          <p:nvPr/>
        </p:nvSpPr>
        <p:spPr>
          <a:xfrm>
            <a:off x="5111488" y="5397913"/>
            <a:ext cx="3584409" cy="454355"/>
          </a:xfrm>
          <a:prstGeom prst="rect">
            <a:avLst/>
          </a:prstGeom>
          <a:noFill/>
        </p:spPr>
        <p:txBody>
          <a:bodyPr wrap="square" rtlCol="0">
            <a:spAutoFit/>
          </a:bodyPr>
          <a:lstStyle/>
          <a:p>
            <a:pPr algn="ctr">
              <a:lnSpc>
                <a:spcPct val="90000"/>
              </a:lnSpc>
            </a:pPr>
            <a:r>
              <a:rPr lang="en-US" sz="1307" i="1" dirty="0">
                <a:solidFill>
                  <a:schemeClr val="tx2"/>
                </a:solidFill>
              </a:rPr>
              <a:t>Re (red) and </a:t>
            </a:r>
            <a:r>
              <a:rPr lang="en-US" sz="1307" i="1" dirty="0" err="1">
                <a:solidFill>
                  <a:schemeClr val="tx2"/>
                </a:solidFill>
              </a:rPr>
              <a:t>Os</a:t>
            </a:r>
            <a:r>
              <a:rPr lang="en-US" sz="1307" i="1" dirty="0">
                <a:solidFill>
                  <a:schemeClr val="tx2"/>
                </a:solidFill>
              </a:rPr>
              <a:t> (yellow) in irradiated W revealing detailed precipitation features</a:t>
            </a:r>
          </a:p>
        </p:txBody>
      </p:sp>
      <p:pic>
        <p:nvPicPr>
          <p:cNvPr id="9" name="Picture 8">
            <a:extLst>
              <a:ext uri="{FF2B5EF4-FFF2-40B4-BE49-F238E27FC236}">
                <a16:creationId xmlns:a16="http://schemas.microsoft.com/office/drawing/2014/main" id="{AED0563B-AFE5-450E-B7F6-6372920D560E}"/>
              </a:ext>
            </a:extLst>
          </p:cNvPr>
          <p:cNvPicPr>
            <a:picLocks noChangeAspect="1"/>
          </p:cNvPicPr>
          <p:nvPr/>
        </p:nvPicPr>
        <p:blipFill>
          <a:blip r:embed="rId2"/>
          <a:stretch>
            <a:fillRect/>
          </a:stretch>
        </p:blipFill>
        <p:spPr>
          <a:xfrm>
            <a:off x="147320" y="1237509"/>
            <a:ext cx="4483179" cy="2429999"/>
          </a:xfrm>
          <a:prstGeom prst="rect">
            <a:avLst/>
          </a:prstGeom>
        </p:spPr>
      </p:pic>
      <p:pic>
        <p:nvPicPr>
          <p:cNvPr id="14" name="Picture 13">
            <a:extLst>
              <a:ext uri="{FF2B5EF4-FFF2-40B4-BE49-F238E27FC236}">
                <a16:creationId xmlns:a16="http://schemas.microsoft.com/office/drawing/2014/main" id="{A3C64E49-0136-416F-8518-7F238B95A6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6027" y="1569683"/>
            <a:ext cx="1194803" cy="840490"/>
          </a:xfrm>
          <a:prstGeom prst="rect">
            <a:avLst/>
          </a:prstGeom>
        </p:spPr>
      </p:pic>
      <p:pic>
        <p:nvPicPr>
          <p:cNvPr id="4" name="Picture 3">
            <a:extLst>
              <a:ext uri="{FF2B5EF4-FFF2-40B4-BE49-F238E27FC236}">
                <a16:creationId xmlns:a16="http://schemas.microsoft.com/office/drawing/2014/main" id="{65DC0D29-7267-4AC5-8931-47382E732764}"/>
              </a:ext>
            </a:extLst>
          </p:cNvPr>
          <p:cNvPicPr>
            <a:picLocks noChangeAspect="1"/>
          </p:cNvPicPr>
          <p:nvPr/>
        </p:nvPicPr>
        <p:blipFill>
          <a:blip r:embed="rId4"/>
          <a:stretch>
            <a:fillRect/>
          </a:stretch>
        </p:blipFill>
        <p:spPr>
          <a:xfrm>
            <a:off x="5405728" y="2352762"/>
            <a:ext cx="2995930" cy="3013710"/>
          </a:xfrm>
          <a:prstGeom prst="rect">
            <a:avLst/>
          </a:prstGeom>
        </p:spPr>
      </p:pic>
      <p:sp>
        <p:nvSpPr>
          <p:cNvPr id="15" name="TextBox 14">
            <a:extLst>
              <a:ext uri="{FF2B5EF4-FFF2-40B4-BE49-F238E27FC236}">
                <a16:creationId xmlns:a16="http://schemas.microsoft.com/office/drawing/2014/main" id="{DBC70C8C-1C72-4B2C-846F-6D5DB1957DC2}"/>
              </a:ext>
            </a:extLst>
          </p:cNvPr>
          <p:cNvSpPr txBox="1"/>
          <p:nvPr/>
        </p:nvSpPr>
        <p:spPr>
          <a:xfrm>
            <a:off x="5673759" y="2127135"/>
            <a:ext cx="2557110" cy="247440"/>
          </a:xfrm>
          <a:prstGeom prst="rect">
            <a:avLst/>
          </a:prstGeom>
          <a:noFill/>
        </p:spPr>
        <p:txBody>
          <a:bodyPr wrap="none" rtlCol="0">
            <a:spAutoFit/>
          </a:bodyPr>
          <a:lstStyle/>
          <a:p>
            <a:pPr algn="ctr">
              <a:lnSpc>
                <a:spcPct val="90000"/>
              </a:lnSpc>
            </a:pPr>
            <a:r>
              <a:rPr lang="en-US" sz="1120" dirty="0"/>
              <a:t>C.M. Parish et al., </a:t>
            </a:r>
            <a:r>
              <a:rPr lang="en-US" sz="1120" dirty="0" err="1"/>
              <a:t>Scr.Mater</a:t>
            </a:r>
            <a:r>
              <a:rPr lang="en-US" sz="1120" dirty="0"/>
              <a:t>., 2017 </a:t>
            </a:r>
          </a:p>
        </p:txBody>
      </p:sp>
      <p:sp>
        <p:nvSpPr>
          <p:cNvPr id="16" name="TextBox 15">
            <a:extLst>
              <a:ext uri="{FF2B5EF4-FFF2-40B4-BE49-F238E27FC236}">
                <a16:creationId xmlns:a16="http://schemas.microsoft.com/office/drawing/2014/main" id="{380AC828-50D7-424D-A61B-19A1590BECAF}"/>
              </a:ext>
            </a:extLst>
          </p:cNvPr>
          <p:cNvSpPr txBox="1"/>
          <p:nvPr/>
        </p:nvSpPr>
        <p:spPr>
          <a:xfrm>
            <a:off x="1034391" y="1066823"/>
            <a:ext cx="2821606" cy="247440"/>
          </a:xfrm>
          <a:prstGeom prst="rect">
            <a:avLst/>
          </a:prstGeom>
          <a:noFill/>
        </p:spPr>
        <p:txBody>
          <a:bodyPr wrap="none" rtlCol="0">
            <a:spAutoFit/>
          </a:bodyPr>
          <a:lstStyle/>
          <a:p>
            <a:pPr algn="ctr">
              <a:lnSpc>
                <a:spcPct val="90000"/>
              </a:lnSpc>
            </a:pPr>
            <a:r>
              <a:rPr lang="en-US" sz="1120" dirty="0"/>
              <a:t>L.M. Garrison et al., </a:t>
            </a:r>
            <a:r>
              <a:rPr lang="en-US" sz="1120" dirty="0" err="1"/>
              <a:t>J.Nucl.Mater</a:t>
            </a:r>
            <a:r>
              <a:rPr lang="en-US" sz="1120" dirty="0"/>
              <a:t>. 2016</a:t>
            </a:r>
          </a:p>
        </p:txBody>
      </p:sp>
      <p:sp>
        <p:nvSpPr>
          <p:cNvPr id="17" name="TextBox 16">
            <a:extLst>
              <a:ext uri="{FF2B5EF4-FFF2-40B4-BE49-F238E27FC236}">
                <a16:creationId xmlns:a16="http://schemas.microsoft.com/office/drawing/2014/main" id="{B27A576B-E9EC-4D18-AB27-0519AF42AC96}"/>
              </a:ext>
            </a:extLst>
          </p:cNvPr>
          <p:cNvSpPr txBox="1"/>
          <p:nvPr/>
        </p:nvSpPr>
        <p:spPr>
          <a:xfrm>
            <a:off x="4258057" y="1461845"/>
            <a:ext cx="2048234" cy="635367"/>
          </a:xfrm>
          <a:prstGeom prst="rect">
            <a:avLst/>
          </a:prstGeom>
          <a:noFill/>
        </p:spPr>
        <p:txBody>
          <a:bodyPr wrap="square" rtlCol="0">
            <a:spAutoFit/>
          </a:bodyPr>
          <a:lstStyle/>
          <a:p>
            <a:pPr>
              <a:lnSpc>
                <a:spcPct val="90000"/>
              </a:lnSpc>
            </a:pPr>
            <a:r>
              <a:rPr lang="en-US" sz="1307" i="1" dirty="0">
                <a:solidFill>
                  <a:schemeClr val="tx2"/>
                </a:solidFill>
              </a:rPr>
              <a:t>Hardening and severe embrittlement in irradiated tungsten</a:t>
            </a:r>
          </a:p>
        </p:txBody>
      </p:sp>
    </p:spTree>
    <p:extLst>
      <p:ext uri="{BB962C8B-B14F-4D97-AF65-F5344CB8AC3E}">
        <p14:creationId xmlns:p14="http://schemas.microsoft.com/office/powerpoint/2010/main" val="1365328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a:extLst>
              <a:ext uri="{FF2B5EF4-FFF2-40B4-BE49-F238E27FC236}">
                <a16:creationId xmlns:a16="http://schemas.microsoft.com/office/drawing/2014/main" id="{35248189-DC8F-4356-8FA2-8B69C6BB7B44}"/>
              </a:ext>
            </a:extLst>
          </p:cNvPr>
          <p:cNvSpPr txBox="1">
            <a:spLocks/>
          </p:cNvSpPr>
          <p:nvPr/>
        </p:nvSpPr>
        <p:spPr bwMode="auto">
          <a:xfrm>
            <a:off x="197893" y="0"/>
            <a:ext cx="8386549" cy="108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0" tIns="47545" rIns="95090" bIns="47545"/>
          <a:lstStyle>
            <a:lvl1pPr>
              <a:spcBef>
                <a:spcPct val="20000"/>
              </a:spcBef>
              <a:buChar char="•"/>
              <a:defRPr>
                <a:solidFill>
                  <a:schemeClr val="tx1"/>
                </a:solidFill>
                <a:latin typeface="Helvetica" panose="020B0604020202020204" pitchFamily="34" charset="0"/>
              </a:defRPr>
            </a:lvl1pPr>
            <a:lvl2pPr marL="742950" indent="-285750">
              <a:spcBef>
                <a:spcPct val="20000"/>
              </a:spcBef>
              <a:buChar char="–"/>
              <a:defRPr sz="1600">
                <a:solidFill>
                  <a:schemeClr val="tx1"/>
                </a:solidFill>
                <a:latin typeface="Helvetica" panose="020B0604020202020204" pitchFamily="34" charset="0"/>
              </a:defRPr>
            </a:lvl2pPr>
            <a:lvl3pPr marL="1143000" indent="-228600">
              <a:spcBef>
                <a:spcPct val="20000"/>
              </a:spcBef>
              <a:buChar char="•"/>
              <a:defRPr sz="1400">
                <a:solidFill>
                  <a:schemeClr val="tx1"/>
                </a:solidFill>
                <a:latin typeface="Helvetica" panose="020B0604020202020204" pitchFamily="34" charset="0"/>
              </a:defRPr>
            </a:lvl3pPr>
            <a:lvl4pPr marL="1600200" indent="-228600">
              <a:spcBef>
                <a:spcPct val="20000"/>
              </a:spcBef>
              <a:buChar char="–"/>
              <a:defRPr sz="1200">
                <a:solidFill>
                  <a:schemeClr val="tx1"/>
                </a:solidFill>
                <a:latin typeface="Helvetica" panose="020B0604020202020204" pitchFamily="34" charset="0"/>
              </a:defRPr>
            </a:lvl4pPr>
            <a:lvl5pPr marL="2057400" indent="-228600">
              <a:spcBef>
                <a:spcPct val="20000"/>
              </a:spcBef>
              <a:buChar char="»"/>
              <a:defRPr sz="1200">
                <a:solidFill>
                  <a:schemeClr val="tx1"/>
                </a:solidFill>
                <a:latin typeface="Helvetica"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Helvetica"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Helvetica"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Helvetica"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Helvetica" panose="020B0604020202020204" pitchFamily="34" charset="0"/>
              </a:defRPr>
            </a:lvl9pPr>
          </a:lstStyle>
          <a:p>
            <a:pPr eaLnBrk="1" hangingPunct="1">
              <a:spcBef>
                <a:spcPct val="0"/>
              </a:spcBef>
              <a:buFontTx/>
              <a:buNone/>
            </a:pPr>
            <a:r>
              <a:rPr lang="en-US" altLang="en-US" sz="2400" dirty="0">
                <a:latin typeface="+mj-lt"/>
                <a:cs typeface="Times New Roman" panose="02020603050405020304" pitchFamily="18" charset="0"/>
              </a:rPr>
              <a:t>Linear devices have developed to the point of providing ITER relevant fluxes/fluences for PMI studies</a:t>
            </a:r>
          </a:p>
        </p:txBody>
      </p:sp>
      <p:sp>
        <p:nvSpPr>
          <p:cNvPr id="2051" name="Content Placeholder 5">
            <a:extLst>
              <a:ext uri="{FF2B5EF4-FFF2-40B4-BE49-F238E27FC236}">
                <a16:creationId xmlns:a16="http://schemas.microsoft.com/office/drawing/2014/main" id="{0BE53E44-8A2C-4655-9CD7-2067D989E21A}"/>
              </a:ext>
            </a:extLst>
          </p:cNvPr>
          <p:cNvSpPr txBox="1">
            <a:spLocks/>
          </p:cNvSpPr>
          <p:nvPr/>
        </p:nvSpPr>
        <p:spPr bwMode="auto">
          <a:xfrm>
            <a:off x="5011633" y="3551555"/>
            <a:ext cx="3504141" cy="220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0" tIns="47545" rIns="95090" bIns="47545"/>
          <a:lstStyle>
            <a:lvl1pPr marL="342900" indent="-342900">
              <a:spcBef>
                <a:spcPct val="20000"/>
              </a:spcBef>
              <a:buChar char="•"/>
              <a:defRPr>
                <a:solidFill>
                  <a:schemeClr val="tx1"/>
                </a:solidFill>
                <a:latin typeface="Helvetica" panose="020B0604020202020204" pitchFamily="34" charset="0"/>
              </a:defRPr>
            </a:lvl1pPr>
            <a:lvl2pPr marL="742950" indent="-285750">
              <a:spcBef>
                <a:spcPct val="20000"/>
              </a:spcBef>
              <a:buChar char="–"/>
              <a:defRPr sz="1600">
                <a:solidFill>
                  <a:schemeClr val="tx1"/>
                </a:solidFill>
                <a:latin typeface="Helvetica" panose="020B0604020202020204" pitchFamily="34" charset="0"/>
              </a:defRPr>
            </a:lvl2pPr>
            <a:lvl3pPr marL="1143000" indent="-228600">
              <a:spcBef>
                <a:spcPct val="20000"/>
              </a:spcBef>
              <a:buChar char="•"/>
              <a:defRPr sz="1400">
                <a:solidFill>
                  <a:schemeClr val="tx1"/>
                </a:solidFill>
                <a:latin typeface="Helvetica" panose="020B0604020202020204" pitchFamily="34" charset="0"/>
              </a:defRPr>
            </a:lvl3pPr>
            <a:lvl4pPr marL="1600200" indent="-228600">
              <a:spcBef>
                <a:spcPct val="20000"/>
              </a:spcBef>
              <a:buChar char="–"/>
              <a:defRPr sz="1200">
                <a:solidFill>
                  <a:schemeClr val="tx1"/>
                </a:solidFill>
                <a:latin typeface="Helvetica" panose="020B0604020202020204" pitchFamily="34" charset="0"/>
              </a:defRPr>
            </a:lvl4pPr>
            <a:lvl5pPr marL="2057400" indent="-228600">
              <a:spcBef>
                <a:spcPct val="20000"/>
              </a:spcBef>
              <a:buChar char="»"/>
              <a:defRPr sz="1200">
                <a:solidFill>
                  <a:schemeClr val="tx1"/>
                </a:solidFill>
                <a:latin typeface="Helvetica"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Helvetica"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Helvetica"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Helvetica"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Helvetica" panose="020B0604020202020204" pitchFamily="34" charset="0"/>
              </a:defRPr>
            </a:lvl9pPr>
          </a:lstStyle>
          <a:p>
            <a:pPr eaLnBrk="1" hangingPunct="1"/>
            <a:r>
              <a:rPr lang="en-US" altLang="en-US" sz="1867">
                <a:solidFill>
                  <a:srgbClr val="1F497D"/>
                </a:solidFill>
                <a:latin typeface="Times New Roman" panose="02020603050405020304" pitchFamily="18" charset="0"/>
                <a:cs typeface="Times New Roman" panose="02020603050405020304" pitchFamily="18" charset="0"/>
              </a:rPr>
              <a:t>No saturation in D retention </a:t>
            </a:r>
            <a:r>
              <a:rPr lang="en-US" altLang="en-US" sz="1867" b="0">
                <a:solidFill>
                  <a:srgbClr val="1F497D"/>
                </a:solidFill>
                <a:latin typeface="Times New Roman" panose="02020603050405020304" pitchFamily="18" charset="0"/>
                <a:cs typeface="Times New Roman" panose="02020603050405020304" pitchFamily="18" charset="0"/>
              </a:rPr>
              <a:t>in W with high-fluence deuterium plasma exposure</a:t>
            </a:r>
          </a:p>
          <a:p>
            <a:pPr eaLnBrk="1" hangingPunct="1"/>
            <a:r>
              <a:rPr lang="en-US" altLang="en-US" sz="1867">
                <a:solidFill>
                  <a:srgbClr val="1F497D"/>
                </a:solidFill>
                <a:latin typeface="Times New Roman" panose="02020603050405020304" pitchFamily="18" charset="0"/>
                <a:cs typeface="Times New Roman" panose="02020603050405020304" pitchFamily="18" charset="0"/>
              </a:rPr>
              <a:t>5% He</a:t>
            </a:r>
            <a:r>
              <a:rPr lang="en-US" altLang="en-US" sz="1867" baseline="30000">
                <a:solidFill>
                  <a:srgbClr val="1F497D"/>
                </a:solidFill>
                <a:latin typeface="Times New Roman" panose="02020603050405020304" pitchFamily="18" charset="0"/>
                <a:cs typeface="Times New Roman" panose="02020603050405020304" pitchFamily="18" charset="0"/>
              </a:rPr>
              <a:t>+</a:t>
            </a:r>
            <a:r>
              <a:rPr lang="en-US" altLang="en-US" sz="1867">
                <a:solidFill>
                  <a:srgbClr val="1F497D"/>
                </a:solidFill>
                <a:latin typeface="Times New Roman" panose="02020603050405020304" pitchFamily="18" charset="0"/>
                <a:cs typeface="Times New Roman" panose="02020603050405020304" pitchFamily="18" charset="0"/>
              </a:rPr>
              <a:t> flux during deuterium plasma exposure drastically reduces D retention</a:t>
            </a:r>
            <a:r>
              <a:rPr lang="en-US" altLang="en-US" sz="1867" b="0">
                <a:solidFill>
                  <a:srgbClr val="1F497D"/>
                </a:solidFill>
                <a:latin typeface="Times New Roman" panose="02020603050405020304" pitchFamily="18" charset="0"/>
                <a:cs typeface="Times New Roman" panose="02020603050405020304" pitchFamily="18" charset="0"/>
              </a:rPr>
              <a:t> in W at 643 K</a:t>
            </a:r>
          </a:p>
        </p:txBody>
      </p:sp>
      <p:grpSp>
        <p:nvGrpSpPr>
          <p:cNvPr id="2052" name="Group 5">
            <a:extLst>
              <a:ext uri="{FF2B5EF4-FFF2-40B4-BE49-F238E27FC236}">
                <a16:creationId xmlns:a16="http://schemas.microsoft.com/office/drawing/2014/main" id="{5C06211B-2E50-46BC-AA90-D6CC12955672}"/>
              </a:ext>
            </a:extLst>
          </p:cNvPr>
          <p:cNvGrpSpPr>
            <a:grpSpLocks/>
          </p:cNvGrpSpPr>
          <p:nvPr/>
        </p:nvGrpSpPr>
        <p:grpSpPr bwMode="auto">
          <a:xfrm>
            <a:off x="310303" y="1326093"/>
            <a:ext cx="4772449" cy="4784301"/>
            <a:chOff x="228600" y="1524000"/>
            <a:chExt cx="4648200" cy="4523422"/>
          </a:xfrm>
        </p:grpSpPr>
        <p:pic>
          <p:nvPicPr>
            <p:cNvPr id="2069" name="Picture 6">
              <a:extLst>
                <a:ext uri="{FF2B5EF4-FFF2-40B4-BE49-F238E27FC236}">
                  <a16:creationId xmlns:a16="http://schemas.microsoft.com/office/drawing/2014/main" id="{D96D7B5D-C80E-44BF-9DFF-2FF142339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4648200" cy="452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Box 7">
              <a:extLst>
                <a:ext uri="{FF2B5EF4-FFF2-40B4-BE49-F238E27FC236}">
                  <a16:creationId xmlns:a16="http://schemas.microsoft.com/office/drawing/2014/main" id="{0BFF3749-61DE-44BF-84D7-4D650680714F}"/>
                </a:ext>
              </a:extLst>
            </p:cNvPr>
            <p:cNvSpPr txBox="1">
              <a:spLocks noChangeArrowheads="1"/>
            </p:cNvSpPr>
            <p:nvPr/>
          </p:nvSpPr>
          <p:spPr bwMode="auto">
            <a:xfrm>
              <a:off x="1066800" y="2971800"/>
              <a:ext cx="645117" cy="29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Helvetica" panose="020B0604020202020204" pitchFamily="34" charset="0"/>
                </a:defRPr>
              </a:lvl1pPr>
              <a:lvl2pPr marL="742950" indent="-285750">
                <a:spcBef>
                  <a:spcPct val="20000"/>
                </a:spcBef>
                <a:buChar char="–"/>
                <a:defRPr sz="1600">
                  <a:solidFill>
                    <a:schemeClr val="tx1"/>
                  </a:solidFill>
                  <a:latin typeface="Helvetica" panose="020B0604020202020204" pitchFamily="34" charset="0"/>
                </a:defRPr>
              </a:lvl2pPr>
              <a:lvl3pPr marL="1143000" indent="-228600">
                <a:spcBef>
                  <a:spcPct val="20000"/>
                </a:spcBef>
                <a:buChar char="•"/>
                <a:defRPr sz="1400">
                  <a:solidFill>
                    <a:schemeClr val="tx1"/>
                  </a:solidFill>
                  <a:latin typeface="Helvetica" panose="020B0604020202020204" pitchFamily="34" charset="0"/>
                </a:defRPr>
              </a:lvl3pPr>
              <a:lvl4pPr marL="1600200" indent="-228600">
                <a:spcBef>
                  <a:spcPct val="20000"/>
                </a:spcBef>
                <a:buChar char="–"/>
                <a:defRPr sz="1200">
                  <a:solidFill>
                    <a:schemeClr val="tx1"/>
                  </a:solidFill>
                  <a:latin typeface="Helvetica" panose="020B0604020202020204" pitchFamily="34" charset="0"/>
                </a:defRPr>
              </a:lvl4pPr>
              <a:lvl5pPr marL="2057400" indent="-228600">
                <a:spcBef>
                  <a:spcPct val="20000"/>
                </a:spcBef>
                <a:buChar char="»"/>
                <a:defRPr sz="1200">
                  <a:solidFill>
                    <a:schemeClr val="tx1"/>
                  </a:solidFill>
                  <a:latin typeface="Helvetica"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Helvetica"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Helvetica"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Helvetica"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Helvetica" panose="020B0604020202020204" pitchFamily="34" charset="0"/>
                </a:defRPr>
              </a:lvl9pPr>
            </a:lstStyle>
            <a:p>
              <a:pPr>
                <a:spcBef>
                  <a:spcPct val="0"/>
                </a:spcBef>
                <a:buFontTx/>
                <a:buNone/>
              </a:pPr>
              <a:r>
                <a:rPr lang="en-US" altLang="en-US" sz="1400"/>
                <a:t>643 K</a:t>
              </a:r>
            </a:p>
          </p:txBody>
        </p:sp>
      </p:grpSp>
      <p:sp>
        <p:nvSpPr>
          <p:cNvPr id="2053" name="TextBox 8">
            <a:extLst>
              <a:ext uri="{FF2B5EF4-FFF2-40B4-BE49-F238E27FC236}">
                <a16:creationId xmlns:a16="http://schemas.microsoft.com/office/drawing/2014/main" id="{413C9445-7EFF-438A-A283-A7AAC8F98C8B}"/>
              </a:ext>
            </a:extLst>
          </p:cNvPr>
          <p:cNvSpPr txBox="1">
            <a:spLocks noChangeArrowheads="1"/>
          </p:cNvSpPr>
          <p:nvPr/>
        </p:nvSpPr>
        <p:spPr bwMode="auto">
          <a:xfrm>
            <a:off x="2580217" y="4095327"/>
            <a:ext cx="1009569" cy="52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090" tIns="47545" rIns="95090" bIns="47545">
            <a:spAutoFit/>
          </a:bodyPr>
          <a:lstStyle>
            <a:lvl1pPr>
              <a:spcBef>
                <a:spcPct val="20000"/>
              </a:spcBef>
              <a:buChar char="•"/>
              <a:defRPr>
                <a:solidFill>
                  <a:schemeClr val="tx1"/>
                </a:solidFill>
                <a:latin typeface="Helvetica" panose="020B0604020202020204" pitchFamily="34" charset="0"/>
              </a:defRPr>
            </a:lvl1pPr>
            <a:lvl2pPr marL="742950" indent="-285750">
              <a:spcBef>
                <a:spcPct val="20000"/>
              </a:spcBef>
              <a:buChar char="–"/>
              <a:defRPr sz="1600">
                <a:solidFill>
                  <a:schemeClr val="tx1"/>
                </a:solidFill>
                <a:latin typeface="Helvetica" panose="020B0604020202020204" pitchFamily="34" charset="0"/>
              </a:defRPr>
            </a:lvl2pPr>
            <a:lvl3pPr marL="1143000" indent="-228600">
              <a:spcBef>
                <a:spcPct val="20000"/>
              </a:spcBef>
              <a:buChar char="•"/>
              <a:defRPr sz="1400">
                <a:solidFill>
                  <a:schemeClr val="tx1"/>
                </a:solidFill>
                <a:latin typeface="Helvetica" panose="020B0604020202020204" pitchFamily="34" charset="0"/>
              </a:defRPr>
            </a:lvl3pPr>
            <a:lvl4pPr marL="1600200" indent="-228600">
              <a:spcBef>
                <a:spcPct val="20000"/>
              </a:spcBef>
              <a:buChar char="–"/>
              <a:defRPr sz="1200">
                <a:solidFill>
                  <a:schemeClr val="tx1"/>
                </a:solidFill>
                <a:latin typeface="Helvetica" panose="020B0604020202020204" pitchFamily="34" charset="0"/>
              </a:defRPr>
            </a:lvl4pPr>
            <a:lvl5pPr marL="2057400" indent="-228600">
              <a:spcBef>
                <a:spcPct val="20000"/>
              </a:spcBef>
              <a:buChar char="»"/>
              <a:defRPr sz="1200">
                <a:solidFill>
                  <a:schemeClr val="tx1"/>
                </a:solidFill>
                <a:latin typeface="Helvetica"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Helvetica"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Helvetica"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Helvetica"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Helvetica" panose="020B0604020202020204" pitchFamily="34" charset="0"/>
              </a:defRPr>
            </a:lvl9pPr>
          </a:lstStyle>
          <a:p>
            <a:pPr>
              <a:spcBef>
                <a:spcPct val="0"/>
              </a:spcBef>
              <a:buFontTx/>
              <a:buNone/>
            </a:pPr>
            <a:r>
              <a:rPr lang="en-US" altLang="en-US" sz="1400" b="0">
                <a:latin typeface="Times New Roman" panose="02020603050405020304" pitchFamily="18" charset="0"/>
                <a:cs typeface="Times New Roman" panose="02020603050405020304" pitchFamily="18" charset="0"/>
              </a:rPr>
              <a:t>1 mm thick</a:t>
            </a:r>
          </a:p>
          <a:p>
            <a:pPr>
              <a:spcBef>
                <a:spcPct val="0"/>
              </a:spcBef>
              <a:buFontTx/>
              <a:buNone/>
            </a:pPr>
            <a:r>
              <a:rPr lang="en-US" altLang="en-US" sz="1400" b="0">
                <a:latin typeface="Times New Roman" panose="02020603050405020304" pitchFamily="18" charset="0"/>
                <a:cs typeface="Times New Roman" panose="02020603050405020304" pitchFamily="18" charset="0"/>
              </a:rPr>
              <a:t> samples</a:t>
            </a:r>
          </a:p>
        </p:txBody>
      </p:sp>
      <p:sp>
        <p:nvSpPr>
          <p:cNvPr id="2054" name="TextBox 9">
            <a:extLst>
              <a:ext uri="{FF2B5EF4-FFF2-40B4-BE49-F238E27FC236}">
                <a16:creationId xmlns:a16="http://schemas.microsoft.com/office/drawing/2014/main" id="{E25C57F8-008D-4F2A-93A7-43BC71C9F746}"/>
              </a:ext>
            </a:extLst>
          </p:cNvPr>
          <p:cNvSpPr txBox="1">
            <a:spLocks noChangeArrowheads="1"/>
          </p:cNvSpPr>
          <p:nvPr/>
        </p:nvSpPr>
        <p:spPr bwMode="auto">
          <a:xfrm>
            <a:off x="3601086" y="3470063"/>
            <a:ext cx="1009569" cy="52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090" tIns="47545" rIns="95090" bIns="47545">
            <a:spAutoFit/>
          </a:bodyPr>
          <a:lstStyle>
            <a:lvl1pPr>
              <a:spcBef>
                <a:spcPct val="20000"/>
              </a:spcBef>
              <a:buChar char="•"/>
              <a:defRPr>
                <a:solidFill>
                  <a:schemeClr val="tx1"/>
                </a:solidFill>
                <a:latin typeface="Helvetica" panose="020B0604020202020204" pitchFamily="34" charset="0"/>
              </a:defRPr>
            </a:lvl1pPr>
            <a:lvl2pPr marL="742950" indent="-285750">
              <a:spcBef>
                <a:spcPct val="20000"/>
              </a:spcBef>
              <a:buChar char="–"/>
              <a:defRPr sz="1600">
                <a:solidFill>
                  <a:schemeClr val="tx1"/>
                </a:solidFill>
                <a:latin typeface="Helvetica" panose="020B0604020202020204" pitchFamily="34" charset="0"/>
              </a:defRPr>
            </a:lvl2pPr>
            <a:lvl3pPr marL="1143000" indent="-228600">
              <a:spcBef>
                <a:spcPct val="20000"/>
              </a:spcBef>
              <a:buChar char="•"/>
              <a:defRPr sz="1400">
                <a:solidFill>
                  <a:schemeClr val="tx1"/>
                </a:solidFill>
                <a:latin typeface="Helvetica" panose="020B0604020202020204" pitchFamily="34" charset="0"/>
              </a:defRPr>
            </a:lvl3pPr>
            <a:lvl4pPr marL="1600200" indent="-228600">
              <a:spcBef>
                <a:spcPct val="20000"/>
              </a:spcBef>
              <a:buChar char="–"/>
              <a:defRPr sz="1200">
                <a:solidFill>
                  <a:schemeClr val="tx1"/>
                </a:solidFill>
                <a:latin typeface="Helvetica" panose="020B0604020202020204" pitchFamily="34" charset="0"/>
              </a:defRPr>
            </a:lvl4pPr>
            <a:lvl5pPr marL="2057400" indent="-228600">
              <a:spcBef>
                <a:spcPct val="20000"/>
              </a:spcBef>
              <a:buChar char="»"/>
              <a:defRPr sz="1200">
                <a:solidFill>
                  <a:schemeClr val="tx1"/>
                </a:solidFill>
                <a:latin typeface="Helvetica"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Helvetica"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Helvetica"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Helvetica"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Helvetica" panose="020B0604020202020204" pitchFamily="34" charset="0"/>
              </a:defRPr>
            </a:lvl9pPr>
          </a:lstStyle>
          <a:p>
            <a:pPr>
              <a:spcBef>
                <a:spcPct val="0"/>
              </a:spcBef>
              <a:buFontTx/>
              <a:buNone/>
            </a:pPr>
            <a:r>
              <a:rPr lang="en-US" altLang="en-US" sz="1400" b="0">
                <a:latin typeface="Times New Roman" panose="02020603050405020304" pitchFamily="18" charset="0"/>
                <a:cs typeface="Times New Roman" panose="02020603050405020304" pitchFamily="18" charset="0"/>
              </a:rPr>
              <a:t>8 mm thick</a:t>
            </a:r>
          </a:p>
          <a:p>
            <a:pPr>
              <a:spcBef>
                <a:spcPct val="0"/>
              </a:spcBef>
              <a:buFontTx/>
              <a:buNone/>
            </a:pPr>
            <a:r>
              <a:rPr lang="en-US" altLang="en-US" sz="1400" b="0">
                <a:latin typeface="Times New Roman" panose="02020603050405020304" pitchFamily="18" charset="0"/>
                <a:cs typeface="Times New Roman" panose="02020603050405020304" pitchFamily="18" charset="0"/>
              </a:rPr>
              <a:t> samples</a:t>
            </a:r>
          </a:p>
        </p:txBody>
      </p:sp>
      <p:cxnSp>
        <p:nvCxnSpPr>
          <p:cNvPr id="11" name="Straight Arrow Connector 10">
            <a:extLst>
              <a:ext uri="{FF2B5EF4-FFF2-40B4-BE49-F238E27FC236}">
                <a16:creationId xmlns:a16="http://schemas.microsoft.com/office/drawing/2014/main" id="{0DF546E7-B1B1-424D-AE45-67468261DD62}"/>
              </a:ext>
            </a:extLst>
          </p:cNvPr>
          <p:cNvCxnSpPr/>
          <p:nvPr/>
        </p:nvCxnSpPr>
        <p:spPr>
          <a:xfrm flipH="1" flipV="1">
            <a:off x="2501689" y="3933826"/>
            <a:ext cx="391160" cy="1615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FF7D58E-97B0-44DD-93D2-512FB841E677}"/>
              </a:ext>
            </a:extLst>
          </p:cNvPr>
          <p:cNvCxnSpPr/>
          <p:nvPr/>
        </p:nvCxnSpPr>
        <p:spPr>
          <a:xfrm flipH="1" flipV="1">
            <a:off x="2814320" y="3530812"/>
            <a:ext cx="78529" cy="5645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4E184FF-C715-48F8-A13F-849B1464BA24}"/>
              </a:ext>
            </a:extLst>
          </p:cNvPr>
          <p:cNvCxnSpPr/>
          <p:nvPr/>
        </p:nvCxnSpPr>
        <p:spPr>
          <a:xfrm flipV="1">
            <a:off x="2892849" y="3275966"/>
            <a:ext cx="469688" cy="8193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580566F-4268-46DF-B2CC-0C2F5D199425}"/>
              </a:ext>
            </a:extLst>
          </p:cNvPr>
          <p:cNvCxnSpPr/>
          <p:nvPr/>
        </p:nvCxnSpPr>
        <p:spPr>
          <a:xfrm flipH="1" flipV="1">
            <a:off x="3518113" y="3207809"/>
            <a:ext cx="447463" cy="288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AC83BF3-96F8-4214-AF89-56BDFB948B5D}"/>
              </a:ext>
            </a:extLst>
          </p:cNvPr>
          <p:cNvCxnSpPr/>
          <p:nvPr/>
        </p:nvCxnSpPr>
        <p:spPr>
          <a:xfrm flipH="1" flipV="1">
            <a:off x="3741844" y="3046307"/>
            <a:ext cx="223732" cy="4504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CB9E022-1961-4698-9801-DD53C0094880}"/>
              </a:ext>
            </a:extLst>
          </p:cNvPr>
          <p:cNvCxnSpPr/>
          <p:nvPr/>
        </p:nvCxnSpPr>
        <p:spPr>
          <a:xfrm flipV="1">
            <a:off x="3965576" y="2804795"/>
            <a:ext cx="157057" cy="691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61" name="Rectangle 16">
            <a:extLst>
              <a:ext uri="{FF2B5EF4-FFF2-40B4-BE49-F238E27FC236}">
                <a16:creationId xmlns:a16="http://schemas.microsoft.com/office/drawing/2014/main" id="{EC720697-B4A4-440B-9C07-C1EAF5959DE9}"/>
              </a:ext>
            </a:extLst>
          </p:cNvPr>
          <p:cNvSpPr>
            <a:spLocks noChangeArrowheads="1"/>
          </p:cNvSpPr>
          <p:nvPr/>
        </p:nvSpPr>
        <p:spPr bwMode="auto">
          <a:xfrm>
            <a:off x="2098676" y="1080136"/>
            <a:ext cx="3510068" cy="311462"/>
          </a:xfrm>
          <a:prstGeom prst="rect">
            <a:avLst/>
          </a:prstGeom>
          <a:solidFill>
            <a:schemeClr val="bg1"/>
          </a:solidFill>
          <a:ln w="9525">
            <a:solidFill>
              <a:srgbClr val="FF0000"/>
            </a:solidFill>
            <a:miter lim="800000"/>
            <a:headEnd/>
            <a:tailEnd/>
          </a:ln>
        </p:spPr>
        <p:txBody>
          <a:bodyPr lIns="95090" tIns="47545" rIns="95090" bIns="47545">
            <a:spAutoFit/>
          </a:bodyPr>
          <a:lstStyle>
            <a:lvl1pPr>
              <a:spcBef>
                <a:spcPct val="20000"/>
              </a:spcBef>
              <a:buChar char="•"/>
              <a:defRPr>
                <a:solidFill>
                  <a:schemeClr val="tx1"/>
                </a:solidFill>
                <a:latin typeface="Helvetica" panose="020B0604020202020204" pitchFamily="34" charset="0"/>
              </a:defRPr>
            </a:lvl1pPr>
            <a:lvl2pPr marL="742950" indent="-285750">
              <a:spcBef>
                <a:spcPct val="20000"/>
              </a:spcBef>
              <a:buChar char="–"/>
              <a:defRPr sz="1600">
                <a:solidFill>
                  <a:schemeClr val="tx1"/>
                </a:solidFill>
                <a:latin typeface="Helvetica" panose="020B0604020202020204" pitchFamily="34" charset="0"/>
              </a:defRPr>
            </a:lvl2pPr>
            <a:lvl3pPr marL="1143000" indent="-228600">
              <a:spcBef>
                <a:spcPct val="20000"/>
              </a:spcBef>
              <a:buChar char="•"/>
              <a:defRPr sz="1400">
                <a:solidFill>
                  <a:schemeClr val="tx1"/>
                </a:solidFill>
                <a:latin typeface="Helvetica" panose="020B0604020202020204" pitchFamily="34" charset="0"/>
              </a:defRPr>
            </a:lvl3pPr>
            <a:lvl4pPr marL="1600200" indent="-228600">
              <a:spcBef>
                <a:spcPct val="20000"/>
              </a:spcBef>
              <a:buChar char="–"/>
              <a:defRPr sz="1200">
                <a:solidFill>
                  <a:schemeClr val="tx1"/>
                </a:solidFill>
                <a:latin typeface="Helvetica" panose="020B0604020202020204" pitchFamily="34" charset="0"/>
              </a:defRPr>
            </a:lvl4pPr>
            <a:lvl5pPr marL="2057400" indent="-228600">
              <a:spcBef>
                <a:spcPct val="20000"/>
              </a:spcBef>
              <a:buChar char="»"/>
              <a:defRPr sz="1200">
                <a:solidFill>
                  <a:schemeClr val="tx1"/>
                </a:solidFill>
                <a:latin typeface="Helvetica"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Helvetica"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Helvetica"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Helvetica"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Helvetica" panose="020B0604020202020204" pitchFamily="34" charset="0"/>
              </a:defRPr>
            </a:lvl9pPr>
          </a:lstStyle>
          <a:p>
            <a:pPr algn="r">
              <a:spcBef>
                <a:spcPct val="0"/>
              </a:spcBef>
              <a:buFontTx/>
              <a:buNone/>
            </a:pPr>
            <a:r>
              <a:rPr lang="en-US" altLang="en-US" sz="1400" dirty="0">
                <a:solidFill>
                  <a:srgbClr val="FF0000"/>
                </a:solidFill>
                <a:cs typeface="Times New Roman" panose="02020603050405020304" pitchFamily="18" charset="0"/>
              </a:rPr>
              <a:t>10</a:t>
            </a:r>
            <a:r>
              <a:rPr lang="en-US" altLang="en-US" sz="1400" baseline="30000" dirty="0">
                <a:solidFill>
                  <a:srgbClr val="FF0000"/>
                </a:solidFill>
                <a:cs typeface="Times New Roman" panose="02020603050405020304" pitchFamily="18" charset="0"/>
              </a:rPr>
              <a:t>4 </a:t>
            </a:r>
            <a:r>
              <a:rPr lang="en-US" altLang="en-US" sz="1400" dirty="0">
                <a:solidFill>
                  <a:srgbClr val="FF0000"/>
                </a:solidFill>
                <a:cs typeface="Times New Roman" panose="02020603050405020304" pitchFamily="18" charset="0"/>
              </a:rPr>
              <a:t>seconds of ITER Divertor Flux </a:t>
            </a:r>
            <a:endParaRPr lang="en-US" altLang="en-US" sz="1400" dirty="0">
              <a:solidFill>
                <a:srgbClr val="FF0000"/>
              </a:solidFill>
            </a:endParaRPr>
          </a:p>
        </p:txBody>
      </p:sp>
      <p:cxnSp>
        <p:nvCxnSpPr>
          <p:cNvPr id="18" name="Straight Arrow Connector 17">
            <a:extLst>
              <a:ext uri="{FF2B5EF4-FFF2-40B4-BE49-F238E27FC236}">
                <a16:creationId xmlns:a16="http://schemas.microsoft.com/office/drawing/2014/main" id="{BA4ED4A3-4148-4802-9DE2-6D5F944BF3D9}"/>
              </a:ext>
            </a:extLst>
          </p:cNvPr>
          <p:cNvCxnSpPr/>
          <p:nvPr/>
        </p:nvCxnSpPr>
        <p:spPr>
          <a:xfrm flipH="1">
            <a:off x="4248574" y="1406103"/>
            <a:ext cx="417830" cy="10045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063" name="Picture 4">
            <a:extLst>
              <a:ext uri="{FF2B5EF4-FFF2-40B4-BE49-F238E27FC236}">
                <a16:creationId xmlns:a16="http://schemas.microsoft.com/office/drawing/2014/main" id="{6B100F8E-77B3-42F5-8B89-7F5C9A088B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5063" y="971974"/>
            <a:ext cx="2052108" cy="2604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064" name="Object 2">
            <a:extLst>
              <a:ext uri="{FF2B5EF4-FFF2-40B4-BE49-F238E27FC236}">
                <a16:creationId xmlns:a16="http://schemas.microsoft.com/office/drawing/2014/main" id="{6069636C-0FB9-4B62-9807-B38C20A0B45F}"/>
              </a:ext>
            </a:extLst>
          </p:cNvPr>
          <p:cNvGraphicFramePr>
            <a:graphicFrameLocks noChangeAspect="1"/>
          </p:cNvGraphicFramePr>
          <p:nvPr/>
        </p:nvGraphicFramePr>
        <p:xfrm>
          <a:off x="7671224" y="5556250"/>
          <a:ext cx="844550" cy="844550"/>
        </p:xfrm>
        <a:graphic>
          <a:graphicData uri="http://schemas.openxmlformats.org/presentationml/2006/ole">
            <mc:AlternateContent xmlns:mc="http://schemas.openxmlformats.org/markup-compatibility/2006">
              <mc:Choice xmlns:v="urn:schemas-microsoft-com:vml" Requires="v">
                <p:oleObj spid="_x0000_s1027" name="Document" r:id="rId5" imgW="6594348" imgH="6594348" progId="Word.Document.8">
                  <p:embed/>
                </p:oleObj>
              </mc:Choice>
              <mc:Fallback>
                <p:oleObj name="Document" r:id="rId5" imgW="6594348" imgH="6594348" progId="Word.Document.8">
                  <p:embed/>
                  <p:pic>
                    <p:nvPicPr>
                      <p:cNvPr id="2064" name="Object 2">
                        <a:extLst>
                          <a:ext uri="{FF2B5EF4-FFF2-40B4-BE49-F238E27FC236}">
                            <a16:creationId xmlns:a16="http://schemas.microsoft.com/office/drawing/2014/main" id="{6069636C-0FB9-4B62-9807-B38C20A0B4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1224" y="5556250"/>
                        <a:ext cx="8445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65" name="TextBox 1">
            <a:extLst>
              <a:ext uri="{FF2B5EF4-FFF2-40B4-BE49-F238E27FC236}">
                <a16:creationId xmlns:a16="http://schemas.microsoft.com/office/drawing/2014/main" id="{ADEA7E3E-12D2-4F3E-80A5-E1C1C5CC4050}"/>
              </a:ext>
            </a:extLst>
          </p:cNvPr>
          <p:cNvSpPr txBox="1">
            <a:spLocks noChangeArrowheads="1"/>
          </p:cNvSpPr>
          <p:nvPr/>
        </p:nvSpPr>
        <p:spPr bwMode="auto">
          <a:xfrm>
            <a:off x="125096" y="5852584"/>
            <a:ext cx="2743059"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Helvetica" panose="020B0604020202020204" pitchFamily="34" charset="0"/>
              </a:defRPr>
            </a:lvl1pPr>
            <a:lvl2pPr marL="742950" indent="-285750">
              <a:spcBef>
                <a:spcPct val="20000"/>
              </a:spcBef>
              <a:buChar char="–"/>
              <a:defRPr sz="1600">
                <a:solidFill>
                  <a:schemeClr val="tx1"/>
                </a:solidFill>
                <a:latin typeface="Helvetica" panose="020B0604020202020204" pitchFamily="34" charset="0"/>
              </a:defRPr>
            </a:lvl2pPr>
            <a:lvl3pPr marL="1143000" indent="-228600">
              <a:spcBef>
                <a:spcPct val="20000"/>
              </a:spcBef>
              <a:buChar char="•"/>
              <a:defRPr sz="1400">
                <a:solidFill>
                  <a:schemeClr val="tx1"/>
                </a:solidFill>
                <a:latin typeface="Helvetica" panose="020B0604020202020204" pitchFamily="34" charset="0"/>
              </a:defRPr>
            </a:lvl3pPr>
            <a:lvl4pPr marL="1600200" indent="-228600">
              <a:spcBef>
                <a:spcPct val="20000"/>
              </a:spcBef>
              <a:buChar char="–"/>
              <a:defRPr sz="1200">
                <a:solidFill>
                  <a:schemeClr val="tx1"/>
                </a:solidFill>
                <a:latin typeface="Helvetica" panose="020B0604020202020204" pitchFamily="34" charset="0"/>
              </a:defRPr>
            </a:lvl4pPr>
            <a:lvl5pPr marL="2057400" indent="-228600">
              <a:spcBef>
                <a:spcPct val="20000"/>
              </a:spcBef>
              <a:buChar char="»"/>
              <a:defRPr sz="1200">
                <a:solidFill>
                  <a:schemeClr val="tx1"/>
                </a:solidFill>
                <a:latin typeface="Helvetica"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Helvetica"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Helvetica"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Helvetica"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Helvetica" panose="020B0604020202020204" pitchFamily="34" charset="0"/>
              </a:defRPr>
            </a:lvl9pPr>
          </a:lstStyle>
          <a:p>
            <a:pPr>
              <a:spcBef>
                <a:spcPct val="0"/>
              </a:spcBef>
              <a:buFontTx/>
              <a:buNone/>
            </a:pPr>
            <a:r>
              <a:rPr lang="en-US" altLang="en-US" sz="1120" b="0">
                <a:latin typeface="Times New Roman" panose="02020603050405020304" pitchFamily="18" charset="0"/>
                <a:cs typeface="Times New Roman" panose="02020603050405020304" pitchFamily="18" charset="0"/>
              </a:rPr>
              <a:t>R. P. Doerner et al. NME 2016</a:t>
            </a:r>
          </a:p>
          <a:p>
            <a:pPr>
              <a:spcBef>
                <a:spcPct val="0"/>
              </a:spcBef>
              <a:buFontTx/>
              <a:buNone/>
            </a:pPr>
            <a:r>
              <a:rPr lang="en-US" altLang="en-US" sz="1120" b="0">
                <a:latin typeface="Times New Roman" panose="02020603050405020304" pitchFamily="18" charset="0"/>
                <a:cs typeface="Times New Roman" panose="02020603050405020304" pitchFamily="18" charset="0"/>
              </a:rPr>
              <a:t>http//dx.doi.org/10.1016/j.nme.2016.04.008.</a:t>
            </a:r>
          </a:p>
        </p:txBody>
      </p:sp>
      <p:grpSp>
        <p:nvGrpSpPr>
          <p:cNvPr id="2066" name="Group 20">
            <a:extLst>
              <a:ext uri="{FF2B5EF4-FFF2-40B4-BE49-F238E27FC236}">
                <a16:creationId xmlns:a16="http://schemas.microsoft.com/office/drawing/2014/main" id="{2F6E23E0-141B-4B7C-BFB2-2CFE6A2EA42F}"/>
              </a:ext>
            </a:extLst>
          </p:cNvPr>
          <p:cNvGrpSpPr>
            <a:grpSpLocks/>
          </p:cNvGrpSpPr>
          <p:nvPr/>
        </p:nvGrpSpPr>
        <p:grpSpPr bwMode="auto">
          <a:xfrm>
            <a:off x="289560" y="782322"/>
            <a:ext cx="8205470" cy="293478"/>
            <a:chOff x="228600" y="1219200"/>
            <a:chExt cx="8791575" cy="314440"/>
          </a:xfrm>
        </p:grpSpPr>
        <p:sp>
          <p:nvSpPr>
            <p:cNvPr id="2067" name="Line 7">
              <a:extLst>
                <a:ext uri="{FF2B5EF4-FFF2-40B4-BE49-F238E27FC236}">
                  <a16:creationId xmlns:a16="http://schemas.microsoft.com/office/drawing/2014/main" id="{96334650-57B7-4CAA-A142-DC79BCD2E927}"/>
                </a:ext>
              </a:extLst>
            </p:cNvPr>
            <p:cNvSpPr>
              <a:spLocks noChangeShapeType="1"/>
            </p:cNvSpPr>
            <p:nvPr/>
          </p:nvSpPr>
          <p:spPr bwMode="auto">
            <a:xfrm>
              <a:off x="228600" y="1371600"/>
              <a:ext cx="8791575"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sz="1400"/>
            </a:p>
          </p:txBody>
        </p:sp>
        <p:sp>
          <p:nvSpPr>
            <p:cNvPr id="2068" name="Text Box 8">
              <a:extLst>
                <a:ext uri="{FF2B5EF4-FFF2-40B4-BE49-F238E27FC236}">
                  <a16:creationId xmlns:a16="http://schemas.microsoft.com/office/drawing/2014/main" id="{2FE531AD-8682-4F34-B187-B3AB9C2745DC}"/>
                </a:ext>
              </a:extLst>
            </p:cNvPr>
            <p:cNvSpPr txBox="1">
              <a:spLocks noChangeArrowheads="1"/>
            </p:cNvSpPr>
            <p:nvPr/>
          </p:nvSpPr>
          <p:spPr bwMode="auto">
            <a:xfrm>
              <a:off x="7877175" y="1219200"/>
              <a:ext cx="859096" cy="3144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Helvetica" panose="020B0604020202020204" pitchFamily="34" charset="0"/>
                </a:defRPr>
              </a:lvl1pPr>
              <a:lvl2pPr marL="742950" indent="-285750">
                <a:defRPr sz="1600" b="1">
                  <a:solidFill>
                    <a:schemeClr val="tx1"/>
                  </a:solidFill>
                  <a:latin typeface="Helvetica" panose="020B0604020202020204" pitchFamily="34" charset="0"/>
                </a:defRPr>
              </a:lvl2pPr>
              <a:lvl3pPr marL="1143000" indent="-228600">
                <a:defRPr sz="1600" b="1">
                  <a:solidFill>
                    <a:schemeClr val="tx1"/>
                  </a:solidFill>
                  <a:latin typeface="Helvetica" panose="020B0604020202020204" pitchFamily="34" charset="0"/>
                </a:defRPr>
              </a:lvl3pPr>
              <a:lvl4pPr marL="1600200" indent="-228600">
                <a:defRPr sz="1600" b="1">
                  <a:solidFill>
                    <a:schemeClr val="tx1"/>
                  </a:solidFill>
                  <a:latin typeface="Helvetica" panose="020B0604020202020204" pitchFamily="34" charset="0"/>
                </a:defRPr>
              </a:lvl4pPr>
              <a:lvl5pPr marL="2057400" indent="-228600">
                <a:defRPr sz="1600" b="1">
                  <a:solidFill>
                    <a:schemeClr val="tx1"/>
                  </a:solidFill>
                  <a:latin typeface="Helvetica" panose="020B0604020202020204" pitchFamily="34" charset="0"/>
                </a:defRPr>
              </a:lvl5pPr>
              <a:lvl6pPr marL="2514600" indent="-228600" eaLnBrk="0" fontAlgn="base" hangingPunct="0">
                <a:spcBef>
                  <a:spcPct val="0"/>
                </a:spcBef>
                <a:spcAft>
                  <a:spcPct val="0"/>
                </a:spcAft>
                <a:defRPr sz="1600" b="1">
                  <a:solidFill>
                    <a:schemeClr val="tx1"/>
                  </a:solidFill>
                  <a:latin typeface="Helvetica" panose="020B0604020202020204" pitchFamily="34" charset="0"/>
                </a:defRPr>
              </a:lvl6pPr>
              <a:lvl7pPr marL="2971800" indent="-228600" eaLnBrk="0" fontAlgn="base" hangingPunct="0">
                <a:spcBef>
                  <a:spcPct val="0"/>
                </a:spcBef>
                <a:spcAft>
                  <a:spcPct val="0"/>
                </a:spcAft>
                <a:defRPr sz="1600" b="1">
                  <a:solidFill>
                    <a:schemeClr val="tx1"/>
                  </a:solidFill>
                  <a:latin typeface="Helvetica" panose="020B0604020202020204" pitchFamily="34" charset="0"/>
                </a:defRPr>
              </a:lvl7pPr>
              <a:lvl8pPr marL="3429000" indent="-228600" eaLnBrk="0" fontAlgn="base" hangingPunct="0">
                <a:spcBef>
                  <a:spcPct val="0"/>
                </a:spcBef>
                <a:spcAft>
                  <a:spcPct val="0"/>
                </a:spcAft>
                <a:defRPr sz="1600" b="1">
                  <a:solidFill>
                    <a:schemeClr val="tx1"/>
                  </a:solidFill>
                  <a:latin typeface="Helvetica" panose="020B0604020202020204" pitchFamily="34" charset="0"/>
                </a:defRPr>
              </a:lvl8pPr>
              <a:lvl9pPr marL="3886200" indent="-228600" eaLnBrk="0" fontAlgn="base" hangingPunct="0">
                <a:spcBef>
                  <a:spcPct val="0"/>
                </a:spcBef>
                <a:spcAft>
                  <a:spcPct val="0"/>
                </a:spcAft>
                <a:defRPr sz="1600" b="1">
                  <a:solidFill>
                    <a:schemeClr val="tx1"/>
                  </a:solidFill>
                  <a:latin typeface="Helvetica" panose="020B0604020202020204" pitchFamily="34" charset="0"/>
                </a:defRPr>
              </a:lvl9pPr>
            </a:lstStyle>
            <a:p>
              <a:r>
                <a:rPr kumimoji="1" lang="en-US" altLang="ja-JP" sz="1307" i="1">
                  <a:solidFill>
                    <a:schemeClr val="accent2"/>
                  </a:solidFill>
                  <a:ea typeface="Osaka"/>
                  <a:cs typeface="Osaka"/>
                </a:rPr>
                <a:t>PISCES</a:t>
              </a:r>
            </a:p>
          </p:txBody>
        </p:sp>
      </p:grpSp>
    </p:spTree>
    <p:extLst>
      <p:ext uri="{BB962C8B-B14F-4D97-AF65-F5344CB8AC3E}">
        <p14:creationId xmlns:p14="http://schemas.microsoft.com/office/powerpoint/2010/main" val="2852794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5067" y="300749"/>
            <a:ext cx="8267496" cy="627426"/>
          </a:xfrm>
        </p:spPr>
        <p:txBody>
          <a:bodyPr/>
          <a:lstStyle/>
          <a:p>
            <a:pPr algn="l"/>
            <a:r>
              <a:rPr lang="en-US" sz="2400" b="1" dirty="0"/>
              <a:t>Fusion Nuclear Science has been identified for more than a decade as an important program element</a:t>
            </a:r>
          </a:p>
        </p:txBody>
      </p:sp>
      <p:sp>
        <p:nvSpPr>
          <p:cNvPr id="6" name="Content Placeholder 5"/>
          <p:cNvSpPr>
            <a:spLocks noGrp="1"/>
          </p:cNvSpPr>
          <p:nvPr>
            <p:ph idx="1"/>
          </p:nvPr>
        </p:nvSpPr>
        <p:spPr>
          <a:xfrm>
            <a:off x="80031" y="1117020"/>
            <a:ext cx="8517568" cy="3587321"/>
          </a:xfrm>
        </p:spPr>
        <p:txBody>
          <a:bodyPr/>
          <a:lstStyle/>
          <a:p>
            <a:pPr>
              <a:spcBef>
                <a:spcPts val="855"/>
              </a:spcBef>
            </a:pPr>
            <a:r>
              <a:rPr lang="en-US" dirty="0"/>
              <a:t>2005 FESAC “Scientific Challenges, Opportunities and Priorities for the US Fusion Energy Sciences Program”</a:t>
            </a:r>
          </a:p>
          <a:p>
            <a:pPr lvl="1"/>
            <a:r>
              <a:rPr lang="en-US" sz="1600" dirty="0"/>
              <a:t>Identifies key thrusts including fusion materials, systems engineering, fueling, etc.</a:t>
            </a:r>
          </a:p>
          <a:p>
            <a:pPr>
              <a:spcBef>
                <a:spcPts val="855"/>
              </a:spcBef>
            </a:pPr>
            <a:r>
              <a:rPr lang="en-US" dirty="0"/>
              <a:t>2007 FESAC “Priorities, Gaps and Opportunities: Towards a Long-Range Strategic Plan for Magnetic Fusion Energy”</a:t>
            </a:r>
          </a:p>
          <a:p>
            <a:pPr lvl="1"/>
            <a:r>
              <a:rPr lang="en-US" sz="1600" dirty="0"/>
              <a:t>Identifies predictive modeling, transients, magnet technology, etc.</a:t>
            </a:r>
          </a:p>
          <a:p>
            <a:pPr>
              <a:spcBef>
                <a:spcPts val="855"/>
              </a:spcBef>
            </a:pPr>
            <a:r>
              <a:rPr lang="en-US" dirty="0"/>
              <a:t>2009 Research needs for Magnetic Fusion Energy Sciences</a:t>
            </a:r>
          </a:p>
          <a:p>
            <a:pPr lvl="1"/>
            <a:r>
              <a:rPr lang="en-US" sz="1600" dirty="0"/>
              <a:t>Major thrust of “Harnessing Fusion Power” includes fuel cycle, power extraction, materials science, etc.</a:t>
            </a:r>
          </a:p>
          <a:p>
            <a:pPr>
              <a:spcBef>
                <a:spcPts val="855"/>
              </a:spcBef>
            </a:pPr>
            <a:r>
              <a:rPr lang="en-US" dirty="0"/>
              <a:t>2014 FESAC Strategic Planning and Program Priorities Report</a:t>
            </a:r>
          </a:p>
          <a:p>
            <a:pPr lvl="1"/>
            <a:r>
              <a:rPr lang="en-US" sz="1600" dirty="0"/>
              <a:t>Identified fusion nuclear science among four high priority areas</a:t>
            </a:r>
          </a:p>
          <a:p>
            <a:pPr>
              <a:spcBef>
                <a:spcPts val="855"/>
              </a:spcBef>
            </a:pPr>
            <a:r>
              <a:rPr lang="en-US" dirty="0"/>
              <a:t>2015 FES Community workshops focused on three areas with wide community support</a:t>
            </a:r>
          </a:p>
          <a:p>
            <a:pPr lvl="1"/>
            <a:r>
              <a:rPr lang="en-US" sz="1600" dirty="0"/>
              <a:t>Transients, whole device modeling, &amp; plasma-materials interface</a:t>
            </a:r>
          </a:p>
        </p:txBody>
      </p:sp>
    </p:spTree>
    <p:extLst>
      <p:ext uri="{BB962C8B-B14F-4D97-AF65-F5344CB8AC3E}">
        <p14:creationId xmlns:p14="http://schemas.microsoft.com/office/powerpoint/2010/main" val="954807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C240D-2590-4894-AD89-C61C5AEEBF10}"/>
              </a:ext>
            </a:extLst>
          </p:cNvPr>
          <p:cNvSpPr>
            <a:spLocks noGrp="1"/>
          </p:cNvSpPr>
          <p:nvPr>
            <p:ph type="title"/>
          </p:nvPr>
        </p:nvSpPr>
        <p:spPr>
          <a:xfrm>
            <a:off x="160651" y="236082"/>
            <a:ext cx="8140481" cy="364117"/>
          </a:xfrm>
        </p:spPr>
        <p:txBody>
          <a:bodyPr/>
          <a:lstStyle/>
          <a:p>
            <a:pPr algn="l"/>
            <a:r>
              <a:rPr lang="en-US" sz="2800" b="1" dirty="0"/>
              <a:t>So where are we now?</a:t>
            </a:r>
          </a:p>
        </p:txBody>
      </p:sp>
      <p:sp>
        <p:nvSpPr>
          <p:cNvPr id="3" name="Content Placeholder 2">
            <a:extLst>
              <a:ext uri="{FF2B5EF4-FFF2-40B4-BE49-F238E27FC236}">
                <a16:creationId xmlns:a16="http://schemas.microsoft.com/office/drawing/2014/main" id="{A19379AD-15D1-43B0-830D-B724521FDC60}"/>
              </a:ext>
            </a:extLst>
          </p:cNvPr>
          <p:cNvSpPr>
            <a:spLocks noGrp="1"/>
          </p:cNvSpPr>
          <p:nvPr>
            <p:ph idx="1"/>
          </p:nvPr>
        </p:nvSpPr>
        <p:spPr>
          <a:xfrm>
            <a:off x="80324" y="651714"/>
            <a:ext cx="8542081" cy="2884793"/>
          </a:xfrm>
        </p:spPr>
        <p:txBody>
          <a:bodyPr/>
          <a:lstStyle/>
          <a:p>
            <a:r>
              <a:rPr lang="en-US" sz="2000" dirty="0"/>
              <a:t>Fusion nuclear science and technology exists as a stable part of the US program</a:t>
            </a:r>
          </a:p>
          <a:p>
            <a:pPr lvl="1"/>
            <a:r>
              <a:rPr lang="en-US" sz="1800" dirty="0"/>
              <a:t>~8% of the FES budget has gone into the FNS&amp;T program for the last 3 years</a:t>
            </a:r>
          </a:p>
          <a:p>
            <a:pPr lvl="2"/>
            <a:r>
              <a:rPr lang="en-US" sz="1600" dirty="0"/>
              <a:t>An energy program will require additional investment</a:t>
            </a:r>
          </a:p>
          <a:p>
            <a:pPr lvl="1"/>
            <a:r>
              <a:rPr lang="en-US" sz="1800" dirty="0"/>
              <a:t>Program is highly leveraged where possible (NE, BES, University investment, Lab investment, etc.)</a:t>
            </a:r>
          </a:p>
          <a:p>
            <a:pPr lvl="1"/>
            <a:r>
              <a:rPr lang="en-US" sz="1800" dirty="0"/>
              <a:t>There are fusion specific challenges that are not funded external to the program (fusion specific, e.g., tritium retention in PFCs, etc.)</a:t>
            </a:r>
          </a:p>
          <a:p>
            <a:r>
              <a:rPr lang="en-US" sz="2000" dirty="0"/>
              <a:t>Fusion nuclear science covers many topics</a:t>
            </a:r>
          </a:p>
          <a:p>
            <a:pPr lvl="1"/>
            <a:r>
              <a:rPr lang="en-US" sz="1800" dirty="0"/>
              <a:t>The US can’t and shouldn’t do everything; there is not enough time or budget</a:t>
            </a:r>
          </a:p>
          <a:p>
            <a:pPr lvl="1"/>
            <a:r>
              <a:rPr lang="en-US" sz="1800" dirty="0"/>
              <a:t>International collaboration will play a vital role in FNS&amp;T</a:t>
            </a:r>
          </a:p>
          <a:p>
            <a:r>
              <a:rPr lang="en-US" sz="2000" dirty="0"/>
              <a:t>Three areas of prime opportunity are </a:t>
            </a:r>
            <a:r>
              <a:rPr lang="en-US" sz="2000" i="1" u="sng" dirty="0"/>
              <a:t>fusion materials</a:t>
            </a:r>
            <a:r>
              <a:rPr lang="en-US" sz="2000" dirty="0"/>
              <a:t>, </a:t>
            </a:r>
            <a:r>
              <a:rPr lang="en-US" sz="2000" i="1" u="sng" dirty="0"/>
              <a:t>fusion fuel cycle</a:t>
            </a:r>
            <a:r>
              <a:rPr lang="en-US" sz="2000" dirty="0"/>
              <a:t>, and </a:t>
            </a:r>
            <a:r>
              <a:rPr lang="en-US" sz="2000" i="1" u="sng" dirty="0"/>
              <a:t>power handling</a:t>
            </a:r>
          </a:p>
          <a:p>
            <a:pPr lvl="1"/>
            <a:r>
              <a:rPr lang="en-US" sz="1800" dirty="0"/>
              <a:t>Other opportunities, like liquid metals and HTS, will be discussed briefly</a:t>
            </a:r>
          </a:p>
        </p:txBody>
      </p:sp>
    </p:spTree>
    <p:extLst>
      <p:ext uri="{BB962C8B-B14F-4D97-AF65-F5344CB8AC3E}">
        <p14:creationId xmlns:p14="http://schemas.microsoft.com/office/powerpoint/2010/main" val="3584889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9683-9899-44EC-8046-DBE0313E604B}"/>
              </a:ext>
            </a:extLst>
          </p:cNvPr>
          <p:cNvSpPr>
            <a:spLocks noGrp="1"/>
          </p:cNvSpPr>
          <p:nvPr>
            <p:ph type="title"/>
          </p:nvPr>
        </p:nvSpPr>
        <p:spPr>
          <a:xfrm>
            <a:off x="257896" y="421019"/>
            <a:ext cx="8140481" cy="364117"/>
          </a:xfrm>
        </p:spPr>
        <p:txBody>
          <a:bodyPr/>
          <a:lstStyle/>
          <a:p>
            <a:pPr algn="l"/>
            <a:r>
              <a:rPr lang="en-US" b="1" dirty="0"/>
              <a:t>Fusion materials leadership is strong</a:t>
            </a:r>
          </a:p>
        </p:txBody>
      </p:sp>
      <p:sp>
        <p:nvSpPr>
          <p:cNvPr id="3" name="Content Placeholder 2">
            <a:extLst>
              <a:ext uri="{FF2B5EF4-FFF2-40B4-BE49-F238E27FC236}">
                <a16:creationId xmlns:a16="http://schemas.microsoft.com/office/drawing/2014/main" id="{E49CCDB0-F18E-4FE3-8BFF-3151A0D9FFA1}"/>
              </a:ext>
            </a:extLst>
          </p:cNvPr>
          <p:cNvSpPr>
            <a:spLocks noGrp="1"/>
          </p:cNvSpPr>
          <p:nvPr>
            <p:ph idx="1"/>
          </p:nvPr>
        </p:nvSpPr>
        <p:spPr>
          <a:xfrm>
            <a:off x="110069" y="973984"/>
            <a:ext cx="8103099" cy="2884793"/>
          </a:xfrm>
        </p:spPr>
        <p:txBody>
          <a:bodyPr/>
          <a:lstStyle/>
          <a:p>
            <a:r>
              <a:rPr lang="en-US" sz="2000" dirty="0"/>
              <a:t>The US is a leader among the international fusion materials program</a:t>
            </a:r>
          </a:p>
          <a:p>
            <a:pPr lvl="1"/>
            <a:r>
              <a:rPr lang="en-US" sz="1800" dirty="0"/>
              <a:t>US-Japan collaboration is more than three decades strong, and continues to make key contributions (current PHENIX collaboration)</a:t>
            </a:r>
          </a:p>
          <a:p>
            <a:pPr lvl="1"/>
            <a:r>
              <a:rPr lang="en-US" sz="1800" dirty="0"/>
              <a:t>US is executing a structural materials irradiation and PIE for the </a:t>
            </a:r>
            <a:r>
              <a:rPr lang="en-US" sz="1800" dirty="0" err="1"/>
              <a:t>EUROfusion</a:t>
            </a:r>
            <a:r>
              <a:rPr lang="en-US" sz="1800" dirty="0"/>
              <a:t> program (Europe is outsourcing work and recognizing US expertise)</a:t>
            </a:r>
          </a:p>
          <a:p>
            <a:pPr lvl="1"/>
            <a:r>
              <a:rPr lang="en-US" sz="1800" dirty="0"/>
              <a:t>Consistent request for review participation by US program members</a:t>
            </a:r>
          </a:p>
          <a:p>
            <a:r>
              <a:rPr lang="en-US" sz="2000" dirty="0"/>
              <a:t>However, resources are limited</a:t>
            </a:r>
          </a:p>
          <a:p>
            <a:pPr lvl="1"/>
            <a:r>
              <a:rPr lang="en-US" sz="1800" dirty="0"/>
              <a:t>With existing budget, prime focus is structural materials and existing materials</a:t>
            </a:r>
          </a:p>
          <a:p>
            <a:pPr lvl="1"/>
            <a:r>
              <a:rPr lang="en-US" sz="1800" dirty="0"/>
              <a:t>Not much effort on blanket materials or materials development</a:t>
            </a:r>
          </a:p>
          <a:p>
            <a:pPr lvl="1"/>
            <a:r>
              <a:rPr lang="en-US" sz="1800" dirty="0"/>
              <a:t>Even PMI science is not a large program in the US</a:t>
            </a:r>
          </a:p>
          <a:p>
            <a:r>
              <a:rPr lang="en-US" sz="2000" dirty="0"/>
              <a:t>Opportunities for leadership include:</a:t>
            </a:r>
          </a:p>
          <a:p>
            <a:pPr lvl="1"/>
            <a:r>
              <a:rPr lang="en-US" sz="1800" dirty="0"/>
              <a:t>PMI, fusion relevant neutron source, and modeling &amp; simulation</a:t>
            </a:r>
          </a:p>
          <a:p>
            <a:pPr lvl="1"/>
            <a:endParaRPr lang="en-US" dirty="0"/>
          </a:p>
        </p:txBody>
      </p:sp>
    </p:spTree>
    <p:extLst>
      <p:ext uri="{BB962C8B-B14F-4D97-AF65-F5344CB8AC3E}">
        <p14:creationId xmlns:p14="http://schemas.microsoft.com/office/powerpoint/2010/main" val="4280194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71B4-5959-45DE-BEDE-CDCAF6E8ED75}"/>
              </a:ext>
            </a:extLst>
          </p:cNvPr>
          <p:cNvSpPr>
            <a:spLocks noGrp="1"/>
          </p:cNvSpPr>
          <p:nvPr>
            <p:ph type="title"/>
          </p:nvPr>
        </p:nvSpPr>
        <p:spPr>
          <a:xfrm>
            <a:off x="329646" y="139589"/>
            <a:ext cx="7383780" cy="1066800"/>
          </a:xfrm>
        </p:spPr>
        <p:txBody>
          <a:bodyPr/>
          <a:lstStyle/>
          <a:p>
            <a:pPr algn="l"/>
            <a:r>
              <a:rPr lang="en-US" sz="2800" b="1" dirty="0"/>
              <a:t>Topics to be addressed by the VLT</a:t>
            </a:r>
          </a:p>
        </p:txBody>
      </p:sp>
      <p:sp>
        <p:nvSpPr>
          <p:cNvPr id="3" name="Content Placeholder 2">
            <a:extLst>
              <a:ext uri="{FF2B5EF4-FFF2-40B4-BE49-F238E27FC236}">
                <a16:creationId xmlns:a16="http://schemas.microsoft.com/office/drawing/2014/main" id="{34598843-290A-4882-8C5E-9D5EC492CB3F}"/>
              </a:ext>
            </a:extLst>
          </p:cNvPr>
          <p:cNvSpPr>
            <a:spLocks noGrp="1"/>
          </p:cNvSpPr>
          <p:nvPr>
            <p:ph idx="1"/>
          </p:nvPr>
        </p:nvSpPr>
        <p:spPr>
          <a:xfrm>
            <a:off x="329646" y="1080493"/>
            <a:ext cx="7727676" cy="4240253"/>
          </a:xfrm>
        </p:spPr>
        <p:txBody>
          <a:bodyPr/>
          <a:lstStyle/>
          <a:p>
            <a:r>
              <a:rPr lang="en-US" sz="2400" dirty="0"/>
              <a:t>The </a:t>
            </a:r>
            <a:r>
              <a:rPr lang="en-US" sz="2400" i="1" u="sng" dirty="0"/>
              <a:t>importance of U.S. burning plasma research </a:t>
            </a:r>
            <a:r>
              <a:rPr lang="en-US" sz="2400" dirty="0"/>
              <a:t>to the development of fusion energy</a:t>
            </a:r>
          </a:p>
          <a:p>
            <a:r>
              <a:rPr lang="en-US" sz="2400" dirty="0"/>
              <a:t>The </a:t>
            </a:r>
            <a:r>
              <a:rPr lang="en-US" sz="2400" i="1" u="sng" dirty="0"/>
              <a:t>scientific and technical developments since the 2004 report </a:t>
            </a:r>
            <a:r>
              <a:rPr lang="en-US" sz="2400" dirty="0"/>
              <a:t>of the NAS Burning Plasma Assessment Committee</a:t>
            </a:r>
          </a:p>
          <a:p>
            <a:r>
              <a:rPr lang="en-US" sz="2400" i="1" u="sng" dirty="0"/>
              <a:t>Current status of U.S. research </a:t>
            </a:r>
            <a:r>
              <a:rPr lang="en-US" sz="2400" dirty="0"/>
              <a:t>that supports burning plasma science and advances fusion energy technologies</a:t>
            </a:r>
          </a:p>
          <a:p>
            <a:r>
              <a:rPr lang="en-US" sz="2400" dirty="0"/>
              <a:t>Strategic </a:t>
            </a:r>
            <a:r>
              <a:rPr lang="en-US" sz="2400" i="1" u="sng" dirty="0"/>
              <a:t>elements that might strengthen or accelerate </a:t>
            </a:r>
            <a:r>
              <a:rPr lang="en-US" sz="2400" dirty="0"/>
              <a:t>U.S. burning plasma research</a:t>
            </a:r>
          </a:p>
        </p:txBody>
      </p:sp>
      <p:sp>
        <p:nvSpPr>
          <p:cNvPr id="4" name="TextBox 3">
            <a:extLst>
              <a:ext uri="{FF2B5EF4-FFF2-40B4-BE49-F238E27FC236}">
                <a16:creationId xmlns:a16="http://schemas.microsoft.com/office/drawing/2014/main" id="{53FB0A8D-13DF-4021-AC73-F760A466A966}"/>
              </a:ext>
            </a:extLst>
          </p:cNvPr>
          <p:cNvSpPr txBox="1"/>
          <p:nvPr/>
        </p:nvSpPr>
        <p:spPr>
          <a:xfrm>
            <a:off x="329646" y="5486400"/>
            <a:ext cx="6335389" cy="461665"/>
          </a:xfrm>
          <a:prstGeom prst="rect">
            <a:avLst/>
          </a:prstGeom>
          <a:noFill/>
        </p:spPr>
        <p:txBody>
          <a:bodyPr wrap="none" rtlCol="0">
            <a:spAutoFit/>
          </a:bodyPr>
          <a:lstStyle/>
          <a:p>
            <a:r>
              <a:rPr lang="en-US" sz="2400" i="1" dirty="0"/>
              <a:t>All of these with a technology emphasis…</a:t>
            </a:r>
          </a:p>
        </p:txBody>
      </p:sp>
    </p:spTree>
    <p:extLst>
      <p:ext uri="{BB962C8B-B14F-4D97-AF65-F5344CB8AC3E}">
        <p14:creationId xmlns:p14="http://schemas.microsoft.com/office/powerpoint/2010/main" val="2854834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2746-FDC9-4BC2-BE5A-3A38992CFD89}"/>
              </a:ext>
            </a:extLst>
          </p:cNvPr>
          <p:cNvSpPr>
            <a:spLocks noGrp="1"/>
          </p:cNvSpPr>
          <p:nvPr>
            <p:ph type="title"/>
          </p:nvPr>
        </p:nvSpPr>
        <p:spPr>
          <a:xfrm>
            <a:off x="201818" y="356701"/>
            <a:ext cx="8140481" cy="662431"/>
          </a:xfrm>
        </p:spPr>
        <p:txBody>
          <a:bodyPr/>
          <a:lstStyle/>
          <a:p>
            <a:pPr algn="l"/>
            <a:r>
              <a:rPr lang="en-US" sz="2400" b="1" dirty="0"/>
              <a:t>Three PMI facilities would position the US uniquely to address challenges</a:t>
            </a:r>
          </a:p>
        </p:txBody>
      </p:sp>
      <p:sp>
        <p:nvSpPr>
          <p:cNvPr id="3" name="Content Placeholder 2">
            <a:extLst>
              <a:ext uri="{FF2B5EF4-FFF2-40B4-BE49-F238E27FC236}">
                <a16:creationId xmlns:a16="http://schemas.microsoft.com/office/drawing/2014/main" id="{86DC3102-F539-495F-91B9-0AB8E908CD42}"/>
              </a:ext>
            </a:extLst>
          </p:cNvPr>
          <p:cNvSpPr>
            <a:spLocks noGrp="1"/>
          </p:cNvSpPr>
          <p:nvPr>
            <p:ph idx="1"/>
          </p:nvPr>
        </p:nvSpPr>
        <p:spPr>
          <a:xfrm>
            <a:off x="201818" y="1555477"/>
            <a:ext cx="3619555" cy="3455939"/>
          </a:xfrm>
        </p:spPr>
        <p:txBody>
          <a:bodyPr/>
          <a:lstStyle/>
          <a:p>
            <a:r>
              <a:rPr lang="en-US" sz="2000" dirty="0"/>
              <a:t>TPE addresses </a:t>
            </a:r>
            <a:r>
              <a:rPr lang="en-US" sz="2000" i="1" u="sng" dirty="0"/>
              <a:t>tritium retention</a:t>
            </a:r>
            <a:r>
              <a:rPr lang="en-US" sz="2000" dirty="0"/>
              <a:t> in damaged samples</a:t>
            </a:r>
          </a:p>
          <a:p>
            <a:endParaRPr lang="en-US" sz="2000" dirty="0"/>
          </a:p>
          <a:p>
            <a:r>
              <a:rPr lang="en-US" sz="2000" dirty="0"/>
              <a:t>PISCES is a high fluence facility with </a:t>
            </a:r>
            <a:r>
              <a:rPr lang="en-US" sz="2000" i="1" u="sng" dirty="0"/>
              <a:t>beryllium capabilities</a:t>
            </a:r>
            <a:r>
              <a:rPr lang="en-US" sz="2000" dirty="0"/>
              <a:t> to address ITER challenges</a:t>
            </a:r>
          </a:p>
          <a:p>
            <a:endParaRPr lang="en-US" sz="2000" dirty="0"/>
          </a:p>
          <a:p>
            <a:r>
              <a:rPr lang="en-US" sz="2000" dirty="0"/>
              <a:t>MPEX will be a DEMO-level fluence device with </a:t>
            </a:r>
            <a:r>
              <a:rPr lang="en-US" sz="2000" i="1" u="sng" dirty="0"/>
              <a:t>tilted target &amp; neutron irradiated capabilities</a:t>
            </a:r>
          </a:p>
        </p:txBody>
      </p:sp>
      <p:pic>
        <p:nvPicPr>
          <p:cNvPr id="5" name="Picture 4">
            <a:extLst>
              <a:ext uri="{FF2B5EF4-FFF2-40B4-BE49-F238E27FC236}">
                <a16:creationId xmlns:a16="http://schemas.microsoft.com/office/drawing/2014/main" id="{81D409EB-B12D-4AF3-AF42-EE6CCAC8BAB0}"/>
              </a:ext>
            </a:extLst>
          </p:cNvPr>
          <p:cNvPicPr>
            <a:picLocks noChangeAspect="1"/>
          </p:cNvPicPr>
          <p:nvPr/>
        </p:nvPicPr>
        <p:blipFill>
          <a:blip r:embed="rId2"/>
          <a:stretch>
            <a:fillRect/>
          </a:stretch>
        </p:blipFill>
        <p:spPr>
          <a:xfrm>
            <a:off x="5155137" y="875745"/>
            <a:ext cx="3397517" cy="1993000"/>
          </a:xfrm>
          <a:prstGeom prst="rect">
            <a:avLst/>
          </a:prstGeom>
        </p:spPr>
      </p:pic>
      <p:pic>
        <p:nvPicPr>
          <p:cNvPr id="6" name="Picture 5">
            <a:extLst>
              <a:ext uri="{FF2B5EF4-FFF2-40B4-BE49-F238E27FC236}">
                <a16:creationId xmlns:a16="http://schemas.microsoft.com/office/drawing/2014/main" id="{3A7FEDFE-3F78-4390-B1E4-490DB4A8C100}"/>
              </a:ext>
            </a:extLst>
          </p:cNvPr>
          <p:cNvPicPr>
            <a:picLocks noChangeAspect="1"/>
          </p:cNvPicPr>
          <p:nvPr/>
        </p:nvPicPr>
        <p:blipFill>
          <a:blip r:embed="rId3"/>
          <a:stretch>
            <a:fillRect/>
          </a:stretch>
        </p:blipFill>
        <p:spPr>
          <a:xfrm>
            <a:off x="3670962" y="2073814"/>
            <a:ext cx="2654738" cy="2839380"/>
          </a:xfrm>
          <a:prstGeom prst="rect">
            <a:avLst/>
          </a:prstGeom>
        </p:spPr>
      </p:pic>
      <p:pic>
        <p:nvPicPr>
          <p:cNvPr id="7" name="Picture 6">
            <a:extLst>
              <a:ext uri="{FF2B5EF4-FFF2-40B4-BE49-F238E27FC236}">
                <a16:creationId xmlns:a16="http://schemas.microsoft.com/office/drawing/2014/main" id="{3074DB5E-D89A-4B5B-B6F8-00AF560EB825}"/>
              </a:ext>
            </a:extLst>
          </p:cNvPr>
          <p:cNvPicPr>
            <a:picLocks noChangeAspect="1"/>
          </p:cNvPicPr>
          <p:nvPr/>
        </p:nvPicPr>
        <p:blipFill>
          <a:blip r:embed="rId4"/>
          <a:stretch>
            <a:fillRect/>
          </a:stretch>
        </p:blipFill>
        <p:spPr>
          <a:xfrm>
            <a:off x="5642274" y="4718358"/>
            <a:ext cx="2910380" cy="936817"/>
          </a:xfrm>
          <a:prstGeom prst="rect">
            <a:avLst/>
          </a:prstGeom>
        </p:spPr>
      </p:pic>
    </p:spTree>
    <p:extLst>
      <p:ext uri="{BB962C8B-B14F-4D97-AF65-F5344CB8AC3E}">
        <p14:creationId xmlns:p14="http://schemas.microsoft.com/office/powerpoint/2010/main" val="3996993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62786-6181-4EFB-8F5F-EA078664BA5D}"/>
              </a:ext>
            </a:extLst>
          </p:cNvPr>
          <p:cNvSpPr>
            <a:spLocks noGrp="1"/>
          </p:cNvSpPr>
          <p:nvPr>
            <p:ph type="title"/>
          </p:nvPr>
        </p:nvSpPr>
        <p:spPr>
          <a:xfrm>
            <a:off x="61560" y="309039"/>
            <a:ext cx="8491720" cy="664899"/>
          </a:xfrm>
        </p:spPr>
        <p:txBody>
          <a:bodyPr/>
          <a:lstStyle/>
          <a:p>
            <a:pPr algn="l"/>
            <a:r>
              <a:rPr lang="en-US" sz="2400" b="1" dirty="0"/>
              <a:t>A fusion relevant neutron source is an international need, and a US opportunity</a:t>
            </a:r>
          </a:p>
        </p:txBody>
      </p:sp>
      <p:sp>
        <p:nvSpPr>
          <p:cNvPr id="3" name="Content Placeholder 2">
            <a:extLst>
              <a:ext uri="{FF2B5EF4-FFF2-40B4-BE49-F238E27FC236}">
                <a16:creationId xmlns:a16="http://schemas.microsoft.com/office/drawing/2014/main" id="{3A398FC8-8E50-4439-B3E6-AA0573CF5837}"/>
              </a:ext>
            </a:extLst>
          </p:cNvPr>
          <p:cNvSpPr>
            <a:spLocks noGrp="1"/>
          </p:cNvSpPr>
          <p:nvPr>
            <p:ph idx="1"/>
          </p:nvPr>
        </p:nvSpPr>
        <p:spPr>
          <a:xfrm>
            <a:off x="143205" y="1060945"/>
            <a:ext cx="5807900" cy="3679157"/>
          </a:xfrm>
        </p:spPr>
        <p:txBody>
          <a:bodyPr/>
          <a:lstStyle/>
          <a:p>
            <a:r>
              <a:rPr lang="en-US" dirty="0"/>
              <a:t>High displacement rate irradiations have been carried out in HFIR for decades</a:t>
            </a:r>
          </a:p>
          <a:p>
            <a:r>
              <a:rPr lang="en-US" dirty="0"/>
              <a:t>A neutron source with the </a:t>
            </a:r>
            <a:r>
              <a:rPr lang="en-US" i="1" u="sng" dirty="0"/>
              <a:t>correct energy spectrum, producing gas synergistically </a:t>
            </a:r>
            <a:r>
              <a:rPr lang="en-US" dirty="0"/>
              <a:t>with displacements, is needed for material qualification</a:t>
            </a:r>
          </a:p>
          <a:p>
            <a:r>
              <a:rPr lang="en-US" dirty="0"/>
              <a:t>IFMIF has been discussed for decades</a:t>
            </a:r>
          </a:p>
          <a:p>
            <a:r>
              <a:rPr lang="en-US" dirty="0"/>
              <a:t>DONES is the latest version, with reduced scope (30-40 dpa vs 150 dpa) but still costing hundreds of millions of dollars</a:t>
            </a:r>
          </a:p>
          <a:p>
            <a:r>
              <a:rPr lang="en-US" dirty="0"/>
              <a:t>It is time to consider nearer term, lower cost options with reduced performance compared to DONES</a:t>
            </a:r>
          </a:p>
          <a:p>
            <a:pPr lvl="1"/>
            <a:r>
              <a:rPr lang="en-US" sz="1600" dirty="0"/>
              <a:t>Phoenix Nuclear Labs has a proposal for a DT neutron generator</a:t>
            </a:r>
          </a:p>
          <a:p>
            <a:pPr lvl="1"/>
            <a:r>
              <a:rPr lang="en-US" sz="1600" dirty="0"/>
              <a:t>A Gas Dynamic Trap proposal has been mentioned</a:t>
            </a:r>
          </a:p>
          <a:p>
            <a:pPr lvl="1"/>
            <a:r>
              <a:rPr lang="en-US" sz="1600" dirty="0"/>
              <a:t>Spallation sources can provide low displacement data</a:t>
            </a:r>
          </a:p>
          <a:p>
            <a:pPr lvl="2"/>
            <a:r>
              <a:rPr lang="en-US" sz="1600" dirty="0"/>
              <a:t>Transmutations become an issue as total displacements rise</a:t>
            </a:r>
          </a:p>
        </p:txBody>
      </p:sp>
      <p:pic>
        <p:nvPicPr>
          <p:cNvPr id="6" name="Picture 5">
            <a:extLst>
              <a:ext uri="{FF2B5EF4-FFF2-40B4-BE49-F238E27FC236}">
                <a16:creationId xmlns:a16="http://schemas.microsoft.com/office/drawing/2014/main" id="{75CE241B-4D5C-4848-A3D7-950C54A9F010}"/>
              </a:ext>
            </a:extLst>
          </p:cNvPr>
          <p:cNvPicPr>
            <a:picLocks noChangeAspect="1"/>
          </p:cNvPicPr>
          <p:nvPr/>
        </p:nvPicPr>
        <p:blipFill>
          <a:blip r:embed="rId2"/>
          <a:stretch>
            <a:fillRect/>
          </a:stretch>
        </p:blipFill>
        <p:spPr>
          <a:xfrm>
            <a:off x="5835273" y="3664424"/>
            <a:ext cx="2718008" cy="1075678"/>
          </a:xfrm>
          <a:prstGeom prst="rect">
            <a:avLst/>
          </a:prstGeom>
        </p:spPr>
      </p:pic>
      <p:sp>
        <p:nvSpPr>
          <p:cNvPr id="7" name="TextBox 6">
            <a:extLst>
              <a:ext uri="{FF2B5EF4-FFF2-40B4-BE49-F238E27FC236}">
                <a16:creationId xmlns:a16="http://schemas.microsoft.com/office/drawing/2014/main" id="{D4F25E4D-85FE-4498-87F7-7F7005BCC085}"/>
              </a:ext>
            </a:extLst>
          </p:cNvPr>
          <p:cNvSpPr txBox="1"/>
          <p:nvPr/>
        </p:nvSpPr>
        <p:spPr>
          <a:xfrm>
            <a:off x="6219624" y="4962912"/>
            <a:ext cx="2333656" cy="424732"/>
          </a:xfrm>
          <a:prstGeom prst="rect">
            <a:avLst/>
          </a:prstGeom>
          <a:noFill/>
        </p:spPr>
        <p:txBody>
          <a:bodyPr wrap="square" rtlCol="0">
            <a:spAutoFit/>
          </a:bodyPr>
          <a:lstStyle/>
          <a:p>
            <a:pPr>
              <a:lnSpc>
                <a:spcPct val="90000"/>
              </a:lnSpc>
            </a:pPr>
            <a:r>
              <a:rPr lang="en-US" sz="1200" dirty="0"/>
              <a:t>Phoenix Nuclear Labs neutron generator concept</a:t>
            </a:r>
          </a:p>
        </p:txBody>
      </p:sp>
      <p:pic>
        <p:nvPicPr>
          <p:cNvPr id="30" name="Picture 29">
            <a:extLst>
              <a:ext uri="{FF2B5EF4-FFF2-40B4-BE49-F238E27FC236}">
                <a16:creationId xmlns:a16="http://schemas.microsoft.com/office/drawing/2014/main" id="{D193CF3F-B418-49C4-B081-07E4565C5243}"/>
              </a:ext>
            </a:extLst>
          </p:cNvPr>
          <p:cNvPicPr>
            <a:picLocks noChangeAspect="1"/>
          </p:cNvPicPr>
          <p:nvPr/>
        </p:nvPicPr>
        <p:blipFill rotWithShape="1">
          <a:blip r:embed="rId3"/>
          <a:srcRect l="1544" t="-3561" r="4906" b="-1"/>
          <a:stretch/>
        </p:blipFill>
        <p:spPr>
          <a:xfrm>
            <a:off x="5802770" y="1060945"/>
            <a:ext cx="2651291" cy="2380669"/>
          </a:xfrm>
          <a:prstGeom prst="rect">
            <a:avLst/>
          </a:prstGeom>
        </p:spPr>
      </p:pic>
    </p:spTree>
    <p:extLst>
      <p:ext uri="{BB962C8B-B14F-4D97-AF65-F5344CB8AC3E}">
        <p14:creationId xmlns:p14="http://schemas.microsoft.com/office/powerpoint/2010/main" val="4137167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53105-941E-45BA-9340-FFCC62F69DF4}"/>
              </a:ext>
            </a:extLst>
          </p:cNvPr>
          <p:cNvSpPr>
            <a:spLocks noGrp="1"/>
          </p:cNvSpPr>
          <p:nvPr>
            <p:ph type="title"/>
          </p:nvPr>
        </p:nvSpPr>
        <p:spPr>
          <a:xfrm>
            <a:off x="82591" y="326152"/>
            <a:ext cx="8604209" cy="590046"/>
          </a:xfrm>
        </p:spPr>
        <p:txBody>
          <a:bodyPr/>
          <a:lstStyle/>
          <a:p>
            <a:pPr algn="l"/>
            <a:r>
              <a:rPr lang="en-US" sz="2400" b="1" dirty="0"/>
              <a:t>Modeling is a critical part of addressing the materials challenge</a:t>
            </a:r>
          </a:p>
        </p:txBody>
      </p:sp>
      <p:sp>
        <p:nvSpPr>
          <p:cNvPr id="3" name="Content Placeholder 2">
            <a:extLst>
              <a:ext uri="{FF2B5EF4-FFF2-40B4-BE49-F238E27FC236}">
                <a16:creationId xmlns:a16="http://schemas.microsoft.com/office/drawing/2014/main" id="{57081C44-A6BF-4D0A-BC00-91D4A0AF6CC0}"/>
              </a:ext>
            </a:extLst>
          </p:cNvPr>
          <p:cNvSpPr>
            <a:spLocks noGrp="1"/>
          </p:cNvSpPr>
          <p:nvPr>
            <p:ph idx="1"/>
          </p:nvPr>
        </p:nvSpPr>
        <p:spPr>
          <a:xfrm>
            <a:off x="152425" y="1404884"/>
            <a:ext cx="3586071" cy="3750555"/>
          </a:xfrm>
        </p:spPr>
        <p:txBody>
          <a:bodyPr/>
          <a:lstStyle/>
          <a:p>
            <a:r>
              <a:rPr lang="en-US" sz="2000" dirty="0"/>
              <a:t>Experiments help us understand the physics, so we can accurately model a wide range of scenarios</a:t>
            </a:r>
          </a:p>
          <a:p>
            <a:r>
              <a:rPr lang="en-US" sz="2000" dirty="0"/>
              <a:t>The PSI </a:t>
            </a:r>
            <a:r>
              <a:rPr lang="en-US" sz="2000" dirty="0" err="1"/>
              <a:t>SciDAC</a:t>
            </a:r>
            <a:r>
              <a:rPr lang="en-US" sz="2000" dirty="0"/>
              <a:t> is making progress on modeling materials challenges from first principles to macroscopic effects, over large length and time scales</a:t>
            </a:r>
          </a:p>
          <a:p>
            <a:r>
              <a:rPr lang="en-US" sz="2000" dirty="0"/>
              <a:t>Leverages ASCR/HPC and NE investments</a:t>
            </a:r>
          </a:p>
        </p:txBody>
      </p:sp>
      <p:pic>
        <p:nvPicPr>
          <p:cNvPr id="5" name="Picture 4">
            <a:extLst>
              <a:ext uri="{FF2B5EF4-FFF2-40B4-BE49-F238E27FC236}">
                <a16:creationId xmlns:a16="http://schemas.microsoft.com/office/drawing/2014/main" id="{DD528594-F4C2-4BF3-A8CA-BFFCE8420CC7}"/>
              </a:ext>
            </a:extLst>
          </p:cNvPr>
          <p:cNvPicPr>
            <a:picLocks noChangeAspect="1"/>
          </p:cNvPicPr>
          <p:nvPr/>
        </p:nvPicPr>
        <p:blipFill rotWithShape="1">
          <a:blip r:embed="rId2"/>
          <a:srcRect r="3386"/>
          <a:stretch/>
        </p:blipFill>
        <p:spPr>
          <a:xfrm>
            <a:off x="3675980" y="1321716"/>
            <a:ext cx="4874342" cy="3833723"/>
          </a:xfrm>
          <a:prstGeom prst="rect">
            <a:avLst/>
          </a:prstGeom>
        </p:spPr>
      </p:pic>
      <p:sp>
        <p:nvSpPr>
          <p:cNvPr id="6" name="TextBox 282">
            <a:extLst>
              <a:ext uri="{FF2B5EF4-FFF2-40B4-BE49-F238E27FC236}">
                <a16:creationId xmlns:a16="http://schemas.microsoft.com/office/drawing/2014/main" id="{4ED657C1-5436-42D4-A5E8-A0F2E3C181FE}"/>
              </a:ext>
            </a:extLst>
          </p:cNvPr>
          <p:cNvSpPr txBox="1">
            <a:spLocks noChangeArrowheads="1"/>
          </p:cNvSpPr>
          <p:nvPr/>
        </p:nvSpPr>
        <p:spPr bwMode="auto">
          <a:xfrm>
            <a:off x="4490482" y="5104526"/>
            <a:ext cx="3602640" cy="399468"/>
          </a:xfrm>
          <a:prstGeom prst="rect">
            <a:avLst/>
          </a:prstGeom>
          <a:solidFill>
            <a:schemeClr val="bg1"/>
          </a:solidFill>
          <a:ln>
            <a:noFill/>
          </a:ln>
          <a:extLst/>
        </p:spPr>
        <p:txBody>
          <a:bodyPr wrap="square">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998" dirty="0">
                <a:solidFill>
                  <a:srgbClr val="008000"/>
                </a:solidFill>
              </a:rPr>
              <a:t>BD Wirth, K.D. Hammond, S.I. </a:t>
            </a:r>
            <a:r>
              <a:rPr lang="en-US" sz="998" dirty="0" err="1">
                <a:solidFill>
                  <a:srgbClr val="008000"/>
                </a:solidFill>
              </a:rPr>
              <a:t>Krashenninikov</a:t>
            </a:r>
            <a:r>
              <a:rPr lang="en-US" sz="998" dirty="0">
                <a:solidFill>
                  <a:srgbClr val="008000"/>
                </a:solidFill>
              </a:rPr>
              <a:t>, and D. </a:t>
            </a:r>
            <a:r>
              <a:rPr lang="en-US" sz="998" dirty="0" err="1">
                <a:solidFill>
                  <a:srgbClr val="008000"/>
                </a:solidFill>
              </a:rPr>
              <a:t>Maroudas</a:t>
            </a:r>
            <a:r>
              <a:rPr lang="en-US" sz="998" dirty="0">
                <a:solidFill>
                  <a:srgbClr val="008000"/>
                </a:solidFill>
              </a:rPr>
              <a:t>, </a:t>
            </a:r>
            <a:r>
              <a:rPr lang="en-US" sz="998" i="1" dirty="0">
                <a:solidFill>
                  <a:srgbClr val="008000"/>
                </a:solidFill>
              </a:rPr>
              <a:t>Journal of Nuclear Materials </a:t>
            </a:r>
            <a:r>
              <a:rPr lang="en-US" sz="998" dirty="0">
                <a:solidFill>
                  <a:srgbClr val="008000"/>
                </a:solidFill>
              </a:rPr>
              <a:t>463</a:t>
            </a:r>
            <a:r>
              <a:rPr lang="en-US" sz="998" i="1" dirty="0">
                <a:solidFill>
                  <a:srgbClr val="008000"/>
                </a:solidFill>
              </a:rPr>
              <a:t> </a:t>
            </a:r>
            <a:r>
              <a:rPr lang="en-US" sz="998" dirty="0">
                <a:solidFill>
                  <a:srgbClr val="008000"/>
                </a:solidFill>
              </a:rPr>
              <a:t>(2015) 30-38. </a:t>
            </a:r>
          </a:p>
        </p:txBody>
      </p:sp>
    </p:spTree>
    <p:extLst>
      <p:ext uri="{BB962C8B-B14F-4D97-AF65-F5344CB8AC3E}">
        <p14:creationId xmlns:p14="http://schemas.microsoft.com/office/powerpoint/2010/main" val="2652697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AB1B8-2AFC-460A-BB47-AD2FFF62E605}"/>
              </a:ext>
            </a:extLst>
          </p:cNvPr>
          <p:cNvSpPr>
            <a:spLocks noGrp="1"/>
          </p:cNvSpPr>
          <p:nvPr>
            <p:ph type="title"/>
          </p:nvPr>
        </p:nvSpPr>
        <p:spPr>
          <a:xfrm>
            <a:off x="74567" y="395966"/>
            <a:ext cx="8494502" cy="347758"/>
          </a:xfrm>
        </p:spPr>
        <p:txBody>
          <a:bodyPr/>
          <a:lstStyle/>
          <a:p>
            <a:pPr algn="l"/>
            <a:r>
              <a:rPr lang="en-US" sz="2400" b="1" dirty="0"/>
              <a:t>Closing the fuel cycle is a critical part of fusion energy</a:t>
            </a:r>
          </a:p>
        </p:txBody>
      </p:sp>
      <p:sp>
        <p:nvSpPr>
          <p:cNvPr id="3" name="Content Placeholder 2">
            <a:extLst>
              <a:ext uri="{FF2B5EF4-FFF2-40B4-BE49-F238E27FC236}">
                <a16:creationId xmlns:a16="http://schemas.microsoft.com/office/drawing/2014/main" id="{B51DEBEF-D6DA-4991-8006-6CDB6B419560}"/>
              </a:ext>
            </a:extLst>
          </p:cNvPr>
          <p:cNvSpPr>
            <a:spLocks noGrp="1"/>
          </p:cNvSpPr>
          <p:nvPr>
            <p:ph idx="1"/>
          </p:nvPr>
        </p:nvSpPr>
        <p:spPr>
          <a:xfrm>
            <a:off x="74567" y="891846"/>
            <a:ext cx="4829796" cy="3939829"/>
          </a:xfrm>
        </p:spPr>
        <p:txBody>
          <a:bodyPr/>
          <a:lstStyle/>
          <a:p>
            <a:r>
              <a:rPr lang="en-US" sz="2000" dirty="0"/>
              <a:t>Analysis shows there is likely enough tritium for ITER and possibly one DEMO (startup=5-15 kg)</a:t>
            </a:r>
          </a:p>
          <a:p>
            <a:pPr lvl="1"/>
            <a:r>
              <a:rPr lang="en-US" sz="1800" dirty="0"/>
              <a:t>Control of production and consumption is largely outside of fusion community control</a:t>
            </a:r>
          </a:p>
          <a:p>
            <a:pPr lvl="2"/>
            <a:r>
              <a:rPr lang="en-US" sz="1568" dirty="0" err="1"/>
              <a:t>Korvai</a:t>
            </a:r>
            <a:r>
              <a:rPr lang="en-US" sz="1568" dirty="0"/>
              <a:t>, et al, Nuclear Fusion (in press); </a:t>
            </a:r>
            <a:r>
              <a:rPr lang="en-US" sz="1568" dirty="0" err="1"/>
              <a:t>Federici</a:t>
            </a:r>
            <a:r>
              <a:rPr lang="en-US" sz="1568" dirty="0"/>
              <a:t>, SOFE 2017 presentation</a:t>
            </a:r>
          </a:p>
          <a:p>
            <a:pPr lvl="1"/>
            <a:r>
              <a:rPr lang="en-US" sz="1800" dirty="0"/>
              <a:t>Without a closed fuel cycle, we need tritium production from fission power plants</a:t>
            </a:r>
          </a:p>
          <a:p>
            <a:pPr lvl="2"/>
            <a:r>
              <a:rPr lang="en-US" sz="1568" dirty="0"/>
              <a:t>Why have additional complexity of fusion power plants if fission plants are required?</a:t>
            </a:r>
          </a:p>
          <a:p>
            <a:r>
              <a:rPr lang="en-US" sz="2000" dirty="0"/>
              <a:t>We must close the fuel cycle for any fusion energy system</a:t>
            </a:r>
          </a:p>
          <a:p>
            <a:pPr lvl="2"/>
            <a:r>
              <a:rPr lang="en-US" sz="1568" b="1" i="1" dirty="0"/>
              <a:t>Must actually do better than that to start additional plants in the future</a:t>
            </a:r>
          </a:p>
        </p:txBody>
      </p:sp>
      <p:pic>
        <p:nvPicPr>
          <p:cNvPr id="4" name="Picture 3">
            <a:extLst>
              <a:ext uri="{FF2B5EF4-FFF2-40B4-BE49-F238E27FC236}">
                <a16:creationId xmlns:a16="http://schemas.microsoft.com/office/drawing/2014/main" id="{E4BA10CD-7DF4-490E-83C9-08458D6F9090}"/>
              </a:ext>
            </a:extLst>
          </p:cNvPr>
          <p:cNvPicPr>
            <a:picLocks noChangeAspect="1"/>
          </p:cNvPicPr>
          <p:nvPr/>
        </p:nvPicPr>
        <p:blipFill>
          <a:blip r:embed="rId2"/>
          <a:stretch>
            <a:fillRect/>
          </a:stretch>
        </p:blipFill>
        <p:spPr>
          <a:xfrm>
            <a:off x="4978116" y="1276066"/>
            <a:ext cx="3283246" cy="1916296"/>
          </a:xfrm>
          <a:prstGeom prst="rect">
            <a:avLst/>
          </a:prstGeom>
        </p:spPr>
      </p:pic>
      <p:sp>
        <p:nvSpPr>
          <p:cNvPr id="5" name="TextBox 4">
            <a:extLst>
              <a:ext uri="{FF2B5EF4-FFF2-40B4-BE49-F238E27FC236}">
                <a16:creationId xmlns:a16="http://schemas.microsoft.com/office/drawing/2014/main" id="{E6892D79-B6DC-403C-A72A-73EE85DA95FA}"/>
              </a:ext>
            </a:extLst>
          </p:cNvPr>
          <p:cNvSpPr txBox="1"/>
          <p:nvPr/>
        </p:nvSpPr>
        <p:spPr>
          <a:xfrm>
            <a:off x="6894911" y="3302455"/>
            <a:ext cx="697628" cy="258532"/>
          </a:xfrm>
          <a:prstGeom prst="rect">
            <a:avLst/>
          </a:prstGeom>
          <a:noFill/>
        </p:spPr>
        <p:txBody>
          <a:bodyPr wrap="none" rtlCol="0">
            <a:spAutoFit/>
          </a:bodyPr>
          <a:lstStyle/>
          <a:p>
            <a:pPr algn="ctr">
              <a:lnSpc>
                <a:spcPct val="90000"/>
              </a:lnSpc>
            </a:pPr>
            <a:r>
              <a:rPr lang="en-US" sz="1200" dirty="0"/>
              <a:t>CFETR</a:t>
            </a:r>
          </a:p>
        </p:txBody>
      </p:sp>
      <p:cxnSp>
        <p:nvCxnSpPr>
          <p:cNvPr id="6" name="Straight Arrow Connector 5">
            <a:extLst>
              <a:ext uri="{FF2B5EF4-FFF2-40B4-BE49-F238E27FC236}">
                <a16:creationId xmlns:a16="http://schemas.microsoft.com/office/drawing/2014/main" id="{0282748F-F87A-4E38-A8CA-40823130DA8C}"/>
              </a:ext>
            </a:extLst>
          </p:cNvPr>
          <p:cNvCxnSpPr>
            <a:cxnSpLocks/>
          </p:cNvCxnSpPr>
          <p:nvPr/>
        </p:nvCxnSpPr>
        <p:spPr>
          <a:xfrm flipV="1">
            <a:off x="7243725" y="2984384"/>
            <a:ext cx="0" cy="2715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FDEA4FBF-141F-4E8E-B93D-9B93DC38AB6D}"/>
              </a:ext>
            </a:extLst>
          </p:cNvPr>
          <p:cNvSpPr txBox="1"/>
          <p:nvPr/>
        </p:nvSpPr>
        <p:spPr>
          <a:xfrm>
            <a:off x="5513305" y="3575141"/>
            <a:ext cx="2986865" cy="1935145"/>
          </a:xfrm>
          <a:prstGeom prst="rect">
            <a:avLst/>
          </a:prstGeom>
          <a:solidFill>
            <a:schemeClr val="bg1"/>
          </a:solidFill>
        </p:spPr>
        <p:txBody>
          <a:bodyPr wrap="square" rtlCol="0">
            <a:spAutoFit/>
          </a:bodyPr>
          <a:lstStyle/>
          <a:p>
            <a:r>
              <a:rPr lang="en-US" sz="998" dirty="0">
                <a:solidFill>
                  <a:srgbClr val="FF0000"/>
                </a:solidFill>
                <a:latin typeface="Calibri-Bold"/>
              </a:rPr>
              <a:t>Scenario A:</a:t>
            </a:r>
          </a:p>
          <a:p>
            <a:r>
              <a:rPr lang="en-US" sz="998" dirty="0">
                <a:solidFill>
                  <a:srgbClr val="FF0000"/>
                </a:solidFill>
                <a:latin typeface="Calibri" panose="020F0502020204030204" pitchFamily="34" charset="0"/>
              </a:rPr>
              <a:t>- </a:t>
            </a:r>
            <a:r>
              <a:rPr lang="en-US" sz="998" dirty="0">
                <a:solidFill>
                  <a:srgbClr val="FF0000"/>
                </a:solidFill>
                <a:latin typeface="Calibri-Bold"/>
              </a:rPr>
              <a:t>Romania does not extract their T</a:t>
            </a:r>
          </a:p>
          <a:p>
            <a:r>
              <a:rPr lang="en-US" sz="998" dirty="0">
                <a:solidFill>
                  <a:srgbClr val="FF0000"/>
                </a:solidFill>
                <a:latin typeface="Calibri" panose="020F0502020204030204" pitchFamily="34" charset="0"/>
              </a:rPr>
              <a:t>- </a:t>
            </a:r>
            <a:r>
              <a:rPr lang="en-US" sz="998" dirty="0">
                <a:solidFill>
                  <a:srgbClr val="FF0000"/>
                </a:solidFill>
                <a:latin typeface="Calibri-Bold"/>
              </a:rPr>
              <a:t>All HWRs finish their lives ~30y and some HWRs are refurbished +25y</a:t>
            </a:r>
          </a:p>
          <a:p>
            <a:r>
              <a:rPr lang="en-US" sz="998" dirty="0">
                <a:solidFill>
                  <a:srgbClr val="143FF9"/>
                </a:solidFill>
                <a:latin typeface="Calibri-Bold"/>
              </a:rPr>
              <a:t>Scenario B:</a:t>
            </a:r>
          </a:p>
          <a:p>
            <a:r>
              <a:rPr lang="en-US" sz="998" dirty="0">
                <a:solidFill>
                  <a:srgbClr val="143FF9"/>
                </a:solidFill>
                <a:latin typeface="Calibri" panose="020F0502020204030204" pitchFamily="34" charset="0"/>
              </a:rPr>
              <a:t>- </a:t>
            </a:r>
            <a:r>
              <a:rPr lang="en-US" sz="998" dirty="0">
                <a:solidFill>
                  <a:srgbClr val="143FF9"/>
                </a:solidFill>
                <a:latin typeface="Calibri-Bold"/>
              </a:rPr>
              <a:t>Romania extracts their T</a:t>
            </a:r>
          </a:p>
          <a:p>
            <a:r>
              <a:rPr lang="en-US" sz="998" dirty="0">
                <a:solidFill>
                  <a:srgbClr val="143FF9"/>
                </a:solidFill>
                <a:latin typeface="Calibri" panose="020F0502020204030204" pitchFamily="34" charset="0"/>
              </a:rPr>
              <a:t>- </a:t>
            </a:r>
            <a:r>
              <a:rPr lang="en-US" sz="998" dirty="0">
                <a:solidFill>
                  <a:srgbClr val="143FF9"/>
                </a:solidFill>
                <a:latin typeface="Calibri-Bold"/>
              </a:rPr>
              <a:t>Several refurbishments</a:t>
            </a:r>
          </a:p>
          <a:p>
            <a:r>
              <a:rPr lang="en-US" sz="998" dirty="0">
                <a:solidFill>
                  <a:srgbClr val="93D150"/>
                </a:solidFill>
                <a:latin typeface="Calibri-Bold"/>
              </a:rPr>
              <a:t>Scenario C:</a:t>
            </a:r>
          </a:p>
          <a:p>
            <a:r>
              <a:rPr lang="en-US" sz="998" dirty="0">
                <a:solidFill>
                  <a:srgbClr val="93D150"/>
                </a:solidFill>
                <a:latin typeface="Calibri" panose="020F0502020204030204" pitchFamily="34" charset="0"/>
              </a:rPr>
              <a:t>- </a:t>
            </a:r>
            <a:r>
              <a:rPr lang="en-US" sz="998" dirty="0">
                <a:solidFill>
                  <a:srgbClr val="93D150"/>
                </a:solidFill>
                <a:latin typeface="Calibri-Bold"/>
              </a:rPr>
              <a:t>All known refurbishments go ahead and then some more!</a:t>
            </a:r>
          </a:p>
          <a:p>
            <a:r>
              <a:rPr lang="en-US" sz="998" dirty="0">
                <a:solidFill>
                  <a:srgbClr val="93D150"/>
                </a:solidFill>
                <a:latin typeface="Calibri" panose="020F0502020204030204" pitchFamily="34" charset="0"/>
              </a:rPr>
              <a:t>- </a:t>
            </a:r>
            <a:r>
              <a:rPr lang="en-US" sz="998" dirty="0">
                <a:solidFill>
                  <a:srgbClr val="93D150"/>
                </a:solidFill>
                <a:latin typeface="Calibri-Bold"/>
              </a:rPr>
              <a:t>Romania builds two new CANDUs in the mid-2020s (and refurbishes them)</a:t>
            </a:r>
            <a:endParaRPr lang="en-US" sz="998" dirty="0"/>
          </a:p>
        </p:txBody>
      </p:sp>
    </p:spTree>
    <p:extLst>
      <p:ext uri="{BB962C8B-B14F-4D97-AF65-F5344CB8AC3E}">
        <p14:creationId xmlns:p14="http://schemas.microsoft.com/office/powerpoint/2010/main" val="262742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18FB8-7FC9-489E-A6E4-F5679DE59AEF}"/>
              </a:ext>
            </a:extLst>
          </p:cNvPr>
          <p:cNvSpPr>
            <a:spLocks noGrp="1"/>
          </p:cNvSpPr>
          <p:nvPr>
            <p:ph type="title"/>
          </p:nvPr>
        </p:nvSpPr>
        <p:spPr>
          <a:xfrm>
            <a:off x="176848" y="342422"/>
            <a:ext cx="8140481" cy="664899"/>
          </a:xfrm>
        </p:spPr>
        <p:txBody>
          <a:bodyPr/>
          <a:lstStyle/>
          <a:p>
            <a:pPr algn="l"/>
            <a:r>
              <a:rPr lang="en-US" sz="2400" b="1" dirty="0"/>
              <a:t>Tritium inventory &amp; release are significant issues for fusion energy</a:t>
            </a:r>
          </a:p>
        </p:txBody>
      </p:sp>
      <p:sp>
        <p:nvSpPr>
          <p:cNvPr id="3" name="Content Placeholder 2">
            <a:extLst>
              <a:ext uri="{FF2B5EF4-FFF2-40B4-BE49-F238E27FC236}">
                <a16:creationId xmlns:a16="http://schemas.microsoft.com/office/drawing/2014/main" id="{FFB97AB1-53CA-411A-82D4-AD84FCCB1447}"/>
              </a:ext>
            </a:extLst>
          </p:cNvPr>
          <p:cNvSpPr>
            <a:spLocks noGrp="1"/>
          </p:cNvSpPr>
          <p:nvPr>
            <p:ph idx="1"/>
          </p:nvPr>
        </p:nvSpPr>
        <p:spPr>
          <a:xfrm>
            <a:off x="176848" y="1297297"/>
            <a:ext cx="8209002" cy="2884793"/>
          </a:xfrm>
        </p:spPr>
        <p:txBody>
          <a:bodyPr/>
          <a:lstStyle/>
          <a:p>
            <a:r>
              <a:rPr lang="en-US" dirty="0">
                <a:cs typeface="Times New Roman"/>
              </a:rPr>
              <a:t>Fission power reactors (typical annual tritium discharges of 100-800 Ci/</a:t>
            </a:r>
            <a:r>
              <a:rPr lang="en-US" dirty="0" err="1">
                <a:cs typeface="Times New Roman"/>
              </a:rPr>
              <a:t>GW</a:t>
            </a:r>
            <a:r>
              <a:rPr lang="en-US" baseline="-25000" dirty="0" err="1">
                <a:cs typeface="Times New Roman"/>
              </a:rPr>
              <a:t>e</a:t>
            </a:r>
            <a:r>
              <a:rPr lang="en-US" dirty="0">
                <a:cs typeface="Times New Roman"/>
              </a:rPr>
              <a:t>; ~10% of production) are drawing increasing scrutiny for tritium release</a:t>
            </a:r>
          </a:p>
          <a:p>
            <a:r>
              <a:rPr lang="en-US" dirty="0">
                <a:cs typeface="Times New Roman"/>
              </a:rPr>
              <a:t>1 </a:t>
            </a:r>
            <a:r>
              <a:rPr lang="en-US" dirty="0" err="1">
                <a:cs typeface="Times New Roman"/>
              </a:rPr>
              <a:t>GW</a:t>
            </a:r>
            <a:r>
              <a:rPr lang="en-US" baseline="-25000" dirty="0" err="1">
                <a:cs typeface="Times New Roman"/>
              </a:rPr>
              <a:t>e</a:t>
            </a:r>
            <a:r>
              <a:rPr lang="en-US" dirty="0">
                <a:cs typeface="Times New Roman"/>
              </a:rPr>
              <a:t> fusion plant will produce ~10</a:t>
            </a:r>
            <a:r>
              <a:rPr lang="en-US" baseline="30000" dirty="0">
                <a:cs typeface="Times New Roman"/>
              </a:rPr>
              <a:t>9</a:t>
            </a:r>
            <a:r>
              <a:rPr lang="en-US" dirty="0">
                <a:cs typeface="Times New Roman"/>
              </a:rPr>
              <a:t> Ci/</a:t>
            </a:r>
            <a:r>
              <a:rPr lang="en-US" dirty="0" err="1">
                <a:cs typeface="Times New Roman"/>
              </a:rPr>
              <a:t>yr</a:t>
            </a:r>
            <a:r>
              <a:rPr lang="en-US" dirty="0">
                <a:cs typeface="Times New Roman"/>
              </a:rPr>
              <a:t>; historic assumed allowed releases are ~0.3 to 1x10</a:t>
            </a:r>
            <a:r>
              <a:rPr lang="en-US" baseline="30000" dirty="0">
                <a:cs typeface="Times New Roman"/>
              </a:rPr>
              <a:t>5</a:t>
            </a:r>
            <a:r>
              <a:rPr lang="en-US" dirty="0">
                <a:cs typeface="Times New Roman"/>
              </a:rPr>
              <a:t>Ci/</a:t>
            </a:r>
            <a:r>
              <a:rPr lang="en-US" dirty="0" err="1">
                <a:cs typeface="Times New Roman"/>
              </a:rPr>
              <a:t>yr</a:t>
            </a:r>
            <a:r>
              <a:rPr lang="en-US" dirty="0">
                <a:cs typeface="Times New Roman"/>
              </a:rPr>
              <a:t> (&lt;0.01% of production)</a:t>
            </a:r>
          </a:p>
          <a:p>
            <a:pPr lvl="1"/>
            <a:r>
              <a:rPr lang="en-US" sz="1600" dirty="0">
                <a:cs typeface="Times New Roman"/>
              </a:rPr>
              <a:t>Public concern about tritium release from </a:t>
            </a:r>
            <a:r>
              <a:rPr lang="en-US" sz="1600" i="1" u="sng" dirty="0">
                <a:cs typeface="Times New Roman"/>
              </a:rPr>
              <a:t>fission plants</a:t>
            </a:r>
            <a:r>
              <a:rPr lang="en-US" sz="1600" i="1" dirty="0">
                <a:cs typeface="Times New Roman"/>
              </a:rPr>
              <a:t> </a:t>
            </a:r>
            <a:r>
              <a:rPr lang="en-US" sz="1600" dirty="0">
                <a:cs typeface="Times New Roman"/>
              </a:rPr>
              <a:t>suggests actual release may be limited to ~100 Ci/</a:t>
            </a:r>
            <a:r>
              <a:rPr lang="en-US" sz="1600" dirty="0" err="1">
                <a:cs typeface="Times New Roman"/>
              </a:rPr>
              <a:t>yr</a:t>
            </a:r>
            <a:r>
              <a:rPr lang="en-US" sz="1600" dirty="0">
                <a:cs typeface="Times New Roman"/>
              </a:rPr>
              <a:t> (10</a:t>
            </a:r>
            <a:r>
              <a:rPr lang="en-US" sz="1600" baseline="30000" dirty="0">
                <a:cs typeface="Times New Roman"/>
              </a:rPr>
              <a:t>-7</a:t>
            </a:r>
            <a:r>
              <a:rPr lang="en-US" sz="1600" dirty="0">
                <a:cs typeface="Times New Roman"/>
              </a:rPr>
              <a:t> of production)</a:t>
            </a:r>
          </a:p>
          <a:p>
            <a:pPr lvl="1"/>
            <a:r>
              <a:rPr lang="en-US" sz="1600" dirty="0">
                <a:cs typeface="Times New Roman"/>
              </a:rPr>
              <a:t>Can fusion achieve 10</a:t>
            </a:r>
            <a:r>
              <a:rPr lang="en-US" sz="1600" baseline="30000" dirty="0">
                <a:cs typeface="Times New Roman"/>
              </a:rPr>
              <a:t>6</a:t>
            </a:r>
            <a:r>
              <a:rPr lang="en-US" sz="1600" dirty="0">
                <a:cs typeface="Times New Roman"/>
              </a:rPr>
              <a:t> times better tritium control than operating fission plants?</a:t>
            </a:r>
          </a:p>
          <a:p>
            <a:r>
              <a:rPr lang="en-US" sz="2000" dirty="0">
                <a:cs typeface="Times New Roman"/>
              </a:rPr>
              <a:t>Tritium inventory and release pathways in fusion plants are poorly understood </a:t>
            </a:r>
          </a:p>
          <a:p>
            <a:pPr lvl="1"/>
            <a:r>
              <a:rPr lang="en-US" sz="1600" dirty="0">
                <a:cs typeface="Times New Roman"/>
              </a:rPr>
              <a:t>Nanoscale cavity formation may lead to significant trapping of hydrogen isotopes in the blanket structure (tritium inventory issue)</a:t>
            </a:r>
          </a:p>
          <a:p>
            <a:pPr lvl="1"/>
            <a:r>
              <a:rPr lang="en-US" sz="1600" dirty="0">
                <a:cs typeface="Times New Roman"/>
              </a:rPr>
              <a:t>Tritium trapping efficacy of precipitates, nanoscale solute clusters and radiation defect clusters (blanket &amp; piping) is poorly understood from a fundamental perspective</a:t>
            </a:r>
          </a:p>
        </p:txBody>
      </p:sp>
    </p:spTree>
    <p:extLst>
      <p:ext uri="{BB962C8B-B14F-4D97-AF65-F5344CB8AC3E}">
        <p14:creationId xmlns:p14="http://schemas.microsoft.com/office/powerpoint/2010/main" val="140426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E59D-CB5D-464A-9123-613867FF0DD5}"/>
              </a:ext>
            </a:extLst>
          </p:cNvPr>
          <p:cNvSpPr>
            <a:spLocks noGrp="1"/>
          </p:cNvSpPr>
          <p:nvPr>
            <p:ph type="title"/>
          </p:nvPr>
        </p:nvSpPr>
        <p:spPr>
          <a:xfrm>
            <a:off x="150906" y="514963"/>
            <a:ext cx="8387118" cy="347758"/>
          </a:xfrm>
        </p:spPr>
        <p:txBody>
          <a:bodyPr/>
          <a:lstStyle/>
          <a:p>
            <a:pPr algn="l"/>
            <a:r>
              <a:rPr lang="en-US" sz="2400" b="1" dirty="0"/>
              <a:t>Leadership opportunities in fuel cycle research exist</a:t>
            </a:r>
          </a:p>
        </p:txBody>
      </p:sp>
      <p:sp>
        <p:nvSpPr>
          <p:cNvPr id="3" name="Content Placeholder 2">
            <a:extLst>
              <a:ext uri="{FF2B5EF4-FFF2-40B4-BE49-F238E27FC236}">
                <a16:creationId xmlns:a16="http://schemas.microsoft.com/office/drawing/2014/main" id="{BD1A9351-1858-4945-A1BE-ACE7BE8004D2}"/>
              </a:ext>
            </a:extLst>
          </p:cNvPr>
          <p:cNvSpPr>
            <a:spLocks noGrp="1"/>
          </p:cNvSpPr>
          <p:nvPr>
            <p:ph idx="1"/>
          </p:nvPr>
        </p:nvSpPr>
        <p:spPr>
          <a:xfrm>
            <a:off x="150906" y="1475485"/>
            <a:ext cx="8103099" cy="2884793"/>
          </a:xfrm>
        </p:spPr>
        <p:txBody>
          <a:bodyPr/>
          <a:lstStyle/>
          <a:p>
            <a:r>
              <a:rPr lang="en-US" sz="2000" dirty="0"/>
              <a:t>US has leadership in tritium science and handling due to the activities at defense/nuclear labs (LANL, SRNL, &amp; INL)</a:t>
            </a:r>
          </a:p>
          <a:p>
            <a:r>
              <a:rPr lang="en-US" sz="2000" dirty="0"/>
              <a:t>Efficient tritium handling, including extraction in flowing liquids and safety, is a challenge where the US can lead</a:t>
            </a:r>
          </a:p>
          <a:p>
            <a:r>
              <a:rPr lang="en-US" sz="2000" dirty="0"/>
              <a:t>Tritium breeding blankets are among the lowest TRLs in fusion energy</a:t>
            </a:r>
          </a:p>
          <a:p>
            <a:pPr lvl="1"/>
            <a:r>
              <a:rPr lang="en-US" sz="1800" dirty="0"/>
              <a:t>US (UCLA) strength in liquid metal modeling and experiments </a:t>
            </a:r>
          </a:p>
          <a:p>
            <a:pPr lvl="1"/>
            <a:r>
              <a:rPr lang="en-US" sz="1800" dirty="0"/>
              <a:t>Several international collaborations in blankets</a:t>
            </a:r>
          </a:p>
          <a:p>
            <a:r>
              <a:rPr lang="en-US" sz="2000" dirty="0"/>
              <a:t>US leadership in pellet fueling</a:t>
            </a:r>
          </a:p>
          <a:p>
            <a:pPr lvl="1"/>
            <a:r>
              <a:rPr lang="en-US" sz="1800" dirty="0"/>
              <a:t>Current discussions/plans for installations on W7-X and MAST-U</a:t>
            </a:r>
          </a:p>
        </p:txBody>
      </p:sp>
    </p:spTree>
    <p:extLst>
      <p:ext uri="{BB962C8B-B14F-4D97-AF65-F5344CB8AC3E}">
        <p14:creationId xmlns:p14="http://schemas.microsoft.com/office/powerpoint/2010/main" val="3200892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5F61-1864-4A2C-94DE-ADF56BFCF2CC}"/>
              </a:ext>
            </a:extLst>
          </p:cNvPr>
          <p:cNvSpPr>
            <a:spLocks noGrp="1"/>
          </p:cNvSpPr>
          <p:nvPr>
            <p:ph type="title"/>
          </p:nvPr>
        </p:nvSpPr>
        <p:spPr>
          <a:xfrm>
            <a:off x="163483" y="297090"/>
            <a:ext cx="8140481" cy="662431"/>
          </a:xfrm>
        </p:spPr>
        <p:txBody>
          <a:bodyPr/>
          <a:lstStyle/>
          <a:p>
            <a:pPr algn="l"/>
            <a:r>
              <a:rPr lang="en-US" sz="2400" b="1" dirty="0"/>
              <a:t>Demonstration of Direct </a:t>
            </a:r>
            <a:r>
              <a:rPr lang="en-US" sz="2400" b="1" dirty="0" err="1"/>
              <a:t>LiT</a:t>
            </a:r>
            <a:r>
              <a:rPr lang="en-US" sz="2400" b="1" dirty="0"/>
              <a:t> Electrolysis using an Immersion Cell</a:t>
            </a:r>
          </a:p>
        </p:txBody>
      </p:sp>
      <p:sp>
        <p:nvSpPr>
          <p:cNvPr id="3" name="Content Placeholder 2">
            <a:extLst>
              <a:ext uri="{FF2B5EF4-FFF2-40B4-BE49-F238E27FC236}">
                <a16:creationId xmlns:a16="http://schemas.microsoft.com/office/drawing/2014/main" id="{DA3A0527-F3DC-496C-A34D-40654E39FB29}"/>
              </a:ext>
            </a:extLst>
          </p:cNvPr>
          <p:cNvSpPr>
            <a:spLocks noGrp="1"/>
          </p:cNvSpPr>
          <p:nvPr>
            <p:ph idx="1"/>
          </p:nvPr>
        </p:nvSpPr>
        <p:spPr>
          <a:xfrm>
            <a:off x="163483" y="1082788"/>
            <a:ext cx="4706146" cy="3776688"/>
          </a:xfrm>
        </p:spPr>
        <p:txBody>
          <a:bodyPr/>
          <a:lstStyle/>
          <a:p>
            <a:pPr>
              <a:spcBef>
                <a:spcPts val="302"/>
              </a:spcBef>
              <a:spcAft>
                <a:spcPts val="302"/>
              </a:spcAft>
              <a:buNone/>
            </a:pPr>
            <a:r>
              <a:rPr lang="en-US" altLang="en-US" b="1" dirty="0">
                <a:solidFill>
                  <a:srgbClr val="FF0000"/>
                </a:solidFill>
              </a:rPr>
              <a:t>Scientific Achievement</a:t>
            </a:r>
          </a:p>
          <a:p>
            <a:pPr marL="136789" indent="-136789">
              <a:spcBef>
                <a:spcPct val="0"/>
              </a:spcBef>
              <a:spcAft>
                <a:spcPts val="604"/>
              </a:spcAft>
            </a:pPr>
            <a:r>
              <a:rPr lang="en-US" altLang="en-US" sz="1600" dirty="0">
                <a:latin typeface="Arial Narrow" charset="0"/>
              </a:rPr>
              <a:t>Direct </a:t>
            </a:r>
            <a:r>
              <a:rPr lang="en-US" altLang="en-US" sz="1600" dirty="0" err="1">
                <a:latin typeface="Arial Narrow" charset="0"/>
              </a:rPr>
              <a:t>LiT</a:t>
            </a:r>
            <a:r>
              <a:rPr lang="en-US" altLang="en-US" sz="1600" dirty="0">
                <a:latin typeface="Arial Narrow" charset="0"/>
              </a:rPr>
              <a:t> electrolysis has the opportunity to simplify tritium recovery from a liquid lithium cooling blanket</a:t>
            </a:r>
          </a:p>
          <a:p>
            <a:pPr marL="136789" indent="-136789">
              <a:spcBef>
                <a:spcPct val="0"/>
              </a:spcBef>
              <a:spcAft>
                <a:spcPts val="604"/>
              </a:spcAft>
            </a:pPr>
            <a:r>
              <a:rPr lang="en-US" altLang="en-US" sz="1600" dirty="0">
                <a:latin typeface="Arial Narrow" charset="0"/>
              </a:rPr>
              <a:t>Improvement of the conductivity and structural integrity of the solid lithium ion conducting materials is critical to creating a viable direct </a:t>
            </a:r>
            <a:r>
              <a:rPr lang="en-US" altLang="en-US" sz="1600" dirty="0" err="1">
                <a:latin typeface="Arial Narrow" charset="0"/>
              </a:rPr>
              <a:t>LiT</a:t>
            </a:r>
            <a:r>
              <a:rPr lang="en-US" altLang="en-US" sz="1600" dirty="0">
                <a:latin typeface="Arial Narrow" charset="0"/>
              </a:rPr>
              <a:t> electrolysis process.</a:t>
            </a:r>
          </a:p>
          <a:p>
            <a:pPr>
              <a:spcBef>
                <a:spcPts val="302"/>
              </a:spcBef>
              <a:spcAft>
                <a:spcPts val="302"/>
              </a:spcAft>
              <a:buNone/>
            </a:pPr>
            <a:r>
              <a:rPr lang="en-US" altLang="en-US" b="1" dirty="0">
                <a:solidFill>
                  <a:srgbClr val="FF0000"/>
                </a:solidFill>
              </a:rPr>
              <a:t>Significance and Impact</a:t>
            </a:r>
          </a:p>
          <a:p>
            <a:pPr>
              <a:spcBef>
                <a:spcPts val="0"/>
              </a:spcBef>
              <a:spcAft>
                <a:spcPts val="604"/>
              </a:spcAft>
              <a:buNone/>
            </a:pPr>
            <a:r>
              <a:rPr lang="en-US" altLang="en-US" sz="1600" dirty="0">
                <a:latin typeface="Arial Narrow" charset="0"/>
              </a:rPr>
              <a:t>A direct </a:t>
            </a:r>
            <a:r>
              <a:rPr lang="en-US" altLang="en-US" sz="1600" dirty="0" err="1">
                <a:latin typeface="Arial Narrow" charset="0"/>
              </a:rPr>
              <a:t>LiT</a:t>
            </a:r>
            <a:r>
              <a:rPr lang="en-US" altLang="en-US" sz="1600" dirty="0">
                <a:latin typeface="Arial Narrow" charset="0"/>
              </a:rPr>
              <a:t> electrolysis process can eliminate the need to use molten salts for </a:t>
            </a:r>
            <a:r>
              <a:rPr lang="en-US" altLang="en-US" sz="1600" dirty="0" err="1">
                <a:latin typeface="Arial Narrow" charset="0"/>
              </a:rPr>
              <a:t>LiT</a:t>
            </a:r>
            <a:r>
              <a:rPr lang="en-US" altLang="en-US" sz="1600" dirty="0">
                <a:latin typeface="Arial Narrow" charset="0"/>
              </a:rPr>
              <a:t> recovery and can eliminate the need for centrifugal separators used in the Maroni process for </a:t>
            </a:r>
            <a:r>
              <a:rPr lang="en-US" altLang="en-US" sz="1600" dirty="0" err="1">
                <a:latin typeface="Arial Narrow" charset="0"/>
              </a:rPr>
              <a:t>LiT</a:t>
            </a:r>
            <a:r>
              <a:rPr lang="en-US" altLang="en-US" sz="1600" dirty="0">
                <a:latin typeface="Arial Narrow" charset="0"/>
              </a:rPr>
              <a:t> recovery</a:t>
            </a:r>
          </a:p>
          <a:p>
            <a:pPr>
              <a:spcBef>
                <a:spcPts val="302"/>
              </a:spcBef>
              <a:spcAft>
                <a:spcPts val="302"/>
              </a:spcAft>
              <a:buNone/>
            </a:pPr>
            <a:r>
              <a:rPr lang="en-US" altLang="en-US" b="1" dirty="0">
                <a:solidFill>
                  <a:srgbClr val="FF0000"/>
                </a:solidFill>
              </a:rPr>
              <a:t>Research Details</a:t>
            </a:r>
          </a:p>
          <a:p>
            <a:pPr marL="136789" indent="-128390">
              <a:spcBef>
                <a:spcPts val="0"/>
              </a:spcBef>
              <a:spcAft>
                <a:spcPts val="227"/>
              </a:spcAft>
            </a:pPr>
            <a:r>
              <a:rPr lang="en-US" altLang="en-US" sz="1600" dirty="0">
                <a:latin typeface="Arial Narrow" charset="0"/>
              </a:rPr>
              <a:t>A sol-gel method was developed for LLZO synthesis that enabled a reduction in grain size to between 0.5 and 0.8 microns as opposed to 2-3 microns for the solid state reaction pathway</a:t>
            </a:r>
          </a:p>
          <a:p>
            <a:pPr marL="136789" indent="-128390">
              <a:spcBef>
                <a:spcPts val="0"/>
              </a:spcBef>
              <a:spcAft>
                <a:spcPts val="227"/>
              </a:spcAft>
            </a:pPr>
            <a:r>
              <a:rPr lang="en-US" altLang="en-US" sz="1600" dirty="0">
                <a:latin typeface="Arial Narrow" charset="0"/>
              </a:rPr>
              <a:t>The ionic conductivity of the electrolyte is a function of a number of variables, including grain size.  The reduction in the LLZO grain size should enable increased conductivity.</a:t>
            </a:r>
          </a:p>
          <a:p>
            <a:endParaRPr lang="en-US" dirty="0"/>
          </a:p>
        </p:txBody>
      </p:sp>
      <p:sp>
        <p:nvSpPr>
          <p:cNvPr id="4" name="Rectangle 12">
            <a:extLst>
              <a:ext uri="{FF2B5EF4-FFF2-40B4-BE49-F238E27FC236}">
                <a16:creationId xmlns:a16="http://schemas.microsoft.com/office/drawing/2014/main" id="{EE47D9DD-1AC0-4DBC-B532-A0CA0D1253DC}"/>
              </a:ext>
            </a:extLst>
          </p:cNvPr>
          <p:cNvSpPr>
            <a:spLocks noChangeArrowheads="1"/>
          </p:cNvSpPr>
          <p:nvPr/>
        </p:nvSpPr>
        <p:spPr bwMode="auto">
          <a:xfrm>
            <a:off x="5229536" y="3932459"/>
            <a:ext cx="2872218" cy="1147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117" tIns="34559" rIns="69117" bIns="34559">
            <a:spAutoFit/>
          </a:bodyPr>
          <a:lstStyle>
            <a:lvl1pPr>
              <a:spcBef>
                <a:spcPct val="20000"/>
              </a:spcBef>
              <a:buChar char="•"/>
              <a:defRPr>
                <a:solidFill>
                  <a:schemeClr val="tx1"/>
                </a:solidFill>
                <a:latin typeface="Helvetica" charset="0"/>
                <a:ea typeface="ＭＳ Ｐゴシック" charset="-128"/>
              </a:defRPr>
            </a:lvl1pPr>
            <a:lvl2pPr marL="742950" indent="-285750">
              <a:spcBef>
                <a:spcPct val="20000"/>
              </a:spcBef>
              <a:buChar char="–"/>
              <a:defRPr sz="1600">
                <a:solidFill>
                  <a:schemeClr val="tx1"/>
                </a:solidFill>
                <a:latin typeface="Helvetica" charset="0"/>
                <a:ea typeface="ＭＳ Ｐゴシック" charset="-128"/>
              </a:defRPr>
            </a:lvl2pPr>
            <a:lvl3pPr marL="1143000" indent="-228600">
              <a:spcBef>
                <a:spcPct val="20000"/>
              </a:spcBef>
              <a:buChar char="•"/>
              <a:defRPr sz="1400">
                <a:solidFill>
                  <a:schemeClr val="tx1"/>
                </a:solidFill>
                <a:latin typeface="Helvetica" charset="0"/>
                <a:ea typeface="ＭＳ Ｐゴシック" charset="-128"/>
              </a:defRPr>
            </a:lvl3pPr>
            <a:lvl4pPr marL="1600200" indent="-228600">
              <a:spcBef>
                <a:spcPct val="20000"/>
              </a:spcBef>
              <a:buChar char="–"/>
              <a:defRPr sz="1200">
                <a:solidFill>
                  <a:schemeClr val="tx1"/>
                </a:solidFill>
                <a:latin typeface="Helvetica" charset="0"/>
                <a:ea typeface="ＭＳ Ｐゴシック" charset="-128"/>
              </a:defRPr>
            </a:lvl4pPr>
            <a:lvl5pPr marL="2057400" indent="-228600">
              <a:spcBef>
                <a:spcPct val="20000"/>
              </a:spcBef>
              <a:buChar char="»"/>
              <a:defRPr sz="1200">
                <a:solidFill>
                  <a:schemeClr val="tx1"/>
                </a:solidFill>
                <a:latin typeface="Helvetica" charset="0"/>
                <a:ea typeface="ＭＳ Ｐゴシック" charset="-128"/>
              </a:defRPr>
            </a:lvl5pPr>
            <a:lvl6pPr marL="2514600" indent="-228600" eaLnBrk="0" fontAlgn="base" hangingPunct="0">
              <a:spcBef>
                <a:spcPct val="20000"/>
              </a:spcBef>
              <a:spcAft>
                <a:spcPct val="0"/>
              </a:spcAft>
              <a:buChar char="»"/>
              <a:defRPr sz="1200">
                <a:solidFill>
                  <a:schemeClr val="tx1"/>
                </a:solidFill>
                <a:latin typeface="Helvetica" charset="0"/>
                <a:ea typeface="ＭＳ Ｐゴシック" charset="-128"/>
              </a:defRPr>
            </a:lvl6pPr>
            <a:lvl7pPr marL="2971800" indent="-228600" eaLnBrk="0" fontAlgn="base" hangingPunct="0">
              <a:spcBef>
                <a:spcPct val="20000"/>
              </a:spcBef>
              <a:spcAft>
                <a:spcPct val="0"/>
              </a:spcAft>
              <a:buChar char="»"/>
              <a:defRPr sz="1200">
                <a:solidFill>
                  <a:schemeClr val="tx1"/>
                </a:solidFill>
                <a:latin typeface="Helvetica" charset="0"/>
                <a:ea typeface="ＭＳ Ｐゴシック" charset="-128"/>
              </a:defRPr>
            </a:lvl7pPr>
            <a:lvl8pPr marL="3429000" indent="-228600" eaLnBrk="0" fontAlgn="base" hangingPunct="0">
              <a:spcBef>
                <a:spcPct val="20000"/>
              </a:spcBef>
              <a:spcAft>
                <a:spcPct val="0"/>
              </a:spcAft>
              <a:buChar char="»"/>
              <a:defRPr sz="1200">
                <a:solidFill>
                  <a:schemeClr val="tx1"/>
                </a:solidFill>
                <a:latin typeface="Helvetica" charset="0"/>
                <a:ea typeface="ＭＳ Ｐゴシック" charset="-128"/>
              </a:defRPr>
            </a:lvl8pPr>
            <a:lvl9pPr marL="3886200" indent="-228600" eaLnBrk="0" fontAlgn="base" hangingPunct="0">
              <a:spcBef>
                <a:spcPct val="20000"/>
              </a:spcBef>
              <a:spcAft>
                <a:spcPct val="0"/>
              </a:spcAft>
              <a:buChar char="»"/>
              <a:defRPr sz="1200">
                <a:solidFill>
                  <a:schemeClr val="tx1"/>
                </a:solidFill>
                <a:latin typeface="Helvetica" charset="0"/>
                <a:ea typeface="ＭＳ Ｐゴシック" charset="-128"/>
              </a:defRPr>
            </a:lvl9pPr>
          </a:lstStyle>
          <a:p>
            <a:pPr>
              <a:spcBef>
                <a:spcPct val="0"/>
              </a:spcBef>
              <a:buFontTx/>
              <a:buNone/>
            </a:pPr>
            <a:r>
              <a:rPr lang="en-US" altLang="en-US" sz="1400" dirty="0">
                <a:latin typeface="Arial Narrow" charset="0"/>
                <a:ea typeface="Arial Narrow" charset="0"/>
                <a:cs typeface="Arial Narrow" charset="0"/>
              </a:rPr>
              <a:t>Grain size reduction for Lithium Lanthanum </a:t>
            </a:r>
            <a:r>
              <a:rPr lang="en-US" altLang="en-US" sz="1400" dirty="0" err="1">
                <a:latin typeface="Arial Narrow" charset="0"/>
                <a:ea typeface="Arial Narrow" charset="0"/>
                <a:cs typeface="Arial Narrow" charset="0"/>
              </a:rPr>
              <a:t>Zirconate</a:t>
            </a:r>
            <a:r>
              <a:rPr lang="en-US" altLang="en-US" sz="1400" dirty="0">
                <a:latin typeface="Arial Narrow" charset="0"/>
                <a:ea typeface="Arial Narrow" charset="0"/>
                <a:cs typeface="Arial Narrow" charset="0"/>
              </a:rPr>
              <a:t> (LLZO) achieved by using a sol-gel method of synthesis as compared to a solid-state reaction method</a:t>
            </a:r>
          </a:p>
        </p:txBody>
      </p:sp>
      <p:pic>
        <p:nvPicPr>
          <p:cNvPr id="5" name="Picture 2">
            <a:extLst>
              <a:ext uri="{FF2B5EF4-FFF2-40B4-BE49-F238E27FC236}">
                <a16:creationId xmlns:a16="http://schemas.microsoft.com/office/drawing/2014/main" id="{191FB983-DC48-4FC7-A3A2-6A7E6A87E3C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12772" y="1282890"/>
            <a:ext cx="3480601" cy="254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D6BEAF25-B72E-4D73-B0E8-DA0333C2CD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4361" y="5133380"/>
            <a:ext cx="2140272" cy="433016"/>
          </a:xfrm>
          <a:prstGeom prst="rect">
            <a:avLst/>
          </a:prstGeom>
        </p:spPr>
      </p:pic>
    </p:spTree>
    <p:extLst>
      <p:ext uri="{BB962C8B-B14F-4D97-AF65-F5344CB8AC3E}">
        <p14:creationId xmlns:p14="http://schemas.microsoft.com/office/powerpoint/2010/main" val="598812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EEB51-4A45-48A6-BF89-F995C147714E}"/>
              </a:ext>
            </a:extLst>
          </p:cNvPr>
          <p:cNvSpPr>
            <a:spLocks noGrp="1"/>
          </p:cNvSpPr>
          <p:nvPr>
            <p:ph type="title"/>
          </p:nvPr>
        </p:nvSpPr>
        <p:spPr>
          <a:xfrm>
            <a:off x="157688" y="366294"/>
            <a:ext cx="8140481" cy="662431"/>
          </a:xfrm>
        </p:spPr>
        <p:txBody>
          <a:bodyPr/>
          <a:lstStyle/>
          <a:p>
            <a:pPr algn="l"/>
            <a:r>
              <a:rPr lang="en-US" sz="2400" b="1" dirty="0"/>
              <a:t>Dealing with power exhaust from a fusion energy device is a recognized challenge</a:t>
            </a:r>
          </a:p>
        </p:txBody>
      </p:sp>
      <p:sp>
        <p:nvSpPr>
          <p:cNvPr id="3" name="Content Placeholder 2">
            <a:extLst>
              <a:ext uri="{FF2B5EF4-FFF2-40B4-BE49-F238E27FC236}">
                <a16:creationId xmlns:a16="http://schemas.microsoft.com/office/drawing/2014/main" id="{B05EECE2-23AF-4AE6-A159-2B1244EC7543}"/>
              </a:ext>
            </a:extLst>
          </p:cNvPr>
          <p:cNvSpPr>
            <a:spLocks noGrp="1"/>
          </p:cNvSpPr>
          <p:nvPr>
            <p:ph idx="1"/>
          </p:nvPr>
        </p:nvSpPr>
        <p:spPr>
          <a:xfrm>
            <a:off x="188916" y="1558917"/>
            <a:ext cx="5215271" cy="3557764"/>
          </a:xfrm>
        </p:spPr>
        <p:txBody>
          <a:bodyPr/>
          <a:lstStyle/>
          <a:p>
            <a:r>
              <a:rPr lang="en-US" dirty="0"/>
              <a:t>The US is not currently world leading in this area from a fusion nuclear science point of view</a:t>
            </a:r>
          </a:p>
          <a:p>
            <a:r>
              <a:rPr lang="en-US" dirty="0"/>
              <a:t>We should leverage our strengths to address this challenge</a:t>
            </a:r>
          </a:p>
          <a:p>
            <a:pPr lvl="1"/>
            <a:r>
              <a:rPr lang="en-US" sz="1800" i="1" u="sng" dirty="0"/>
              <a:t>New materials </a:t>
            </a:r>
            <a:r>
              <a:rPr lang="en-US" sz="1800" dirty="0"/>
              <a:t>may provide a solution to the power exhaust challenge, and the US is a world leader in materials</a:t>
            </a:r>
          </a:p>
          <a:p>
            <a:pPr lvl="1"/>
            <a:r>
              <a:rPr lang="en-US" sz="1800" i="1" u="sng" dirty="0"/>
              <a:t>Additive manufacturing </a:t>
            </a:r>
            <a:r>
              <a:rPr lang="en-US" sz="1800" dirty="0"/>
              <a:t>may change the game, and the US is among the world leaders in additive manufacturing</a:t>
            </a:r>
          </a:p>
        </p:txBody>
      </p:sp>
      <p:pic>
        <p:nvPicPr>
          <p:cNvPr id="5" name="Picture 4">
            <a:extLst>
              <a:ext uri="{FF2B5EF4-FFF2-40B4-BE49-F238E27FC236}">
                <a16:creationId xmlns:a16="http://schemas.microsoft.com/office/drawing/2014/main" id="{26D140CE-D547-4595-ACBA-C84FA0A09B8B}"/>
              </a:ext>
            </a:extLst>
          </p:cNvPr>
          <p:cNvPicPr>
            <a:picLocks noChangeAspect="1"/>
          </p:cNvPicPr>
          <p:nvPr/>
        </p:nvPicPr>
        <p:blipFill>
          <a:blip r:embed="rId2"/>
          <a:stretch>
            <a:fillRect/>
          </a:stretch>
        </p:blipFill>
        <p:spPr>
          <a:xfrm>
            <a:off x="5585852" y="1647120"/>
            <a:ext cx="2968152" cy="1899222"/>
          </a:xfrm>
          <a:prstGeom prst="rect">
            <a:avLst/>
          </a:prstGeom>
        </p:spPr>
      </p:pic>
      <p:pic>
        <p:nvPicPr>
          <p:cNvPr id="7" name="Picture 6">
            <a:extLst>
              <a:ext uri="{FF2B5EF4-FFF2-40B4-BE49-F238E27FC236}">
                <a16:creationId xmlns:a16="http://schemas.microsoft.com/office/drawing/2014/main" id="{FB8C61E5-7BBC-4000-A0AF-AE5E1C474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181" y="3546342"/>
            <a:ext cx="2553203" cy="1838306"/>
          </a:xfrm>
          <a:prstGeom prst="rect">
            <a:avLst/>
          </a:prstGeom>
        </p:spPr>
      </p:pic>
    </p:spTree>
    <p:extLst>
      <p:ext uri="{BB962C8B-B14F-4D97-AF65-F5344CB8AC3E}">
        <p14:creationId xmlns:p14="http://schemas.microsoft.com/office/powerpoint/2010/main" val="3683602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0028" r="31704"/>
          <a:stretch/>
        </p:blipFill>
        <p:spPr>
          <a:xfrm>
            <a:off x="5536224" y="1002200"/>
            <a:ext cx="994417" cy="1541583"/>
          </a:xfrm>
          <a:prstGeom prst="rect">
            <a:avLst/>
          </a:prstGeom>
        </p:spPr>
      </p:pic>
      <p:grpSp>
        <p:nvGrpSpPr>
          <p:cNvPr id="5" name="Group 4"/>
          <p:cNvGrpSpPr/>
          <p:nvPr/>
        </p:nvGrpSpPr>
        <p:grpSpPr>
          <a:xfrm>
            <a:off x="5251928" y="2355040"/>
            <a:ext cx="3325690" cy="2528293"/>
            <a:chOff x="4800600" y="2182340"/>
            <a:chExt cx="4619040" cy="3610907"/>
          </a:xfrm>
        </p:grpSpPr>
        <p:pic>
          <p:nvPicPr>
            <p:cNvPr id="16" name="Chart 1"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182340"/>
              <a:ext cx="4619040" cy="3610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p:cNvSpPr/>
            <p:nvPr/>
          </p:nvSpPr>
          <p:spPr>
            <a:xfrm>
              <a:off x="8001000" y="2592847"/>
              <a:ext cx="252444" cy="244194"/>
            </a:xfrm>
            <a:prstGeom prst="ellipse">
              <a:avLst/>
            </a:prstGeom>
            <a:noFill/>
            <a:ln w="25400">
              <a:solidFill>
                <a:schemeClr val="bg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2012" tIns="32012" rIns="32012" bIns="32012" numCol="1" spcCol="0" rtlCol="0" fromWordArt="0" anchor="ctr" anchorCtr="0" forceAA="0" compatLnSpc="1">
              <a:prstTxWarp prst="textNoShape">
                <a:avLst/>
              </a:prstTxWarp>
              <a:noAutofit/>
            </a:bodyPr>
            <a:lstStyle/>
            <a:p>
              <a:pPr algn="ctr">
                <a:lnSpc>
                  <a:spcPct val="90000"/>
                </a:lnSpc>
                <a:defRPr/>
              </a:pPr>
              <a:endParaRPr lang="en-US" sz="1051">
                <a:solidFill>
                  <a:prstClr val="black"/>
                </a:solidFill>
                <a:latin typeface="Arial"/>
              </a:endParaRPr>
            </a:p>
          </p:txBody>
        </p:sp>
      </p:grpSp>
      <p:sp>
        <p:nvSpPr>
          <p:cNvPr id="2" name="Title 1"/>
          <p:cNvSpPr>
            <a:spLocks noGrp="1"/>
          </p:cNvSpPr>
          <p:nvPr>
            <p:ph type="title"/>
          </p:nvPr>
        </p:nvSpPr>
        <p:spPr>
          <a:xfrm>
            <a:off x="108055" y="146607"/>
            <a:ext cx="8317199" cy="664899"/>
          </a:xfrm>
        </p:spPr>
        <p:txBody>
          <a:bodyPr/>
          <a:lstStyle/>
          <a:p>
            <a:pPr algn="l"/>
            <a:r>
              <a:rPr lang="en-US" sz="2400" b="1" dirty="0"/>
              <a:t>Addressing Power Handling Challenges Can Involve New Materials</a:t>
            </a:r>
          </a:p>
        </p:txBody>
      </p:sp>
      <p:sp>
        <p:nvSpPr>
          <p:cNvPr id="7" name="Content Placeholder 2"/>
          <p:cNvSpPr>
            <a:spLocks noGrp="1"/>
          </p:cNvSpPr>
          <p:nvPr>
            <p:ph idx="1"/>
          </p:nvPr>
        </p:nvSpPr>
        <p:spPr>
          <a:xfrm>
            <a:off x="177819" y="983452"/>
            <a:ext cx="5163625" cy="3659995"/>
          </a:xfrm>
        </p:spPr>
        <p:txBody>
          <a:bodyPr/>
          <a:lstStyle/>
          <a:p>
            <a:pPr marL="0" indent="0">
              <a:lnSpc>
                <a:spcPct val="80000"/>
              </a:lnSpc>
              <a:buNone/>
            </a:pPr>
            <a:r>
              <a:rPr lang="en-US" sz="2000" b="1" dirty="0">
                <a:solidFill>
                  <a:srgbClr val="1E7640"/>
                </a:solidFill>
                <a:latin typeface="Arial Narrow" panose="020B0606020202030204" pitchFamily="34" charset="0"/>
              </a:rPr>
              <a:t>Achievement</a:t>
            </a:r>
          </a:p>
          <a:p>
            <a:pPr marL="118930" lvl="1" indent="-118930">
              <a:spcBef>
                <a:spcPts val="0"/>
              </a:spcBef>
              <a:buFont typeface="Arial" charset="0"/>
              <a:buChar char="•"/>
            </a:pPr>
            <a:r>
              <a:rPr lang="en-US" sz="1600" dirty="0"/>
              <a:t>Demonstrated that a </a:t>
            </a:r>
            <a:r>
              <a:rPr lang="en-US" sz="1600" i="1" u="sng" dirty="0"/>
              <a:t>nearly isotropic high-conductivity, low-Z plasma facing material </a:t>
            </a:r>
            <a:r>
              <a:rPr lang="en-US" sz="1600" dirty="0"/>
              <a:t>is possible by combining pyrolytic graphitic ligaments with an isotropic-engineered microstructure</a:t>
            </a:r>
          </a:p>
          <a:p>
            <a:pPr marL="0" indent="0">
              <a:lnSpc>
                <a:spcPct val="80000"/>
              </a:lnSpc>
              <a:spcBef>
                <a:spcPts val="840"/>
              </a:spcBef>
              <a:buNone/>
            </a:pPr>
            <a:r>
              <a:rPr lang="en-US" sz="2000" b="1" dirty="0">
                <a:solidFill>
                  <a:srgbClr val="1E7640"/>
                </a:solidFill>
                <a:latin typeface="Arial Narrow" panose="020B0606020202030204" pitchFamily="34" charset="0"/>
              </a:rPr>
              <a:t>Significance and Impact</a:t>
            </a:r>
          </a:p>
          <a:p>
            <a:pPr marL="118930" lvl="1" indent="-118930">
              <a:spcBef>
                <a:spcPts val="0"/>
              </a:spcBef>
              <a:spcAft>
                <a:spcPts val="280"/>
              </a:spcAft>
              <a:buFont typeface="Arial" charset="0"/>
              <a:buChar char="•"/>
            </a:pPr>
            <a:r>
              <a:rPr lang="en-US" sz="1600" dirty="0"/>
              <a:t>For the first time, the thermal efficiency of low-Z armor is </a:t>
            </a:r>
            <a:r>
              <a:rPr lang="en-US" sz="1600" i="1" u="sng" dirty="0"/>
              <a:t>comparable to the copper heatsink</a:t>
            </a:r>
          </a:p>
          <a:p>
            <a:pPr marL="118930" lvl="1" indent="-118930">
              <a:spcBef>
                <a:spcPts val="0"/>
              </a:spcBef>
              <a:spcAft>
                <a:spcPts val="280"/>
              </a:spcAft>
              <a:buFont typeface="Arial" charset="0"/>
              <a:buChar char="•"/>
            </a:pPr>
            <a:r>
              <a:rPr lang="en-US" sz="1600" dirty="0"/>
              <a:t>Max Planck IPP interested in fielding the monoblock in the </a:t>
            </a:r>
            <a:r>
              <a:rPr lang="en-US" sz="1600" i="1" u="sng" dirty="0"/>
              <a:t>W7-X stellarator for potential </a:t>
            </a:r>
            <a:r>
              <a:rPr lang="en-US" sz="1600" dirty="0"/>
              <a:t>use in divertor scraper element</a:t>
            </a:r>
          </a:p>
          <a:p>
            <a:pPr marL="0" indent="0">
              <a:lnSpc>
                <a:spcPct val="80000"/>
              </a:lnSpc>
              <a:spcBef>
                <a:spcPts val="840"/>
              </a:spcBef>
              <a:spcAft>
                <a:spcPts val="0"/>
              </a:spcAft>
              <a:buNone/>
            </a:pPr>
            <a:r>
              <a:rPr lang="en-US" sz="2000" b="1" dirty="0">
                <a:solidFill>
                  <a:srgbClr val="1E7640"/>
                </a:solidFill>
                <a:latin typeface="Arial Narrow" panose="020B0606020202030204" pitchFamily="34" charset="0"/>
              </a:rPr>
              <a:t>Research Details</a:t>
            </a:r>
          </a:p>
          <a:p>
            <a:pPr marL="118930" lvl="1" indent="-118930">
              <a:spcBef>
                <a:spcPts val="0"/>
              </a:spcBef>
              <a:spcAft>
                <a:spcPts val="280"/>
              </a:spcAft>
              <a:buFont typeface="Arial" charset="0"/>
              <a:buChar char="•"/>
            </a:pPr>
            <a:r>
              <a:rPr lang="en-US" sz="1600" dirty="0"/>
              <a:t>Densified graphitic foam and mock-ups produced</a:t>
            </a:r>
          </a:p>
          <a:p>
            <a:pPr marL="118930" lvl="1" indent="-118930">
              <a:spcBef>
                <a:spcPts val="0"/>
              </a:spcBef>
              <a:spcAft>
                <a:spcPts val="280"/>
              </a:spcAft>
              <a:buFont typeface="Arial" charset="0"/>
              <a:buChar char="•"/>
            </a:pPr>
            <a:r>
              <a:rPr lang="en-US" sz="1600" dirty="0"/>
              <a:t>Thermal properties measured, </a:t>
            </a:r>
            <a:r>
              <a:rPr lang="en-US" sz="1600" i="1" u="sng" dirty="0"/>
              <a:t>k=265 W/mK to date</a:t>
            </a:r>
            <a:r>
              <a:rPr lang="en-US" sz="1600" dirty="0"/>
              <a:t>, expect 350 W/mK</a:t>
            </a:r>
          </a:p>
          <a:p>
            <a:pPr marL="118930" lvl="1" indent="-118930">
              <a:spcBef>
                <a:spcPts val="0"/>
              </a:spcBef>
              <a:spcAft>
                <a:spcPts val="280"/>
              </a:spcAft>
              <a:buFont typeface="Arial" charset="0"/>
              <a:buChar char="•"/>
            </a:pPr>
            <a:r>
              <a:rPr lang="en-US" sz="1600" i="1" u="sng" dirty="0"/>
              <a:t>Robust braze joint</a:t>
            </a:r>
            <a:r>
              <a:rPr lang="en-US" sz="1600" dirty="0"/>
              <a:t> obtained on CuCrZr tubes</a:t>
            </a:r>
          </a:p>
          <a:p>
            <a:pPr marL="118930" lvl="1" indent="-118930">
              <a:spcBef>
                <a:spcPts val="0"/>
              </a:spcBef>
              <a:spcAft>
                <a:spcPts val="280"/>
              </a:spcAft>
              <a:buFont typeface="Arial" charset="0"/>
              <a:buChar char="•"/>
            </a:pPr>
            <a:r>
              <a:rPr lang="en-US" sz="1600" dirty="0"/>
              <a:t>Hot water IR thermography showed that using no braze joint actually delivers best thermal performance</a:t>
            </a:r>
          </a:p>
          <a:p>
            <a:pPr marL="118930" lvl="1" indent="-118930">
              <a:spcBef>
                <a:spcPts val="0"/>
              </a:spcBef>
              <a:spcAft>
                <a:spcPts val="280"/>
              </a:spcAft>
              <a:buFont typeface="Arial" charset="0"/>
              <a:buChar char="•"/>
            </a:pPr>
            <a:r>
              <a:rPr lang="en-US" sz="1600" dirty="0"/>
              <a:t>Thermal modeling and tomography of microstructure is in progress</a:t>
            </a:r>
          </a:p>
          <a:p>
            <a:pPr lvl="1">
              <a:spcAft>
                <a:spcPts val="420"/>
              </a:spcAft>
            </a:pPr>
            <a:endParaRPr lang="en-US" sz="1140"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6224" y="4796928"/>
            <a:ext cx="1189196" cy="121810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5420" y="1097285"/>
            <a:ext cx="1551553" cy="1354491"/>
          </a:xfrm>
          <a:prstGeom prst="rect">
            <a:avLst/>
          </a:prstGeom>
        </p:spPr>
      </p:pic>
      <p:sp>
        <p:nvSpPr>
          <p:cNvPr id="15" name="TextBox 14"/>
          <p:cNvSpPr txBox="1"/>
          <p:nvPr/>
        </p:nvSpPr>
        <p:spPr>
          <a:xfrm>
            <a:off x="6633507" y="2866805"/>
            <a:ext cx="1609736" cy="364074"/>
          </a:xfrm>
          <a:prstGeom prst="rect">
            <a:avLst/>
          </a:prstGeom>
          <a:noFill/>
        </p:spPr>
        <p:txBody>
          <a:bodyPr wrap="none" rtlCol="0">
            <a:spAutoFit/>
          </a:bodyPr>
          <a:lstStyle/>
          <a:p>
            <a:pPr algn="ctr">
              <a:lnSpc>
                <a:spcPct val="90000"/>
              </a:lnSpc>
              <a:defRPr/>
            </a:pPr>
            <a:r>
              <a:rPr lang="en-US" sz="981" dirty="0" err="1">
                <a:solidFill>
                  <a:prstClr val="black"/>
                </a:solidFill>
              </a:rPr>
              <a:t>Allcomp</a:t>
            </a:r>
            <a:r>
              <a:rPr lang="en-US" sz="981" dirty="0">
                <a:solidFill>
                  <a:prstClr val="black"/>
                </a:solidFill>
              </a:rPr>
              <a:t> densified foam</a:t>
            </a:r>
          </a:p>
          <a:p>
            <a:pPr algn="ctr">
              <a:lnSpc>
                <a:spcPct val="90000"/>
              </a:lnSpc>
              <a:defRPr/>
            </a:pPr>
            <a:r>
              <a:rPr lang="en-US" sz="981" dirty="0">
                <a:solidFill>
                  <a:prstClr val="black"/>
                </a:solidFill>
              </a:rPr>
              <a:t>&gt;350 W/</a:t>
            </a:r>
            <a:r>
              <a:rPr lang="en-US" sz="981" dirty="0" err="1">
                <a:solidFill>
                  <a:prstClr val="black"/>
                </a:solidFill>
              </a:rPr>
              <a:t>mK</a:t>
            </a:r>
            <a:r>
              <a:rPr lang="en-US" sz="981" dirty="0">
                <a:solidFill>
                  <a:prstClr val="black"/>
                </a:solidFill>
              </a:rPr>
              <a:t>, ~1.5 g/cc</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1171" y="3325964"/>
            <a:ext cx="1388158" cy="918320"/>
          </a:xfrm>
          <a:prstGeom prst="rect">
            <a:avLst/>
          </a:prstGeom>
        </p:spPr>
      </p:pic>
    </p:spTree>
    <p:extLst>
      <p:ext uri="{BB962C8B-B14F-4D97-AF65-F5344CB8AC3E}">
        <p14:creationId xmlns:p14="http://schemas.microsoft.com/office/powerpoint/2010/main" val="2606673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0736-CC8A-4A46-A329-126573D78F12}"/>
              </a:ext>
            </a:extLst>
          </p:cNvPr>
          <p:cNvSpPr>
            <a:spLocks noGrp="1"/>
          </p:cNvSpPr>
          <p:nvPr>
            <p:ph type="title"/>
          </p:nvPr>
        </p:nvSpPr>
        <p:spPr>
          <a:xfrm>
            <a:off x="132190" y="258906"/>
            <a:ext cx="8203881" cy="664899"/>
          </a:xfrm>
        </p:spPr>
        <p:txBody>
          <a:bodyPr/>
          <a:lstStyle/>
          <a:p>
            <a:pPr algn="l"/>
            <a:r>
              <a:rPr lang="en-US" sz="2400" b="1" dirty="0"/>
              <a:t>Advanced manufacturing has been demonstrated on nuclear components</a:t>
            </a:r>
          </a:p>
        </p:txBody>
      </p:sp>
      <p:sp>
        <p:nvSpPr>
          <p:cNvPr id="3" name="Content Placeholder 2">
            <a:extLst>
              <a:ext uri="{FF2B5EF4-FFF2-40B4-BE49-F238E27FC236}">
                <a16:creationId xmlns:a16="http://schemas.microsoft.com/office/drawing/2014/main" id="{14455A1A-F258-4E82-AEED-C98068A05565}"/>
              </a:ext>
            </a:extLst>
          </p:cNvPr>
          <p:cNvSpPr>
            <a:spLocks noGrp="1"/>
          </p:cNvSpPr>
          <p:nvPr>
            <p:ph idx="1"/>
          </p:nvPr>
        </p:nvSpPr>
        <p:spPr>
          <a:xfrm>
            <a:off x="222396" y="1313412"/>
            <a:ext cx="5826220" cy="2865447"/>
          </a:xfrm>
        </p:spPr>
        <p:txBody>
          <a:bodyPr/>
          <a:lstStyle/>
          <a:p>
            <a:r>
              <a:rPr lang="en-US" sz="2000" dirty="0"/>
              <a:t>HFIR annular control plates used 1960s technology based on the original design</a:t>
            </a:r>
          </a:p>
          <a:p>
            <a:pPr lvl="1"/>
            <a:r>
              <a:rPr lang="en-US" sz="1800" dirty="0"/>
              <a:t>Costly, low yield to meet specifications</a:t>
            </a:r>
          </a:p>
          <a:p>
            <a:r>
              <a:rPr lang="en-US" sz="2000" dirty="0"/>
              <a:t>A joint project between the nuclear fuel materials group, HFIR staff, and the Manufacturing Demonstration Facility at ORNL was initiated in 2014</a:t>
            </a:r>
          </a:p>
          <a:p>
            <a:r>
              <a:rPr lang="en-US" sz="2000" dirty="0"/>
              <a:t>Multiple techniques were tested</a:t>
            </a:r>
          </a:p>
          <a:p>
            <a:pPr lvl="1"/>
            <a:r>
              <a:rPr lang="en-US" sz="1800" dirty="0"/>
              <a:t>The cost was less than we initially thought, and was more successful than we could have imagined</a:t>
            </a:r>
          </a:p>
        </p:txBody>
      </p:sp>
      <p:pic>
        <p:nvPicPr>
          <p:cNvPr id="5" name="Picture 4">
            <a:extLst>
              <a:ext uri="{FF2B5EF4-FFF2-40B4-BE49-F238E27FC236}">
                <a16:creationId xmlns:a16="http://schemas.microsoft.com/office/drawing/2014/main" id="{ED72B5D4-0E8D-4AFD-87A9-4456EB51F378}"/>
              </a:ext>
            </a:extLst>
          </p:cNvPr>
          <p:cNvPicPr>
            <a:picLocks noChangeAspect="1"/>
          </p:cNvPicPr>
          <p:nvPr/>
        </p:nvPicPr>
        <p:blipFill>
          <a:blip r:embed="rId2"/>
          <a:stretch>
            <a:fillRect/>
          </a:stretch>
        </p:blipFill>
        <p:spPr>
          <a:xfrm>
            <a:off x="6429302" y="997464"/>
            <a:ext cx="2058936" cy="4572957"/>
          </a:xfrm>
          <a:prstGeom prst="rect">
            <a:avLst/>
          </a:prstGeom>
        </p:spPr>
      </p:pic>
    </p:spTree>
    <p:extLst>
      <p:ext uri="{BB962C8B-B14F-4D97-AF65-F5344CB8AC3E}">
        <p14:creationId xmlns:p14="http://schemas.microsoft.com/office/powerpoint/2010/main" val="1909440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D13E9-48CC-49C5-9149-5A0E732E70ED}"/>
              </a:ext>
            </a:extLst>
          </p:cNvPr>
          <p:cNvSpPr>
            <a:spLocks noGrp="1"/>
          </p:cNvSpPr>
          <p:nvPr>
            <p:ph type="title"/>
          </p:nvPr>
        </p:nvSpPr>
        <p:spPr>
          <a:xfrm>
            <a:off x="388461" y="179237"/>
            <a:ext cx="7897503" cy="1153786"/>
          </a:xfrm>
        </p:spPr>
        <p:txBody>
          <a:bodyPr/>
          <a:lstStyle/>
          <a:p>
            <a:pPr algn="l"/>
            <a:r>
              <a:rPr lang="en-US" b="1" i="1" dirty="0"/>
              <a:t>“Experimental investigation of a burning plasma remains a grand challenge for plasma physics and a necessary step in the development of fusion energy”</a:t>
            </a:r>
          </a:p>
        </p:txBody>
      </p:sp>
      <p:sp>
        <p:nvSpPr>
          <p:cNvPr id="3" name="Content Placeholder 2">
            <a:extLst>
              <a:ext uri="{FF2B5EF4-FFF2-40B4-BE49-F238E27FC236}">
                <a16:creationId xmlns:a16="http://schemas.microsoft.com/office/drawing/2014/main" id="{334BF075-105B-4BEA-B901-52712D10A8EC}"/>
              </a:ext>
            </a:extLst>
          </p:cNvPr>
          <p:cNvSpPr>
            <a:spLocks noGrp="1"/>
          </p:cNvSpPr>
          <p:nvPr>
            <p:ph idx="1"/>
          </p:nvPr>
        </p:nvSpPr>
        <p:spPr>
          <a:xfrm>
            <a:off x="233109" y="1762269"/>
            <a:ext cx="8208205" cy="3840480"/>
          </a:xfrm>
        </p:spPr>
        <p:txBody>
          <a:bodyPr/>
          <a:lstStyle/>
          <a:p>
            <a:r>
              <a:rPr lang="en-US" sz="2000" i="1" u="sng" dirty="0"/>
              <a:t>As true now as it was in 2004</a:t>
            </a:r>
          </a:p>
          <a:p>
            <a:pPr lvl="1"/>
            <a:r>
              <a:rPr lang="en-US" sz="2000" dirty="0"/>
              <a:t>Strong consensus on this point, including among the technology programs</a:t>
            </a:r>
          </a:p>
          <a:p>
            <a:pPr lvl="1"/>
            <a:endParaRPr lang="en-US" sz="2000" dirty="0"/>
          </a:p>
          <a:p>
            <a:r>
              <a:rPr lang="en-US" sz="2000" b="1" i="1" dirty="0"/>
              <a:t>“The creation of such plasmas is a </a:t>
            </a:r>
            <a:r>
              <a:rPr lang="en-US" sz="2000" b="1" i="1" u="sng" dirty="0"/>
              <a:t>necessary but not sufficient condition</a:t>
            </a:r>
            <a:r>
              <a:rPr lang="en-US" sz="2000" b="1" i="1" dirty="0"/>
              <a:t> for the development of a practical energy-producing magnetic fusion power plant”</a:t>
            </a:r>
          </a:p>
          <a:p>
            <a:pPr lvl="1"/>
            <a:r>
              <a:rPr lang="en-US" sz="1700" dirty="0"/>
              <a:t>Also from the 2004 report, and also still true</a:t>
            </a:r>
          </a:p>
          <a:p>
            <a:pPr lvl="1"/>
            <a:r>
              <a:rPr lang="en-US" sz="1700" dirty="0"/>
              <a:t>Important questions for fusion nuclear science from burning plasmas that must be answered</a:t>
            </a:r>
          </a:p>
        </p:txBody>
      </p:sp>
      <p:sp>
        <p:nvSpPr>
          <p:cNvPr id="4" name="Rectangle 3">
            <a:extLst>
              <a:ext uri="{FF2B5EF4-FFF2-40B4-BE49-F238E27FC236}">
                <a16:creationId xmlns:a16="http://schemas.microsoft.com/office/drawing/2014/main" id="{CC69E55B-CC2E-471D-A73E-3A8F9FD5762B}"/>
              </a:ext>
            </a:extLst>
          </p:cNvPr>
          <p:cNvSpPr/>
          <p:nvPr/>
        </p:nvSpPr>
        <p:spPr>
          <a:xfrm>
            <a:off x="3670413" y="1300604"/>
            <a:ext cx="5016387" cy="461665"/>
          </a:xfrm>
          <a:prstGeom prst="rect">
            <a:avLst/>
          </a:prstGeom>
        </p:spPr>
        <p:txBody>
          <a:bodyPr wrap="square">
            <a:spAutoFit/>
          </a:bodyPr>
          <a:lstStyle/>
          <a:p>
            <a:r>
              <a:rPr lang="en-US" sz="1200" dirty="0"/>
              <a:t>National Research Council. 2004. Burning Plasma: Bringing a Star to Earth. Washington, DC: The National Academies Press</a:t>
            </a:r>
          </a:p>
        </p:txBody>
      </p:sp>
      <p:sp>
        <p:nvSpPr>
          <p:cNvPr id="5" name="TextBox 4">
            <a:extLst>
              <a:ext uri="{FF2B5EF4-FFF2-40B4-BE49-F238E27FC236}">
                <a16:creationId xmlns:a16="http://schemas.microsoft.com/office/drawing/2014/main" id="{8D819960-852F-4950-B3BB-1DC0BAB4D085}"/>
              </a:ext>
            </a:extLst>
          </p:cNvPr>
          <p:cNvSpPr txBox="1"/>
          <p:nvPr/>
        </p:nvSpPr>
        <p:spPr>
          <a:xfrm>
            <a:off x="329013" y="5048751"/>
            <a:ext cx="7827887" cy="1015663"/>
          </a:xfrm>
          <a:prstGeom prst="rect">
            <a:avLst/>
          </a:prstGeom>
          <a:noFill/>
        </p:spPr>
        <p:txBody>
          <a:bodyPr wrap="square" rtlCol="0">
            <a:spAutoFit/>
          </a:bodyPr>
          <a:lstStyle/>
          <a:p>
            <a:r>
              <a:rPr lang="en-US" sz="2000" dirty="0"/>
              <a:t>Near unanimous opinion that burning plasma science is among the most important, </a:t>
            </a:r>
            <a:r>
              <a:rPr lang="en-US" sz="2000" i="1" u="sng" dirty="0"/>
              <a:t>or the most important</a:t>
            </a:r>
            <a:r>
              <a:rPr lang="en-US" sz="2000" dirty="0"/>
              <a:t>, topic in fusion energy research.</a:t>
            </a:r>
          </a:p>
        </p:txBody>
      </p:sp>
    </p:spTree>
    <p:extLst>
      <p:ext uri="{BB962C8B-B14F-4D97-AF65-F5344CB8AC3E}">
        <p14:creationId xmlns:p14="http://schemas.microsoft.com/office/powerpoint/2010/main" val="3283461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B-FB23-4F73-874A-5650D6D03D54}"/>
              </a:ext>
            </a:extLst>
          </p:cNvPr>
          <p:cNvSpPr>
            <a:spLocks noGrp="1"/>
          </p:cNvSpPr>
          <p:nvPr>
            <p:ph type="title"/>
          </p:nvPr>
        </p:nvSpPr>
        <p:spPr>
          <a:xfrm>
            <a:off x="245370" y="342189"/>
            <a:ext cx="8140481" cy="662431"/>
          </a:xfrm>
        </p:spPr>
        <p:txBody>
          <a:bodyPr/>
          <a:lstStyle/>
          <a:p>
            <a:pPr algn="l"/>
            <a:r>
              <a:rPr lang="en-US" sz="2400" b="1" dirty="0"/>
              <a:t>Advanced manufacturing coupled with HPC can lead to innovative solutions for power handling</a:t>
            </a:r>
          </a:p>
        </p:txBody>
      </p:sp>
      <p:sp>
        <p:nvSpPr>
          <p:cNvPr id="3" name="Content Placeholder 2">
            <a:extLst>
              <a:ext uri="{FF2B5EF4-FFF2-40B4-BE49-F238E27FC236}">
                <a16:creationId xmlns:a16="http://schemas.microsoft.com/office/drawing/2014/main" id="{A1E00779-97FB-4CD6-B002-555DB85C77E2}"/>
              </a:ext>
            </a:extLst>
          </p:cNvPr>
          <p:cNvSpPr>
            <a:spLocks noGrp="1"/>
          </p:cNvSpPr>
          <p:nvPr>
            <p:ph idx="1"/>
          </p:nvPr>
        </p:nvSpPr>
        <p:spPr>
          <a:xfrm>
            <a:off x="124739" y="1449228"/>
            <a:ext cx="4772332" cy="3150464"/>
          </a:xfrm>
        </p:spPr>
        <p:txBody>
          <a:bodyPr/>
          <a:lstStyle/>
          <a:p>
            <a:r>
              <a:rPr lang="en-US" sz="2000" dirty="0"/>
              <a:t>Additive manufactured parts for HHF testing can be produced and tested</a:t>
            </a:r>
          </a:p>
          <a:p>
            <a:r>
              <a:rPr lang="en-US" sz="2000" dirty="0"/>
              <a:t>Positron emission particle tracking (PEPT) is used to experimentally validate computational tools</a:t>
            </a:r>
          </a:p>
          <a:p>
            <a:pPr lvl="1"/>
            <a:r>
              <a:rPr lang="en-US" sz="1800" dirty="0"/>
              <a:t>Remove large conservatism from average heat transfer coefficients</a:t>
            </a:r>
          </a:p>
          <a:p>
            <a:r>
              <a:rPr lang="en-US" sz="2000" dirty="0"/>
              <a:t>After validating computational tools, HPC can be used to scan a vast array of geometries for additive manufacture</a:t>
            </a:r>
          </a:p>
          <a:p>
            <a:pPr lvl="1"/>
            <a:r>
              <a:rPr lang="en-US" sz="1800" dirty="0"/>
              <a:t>Optimize the heat transfer capabilities without human bias</a:t>
            </a:r>
          </a:p>
          <a:p>
            <a:r>
              <a:rPr lang="en-US" sz="2000" dirty="0"/>
              <a:t>Test the new components</a:t>
            </a:r>
          </a:p>
        </p:txBody>
      </p:sp>
      <p:pic>
        <p:nvPicPr>
          <p:cNvPr id="5" name="Picture 4">
            <a:extLst>
              <a:ext uri="{FF2B5EF4-FFF2-40B4-BE49-F238E27FC236}">
                <a16:creationId xmlns:a16="http://schemas.microsoft.com/office/drawing/2014/main" id="{60639014-BB32-4940-BF2C-82ACCA2E73FB}"/>
              </a:ext>
            </a:extLst>
          </p:cNvPr>
          <p:cNvPicPr>
            <a:picLocks noChangeAspect="1"/>
          </p:cNvPicPr>
          <p:nvPr/>
        </p:nvPicPr>
        <p:blipFill rotWithShape="1">
          <a:blip r:embed="rId2"/>
          <a:srcRect l="11010" t="3843" r="17179" b="4112"/>
          <a:stretch/>
        </p:blipFill>
        <p:spPr>
          <a:xfrm>
            <a:off x="6513543" y="1596441"/>
            <a:ext cx="2128142" cy="1818025"/>
          </a:xfrm>
          <a:prstGeom prst="rect">
            <a:avLst/>
          </a:prstGeom>
        </p:spPr>
      </p:pic>
      <p:pic>
        <p:nvPicPr>
          <p:cNvPr id="6" name="Picture 5">
            <a:extLst>
              <a:ext uri="{FF2B5EF4-FFF2-40B4-BE49-F238E27FC236}">
                <a16:creationId xmlns:a16="http://schemas.microsoft.com/office/drawing/2014/main" id="{2650A1D0-CFB2-4A83-BB98-96F3185DBDFD}"/>
              </a:ext>
            </a:extLst>
          </p:cNvPr>
          <p:cNvPicPr>
            <a:picLocks noChangeAspect="1"/>
          </p:cNvPicPr>
          <p:nvPr/>
        </p:nvPicPr>
        <p:blipFill>
          <a:blip r:embed="rId3"/>
          <a:stretch>
            <a:fillRect/>
          </a:stretch>
        </p:blipFill>
        <p:spPr>
          <a:xfrm>
            <a:off x="4839796" y="2780083"/>
            <a:ext cx="1929583" cy="1069290"/>
          </a:xfrm>
          <a:prstGeom prst="rect">
            <a:avLst/>
          </a:prstGeom>
        </p:spPr>
      </p:pic>
      <p:pic>
        <p:nvPicPr>
          <p:cNvPr id="7" name="Picture 6">
            <a:extLst>
              <a:ext uri="{FF2B5EF4-FFF2-40B4-BE49-F238E27FC236}">
                <a16:creationId xmlns:a16="http://schemas.microsoft.com/office/drawing/2014/main" id="{4E15DDB6-C916-4830-91C8-D85C308ADCFA}"/>
              </a:ext>
            </a:extLst>
          </p:cNvPr>
          <p:cNvPicPr>
            <a:picLocks noChangeAspect="1"/>
          </p:cNvPicPr>
          <p:nvPr/>
        </p:nvPicPr>
        <p:blipFill>
          <a:blip r:embed="rId4"/>
          <a:stretch>
            <a:fillRect/>
          </a:stretch>
        </p:blipFill>
        <p:spPr>
          <a:xfrm>
            <a:off x="5901321" y="3823974"/>
            <a:ext cx="2484530" cy="1108196"/>
          </a:xfrm>
          <a:prstGeom prst="rect">
            <a:avLst/>
          </a:prstGeom>
        </p:spPr>
      </p:pic>
    </p:spTree>
    <p:extLst>
      <p:ext uri="{BB962C8B-B14F-4D97-AF65-F5344CB8AC3E}">
        <p14:creationId xmlns:p14="http://schemas.microsoft.com/office/powerpoint/2010/main" val="1835032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637" y="0"/>
            <a:ext cx="8725437" cy="1066800"/>
          </a:xfrm>
          <a:effectLst/>
        </p:spPr>
        <p:txBody>
          <a:bodyPr>
            <a:normAutofit/>
          </a:bodyPr>
          <a:lstStyle/>
          <a:p>
            <a:r>
              <a:rPr lang="en-US" b="1" dirty="0"/>
              <a:t>Liquid metals are a potential PFC solution for power reactors</a:t>
            </a:r>
          </a:p>
        </p:txBody>
      </p:sp>
      <p:sp>
        <p:nvSpPr>
          <p:cNvPr id="5" name="Content Placeholder 4"/>
          <p:cNvSpPr>
            <a:spLocks noGrp="1"/>
          </p:cNvSpPr>
          <p:nvPr>
            <p:ph sz="half" idx="1"/>
          </p:nvPr>
        </p:nvSpPr>
        <p:spPr>
          <a:xfrm>
            <a:off x="147320" y="1209040"/>
            <a:ext cx="4459590" cy="5191760"/>
          </a:xfrm>
        </p:spPr>
        <p:txBody>
          <a:bodyPr>
            <a:normAutofit fontScale="77500" lnSpcReduction="20000"/>
          </a:bodyPr>
          <a:lstStyle/>
          <a:p>
            <a:r>
              <a:rPr lang="en-US" dirty="0"/>
              <a:t>Liquid metals (LMs) provide a self-healing and renewable plasma-facing material</a:t>
            </a:r>
          </a:p>
          <a:p>
            <a:endParaRPr lang="en-US" dirty="0"/>
          </a:p>
          <a:p>
            <a:r>
              <a:rPr lang="en-US" dirty="0"/>
              <a:t>LMs eliminate long-time constants associated with plasma-induced wall evolution</a:t>
            </a:r>
          </a:p>
          <a:p>
            <a:endParaRPr lang="en-US" dirty="0"/>
          </a:p>
          <a:p>
            <a:r>
              <a:rPr lang="en-US" dirty="0"/>
              <a:t>LMs separate neutron damage effects from plasma-material interactions</a:t>
            </a:r>
          </a:p>
          <a:p>
            <a:endParaRPr lang="en-US" dirty="0"/>
          </a:p>
          <a:p>
            <a:r>
              <a:rPr lang="en-US" dirty="0"/>
              <a:t>LMs add additional methods for power-exhaust</a:t>
            </a:r>
          </a:p>
          <a:p>
            <a:pPr lvl="1"/>
            <a:r>
              <a:rPr lang="en-US" b="1" dirty="0">
                <a:solidFill>
                  <a:srgbClr val="FF0000"/>
                </a:solidFill>
              </a:rPr>
              <a:t>Lithium vapor divertor and fast-flow concepts can both greatly exceed current technological limits</a:t>
            </a:r>
          </a:p>
          <a:p>
            <a:endParaRPr lang="en-US" dirty="0"/>
          </a:p>
        </p:txBody>
      </p:sp>
      <p:sp>
        <p:nvSpPr>
          <p:cNvPr id="7" name="TextBox 6"/>
          <p:cNvSpPr txBox="1"/>
          <p:nvPr/>
        </p:nvSpPr>
        <p:spPr>
          <a:xfrm>
            <a:off x="6299052" y="1135141"/>
            <a:ext cx="2311548" cy="293478"/>
          </a:xfrm>
          <a:prstGeom prst="rect">
            <a:avLst/>
          </a:prstGeom>
          <a:solidFill>
            <a:schemeClr val="bg1"/>
          </a:solidFill>
          <a:ln w="38100">
            <a:solidFill>
              <a:schemeClr val="tx1"/>
            </a:solidFill>
          </a:ln>
        </p:spPr>
        <p:txBody>
          <a:bodyPr wrap="square" rtlCol="0">
            <a:spAutoFit/>
          </a:bodyPr>
          <a:lstStyle/>
          <a:p>
            <a:pPr algn="ctr"/>
            <a:r>
              <a:rPr lang="en-US" sz="1307" dirty="0">
                <a:solidFill>
                  <a:srgbClr val="FF0000"/>
                </a:solidFill>
              </a:rPr>
              <a:t>Energy Transport Mode</a:t>
            </a:r>
          </a:p>
        </p:txBody>
      </p:sp>
      <p:grpSp>
        <p:nvGrpSpPr>
          <p:cNvPr id="8" name="Group 7"/>
          <p:cNvGrpSpPr/>
          <p:nvPr/>
        </p:nvGrpSpPr>
        <p:grpSpPr>
          <a:xfrm>
            <a:off x="4423424" y="1493520"/>
            <a:ext cx="4053840" cy="4196126"/>
            <a:chOff x="3675770" y="115999"/>
            <a:chExt cx="8574496" cy="9555510"/>
          </a:xfrm>
        </p:grpSpPr>
        <p:sp>
          <p:nvSpPr>
            <p:cNvPr id="9" name="Shape 34"/>
            <p:cNvSpPr/>
            <p:nvPr/>
          </p:nvSpPr>
          <p:spPr>
            <a:xfrm>
              <a:off x="8521700" y="3049302"/>
              <a:ext cx="3654996" cy="36549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lumMod val="20000"/>
                <a:lumOff val="80000"/>
              </a:schemeClr>
            </a:solidFill>
            <a:ln w="63500">
              <a:solidFill/>
              <a:miter lim="400000"/>
            </a:ln>
            <a:extLst>
              <a:ext uri="{C572A759-6A51-4108-AA02-DFA0A04FC94B}">
                <ma14:wrappingTextBoxFlag xmlns="" xmlns:ma14="http://schemas.microsoft.com/office/mac/drawingml/2011/main" val="1"/>
              </a:ext>
            </a:extLst>
          </p:spPr>
          <p:txBody>
            <a:bodyPr lIns="0" tIns="0" rIns="0" bIns="0" anchor="ctr"/>
            <a:lstStyle/>
            <a:p>
              <a:pPr lvl="0" algn="ctr">
                <a:defRPr sz="1800"/>
              </a:pPr>
              <a:r>
                <a:rPr sz="1493" dirty="0">
                  <a:solidFill>
                    <a:srgbClr val="0433FF"/>
                  </a:solidFill>
                  <a:latin typeface="Helvetica"/>
                  <a:cs typeface="Helvetica"/>
                </a:rPr>
                <a:t>Heat Conduction </a:t>
              </a:r>
              <a:br>
                <a:rPr sz="1493" dirty="0">
                  <a:solidFill>
                    <a:srgbClr val="0433FF"/>
                  </a:solidFill>
                  <a:latin typeface="Helvetica"/>
                  <a:cs typeface="Helvetica"/>
                </a:rPr>
              </a:br>
              <a:r>
                <a:rPr sz="1493" dirty="0">
                  <a:solidFill>
                    <a:srgbClr val="0433FF"/>
                  </a:solidFill>
                  <a:latin typeface="Helvetica"/>
                  <a:cs typeface="Helvetica"/>
                </a:rPr>
                <a:t>to Substrate</a:t>
              </a:r>
            </a:p>
          </p:txBody>
        </p:sp>
        <p:sp>
          <p:nvSpPr>
            <p:cNvPr id="10" name="Shape 35"/>
            <p:cNvSpPr/>
            <p:nvPr/>
          </p:nvSpPr>
          <p:spPr>
            <a:xfrm>
              <a:off x="3675770" y="6531566"/>
              <a:ext cx="4845930" cy="1395520"/>
            </a:xfrm>
            <a:prstGeom prst="rect">
              <a:avLst/>
            </a:prstGeom>
            <a:ln w="12700">
              <a:miter lim="400000"/>
            </a:ln>
            <a:extLst>
              <a:ext uri="{C572A759-6A51-4108-AA02-DFA0A04FC94B}">
                <ma14:wrappingTextBoxFlag xmlns="" xmlns:ma14="http://schemas.microsoft.com/office/mac/drawingml/2011/main" val="1"/>
              </a:ext>
            </a:extLst>
          </p:spPr>
          <p:txBody>
            <a:bodyPr wrap="square" lIns="47413" tIns="47413" rIns="47413" bIns="47413" anchor="ctr">
              <a:spAutoFit/>
            </a:bodyPr>
            <a:lstStyle/>
            <a:p>
              <a:pPr lvl="0" algn="ctr">
                <a:defRPr sz="1800"/>
              </a:pPr>
              <a:r>
                <a:rPr sz="1680" dirty="0"/>
                <a:t>LiMiTs</a:t>
              </a:r>
              <a:endParaRPr lang="en-US" sz="1680" dirty="0"/>
            </a:p>
            <a:p>
              <a:pPr lvl="0" algn="ctr">
                <a:defRPr sz="1800"/>
              </a:pPr>
              <a:r>
                <a:rPr lang="en-US" sz="1680" dirty="0"/>
                <a:t>(first wall, </a:t>
              </a:r>
              <a:r>
                <a:rPr lang="en-US" sz="1680" dirty="0" err="1"/>
                <a:t>divertor</a:t>
              </a:r>
              <a:r>
                <a:rPr lang="en-US" sz="1680" dirty="0"/>
                <a:t>)</a:t>
              </a:r>
              <a:endParaRPr sz="1680" dirty="0"/>
            </a:p>
          </p:txBody>
        </p:sp>
        <p:sp>
          <p:nvSpPr>
            <p:cNvPr id="11" name="Shape 36"/>
            <p:cNvSpPr/>
            <p:nvPr/>
          </p:nvSpPr>
          <p:spPr>
            <a:xfrm>
              <a:off x="4422804" y="3749810"/>
              <a:ext cx="4176312" cy="1984255"/>
            </a:xfrm>
            <a:prstGeom prst="rect">
              <a:avLst/>
            </a:prstGeom>
            <a:ln w="12700">
              <a:miter lim="400000"/>
            </a:ln>
            <a:extLst>
              <a:ext uri="{C572A759-6A51-4108-AA02-DFA0A04FC94B}">
                <ma14:wrappingTextBoxFlag xmlns="" xmlns:ma14="http://schemas.microsoft.com/office/mac/drawingml/2011/main" val="1"/>
              </a:ext>
            </a:extLst>
          </p:spPr>
          <p:txBody>
            <a:bodyPr wrap="none" lIns="47413" tIns="47413" rIns="47413" bIns="47413" anchor="ctr">
              <a:spAutoFit/>
            </a:bodyPr>
            <a:lstStyle/>
            <a:p>
              <a:pPr lvl="0" algn="ctr">
                <a:defRPr sz="1800"/>
              </a:pPr>
              <a:r>
                <a:rPr sz="1680" dirty="0" err="1"/>
                <a:t>FLiLi</a:t>
              </a:r>
              <a:r>
                <a:rPr lang="en-US" sz="1680" dirty="0"/>
                <a:t> (first wall)</a:t>
              </a:r>
              <a:endParaRPr sz="1680" dirty="0"/>
            </a:p>
            <a:p>
              <a:pPr lvl="0" algn="ctr">
                <a:defRPr sz="1800"/>
              </a:pPr>
              <a:r>
                <a:rPr sz="1680" dirty="0"/>
                <a:t>Sn CPS</a:t>
              </a:r>
              <a:endParaRPr lang="en-US" sz="1680" dirty="0"/>
            </a:p>
            <a:p>
              <a:pPr lvl="0" algn="ctr">
                <a:defRPr sz="1800"/>
              </a:pPr>
              <a:r>
                <a:rPr lang="en-US" sz="1680" dirty="0"/>
                <a:t>(first </a:t>
              </a:r>
              <a:r>
                <a:rPr lang="en-US" sz="1680" dirty="0" err="1"/>
                <a:t>wall,divertor</a:t>
              </a:r>
              <a:r>
                <a:rPr lang="en-US" sz="1680" dirty="0"/>
                <a:t>)</a:t>
              </a:r>
              <a:endParaRPr sz="1680" dirty="0"/>
            </a:p>
          </p:txBody>
        </p:sp>
        <p:sp>
          <p:nvSpPr>
            <p:cNvPr id="12" name="Shape 37"/>
            <p:cNvSpPr/>
            <p:nvPr/>
          </p:nvSpPr>
          <p:spPr>
            <a:xfrm>
              <a:off x="3826200" y="2081105"/>
              <a:ext cx="4769070" cy="1395520"/>
            </a:xfrm>
            <a:prstGeom prst="rect">
              <a:avLst/>
            </a:prstGeom>
            <a:ln w="12700">
              <a:miter lim="400000"/>
            </a:ln>
            <a:extLst>
              <a:ext uri="{C572A759-6A51-4108-AA02-DFA0A04FC94B}">
                <ma14:wrappingTextBoxFlag xmlns="" xmlns:ma14="http://schemas.microsoft.com/office/mac/drawingml/2011/main" val="1"/>
              </a:ext>
            </a:extLst>
          </p:spPr>
          <p:txBody>
            <a:bodyPr wrap="square" lIns="47413" tIns="47413" rIns="47413" bIns="47413" anchor="ctr">
              <a:spAutoFit/>
            </a:bodyPr>
            <a:lstStyle/>
            <a:p>
              <a:pPr lvl="0" algn="ctr">
                <a:defRPr sz="1800"/>
              </a:pPr>
              <a:r>
                <a:rPr lang="en-US" sz="1680" dirty="0"/>
                <a:t>Li </a:t>
              </a:r>
              <a:r>
                <a:rPr sz="1680" dirty="0"/>
                <a:t>Vapor Box</a:t>
              </a:r>
              <a:r>
                <a:rPr lang="en-US" sz="1680" dirty="0"/>
                <a:t>, </a:t>
              </a:r>
              <a:br>
                <a:rPr lang="en-US" sz="1680" dirty="0"/>
              </a:br>
              <a:r>
                <a:rPr lang="en-US" sz="1680" dirty="0"/>
                <a:t>ARLLD (</a:t>
              </a:r>
              <a:r>
                <a:rPr lang="en-US" sz="1680" dirty="0" err="1"/>
                <a:t>divertor</a:t>
              </a:r>
              <a:r>
                <a:rPr lang="en-US" sz="1680" dirty="0"/>
                <a:t>)</a:t>
              </a:r>
              <a:endParaRPr sz="1680" dirty="0"/>
            </a:p>
          </p:txBody>
        </p:sp>
        <p:sp>
          <p:nvSpPr>
            <p:cNvPr id="13" name="Shape 38"/>
            <p:cNvSpPr/>
            <p:nvPr/>
          </p:nvSpPr>
          <p:spPr>
            <a:xfrm>
              <a:off x="4064886" y="8275989"/>
              <a:ext cx="4301764" cy="1395520"/>
            </a:xfrm>
            <a:prstGeom prst="rect">
              <a:avLst/>
            </a:prstGeom>
            <a:ln w="12700">
              <a:miter lim="400000"/>
            </a:ln>
            <a:extLst>
              <a:ext uri="{C572A759-6A51-4108-AA02-DFA0A04FC94B}">
                <ma14:wrappingTextBoxFlag xmlns="" xmlns:ma14="http://schemas.microsoft.com/office/mac/drawingml/2011/main" val="1"/>
              </a:ext>
            </a:extLst>
          </p:spPr>
          <p:txBody>
            <a:bodyPr wrap="none" lIns="47413" tIns="47413" rIns="47413" bIns="47413" anchor="ctr">
              <a:spAutoFit/>
            </a:bodyPr>
            <a:lstStyle/>
            <a:p>
              <a:pPr lvl="0" algn="ctr">
                <a:defRPr sz="1800"/>
              </a:pPr>
              <a:r>
                <a:rPr sz="1680" dirty="0"/>
                <a:t>Fast Flow</a:t>
              </a:r>
              <a:r>
                <a:rPr lang="en-US" sz="1680" dirty="0"/>
                <a:t>, ACLMD</a:t>
              </a:r>
            </a:p>
            <a:p>
              <a:pPr lvl="0" algn="ctr">
                <a:defRPr sz="1800"/>
              </a:pPr>
              <a:r>
                <a:rPr lang="en-US" sz="1680" dirty="0"/>
                <a:t>(first wall, </a:t>
              </a:r>
              <a:r>
                <a:rPr lang="en-US" sz="1680" dirty="0" err="1"/>
                <a:t>divertor</a:t>
              </a:r>
              <a:r>
                <a:rPr lang="en-US" sz="1680" dirty="0"/>
                <a:t>)</a:t>
              </a:r>
              <a:endParaRPr sz="1680" dirty="0"/>
            </a:p>
          </p:txBody>
        </p:sp>
        <p:sp>
          <p:nvSpPr>
            <p:cNvPr id="14" name="Shape 39"/>
            <p:cNvSpPr/>
            <p:nvPr/>
          </p:nvSpPr>
          <p:spPr>
            <a:xfrm>
              <a:off x="3826200" y="267227"/>
              <a:ext cx="4214525" cy="1395520"/>
            </a:xfrm>
            <a:prstGeom prst="rect">
              <a:avLst/>
            </a:prstGeom>
            <a:ln w="12700">
              <a:miter lim="400000"/>
            </a:ln>
            <a:extLst>
              <a:ext uri="{C572A759-6A51-4108-AA02-DFA0A04FC94B}">
                <ma14:wrappingTextBoxFlag xmlns="" xmlns:ma14="http://schemas.microsoft.com/office/mac/drawingml/2011/main" val="1"/>
              </a:ext>
            </a:extLst>
          </p:spPr>
          <p:txBody>
            <a:bodyPr wrap="square" lIns="47413" tIns="47413" rIns="47413" bIns="47413" anchor="ctr">
              <a:spAutoFit/>
            </a:bodyPr>
            <a:lstStyle/>
            <a:p>
              <a:pPr lvl="0" algn="ctr">
                <a:defRPr sz="1800"/>
              </a:pPr>
              <a:r>
                <a:rPr sz="1680" dirty="0"/>
                <a:t>Li CPS</a:t>
              </a:r>
              <a:r>
                <a:rPr lang="en-US" sz="1680" dirty="0"/>
                <a:t> (first wall, </a:t>
              </a:r>
              <a:r>
                <a:rPr lang="en-US" sz="1680" dirty="0" err="1"/>
                <a:t>divertor</a:t>
              </a:r>
              <a:r>
                <a:rPr lang="en-US" sz="1680" dirty="0"/>
                <a:t>)</a:t>
              </a:r>
              <a:endParaRPr sz="1680" dirty="0"/>
            </a:p>
          </p:txBody>
        </p:sp>
        <p:sp>
          <p:nvSpPr>
            <p:cNvPr id="15" name="Shape 40"/>
            <p:cNvSpPr/>
            <p:nvPr/>
          </p:nvSpPr>
          <p:spPr>
            <a:xfrm flipV="1">
              <a:off x="7460195" y="6438897"/>
              <a:ext cx="2706565" cy="790429"/>
            </a:xfrm>
            <a:prstGeom prst="line">
              <a:avLst/>
            </a:prstGeom>
            <a:ln w="25400">
              <a:solidFill/>
              <a:miter lim="400000"/>
              <a:tailEnd type="triangle"/>
            </a:ln>
          </p:spPr>
          <p:txBody>
            <a:bodyPr lIns="47413" tIns="47413" rIns="47413" bIns="47413" anchor="ctr"/>
            <a:lstStyle/>
            <a:p>
              <a:pPr lvl="0" algn="ctr">
                <a:defRPr sz="2400"/>
              </a:pPr>
              <a:endParaRPr sz="2240"/>
            </a:p>
          </p:txBody>
        </p:sp>
        <p:sp>
          <p:nvSpPr>
            <p:cNvPr id="16" name="Shape 41"/>
            <p:cNvSpPr/>
            <p:nvPr/>
          </p:nvSpPr>
          <p:spPr>
            <a:xfrm>
              <a:off x="8002123" y="2750763"/>
              <a:ext cx="2482137" cy="627435"/>
            </a:xfrm>
            <a:prstGeom prst="line">
              <a:avLst/>
            </a:prstGeom>
            <a:ln w="25400">
              <a:solidFill/>
              <a:miter lim="400000"/>
              <a:tailEnd type="triangle"/>
            </a:ln>
          </p:spPr>
          <p:txBody>
            <a:bodyPr lIns="47413" tIns="47413" rIns="47413" bIns="47413" anchor="ctr"/>
            <a:lstStyle/>
            <a:p>
              <a:pPr lvl="0" algn="ctr">
                <a:defRPr sz="2400"/>
              </a:pPr>
              <a:endParaRPr sz="2240"/>
            </a:p>
          </p:txBody>
        </p:sp>
        <p:sp>
          <p:nvSpPr>
            <p:cNvPr id="17" name="Shape 42"/>
            <p:cNvSpPr/>
            <p:nvPr/>
          </p:nvSpPr>
          <p:spPr>
            <a:xfrm>
              <a:off x="7761243" y="727325"/>
              <a:ext cx="1946573" cy="0"/>
            </a:xfrm>
            <a:prstGeom prst="line">
              <a:avLst/>
            </a:prstGeom>
            <a:ln w="25400">
              <a:solidFill/>
              <a:miter lim="400000"/>
              <a:tailEnd type="triangle"/>
            </a:ln>
          </p:spPr>
          <p:txBody>
            <a:bodyPr lIns="47413" tIns="47413" rIns="47413" bIns="47413" anchor="ctr"/>
            <a:lstStyle/>
            <a:p>
              <a:pPr lvl="0" algn="ctr">
                <a:defRPr sz="2400"/>
              </a:pPr>
              <a:endParaRPr sz="2240"/>
            </a:p>
          </p:txBody>
        </p:sp>
        <p:sp>
          <p:nvSpPr>
            <p:cNvPr id="18" name="Shape 43"/>
            <p:cNvSpPr/>
            <p:nvPr/>
          </p:nvSpPr>
          <p:spPr>
            <a:xfrm>
              <a:off x="7761243" y="4876799"/>
              <a:ext cx="1116719" cy="133341"/>
            </a:xfrm>
            <a:prstGeom prst="line">
              <a:avLst/>
            </a:prstGeom>
            <a:ln w="25400">
              <a:solidFill/>
              <a:miter lim="400000"/>
              <a:tailEnd type="triangle"/>
            </a:ln>
          </p:spPr>
          <p:txBody>
            <a:bodyPr lIns="47413" tIns="47413" rIns="47413" bIns="47413" anchor="ctr"/>
            <a:lstStyle/>
            <a:p>
              <a:pPr lvl="0" algn="ctr">
                <a:defRPr sz="2400"/>
              </a:pPr>
              <a:endParaRPr sz="2240"/>
            </a:p>
          </p:txBody>
        </p:sp>
        <p:sp>
          <p:nvSpPr>
            <p:cNvPr id="19" name="Shape 45"/>
            <p:cNvSpPr/>
            <p:nvPr/>
          </p:nvSpPr>
          <p:spPr>
            <a:xfrm>
              <a:off x="8305501" y="8932414"/>
              <a:ext cx="2013094" cy="0"/>
            </a:xfrm>
            <a:prstGeom prst="line">
              <a:avLst/>
            </a:prstGeom>
            <a:ln w="25400">
              <a:solidFill/>
              <a:miter lim="400000"/>
              <a:tailEnd type="triangle"/>
            </a:ln>
          </p:spPr>
          <p:txBody>
            <a:bodyPr lIns="47413" tIns="47413" rIns="47413" bIns="47413" anchor="ctr"/>
            <a:lstStyle/>
            <a:p>
              <a:pPr lvl="0" algn="ctr">
                <a:defRPr sz="2400"/>
              </a:pPr>
              <a:endParaRPr sz="2240"/>
            </a:p>
          </p:txBody>
        </p:sp>
        <p:sp>
          <p:nvSpPr>
            <p:cNvPr id="20" name="Shape 34"/>
            <p:cNvSpPr/>
            <p:nvPr/>
          </p:nvSpPr>
          <p:spPr>
            <a:xfrm>
              <a:off x="8595270" y="5872677"/>
              <a:ext cx="3654996" cy="36549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miter lim="400000"/>
            </a:ln>
            <a:extLst>
              <a:ext uri="{C572A759-6A51-4108-AA02-DFA0A04FC94B}">
                <ma14:wrappingTextBoxFlag xmlns="" xmlns:ma14="http://schemas.microsoft.com/office/mac/drawingml/2011/main" val="1"/>
              </a:ext>
            </a:extLst>
          </p:spPr>
          <p:txBody>
            <a:bodyPr lIns="0" tIns="0" rIns="0" bIns="0" anchor="ctr"/>
            <a:lstStyle/>
            <a:p>
              <a:pPr lvl="0" algn="ctr">
                <a:defRPr sz="1800"/>
              </a:pPr>
              <a:r>
                <a:rPr sz="1493" dirty="0">
                  <a:solidFill>
                    <a:srgbClr val="0433FF"/>
                  </a:solidFill>
                  <a:latin typeface="Helvetica"/>
                  <a:cs typeface="Helvetica"/>
                </a:rPr>
                <a:t>Heat </a:t>
              </a:r>
              <a:r>
                <a:rPr lang="en-US" sz="1493" dirty="0">
                  <a:solidFill>
                    <a:srgbClr val="0433FF"/>
                  </a:solidFill>
                  <a:latin typeface="Helvetica"/>
                  <a:cs typeface="Helvetica"/>
                </a:rPr>
                <a:t>Convection</a:t>
              </a:r>
              <a:r>
                <a:rPr sz="1493" dirty="0">
                  <a:solidFill>
                    <a:srgbClr val="0433FF"/>
                  </a:solidFill>
                  <a:latin typeface="Helvetica"/>
                  <a:cs typeface="Helvetica"/>
                </a:rPr>
                <a:t> </a:t>
              </a:r>
              <a:br>
                <a:rPr sz="1493" dirty="0">
                  <a:solidFill>
                    <a:srgbClr val="0433FF"/>
                  </a:solidFill>
                  <a:latin typeface="Helvetica"/>
                  <a:cs typeface="Helvetica"/>
                </a:rPr>
              </a:br>
              <a:r>
                <a:rPr lang="en-US" sz="1493" dirty="0">
                  <a:solidFill>
                    <a:srgbClr val="0433FF"/>
                  </a:solidFill>
                  <a:latin typeface="Helvetica"/>
                  <a:cs typeface="Helvetica"/>
                </a:rPr>
                <a:t>by Liquid Metal</a:t>
              </a:r>
              <a:endParaRPr sz="1493" dirty="0">
                <a:solidFill>
                  <a:srgbClr val="0433FF"/>
                </a:solidFill>
                <a:latin typeface="Helvetica"/>
                <a:cs typeface="Helvetica"/>
              </a:endParaRPr>
            </a:p>
          </p:txBody>
        </p:sp>
        <p:sp>
          <p:nvSpPr>
            <p:cNvPr id="21" name="Shape 33"/>
            <p:cNvSpPr/>
            <p:nvPr/>
          </p:nvSpPr>
          <p:spPr>
            <a:xfrm>
              <a:off x="8521700" y="115999"/>
              <a:ext cx="3654996" cy="36549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miter lim="400000"/>
            </a:ln>
            <a:extLst>
              <a:ext uri="{C572A759-6A51-4108-AA02-DFA0A04FC94B}">
                <ma14:wrappingTextBoxFlag xmlns="" xmlns:ma14="http://schemas.microsoft.com/office/mac/drawingml/2011/main" val="1"/>
              </a:ext>
            </a:extLst>
          </p:spPr>
          <p:txBody>
            <a:bodyPr lIns="0" tIns="0" rIns="0" bIns="0" anchor="ctr"/>
            <a:lstStyle>
              <a:lvl1pPr>
                <a:defRPr sz="2400" b="1">
                  <a:solidFill>
                    <a:srgbClr val="0433FF"/>
                  </a:solidFill>
                  <a:latin typeface="Helvetica"/>
                  <a:ea typeface="Helvetica"/>
                  <a:cs typeface="Helvetica"/>
                  <a:sym typeface="Helvetica"/>
                </a:defRPr>
              </a:lvl1pPr>
            </a:lstStyle>
            <a:p>
              <a:pPr lvl="0" algn="ctr">
                <a:defRPr sz="1800" b="0">
                  <a:solidFill>
                    <a:srgbClr val="000000"/>
                  </a:solidFill>
                </a:defRPr>
              </a:pPr>
              <a:r>
                <a:rPr sz="1493" dirty="0"/>
                <a:t>Evaporative and Radiative Cooling</a:t>
              </a:r>
            </a:p>
          </p:txBody>
        </p:sp>
      </p:grpSp>
      <p:sp>
        <p:nvSpPr>
          <p:cNvPr id="22" name="Rectangle 21"/>
          <p:cNvSpPr/>
          <p:nvPr/>
        </p:nvSpPr>
        <p:spPr>
          <a:xfrm>
            <a:off x="4518251" y="5682942"/>
            <a:ext cx="4092349" cy="68974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0" dirty="0">
                <a:solidFill>
                  <a:schemeClr val="tx1"/>
                </a:solidFill>
              </a:rPr>
              <a:t>See also: M.A. </a:t>
            </a:r>
            <a:r>
              <a:rPr lang="en-US" sz="1120" dirty="0" err="1">
                <a:solidFill>
                  <a:schemeClr val="tx1"/>
                </a:solidFill>
              </a:rPr>
              <a:t>Jaworski</a:t>
            </a:r>
            <a:r>
              <a:rPr lang="en-US" sz="1120" dirty="0">
                <a:solidFill>
                  <a:schemeClr val="tx1"/>
                </a:solidFill>
              </a:rPr>
              <a:t>, et al., “Breaking through to Reactor Solutions with a Focused, Liquid Metal Program” white paper submitted to the USMFRSD workshop</a:t>
            </a:r>
          </a:p>
        </p:txBody>
      </p:sp>
    </p:spTree>
    <p:extLst>
      <p:ext uri="{BB962C8B-B14F-4D97-AF65-F5344CB8AC3E}">
        <p14:creationId xmlns:p14="http://schemas.microsoft.com/office/powerpoint/2010/main" val="2547561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F3FE0-57D2-4885-89FF-5A1A91CBD320}"/>
              </a:ext>
            </a:extLst>
          </p:cNvPr>
          <p:cNvSpPr>
            <a:spLocks noGrp="1"/>
          </p:cNvSpPr>
          <p:nvPr>
            <p:ph type="title"/>
          </p:nvPr>
        </p:nvSpPr>
        <p:spPr>
          <a:xfrm>
            <a:off x="173839" y="75820"/>
            <a:ext cx="7898812" cy="1066800"/>
          </a:xfrm>
          <a:effectLst/>
        </p:spPr>
        <p:txBody>
          <a:bodyPr/>
          <a:lstStyle/>
          <a:p>
            <a:pPr algn="l"/>
            <a:r>
              <a:rPr lang="en-US" sz="2400" b="1" dirty="0"/>
              <a:t>High temperature superconductors may provide an opportunity for fusion energy development</a:t>
            </a:r>
          </a:p>
        </p:txBody>
      </p:sp>
      <p:sp>
        <p:nvSpPr>
          <p:cNvPr id="5" name="Content Placeholder 4">
            <a:extLst>
              <a:ext uri="{FF2B5EF4-FFF2-40B4-BE49-F238E27FC236}">
                <a16:creationId xmlns:a16="http://schemas.microsoft.com/office/drawing/2014/main" id="{638412F0-4685-4C86-8713-979FDBE105E2}"/>
              </a:ext>
            </a:extLst>
          </p:cNvPr>
          <p:cNvSpPr>
            <a:spLocks noGrp="1"/>
          </p:cNvSpPr>
          <p:nvPr>
            <p:ph idx="1"/>
          </p:nvPr>
        </p:nvSpPr>
        <p:spPr>
          <a:xfrm>
            <a:off x="248900" y="1030254"/>
            <a:ext cx="8199063" cy="4251430"/>
          </a:xfrm>
        </p:spPr>
        <p:txBody>
          <a:bodyPr/>
          <a:lstStyle/>
          <a:p>
            <a:r>
              <a:rPr lang="en-US" dirty="0"/>
              <a:t>High-field, high-temperature superconductors (HTS) may enable a new generation of compact fusion experiments and power plants, dramatically speeding up the development path and improving the overall attractiveness of fusion energy</a:t>
            </a:r>
          </a:p>
          <a:p>
            <a:r>
              <a:rPr lang="en-US" dirty="0"/>
              <a:t>The advantages of HTS are that they can operate at very high magnetic field, high cryogenic temperature, high current densities, and larger mechanical stresses and strains</a:t>
            </a:r>
          </a:p>
          <a:p>
            <a:r>
              <a:rPr lang="en-US" dirty="0"/>
              <a:t>HTS can significantly enhance the performance and feasibility of almost any type of magnetic confinement device, including:</a:t>
            </a:r>
          </a:p>
          <a:p>
            <a:pPr lvl="1"/>
            <a:r>
              <a:rPr lang="en-US" sz="1600" dirty="0"/>
              <a:t>Tokamaks</a:t>
            </a:r>
          </a:p>
          <a:p>
            <a:pPr lvl="1"/>
            <a:r>
              <a:rPr lang="en-US" sz="1600" dirty="0"/>
              <a:t>3D shaped devices such as stellarators and other helical configurations</a:t>
            </a:r>
          </a:p>
          <a:p>
            <a:pPr lvl="1"/>
            <a:r>
              <a:rPr lang="en-US" sz="1600" dirty="0"/>
              <a:t>STs</a:t>
            </a:r>
          </a:p>
          <a:p>
            <a:pPr lvl="1"/>
            <a:r>
              <a:rPr lang="en-US" sz="1600" dirty="0"/>
              <a:t>FRCs</a:t>
            </a:r>
          </a:p>
          <a:p>
            <a:pPr lvl="1"/>
            <a:r>
              <a:rPr lang="en-US" sz="1600" dirty="0"/>
              <a:t>gas dynamic traps</a:t>
            </a:r>
          </a:p>
          <a:p>
            <a:pPr lvl="1"/>
            <a:r>
              <a:rPr lang="en-US" sz="1600" dirty="0"/>
              <a:t>magnetic mirrors</a:t>
            </a:r>
          </a:p>
          <a:p>
            <a:pPr lvl="1"/>
            <a:r>
              <a:rPr lang="en-US" sz="1600" dirty="0"/>
              <a:t>levitating dipoles</a:t>
            </a:r>
          </a:p>
        </p:txBody>
      </p:sp>
    </p:spTree>
    <p:extLst>
      <p:ext uri="{BB962C8B-B14F-4D97-AF65-F5344CB8AC3E}">
        <p14:creationId xmlns:p14="http://schemas.microsoft.com/office/powerpoint/2010/main" val="278679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730" y="278428"/>
            <a:ext cx="8140481" cy="364117"/>
          </a:xfrm>
        </p:spPr>
        <p:txBody>
          <a:bodyPr/>
          <a:lstStyle/>
          <a:p>
            <a:pPr algn="l"/>
            <a:r>
              <a:rPr lang="en-US" sz="2400" b="1" dirty="0"/>
              <a:t>Summary</a:t>
            </a:r>
          </a:p>
        </p:txBody>
      </p:sp>
      <p:sp>
        <p:nvSpPr>
          <p:cNvPr id="3" name="Content Placeholder 2"/>
          <p:cNvSpPr>
            <a:spLocks noGrp="1"/>
          </p:cNvSpPr>
          <p:nvPr>
            <p:ph idx="1"/>
          </p:nvPr>
        </p:nvSpPr>
        <p:spPr>
          <a:xfrm>
            <a:off x="80703" y="702118"/>
            <a:ext cx="8210508" cy="2990012"/>
          </a:xfrm>
        </p:spPr>
        <p:txBody>
          <a:bodyPr/>
          <a:lstStyle/>
          <a:p>
            <a:r>
              <a:rPr lang="en-US" dirty="0"/>
              <a:t>Burning plasma research is recognized as a key element in the development of fusion energy</a:t>
            </a:r>
          </a:p>
          <a:p>
            <a:pPr lvl="1"/>
            <a:r>
              <a:rPr lang="en-US" dirty="0"/>
              <a:t>There are technology implications beyond the physics questions that must be answered</a:t>
            </a:r>
          </a:p>
          <a:p>
            <a:r>
              <a:rPr lang="en-US" dirty="0"/>
              <a:t>Tremendous advances have been made in fusion nuclear science &amp; technology since the 2004 report</a:t>
            </a:r>
          </a:p>
          <a:p>
            <a:pPr lvl="1"/>
            <a:r>
              <a:rPr lang="en-US" dirty="0"/>
              <a:t>Advances beyond those predicted in 2004 have been achieved</a:t>
            </a:r>
          </a:p>
          <a:p>
            <a:pPr lvl="1"/>
            <a:r>
              <a:rPr lang="en-US" dirty="0"/>
              <a:t>Many of these advances have been driven by ITER and the need for design solutions</a:t>
            </a:r>
          </a:p>
          <a:p>
            <a:r>
              <a:rPr lang="en-US" dirty="0"/>
              <a:t>Fusion nuclear science is an identified need, and an opportunity for world leadership for the US program</a:t>
            </a:r>
          </a:p>
          <a:p>
            <a:r>
              <a:rPr lang="en-US" dirty="0"/>
              <a:t>A growing fusion nuclear science program is needed to prepare the US for the next step toward fusion energy</a:t>
            </a:r>
          </a:p>
          <a:p>
            <a:r>
              <a:rPr lang="en-US" dirty="0"/>
              <a:t>Fusion materials is already an area of leadership, but offers opportunities</a:t>
            </a:r>
          </a:p>
          <a:p>
            <a:pPr lvl="1"/>
            <a:r>
              <a:rPr lang="en-US" dirty="0"/>
              <a:t>PMI, blanket materials, fusion relevant neutron source</a:t>
            </a:r>
          </a:p>
          <a:p>
            <a:r>
              <a:rPr lang="en-US" dirty="0"/>
              <a:t>Fuel cycle is also a strength and offers opportunities</a:t>
            </a:r>
          </a:p>
          <a:p>
            <a:pPr lvl="1"/>
            <a:r>
              <a:rPr lang="en-US" dirty="0"/>
              <a:t>Tritium handling, safety, breeding, and fueling</a:t>
            </a:r>
          </a:p>
          <a:p>
            <a:r>
              <a:rPr lang="en-US" dirty="0"/>
              <a:t>Power handling is a challenge where we are not world leading, but can be by applying our strengths</a:t>
            </a:r>
          </a:p>
          <a:p>
            <a:pPr lvl="1"/>
            <a:r>
              <a:rPr lang="en-US" dirty="0"/>
              <a:t>New materials, advanced manufacturing, and HPC</a:t>
            </a:r>
          </a:p>
          <a:p>
            <a:endParaRPr lang="en-US" dirty="0"/>
          </a:p>
        </p:txBody>
      </p:sp>
    </p:spTree>
    <p:extLst>
      <p:ext uri="{BB962C8B-B14F-4D97-AF65-F5344CB8AC3E}">
        <p14:creationId xmlns:p14="http://schemas.microsoft.com/office/powerpoint/2010/main" val="372634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CAFB3-EE92-4745-A67D-7AC5FFB9653C}"/>
              </a:ext>
            </a:extLst>
          </p:cNvPr>
          <p:cNvSpPr>
            <a:spLocks noGrp="1"/>
          </p:cNvSpPr>
          <p:nvPr>
            <p:ph type="title"/>
          </p:nvPr>
        </p:nvSpPr>
        <p:spPr/>
        <p:txBody>
          <a:bodyPr/>
          <a:lstStyle/>
          <a:p>
            <a:r>
              <a:rPr lang="en-US" dirty="0"/>
              <a:t>Backup</a:t>
            </a:r>
          </a:p>
        </p:txBody>
      </p:sp>
      <p:sp>
        <p:nvSpPr>
          <p:cNvPr id="3" name="Content Placeholder 2">
            <a:extLst>
              <a:ext uri="{FF2B5EF4-FFF2-40B4-BE49-F238E27FC236}">
                <a16:creationId xmlns:a16="http://schemas.microsoft.com/office/drawing/2014/main" id="{EC59F178-A953-4C67-B054-20414BBDE9A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61296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70597" y="469262"/>
            <a:ext cx="8372901" cy="735037"/>
          </a:xfrm>
          <a:effectLst/>
        </p:spPr>
        <p:txBody>
          <a:bodyPr/>
          <a:lstStyle/>
          <a:p>
            <a:pPr algn="l"/>
            <a:r>
              <a:rPr lang="en-US" altLang="en-US" sz="2400" b="1" dirty="0"/>
              <a:t>Waste-Free Tritium Recovery:  Palladium Membrane Reactor developed for recovery of tritium from water and hydrocarbons </a:t>
            </a:r>
          </a:p>
        </p:txBody>
      </p:sp>
      <p:pic>
        <p:nvPicPr>
          <p:cNvPr id="22531" name="Picture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91036" y="1302883"/>
            <a:ext cx="4882164" cy="1689525"/>
          </a:xfrm>
        </p:spPr>
      </p:pic>
      <p:sp>
        <p:nvSpPr>
          <p:cNvPr id="5" name="TextBox 4"/>
          <p:cNvSpPr txBox="1"/>
          <p:nvPr/>
        </p:nvSpPr>
        <p:spPr>
          <a:xfrm>
            <a:off x="915330" y="3087253"/>
            <a:ext cx="3631057" cy="699422"/>
          </a:xfrm>
          <a:prstGeom prst="rect">
            <a:avLst/>
          </a:prstGeom>
          <a:noFill/>
        </p:spPr>
        <p:txBody>
          <a:bodyPr wrap="square" rtlCol="0">
            <a:spAutoFit/>
          </a:bodyPr>
          <a:lstStyle/>
          <a:p>
            <a:r>
              <a:rPr lang="en-US" sz="1315" i="1" dirty="0"/>
              <a:t>Concept:  Palladium membrane separates hydrogen isotopes from methane-steam reforming reaction</a:t>
            </a:r>
            <a:endParaRPr lang="en-GB" sz="1315" i="1"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5916" y="2674650"/>
            <a:ext cx="3838965" cy="2620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604" y="3866091"/>
            <a:ext cx="2989958" cy="2235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5935770" y="2093755"/>
            <a:ext cx="2751030" cy="497059"/>
          </a:xfrm>
          <a:prstGeom prst="rect">
            <a:avLst/>
          </a:prstGeom>
          <a:noFill/>
        </p:spPr>
        <p:txBody>
          <a:bodyPr wrap="square" rtlCol="0">
            <a:spAutoFit/>
          </a:bodyPr>
          <a:lstStyle/>
          <a:p>
            <a:r>
              <a:rPr lang="en-US" sz="1315" i="1" dirty="0"/>
              <a:t>Performance:  Almost complete recovery of hydrogen isotopes </a:t>
            </a:r>
            <a:endParaRPr lang="en-GB" sz="1315" i="1" dirty="0"/>
          </a:p>
        </p:txBody>
      </p:sp>
      <p:cxnSp>
        <p:nvCxnSpPr>
          <p:cNvPr id="7" name="Straight Connector 6"/>
          <p:cNvCxnSpPr/>
          <p:nvPr/>
        </p:nvCxnSpPr>
        <p:spPr bwMode="auto">
          <a:xfrm flipH="1">
            <a:off x="6641809" y="2525590"/>
            <a:ext cx="527577" cy="398699"/>
          </a:xfrm>
          <a:prstGeom prst="line">
            <a:avLst/>
          </a:prstGeom>
          <a:noFill/>
          <a:ln w="9525" cap="flat" cmpd="sng" algn="ctr">
            <a:solidFill>
              <a:schemeClr val="tx1"/>
            </a:solidFill>
            <a:prstDash val="solid"/>
            <a:round/>
            <a:headEnd type="none" w="med" len="med"/>
            <a:tailEnd type="arrow"/>
          </a:ln>
          <a:effectLst/>
        </p:spPr>
      </p:cxnSp>
      <p:sp>
        <p:nvSpPr>
          <p:cNvPr id="13" name="TextBox 12"/>
          <p:cNvSpPr txBox="1"/>
          <p:nvPr/>
        </p:nvSpPr>
        <p:spPr>
          <a:xfrm>
            <a:off x="3801605" y="5669629"/>
            <a:ext cx="2875155" cy="699422"/>
          </a:xfrm>
          <a:prstGeom prst="rect">
            <a:avLst/>
          </a:prstGeom>
          <a:noFill/>
        </p:spPr>
        <p:txBody>
          <a:bodyPr wrap="square" rtlCol="0">
            <a:spAutoFit/>
          </a:bodyPr>
          <a:lstStyle/>
          <a:p>
            <a:r>
              <a:rPr lang="en-US" sz="1315" i="1" dirty="0"/>
              <a:t>Construction:  Seven palladium/silver tubes (1/4”) prior to catalyst loading</a:t>
            </a:r>
            <a:endParaRPr lang="en-GB" sz="1315" i="1" dirty="0"/>
          </a:p>
        </p:txBody>
      </p:sp>
    </p:spTree>
    <p:extLst>
      <p:ext uri="{BB962C8B-B14F-4D97-AF65-F5344CB8AC3E}">
        <p14:creationId xmlns:p14="http://schemas.microsoft.com/office/powerpoint/2010/main" val="3661883884"/>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425" y="329100"/>
            <a:ext cx="7504773" cy="553812"/>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3993" tIns="41997" rIns="83993" bIns="41997" numCol="1" anchor="ctr" anchorCtr="0" compatLnSpc="1">
            <a:prstTxWarp prst="textNoShape">
              <a:avLst/>
            </a:prstTxWarp>
          </a:bodyPr>
          <a:lstStyle/>
          <a:p>
            <a:pPr algn="l" eaLnBrk="1" hangingPunct="1"/>
            <a:r>
              <a:rPr lang="en-US" altLang="ja-JP" sz="1929" b="1" dirty="0"/>
              <a:t>Twin-screw Extruder and Dual Pellet Gun fulfill ITER needs for ELM Pacing and Fueling</a:t>
            </a:r>
          </a:p>
        </p:txBody>
      </p:sp>
      <p:sp>
        <p:nvSpPr>
          <p:cNvPr id="4" name="Slide Number Placeholder 3"/>
          <p:cNvSpPr>
            <a:spLocks noGrp="1"/>
          </p:cNvSpPr>
          <p:nvPr>
            <p:ph type="sldNum" sz="quarter" idx="12"/>
          </p:nvPr>
        </p:nvSpPr>
        <p:spPr/>
        <p:txBody>
          <a:bodyPr/>
          <a:lstStyle/>
          <a:p>
            <a:pPr>
              <a:defRPr/>
            </a:pPr>
            <a:fld id="{C7AE400B-EF70-4BA3-9B74-280DCA054870}" type="slidenum">
              <a:rPr lang="en-US" smtClean="0"/>
              <a:pPr>
                <a:defRPr/>
              </a:pPr>
              <a:t>46</a:t>
            </a:fld>
            <a:endParaRPr lang="en-US" dirty="0"/>
          </a:p>
        </p:txBody>
      </p:sp>
      <p:pic>
        <p:nvPicPr>
          <p:cNvPr id="21" name="Picture 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2330" y="1764522"/>
            <a:ext cx="1921119" cy="3161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6"/>
          <p:cNvSpPr>
            <a:spLocks noChangeArrowheads="1"/>
          </p:cNvSpPr>
          <p:nvPr/>
        </p:nvSpPr>
        <p:spPr bwMode="auto">
          <a:xfrm>
            <a:off x="4483742" y="1007713"/>
            <a:ext cx="3974218" cy="2749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78805" tIns="38711" rIns="78805" bIns="38711">
            <a:spAutoFit/>
          </a:bodyPr>
          <a:lstStyle>
            <a:lvl1pPr marL="234950" indent="-234950" defTabSz="906463" eaLnBrk="0" hangingPunct="0">
              <a:defRPr sz="2400">
                <a:solidFill>
                  <a:schemeClr val="tx1"/>
                </a:solidFill>
                <a:latin typeface="Arial" pitchFamily="34" charset="0"/>
                <a:cs typeface="Arial" pitchFamily="34" charset="0"/>
              </a:defRPr>
            </a:lvl1pPr>
            <a:lvl2pPr marL="742950" indent="-285750" defTabSz="906463" eaLnBrk="0" hangingPunct="0">
              <a:defRPr sz="2400">
                <a:solidFill>
                  <a:schemeClr val="tx1"/>
                </a:solidFill>
                <a:latin typeface="Arial" pitchFamily="34" charset="0"/>
                <a:cs typeface="Arial" pitchFamily="34" charset="0"/>
              </a:defRPr>
            </a:lvl2pPr>
            <a:lvl3pPr marL="1143000" indent="-228600" defTabSz="906463" eaLnBrk="0" hangingPunct="0">
              <a:defRPr sz="2400">
                <a:solidFill>
                  <a:schemeClr val="tx1"/>
                </a:solidFill>
                <a:latin typeface="Arial" pitchFamily="34" charset="0"/>
                <a:cs typeface="Arial" pitchFamily="34" charset="0"/>
              </a:defRPr>
            </a:lvl3pPr>
            <a:lvl4pPr marL="1600200" indent="-228600" defTabSz="906463" eaLnBrk="0" hangingPunct="0">
              <a:defRPr sz="2400">
                <a:solidFill>
                  <a:schemeClr val="tx1"/>
                </a:solidFill>
                <a:latin typeface="Arial" pitchFamily="34" charset="0"/>
                <a:cs typeface="Arial" pitchFamily="34" charset="0"/>
              </a:defRPr>
            </a:lvl4pPr>
            <a:lvl5pPr marL="2057400" indent="-228600" defTabSz="906463" eaLnBrk="0" hangingPunct="0">
              <a:defRPr sz="2400">
                <a:solidFill>
                  <a:schemeClr val="tx1"/>
                </a:solidFill>
                <a:latin typeface="Arial" pitchFamily="34" charset="0"/>
                <a:cs typeface="Arial" pitchFamily="34" charset="0"/>
              </a:defRPr>
            </a:lvl5pPr>
            <a:lvl6pPr marL="2514600" indent="-228600" defTabSz="906463"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906463"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906463"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906463" eaLnBrk="0" fontAlgn="base" hangingPunct="0">
              <a:spcBef>
                <a:spcPct val="0"/>
              </a:spcBef>
              <a:spcAft>
                <a:spcPct val="0"/>
              </a:spcAft>
              <a:defRPr sz="2400">
                <a:solidFill>
                  <a:schemeClr val="tx1"/>
                </a:solidFill>
                <a:latin typeface="Arial" pitchFamily="34" charset="0"/>
                <a:cs typeface="Arial" pitchFamily="34" charset="0"/>
              </a:defRPr>
            </a:lvl9pPr>
          </a:lstStyle>
          <a:p>
            <a:pPr marL="250574" indent="-250574" eaLnBrk="1" hangingPunct="1">
              <a:spcBef>
                <a:spcPts val="0"/>
              </a:spcBef>
              <a:spcAft>
                <a:spcPts val="0"/>
              </a:spcAft>
              <a:buClr>
                <a:srgbClr val="333399"/>
              </a:buClr>
              <a:buSzPct val="100000"/>
              <a:buFont typeface="Arial" panose="020B0604020202020204" pitchFamily="34" charset="0"/>
              <a:buChar char="‒"/>
            </a:pPr>
            <a:r>
              <a:rPr lang="en-US" altLang="en-US" sz="1578" dirty="0">
                <a:solidFill>
                  <a:srgbClr val="333399"/>
                </a:solidFill>
              </a:rPr>
              <a:t>A twin-screw extruder is designed to produce the solid 5 mm fueling and 3 mm ELM triggering pellets.</a:t>
            </a:r>
          </a:p>
          <a:p>
            <a:pPr marL="250574" indent="-250574" eaLnBrk="1" hangingPunct="1">
              <a:spcBef>
                <a:spcPts val="0"/>
              </a:spcBef>
              <a:spcAft>
                <a:spcPts val="0"/>
              </a:spcAft>
              <a:buClr>
                <a:srgbClr val="333399"/>
              </a:buClr>
              <a:buSzPct val="100000"/>
              <a:buFont typeface="Arial" panose="020B0604020202020204" pitchFamily="34" charset="0"/>
              <a:buChar char="‒"/>
            </a:pPr>
            <a:r>
              <a:rPr lang="en-US" altLang="en-US" sz="1578" dirty="0">
                <a:solidFill>
                  <a:srgbClr val="333399"/>
                </a:solidFill>
              </a:rPr>
              <a:t>A dual nozzle fills either the fueling and ELM pellet barrels.</a:t>
            </a:r>
          </a:p>
          <a:p>
            <a:pPr marL="250574" indent="-250574" eaLnBrk="1" hangingPunct="1">
              <a:spcBef>
                <a:spcPts val="0"/>
              </a:spcBef>
              <a:spcAft>
                <a:spcPts val="0"/>
              </a:spcAft>
              <a:buClr>
                <a:srgbClr val="333399"/>
              </a:buClr>
              <a:buSzPct val="100000"/>
              <a:buFont typeface="Arial" panose="020B0604020202020204" pitchFamily="34" charset="0"/>
              <a:buChar char="‒"/>
            </a:pPr>
            <a:r>
              <a:rPr lang="en-US" altLang="en-US" sz="1578" dirty="0">
                <a:solidFill>
                  <a:srgbClr val="333399"/>
                </a:solidFill>
              </a:rPr>
              <a:t>A propellant valve fires the pellets once chambered in the respective barrels.</a:t>
            </a:r>
          </a:p>
          <a:p>
            <a:pPr marL="250574" indent="-250574" eaLnBrk="1" hangingPunct="1">
              <a:spcBef>
                <a:spcPts val="0"/>
              </a:spcBef>
              <a:spcAft>
                <a:spcPts val="0"/>
              </a:spcAft>
              <a:buClr>
                <a:srgbClr val="333399"/>
              </a:buClr>
              <a:buSzPct val="100000"/>
              <a:buFont typeface="Arial" panose="020B0604020202020204" pitchFamily="34" charset="0"/>
              <a:buChar char="‒"/>
            </a:pPr>
            <a:r>
              <a:rPr lang="en-US" altLang="en-US" sz="1578" dirty="0">
                <a:solidFill>
                  <a:srgbClr val="333399"/>
                </a:solidFill>
              </a:rPr>
              <a:t>Pellet length is adjustable by changing the extrusion nozzle opening size.</a:t>
            </a:r>
            <a:endParaRPr lang="en-US" altLang="en-US" sz="1578" dirty="0">
              <a:solidFill>
                <a:srgbClr val="FF0000"/>
              </a:solidFill>
            </a:endParaRPr>
          </a:p>
        </p:txBody>
      </p:sp>
      <p:grpSp>
        <p:nvGrpSpPr>
          <p:cNvPr id="23" name="Group 22"/>
          <p:cNvGrpSpPr/>
          <p:nvPr/>
        </p:nvGrpSpPr>
        <p:grpSpPr>
          <a:xfrm>
            <a:off x="168441" y="1743424"/>
            <a:ext cx="2464988" cy="3537231"/>
            <a:chOff x="304800" y="584097"/>
            <a:chExt cx="3003550" cy="4310063"/>
          </a:xfrm>
        </p:grpSpPr>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9929" t="2892" r="22749"/>
            <a:stretch>
              <a:fillRect/>
            </a:stretch>
          </p:blipFill>
          <p:spPr bwMode="auto">
            <a:xfrm>
              <a:off x="304800" y="584097"/>
              <a:ext cx="3003550" cy="431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Parallelogram 24"/>
            <p:cNvSpPr/>
            <p:nvPr/>
          </p:nvSpPr>
          <p:spPr>
            <a:xfrm rot="20982836">
              <a:off x="334981" y="610925"/>
              <a:ext cx="2438400" cy="3617219"/>
            </a:xfrm>
            <a:prstGeom prst="parallelogram">
              <a:avLst/>
            </a:prstGeom>
            <a:solidFill>
              <a:schemeClr val="accent1">
                <a:alpha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15" dirty="0"/>
            </a:p>
          </p:txBody>
        </p:sp>
      </p:grpSp>
      <p:sp>
        <p:nvSpPr>
          <p:cNvPr id="26" name="TextBox 25"/>
          <p:cNvSpPr txBox="1"/>
          <p:nvPr/>
        </p:nvSpPr>
        <p:spPr>
          <a:xfrm>
            <a:off x="2776798" y="5122632"/>
            <a:ext cx="1832183" cy="632224"/>
          </a:xfrm>
          <a:prstGeom prst="rect">
            <a:avLst/>
          </a:prstGeom>
          <a:noFill/>
        </p:spPr>
        <p:txBody>
          <a:bodyPr wrap="square" rtlCol="0">
            <a:spAutoFit/>
          </a:bodyPr>
          <a:lstStyle/>
          <a:p>
            <a:pPr algn="ctr" eaLnBrk="1" hangingPunct="1"/>
            <a:r>
              <a:rPr lang="en-US" sz="1754" dirty="0">
                <a:solidFill>
                  <a:srgbClr val="333399"/>
                </a:solidFill>
                <a:latin typeface="Arial" pitchFamily="34" charset="0"/>
                <a:ea typeface="Osaka"/>
                <a:cs typeface="Osaka"/>
              </a:rPr>
              <a:t>Twin-screw Extruder</a:t>
            </a:r>
            <a:endParaRPr lang="en-GB" sz="1754" dirty="0">
              <a:solidFill>
                <a:srgbClr val="333399"/>
              </a:solidFill>
              <a:latin typeface="Arial" pitchFamily="34" charset="0"/>
              <a:ea typeface="Osaka"/>
              <a:cs typeface="Osaka"/>
            </a:endParaRPr>
          </a:p>
        </p:txBody>
      </p:sp>
      <p:sp>
        <p:nvSpPr>
          <p:cNvPr id="27" name="TextBox 26"/>
          <p:cNvSpPr txBox="1"/>
          <p:nvPr/>
        </p:nvSpPr>
        <p:spPr>
          <a:xfrm>
            <a:off x="434425" y="5288630"/>
            <a:ext cx="1848583" cy="362279"/>
          </a:xfrm>
          <a:prstGeom prst="rect">
            <a:avLst/>
          </a:prstGeom>
          <a:noFill/>
        </p:spPr>
        <p:txBody>
          <a:bodyPr wrap="none" rtlCol="0">
            <a:spAutoFit/>
          </a:bodyPr>
          <a:lstStyle/>
          <a:p>
            <a:pPr algn="ctr" eaLnBrk="1" hangingPunct="1"/>
            <a:r>
              <a:rPr lang="en-US" sz="1754" dirty="0">
                <a:solidFill>
                  <a:srgbClr val="333399"/>
                </a:solidFill>
                <a:latin typeface="Arial" pitchFamily="34" charset="0"/>
                <a:ea typeface="Osaka"/>
                <a:cs typeface="Osaka"/>
              </a:rPr>
              <a:t>Dual Pellet Gun</a:t>
            </a:r>
            <a:endParaRPr lang="en-GB" sz="1754" dirty="0">
              <a:solidFill>
                <a:srgbClr val="333399"/>
              </a:solidFill>
              <a:latin typeface="Arial" pitchFamily="34" charset="0"/>
              <a:ea typeface="Osaka"/>
              <a:cs typeface="Osaka"/>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3991" y="3836192"/>
            <a:ext cx="2788218" cy="2091163"/>
          </a:xfrm>
          <a:prstGeom prst="rect">
            <a:avLst/>
          </a:prstGeom>
        </p:spPr>
      </p:pic>
    </p:spTree>
    <p:extLst>
      <p:ext uri="{BB962C8B-B14F-4D97-AF65-F5344CB8AC3E}">
        <p14:creationId xmlns:p14="http://schemas.microsoft.com/office/powerpoint/2010/main" val="419252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down)">
                                      <p:cBhvr>
                                        <p:cTn id="34" dur="500"/>
                                        <p:tgtEl>
                                          <p:spTgt spid="2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animEffect transition="in" filter="wipe(down)">
                                      <p:cBhvr>
                                        <p:cTn id="39" dur="500"/>
                                        <p:tgtEl>
                                          <p:spTgt spid="2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2">
                                            <p:txEl>
                                              <p:pRg st="2" end="2"/>
                                            </p:txEl>
                                          </p:spTgt>
                                        </p:tgtEl>
                                        <p:attrNameLst>
                                          <p:attrName>style.visibility</p:attrName>
                                        </p:attrNameLst>
                                      </p:cBhvr>
                                      <p:to>
                                        <p:strVal val="visible"/>
                                      </p:to>
                                    </p:set>
                                    <p:animEffect transition="in" filter="wipe(down)">
                                      <p:cBhvr>
                                        <p:cTn id="44" dur="500"/>
                                        <p:tgtEl>
                                          <p:spTgt spid="22">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2">
                                            <p:txEl>
                                              <p:pRg st="3" end="3"/>
                                            </p:txEl>
                                          </p:spTgt>
                                        </p:tgtEl>
                                        <p:attrNameLst>
                                          <p:attrName>style.visibility</p:attrName>
                                        </p:attrNameLst>
                                      </p:cBhvr>
                                      <p:to>
                                        <p:strVal val="visible"/>
                                      </p:to>
                                    </p:set>
                                    <p:animEffect transition="in" filter="wipe(down)">
                                      <p:cBhvr>
                                        <p:cTn id="49"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11" y="201336"/>
            <a:ext cx="8333324" cy="1066800"/>
          </a:xfrm>
        </p:spPr>
        <p:txBody>
          <a:bodyPr/>
          <a:lstStyle/>
          <a:p>
            <a:pPr algn="l"/>
            <a:r>
              <a:rPr lang="en-US" sz="2400" b="1" dirty="0"/>
              <a:t>Vacuum technology - Cryosorption Pump Development </a:t>
            </a:r>
            <a:endParaRPr lang="en-GB" sz="2400" b="1" dirty="0"/>
          </a:p>
        </p:txBody>
      </p:sp>
      <p:sp>
        <p:nvSpPr>
          <p:cNvPr id="4" name="Slide Number Placeholder 3"/>
          <p:cNvSpPr>
            <a:spLocks noGrp="1"/>
          </p:cNvSpPr>
          <p:nvPr>
            <p:ph type="sldNum" sz="quarter" idx="12"/>
          </p:nvPr>
        </p:nvSpPr>
        <p:spPr/>
        <p:txBody>
          <a:bodyPr/>
          <a:lstStyle/>
          <a:p>
            <a:pPr>
              <a:defRPr/>
            </a:pPr>
            <a:fld id="{C7AE400B-EF70-4BA3-9B74-280DCA054870}" type="slidenum">
              <a:rPr lang="en-US" smtClean="0"/>
              <a:pPr>
                <a:defRPr/>
              </a:pPr>
              <a:t>47</a:t>
            </a:fld>
            <a:endParaRPr lang="en-US" dirty="0"/>
          </a:p>
        </p:txBody>
      </p:sp>
      <p:pic>
        <p:nvPicPr>
          <p:cNvPr id="5" name="Picture 1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859239" y="1236546"/>
            <a:ext cx="3650196" cy="24134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5" descr="IMG_4401we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9837" y="3758976"/>
            <a:ext cx="3591224" cy="2142830"/>
          </a:xfrm>
          <a:prstGeom prst="rect">
            <a:avLst/>
          </a:prstGeom>
        </p:spPr>
      </p:pic>
      <p:pic>
        <p:nvPicPr>
          <p:cNvPr id="7" name="Picture 6" descr="IMG_309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1089" y="3377509"/>
            <a:ext cx="1893222" cy="2524297"/>
          </a:xfrm>
          <a:prstGeom prst="rect">
            <a:avLst/>
          </a:prstGeom>
        </p:spPr>
      </p:pic>
      <p:sp>
        <p:nvSpPr>
          <p:cNvPr id="8" name="Text Box 4"/>
          <p:cNvSpPr txBox="1">
            <a:spLocks noChangeArrowheads="1"/>
          </p:cNvSpPr>
          <p:nvPr/>
        </p:nvSpPr>
        <p:spPr bwMode="auto">
          <a:xfrm>
            <a:off x="3036164" y="1311857"/>
            <a:ext cx="1663674" cy="1819472"/>
          </a:xfrm>
          <a:prstGeom prst="rect">
            <a:avLst/>
          </a:prstGeom>
          <a:solidFill>
            <a:schemeClr val="bg1">
              <a:alpha val="70195"/>
            </a:schemeClr>
          </a:solidFill>
          <a:ln>
            <a:noFill/>
          </a:ln>
          <a:effectLst/>
          <a:extLst>
            <a:ext uri="{91240B29-F687-4f45-9708-019B960494DF}">
              <a14:hiddenLine xmlns="" xmlns:a14="http://schemas.microsoft.com/office/drawing/2010/main" w="25400">
                <a:solidFill>
                  <a:srgbClr val="FF0000"/>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Century Gothic" charset="0"/>
                <a:ea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defRPr/>
            </a:pPr>
            <a:r>
              <a:rPr lang="en-US" sz="1403" dirty="0"/>
              <a:t>4 K pumping circuit made of charcoal coated panels by forced flow cooling with Super Critical cryogenic Helium.</a:t>
            </a:r>
          </a:p>
        </p:txBody>
      </p:sp>
      <p:pic>
        <p:nvPicPr>
          <p:cNvPr id="9" name="Picture 6" descr="iter-kit-0278-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44" y="1303953"/>
            <a:ext cx="2817533" cy="1707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p:nvPr/>
        </p:nvSpPr>
        <p:spPr>
          <a:xfrm>
            <a:off x="74607" y="4456710"/>
            <a:ext cx="2638477" cy="1226105"/>
          </a:xfrm>
          <a:prstGeom prst="rect">
            <a:avLst/>
          </a:prstGeom>
        </p:spPr>
        <p:txBody>
          <a:bodyPr wrap="square">
            <a:spAutoFit/>
          </a:bodyPr>
          <a:lstStyle/>
          <a:p>
            <a:pPr>
              <a:defRPr/>
            </a:pPr>
            <a:r>
              <a:rPr lang="en-US" sz="1228" dirty="0"/>
              <a:t>Main inlet valve for flow control and separation of the pump from the torus for regeneration. </a:t>
            </a:r>
          </a:p>
          <a:p>
            <a:pPr>
              <a:defRPr/>
            </a:pPr>
            <a:endParaRPr lang="en-US" sz="1228" dirty="0"/>
          </a:p>
          <a:p>
            <a:pPr>
              <a:defRPr/>
            </a:pPr>
            <a:r>
              <a:rPr lang="en-US" sz="1228" dirty="0"/>
              <a:t>The worlds largest all metal high vacuum valve. </a:t>
            </a:r>
          </a:p>
        </p:txBody>
      </p:sp>
      <p:sp>
        <p:nvSpPr>
          <p:cNvPr id="11" name="Rectangle 10"/>
          <p:cNvSpPr/>
          <p:nvPr/>
        </p:nvSpPr>
        <p:spPr>
          <a:xfrm>
            <a:off x="94070" y="3099055"/>
            <a:ext cx="2599552" cy="848181"/>
          </a:xfrm>
          <a:prstGeom prst="rect">
            <a:avLst/>
          </a:prstGeom>
        </p:spPr>
        <p:txBody>
          <a:bodyPr wrap="square">
            <a:spAutoFit/>
          </a:bodyPr>
          <a:lstStyle/>
          <a:p>
            <a:pPr>
              <a:defRPr/>
            </a:pPr>
            <a:r>
              <a:rPr lang="en-US" sz="1228" dirty="0"/>
              <a:t>Pumping by coconut charcoal:</a:t>
            </a:r>
          </a:p>
          <a:p>
            <a:pPr>
              <a:defRPr/>
            </a:pPr>
            <a:r>
              <a:rPr lang="en-US" sz="1228" dirty="0"/>
              <a:t>Efficiently Helium at T&lt; 5 K</a:t>
            </a:r>
          </a:p>
          <a:p>
            <a:pPr>
              <a:defRPr/>
            </a:pPr>
            <a:r>
              <a:rPr lang="en-US" sz="1228" dirty="0"/>
              <a:t>Efficiently all hydrogen isotopes at T &lt; 10 K</a:t>
            </a:r>
          </a:p>
        </p:txBody>
      </p:sp>
    </p:spTree>
    <p:extLst>
      <p:ext uri="{BB962C8B-B14F-4D97-AF65-F5344CB8AC3E}">
        <p14:creationId xmlns:p14="http://schemas.microsoft.com/office/powerpoint/2010/main" val="124992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83" y="102496"/>
            <a:ext cx="8280456" cy="1066800"/>
          </a:xfrm>
        </p:spPr>
        <p:txBody>
          <a:bodyPr/>
          <a:lstStyle/>
          <a:p>
            <a:pPr algn="l"/>
            <a:r>
              <a:rPr lang="en-US" sz="2400" b="1" dirty="0"/>
              <a:t>Vacuum technology – The Cryogenic Viscous flow Compressor  (CVC)</a:t>
            </a:r>
            <a:endParaRPr lang="en-GB" sz="2400" b="1" dirty="0"/>
          </a:p>
        </p:txBody>
      </p:sp>
      <p:sp>
        <p:nvSpPr>
          <p:cNvPr id="3" name="Content Placeholder 2"/>
          <p:cNvSpPr>
            <a:spLocks noGrp="1"/>
          </p:cNvSpPr>
          <p:nvPr>
            <p:ph idx="1"/>
          </p:nvPr>
        </p:nvSpPr>
        <p:spPr>
          <a:xfrm>
            <a:off x="272477" y="1337609"/>
            <a:ext cx="2078603" cy="4067902"/>
          </a:xfrm>
        </p:spPr>
        <p:txBody>
          <a:bodyPr/>
          <a:lstStyle/>
          <a:p>
            <a:pPr marL="0" indent="0">
              <a:buNone/>
            </a:pPr>
            <a:r>
              <a:rPr lang="en-US" sz="1600" dirty="0"/>
              <a:t>Novel second stage pump which pumps  the regenerated hydrogen isotopes fuel and helium  from the first stage </a:t>
            </a:r>
            <a:r>
              <a:rPr lang="en-US" sz="1600" dirty="0" err="1"/>
              <a:t>cryo-sorbtion</a:t>
            </a:r>
            <a:r>
              <a:rPr lang="en-US" sz="1600" dirty="0"/>
              <a:t> pumps.  </a:t>
            </a:r>
          </a:p>
          <a:p>
            <a:pPr marL="0" indent="0">
              <a:buNone/>
            </a:pPr>
            <a:r>
              <a:rPr lang="en-US" sz="1600" dirty="0"/>
              <a:t>Hydrogen isotopes are pumped by </a:t>
            </a:r>
            <a:r>
              <a:rPr lang="en-US" sz="1600" dirty="0" err="1"/>
              <a:t>cryo</a:t>
            </a:r>
            <a:r>
              <a:rPr lang="en-US" sz="1600" dirty="0"/>
              <a:t>-condensation  and helium is pumped by the flow of hydrogen isotopes and mechanical pumps - separating the fuel and the helium created in the fusion process.  </a:t>
            </a:r>
            <a:endParaRPr lang="en-GB" sz="1600" dirty="0"/>
          </a:p>
        </p:txBody>
      </p:sp>
      <p:sp>
        <p:nvSpPr>
          <p:cNvPr id="4" name="Slide Number Placeholder 3"/>
          <p:cNvSpPr>
            <a:spLocks noGrp="1"/>
          </p:cNvSpPr>
          <p:nvPr>
            <p:ph type="sldNum" sz="quarter" idx="12"/>
          </p:nvPr>
        </p:nvSpPr>
        <p:spPr/>
        <p:txBody>
          <a:bodyPr/>
          <a:lstStyle/>
          <a:p>
            <a:pPr>
              <a:defRPr/>
            </a:pPr>
            <a:fld id="{C7AE400B-EF70-4BA3-9B74-280DCA054870}" type="slidenum">
              <a:rPr lang="en-US" smtClean="0"/>
              <a:pPr>
                <a:defRPr/>
              </a:pPr>
              <a:t>48</a:t>
            </a:fld>
            <a:endParaRPr lang="en-US" dirty="0"/>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185669" y="1618092"/>
            <a:ext cx="1625482" cy="4226714"/>
          </a:xfrm>
          <a:prstGeom prst="rect">
            <a:avLst/>
          </a:prstGeom>
        </p:spPr>
      </p:pic>
      <p:pic>
        <p:nvPicPr>
          <p:cNvPr id="6" name="Picture 2" descr="C:\Users\pearcer\Documents\Work\ITER2014\avs talk\IMG_09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5876" y="1321721"/>
            <a:ext cx="3392314" cy="4523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3179752" y="918670"/>
            <a:ext cx="1751633" cy="699422"/>
          </a:xfrm>
          <a:prstGeom prst="rect">
            <a:avLst/>
          </a:prstGeom>
          <a:noFill/>
        </p:spPr>
        <p:txBody>
          <a:bodyPr wrap="square" rtlCol="0">
            <a:spAutoFit/>
          </a:bodyPr>
          <a:lstStyle/>
          <a:p>
            <a:r>
              <a:rPr lang="en-US" sz="1315" dirty="0">
                <a:solidFill>
                  <a:srgbClr val="24459C"/>
                </a:solidFill>
              </a:rPr>
              <a:t>Pump inlet (hydrogen Isotopes and helium)</a:t>
            </a:r>
            <a:endParaRPr lang="en-GB" sz="1315" dirty="0">
              <a:solidFill>
                <a:srgbClr val="24459C"/>
              </a:solidFill>
            </a:endParaRPr>
          </a:p>
        </p:txBody>
      </p:sp>
      <p:sp>
        <p:nvSpPr>
          <p:cNvPr id="27" name="TextBox 26"/>
          <p:cNvSpPr txBox="1"/>
          <p:nvPr/>
        </p:nvSpPr>
        <p:spPr>
          <a:xfrm>
            <a:off x="2351080" y="1668354"/>
            <a:ext cx="834588" cy="699422"/>
          </a:xfrm>
          <a:prstGeom prst="rect">
            <a:avLst/>
          </a:prstGeom>
          <a:noFill/>
        </p:spPr>
        <p:txBody>
          <a:bodyPr wrap="square" rtlCol="0">
            <a:spAutoFit/>
          </a:bodyPr>
          <a:lstStyle/>
          <a:p>
            <a:r>
              <a:rPr lang="en-US" sz="1315" dirty="0">
                <a:solidFill>
                  <a:srgbClr val="24459C"/>
                </a:solidFill>
              </a:rPr>
              <a:t>Pump outlet (helium) </a:t>
            </a:r>
            <a:endParaRPr lang="en-GB" sz="1315" dirty="0">
              <a:solidFill>
                <a:srgbClr val="24459C"/>
              </a:solidFill>
            </a:endParaRPr>
          </a:p>
        </p:txBody>
      </p:sp>
      <p:sp>
        <p:nvSpPr>
          <p:cNvPr id="47" name="Rectangle 46"/>
          <p:cNvSpPr/>
          <p:nvPr/>
        </p:nvSpPr>
        <p:spPr>
          <a:xfrm>
            <a:off x="2631341" y="3083592"/>
            <a:ext cx="554327" cy="308226"/>
          </a:xfrm>
          <a:prstGeom prst="rect">
            <a:avLst/>
          </a:prstGeom>
        </p:spPr>
        <p:txBody>
          <a:bodyPr wrap="square">
            <a:spAutoFit/>
          </a:bodyPr>
          <a:lstStyle/>
          <a:p>
            <a:r>
              <a:rPr lang="en-US" sz="1403" dirty="0">
                <a:solidFill>
                  <a:srgbClr val="006600"/>
                </a:solidFill>
              </a:rPr>
              <a:t>80K</a:t>
            </a:r>
            <a:endParaRPr lang="en-GB" sz="1403" dirty="0"/>
          </a:p>
        </p:txBody>
      </p:sp>
      <p:sp>
        <p:nvSpPr>
          <p:cNvPr id="48" name="Rectangle 47"/>
          <p:cNvSpPr/>
          <p:nvPr/>
        </p:nvSpPr>
        <p:spPr>
          <a:xfrm>
            <a:off x="2661661" y="5395198"/>
            <a:ext cx="518091" cy="281295"/>
          </a:xfrm>
          <a:prstGeom prst="rect">
            <a:avLst/>
          </a:prstGeom>
        </p:spPr>
        <p:txBody>
          <a:bodyPr wrap="none">
            <a:spAutoFit/>
          </a:bodyPr>
          <a:lstStyle/>
          <a:p>
            <a:r>
              <a:rPr lang="en-US" sz="1228" dirty="0">
                <a:solidFill>
                  <a:srgbClr val="0066FF"/>
                </a:solidFill>
              </a:rPr>
              <a:t>4.5K</a:t>
            </a:r>
            <a:endParaRPr lang="en-GB" sz="1228" dirty="0"/>
          </a:p>
        </p:txBody>
      </p:sp>
    </p:spTree>
    <p:extLst>
      <p:ext uri="{BB962C8B-B14F-4D97-AF65-F5344CB8AC3E}">
        <p14:creationId xmlns:p14="http://schemas.microsoft.com/office/powerpoint/2010/main" val="1066164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74" y="236093"/>
            <a:ext cx="8189843" cy="1066800"/>
          </a:xfrm>
        </p:spPr>
        <p:txBody>
          <a:bodyPr/>
          <a:lstStyle/>
          <a:p>
            <a:pPr algn="l" eaLnBrk="1" hangingPunct="1"/>
            <a:r>
              <a:rPr lang="en-US" sz="1929" b="1" dirty="0"/>
              <a:t>Why is disruption mitigation required in ITER?		</a:t>
            </a:r>
            <a:br>
              <a:rPr lang="en-US" sz="1929" b="1" dirty="0"/>
            </a:br>
            <a:r>
              <a:rPr lang="en-US" sz="1929" b="1" dirty="0"/>
              <a:t>	Runaway Electrons damage plasma facing components</a:t>
            </a:r>
          </a:p>
        </p:txBody>
      </p:sp>
      <p:sp>
        <p:nvSpPr>
          <p:cNvPr id="4" name="Slide Number Placeholder 3"/>
          <p:cNvSpPr>
            <a:spLocks noGrp="1"/>
          </p:cNvSpPr>
          <p:nvPr>
            <p:ph type="sldNum" sz="quarter" idx="12"/>
          </p:nvPr>
        </p:nvSpPr>
        <p:spPr/>
        <p:txBody>
          <a:bodyPr/>
          <a:lstStyle/>
          <a:p>
            <a:pPr>
              <a:defRPr/>
            </a:pPr>
            <a:fld id="{C7AE400B-EF70-4BA3-9B74-280DCA054870}" type="slidenum">
              <a:rPr lang="en-US" smtClean="0"/>
              <a:pPr>
                <a:defRPr/>
              </a:pPr>
              <a:t>49</a:t>
            </a:fld>
            <a:endParaRPr lang="en-US" dirty="0"/>
          </a:p>
        </p:txBody>
      </p:sp>
      <p:grpSp>
        <p:nvGrpSpPr>
          <p:cNvPr id="7" name="Group 6"/>
          <p:cNvGrpSpPr/>
          <p:nvPr/>
        </p:nvGrpSpPr>
        <p:grpSpPr>
          <a:xfrm>
            <a:off x="6061827" y="1439532"/>
            <a:ext cx="2424290" cy="4124975"/>
            <a:chOff x="5940152" y="1014592"/>
            <a:chExt cx="2764541" cy="4703919"/>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0152" y="1014592"/>
              <a:ext cx="2764541" cy="4703919"/>
            </a:xfrm>
            <a:prstGeom prst="rect">
              <a:avLst/>
            </a:prstGeom>
          </p:spPr>
        </p:pic>
        <p:sp>
          <p:nvSpPr>
            <p:cNvPr id="9" name="Down Arrow 8"/>
            <p:cNvSpPr/>
            <p:nvPr/>
          </p:nvSpPr>
          <p:spPr bwMode="auto">
            <a:xfrm rot="9871714">
              <a:off x="6690593" y="1844835"/>
              <a:ext cx="251460" cy="277336"/>
            </a:xfrm>
            <a:prstGeom prst="downArrow">
              <a:avLst/>
            </a:prstGeom>
            <a:solidFill>
              <a:srgbClr val="FF0000"/>
            </a:solidFill>
            <a:ln w="9525" cap="flat" cmpd="sng" algn="ctr">
              <a:noFill/>
              <a:prstDash val="solid"/>
              <a:round/>
              <a:headEnd type="none" w="med" len="med"/>
              <a:tailEnd type="none" w="med" len="med"/>
            </a:ln>
            <a:effectLst/>
            <a:extLst/>
          </p:spPr>
          <p:txBody>
            <a:bodyPr vert="horz" wrap="square" lIns="80186" tIns="40093" rIns="80186" bIns="40093" numCol="1" rtlCol="0" anchor="t" anchorCtr="0" compatLnSpc="1">
              <a:prstTxWarp prst="textNoShape">
                <a:avLst/>
              </a:prstTxWarp>
            </a:bodyPr>
            <a:lstStyle/>
            <a:p>
              <a:pPr defTabSz="801837"/>
              <a:endParaRPr lang="en-GB" sz="2105" b="0" dirty="0">
                <a:latin typeface="Century Gothic" pitchFamily="34" charset="0"/>
              </a:endParaRPr>
            </a:p>
          </p:txBody>
        </p:sp>
        <p:sp>
          <p:nvSpPr>
            <p:cNvPr id="10" name="Down Arrow 9"/>
            <p:cNvSpPr/>
            <p:nvPr/>
          </p:nvSpPr>
          <p:spPr bwMode="auto">
            <a:xfrm rot="361870">
              <a:off x="6842178" y="3856235"/>
              <a:ext cx="251460" cy="277336"/>
            </a:xfrm>
            <a:prstGeom prst="downArrow">
              <a:avLst/>
            </a:prstGeom>
            <a:solidFill>
              <a:srgbClr val="FF0000"/>
            </a:solidFill>
            <a:ln w="9525" cap="flat" cmpd="sng" algn="ctr">
              <a:noFill/>
              <a:prstDash val="solid"/>
              <a:round/>
              <a:headEnd type="none" w="med" len="med"/>
              <a:tailEnd type="none" w="med" len="med"/>
            </a:ln>
            <a:effectLst/>
            <a:extLst/>
          </p:spPr>
          <p:txBody>
            <a:bodyPr vert="horz" wrap="square" lIns="80186" tIns="40093" rIns="80186" bIns="40093" numCol="1" rtlCol="0" anchor="t" anchorCtr="0" compatLnSpc="1">
              <a:prstTxWarp prst="textNoShape">
                <a:avLst/>
              </a:prstTxWarp>
            </a:bodyPr>
            <a:lstStyle/>
            <a:p>
              <a:pPr defTabSz="801837"/>
              <a:endParaRPr lang="en-US" sz="2105" b="0" dirty="0">
                <a:latin typeface="Century Gothic" pitchFamily="34" charset="0"/>
              </a:endParaRPr>
            </a:p>
            <a:p>
              <a:pPr defTabSz="801837"/>
              <a:endParaRPr lang="en-US" sz="1315" dirty="0"/>
            </a:p>
            <a:p>
              <a:pPr defTabSz="801837"/>
              <a:endParaRPr lang="en-US" sz="2105" b="0" dirty="0">
                <a:latin typeface="Century Gothic" pitchFamily="34" charset="0"/>
              </a:endParaRPr>
            </a:p>
            <a:p>
              <a:pPr defTabSz="801837"/>
              <a:endParaRPr lang="en-US" sz="1315" dirty="0"/>
            </a:p>
            <a:p>
              <a:pPr defTabSz="801837"/>
              <a:endParaRPr lang="en-US" sz="2105" b="0" dirty="0">
                <a:latin typeface="Century Gothic" pitchFamily="34" charset="0"/>
              </a:endParaRPr>
            </a:p>
            <a:p>
              <a:pPr defTabSz="801837"/>
              <a:endParaRPr lang="en-US" sz="1315" dirty="0"/>
            </a:p>
            <a:p>
              <a:pPr defTabSz="801837"/>
              <a:endParaRPr lang="en-US" sz="2105" b="0" dirty="0">
                <a:latin typeface="Century Gothic" pitchFamily="34" charset="0"/>
              </a:endParaRPr>
            </a:p>
            <a:p>
              <a:pPr defTabSz="801837"/>
              <a:endParaRPr lang="en-US" sz="1315" dirty="0"/>
            </a:p>
            <a:p>
              <a:pPr defTabSz="801837"/>
              <a:endParaRPr lang="en-US" sz="2105" b="0" dirty="0">
                <a:latin typeface="Century Gothic" pitchFamily="34" charset="0"/>
              </a:endParaRPr>
            </a:p>
            <a:p>
              <a:pPr defTabSz="801837"/>
              <a:endParaRPr lang="en-GB" sz="2105" b="0" dirty="0">
                <a:latin typeface="Century Gothic" pitchFamily="34" charset="0"/>
              </a:endParaRPr>
            </a:p>
          </p:txBody>
        </p:sp>
        <p:sp>
          <p:nvSpPr>
            <p:cNvPr id="11" name="Oval 10"/>
            <p:cNvSpPr/>
            <p:nvPr/>
          </p:nvSpPr>
          <p:spPr bwMode="auto">
            <a:xfrm>
              <a:off x="6749640" y="4399368"/>
              <a:ext cx="549561" cy="539342"/>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80186" tIns="40093" rIns="80186" bIns="40093" numCol="1" rtlCol="0" anchor="t" anchorCtr="0" compatLnSpc="1">
              <a:prstTxWarp prst="textNoShape">
                <a:avLst/>
              </a:prstTxWarp>
            </a:bodyPr>
            <a:lstStyle/>
            <a:p>
              <a:pPr defTabSz="801837"/>
              <a:endParaRPr lang="en-GB" sz="2105" b="0">
                <a:latin typeface="Century Gothic" pitchFamily="34" charset="0"/>
              </a:endParaRPr>
            </a:p>
          </p:txBody>
        </p:sp>
        <p:sp>
          <p:nvSpPr>
            <p:cNvPr id="12" name="Oval 11"/>
            <p:cNvSpPr/>
            <p:nvPr/>
          </p:nvSpPr>
          <p:spPr bwMode="auto">
            <a:xfrm rot="21291994">
              <a:off x="6083343" y="1284648"/>
              <a:ext cx="1333499" cy="517955"/>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80186" tIns="40093" rIns="80186" bIns="40093" numCol="1" rtlCol="0" anchor="t" anchorCtr="0" compatLnSpc="1">
              <a:prstTxWarp prst="textNoShape">
                <a:avLst/>
              </a:prstTxWarp>
            </a:bodyPr>
            <a:lstStyle/>
            <a:p>
              <a:pPr defTabSz="801837"/>
              <a:endParaRPr lang="en-GB" sz="2105" b="0">
                <a:latin typeface="Century Gothic" pitchFamily="34" charset="0"/>
              </a:endParaRPr>
            </a:p>
          </p:txBody>
        </p:sp>
        <p:sp>
          <p:nvSpPr>
            <p:cNvPr id="13" name="Oval 12"/>
            <p:cNvSpPr/>
            <p:nvPr/>
          </p:nvSpPr>
          <p:spPr bwMode="auto">
            <a:xfrm>
              <a:off x="6448914" y="4669038"/>
              <a:ext cx="430068" cy="422071"/>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80186" tIns="40093" rIns="80186" bIns="40093" numCol="1" rtlCol="0" anchor="t" anchorCtr="0" compatLnSpc="1">
              <a:prstTxWarp prst="textNoShape">
                <a:avLst/>
              </a:prstTxWarp>
            </a:bodyPr>
            <a:lstStyle/>
            <a:p>
              <a:pPr defTabSz="801837"/>
              <a:endParaRPr lang="en-GB" sz="2105" b="0">
                <a:latin typeface="Century Gothic" pitchFamily="34" charset="0"/>
              </a:endParaRPr>
            </a:p>
          </p:txBody>
        </p:sp>
      </p:gr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3" y="1556730"/>
            <a:ext cx="3888666" cy="3923675"/>
          </a:xfrm>
          <a:prstGeom prst="rect">
            <a:avLst/>
          </a:prstGeom>
        </p:spPr>
      </p:pic>
      <p:grpSp>
        <p:nvGrpSpPr>
          <p:cNvPr id="16" name="Group 15"/>
          <p:cNvGrpSpPr/>
          <p:nvPr/>
        </p:nvGrpSpPr>
        <p:grpSpPr>
          <a:xfrm>
            <a:off x="4076274" y="1589364"/>
            <a:ext cx="1935705" cy="4076114"/>
            <a:chOff x="3307080" y="746760"/>
            <a:chExt cx="2207382" cy="4648200"/>
          </a:xfrm>
        </p:grpSpPr>
        <p:sp>
          <p:nvSpPr>
            <p:cNvPr id="17" name="Rectangle 16"/>
            <p:cNvSpPr/>
            <p:nvPr/>
          </p:nvSpPr>
          <p:spPr bwMode="auto">
            <a:xfrm>
              <a:off x="3307080" y="746760"/>
              <a:ext cx="2110740" cy="4648200"/>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80186" tIns="40093" rIns="80186" bIns="40093" numCol="1" rtlCol="0" anchor="t" anchorCtr="0" compatLnSpc="1">
              <a:prstTxWarp prst="textNoShape">
                <a:avLst/>
              </a:prstTxWarp>
            </a:bodyPr>
            <a:lstStyle/>
            <a:p>
              <a:pPr defTabSz="801837"/>
              <a:endParaRPr lang="en-GB" sz="2105" b="0" dirty="0">
                <a:latin typeface="Century Gothic" pitchFamily="34" charset="0"/>
              </a:endParaRPr>
            </a:p>
          </p:txBody>
        </p:sp>
        <p:pic>
          <p:nvPicPr>
            <p:cNvPr id="18" name="Picture 23"/>
            <p:cNvPicPr>
              <a:picLocks noChangeAspect="1" noChangeArrowheads="1"/>
            </p:cNvPicPr>
            <p:nvPr/>
          </p:nvPicPr>
          <p:blipFill>
            <a:blip r:embed="rId4"/>
            <a:srcRect b="3793"/>
            <a:stretch>
              <a:fillRect/>
            </a:stretch>
          </p:blipFill>
          <p:spPr bwMode="auto">
            <a:xfrm>
              <a:off x="3474325" y="867192"/>
              <a:ext cx="1755604" cy="3550920"/>
            </a:xfrm>
            <a:prstGeom prst="rect">
              <a:avLst/>
            </a:prstGeom>
            <a:noFill/>
            <a:ln w="9525">
              <a:solidFill>
                <a:srgbClr val="FF0000"/>
              </a:solidFill>
              <a:miter lim="800000"/>
              <a:headEnd/>
              <a:tailEnd/>
            </a:ln>
          </p:spPr>
        </p:pic>
        <p:sp>
          <p:nvSpPr>
            <p:cNvPr id="19" name="TextBox 18"/>
            <p:cNvSpPr txBox="1"/>
            <p:nvPr/>
          </p:nvSpPr>
          <p:spPr>
            <a:xfrm>
              <a:off x="3368040" y="4412553"/>
              <a:ext cx="2146422" cy="905585"/>
            </a:xfrm>
            <a:prstGeom prst="rect">
              <a:avLst/>
            </a:prstGeom>
            <a:noFill/>
          </p:spPr>
          <p:txBody>
            <a:bodyPr wrap="none" rtlCol="0">
              <a:spAutoFit/>
            </a:bodyPr>
            <a:lstStyle/>
            <a:p>
              <a:r>
                <a:rPr lang="en-US" sz="1754" dirty="0">
                  <a:latin typeface="Calibri" panose="020F0502020204030204" pitchFamily="34" charset="0"/>
                </a:rPr>
                <a:t>JET inner limiter </a:t>
              </a:r>
            </a:p>
            <a:p>
              <a:r>
                <a:rPr lang="en-US" sz="1754" dirty="0">
                  <a:latin typeface="Calibri" panose="020F0502020204030204" pitchFamily="34" charset="0"/>
                </a:rPr>
                <a:t>I</a:t>
              </a:r>
              <a:r>
                <a:rPr lang="en-US" sz="1754" baseline="-25000" dirty="0">
                  <a:latin typeface="Calibri" panose="020F0502020204030204" pitchFamily="34" charset="0"/>
                </a:rPr>
                <a:t>RE</a:t>
              </a:r>
              <a:r>
                <a:rPr lang="en-US" sz="1754" dirty="0">
                  <a:latin typeface="Calibri" panose="020F0502020204030204" pitchFamily="34" charset="0"/>
                </a:rPr>
                <a:t> </a:t>
              </a:r>
              <a:r>
                <a:rPr lang="en-US" sz="1754" dirty="0">
                  <a:latin typeface="Calibri" panose="020F0502020204030204" pitchFamily="34" charset="0"/>
                  <a:sym typeface="Symbol"/>
                </a:rPr>
                <a:t> 0.9 MA</a:t>
              </a:r>
            </a:p>
            <a:p>
              <a:pPr lvl="0"/>
              <a:r>
                <a:rPr lang="en-US" sz="1052" dirty="0">
                  <a:solidFill>
                    <a:srgbClr val="000000"/>
                  </a:solidFill>
                  <a:latin typeface="Calibri" panose="020F0502020204030204" pitchFamily="34" charset="0"/>
                </a:rPr>
                <a:t>G.F. Matthews, </a:t>
              </a:r>
              <a:r>
                <a:rPr lang="en-US" sz="1052" dirty="0" err="1">
                  <a:solidFill>
                    <a:srgbClr val="000000"/>
                  </a:solidFill>
                  <a:latin typeface="Calibri" panose="020F0502020204030204" pitchFamily="34" charset="0"/>
                </a:rPr>
                <a:t>Phys.Scr</a:t>
              </a:r>
              <a:r>
                <a:rPr lang="en-US" sz="1052" dirty="0">
                  <a:solidFill>
                    <a:srgbClr val="000000"/>
                  </a:solidFill>
                  <a:latin typeface="Calibri" panose="020F0502020204030204" pitchFamily="34" charset="0"/>
                </a:rPr>
                <a:t>. 2016</a:t>
              </a:r>
              <a:endParaRPr lang="en-GB" sz="1052" dirty="0">
                <a:solidFill>
                  <a:srgbClr val="000000"/>
                </a:solidFill>
                <a:latin typeface="Calibri" panose="020F0502020204030204" pitchFamily="34" charset="0"/>
              </a:endParaRPr>
            </a:p>
          </p:txBody>
        </p:sp>
      </p:grpSp>
    </p:spTree>
    <p:extLst>
      <p:ext uri="{BB962C8B-B14F-4D97-AF65-F5344CB8AC3E}">
        <p14:creationId xmlns:p14="http://schemas.microsoft.com/office/powerpoint/2010/main" val="2973793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7AC59-2E1B-425F-A531-4A6665A82264}"/>
              </a:ext>
            </a:extLst>
          </p:cNvPr>
          <p:cNvSpPr>
            <a:spLocks noGrp="1"/>
          </p:cNvSpPr>
          <p:nvPr>
            <p:ph type="title"/>
          </p:nvPr>
        </p:nvSpPr>
        <p:spPr>
          <a:xfrm>
            <a:off x="178904" y="229705"/>
            <a:ext cx="8395252" cy="1066800"/>
          </a:xfrm>
        </p:spPr>
        <p:txBody>
          <a:bodyPr/>
          <a:lstStyle/>
          <a:p>
            <a:pPr algn="l"/>
            <a:r>
              <a:rPr lang="en-US" sz="2400" b="1" dirty="0"/>
              <a:t>The 2004 report anticipated participation in ITER driving technology advancements in several areas</a:t>
            </a:r>
          </a:p>
        </p:txBody>
      </p:sp>
      <p:sp>
        <p:nvSpPr>
          <p:cNvPr id="3" name="Content Placeholder 2">
            <a:extLst>
              <a:ext uri="{FF2B5EF4-FFF2-40B4-BE49-F238E27FC236}">
                <a16:creationId xmlns:a16="http://schemas.microsoft.com/office/drawing/2014/main" id="{22CDB5EE-5055-4EE2-9A97-B525C7B80DCC}"/>
              </a:ext>
            </a:extLst>
          </p:cNvPr>
          <p:cNvSpPr>
            <a:spLocks noGrp="1"/>
          </p:cNvSpPr>
          <p:nvPr>
            <p:ph idx="1"/>
          </p:nvPr>
        </p:nvSpPr>
        <p:spPr>
          <a:xfrm>
            <a:off x="178904" y="1230243"/>
            <a:ext cx="8222973" cy="4481443"/>
          </a:xfrm>
        </p:spPr>
        <p:txBody>
          <a:bodyPr/>
          <a:lstStyle/>
          <a:p>
            <a:r>
              <a:rPr lang="en-US" sz="2000" dirty="0"/>
              <a:t>From the 2004 report, fusion technology advances from burning plasma experiments were expected to include:</a:t>
            </a:r>
          </a:p>
          <a:p>
            <a:pPr lvl="1"/>
            <a:r>
              <a:rPr lang="en-US" sz="1800" dirty="0"/>
              <a:t>Breeding blanket development</a:t>
            </a:r>
          </a:p>
          <a:p>
            <a:pPr lvl="1"/>
            <a:r>
              <a:rPr lang="en-US" sz="1800" dirty="0"/>
              <a:t>Tritium processing</a:t>
            </a:r>
          </a:p>
          <a:p>
            <a:pPr lvl="1"/>
            <a:r>
              <a:rPr lang="en-US" sz="1800" dirty="0"/>
              <a:t>Magnet technology</a:t>
            </a:r>
          </a:p>
          <a:p>
            <a:pPr lvl="1"/>
            <a:r>
              <a:rPr lang="en-US" sz="1800" dirty="0"/>
              <a:t>High-heat-flux component development</a:t>
            </a:r>
          </a:p>
          <a:p>
            <a:pPr lvl="1"/>
            <a:r>
              <a:rPr lang="en-US" sz="1800" dirty="0"/>
              <a:t>Remote handling technology</a:t>
            </a:r>
          </a:p>
          <a:p>
            <a:r>
              <a:rPr lang="en-US" sz="2000" dirty="0"/>
              <a:t>ITER has driven progress in each of these areas, </a:t>
            </a:r>
            <a:r>
              <a:rPr lang="en-US" sz="2000" b="1" i="1" u="sng" dirty="0"/>
              <a:t>as well as</a:t>
            </a:r>
            <a:r>
              <a:rPr lang="en-US" sz="2000" dirty="0"/>
              <a:t>:</a:t>
            </a:r>
          </a:p>
          <a:p>
            <a:pPr lvl="1"/>
            <a:r>
              <a:rPr lang="en-US" sz="1800" dirty="0"/>
              <a:t>Radiation transport</a:t>
            </a:r>
          </a:p>
          <a:p>
            <a:pPr lvl="1"/>
            <a:r>
              <a:rPr lang="en-US" sz="1800" dirty="0"/>
              <a:t>Disruption mitigation</a:t>
            </a:r>
          </a:p>
          <a:p>
            <a:r>
              <a:rPr lang="en-US" sz="2100" dirty="0"/>
              <a:t>Additional areas of progress (from the base program) includes:</a:t>
            </a:r>
          </a:p>
          <a:p>
            <a:pPr lvl="1"/>
            <a:r>
              <a:rPr lang="en-US" sz="1800" dirty="0"/>
              <a:t>Fusion materials</a:t>
            </a:r>
          </a:p>
          <a:p>
            <a:pPr lvl="1"/>
            <a:r>
              <a:rPr lang="en-US" sz="1800" dirty="0"/>
              <a:t>Plasma-materials interactions (PMI)</a:t>
            </a:r>
          </a:p>
          <a:p>
            <a:pPr lvl="1"/>
            <a:endParaRPr lang="en-US" sz="1800" dirty="0"/>
          </a:p>
        </p:txBody>
      </p:sp>
    </p:spTree>
    <p:extLst>
      <p:ext uri="{BB962C8B-B14F-4D97-AF65-F5344CB8AC3E}">
        <p14:creationId xmlns:p14="http://schemas.microsoft.com/office/powerpoint/2010/main" val="19797157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8278" y="202773"/>
            <a:ext cx="8534400" cy="460125"/>
          </a:xfrm>
          <a:effectLst/>
        </p:spPr>
        <p:txBody>
          <a:bodyPr/>
          <a:lstStyle/>
          <a:p>
            <a:pPr algn="l"/>
            <a:r>
              <a:rPr lang="en-US" sz="2400" b="1" dirty="0"/>
              <a:t>ITER Has and Will Continue to Enable Advances in Fusion Technologies </a:t>
            </a:r>
          </a:p>
        </p:txBody>
      </p:sp>
      <p:sp>
        <p:nvSpPr>
          <p:cNvPr id="4" name="Content Placeholder 1"/>
          <p:cNvSpPr txBox="1">
            <a:spLocks/>
          </p:cNvSpPr>
          <p:nvPr/>
        </p:nvSpPr>
        <p:spPr bwMode="auto">
          <a:xfrm>
            <a:off x="64347" y="841782"/>
            <a:ext cx="5369560" cy="491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5344" tIns="42672" rIns="85344" bIns="42672" numCol="1" anchor="t" anchorCtr="0" compatLnSpc="1">
            <a:prstTxWarp prst="textNoShape">
              <a:avLst/>
            </a:prstTxWarp>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400" b="1"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charset="0"/>
              <a:buChar char="–"/>
              <a:defRPr sz="2200" kern="1200">
                <a:solidFill>
                  <a:schemeClr val="tx1"/>
                </a:solidFill>
                <a:latin typeface="+mn-lt"/>
                <a:ea typeface="ＭＳ Ｐゴシック" charset="0"/>
                <a:cs typeface="+mn-cs"/>
              </a:defRPr>
            </a:lvl2pPr>
            <a:lvl3pPr marL="1257300" indent="-342900" algn="l" defTabSz="457200" rtl="0" eaLnBrk="0" fontAlgn="base" hangingPunct="0">
              <a:spcBef>
                <a:spcPct val="20000"/>
              </a:spcBef>
              <a:spcAft>
                <a:spcPct val="0"/>
              </a:spcAft>
              <a:buClr>
                <a:schemeClr val="tx2"/>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Clr>
                <a:schemeClr val="tx2"/>
              </a:buClr>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Clr>
                <a:schemeClr val="tx2"/>
              </a:buClr>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20029" lvl="1" indent="-320029" eaLnBrk="1" fontAlgn="auto" hangingPunct="1">
              <a:spcBef>
                <a:spcPts val="933"/>
              </a:spcBef>
              <a:spcAft>
                <a:spcPts val="0"/>
              </a:spcAft>
              <a:buFont typeface="Arial"/>
              <a:buChar char="•"/>
            </a:pPr>
            <a:r>
              <a:rPr lang="en-US" sz="1867" dirty="0">
                <a:latin typeface="Century Gothic"/>
                <a:cs typeface="Century Gothic"/>
              </a:rPr>
              <a:t>Large, high field superconducting magnets</a:t>
            </a:r>
          </a:p>
          <a:p>
            <a:pPr>
              <a:spcBef>
                <a:spcPts val="933"/>
              </a:spcBef>
            </a:pPr>
            <a:r>
              <a:rPr lang="en-US" sz="1867" dirty="0">
                <a:latin typeface="Century Gothic"/>
                <a:cs typeface="Century Gothic"/>
              </a:rPr>
              <a:t>Remote  maintenance and handling</a:t>
            </a:r>
          </a:p>
          <a:p>
            <a:pPr marL="320029" lvl="1" indent="-320029" eaLnBrk="1" fontAlgn="auto" hangingPunct="1">
              <a:spcBef>
                <a:spcPts val="933"/>
              </a:spcBef>
              <a:spcAft>
                <a:spcPts val="0"/>
              </a:spcAft>
              <a:buFont typeface="Arial"/>
              <a:buChar char="•"/>
            </a:pPr>
            <a:r>
              <a:rPr lang="en-US" sz="1867" dirty="0">
                <a:latin typeface="Century Gothic"/>
                <a:cs typeface="Century Gothic"/>
              </a:rPr>
              <a:t>Test blankets for tritium breeding</a:t>
            </a:r>
          </a:p>
          <a:p>
            <a:pPr marL="320029" lvl="1" indent="-320029" eaLnBrk="1" fontAlgn="auto" hangingPunct="1">
              <a:spcBef>
                <a:spcPts val="933"/>
              </a:spcBef>
              <a:spcAft>
                <a:spcPts val="0"/>
              </a:spcAft>
              <a:buFont typeface="Arial"/>
              <a:buChar char="•"/>
            </a:pPr>
            <a:r>
              <a:rPr lang="en-US" sz="1867" dirty="0">
                <a:latin typeface="Century Gothic"/>
                <a:cs typeface="Century Gothic"/>
              </a:rPr>
              <a:t>Tritium processing systems</a:t>
            </a:r>
          </a:p>
          <a:p>
            <a:pPr marL="320029" lvl="1" indent="-320029" eaLnBrk="1" fontAlgn="auto" hangingPunct="1">
              <a:spcBef>
                <a:spcPts val="933"/>
              </a:spcBef>
              <a:spcAft>
                <a:spcPts val="0"/>
              </a:spcAft>
              <a:buFont typeface="Arial"/>
              <a:buChar char="•"/>
            </a:pPr>
            <a:r>
              <a:rPr lang="en-US" sz="1867" dirty="0">
                <a:latin typeface="Century Gothic"/>
                <a:cs typeface="Century Gothic"/>
              </a:rPr>
              <a:t>Hardened diagnostics</a:t>
            </a:r>
          </a:p>
          <a:p>
            <a:pPr marL="320029" lvl="1" indent="-320029" eaLnBrk="1" fontAlgn="auto" hangingPunct="1">
              <a:spcBef>
                <a:spcPts val="933"/>
              </a:spcBef>
              <a:spcAft>
                <a:spcPts val="0"/>
              </a:spcAft>
              <a:buFont typeface="Arial"/>
              <a:buChar char="•"/>
            </a:pPr>
            <a:r>
              <a:rPr lang="en-US" sz="1867" dirty="0">
                <a:latin typeface="Century Gothic"/>
                <a:cs typeface="Century Gothic"/>
              </a:rPr>
              <a:t>High heat flux systems/components </a:t>
            </a:r>
          </a:p>
          <a:p>
            <a:pPr marL="320029" lvl="1" indent="-320029" eaLnBrk="1" fontAlgn="auto" hangingPunct="1">
              <a:spcBef>
                <a:spcPts val="933"/>
              </a:spcBef>
              <a:spcAft>
                <a:spcPts val="0"/>
              </a:spcAft>
              <a:buFont typeface="Arial"/>
              <a:buChar char="•"/>
            </a:pPr>
            <a:r>
              <a:rPr lang="en-US" sz="1867" dirty="0">
                <a:latin typeface="Century Gothic"/>
                <a:cs typeface="Century Gothic"/>
              </a:rPr>
              <a:t>Long pulse, high power density heating </a:t>
            </a:r>
            <a:br>
              <a:rPr lang="en-US" sz="1867" dirty="0">
                <a:latin typeface="Century Gothic"/>
                <a:cs typeface="Century Gothic"/>
              </a:rPr>
            </a:br>
            <a:r>
              <a:rPr lang="en-US" sz="1867" dirty="0">
                <a:latin typeface="Century Gothic"/>
                <a:cs typeface="Century Gothic"/>
              </a:rPr>
              <a:t>and current drive systems</a:t>
            </a:r>
          </a:p>
          <a:p>
            <a:pPr marL="320029" lvl="1" indent="-320029" eaLnBrk="1" fontAlgn="auto" hangingPunct="1">
              <a:spcBef>
                <a:spcPts val="933"/>
              </a:spcBef>
              <a:spcAft>
                <a:spcPts val="0"/>
              </a:spcAft>
              <a:buFont typeface="Arial"/>
              <a:buChar char="•"/>
            </a:pPr>
            <a:r>
              <a:rPr lang="en-US" sz="1867" dirty="0">
                <a:latin typeface="Century Gothic"/>
                <a:cs typeface="Century Gothic"/>
              </a:rPr>
              <a:t>Plasma current quench detection/remediation systems</a:t>
            </a:r>
          </a:p>
          <a:p>
            <a:pPr marL="320029" lvl="1" indent="-320029" eaLnBrk="1" fontAlgn="auto" hangingPunct="1">
              <a:spcBef>
                <a:spcPts val="933"/>
              </a:spcBef>
              <a:spcAft>
                <a:spcPts val="0"/>
              </a:spcAft>
              <a:buFont typeface="Arial"/>
              <a:buChar char="•"/>
            </a:pPr>
            <a:r>
              <a:rPr lang="en-US" sz="1867" dirty="0">
                <a:latin typeface="Century Gothic"/>
                <a:cs typeface="Century Gothic"/>
              </a:rPr>
              <a:t>Integrated control systems for the nuclear plant and plasma, including burn control</a:t>
            </a:r>
            <a:endParaRPr lang="en-US" sz="1867" b="0" dirty="0">
              <a:solidFill>
                <a:srgbClr val="000000"/>
              </a:solidFill>
              <a:latin typeface="Century Gothic"/>
              <a:cs typeface="Century Gothic"/>
            </a:endParaRPr>
          </a:p>
          <a:p>
            <a:pPr marL="520580" lvl="1">
              <a:spcBef>
                <a:spcPts val="373"/>
              </a:spcBef>
              <a:spcAft>
                <a:spcPts val="0"/>
              </a:spcAft>
            </a:pPr>
            <a:endParaRPr lang="en-US" sz="1680" dirty="0">
              <a:solidFill>
                <a:srgbClr val="000000"/>
              </a:solidFill>
              <a:latin typeface="Century Gothic"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10200" y="1280050"/>
            <a:ext cx="3081867" cy="2702669"/>
          </a:xfrm>
          <a:prstGeom prst="rect">
            <a:avLst/>
          </a:prstGeom>
        </p:spPr>
      </p:pic>
      <p:sp>
        <p:nvSpPr>
          <p:cNvPr id="8" name="Rounded Rectangle 7"/>
          <p:cNvSpPr/>
          <p:nvPr/>
        </p:nvSpPr>
        <p:spPr>
          <a:xfrm>
            <a:off x="5714933" y="4414150"/>
            <a:ext cx="2706014" cy="1144143"/>
          </a:xfrm>
          <a:prstGeom prst="roundRect">
            <a:avLst/>
          </a:prstGeom>
          <a:solidFill>
            <a:srgbClr val="000090"/>
          </a:solidFill>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r>
              <a:rPr lang="en-US" sz="1680" dirty="0">
                <a:solidFill>
                  <a:srgbClr val="FFF537"/>
                </a:solidFill>
              </a:rPr>
              <a:t>Support ITER as an essential Element of the U. S. Fusion Energy Science Program</a:t>
            </a:r>
          </a:p>
        </p:txBody>
      </p:sp>
    </p:spTree>
    <p:extLst>
      <p:ext uri="{BB962C8B-B14F-4D97-AF65-F5344CB8AC3E}">
        <p14:creationId xmlns:p14="http://schemas.microsoft.com/office/powerpoint/2010/main" val="3847172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45" y="1382698"/>
            <a:ext cx="3069137" cy="45018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Rectangle 8"/>
          <p:cNvSpPr/>
          <p:nvPr/>
        </p:nvSpPr>
        <p:spPr>
          <a:xfrm>
            <a:off x="3360830" y="3392339"/>
            <a:ext cx="1871003" cy="740011"/>
          </a:xfrm>
          <a:prstGeom prst="rect">
            <a:avLst/>
          </a:prstGeom>
        </p:spPr>
        <p:txBody>
          <a:bodyPr wrap="square">
            <a:spAutoFit/>
          </a:bodyPr>
          <a:lstStyle/>
          <a:p>
            <a:r>
              <a:rPr lang="en-US" sz="1403" dirty="0"/>
              <a:t>Tritium is radioactive and expensive</a:t>
            </a:r>
          </a:p>
        </p:txBody>
      </p:sp>
      <p:sp>
        <p:nvSpPr>
          <p:cNvPr id="11" name="Rectangle 10"/>
          <p:cNvSpPr/>
          <p:nvPr/>
        </p:nvSpPr>
        <p:spPr>
          <a:xfrm>
            <a:off x="3360830" y="4252036"/>
            <a:ext cx="1695597" cy="740011"/>
          </a:xfrm>
          <a:prstGeom prst="rect">
            <a:avLst/>
          </a:prstGeom>
        </p:spPr>
        <p:txBody>
          <a:bodyPr wrap="square">
            <a:spAutoFit/>
          </a:bodyPr>
          <a:lstStyle/>
          <a:p>
            <a:r>
              <a:rPr lang="en-US" sz="1403" dirty="0"/>
              <a:t>Only a fraction (~1%) of the fuel burns per pass</a:t>
            </a:r>
          </a:p>
        </p:txBody>
      </p:sp>
      <p:sp>
        <p:nvSpPr>
          <p:cNvPr id="12" name="Rectangle 11"/>
          <p:cNvSpPr/>
          <p:nvPr/>
        </p:nvSpPr>
        <p:spPr>
          <a:xfrm>
            <a:off x="3369181" y="2359481"/>
            <a:ext cx="1871003" cy="955903"/>
          </a:xfrm>
          <a:prstGeom prst="rect">
            <a:avLst/>
          </a:prstGeom>
        </p:spPr>
        <p:txBody>
          <a:bodyPr wrap="square">
            <a:spAutoFit/>
          </a:bodyPr>
          <a:lstStyle/>
          <a:p>
            <a:r>
              <a:rPr lang="en-US" sz="1403" dirty="0"/>
              <a:t>He “ash” and impurity build-up quenches fusion reaction</a:t>
            </a:r>
          </a:p>
        </p:txBody>
      </p:sp>
      <p:sp>
        <p:nvSpPr>
          <p:cNvPr id="13" name="Rectangle 12"/>
          <p:cNvSpPr/>
          <p:nvPr/>
        </p:nvSpPr>
        <p:spPr>
          <a:xfrm>
            <a:off x="3360830" y="1379486"/>
            <a:ext cx="1950353" cy="740011"/>
          </a:xfrm>
          <a:prstGeom prst="rect">
            <a:avLst/>
          </a:prstGeom>
        </p:spPr>
        <p:txBody>
          <a:bodyPr wrap="square">
            <a:spAutoFit/>
          </a:bodyPr>
          <a:lstStyle/>
          <a:p>
            <a:r>
              <a:rPr lang="en-US" sz="1403" dirty="0"/>
              <a:t>Magnetic plasma resists injection of replacement fuel</a:t>
            </a:r>
          </a:p>
        </p:txBody>
      </p:sp>
      <p:sp>
        <p:nvSpPr>
          <p:cNvPr id="14" name="Rectangle 13"/>
          <p:cNvSpPr/>
          <p:nvPr/>
        </p:nvSpPr>
        <p:spPr>
          <a:xfrm>
            <a:off x="3360830" y="5281526"/>
            <a:ext cx="1490955" cy="740011"/>
          </a:xfrm>
          <a:prstGeom prst="rect">
            <a:avLst/>
          </a:prstGeom>
        </p:spPr>
        <p:txBody>
          <a:bodyPr wrap="square">
            <a:spAutoFit/>
          </a:bodyPr>
          <a:lstStyle/>
          <a:p>
            <a:r>
              <a:rPr lang="en-US" sz="1403" dirty="0"/>
              <a:t>Vacuum must be maintained around plasma</a:t>
            </a:r>
          </a:p>
        </p:txBody>
      </p:sp>
      <p:sp>
        <p:nvSpPr>
          <p:cNvPr id="17" name="Rectangle 16"/>
          <p:cNvSpPr/>
          <p:nvPr/>
        </p:nvSpPr>
        <p:spPr>
          <a:xfrm>
            <a:off x="873723" y="3206561"/>
            <a:ext cx="1695597" cy="524118"/>
          </a:xfrm>
          <a:prstGeom prst="rect">
            <a:avLst/>
          </a:prstGeom>
        </p:spPr>
        <p:txBody>
          <a:bodyPr wrap="square">
            <a:spAutoFit/>
          </a:bodyPr>
          <a:lstStyle/>
          <a:p>
            <a:pPr algn="ctr"/>
            <a:r>
              <a:rPr lang="en-US" sz="1403" dirty="0"/>
              <a:t>DT</a:t>
            </a:r>
          </a:p>
          <a:p>
            <a:pPr algn="ctr"/>
            <a:r>
              <a:rPr lang="en-US" sz="1403" dirty="0"/>
              <a:t>Plasma</a:t>
            </a:r>
          </a:p>
        </p:txBody>
      </p:sp>
      <p:cxnSp>
        <p:nvCxnSpPr>
          <p:cNvPr id="15" name="Straight Connector 14"/>
          <p:cNvCxnSpPr/>
          <p:nvPr/>
        </p:nvCxnSpPr>
        <p:spPr bwMode="auto">
          <a:xfrm flipH="1">
            <a:off x="2114096" y="2665376"/>
            <a:ext cx="1246734" cy="256402"/>
          </a:xfrm>
          <a:prstGeom prst="line">
            <a:avLst/>
          </a:prstGeom>
          <a:noFill/>
          <a:ln w="9525" cap="flat" cmpd="sng" algn="ctr">
            <a:solidFill>
              <a:srgbClr val="0070C0"/>
            </a:solidFill>
            <a:prstDash val="solid"/>
            <a:round/>
            <a:headEnd type="none" w="med" len="med"/>
            <a:tailEnd type="none" w="med" len="med"/>
          </a:ln>
          <a:effectLst/>
        </p:spPr>
      </p:cxnSp>
      <p:cxnSp>
        <p:nvCxnSpPr>
          <p:cNvPr id="18" name="Straight Connector 17"/>
          <p:cNvCxnSpPr>
            <a:stCxn id="1029" idx="3"/>
          </p:cNvCxnSpPr>
          <p:nvPr/>
        </p:nvCxnSpPr>
        <p:spPr bwMode="auto">
          <a:xfrm flipH="1" flipV="1">
            <a:off x="2180917" y="3586907"/>
            <a:ext cx="1188264" cy="46727"/>
          </a:xfrm>
          <a:prstGeom prst="line">
            <a:avLst/>
          </a:prstGeom>
          <a:noFill/>
          <a:ln w="9525" cap="flat" cmpd="sng" algn="ctr">
            <a:solidFill>
              <a:srgbClr val="0070C0"/>
            </a:solidFill>
            <a:prstDash val="solid"/>
            <a:round/>
            <a:headEnd type="none" w="med" len="med"/>
            <a:tailEnd type="none" w="med" len="med"/>
          </a:ln>
          <a:effectLst/>
        </p:spPr>
      </p:cxnSp>
      <p:sp>
        <p:nvSpPr>
          <p:cNvPr id="21" name="Right Brace 20"/>
          <p:cNvSpPr/>
          <p:nvPr/>
        </p:nvSpPr>
        <p:spPr bwMode="auto">
          <a:xfrm>
            <a:off x="5163754" y="1382698"/>
            <a:ext cx="146676" cy="793663"/>
          </a:xfrm>
          <a:prstGeom prst="rightBrace">
            <a:avLst/>
          </a:prstGeom>
          <a:noFill/>
          <a:ln w="9525" cap="flat" cmpd="sng" algn="ctr">
            <a:solidFill>
              <a:srgbClr val="0070C0"/>
            </a:solidFill>
            <a:prstDash val="solid"/>
            <a:round/>
            <a:headEnd type="none" w="med" len="med"/>
            <a:tailEnd type="none" w="med" len="med"/>
          </a:ln>
          <a:effectLst/>
        </p:spPr>
        <p:txBody>
          <a:bodyPr rtlCol="0" anchor="ctr"/>
          <a:lstStyle/>
          <a:p>
            <a:pPr algn="ctr"/>
            <a:endParaRPr lang="en-GB" sz="1315"/>
          </a:p>
        </p:txBody>
      </p:sp>
      <p:sp>
        <p:nvSpPr>
          <p:cNvPr id="27" name="Right Brace 26"/>
          <p:cNvSpPr/>
          <p:nvPr/>
        </p:nvSpPr>
        <p:spPr bwMode="auto">
          <a:xfrm>
            <a:off x="5169553" y="5216583"/>
            <a:ext cx="146676" cy="793663"/>
          </a:xfrm>
          <a:prstGeom prst="rightBrace">
            <a:avLst/>
          </a:prstGeom>
          <a:noFill/>
          <a:ln w="9525" cap="flat" cmpd="sng" algn="ctr">
            <a:solidFill>
              <a:srgbClr val="0070C0"/>
            </a:solidFill>
            <a:prstDash val="solid"/>
            <a:round/>
            <a:headEnd type="none" w="med" len="med"/>
            <a:tailEnd type="none" w="med" len="med"/>
          </a:ln>
          <a:effectLst/>
        </p:spPr>
        <p:txBody>
          <a:bodyPr rtlCol="0" anchor="ctr"/>
          <a:lstStyle/>
          <a:p>
            <a:pPr algn="ctr"/>
            <a:endParaRPr lang="en-GB" sz="1315"/>
          </a:p>
        </p:txBody>
      </p:sp>
      <p:cxnSp>
        <p:nvCxnSpPr>
          <p:cNvPr id="28" name="Straight Connector 27"/>
          <p:cNvCxnSpPr/>
          <p:nvPr/>
        </p:nvCxnSpPr>
        <p:spPr bwMode="auto">
          <a:xfrm flipH="1" flipV="1">
            <a:off x="2143331" y="4150748"/>
            <a:ext cx="1188264" cy="465649"/>
          </a:xfrm>
          <a:prstGeom prst="line">
            <a:avLst/>
          </a:prstGeom>
          <a:noFill/>
          <a:ln w="9525" cap="flat" cmpd="sng" algn="ctr">
            <a:solidFill>
              <a:srgbClr val="0070C0"/>
            </a:solidFill>
            <a:prstDash val="solid"/>
            <a:round/>
            <a:headEnd type="none" w="med" len="med"/>
            <a:tailEnd type="none" w="med" len="med"/>
          </a:ln>
          <a:effectLst/>
        </p:spPr>
      </p:cxnSp>
      <p:sp>
        <p:nvSpPr>
          <p:cNvPr id="30" name="Right Brace 29"/>
          <p:cNvSpPr/>
          <p:nvPr/>
        </p:nvSpPr>
        <p:spPr bwMode="auto">
          <a:xfrm>
            <a:off x="5177905" y="2286974"/>
            <a:ext cx="146676" cy="793663"/>
          </a:xfrm>
          <a:prstGeom prst="rightBrace">
            <a:avLst/>
          </a:prstGeom>
          <a:noFill/>
          <a:ln w="9525" cap="flat" cmpd="sng" algn="ctr">
            <a:solidFill>
              <a:srgbClr val="0070C0"/>
            </a:solidFill>
            <a:prstDash val="solid"/>
            <a:round/>
            <a:headEnd type="none" w="med" len="med"/>
            <a:tailEnd type="none" w="med" len="med"/>
          </a:ln>
          <a:effectLst/>
        </p:spPr>
        <p:txBody>
          <a:bodyPr rtlCol="0" anchor="ctr"/>
          <a:lstStyle/>
          <a:p>
            <a:pPr algn="ctr"/>
            <a:endParaRPr lang="en-GB" sz="1315"/>
          </a:p>
        </p:txBody>
      </p:sp>
      <p:sp>
        <p:nvSpPr>
          <p:cNvPr id="31" name="Right Brace 30"/>
          <p:cNvSpPr/>
          <p:nvPr/>
        </p:nvSpPr>
        <p:spPr bwMode="auto">
          <a:xfrm>
            <a:off x="5166847" y="3392338"/>
            <a:ext cx="143583" cy="1499766"/>
          </a:xfrm>
          <a:prstGeom prst="rightBrace">
            <a:avLst/>
          </a:prstGeom>
          <a:noFill/>
          <a:ln w="9525" cap="flat" cmpd="sng" algn="ctr">
            <a:solidFill>
              <a:srgbClr val="0070C0"/>
            </a:solidFill>
            <a:prstDash val="solid"/>
            <a:round/>
            <a:headEnd type="none" w="med" len="med"/>
            <a:tailEnd type="none" w="med" len="med"/>
          </a:ln>
          <a:effectLst/>
        </p:spPr>
        <p:txBody>
          <a:bodyPr rtlCol="0" anchor="ctr"/>
          <a:lstStyle/>
          <a:p>
            <a:pPr algn="ctr"/>
            <a:endParaRPr lang="en-GB" sz="1315"/>
          </a:p>
        </p:txBody>
      </p:sp>
      <p:sp>
        <p:nvSpPr>
          <p:cNvPr id="32" name="Rectangle 31"/>
          <p:cNvSpPr/>
          <p:nvPr/>
        </p:nvSpPr>
        <p:spPr>
          <a:xfrm>
            <a:off x="5612589" y="1611842"/>
            <a:ext cx="2648066" cy="308226"/>
          </a:xfrm>
          <a:prstGeom prst="rect">
            <a:avLst/>
          </a:prstGeom>
        </p:spPr>
        <p:txBody>
          <a:bodyPr wrap="square">
            <a:spAutoFit/>
          </a:bodyPr>
          <a:lstStyle/>
          <a:p>
            <a:r>
              <a:rPr lang="en-US" sz="1403" i="1" dirty="0"/>
              <a:t>Fueling</a:t>
            </a:r>
            <a:endParaRPr lang="en-US" sz="1403" dirty="0"/>
          </a:p>
        </p:txBody>
      </p:sp>
      <p:sp>
        <p:nvSpPr>
          <p:cNvPr id="33" name="Rectangle 32"/>
          <p:cNvSpPr/>
          <p:nvPr/>
        </p:nvSpPr>
        <p:spPr>
          <a:xfrm>
            <a:off x="5612589" y="2476155"/>
            <a:ext cx="2731278" cy="308226"/>
          </a:xfrm>
          <a:prstGeom prst="rect">
            <a:avLst/>
          </a:prstGeom>
        </p:spPr>
        <p:txBody>
          <a:bodyPr wrap="square">
            <a:spAutoFit/>
          </a:bodyPr>
          <a:lstStyle/>
          <a:p>
            <a:r>
              <a:rPr lang="en-US" sz="1403" i="1" dirty="0"/>
              <a:t>Tritium Processing</a:t>
            </a:r>
            <a:endParaRPr lang="en-US" sz="1403" dirty="0"/>
          </a:p>
        </p:txBody>
      </p:sp>
      <p:sp>
        <p:nvSpPr>
          <p:cNvPr id="34" name="Rectangle 33"/>
          <p:cNvSpPr/>
          <p:nvPr/>
        </p:nvSpPr>
        <p:spPr>
          <a:xfrm>
            <a:off x="5612590" y="3967327"/>
            <a:ext cx="2731278" cy="740011"/>
          </a:xfrm>
          <a:prstGeom prst="rect">
            <a:avLst/>
          </a:prstGeom>
        </p:spPr>
        <p:txBody>
          <a:bodyPr wrap="square">
            <a:spAutoFit/>
          </a:bodyPr>
          <a:lstStyle/>
          <a:p>
            <a:r>
              <a:rPr lang="en-US" sz="1403" dirty="0"/>
              <a:t>Drives all </a:t>
            </a:r>
            <a:r>
              <a:rPr lang="en-US" sz="1403" i="1" dirty="0"/>
              <a:t>Fuel Cycle </a:t>
            </a:r>
            <a:r>
              <a:rPr lang="en-US" sz="1403" dirty="0"/>
              <a:t>technology, including need for tritium self-sufficiency</a:t>
            </a:r>
          </a:p>
        </p:txBody>
      </p:sp>
      <p:sp>
        <p:nvSpPr>
          <p:cNvPr id="35" name="Rectangle 34"/>
          <p:cNvSpPr/>
          <p:nvPr/>
        </p:nvSpPr>
        <p:spPr>
          <a:xfrm>
            <a:off x="5612590" y="5349000"/>
            <a:ext cx="2731278" cy="524118"/>
          </a:xfrm>
          <a:prstGeom prst="rect">
            <a:avLst/>
          </a:prstGeom>
        </p:spPr>
        <p:txBody>
          <a:bodyPr wrap="square">
            <a:spAutoFit/>
          </a:bodyPr>
          <a:lstStyle/>
          <a:p>
            <a:r>
              <a:rPr lang="en-US" sz="1403" i="1" dirty="0"/>
              <a:t>Vacuum </a:t>
            </a:r>
            <a:r>
              <a:rPr lang="en-US" sz="1403" dirty="0"/>
              <a:t>requires tritium handling</a:t>
            </a:r>
          </a:p>
        </p:txBody>
      </p:sp>
      <p:sp>
        <p:nvSpPr>
          <p:cNvPr id="38" name="Rectangle 37"/>
          <p:cNvSpPr/>
          <p:nvPr/>
        </p:nvSpPr>
        <p:spPr>
          <a:xfrm>
            <a:off x="816822" y="833366"/>
            <a:ext cx="3622656" cy="335156"/>
          </a:xfrm>
          <a:prstGeom prst="rect">
            <a:avLst/>
          </a:prstGeom>
        </p:spPr>
        <p:txBody>
          <a:bodyPr wrap="square">
            <a:spAutoFit/>
          </a:bodyPr>
          <a:lstStyle/>
          <a:p>
            <a:r>
              <a:rPr lang="en-US" sz="1578" dirty="0"/>
              <a:t>Characteristics of magnetic fusion</a:t>
            </a:r>
          </a:p>
        </p:txBody>
      </p:sp>
      <p:sp>
        <p:nvSpPr>
          <p:cNvPr id="39" name="Rectangle 38"/>
          <p:cNvSpPr/>
          <p:nvPr/>
        </p:nvSpPr>
        <p:spPr>
          <a:xfrm>
            <a:off x="5892904" y="837721"/>
            <a:ext cx="2599525" cy="335156"/>
          </a:xfrm>
          <a:prstGeom prst="rect">
            <a:avLst/>
          </a:prstGeom>
        </p:spPr>
        <p:txBody>
          <a:bodyPr wrap="square">
            <a:spAutoFit/>
          </a:bodyPr>
          <a:lstStyle/>
          <a:p>
            <a:r>
              <a:rPr lang="en-US" sz="1578" dirty="0"/>
              <a:t>Technology needs</a:t>
            </a:r>
          </a:p>
        </p:txBody>
      </p:sp>
      <p:cxnSp>
        <p:nvCxnSpPr>
          <p:cNvPr id="29" name="Straight Connector 28"/>
          <p:cNvCxnSpPr/>
          <p:nvPr/>
        </p:nvCxnSpPr>
        <p:spPr bwMode="auto">
          <a:xfrm>
            <a:off x="385800" y="1161597"/>
            <a:ext cx="4584210" cy="0"/>
          </a:xfrm>
          <a:prstGeom prst="line">
            <a:avLst/>
          </a:prstGeom>
          <a:noFill/>
          <a:ln w="22225" cap="flat" cmpd="sng" algn="ctr">
            <a:solidFill>
              <a:srgbClr val="0070C0"/>
            </a:solidFill>
            <a:prstDash val="solid"/>
            <a:round/>
            <a:headEnd type="none" w="med" len="med"/>
            <a:tailEnd type="none" w="med" len="med"/>
          </a:ln>
          <a:effectLst/>
        </p:spPr>
      </p:cxnSp>
      <p:cxnSp>
        <p:nvCxnSpPr>
          <p:cNvPr id="42" name="Straight Connector 41"/>
          <p:cNvCxnSpPr/>
          <p:nvPr/>
        </p:nvCxnSpPr>
        <p:spPr bwMode="auto">
          <a:xfrm>
            <a:off x="5764412" y="1161597"/>
            <a:ext cx="2077561" cy="0"/>
          </a:xfrm>
          <a:prstGeom prst="line">
            <a:avLst/>
          </a:prstGeom>
          <a:noFill/>
          <a:ln w="22225" cap="flat" cmpd="sng" algn="ctr">
            <a:solidFill>
              <a:srgbClr val="0070C0"/>
            </a:solidFill>
            <a:prstDash val="solid"/>
            <a:round/>
            <a:headEnd type="none" w="med" len="med"/>
            <a:tailEnd type="none" w="med" len="med"/>
          </a:ln>
          <a:effectLst/>
        </p:spPr>
      </p:cxnSp>
      <p:sp>
        <p:nvSpPr>
          <p:cNvPr id="44" name="Rectangle 43"/>
          <p:cNvSpPr/>
          <p:nvPr/>
        </p:nvSpPr>
        <p:spPr>
          <a:xfrm>
            <a:off x="208249" y="87087"/>
            <a:ext cx="8361613" cy="830997"/>
          </a:xfrm>
          <a:prstGeom prst="rect">
            <a:avLst/>
          </a:prstGeom>
        </p:spPr>
        <p:txBody>
          <a:bodyPr wrap="square">
            <a:spAutoFit/>
          </a:bodyPr>
          <a:lstStyle/>
          <a:p>
            <a:r>
              <a:rPr lang="en-US" sz="2400" dirty="0"/>
              <a:t>A project approach like ITER drives a holistic approach to the fusion fuel cycle</a:t>
            </a:r>
          </a:p>
        </p:txBody>
      </p:sp>
    </p:spTree>
    <p:extLst>
      <p:ext uri="{BB962C8B-B14F-4D97-AF65-F5344CB8AC3E}">
        <p14:creationId xmlns:p14="http://schemas.microsoft.com/office/powerpoint/2010/main" val="2874168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72" y="141724"/>
            <a:ext cx="8333196" cy="1066800"/>
          </a:xfrm>
        </p:spPr>
        <p:txBody>
          <a:bodyPr/>
          <a:lstStyle/>
          <a:p>
            <a:pPr algn="l" defTabSz="715548" eaLnBrk="1" hangingPunct="1">
              <a:defRPr/>
            </a:pPr>
            <a:r>
              <a:rPr lang="en-US" altLang="ja-JP" sz="2400" b="1" dirty="0"/>
              <a:t>ITER Fueling Needs are Significant: </a:t>
            </a:r>
            <a:br>
              <a:rPr lang="en-US" altLang="ja-JP" sz="2400" b="1" dirty="0"/>
            </a:br>
            <a:r>
              <a:rPr lang="en-US" altLang="ja-JP" sz="2400" b="1" dirty="0"/>
              <a:t>			 Cryogenic Pellet Injection is the Solution</a:t>
            </a:r>
          </a:p>
        </p:txBody>
      </p:sp>
      <p:sp>
        <p:nvSpPr>
          <p:cNvPr id="4" name="Slide Number Placeholder 3"/>
          <p:cNvSpPr>
            <a:spLocks noGrp="1"/>
          </p:cNvSpPr>
          <p:nvPr>
            <p:ph type="sldNum" sz="quarter" idx="12"/>
          </p:nvPr>
        </p:nvSpPr>
        <p:spPr/>
        <p:txBody>
          <a:bodyPr/>
          <a:lstStyle/>
          <a:p>
            <a:pPr>
              <a:defRPr/>
            </a:pPr>
            <a:fld id="{C7AE400B-EF70-4BA3-9B74-280DCA054870}" type="slidenum">
              <a:rPr lang="en-US" smtClean="0"/>
              <a:pPr>
                <a:defRPr/>
              </a:pPr>
              <a:t>7</a:t>
            </a:fld>
            <a:endParaRPr lang="en-US" dirty="0"/>
          </a:p>
        </p:txBody>
      </p:sp>
      <p:sp>
        <p:nvSpPr>
          <p:cNvPr id="5" name="Text Box 5"/>
          <p:cNvSpPr txBox="1">
            <a:spLocks noChangeArrowheads="1"/>
          </p:cNvSpPr>
          <p:nvPr/>
        </p:nvSpPr>
        <p:spPr bwMode="auto">
          <a:xfrm>
            <a:off x="635964" y="4897593"/>
            <a:ext cx="1656839" cy="577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1440" tIns="45720" rIns="91440" bIns="45720">
            <a:spAutoFit/>
          </a:bodyPr>
          <a:lstStyle>
            <a:lvl1pPr eaLnBrk="0" hangingPunct="0">
              <a:defRPr sz="2100">
                <a:solidFill>
                  <a:schemeClr val="tx1"/>
                </a:solidFill>
                <a:latin typeface="Arial" pitchFamily="34" charset="0"/>
              </a:defRPr>
            </a:lvl1pPr>
            <a:lvl2pPr marL="742950" indent="-285750" eaLnBrk="0" hangingPunct="0">
              <a:defRPr sz="2100">
                <a:solidFill>
                  <a:schemeClr val="tx1"/>
                </a:solidFill>
                <a:latin typeface="Arial" pitchFamily="34" charset="0"/>
              </a:defRPr>
            </a:lvl2pPr>
            <a:lvl3pPr marL="1143000" indent="-228600" eaLnBrk="0" hangingPunct="0">
              <a:defRPr sz="2100">
                <a:solidFill>
                  <a:schemeClr val="tx1"/>
                </a:solidFill>
                <a:latin typeface="Arial" pitchFamily="34" charset="0"/>
              </a:defRPr>
            </a:lvl3pPr>
            <a:lvl4pPr marL="1600200" indent="-228600" eaLnBrk="0" hangingPunct="0">
              <a:defRPr sz="2100">
                <a:solidFill>
                  <a:schemeClr val="tx1"/>
                </a:solidFill>
                <a:latin typeface="Arial" pitchFamily="34" charset="0"/>
              </a:defRPr>
            </a:lvl4pPr>
            <a:lvl5pPr marL="2057400" indent="-228600" eaLnBrk="0" hangingPunct="0">
              <a:defRPr sz="2100">
                <a:solidFill>
                  <a:schemeClr val="tx1"/>
                </a:solidFill>
                <a:latin typeface="Arial" pitchFamily="34" charset="0"/>
              </a:defRPr>
            </a:lvl5pPr>
            <a:lvl6pPr marL="2514600" indent="-228600" eaLnBrk="0" fontAlgn="base" hangingPunct="0">
              <a:spcBef>
                <a:spcPct val="0"/>
              </a:spcBef>
              <a:spcAft>
                <a:spcPct val="0"/>
              </a:spcAft>
              <a:defRPr sz="2100">
                <a:solidFill>
                  <a:schemeClr val="tx1"/>
                </a:solidFill>
                <a:latin typeface="Arial" pitchFamily="34" charset="0"/>
              </a:defRPr>
            </a:lvl6pPr>
            <a:lvl7pPr marL="2971800" indent="-228600" eaLnBrk="0" fontAlgn="base" hangingPunct="0">
              <a:spcBef>
                <a:spcPct val="0"/>
              </a:spcBef>
              <a:spcAft>
                <a:spcPct val="0"/>
              </a:spcAft>
              <a:defRPr sz="2100">
                <a:solidFill>
                  <a:schemeClr val="tx1"/>
                </a:solidFill>
                <a:latin typeface="Arial" pitchFamily="34" charset="0"/>
              </a:defRPr>
            </a:lvl7pPr>
            <a:lvl8pPr marL="3429000" indent="-228600" eaLnBrk="0" fontAlgn="base" hangingPunct="0">
              <a:spcBef>
                <a:spcPct val="0"/>
              </a:spcBef>
              <a:spcAft>
                <a:spcPct val="0"/>
              </a:spcAft>
              <a:defRPr sz="2100">
                <a:solidFill>
                  <a:schemeClr val="tx1"/>
                </a:solidFill>
                <a:latin typeface="Arial" pitchFamily="34" charset="0"/>
              </a:defRPr>
            </a:lvl8pPr>
            <a:lvl9pPr marL="3886200" indent="-228600" eaLnBrk="0" fontAlgn="base" hangingPunct="0">
              <a:spcBef>
                <a:spcPct val="0"/>
              </a:spcBef>
              <a:spcAft>
                <a:spcPct val="0"/>
              </a:spcAft>
              <a:defRPr sz="2100">
                <a:solidFill>
                  <a:schemeClr val="tx1"/>
                </a:solidFill>
                <a:latin typeface="Arial" pitchFamily="34" charset="0"/>
              </a:defRPr>
            </a:lvl9pPr>
          </a:lstStyle>
          <a:p>
            <a:pPr eaLnBrk="1" hangingPunct="1"/>
            <a:r>
              <a:rPr lang="en-US" altLang="en-US" sz="1578" dirty="0">
                <a:solidFill>
                  <a:srgbClr val="000000"/>
                </a:solidFill>
                <a:latin typeface="Arial Narrow" pitchFamily="34" charset="0"/>
              </a:rPr>
              <a:t>ITER Cross Section</a:t>
            </a:r>
          </a:p>
        </p:txBody>
      </p:sp>
      <p:pic>
        <p:nvPicPr>
          <p:cNvPr id="6" name="Picture 13" descr="ITER_Poloidal_C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419" y="1451109"/>
            <a:ext cx="1859080" cy="3431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l 6"/>
          <p:cNvSpPr>
            <a:spLocks noChangeArrowheads="1"/>
          </p:cNvSpPr>
          <p:nvPr/>
        </p:nvSpPr>
        <p:spPr bwMode="auto">
          <a:xfrm>
            <a:off x="943623" y="4213169"/>
            <a:ext cx="101660" cy="87600"/>
          </a:xfrm>
          <a:prstGeom prst="ellipse">
            <a:avLst/>
          </a:prstGeom>
          <a:solidFill>
            <a:srgbClr val="FF0000"/>
          </a:solidFill>
          <a:ln w="12700">
            <a:solidFill>
              <a:schemeClr val="tx1"/>
            </a:solidFill>
            <a:round/>
            <a:headEnd/>
            <a:tailEnd/>
          </a:ln>
        </p:spPr>
        <p:txBody>
          <a:bodyPr wrap="none" lIns="91440" tIns="45720" rIns="91440" bIns="45720" anchor="ctr"/>
          <a:lstStyle>
            <a:lvl1pPr eaLnBrk="0" hangingPunct="0">
              <a:defRPr sz="2100">
                <a:solidFill>
                  <a:schemeClr val="tx1"/>
                </a:solidFill>
                <a:latin typeface="Arial" pitchFamily="34" charset="0"/>
              </a:defRPr>
            </a:lvl1pPr>
            <a:lvl2pPr marL="742950" indent="-285750" eaLnBrk="0" hangingPunct="0">
              <a:defRPr sz="2100">
                <a:solidFill>
                  <a:schemeClr val="tx1"/>
                </a:solidFill>
                <a:latin typeface="Arial" pitchFamily="34" charset="0"/>
              </a:defRPr>
            </a:lvl2pPr>
            <a:lvl3pPr marL="1143000" indent="-228600" eaLnBrk="0" hangingPunct="0">
              <a:defRPr sz="2100">
                <a:solidFill>
                  <a:schemeClr val="tx1"/>
                </a:solidFill>
                <a:latin typeface="Arial" pitchFamily="34" charset="0"/>
              </a:defRPr>
            </a:lvl3pPr>
            <a:lvl4pPr marL="1600200" indent="-228600" eaLnBrk="0" hangingPunct="0">
              <a:defRPr sz="2100">
                <a:solidFill>
                  <a:schemeClr val="tx1"/>
                </a:solidFill>
                <a:latin typeface="Arial" pitchFamily="34" charset="0"/>
              </a:defRPr>
            </a:lvl4pPr>
            <a:lvl5pPr marL="2057400" indent="-228600" eaLnBrk="0" hangingPunct="0">
              <a:defRPr sz="2100">
                <a:solidFill>
                  <a:schemeClr val="tx1"/>
                </a:solidFill>
                <a:latin typeface="Arial" pitchFamily="34" charset="0"/>
              </a:defRPr>
            </a:lvl5pPr>
            <a:lvl6pPr marL="2514600" indent="-228600" eaLnBrk="0" fontAlgn="base" hangingPunct="0">
              <a:spcBef>
                <a:spcPct val="0"/>
              </a:spcBef>
              <a:spcAft>
                <a:spcPct val="0"/>
              </a:spcAft>
              <a:defRPr sz="2100">
                <a:solidFill>
                  <a:schemeClr val="tx1"/>
                </a:solidFill>
                <a:latin typeface="Arial" pitchFamily="34" charset="0"/>
              </a:defRPr>
            </a:lvl6pPr>
            <a:lvl7pPr marL="2971800" indent="-228600" eaLnBrk="0" fontAlgn="base" hangingPunct="0">
              <a:spcBef>
                <a:spcPct val="0"/>
              </a:spcBef>
              <a:spcAft>
                <a:spcPct val="0"/>
              </a:spcAft>
              <a:defRPr sz="2100">
                <a:solidFill>
                  <a:schemeClr val="tx1"/>
                </a:solidFill>
                <a:latin typeface="Arial" pitchFamily="34" charset="0"/>
              </a:defRPr>
            </a:lvl7pPr>
            <a:lvl8pPr marL="3429000" indent="-228600" eaLnBrk="0" fontAlgn="base" hangingPunct="0">
              <a:spcBef>
                <a:spcPct val="0"/>
              </a:spcBef>
              <a:spcAft>
                <a:spcPct val="0"/>
              </a:spcAft>
              <a:defRPr sz="2100">
                <a:solidFill>
                  <a:schemeClr val="tx1"/>
                </a:solidFill>
                <a:latin typeface="Arial" pitchFamily="34" charset="0"/>
              </a:defRPr>
            </a:lvl8pPr>
            <a:lvl9pPr marL="3886200" indent="-228600" eaLnBrk="0" fontAlgn="base" hangingPunct="0">
              <a:spcBef>
                <a:spcPct val="0"/>
              </a:spcBef>
              <a:spcAft>
                <a:spcPct val="0"/>
              </a:spcAft>
              <a:defRPr sz="2100">
                <a:solidFill>
                  <a:schemeClr val="tx1"/>
                </a:solidFill>
                <a:latin typeface="Arial" pitchFamily="34" charset="0"/>
              </a:defRPr>
            </a:lvl9pPr>
          </a:lstStyle>
          <a:p>
            <a:pPr eaLnBrk="1" hangingPunct="1"/>
            <a:endParaRPr lang="en-US" altLang="en-US" sz="1578"/>
          </a:p>
        </p:txBody>
      </p:sp>
      <p:sp>
        <p:nvSpPr>
          <p:cNvPr id="8" name="Text Box 7"/>
          <p:cNvSpPr txBox="1">
            <a:spLocks noChangeArrowheads="1"/>
          </p:cNvSpPr>
          <p:nvPr/>
        </p:nvSpPr>
        <p:spPr bwMode="auto">
          <a:xfrm>
            <a:off x="1247336" y="2852830"/>
            <a:ext cx="750947" cy="389337"/>
          </a:xfrm>
          <a:prstGeom prst="rect">
            <a:avLst/>
          </a:prstGeom>
          <a:solidFill>
            <a:schemeClr val="bg1"/>
          </a:solidFill>
          <a:ln>
            <a:noFill/>
          </a:ln>
          <a:extLst/>
        </p:spPr>
        <p:txBody>
          <a:bodyPr wrap="square" lIns="91440" tIns="45720" rIns="91440" bIns="45720">
            <a:spAutoFit/>
          </a:bodyPr>
          <a:lstStyle>
            <a:lvl1pPr eaLnBrk="0" hangingPunct="0">
              <a:defRPr sz="2100">
                <a:solidFill>
                  <a:schemeClr val="tx1"/>
                </a:solidFill>
                <a:latin typeface="Arial" pitchFamily="34" charset="0"/>
              </a:defRPr>
            </a:lvl1pPr>
            <a:lvl2pPr marL="742950" indent="-285750" eaLnBrk="0" hangingPunct="0">
              <a:defRPr sz="2100">
                <a:solidFill>
                  <a:schemeClr val="tx1"/>
                </a:solidFill>
                <a:latin typeface="Arial" pitchFamily="34" charset="0"/>
              </a:defRPr>
            </a:lvl2pPr>
            <a:lvl3pPr marL="1143000" indent="-228600" eaLnBrk="0" hangingPunct="0">
              <a:defRPr sz="2100">
                <a:solidFill>
                  <a:schemeClr val="tx1"/>
                </a:solidFill>
                <a:latin typeface="Arial" pitchFamily="34" charset="0"/>
              </a:defRPr>
            </a:lvl3pPr>
            <a:lvl4pPr marL="1600200" indent="-228600" eaLnBrk="0" hangingPunct="0">
              <a:defRPr sz="2100">
                <a:solidFill>
                  <a:schemeClr val="tx1"/>
                </a:solidFill>
                <a:latin typeface="Arial" pitchFamily="34" charset="0"/>
              </a:defRPr>
            </a:lvl4pPr>
            <a:lvl5pPr marL="2057400" indent="-228600" eaLnBrk="0" hangingPunct="0">
              <a:defRPr sz="2100">
                <a:solidFill>
                  <a:schemeClr val="tx1"/>
                </a:solidFill>
                <a:latin typeface="Arial" pitchFamily="34" charset="0"/>
              </a:defRPr>
            </a:lvl5pPr>
            <a:lvl6pPr marL="2514600" indent="-228600" eaLnBrk="0" fontAlgn="base" hangingPunct="0">
              <a:spcBef>
                <a:spcPct val="0"/>
              </a:spcBef>
              <a:spcAft>
                <a:spcPct val="0"/>
              </a:spcAft>
              <a:defRPr sz="2100">
                <a:solidFill>
                  <a:schemeClr val="tx1"/>
                </a:solidFill>
                <a:latin typeface="Arial" pitchFamily="34" charset="0"/>
              </a:defRPr>
            </a:lvl6pPr>
            <a:lvl7pPr marL="2971800" indent="-228600" eaLnBrk="0" fontAlgn="base" hangingPunct="0">
              <a:spcBef>
                <a:spcPct val="0"/>
              </a:spcBef>
              <a:spcAft>
                <a:spcPct val="0"/>
              </a:spcAft>
              <a:defRPr sz="2100">
                <a:solidFill>
                  <a:schemeClr val="tx1"/>
                </a:solidFill>
                <a:latin typeface="Arial" pitchFamily="34" charset="0"/>
              </a:defRPr>
            </a:lvl7pPr>
            <a:lvl8pPr marL="3429000" indent="-228600" eaLnBrk="0" fontAlgn="base" hangingPunct="0">
              <a:spcBef>
                <a:spcPct val="0"/>
              </a:spcBef>
              <a:spcAft>
                <a:spcPct val="0"/>
              </a:spcAft>
              <a:defRPr sz="2100">
                <a:solidFill>
                  <a:schemeClr val="tx1"/>
                </a:solidFill>
                <a:latin typeface="Arial" pitchFamily="34" charset="0"/>
              </a:defRPr>
            </a:lvl8pPr>
            <a:lvl9pPr marL="3886200" indent="-228600" eaLnBrk="0" fontAlgn="base" hangingPunct="0">
              <a:spcBef>
                <a:spcPct val="0"/>
              </a:spcBef>
              <a:spcAft>
                <a:spcPct val="0"/>
              </a:spcAft>
              <a:defRPr sz="2100">
                <a:solidFill>
                  <a:schemeClr val="tx1"/>
                </a:solidFill>
                <a:latin typeface="Arial" pitchFamily="34" charset="0"/>
              </a:defRPr>
            </a:lvl9pPr>
          </a:lstStyle>
          <a:p>
            <a:pPr algn="ctr" eaLnBrk="1" hangingPunct="1"/>
            <a:r>
              <a:rPr lang="en-US" altLang="en-US" sz="965" dirty="0">
                <a:solidFill>
                  <a:srgbClr val="FF0000"/>
                </a:solidFill>
                <a:latin typeface="+mn-lt"/>
              </a:rPr>
              <a:t>Gas</a:t>
            </a:r>
          </a:p>
          <a:p>
            <a:pPr algn="ctr" eaLnBrk="1" hangingPunct="1"/>
            <a:r>
              <a:rPr lang="en-US" altLang="en-US" sz="965" dirty="0">
                <a:solidFill>
                  <a:srgbClr val="FF0000"/>
                </a:solidFill>
                <a:latin typeface="+mn-lt"/>
              </a:rPr>
              <a:t>Injection</a:t>
            </a:r>
          </a:p>
        </p:txBody>
      </p:sp>
      <p:sp>
        <p:nvSpPr>
          <p:cNvPr id="9" name="Line 8"/>
          <p:cNvSpPr>
            <a:spLocks noChangeShapeType="1"/>
          </p:cNvSpPr>
          <p:nvPr/>
        </p:nvSpPr>
        <p:spPr bwMode="auto">
          <a:xfrm flipH="1" flipV="1">
            <a:off x="1475407" y="2046431"/>
            <a:ext cx="68134" cy="759205"/>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440" tIns="45720" rIns="91440" bIns="45720"/>
          <a:lstStyle/>
          <a:p>
            <a:endParaRPr lang="en-GB" sz="1578"/>
          </a:p>
        </p:txBody>
      </p:sp>
      <p:sp>
        <p:nvSpPr>
          <p:cNvPr id="10" name="Line 9"/>
          <p:cNvSpPr>
            <a:spLocks noChangeShapeType="1"/>
          </p:cNvSpPr>
          <p:nvPr/>
        </p:nvSpPr>
        <p:spPr bwMode="auto">
          <a:xfrm flipH="1">
            <a:off x="1021579" y="3277267"/>
            <a:ext cx="463959" cy="934406"/>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440" tIns="45720" rIns="91440" bIns="45720"/>
          <a:lstStyle/>
          <a:p>
            <a:endParaRPr lang="en-GB" sz="1578"/>
          </a:p>
        </p:txBody>
      </p:sp>
      <p:sp>
        <p:nvSpPr>
          <p:cNvPr id="11" name="Line 15"/>
          <p:cNvSpPr>
            <a:spLocks noChangeShapeType="1"/>
          </p:cNvSpPr>
          <p:nvPr/>
        </p:nvSpPr>
        <p:spPr bwMode="auto">
          <a:xfrm>
            <a:off x="1267984" y="1801597"/>
            <a:ext cx="392580" cy="381766"/>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lIns="91440" tIns="45720" rIns="91440" bIns="45720"/>
          <a:lstStyle/>
          <a:p>
            <a:endParaRPr lang="en-GB" sz="1315"/>
          </a:p>
        </p:txBody>
      </p:sp>
      <p:sp>
        <p:nvSpPr>
          <p:cNvPr id="12" name="Line 10"/>
          <p:cNvSpPr>
            <a:spLocks noChangeShapeType="1"/>
          </p:cNvSpPr>
          <p:nvPr/>
        </p:nvSpPr>
        <p:spPr bwMode="auto">
          <a:xfrm flipV="1">
            <a:off x="649883" y="3578303"/>
            <a:ext cx="269291" cy="300654"/>
          </a:xfrm>
          <a:prstGeom prst="line">
            <a:avLst/>
          </a:prstGeom>
          <a:noFill/>
          <a:ln w="31750">
            <a:solidFill>
              <a:srgbClr val="FF9900"/>
            </a:solidFill>
            <a:round/>
            <a:headEnd/>
            <a:tailEnd type="triangle" w="med" len="med"/>
          </a:ln>
          <a:extLst>
            <a:ext uri="{909E8E84-426E-40dd-AFC4-6F175D3DCCD1}">
              <a14:hiddenFill xmlns="" xmlns:a14="http://schemas.microsoft.com/office/drawing/2010/main">
                <a:noFill/>
              </a14:hiddenFill>
            </a:ext>
          </a:extLst>
        </p:spPr>
        <p:txBody>
          <a:bodyPr lIns="91440" tIns="45720" rIns="91440" bIns="45720"/>
          <a:lstStyle/>
          <a:p>
            <a:endParaRPr lang="en-GB" sz="1578"/>
          </a:p>
        </p:txBody>
      </p:sp>
      <p:sp>
        <p:nvSpPr>
          <p:cNvPr id="13" name="Freeform 16"/>
          <p:cNvSpPr>
            <a:spLocks/>
          </p:cNvSpPr>
          <p:nvPr/>
        </p:nvSpPr>
        <p:spPr bwMode="auto">
          <a:xfrm>
            <a:off x="640140" y="3850438"/>
            <a:ext cx="2157571" cy="1005785"/>
          </a:xfrm>
          <a:custGeom>
            <a:avLst/>
            <a:gdLst>
              <a:gd name="T0" fmla="*/ 2147483647 w 1706"/>
              <a:gd name="T1" fmla="*/ 2147483647 h 748"/>
              <a:gd name="T2" fmla="*/ 2147483647 w 1706"/>
              <a:gd name="T3" fmla="*/ 2147483647 h 748"/>
              <a:gd name="T4" fmla="*/ 2147483647 w 1706"/>
              <a:gd name="T5" fmla="*/ 2147483647 h 748"/>
              <a:gd name="T6" fmla="*/ 2147483647 w 1706"/>
              <a:gd name="T7" fmla="*/ 2147483647 h 748"/>
              <a:gd name="T8" fmla="*/ 2147483647 w 1706"/>
              <a:gd name="T9" fmla="*/ 2147483647 h 748"/>
              <a:gd name="T10" fmla="*/ 2147483647 w 1706"/>
              <a:gd name="T11" fmla="*/ 2147483647 h 748"/>
              <a:gd name="T12" fmla="*/ 2147483647 w 1706"/>
              <a:gd name="T13" fmla="*/ 2147483647 h 748"/>
              <a:gd name="T14" fmla="*/ 2147483647 w 1706"/>
              <a:gd name="T15" fmla="*/ 2147483647 h 748"/>
              <a:gd name="T16" fmla="*/ 2147483647 w 1706"/>
              <a:gd name="T17" fmla="*/ 2147483647 h 748"/>
              <a:gd name="T18" fmla="*/ 2147483647 w 1706"/>
              <a:gd name="T19" fmla="*/ 0 h 7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06"/>
              <a:gd name="T31" fmla="*/ 0 h 748"/>
              <a:gd name="T32" fmla="*/ 1706 w 1706"/>
              <a:gd name="T33" fmla="*/ 748 h 7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06" h="748">
                <a:moveTo>
                  <a:pt x="1706" y="732"/>
                </a:moveTo>
                <a:cubicBezTo>
                  <a:pt x="1618" y="731"/>
                  <a:pt x="1409" y="748"/>
                  <a:pt x="1172" y="726"/>
                </a:cubicBezTo>
                <a:cubicBezTo>
                  <a:pt x="935" y="704"/>
                  <a:pt x="392" y="618"/>
                  <a:pt x="284" y="600"/>
                </a:cubicBezTo>
                <a:cubicBezTo>
                  <a:pt x="176" y="582"/>
                  <a:pt x="189" y="558"/>
                  <a:pt x="158" y="540"/>
                </a:cubicBezTo>
                <a:cubicBezTo>
                  <a:pt x="127" y="522"/>
                  <a:pt x="116" y="514"/>
                  <a:pt x="98" y="492"/>
                </a:cubicBezTo>
                <a:cubicBezTo>
                  <a:pt x="80" y="470"/>
                  <a:pt x="64" y="441"/>
                  <a:pt x="50" y="408"/>
                </a:cubicBezTo>
                <a:cubicBezTo>
                  <a:pt x="36" y="375"/>
                  <a:pt x="21" y="327"/>
                  <a:pt x="14" y="294"/>
                </a:cubicBezTo>
                <a:cubicBezTo>
                  <a:pt x="7" y="261"/>
                  <a:pt x="10" y="242"/>
                  <a:pt x="8" y="210"/>
                </a:cubicBezTo>
                <a:cubicBezTo>
                  <a:pt x="6" y="178"/>
                  <a:pt x="0" y="137"/>
                  <a:pt x="2" y="102"/>
                </a:cubicBezTo>
                <a:cubicBezTo>
                  <a:pt x="4" y="67"/>
                  <a:pt x="16" y="21"/>
                  <a:pt x="20" y="0"/>
                </a:cubicBezTo>
              </a:path>
            </a:pathLst>
          </a:custGeom>
          <a:noFill/>
          <a:ln w="31750" cap="flat" cmpd="sng">
            <a:solidFill>
              <a:srgbClr val="FF99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91440" tIns="45720" rIns="91440" bIns="45720"/>
          <a:lstStyle/>
          <a:p>
            <a:endParaRPr lang="en-GB" sz="1578"/>
          </a:p>
        </p:txBody>
      </p:sp>
      <p:sp>
        <p:nvSpPr>
          <p:cNvPr id="14" name="Line 10"/>
          <p:cNvSpPr>
            <a:spLocks noChangeShapeType="1"/>
          </p:cNvSpPr>
          <p:nvPr/>
        </p:nvSpPr>
        <p:spPr bwMode="auto">
          <a:xfrm flipV="1">
            <a:off x="627610" y="3063533"/>
            <a:ext cx="270372" cy="301735"/>
          </a:xfrm>
          <a:prstGeom prst="line">
            <a:avLst/>
          </a:prstGeom>
          <a:noFill/>
          <a:ln w="31750">
            <a:solidFill>
              <a:srgbClr val="FF9900"/>
            </a:solidFill>
            <a:round/>
            <a:headEnd/>
            <a:tailEnd type="triangle" w="med" len="med"/>
          </a:ln>
          <a:extLst>
            <a:ext uri="{909E8E84-426E-40dd-AFC4-6F175D3DCCD1}">
              <a14:hiddenFill xmlns="" xmlns:a14="http://schemas.microsoft.com/office/drawing/2010/main">
                <a:noFill/>
              </a14:hiddenFill>
            </a:ext>
          </a:extLst>
        </p:spPr>
        <p:txBody>
          <a:bodyPr lIns="91440" tIns="45720" rIns="91440" bIns="45720"/>
          <a:lstStyle/>
          <a:p>
            <a:endParaRPr lang="en-GB" sz="1578"/>
          </a:p>
        </p:txBody>
      </p:sp>
      <p:sp>
        <p:nvSpPr>
          <p:cNvPr id="15" name="Line 10"/>
          <p:cNvSpPr>
            <a:spLocks noChangeShapeType="1"/>
          </p:cNvSpPr>
          <p:nvPr/>
        </p:nvSpPr>
        <p:spPr bwMode="auto">
          <a:xfrm flipV="1">
            <a:off x="644317" y="3339328"/>
            <a:ext cx="1" cy="699723"/>
          </a:xfrm>
          <a:prstGeom prst="line">
            <a:avLst/>
          </a:prstGeom>
          <a:noFill/>
          <a:ln w="31750">
            <a:solidFill>
              <a:srgbClr val="FF9900"/>
            </a:solidFill>
            <a:round/>
            <a:headEnd/>
            <a:tailEnd/>
          </a:ln>
          <a:extLst>
            <a:ext uri="{909E8E84-426E-40dd-AFC4-6F175D3DCCD1}">
              <a14:hiddenFill xmlns="" xmlns:a14="http://schemas.microsoft.com/office/drawing/2010/main">
                <a:noFill/>
              </a14:hiddenFill>
            </a:ext>
          </a:extLst>
        </p:spPr>
        <p:txBody>
          <a:bodyPr lIns="91440" tIns="45720" rIns="91440" bIns="45720"/>
          <a:lstStyle/>
          <a:p>
            <a:endParaRPr lang="en-GB" sz="1578"/>
          </a:p>
        </p:txBody>
      </p:sp>
      <p:sp>
        <p:nvSpPr>
          <p:cNvPr id="16" name="Text Box 11"/>
          <p:cNvSpPr txBox="1">
            <a:spLocks noChangeArrowheads="1"/>
          </p:cNvSpPr>
          <p:nvPr/>
        </p:nvSpPr>
        <p:spPr bwMode="auto">
          <a:xfrm>
            <a:off x="240403" y="2668203"/>
            <a:ext cx="752374" cy="389337"/>
          </a:xfrm>
          <a:prstGeom prst="rect">
            <a:avLst/>
          </a:prstGeom>
          <a:solidFill>
            <a:schemeClr val="bg1"/>
          </a:solidFill>
          <a:ln>
            <a:noFill/>
          </a:ln>
          <a:extLst/>
        </p:spPr>
        <p:txBody>
          <a:bodyPr wrap="square" lIns="91440" tIns="45720" rIns="91440" bIns="45720">
            <a:spAutoFit/>
          </a:bodyPr>
          <a:lstStyle>
            <a:lvl1pPr eaLnBrk="0" hangingPunct="0">
              <a:defRPr sz="2100">
                <a:solidFill>
                  <a:schemeClr val="tx1"/>
                </a:solidFill>
                <a:latin typeface="Arial" pitchFamily="34" charset="0"/>
              </a:defRPr>
            </a:lvl1pPr>
            <a:lvl2pPr marL="742950" indent="-285750" eaLnBrk="0" hangingPunct="0">
              <a:defRPr sz="2100">
                <a:solidFill>
                  <a:schemeClr val="tx1"/>
                </a:solidFill>
                <a:latin typeface="Arial" pitchFamily="34" charset="0"/>
              </a:defRPr>
            </a:lvl2pPr>
            <a:lvl3pPr marL="1143000" indent="-228600" eaLnBrk="0" hangingPunct="0">
              <a:defRPr sz="2100">
                <a:solidFill>
                  <a:schemeClr val="tx1"/>
                </a:solidFill>
                <a:latin typeface="Arial" pitchFamily="34" charset="0"/>
              </a:defRPr>
            </a:lvl3pPr>
            <a:lvl4pPr marL="1600200" indent="-228600" eaLnBrk="0" hangingPunct="0">
              <a:defRPr sz="2100">
                <a:solidFill>
                  <a:schemeClr val="tx1"/>
                </a:solidFill>
                <a:latin typeface="Arial" pitchFamily="34" charset="0"/>
              </a:defRPr>
            </a:lvl4pPr>
            <a:lvl5pPr marL="2057400" indent="-228600" eaLnBrk="0" hangingPunct="0">
              <a:defRPr sz="2100">
                <a:solidFill>
                  <a:schemeClr val="tx1"/>
                </a:solidFill>
                <a:latin typeface="Arial" pitchFamily="34" charset="0"/>
              </a:defRPr>
            </a:lvl5pPr>
            <a:lvl6pPr marL="2514600" indent="-228600" eaLnBrk="0" fontAlgn="base" hangingPunct="0">
              <a:spcBef>
                <a:spcPct val="0"/>
              </a:spcBef>
              <a:spcAft>
                <a:spcPct val="0"/>
              </a:spcAft>
              <a:defRPr sz="2100">
                <a:solidFill>
                  <a:schemeClr val="tx1"/>
                </a:solidFill>
                <a:latin typeface="Arial" pitchFamily="34" charset="0"/>
              </a:defRPr>
            </a:lvl6pPr>
            <a:lvl7pPr marL="2971800" indent="-228600" eaLnBrk="0" fontAlgn="base" hangingPunct="0">
              <a:spcBef>
                <a:spcPct val="0"/>
              </a:spcBef>
              <a:spcAft>
                <a:spcPct val="0"/>
              </a:spcAft>
              <a:defRPr sz="2100">
                <a:solidFill>
                  <a:schemeClr val="tx1"/>
                </a:solidFill>
                <a:latin typeface="Arial" pitchFamily="34" charset="0"/>
              </a:defRPr>
            </a:lvl7pPr>
            <a:lvl8pPr marL="3429000" indent="-228600" eaLnBrk="0" fontAlgn="base" hangingPunct="0">
              <a:spcBef>
                <a:spcPct val="0"/>
              </a:spcBef>
              <a:spcAft>
                <a:spcPct val="0"/>
              </a:spcAft>
              <a:defRPr sz="2100">
                <a:solidFill>
                  <a:schemeClr val="tx1"/>
                </a:solidFill>
                <a:latin typeface="Arial" pitchFamily="34" charset="0"/>
              </a:defRPr>
            </a:lvl8pPr>
            <a:lvl9pPr marL="3886200" indent="-228600" eaLnBrk="0" fontAlgn="base" hangingPunct="0">
              <a:spcBef>
                <a:spcPct val="0"/>
              </a:spcBef>
              <a:spcAft>
                <a:spcPct val="0"/>
              </a:spcAft>
              <a:defRPr sz="2100">
                <a:solidFill>
                  <a:schemeClr val="tx1"/>
                </a:solidFill>
                <a:latin typeface="Arial" pitchFamily="34" charset="0"/>
              </a:defRPr>
            </a:lvl9pPr>
          </a:lstStyle>
          <a:p>
            <a:pPr eaLnBrk="1" hangingPunct="1"/>
            <a:r>
              <a:rPr lang="en-US" altLang="en-US" sz="965" dirty="0">
                <a:solidFill>
                  <a:srgbClr val="FF0000"/>
                </a:solidFill>
              </a:rPr>
              <a:t>Pellet</a:t>
            </a:r>
          </a:p>
          <a:p>
            <a:pPr eaLnBrk="1" hangingPunct="1"/>
            <a:r>
              <a:rPr lang="en-US" altLang="en-US" sz="965" dirty="0">
                <a:solidFill>
                  <a:srgbClr val="FF0000"/>
                </a:solidFill>
              </a:rPr>
              <a:t>Injection</a:t>
            </a:r>
          </a:p>
        </p:txBody>
      </p:sp>
      <p:sp>
        <p:nvSpPr>
          <p:cNvPr id="17" name="Rectangle 3"/>
          <p:cNvSpPr>
            <a:spLocks noChangeArrowheads="1"/>
          </p:cNvSpPr>
          <p:nvPr/>
        </p:nvSpPr>
        <p:spPr bwMode="auto">
          <a:xfrm>
            <a:off x="3398352" y="1305353"/>
            <a:ext cx="5192989" cy="4399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70817" tIns="34787" rIns="70817" bIns="34787"/>
          <a:lstStyle>
            <a:lvl1pPr marL="390525" indent="-390525" eaLnBrk="0" hangingPunct="0">
              <a:defRPr sz="2100">
                <a:solidFill>
                  <a:schemeClr val="tx1"/>
                </a:solidFill>
                <a:latin typeface="Arial" pitchFamily="34" charset="0"/>
              </a:defRPr>
            </a:lvl1pPr>
            <a:lvl2pPr marL="846138" indent="-325438" eaLnBrk="0" hangingPunct="0">
              <a:defRPr sz="2100">
                <a:solidFill>
                  <a:schemeClr val="tx1"/>
                </a:solidFill>
                <a:latin typeface="Arial" pitchFamily="34" charset="0"/>
              </a:defRPr>
            </a:lvl2pPr>
            <a:lvl3pPr marL="1143000" indent="-228600" eaLnBrk="0" hangingPunct="0">
              <a:defRPr sz="2100">
                <a:solidFill>
                  <a:schemeClr val="tx1"/>
                </a:solidFill>
                <a:latin typeface="Arial" pitchFamily="34" charset="0"/>
              </a:defRPr>
            </a:lvl3pPr>
            <a:lvl4pPr marL="1600200" indent="-228600" eaLnBrk="0" hangingPunct="0">
              <a:defRPr sz="2100">
                <a:solidFill>
                  <a:schemeClr val="tx1"/>
                </a:solidFill>
                <a:latin typeface="Arial" pitchFamily="34" charset="0"/>
              </a:defRPr>
            </a:lvl4pPr>
            <a:lvl5pPr marL="2057400" indent="-228600" eaLnBrk="0" hangingPunct="0">
              <a:defRPr sz="2100">
                <a:solidFill>
                  <a:schemeClr val="tx1"/>
                </a:solidFill>
                <a:latin typeface="Arial" pitchFamily="34" charset="0"/>
              </a:defRPr>
            </a:lvl5pPr>
            <a:lvl6pPr marL="2514600" indent="-228600" eaLnBrk="0" fontAlgn="base" hangingPunct="0">
              <a:spcBef>
                <a:spcPct val="0"/>
              </a:spcBef>
              <a:spcAft>
                <a:spcPct val="0"/>
              </a:spcAft>
              <a:defRPr sz="2100">
                <a:solidFill>
                  <a:schemeClr val="tx1"/>
                </a:solidFill>
                <a:latin typeface="Arial" pitchFamily="34" charset="0"/>
              </a:defRPr>
            </a:lvl6pPr>
            <a:lvl7pPr marL="2971800" indent="-228600" eaLnBrk="0" fontAlgn="base" hangingPunct="0">
              <a:spcBef>
                <a:spcPct val="0"/>
              </a:spcBef>
              <a:spcAft>
                <a:spcPct val="0"/>
              </a:spcAft>
              <a:defRPr sz="2100">
                <a:solidFill>
                  <a:schemeClr val="tx1"/>
                </a:solidFill>
                <a:latin typeface="Arial" pitchFamily="34" charset="0"/>
              </a:defRPr>
            </a:lvl7pPr>
            <a:lvl8pPr marL="3429000" indent="-228600" eaLnBrk="0" fontAlgn="base" hangingPunct="0">
              <a:spcBef>
                <a:spcPct val="0"/>
              </a:spcBef>
              <a:spcAft>
                <a:spcPct val="0"/>
              </a:spcAft>
              <a:defRPr sz="2100">
                <a:solidFill>
                  <a:schemeClr val="tx1"/>
                </a:solidFill>
                <a:latin typeface="Arial" pitchFamily="34" charset="0"/>
              </a:defRPr>
            </a:lvl8pPr>
            <a:lvl9pPr marL="3886200" indent="-228600" eaLnBrk="0" fontAlgn="base" hangingPunct="0">
              <a:spcBef>
                <a:spcPct val="0"/>
              </a:spcBef>
              <a:spcAft>
                <a:spcPct val="0"/>
              </a:spcAft>
              <a:defRPr sz="2100">
                <a:solidFill>
                  <a:schemeClr val="tx1"/>
                </a:solidFill>
                <a:latin typeface="Arial" pitchFamily="34" charset="0"/>
              </a:defRPr>
            </a:lvl9pPr>
          </a:lstStyle>
          <a:p>
            <a:pPr marL="250574" indent="-250574" eaLnBrk="1" hangingPunct="1">
              <a:spcBef>
                <a:spcPct val="60000"/>
              </a:spcBef>
              <a:buClr>
                <a:srgbClr val="333399"/>
              </a:buClr>
              <a:buSzPct val="100000"/>
              <a:buFont typeface="Arial" panose="020B0604020202020204" pitchFamily="34" charset="0"/>
              <a:buChar char="‒"/>
            </a:pPr>
            <a:r>
              <a:rPr lang="en-US" altLang="en-US" sz="1754" dirty="0">
                <a:solidFill>
                  <a:srgbClr val="333399"/>
                </a:solidFill>
                <a:latin typeface="+mn-lt"/>
              </a:rPr>
              <a:t>ITER plasma volume is 840 m</a:t>
            </a:r>
            <a:r>
              <a:rPr lang="en-US" altLang="en-US" sz="1754" baseline="24000" dirty="0">
                <a:solidFill>
                  <a:srgbClr val="333399"/>
                </a:solidFill>
                <a:latin typeface="+mn-lt"/>
              </a:rPr>
              <a:t>3</a:t>
            </a:r>
            <a:r>
              <a:rPr lang="en-US" altLang="en-US" sz="1754" dirty="0">
                <a:solidFill>
                  <a:srgbClr val="333399"/>
                </a:solidFill>
                <a:latin typeface="+mn-lt"/>
              </a:rPr>
              <a:t> and scrape-off layer is ~30 cm thick.  This compares to 20 m</a:t>
            </a:r>
            <a:r>
              <a:rPr lang="en-US" altLang="en-US" sz="1754" baseline="24000" dirty="0">
                <a:solidFill>
                  <a:srgbClr val="333399"/>
                </a:solidFill>
                <a:latin typeface="+mn-lt"/>
              </a:rPr>
              <a:t>3 </a:t>
            </a:r>
            <a:r>
              <a:rPr lang="en-US" altLang="en-US" sz="1754" dirty="0">
                <a:solidFill>
                  <a:srgbClr val="333399"/>
                </a:solidFill>
                <a:latin typeface="+mn-lt"/>
              </a:rPr>
              <a:t>and</a:t>
            </a:r>
            <a:r>
              <a:rPr lang="en-US" altLang="en-US" sz="1754" baseline="24000" dirty="0">
                <a:solidFill>
                  <a:srgbClr val="333399"/>
                </a:solidFill>
                <a:latin typeface="+mn-lt"/>
              </a:rPr>
              <a:t>  ~ </a:t>
            </a:r>
            <a:r>
              <a:rPr lang="en-US" altLang="en-US" sz="1754" dirty="0">
                <a:solidFill>
                  <a:srgbClr val="333399"/>
                </a:solidFill>
                <a:latin typeface="+mn-lt"/>
              </a:rPr>
              <a:t>5 cm for DIII-D.</a:t>
            </a:r>
          </a:p>
          <a:p>
            <a:pPr marL="250574" indent="-250574" eaLnBrk="1" hangingPunct="1">
              <a:spcBef>
                <a:spcPct val="60000"/>
              </a:spcBef>
              <a:buClr>
                <a:srgbClr val="333399"/>
              </a:buClr>
              <a:buSzPct val="100000"/>
              <a:buFont typeface="Arial" panose="020B0604020202020204" pitchFamily="34" charset="0"/>
              <a:buChar char="‒"/>
            </a:pPr>
            <a:r>
              <a:rPr lang="en-US" altLang="en-US" sz="1754" dirty="0">
                <a:solidFill>
                  <a:srgbClr val="333399"/>
                </a:solidFill>
                <a:latin typeface="+mn-lt"/>
              </a:rPr>
              <a:t>ITER is designed to operate at high density (&gt; 1x 10</a:t>
            </a:r>
            <a:r>
              <a:rPr lang="en-US" altLang="en-US" sz="1754" baseline="24000" dirty="0">
                <a:solidFill>
                  <a:srgbClr val="333399"/>
                </a:solidFill>
                <a:latin typeface="+mn-lt"/>
              </a:rPr>
              <a:t>20</a:t>
            </a:r>
            <a:r>
              <a:rPr lang="en-US" altLang="en-US" sz="1754" dirty="0">
                <a:solidFill>
                  <a:srgbClr val="333399"/>
                </a:solidFill>
                <a:latin typeface="+mn-lt"/>
              </a:rPr>
              <a:t> m</a:t>
            </a:r>
            <a:r>
              <a:rPr lang="en-US" altLang="en-US" sz="1754" baseline="24000" dirty="0">
                <a:solidFill>
                  <a:srgbClr val="333399"/>
                </a:solidFill>
                <a:latin typeface="+mn-lt"/>
              </a:rPr>
              <a:t>-3</a:t>
            </a:r>
            <a:r>
              <a:rPr lang="en-US" altLang="en-US" sz="1754" dirty="0">
                <a:solidFill>
                  <a:srgbClr val="333399"/>
                </a:solidFill>
                <a:latin typeface="+mn-lt"/>
              </a:rPr>
              <a:t>) in order to optimize Q.</a:t>
            </a:r>
          </a:p>
          <a:p>
            <a:pPr marL="250574" indent="-250574" eaLnBrk="1" hangingPunct="1">
              <a:spcBef>
                <a:spcPct val="60000"/>
              </a:spcBef>
              <a:buClr>
                <a:srgbClr val="333399"/>
              </a:buClr>
              <a:buSzPct val="100000"/>
              <a:buFont typeface="Arial" panose="020B0604020202020204" pitchFamily="34" charset="0"/>
              <a:buChar char="‒"/>
            </a:pPr>
            <a:r>
              <a:rPr lang="en-US" altLang="en-US" sz="1754" dirty="0">
                <a:solidFill>
                  <a:srgbClr val="333399"/>
                </a:solidFill>
                <a:latin typeface="+mn-lt"/>
              </a:rPr>
              <a:t>NBI fueling to be negligible (&lt; 2 x 10</a:t>
            </a:r>
            <a:r>
              <a:rPr lang="en-US" altLang="en-US" sz="1754" baseline="24000" dirty="0">
                <a:solidFill>
                  <a:srgbClr val="333399"/>
                </a:solidFill>
                <a:latin typeface="+mn-lt"/>
              </a:rPr>
              <a:t>20 </a:t>
            </a:r>
            <a:r>
              <a:rPr lang="en-US" altLang="en-US" sz="1754" dirty="0">
                <a:solidFill>
                  <a:srgbClr val="333399"/>
                </a:solidFill>
                <a:latin typeface="+mn-lt"/>
              </a:rPr>
              <a:t>atoms/s or &lt; 3 torr-L/s).</a:t>
            </a:r>
          </a:p>
          <a:p>
            <a:pPr marL="250574" indent="-250574" eaLnBrk="1" hangingPunct="1">
              <a:spcBef>
                <a:spcPct val="60000"/>
              </a:spcBef>
              <a:buClr>
                <a:srgbClr val="333399"/>
              </a:buClr>
              <a:buSzPct val="100000"/>
              <a:buFont typeface="Arial" panose="020B0604020202020204" pitchFamily="34" charset="0"/>
              <a:buChar char="‒"/>
            </a:pPr>
            <a:r>
              <a:rPr lang="en-US" altLang="en-US" sz="1754" dirty="0">
                <a:solidFill>
                  <a:srgbClr val="333399"/>
                </a:solidFill>
                <a:latin typeface="+mn-lt"/>
              </a:rPr>
              <a:t>Inboard pellet injection planned for deep fueling and high efficiency.  Reliability must be very high.</a:t>
            </a:r>
          </a:p>
          <a:p>
            <a:pPr marL="250574" indent="-250574" eaLnBrk="1" hangingPunct="1">
              <a:spcBef>
                <a:spcPct val="35000"/>
              </a:spcBef>
              <a:buClr>
                <a:srgbClr val="333399"/>
              </a:buClr>
              <a:buSzPct val="100000"/>
              <a:buFont typeface="Arial" panose="020B0604020202020204" pitchFamily="34" charset="0"/>
              <a:buChar char="‒"/>
            </a:pPr>
            <a:r>
              <a:rPr lang="en-US" altLang="en-US" sz="1754" dirty="0">
                <a:solidFill>
                  <a:srgbClr val="333399"/>
                </a:solidFill>
                <a:latin typeface="+mn-lt"/>
              </a:rPr>
              <a:t>ITER will require significant fueling capability to operate at high density for long durations</a:t>
            </a:r>
          </a:p>
          <a:p>
            <a:pPr lvl="1" eaLnBrk="1" hangingPunct="1">
              <a:spcBef>
                <a:spcPct val="35000"/>
              </a:spcBef>
              <a:buClr>
                <a:srgbClr val="333399"/>
              </a:buClr>
              <a:buSzPct val="100000"/>
              <a:buFont typeface="Wingdings" panose="05000000000000000000" pitchFamily="2" charset="2"/>
              <a:buChar char="ð"/>
            </a:pPr>
            <a:r>
              <a:rPr lang="en-US" altLang="en-US" sz="1754" dirty="0">
                <a:solidFill>
                  <a:srgbClr val="333399"/>
                </a:solidFill>
                <a:latin typeface="+mn-lt"/>
              </a:rPr>
              <a:t>Gas fuelling will be limited by poor neutral penetration</a:t>
            </a:r>
          </a:p>
        </p:txBody>
      </p:sp>
    </p:spTree>
    <p:extLst>
      <p:ext uri="{BB962C8B-B14F-4D97-AF65-F5344CB8AC3E}">
        <p14:creationId xmlns:p14="http://schemas.microsoft.com/office/powerpoint/2010/main" val="4085341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45"/>
            <a:ext cx="8403112" cy="1066800"/>
          </a:xfrm>
        </p:spPr>
        <p:txBody>
          <a:bodyPr/>
          <a:lstStyle/>
          <a:p>
            <a:pPr algn="l"/>
            <a:r>
              <a:rPr lang="en-US" sz="2400" b="1" dirty="0"/>
              <a:t>ITER needs have driven advances in vacuum technology</a:t>
            </a:r>
            <a:endParaRPr lang="en-GB" sz="2400" b="1" dirty="0"/>
          </a:p>
        </p:txBody>
      </p:sp>
      <p:sp>
        <p:nvSpPr>
          <p:cNvPr id="3" name="Content Placeholder 2"/>
          <p:cNvSpPr>
            <a:spLocks noGrp="1"/>
          </p:cNvSpPr>
          <p:nvPr>
            <p:ph idx="1"/>
          </p:nvPr>
        </p:nvSpPr>
        <p:spPr>
          <a:xfrm>
            <a:off x="2298832" y="833044"/>
            <a:ext cx="6314460" cy="3557983"/>
          </a:xfrm>
        </p:spPr>
        <p:txBody>
          <a:bodyPr/>
          <a:lstStyle/>
          <a:p>
            <a:r>
              <a:rPr lang="en-GB" sz="1500" dirty="0"/>
              <a:t>DT fuel is fused  in the plasma and turned into Helium ash.</a:t>
            </a:r>
          </a:p>
          <a:p>
            <a:r>
              <a:rPr lang="en-US" sz="1500" dirty="0"/>
              <a:t>Helium dilutes the plasma reducing the fusion efficiency if not removed </a:t>
            </a:r>
            <a:endParaRPr lang="en-GB" sz="1500" dirty="0"/>
          </a:p>
          <a:p>
            <a:r>
              <a:rPr lang="en-GB" sz="1500" dirty="0"/>
              <a:t>The </a:t>
            </a:r>
            <a:r>
              <a:rPr lang="en-GB" sz="1500" dirty="0" err="1"/>
              <a:t>divertor</a:t>
            </a:r>
            <a:r>
              <a:rPr lang="en-GB" sz="1500" dirty="0"/>
              <a:t> configuration allows the magnetically trapped  plasma particles to be neutralised and hence  pumped by the vacuum system </a:t>
            </a:r>
          </a:p>
          <a:p>
            <a:r>
              <a:rPr lang="en-GB" sz="1500" dirty="0"/>
              <a:t>To maintain a low helium concentration in the plasma continuous high speed pumping (&gt;50m</a:t>
            </a:r>
            <a:r>
              <a:rPr lang="en-GB" sz="1500" baseline="30000" dirty="0"/>
              <a:t>3</a:t>
            </a:r>
            <a:r>
              <a:rPr lang="en-GB" sz="1500" dirty="0"/>
              <a:t>/s)  is required in the </a:t>
            </a:r>
            <a:r>
              <a:rPr lang="en-GB" sz="1500" dirty="0" err="1"/>
              <a:t>divertor</a:t>
            </a:r>
            <a:r>
              <a:rPr lang="en-GB" sz="1500" dirty="0"/>
              <a:t> region. </a:t>
            </a:r>
          </a:p>
          <a:p>
            <a:r>
              <a:rPr lang="en-US" sz="1500" dirty="0"/>
              <a:t>Vacuum pumping techniques developed for this application pump all neutralized gases, so the </a:t>
            </a:r>
            <a:r>
              <a:rPr lang="en-US" sz="1500" i="1" u="sng" dirty="0"/>
              <a:t>fuel (&gt;99%) and the waste helium (&lt;1%). </a:t>
            </a:r>
          </a:p>
          <a:p>
            <a:r>
              <a:rPr lang="en-US" sz="1500" dirty="0"/>
              <a:t>Pumping is performed:-  </a:t>
            </a:r>
          </a:p>
          <a:p>
            <a:pPr lvl="1"/>
            <a:r>
              <a:rPr lang="en-US" sz="1228" dirty="0"/>
              <a:t>in first stage by specially developed cryo-sorption pumps with integral large valves to allow cyclic regeneration.  </a:t>
            </a:r>
          </a:p>
          <a:p>
            <a:pPr lvl="1"/>
            <a:r>
              <a:rPr lang="en-US" sz="1228" dirty="0"/>
              <a:t>in second stage by </a:t>
            </a:r>
            <a:r>
              <a:rPr lang="en-US" sz="1228" dirty="0" err="1"/>
              <a:t>cryo</a:t>
            </a:r>
            <a:r>
              <a:rPr lang="en-US" sz="1228" dirty="0"/>
              <a:t>-condensation pumps (CVCs) </a:t>
            </a:r>
            <a:r>
              <a:rPr lang="en-US" sz="1228" i="1" u="sng" dirty="0"/>
              <a:t>with capability to separate the fuel and helium and return the unused fuel to the fuel cycle</a:t>
            </a:r>
            <a:r>
              <a:rPr lang="en-US" dirty="0"/>
              <a:t>.  </a:t>
            </a:r>
            <a:endParaRPr lang="en-GB" dirty="0"/>
          </a:p>
        </p:txBody>
      </p:sp>
      <p:grpSp>
        <p:nvGrpSpPr>
          <p:cNvPr id="5" name="Group 24"/>
          <p:cNvGrpSpPr>
            <a:grpSpLocks/>
          </p:cNvGrpSpPr>
          <p:nvPr/>
        </p:nvGrpSpPr>
        <p:grpSpPr bwMode="auto">
          <a:xfrm>
            <a:off x="283688" y="1609234"/>
            <a:ext cx="2529386" cy="4064977"/>
            <a:chOff x="-2329" y="2762"/>
            <a:chExt cx="1984" cy="3533"/>
          </a:xfrm>
        </p:grpSpPr>
        <p:sp>
          <p:nvSpPr>
            <p:cNvPr id="6" name="Rectangle 7"/>
            <p:cNvSpPr>
              <a:spLocks/>
            </p:cNvSpPr>
            <p:nvPr/>
          </p:nvSpPr>
          <p:spPr bwMode="auto">
            <a:xfrm>
              <a:off x="-1535" y="4002"/>
              <a:ext cx="770" cy="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35637" bIns="0"/>
            <a:lstStyle>
              <a:lvl1pPr marL="36513">
                <a:defRPr sz="2400">
                  <a:solidFill>
                    <a:schemeClr val="tx1"/>
                  </a:solidFill>
                  <a:latin typeface="Century Gothic" pitchFamily="34" charset="0"/>
                </a:defRPr>
              </a:lvl1pPr>
              <a:lvl2pPr marL="742950" indent="-285750">
                <a:defRPr sz="2400">
                  <a:solidFill>
                    <a:schemeClr val="tx1"/>
                  </a:solidFill>
                  <a:latin typeface="Century Gothic" pitchFamily="34" charset="0"/>
                </a:defRPr>
              </a:lvl2pPr>
              <a:lvl3pPr marL="1143000" indent="-228600">
                <a:defRPr sz="2400">
                  <a:solidFill>
                    <a:schemeClr val="tx1"/>
                  </a:solidFill>
                  <a:latin typeface="Century Gothic" pitchFamily="34" charset="0"/>
                </a:defRPr>
              </a:lvl3pPr>
              <a:lvl4pPr marL="1600200" indent="-228600">
                <a:defRPr sz="2400">
                  <a:solidFill>
                    <a:schemeClr val="tx1"/>
                  </a:solidFill>
                  <a:latin typeface="Century Gothic" pitchFamily="34" charset="0"/>
                </a:defRPr>
              </a:lvl4pPr>
              <a:lvl5pPr marL="2057400" indent="-22860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pPr>
                <a:spcBef>
                  <a:spcPts val="1272"/>
                </a:spcBef>
              </a:pPr>
              <a:r>
                <a:rPr lang="en-US" altLang="en-US" sz="1403" dirty="0">
                  <a:solidFill>
                    <a:srgbClr val="FF2100"/>
                  </a:solidFill>
                  <a:latin typeface="+mn-lt"/>
                  <a:sym typeface="Helvetica" pitchFamily="34" charset="0"/>
                </a:rPr>
                <a:t>D</a:t>
              </a:r>
              <a:r>
                <a:rPr lang="en-US" altLang="en-US" sz="1403" baseline="30000" dirty="0">
                  <a:solidFill>
                    <a:srgbClr val="FF2100"/>
                  </a:solidFill>
                  <a:latin typeface="+mn-lt"/>
                  <a:sym typeface="Helvetica" pitchFamily="34" charset="0"/>
                </a:rPr>
                <a:t>+</a:t>
              </a:r>
              <a:r>
                <a:rPr lang="en-US" altLang="en-US" sz="1403" dirty="0">
                  <a:solidFill>
                    <a:srgbClr val="FF2100"/>
                  </a:solidFill>
                  <a:latin typeface="+mn-lt"/>
                  <a:sym typeface="Helvetica" pitchFamily="34" charset="0"/>
                </a:rPr>
                <a:t>+T</a:t>
              </a:r>
              <a:r>
                <a:rPr lang="en-US" altLang="en-US" sz="1403" baseline="30000" dirty="0">
                  <a:solidFill>
                    <a:srgbClr val="FF2100"/>
                  </a:solidFill>
                  <a:latin typeface="+mn-lt"/>
                  <a:sym typeface="Helvetica" pitchFamily="34" charset="0"/>
                </a:rPr>
                <a:t>+</a:t>
              </a:r>
            </a:p>
          </p:txBody>
        </p:sp>
        <p:sp>
          <p:nvSpPr>
            <p:cNvPr id="7" name="Rectangle 9"/>
            <p:cNvSpPr>
              <a:spLocks/>
            </p:cNvSpPr>
            <p:nvPr/>
          </p:nvSpPr>
          <p:spPr bwMode="auto">
            <a:xfrm>
              <a:off x="-1785" y="4142"/>
              <a:ext cx="1440"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35637" bIns="0"/>
            <a:lstStyle>
              <a:lvl1pPr marL="36513">
                <a:defRPr sz="2400">
                  <a:solidFill>
                    <a:schemeClr val="tx1"/>
                  </a:solidFill>
                  <a:latin typeface="Century Gothic" pitchFamily="34" charset="0"/>
                </a:defRPr>
              </a:lvl1pPr>
              <a:lvl2pPr marL="742950" indent="-285750">
                <a:defRPr sz="2400">
                  <a:solidFill>
                    <a:schemeClr val="tx1"/>
                  </a:solidFill>
                  <a:latin typeface="Century Gothic" pitchFamily="34" charset="0"/>
                </a:defRPr>
              </a:lvl2pPr>
              <a:lvl3pPr marL="1143000" indent="-228600">
                <a:defRPr sz="2400">
                  <a:solidFill>
                    <a:schemeClr val="tx1"/>
                  </a:solidFill>
                  <a:latin typeface="Century Gothic" pitchFamily="34" charset="0"/>
                </a:defRPr>
              </a:lvl3pPr>
              <a:lvl4pPr marL="1600200" indent="-228600">
                <a:defRPr sz="2400">
                  <a:solidFill>
                    <a:schemeClr val="tx1"/>
                  </a:solidFill>
                  <a:latin typeface="Century Gothic" pitchFamily="34" charset="0"/>
                </a:defRPr>
              </a:lvl4pPr>
              <a:lvl5pPr marL="2057400" indent="-22860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pPr>
                <a:spcBef>
                  <a:spcPts val="1272"/>
                </a:spcBef>
              </a:pPr>
              <a:r>
                <a:rPr lang="en-US" altLang="en-US" sz="2105" dirty="0">
                  <a:solidFill>
                    <a:srgbClr val="000000"/>
                  </a:solidFill>
                  <a:latin typeface="Times New Roman" pitchFamily="18" charset="0"/>
                  <a:sym typeface="Times" pitchFamily="18" charset="0"/>
                </a:rPr>
                <a:t> </a:t>
              </a:r>
              <a:r>
                <a:rPr lang="en-US" altLang="en-US" sz="1403" dirty="0">
                  <a:solidFill>
                    <a:srgbClr val="FF2100"/>
                  </a:solidFill>
                  <a:latin typeface="+mn-lt"/>
                  <a:sym typeface="Helvetica" pitchFamily="34" charset="0"/>
                </a:rPr>
                <a:t>He</a:t>
              </a:r>
              <a:r>
                <a:rPr lang="en-US" altLang="en-US" sz="1403" baseline="30000" dirty="0">
                  <a:solidFill>
                    <a:srgbClr val="FF2100"/>
                  </a:solidFill>
                  <a:latin typeface="+mn-lt"/>
                  <a:sym typeface="Helvetica" pitchFamily="34" charset="0"/>
                </a:rPr>
                <a:t>++</a:t>
              </a:r>
              <a:r>
                <a:rPr lang="en-US" altLang="en-US" sz="1403" dirty="0">
                  <a:solidFill>
                    <a:srgbClr val="FF2100"/>
                  </a:solidFill>
                  <a:latin typeface="+mn-lt"/>
                  <a:sym typeface="Helvetica" pitchFamily="34" charset="0"/>
                </a:rPr>
                <a:t>(3.5MeV)</a:t>
              </a:r>
            </a:p>
          </p:txBody>
        </p:sp>
        <p:sp>
          <p:nvSpPr>
            <p:cNvPr id="8" name="Rectangle 10"/>
            <p:cNvSpPr>
              <a:spLocks/>
            </p:cNvSpPr>
            <p:nvPr/>
          </p:nvSpPr>
          <p:spPr bwMode="auto">
            <a:xfrm>
              <a:off x="-1617" y="4430"/>
              <a:ext cx="1104" cy="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35637" bIns="0"/>
            <a:lstStyle>
              <a:lvl1pPr marL="36513">
                <a:defRPr sz="2400">
                  <a:solidFill>
                    <a:schemeClr val="tx1"/>
                  </a:solidFill>
                  <a:latin typeface="Century Gothic" pitchFamily="34" charset="0"/>
                </a:defRPr>
              </a:lvl1pPr>
              <a:lvl2pPr marL="742950" indent="-285750">
                <a:defRPr sz="2400">
                  <a:solidFill>
                    <a:schemeClr val="tx1"/>
                  </a:solidFill>
                  <a:latin typeface="Century Gothic" pitchFamily="34" charset="0"/>
                </a:defRPr>
              </a:lvl2pPr>
              <a:lvl3pPr marL="1143000" indent="-228600">
                <a:defRPr sz="2400">
                  <a:solidFill>
                    <a:schemeClr val="tx1"/>
                  </a:solidFill>
                  <a:latin typeface="Century Gothic" pitchFamily="34" charset="0"/>
                </a:defRPr>
              </a:lvl3pPr>
              <a:lvl4pPr marL="1600200" indent="-228600">
                <a:defRPr sz="2400">
                  <a:solidFill>
                    <a:schemeClr val="tx1"/>
                  </a:solidFill>
                  <a:latin typeface="Century Gothic" pitchFamily="34" charset="0"/>
                </a:defRPr>
              </a:lvl4pPr>
              <a:lvl5pPr marL="2057400" indent="-22860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pPr>
                <a:spcBef>
                  <a:spcPts val="1272"/>
                </a:spcBef>
              </a:pPr>
              <a:r>
                <a:rPr lang="en-US" altLang="en-US" sz="1403" dirty="0">
                  <a:solidFill>
                    <a:srgbClr val="FF2100"/>
                  </a:solidFill>
                  <a:latin typeface="+mn-lt"/>
                  <a:sym typeface="Helvetica" pitchFamily="34" charset="0"/>
                </a:rPr>
                <a:t>n(14MeV)</a:t>
              </a:r>
            </a:p>
          </p:txBody>
        </p:sp>
        <p:pic>
          <p:nvPicPr>
            <p:cNvPr id="9" name="Picture 4"/>
            <p:cNvPicPr>
              <a:picLocks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9" y="2762"/>
              <a:ext cx="1736" cy="3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 name="Picture 2" descr="C:\Documents and Settings\pearcer\My Documents\Work\ITER2010\IVC2010\Puming-duct 18-08-10crop.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8550" y="4127038"/>
            <a:ext cx="5696375" cy="2356693"/>
          </a:xfrm>
          <a:prstGeom prst="rect">
            <a:avLst/>
          </a:prstGeom>
          <a:solidFill>
            <a:schemeClr val="bg1">
              <a:alpha val="0"/>
            </a:schemeClr>
          </a:solidFill>
          <a:ln w="9525">
            <a:noFill/>
            <a:miter lim="800000"/>
            <a:headEnd/>
            <a:tailEnd/>
          </a:ln>
          <a:scene3d>
            <a:camera prst="orthographicFront">
              <a:rot lat="0" lon="0" rev="59997"/>
            </a:camera>
            <a:lightRig rig="threePt" dir="t"/>
          </a:scene3d>
        </p:spPr>
      </p:pic>
      <p:sp>
        <p:nvSpPr>
          <p:cNvPr id="14" name="Rectangle 23"/>
          <p:cNvSpPr>
            <a:spLocks noChangeArrowheads="1"/>
          </p:cNvSpPr>
          <p:nvPr/>
        </p:nvSpPr>
        <p:spPr bwMode="auto">
          <a:xfrm>
            <a:off x="2126761" y="5178672"/>
            <a:ext cx="1372626" cy="50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0270" tIns="35136" rIns="70270" bIns="35136">
            <a:spAutoFit/>
          </a:bodyPr>
          <a:lstStyle>
            <a:lvl1pPr marL="36513">
              <a:defRPr sz="2400">
                <a:solidFill>
                  <a:schemeClr val="tx1"/>
                </a:solidFill>
                <a:latin typeface="Century Gothic" pitchFamily="34" charset="0"/>
              </a:defRPr>
            </a:lvl1pPr>
            <a:lvl2pPr marL="742950" indent="-285750">
              <a:defRPr sz="2400">
                <a:solidFill>
                  <a:schemeClr val="tx1"/>
                </a:solidFill>
                <a:latin typeface="Century Gothic" pitchFamily="34" charset="0"/>
              </a:defRPr>
            </a:lvl2pPr>
            <a:lvl3pPr marL="1143000" indent="-228600">
              <a:defRPr sz="2400">
                <a:solidFill>
                  <a:schemeClr val="tx1"/>
                </a:solidFill>
                <a:latin typeface="Century Gothic" pitchFamily="34" charset="0"/>
              </a:defRPr>
            </a:lvl3pPr>
            <a:lvl4pPr marL="1600200" indent="-228600">
              <a:defRPr sz="2400">
                <a:solidFill>
                  <a:schemeClr val="tx1"/>
                </a:solidFill>
                <a:latin typeface="Century Gothic" pitchFamily="34" charset="0"/>
              </a:defRPr>
            </a:lvl4pPr>
            <a:lvl5pPr marL="2057400" indent="-22860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pPr>
              <a:spcBef>
                <a:spcPts val="1272"/>
              </a:spcBef>
            </a:pPr>
            <a:r>
              <a:rPr lang="en-US" altLang="en-US" sz="1403" dirty="0">
                <a:solidFill>
                  <a:srgbClr val="FF2100"/>
                </a:solidFill>
                <a:latin typeface="+mn-lt"/>
                <a:sym typeface="Helvetica" pitchFamily="34" charset="0"/>
              </a:rPr>
              <a:t>He, D</a:t>
            </a:r>
            <a:r>
              <a:rPr lang="en-US" altLang="en-US" sz="1403" baseline="-25000" dirty="0">
                <a:solidFill>
                  <a:srgbClr val="FF2100"/>
                </a:solidFill>
                <a:latin typeface="+mn-lt"/>
                <a:sym typeface="Helvetica" pitchFamily="34" charset="0"/>
              </a:rPr>
              <a:t>2</a:t>
            </a:r>
            <a:r>
              <a:rPr lang="en-US" altLang="en-US" sz="1403" dirty="0">
                <a:solidFill>
                  <a:srgbClr val="FF2100"/>
                </a:solidFill>
                <a:latin typeface="+mn-lt"/>
                <a:sym typeface="Helvetica" pitchFamily="34" charset="0"/>
              </a:rPr>
              <a:t>,T</a:t>
            </a:r>
            <a:r>
              <a:rPr lang="en-US" altLang="en-US" sz="1403" baseline="-25000" dirty="0">
                <a:solidFill>
                  <a:srgbClr val="FF2100"/>
                </a:solidFill>
                <a:latin typeface="+mn-lt"/>
                <a:sym typeface="Helvetica" pitchFamily="34" charset="0"/>
              </a:rPr>
              <a:t>2</a:t>
            </a:r>
            <a:r>
              <a:rPr lang="en-US" altLang="en-US" sz="1403" dirty="0">
                <a:solidFill>
                  <a:srgbClr val="FF2100"/>
                </a:solidFill>
                <a:latin typeface="+mn-lt"/>
                <a:sym typeface="Helvetica" pitchFamily="34" charset="0"/>
              </a:rPr>
              <a:t>, impurities</a:t>
            </a:r>
          </a:p>
        </p:txBody>
      </p:sp>
      <p:sp>
        <p:nvSpPr>
          <p:cNvPr id="15" name="AutoShape 6"/>
          <p:cNvSpPr>
            <a:spLocks/>
          </p:cNvSpPr>
          <p:nvPr/>
        </p:nvSpPr>
        <p:spPr bwMode="auto">
          <a:xfrm rot="11112285">
            <a:off x="3304006" y="5444776"/>
            <a:ext cx="619094" cy="180035"/>
          </a:xfrm>
          <a:prstGeom prst="leftArrow">
            <a:avLst>
              <a:gd name="adj1" fmla="val 50000"/>
              <a:gd name="adj2" fmla="val 62444"/>
            </a:avLst>
          </a:prstGeom>
          <a:solidFill>
            <a:srgbClr val="C00000"/>
          </a:solidFill>
          <a:ln>
            <a:noFill/>
          </a:ln>
          <a:extLst/>
        </p:spPr>
        <p:txBody>
          <a:bodyPr lIns="70270" tIns="35136" rIns="70270" bIns="35136"/>
          <a:lstStyle>
            <a:lvl1pPr>
              <a:defRPr sz="2400">
                <a:solidFill>
                  <a:schemeClr val="tx1"/>
                </a:solidFill>
                <a:latin typeface="Century Gothic" pitchFamily="34" charset="0"/>
              </a:defRPr>
            </a:lvl1pPr>
            <a:lvl2pPr marL="742950" indent="-285750">
              <a:defRPr sz="2400">
                <a:solidFill>
                  <a:schemeClr val="tx1"/>
                </a:solidFill>
                <a:latin typeface="Century Gothic" pitchFamily="34" charset="0"/>
              </a:defRPr>
            </a:lvl2pPr>
            <a:lvl3pPr marL="1143000" indent="-228600">
              <a:defRPr sz="2400">
                <a:solidFill>
                  <a:schemeClr val="tx1"/>
                </a:solidFill>
                <a:latin typeface="Century Gothic" pitchFamily="34" charset="0"/>
              </a:defRPr>
            </a:lvl3pPr>
            <a:lvl4pPr marL="1600200" indent="-228600">
              <a:defRPr sz="2400">
                <a:solidFill>
                  <a:schemeClr val="tx1"/>
                </a:solidFill>
                <a:latin typeface="Century Gothic" pitchFamily="34" charset="0"/>
              </a:defRPr>
            </a:lvl4pPr>
            <a:lvl5pPr marL="2057400" indent="-228600">
              <a:defRPr sz="2400">
                <a:solidFill>
                  <a:schemeClr val="tx1"/>
                </a:solidFill>
                <a:latin typeface="Century Gothic" pitchFamily="34" charset="0"/>
              </a:defRPr>
            </a:lvl5pPr>
            <a:lvl6pPr marL="2514600" indent="-228600" eaLnBrk="0" fontAlgn="base" hangingPunct="0">
              <a:spcBef>
                <a:spcPct val="0"/>
              </a:spcBef>
              <a:spcAft>
                <a:spcPct val="0"/>
              </a:spcAft>
              <a:defRPr sz="2400">
                <a:solidFill>
                  <a:schemeClr val="tx1"/>
                </a:solidFill>
                <a:latin typeface="Century Gothic" pitchFamily="34" charset="0"/>
              </a:defRPr>
            </a:lvl6pPr>
            <a:lvl7pPr marL="2971800" indent="-228600" eaLnBrk="0" fontAlgn="base" hangingPunct="0">
              <a:spcBef>
                <a:spcPct val="0"/>
              </a:spcBef>
              <a:spcAft>
                <a:spcPct val="0"/>
              </a:spcAft>
              <a:defRPr sz="2400">
                <a:solidFill>
                  <a:schemeClr val="tx1"/>
                </a:solidFill>
                <a:latin typeface="Century Gothic" pitchFamily="34" charset="0"/>
              </a:defRPr>
            </a:lvl7pPr>
            <a:lvl8pPr marL="3429000" indent="-228600" eaLnBrk="0" fontAlgn="base" hangingPunct="0">
              <a:spcBef>
                <a:spcPct val="0"/>
              </a:spcBef>
              <a:spcAft>
                <a:spcPct val="0"/>
              </a:spcAft>
              <a:defRPr sz="2400">
                <a:solidFill>
                  <a:schemeClr val="tx1"/>
                </a:solidFill>
                <a:latin typeface="Century Gothic" pitchFamily="34" charset="0"/>
              </a:defRPr>
            </a:lvl8pPr>
            <a:lvl9pPr marL="3886200" indent="-228600" eaLnBrk="0" fontAlgn="base" hangingPunct="0">
              <a:spcBef>
                <a:spcPct val="0"/>
              </a:spcBef>
              <a:spcAft>
                <a:spcPct val="0"/>
              </a:spcAft>
              <a:defRPr sz="2400">
                <a:solidFill>
                  <a:schemeClr val="tx1"/>
                </a:solidFill>
                <a:latin typeface="Century Gothic" pitchFamily="34" charset="0"/>
              </a:defRPr>
            </a:lvl9pPr>
          </a:lstStyle>
          <a:p>
            <a:endParaRPr lang="en-US" altLang="en-US" sz="2105">
              <a:solidFill>
                <a:srgbClr val="000000"/>
              </a:solidFill>
            </a:endParaRPr>
          </a:p>
        </p:txBody>
      </p:sp>
      <p:sp>
        <p:nvSpPr>
          <p:cNvPr id="16" name="TextBox 15"/>
          <p:cNvSpPr txBox="1"/>
          <p:nvPr/>
        </p:nvSpPr>
        <p:spPr>
          <a:xfrm>
            <a:off x="495822" y="5418151"/>
            <a:ext cx="840295" cy="294696"/>
          </a:xfrm>
          <a:prstGeom prst="rect">
            <a:avLst/>
          </a:prstGeom>
          <a:noFill/>
        </p:spPr>
        <p:txBody>
          <a:bodyPr wrap="none" rtlCol="0">
            <a:spAutoFit/>
          </a:bodyPr>
          <a:lstStyle/>
          <a:p>
            <a:r>
              <a:rPr lang="en-US" sz="1228" dirty="0" err="1">
                <a:solidFill>
                  <a:srgbClr val="FF0000"/>
                </a:solidFill>
              </a:rPr>
              <a:t>Diverto</a:t>
            </a:r>
            <a:r>
              <a:rPr lang="en-US" sz="1315" dirty="0" err="1">
                <a:solidFill>
                  <a:srgbClr val="FF0000"/>
                </a:solidFill>
              </a:rPr>
              <a:t>r</a:t>
            </a:r>
            <a:r>
              <a:rPr lang="en-US" sz="1315" dirty="0"/>
              <a:t> </a:t>
            </a:r>
            <a:endParaRPr lang="en-GB" sz="1315" dirty="0"/>
          </a:p>
        </p:txBody>
      </p:sp>
      <p:sp>
        <p:nvSpPr>
          <p:cNvPr id="17" name="Rectangle 16"/>
          <p:cNvSpPr/>
          <p:nvPr/>
        </p:nvSpPr>
        <p:spPr>
          <a:xfrm>
            <a:off x="4344049" y="5305381"/>
            <a:ext cx="1019840" cy="659219"/>
          </a:xfrm>
          <a:prstGeom prst="rect">
            <a:avLst/>
          </a:prstGeom>
        </p:spPr>
        <p:txBody>
          <a:bodyPr wrap="square">
            <a:spAutoFit/>
          </a:bodyPr>
          <a:lstStyle/>
          <a:p>
            <a:r>
              <a:rPr lang="en-US" sz="1228" dirty="0" err="1">
                <a:solidFill>
                  <a:srgbClr val="C00000"/>
                </a:solidFill>
              </a:rPr>
              <a:t>cryo-sorbtion</a:t>
            </a:r>
            <a:r>
              <a:rPr lang="en-US" sz="1228" dirty="0">
                <a:solidFill>
                  <a:srgbClr val="C00000"/>
                </a:solidFill>
              </a:rPr>
              <a:t> pumps </a:t>
            </a:r>
            <a:endParaRPr lang="en-GB" sz="1315" dirty="0">
              <a:solidFill>
                <a:srgbClr val="C00000"/>
              </a:solidFill>
            </a:endParaRPr>
          </a:p>
        </p:txBody>
      </p:sp>
      <p:sp>
        <p:nvSpPr>
          <p:cNvPr id="23" name="Rectangle 22"/>
          <p:cNvSpPr/>
          <p:nvPr/>
        </p:nvSpPr>
        <p:spPr bwMode="auto">
          <a:xfrm>
            <a:off x="5192617" y="5818693"/>
            <a:ext cx="2218735" cy="70649"/>
          </a:xfrm>
          <a:prstGeom prst="rect">
            <a:avLst/>
          </a:prstGeom>
          <a:solidFill>
            <a:schemeClr val="accent6">
              <a:lumMod val="40000"/>
              <a:lumOff val="60000"/>
            </a:schemeClr>
          </a:solidFill>
          <a:ln w="9525" cap="flat" cmpd="sng" algn="ctr">
            <a:solidFill>
              <a:schemeClr val="accent1"/>
            </a:solidFill>
            <a:prstDash val="solid"/>
            <a:round/>
            <a:headEnd type="none" w="med" len="med"/>
            <a:tailEnd type="none" w="med" len="med"/>
          </a:ln>
          <a:effectLst/>
        </p:spPr>
        <p:txBody>
          <a:bodyPr rtlCol="0" anchor="ctr"/>
          <a:lstStyle/>
          <a:p>
            <a:pPr algn="ctr"/>
            <a:endParaRPr lang="en-GB" sz="1315"/>
          </a:p>
        </p:txBody>
      </p:sp>
      <p:sp>
        <p:nvSpPr>
          <p:cNvPr id="24" name="Rectangle 23"/>
          <p:cNvSpPr/>
          <p:nvPr/>
        </p:nvSpPr>
        <p:spPr bwMode="auto">
          <a:xfrm>
            <a:off x="7411353" y="4510224"/>
            <a:ext cx="1113260" cy="168156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accent1"/>
            </a:solidFill>
            <a:prstDash val="solid"/>
            <a:round/>
            <a:headEnd type="none" w="med" len="med"/>
            <a:tailEnd type="none" w="med" len="med"/>
          </a:ln>
          <a:effectLst/>
        </p:spPr>
        <p:txBody>
          <a:bodyPr rtlCol="0" anchor="ctr"/>
          <a:lstStyle/>
          <a:p>
            <a:pPr algn="ctr"/>
            <a:endParaRPr lang="en-GB" sz="1315"/>
          </a:p>
        </p:txBody>
      </p:sp>
      <p:sp>
        <p:nvSpPr>
          <p:cNvPr id="25" name="TextBox 24"/>
          <p:cNvSpPr txBox="1"/>
          <p:nvPr/>
        </p:nvSpPr>
        <p:spPr>
          <a:xfrm>
            <a:off x="7411353" y="4876121"/>
            <a:ext cx="1113259" cy="955903"/>
          </a:xfrm>
          <a:prstGeom prst="rect">
            <a:avLst/>
          </a:prstGeom>
          <a:noFill/>
        </p:spPr>
        <p:txBody>
          <a:bodyPr wrap="square" rtlCol="0">
            <a:spAutoFit/>
          </a:bodyPr>
          <a:lstStyle/>
          <a:p>
            <a:pPr algn="ctr"/>
            <a:r>
              <a:rPr lang="en-US" sz="1403" dirty="0">
                <a:solidFill>
                  <a:srgbClr val="C00000"/>
                </a:solidFill>
              </a:rPr>
              <a:t>Roughing system  containing CVCs</a:t>
            </a:r>
            <a:endParaRPr lang="en-GB" sz="1403" dirty="0">
              <a:solidFill>
                <a:srgbClr val="C00000"/>
              </a:solidFill>
            </a:endParaRPr>
          </a:p>
        </p:txBody>
      </p:sp>
    </p:spTree>
    <p:extLst>
      <p:ext uri="{BB962C8B-B14F-4D97-AF65-F5344CB8AC3E}">
        <p14:creationId xmlns:p14="http://schemas.microsoft.com/office/powerpoint/2010/main" val="716116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44" y="9718"/>
            <a:ext cx="8198484" cy="1122467"/>
          </a:xfrm>
        </p:spPr>
        <p:txBody>
          <a:bodyPr/>
          <a:lstStyle/>
          <a:p>
            <a:pPr algn="l"/>
            <a:r>
              <a:rPr lang="en-US" sz="2400" b="1" dirty="0"/>
              <a:t>ITER Vacuum Vessel Pressure Suppression System addresses design basis accident scenarios</a:t>
            </a:r>
            <a:endParaRPr lang="en-GB" sz="2400" b="1" dirty="0"/>
          </a:p>
        </p:txBody>
      </p:sp>
      <p:sp>
        <p:nvSpPr>
          <p:cNvPr id="3" name="Content Placeholder 2"/>
          <p:cNvSpPr>
            <a:spLocks noGrp="1"/>
          </p:cNvSpPr>
          <p:nvPr>
            <p:ph idx="1"/>
          </p:nvPr>
        </p:nvSpPr>
        <p:spPr>
          <a:xfrm>
            <a:off x="343653" y="1056779"/>
            <a:ext cx="8158592" cy="4067902"/>
          </a:xfrm>
        </p:spPr>
        <p:txBody>
          <a:bodyPr/>
          <a:lstStyle/>
          <a:p>
            <a:r>
              <a:rPr lang="en-US" dirty="0"/>
              <a:t>Prevent the pressure in VV to exceed 1.5 bar(abs) for all design basis accidents following an Ingress of Coolant Event</a:t>
            </a:r>
          </a:p>
          <a:p>
            <a:r>
              <a:rPr lang="en-US" dirty="0"/>
              <a:t>Keep the VV below atmospheric pressure (dynamic confinement) for all high probability in-VV accidental events: Loss of Coolant Accidents combined or not with air ingress accidents</a:t>
            </a:r>
            <a:endParaRPr lang="en-GB" dirty="0"/>
          </a:p>
        </p:txBody>
      </p:sp>
      <p:sp>
        <p:nvSpPr>
          <p:cNvPr id="4" name="Slide Number Placeholder 3"/>
          <p:cNvSpPr>
            <a:spLocks noGrp="1"/>
          </p:cNvSpPr>
          <p:nvPr>
            <p:ph type="sldNum" sz="quarter" idx="12"/>
          </p:nvPr>
        </p:nvSpPr>
        <p:spPr/>
        <p:txBody>
          <a:bodyPr/>
          <a:lstStyle/>
          <a:p>
            <a:pPr>
              <a:defRPr/>
            </a:pPr>
            <a:fld id="{C7AE400B-EF70-4BA3-9B74-280DCA054870}" type="slidenum">
              <a:rPr lang="en-US" smtClean="0"/>
              <a:pPr>
                <a:defRPr/>
              </a:pPr>
              <a:t>9</a:t>
            </a:fld>
            <a:endParaRPr lang="en-US" dirty="0"/>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l="19028" t="5814" r="20080" b="6645"/>
          <a:stretch/>
        </p:blipFill>
        <p:spPr bwMode="auto">
          <a:xfrm>
            <a:off x="917124" y="2602772"/>
            <a:ext cx="4023452" cy="3534541"/>
          </a:xfrm>
          <a:prstGeom prst="rect">
            <a:avLst/>
          </a:prstGeom>
          <a:ln>
            <a:noFill/>
          </a:ln>
          <a:extLst>
            <a:ext uri="{53640926-AAD7-44d8-BBD7-CCE9431645EC}">
              <a14:shadowObscured xmlns="" xmlns:a14="http://schemas.microsoft.com/office/drawing/2010/main"/>
            </a:ext>
          </a:extLst>
        </p:spPr>
      </p:pic>
      <p:cxnSp>
        <p:nvCxnSpPr>
          <p:cNvPr id="7" name="Straight Arrow Connector 6"/>
          <p:cNvCxnSpPr/>
          <p:nvPr/>
        </p:nvCxnSpPr>
        <p:spPr bwMode="auto">
          <a:xfrm flipH="1" flipV="1">
            <a:off x="3041971" y="5526427"/>
            <a:ext cx="890954" cy="127279"/>
          </a:xfrm>
          <a:prstGeom prst="straightConnector1">
            <a:avLst/>
          </a:prstGeom>
          <a:noFill/>
          <a:ln w="28575" cap="flat" cmpd="sng" algn="ctr">
            <a:solidFill>
              <a:srgbClr val="FF0000"/>
            </a:solidFill>
            <a:prstDash val="solid"/>
            <a:round/>
            <a:headEnd type="none" w="med" len="med"/>
            <a:tailEnd type="arrow"/>
          </a:ln>
          <a:effectLst/>
        </p:spPr>
      </p:cxnSp>
      <p:sp>
        <p:nvSpPr>
          <p:cNvPr id="8" name="TextBox 7"/>
          <p:cNvSpPr txBox="1"/>
          <p:nvPr/>
        </p:nvSpPr>
        <p:spPr>
          <a:xfrm>
            <a:off x="3932926" y="5350072"/>
            <a:ext cx="1323703" cy="659219"/>
          </a:xfrm>
          <a:prstGeom prst="rect">
            <a:avLst/>
          </a:prstGeom>
          <a:noFill/>
        </p:spPr>
        <p:txBody>
          <a:bodyPr wrap="square" rtlCol="0">
            <a:spAutoFit/>
          </a:bodyPr>
          <a:lstStyle/>
          <a:p>
            <a:r>
              <a:rPr lang="en-US" sz="1228" dirty="0"/>
              <a:t>4 vapor suppression tanks</a:t>
            </a:r>
            <a:endParaRPr lang="en-GB" sz="1228" dirty="0"/>
          </a:p>
        </p:txBody>
      </p:sp>
      <p:sp>
        <p:nvSpPr>
          <p:cNvPr id="9" name="TextBox 8"/>
          <p:cNvSpPr txBox="1"/>
          <p:nvPr/>
        </p:nvSpPr>
        <p:spPr>
          <a:xfrm>
            <a:off x="516217" y="2993572"/>
            <a:ext cx="425116" cy="308226"/>
          </a:xfrm>
          <a:prstGeom prst="rect">
            <a:avLst/>
          </a:prstGeom>
          <a:noFill/>
        </p:spPr>
        <p:txBody>
          <a:bodyPr wrap="none" rtlCol="0">
            <a:spAutoFit/>
          </a:bodyPr>
          <a:lstStyle/>
          <a:p>
            <a:r>
              <a:rPr lang="en-US" sz="1403" dirty="0"/>
              <a:t>VV</a:t>
            </a:r>
            <a:endParaRPr lang="en-GB" sz="1403" dirty="0"/>
          </a:p>
        </p:txBody>
      </p:sp>
      <p:cxnSp>
        <p:nvCxnSpPr>
          <p:cNvPr id="10" name="Straight Arrow Connector 9"/>
          <p:cNvCxnSpPr/>
          <p:nvPr/>
        </p:nvCxnSpPr>
        <p:spPr bwMode="auto">
          <a:xfrm flipV="1">
            <a:off x="1361887" y="3960893"/>
            <a:ext cx="1094600" cy="1132784"/>
          </a:xfrm>
          <a:prstGeom prst="straightConnector1">
            <a:avLst/>
          </a:prstGeom>
          <a:noFill/>
          <a:ln w="28575" cap="flat" cmpd="sng" algn="ctr">
            <a:solidFill>
              <a:srgbClr val="FF0000"/>
            </a:solidFill>
            <a:prstDash val="solid"/>
            <a:round/>
            <a:headEnd type="none" w="med" len="med"/>
            <a:tailEnd type="arrow"/>
          </a:ln>
          <a:effectLst/>
        </p:spPr>
      </p:cxnSp>
      <p:sp>
        <p:nvSpPr>
          <p:cNvPr id="13" name="TextBox 12"/>
          <p:cNvSpPr txBox="1"/>
          <p:nvPr/>
        </p:nvSpPr>
        <p:spPr>
          <a:xfrm>
            <a:off x="585484" y="5120506"/>
            <a:ext cx="1323703" cy="470257"/>
          </a:xfrm>
          <a:prstGeom prst="rect">
            <a:avLst/>
          </a:prstGeom>
          <a:noFill/>
        </p:spPr>
        <p:txBody>
          <a:bodyPr wrap="square" rtlCol="0">
            <a:spAutoFit/>
          </a:bodyPr>
          <a:lstStyle/>
          <a:p>
            <a:r>
              <a:rPr lang="en-US" sz="1228" dirty="0"/>
              <a:t>Pressure relief lines</a:t>
            </a:r>
            <a:endParaRPr lang="en-GB" sz="1228" dirty="0"/>
          </a:p>
        </p:txBody>
      </p:sp>
      <p:sp>
        <p:nvSpPr>
          <p:cNvPr id="14" name="TextBox 13"/>
          <p:cNvSpPr txBox="1"/>
          <p:nvPr/>
        </p:nvSpPr>
        <p:spPr>
          <a:xfrm>
            <a:off x="5702104" y="2266993"/>
            <a:ext cx="2800141" cy="3977499"/>
          </a:xfrm>
          <a:prstGeom prst="rect">
            <a:avLst/>
          </a:prstGeom>
          <a:noFill/>
        </p:spPr>
        <p:txBody>
          <a:bodyPr wrap="square" rtlCol="0">
            <a:spAutoFit/>
          </a:bodyPr>
          <a:lstStyle/>
          <a:p>
            <a:r>
              <a:rPr lang="en-US" sz="1578" u="sng" dirty="0"/>
              <a:t>Key features and technological challenges</a:t>
            </a:r>
            <a:r>
              <a:rPr lang="en-US" sz="1578" dirty="0"/>
              <a:t>:</a:t>
            </a:r>
          </a:p>
          <a:p>
            <a:pPr marL="250574" indent="-250574">
              <a:buFont typeface="Arial" panose="020B0604020202020204" pitchFamily="34" charset="0"/>
              <a:buChar char="•"/>
            </a:pPr>
            <a:r>
              <a:rPr lang="en-US" sz="1578" dirty="0"/>
              <a:t>Fast sub-atmospheric steam condensation with variable fraction of non-condensable gases over wide range of flow rates</a:t>
            </a:r>
          </a:p>
          <a:p>
            <a:pPr marL="250574" indent="-250574">
              <a:buFont typeface="Arial" panose="020B0604020202020204" pitchFamily="34" charset="0"/>
              <a:buChar char="•"/>
            </a:pPr>
            <a:r>
              <a:rPr lang="en-US" sz="1578" dirty="0"/>
              <a:t>In-line management of the hazard </a:t>
            </a:r>
            <a:r>
              <a:rPr lang="en-GB" sz="1578" dirty="0"/>
              <a:t>posed by presence of flammable Hydrogen-air mixtures in large varieties of concentrations</a:t>
            </a:r>
          </a:p>
          <a:p>
            <a:pPr marL="250574" indent="-250574">
              <a:buFont typeface="Arial" panose="020B0604020202020204" pitchFamily="34" charset="0"/>
              <a:buChar char="•"/>
            </a:pPr>
            <a:endParaRPr lang="en-US" sz="1578" dirty="0"/>
          </a:p>
          <a:p>
            <a:pPr marL="250574" indent="-250574">
              <a:buFont typeface="Arial" panose="020B0604020202020204" pitchFamily="34" charset="0"/>
              <a:buChar char="•"/>
            </a:pPr>
            <a:endParaRPr lang="en-GB" sz="1578" dirty="0"/>
          </a:p>
        </p:txBody>
      </p:sp>
    </p:spTree>
    <p:extLst>
      <p:ext uri="{BB962C8B-B14F-4D97-AF65-F5344CB8AC3E}">
        <p14:creationId xmlns:p14="http://schemas.microsoft.com/office/powerpoint/2010/main" val="106710122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chemeClr val="tx1"/>
            </a:solidFill>
            <a:effectLst/>
            <a:latin typeface="Helvetica"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29724</TotalTime>
  <Words>5078</Words>
  <Application>Microsoft Office PowerPoint</Application>
  <PresentationFormat>Custom</PresentationFormat>
  <Paragraphs>503</Paragraphs>
  <Slides>50</Slides>
  <Notes>7</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7" baseType="lpstr">
      <vt:lpstr>Malgun Gothic</vt:lpstr>
      <vt:lpstr>MS PGothic</vt:lpstr>
      <vt:lpstr>MS PGothic</vt:lpstr>
      <vt:lpstr>Arial</vt:lpstr>
      <vt:lpstr>Arial Narrow</vt:lpstr>
      <vt:lpstr>Calibri</vt:lpstr>
      <vt:lpstr>Calibri-Bold</vt:lpstr>
      <vt:lpstr>Cambria Math</vt:lpstr>
      <vt:lpstr>Century Gothic</vt:lpstr>
      <vt:lpstr>Helvetica</vt:lpstr>
      <vt:lpstr>Osaka</vt:lpstr>
      <vt:lpstr>Symbol</vt:lpstr>
      <vt:lpstr>Times</vt:lpstr>
      <vt:lpstr>Times New Roman</vt:lpstr>
      <vt:lpstr>Wingdings</vt:lpstr>
      <vt:lpstr>Blank Presentation</vt:lpstr>
      <vt:lpstr>Document</vt:lpstr>
      <vt:lpstr>  Response to the NAS Committee for a Strategic Plan for U.S. Burning Plasma Research  </vt:lpstr>
      <vt:lpstr>What is the US Virtual Laboratory for Technology (VLT)?</vt:lpstr>
      <vt:lpstr>Topics to be addressed by the VLT</vt:lpstr>
      <vt:lpstr>“Experimental investigation of a burning plasma remains a grand challenge for plasma physics and a necessary step in the development of fusion energy”</vt:lpstr>
      <vt:lpstr>The 2004 report anticipated participation in ITER driving technology advancements in several areas</vt:lpstr>
      <vt:lpstr>PowerPoint Presentation</vt:lpstr>
      <vt:lpstr>ITER Fueling Needs are Significant:      Cryogenic Pellet Injection is the Solution</vt:lpstr>
      <vt:lpstr>ITER needs have driven advances in vacuum technology</vt:lpstr>
      <vt:lpstr>ITER Vacuum Vessel Pressure Suppression System addresses design basis accident scenarios</vt:lpstr>
      <vt:lpstr>Example: Scrubber column technology developed for ITER-scale gas detritiation</vt:lpstr>
      <vt:lpstr>General Atomics Works with International Partners to Manufacture the ITER Central Solenoid</vt:lpstr>
      <vt:lpstr>Collaboration between GA and ASIPP for ITER CS Final Test System Feeder</vt:lpstr>
      <vt:lpstr>Design of high heat flux components have matured significantly as a result of ITER</vt:lpstr>
      <vt:lpstr>PowerPoint Presentation</vt:lpstr>
      <vt:lpstr>ITER-driven advances in radiation transport methods development makes solutions possible</vt:lpstr>
      <vt:lpstr>World-leading hybrid methods allow radiation challenges to be addressed</vt:lpstr>
      <vt:lpstr>Shattered pellet disruption mitigation systems have become reliable and robust through development and engineering support</vt:lpstr>
      <vt:lpstr>Integrating any pellet system into a nuclear device is a complex engineering challenge, and ITER has risen to that challenge</vt:lpstr>
      <vt:lpstr>Shattered Pellet Injector DMS experiments on JET under ITER/JET/US collaboration expands our existing knowledge on scalability towards fusion energy</vt:lpstr>
      <vt:lpstr>Fusion materials studies have made great advances since 2004</vt:lpstr>
      <vt:lpstr>High dose irradiation effects addressed for reduced-activation ferritic/martensitic steels</vt:lpstr>
      <vt:lpstr>Silicon carbide composite developed from low TRL into industrialized nuclear structural material</vt:lpstr>
      <vt:lpstr>Progress has been made on understanding radiation hardening of ferritic/martensitic steels</vt:lpstr>
      <vt:lpstr>Thermomechanical treatment improves creep rupture behavior over conventional 9Cr steels</vt:lpstr>
      <vt:lpstr>Behavior of tungsten in an irradiation and plasma environment is being understood </vt:lpstr>
      <vt:lpstr>PowerPoint Presentation</vt:lpstr>
      <vt:lpstr>Fusion Nuclear Science has been identified for more than a decade as an important program element</vt:lpstr>
      <vt:lpstr>So where are we now?</vt:lpstr>
      <vt:lpstr>Fusion materials leadership is strong</vt:lpstr>
      <vt:lpstr>Three PMI facilities would position the US uniquely to address challenges</vt:lpstr>
      <vt:lpstr>A fusion relevant neutron source is an international need, and a US opportunity</vt:lpstr>
      <vt:lpstr>Modeling is a critical part of addressing the materials challenge</vt:lpstr>
      <vt:lpstr>Closing the fuel cycle is a critical part of fusion energy</vt:lpstr>
      <vt:lpstr>Tritium inventory &amp; release are significant issues for fusion energy</vt:lpstr>
      <vt:lpstr>Leadership opportunities in fuel cycle research exist</vt:lpstr>
      <vt:lpstr>Demonstration of Direct LiT Electrolysis using an Immersion Cell</vt:lpstr>
      <vt:lpstr>Dealing with power exhaust from a fusion energy device is a recognized challenge</vt:lpstr>
      <vt:lpstr>Addressing Power Handling Challenges Can Involve New Materials</vt:lpstr>
      <vt:lpstr>Advanced manufacturing has been demonstrated on nuclear components</vt:lpstr>
      <vt:lpstr>Advanced manufacturing coupled with HPC can lead to innovative solutions for power handling</vt:lpstr>
      <vt:lpstr>Liquid metals are a potential PFC solution for power reactors</vt:lpstr>
      <vt:lpstr>High temperature superconductors may provide an opportunity for fusion energy development</vt:lpstr>
      <vt:lpstr>Summary</vt:lpstr>
      <vt:lpstr>Backup</vt:lpstr>
      <vt:lpstr>Waste-Free Tritium Recovery:  Palladium Membrane Reactor developed for recovery of tritium from water and hydrocarbons </vt:lpstr>
      <vt:lpstr>Twin-screw Extruder and Dual Pellet Gun fulfill ITER needs for ELM Pacing and Fueling</vt:lpstr>
      <vt:lpstr>Vacuum technology - Cryosorption Pump Development </vt:lpstr>
      <vt:lpstr>Vacuum technology – The Cryogenic Viscous flow Compressor  (CVC)</vt:lpstr>
      <vt:lpstr>Why is disruption mitigation required in ITER?    Runaway Electrons damage plasma facing components</vt:lpstr>
      <vt:lpstr>ITER Has and Will Continue to Enable Advances in Fusion Technologies </vt:lpstr>
    </vt:vector>
  </TitlesOfParts>
  <Company>VLT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Pat Stewart</dc:creator>
  <cp:lastModifiedBy>Ferguson, Phillip D.</cp:lastModifiedBy>
  <cp:revision>646</cp:revision>
  <cp:lastPrinted>2016-08-16T17:05:39Z</cp:lastPrinted>
  <dcterms:created xsi:type="dcterms:W3CDTF">2002-02-27T18:01:02Z</dcterms:created>
  <dcterms:modified xsi:type="dcterms:W3CDTF">2017-08-29T06:52:04Z</dcterms:modified>
</cp:coreProperties>
</file>